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256" r:id="rId2"/>
    <p:sldId id="1402" r:id="rId3"/>
    <p:sldId id="258" r:id="rId4"/>
    <p:sldId id="264" r:id="rId5"/>
    <p:sldId id="697" r:id="rId6"/>
    <p:sldId id="1366" r:id="rId7"/>
    <p:sldId id="1367" r:id="rId8"/>
    <p:sldId id="1368" r:id="rId9"/>
    <p:sldId id="1395" r:id="rId10"/>
    <p:sldId id="288" r:id="rId11"/>
    <p:sldId id="271" r:id="rId12"/>
    <p:sldId id="699" r:id="rId13"/>
    <p:sldId id="811" r:id="rId14"/>
    <p:sldId id="277" r:id="rId15"/>
    <p:sldId id="1357" r:id="rId16"/>
    <p:sldId id="812" r:id="rId17"/>
    <p:sldId id="273" r:id="rId18"/>
    <p:sldId id="274" r:id="rId19"/>
    <p:sldId id="1372" r:id="rId20"/>
    <p:sldId id="1373" r:id="rId21"/>
    <p:sldId id="1397" r:id="rId22"/>
    <p:sldId id="1374" r:id="rId23"/>
    <p:sldId id="1376" r:id="rId24"/>
    <p:sldId id="276" r:id="rId25"/>
    <p:sldId id="975" r:id="rId26"/>
    <p:sldId id="312" r:id="rId27"/>
    <p:sldId id="1359" r:id="rId28"/>
    <p:sldId id="1045" r:id="rId29"/>
    <p:sldId id="1048" r:id="rId30"/>
    <p:sldId id="1046" r:id="rId31"/>
    <p:sldId id="1050" r:id="rId32"/>
    <p:sldId id="317" r:id="rId33"/>
    <p:sldId id="1399" r:id="rId34"/>
    <p:sldId id="1052" r:id="rId35"/>
    <p:sldId id="278" r:id="rId36"/>
    <p:sldId id="282" r:id="rId37"/>
    <p:sldId id="373" r:id="rId38"/>
    <p:sldId id="374" r:id="rId39"/>
    <p:sldId id="1288" r:id="rId40"/>
    <p:sldId id="326" r:id="rId41"/>
    <p:sldId id="1289" r:id="rId42"/>
    <p:sldId id="1290" r:id="rId43"/>
    <p:sldId id="1291" r:id="rId44"/>
    <p:sldId id="327" r:id="rId45"/>
    <p:sldId id="1401" r:id="rId46"/>
    <p:sldId id="1292" r:id="rId47"/>
    <p:sldId id="1293" r:id="rId48"/>
    <p:sldId id="331" r:id="rId49"/>
    <p:sldId id="330" r:id="rId50"/>
    <p:sldId id="329" r:id="rId51"/>
    <p:sldId id="1294" r:id="rId52"/>
    <p:sldId id="1295" r:id="rId53"/>
    <p:sldId id="342" r:id="rId54"/>
    <p:sldId id="341" r:id="rId55"/>
    <p:sldId id="340" r:id="rId56"/>
    <p:sldId id="339" r:id="rId57"/>
    <p:sldId id="378" r:id="rId58"/>
    <p:sldId id="344" r:id="rId59"/>
    <p:sldId id="1301" r:id="rId60"/>
    <p:sldId id="1297" r:id="rId61"/>
    <p:sldId id="1299" r:id="rId62"/>
    <p:sldId id="1298" r:id="rId63"/>
    <p:sldId id="1300" r:id="rId64"/>
    <p:sldId id="343" r:id="rId65"/>
    <p:sldId id="1302" r:id="rId66"/>
    <p:sldId id="1303" r:id="rId67"/>
    <p:sldId id="1304" r:id="rId68"/>
    <p:sldId id="1305" r:id="rId69"/>
    <p:sldId id="1307" r:id="rId70"/>
    <p:sldId id="283" r:id="rId71"/>
    <p:sldId id="1377" r:id="rId72"/>
    <p:sldId id="1379" r:id="rId73"/>
    <p:sldId id="1380" r:id="rId74"/>
    <p:sldId id="1381" r:id="rId75"/>
    <p:sldId id="1396" r:id="rId76"/>
    <p:sldId id="1392" r:id="rId77"/>
    <p:sldId id="1385" r:id="rId78"/>
    <p:sldId id="1387" r:id="rId79"/>
    <p:sldId id="1388" r:id="rId80"/>
    <p:sldId id="1389" r:id="rId81"/>
    <p:sldId id="1398" r:id="rId82"/>
  </p:sldIdLst>
  <p:sldSz cx="12192000" cy="6858000"/>
  <p:notesSz cx="6858000" cy="9144000"/>
  <p:custDataLst>
    <p:tags r:id="rId8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7">
          <p15:clr>
            <a:srgbClr val="A4A3A4"/>
          </p15:clr>
        </p15:guide>
        <p15:guide id="2" pos="3682">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雷神" initials="雷"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A5362"/>
    <a:srgbClr val="EA7F52"/>
    <a:srgbClr val="EA8152"/>
    <a:srgbClr val="E6E7E7"/>
    <a:srgbClr val="DD5C60"/>
    <a:srgbClr val="F19B48"/>
    <a:srgbClr val="6999C1"/>
    <a:srgbClr val="6CBEAF"/>
    <a:srgbClr val="E98873"/>
    <a:srgbClr val="2A87F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68210" autoAdjust="0"/>
  </p:normalViewPr>
  <p:slideViewPr>
    <p:cSldViewPr snapToGrid="0">
      <p:cViewPr varScale="1">
        <p:scale>
          <a:sx n="76" d="100"/>
          <a:sy n="76" d="100"/>
        </p:scale>
        <p:origin x="-2010" y="-96"/>
      </p:cViewPr>
      <p:guideLst>
        <p:guide orient="horz" pos="3857"/>
        <p:guide pos="3682"/>
      </p:guideLst>
    </p:cSldViewPr>
  </p:slideViewPr>
  <p:notesTextViewPr>
    <p:cViewPr>
      <p:scale>
        <a:sx n="1" d="1"/>
        <a:sy n="1" d="1"/>
      </p:scale>
      <p:origin x="0" y="0"/>
    </p:cViewPr>
  </p:notesTextViewPr>
  <p:notesViewPr>
    <p:cSldViewPr snapToGrid="0">
      <p:cViewPr varScale="1">
        <p:scale>
          <a:sx n="42" d="100"/>
          <a:sy n="42" d="100"/>
        </p:scale>
        <p:origin x="1264" y="4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74150-691D-4CED-9EBA-FD031415F7D1}" type="datetimeFigureOut">
              <a:rPr lang="zh-CN" altLang="en-US" smtClean="0"/>
              <a:pPr/>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E95C8-61BF-4202-86FB-D2B4C742908F}" type="slidenum">
              <a:rPr lang="zh-CN" altLang="en-US" smtClean="0"/>
              <a:pPr/>
              <a:t>‹#›</a:t>
            </a:fld>
            <a:endParaRPr lang="zh-CN" altLang="en-US"/>
          </a:p>
        </p:txBody>
      </p:sp>
    </p:spTree>
    <p:extLst>
      <p:ext uri="{BB962C8B-B14F-4D97-AF65-F5344CB8AC3E}">
        <p14:creationId xmlns:p14="http://schemas.microsoft.com/office/powerpoint/2010/main" xmlns="" val="119279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1</a:t>
            </a:fld>
            <a:endParaRPr lang="zh-CN" altLang="en-US"/>
          </a:p>
        </p:txBody>
      </p:sp>
    </p:spTree>
    <p:extLst>
      <p:ext uri="{BB962C8B-B14F-4D97-AF65-F5344CB8AC3E}">
        <p14:creationId xmlns:p14="http://schemas.microsoft.com/office/powerpoint/2010/main" xmlns="" val="55316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15</a:t>
            </a:fld>
            <a:endParaRPr lang="zh-CN" altLang="en-US"/>
          </a:p>
        </p:txBody>
      </p:sp>
    </p:spTree>
    <p:extLst>
      <p:ext uri="{BB962C8B-B14F-4D97-AF65-F5344CB8AC3E}">
        <p14:creationId xmlns:p14="http://schemas.microsoft.com/office/powerpoint/2010/main" xmlns="" val="483371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16</a:t>
            </a:fld>
            <a:endParaRPr lang="zh-CN" altLang="en-US"/>
          </a:p>
        </p:txBody>
      </p:sp>
    </p:spTree>
    <p:extLst>
      <p:ext uri="{BB962C8B-B14F-4D97-AF65-F5344CB8AC3E}">
        <p14:creationId xmlns:p14="http://schemas.microsoft.com/office/powerpoint/2010/main" xmlns="" val="143127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24</a:t>
            </a:fld>
            <a:endParaRPr lang="zh-CN" altLang="en-US"/>
          </a:p>
        </p:txBody>
      </p:sp>
    </p:spTree>
    <p:extLst>
      <p:ext uri="{BB962C8B-B14F-4D97-AF65-F5344CB8AC3E}">
        <p14:creationId xmlns:p14="http://schemas.microsoft.com/office/powerpoint/2010/main" xmlns="" val="2032466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25</a:t>
            </a:fld>
            <a:endParaRPr lang="zh-CN" altLang="en-US"/>
          </a:p>
        </p:txBody>
      </p:sp>
    </p:spTree>
    <p:extLst>
      <p:ext uri="{BB962C8B-B14F-4D97-AF65-F5344CB8AC3E}">
        <p14:creationId xmlns:p14="http://schemas.microsoft.com/office/powerpoint/2010/main" xmlns="" val="182730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26</a:t>
            </a:fld>
            <a:endParaRPr lang="zh-CN" altLang="en-US"/>
          </a:p>
        </p:txBody>
      </p:sp>
    </p:spTree>
    <p:extLst>
      <p:ext uri="{BB962C8B-B14F-4D97-AF65-F5344CB8AC3E}">
        <p14:creationId xmlns:p14="http://schemas.microsoft.com/office/powerpoint/2010/main" xmlns="" val="1469515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27</a:t>
            </a:fld>
            <a:endParaRPr lang="zh-CN" altLang="en-US"/>
          </a:p>
        </p:txBody>
      </p:sp>
    </p:spTree>
    <p:extLst>
      <p:ext uri="{BB962C8B-B14F-4D97-AF65-F5344CB8AC3E}">
        <p14:creationId xmlns:p14="http://schemas.microsoft.com/office/powerpoint/2010/main" xmlns="" val="956135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28</a:t>
            </a:fld>
            <a:endParaRPr lang="zh-CN" altLang="en-US"/>
          </a:p>
        </p:txBody>
      </p:sp>
    </p:spTree>
    <p:extLst>
      <p:ext uri="{BB962C8B-B14F-4D97-AF65-F5344CB8AC3E}">
        <p14:creationId xmlns:p14="http://schemas.microsoft.com/office/powerpoint/2010/main" xmlns="" val="1195140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29</a:t>
            </a:fld>
            <a:endParaRPr lang="zh-CN" altLang="en-US"/>
          </a:p>
        </p:txBody>
      </p:sp>
    </p:spTree>
    <p:extLst>
      <p:ext uri="{BB962C8B-B14F-4D97-AF65-F5344CB8AC3E}">
        <p14:creationId xmlns:p14="http://schemas.microsoft.com/office/powerpoint/2010/main" xmlns="" val="3036592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30</a:t>
            </a:fld>
            <a:endParaRPr lang="zh-CN" altLang="en-US"/>
          </a:p>
        </p:txBody>
      </p:sp>
    </p:spTree>
    <p:extLst>
      <p:ext uri="{BB962C8B-B14F-4D97-AF65-F5344CB8AC3E}">
        <p14:creationId xmlns:p14="http://schemas.microsoft.com/office/powerpoint/2010/main" xmlns="" val="3370352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31</a:t>
            </a:fld>
            <a:endParaRPr lang="zh-CN" altLang="en-US"/>
          </a:p>
        </p:txBody>
      </p:sp>
    </p:spTree>
    <p:extLst>
      <p:ext uri="{BB962C8B-B14F-4D97-AF65-F5344CB8AC3E}">
        <p14:creationId xmlns:p14="http://schemas.microsoft.com/office/powerpoint/2010/main" xmlns="" val="410282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a:t>
            </a:fld>
            <a:endParaRPr lang="zh-CN" altLang="en-US"/>
          </a:p>
        </p:txBody>
      </p:sp>
    </p:spTree>
    <p:extLst>
      <p:ext uri="{BB962C8B-B14F-4D97-AF65-F5344CB8AC3E}">
        <p14:creationId xmlns:p14="http://schemas.microsoft.com/office/powerpoint/2010/main" xmlns="" val="1047924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32</a:t>
            </a:fld>
            <a:endParaRPr lang="zh-CN" altLang="en-US"/>
          </a:p>
        </p:txBody>
      </p:sp>
    </p:spTree>
    <p:extLst>
      <p:ext uri="{BB962C8B-B14F-4D97-AF65-F5344CB8AC3E}">
        <p14:creationId xmlns:p14="http://schemas.microsoft.com/office/powerpoint/2010/main" xmlns="" val="359725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33</a:t>
            </a:fld>
            <a:endParaRPr lang="zh-CN" altLang="en-US"/>
          </a:p>
        </p:txBody>
      </p:sp>
    </p:spTree>
    <p:extLst>
      <p:ext uri="{BB962C8B-B14F-4D97-AF65-F5344CB8AC3E}">
        <p14:creationId xmlns:p14="http://schemas.microsoft.com/office/powerpoint/2010/main" xmlns="" val="1330420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34</a:t>
            </a:fld>
            <a:endParaRPr lang="zh-CN" altLang="en-US"/>
          </a:p>
        </p:txBody>
      </p:sp>
    </p:spTree>
    <p:extLst>
      <p:ext uri="{BB962C8B-B14F-4D97-AF65-F5344CB8AC3E}">
        <p14:creationId xmlns:p14="http://schemas.microsoft.com/office/powerpoint/2010/main" xmlns="" val="3632269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35</a:t>
            </a:fld>
            <a:endParaRPr lang="zh-CN" altLang="en-US"/>
          </a:p>
        </p:txBody>
      </p:sp>
    </p:spTree>
    <p:extLst>
      <p:ext uri="{BB962C8B-B14F-4D97-AF65-F5344CB8AC3E}">
        <p14:creationId xmlns:p14="http://schemas.microsoft.com/office/powerpoint/2010/main" xmlns="" val="1200248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36</a:t>
            </a:fld>
            <a:endParaRPr lang="zh-CN" altLang="en-US"/>
          </a:p>
        </p:txBody>
      </p:sp>
    </p:spTree>
    <p:extLst>
      <p:ext uri="{BB962C8B-B14F-4D97-AF65-F5344CB8AC3E}">
        <p14:creationId xmlns:p14="http://schemas.microsoft.com/office/powerpoint/2010/main" xmlns="" val="3742544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37</a:t>
            </a:fld>
            <a:endParaRPr lang="zh-CN" altLang="en-US"/>
          </a:p>
        </p:txBody>
      </p:sp>
    </p:spTree>
    <p:extLst>
      <p:ext uri="{BB962C8B-B14F-4D97-AF65-F5344CB8AC3E}">
        <p14:creationId xmlns:p14="http://schemas.microsoft.com/office/powerpoint/2010/main" xmlns="" val="1648721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38</a:t>
            </a:fld>
            <a:endParaRPr lang="zh-CN" altLang="en-US"/>
          </a:p>
        </p:txBody>
      </p:sp>
    </p:spTree>
    <p:extLst>
      <p:ext uri="{BB962C8B-B14F-4D97-AF65-F5344CB8AC3E}">
        <p14:creationId xmlns:p14="http://schemas.microsoft.com/office/powerpoint/2010/main" xmlns="" val="2565528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39</a:t>
            </a:fld>
            <a:endParaRPr lang="zh-CN" altLang="en-US"/>
          </a:p>
        </p:txBody>
      </p:sp>
    </p:spTree>
    <p:extLst>
      <p:ext uri="{BB962C8B-B14F-4D97-AF65-F5344CB8AC3E}">
        <p14:creationId xmlns:p14="http://schemas.microsoft.com/office/powerpoint/2010/main" xmlns="" val="1228782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32555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15370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a:t>
            </a:fld>
            <a:endParaRPr lang="zh-CN" altLang="en-US"/>
          </a:p>
        </p:txBody>
      </p:sp>
    </p:spTree>
    <p:extLst>
      <p:ext uri="{BB962C8B-B14F-4D97-AF65-F5344CB8AC3E}">
        <p14:creationId xmlns:p14="http://schemas.microsoft.com/office/powerpoint/2010/main" xmlns="" val="3635206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88988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2414078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093671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601818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79437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31853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464583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21140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099187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62090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6</a:t>
            </a:fld>
            <a:endParaRPr lang="zh-CN" altLang="en-US"/>
          </a:p>
        </p:txBody>
      </p:sp>
    </p:spTree>
    <p:extLst>
      <p:ext uri="{BB962C8B-B14F-4D97-AF65-F5344CB8AC3E}">
        <p14:creationId xmlns:p14="http://schemas.microsoft.com/office/powerpoint/2010/main" xmlns="" val="32933128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612746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8661355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858795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2655253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42826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663427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2735602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316847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476705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75320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7</a:t>
            </a:fld>
            <a:endParaRPr lang="zh-CN" altLang="en-US"/>
          </a:p>
        </p:txBody>
      </p:sp>
    </p:spTree>
    <p:extLst>
      <p:ext uri="{BB962C8B-B14F-4D97-AF65-F5344CB8AC3E}">
        <p14:creationId xmlns:p14="http://schemas.microsoft.com/office/powerpoint/2010/main" xmlns="" val="29899935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609796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8439558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1718702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0006438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92562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9482259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284325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defRPr/>
              </a:pPr>
              <a:t>69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29972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8</a:t>
            </a:fld>
            <a:endParaRPr lang="zh-CN" altLang="en-US"/>
          </a:p>
        </p:txBody>
      </p:sp>
    </p:spTree>
    <p:extLst>
      <p:ext uri="{BB962C8B-B14F-4D97-AF65-F5344CB8AC3E}">
        <p14:creationId xmlns:p14="http://schemas.microsoft.com/office/powerpoint/2010/main" xmlns="" val="2047878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9</a:t>
            </a:fld>
            <a:endParaRPr lang="zh-CN" altLang="en-US"/>
          </a:p>
        </p:txBody>
      </p:sp>
    </p:spTree>
    <p:extLst>
      <p:ext uri="{BB962C8B-B14F-4D97-AF65-F5344CB8AC3E}">
        <p14:creationId xmlns:p14="http://schemas.microsoft.com/office/powerpoint/2010/main" xmlns="" val="2450633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10</a:t>
            </a:fld>
            <a:endParaRPr lang="zh-CN" altLang="en-US"/>
          </a:p>
        </p:txBody>
      </p:sp>
    </p:spTree>
    <p:extLst>
      <p:ext uri="{BB962C8B-B14F-4D97-AF65-F5344CB8AC3E}">
        <p14:creationId xmlns:p14="http://schemas.microsoft.com/office/powerpoint/2010/main" xmlns="" val="407277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14</a:t>
            </a:fld>
            <a:endParaRPr lang="zh-CN" altLang="en-US"/>
          </a:p>
        </p:txBody>
      </p:sp>
    </p:spTree>
    <p:extLst>
      <p:ext uri="{BB962C8B-B14F-4D97-AF65-F5344CB8AC3E}">
        <p14:creationId xmlns:p14="http://schemas.microsoft.com/office/powerpoint/2010/main" xmlns="" val="1018087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slide" Target="../slides/slide17.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slide" Target="../slides/slide17.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58.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58.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58.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58.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slide" Target="../slides/slide17.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58.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slide" Target="../slides/slide5.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slide" Target="../slides/slide5.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slide" Target="../slides/slide17.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8.xm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slide" Target="../slides/slide17.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slide" Target="../slides/slide1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图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ploring-activity-模板">
    <p:spTree>
      <p:nvGrpSpPr>
        <p:cNvPr id="1" name=""/>
        <p:cNvGrpSpPr/>
        <p:nvPr/>
      </p:nvGrpSpPr>
      <p:grpSpPr>
        <a:xfrm>
          <a:off x="0" y="0"/>
          <a:ext cx="0" cy="0"/>
          <a:chOff x="0" y="0"/>
          <a:chExt cx="0" cy="0"/>
        </a:xfrm>
      </p:grpSpPr>
      <p:sp>
        <p:nvSpPr>
          <p:cNvPr id="14"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21" name="文本框 20">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2" name="文本框 21"/>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3" name="文本框 22">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矩形 10">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4"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earching-activity-模板">
    <p:spTree>
      <p:nvGrpSpPr>
        <p:cNvPr id="1" name=""/>
        <p:cNvGrpSpPr/>
        <p:nvPr/>
      </p:nvGrpSpPr>
      <p:grpSpPr>
        <a:xfrm>
          <a:off x="0" y="0"/>
          <a:ext cx="0" cy="0"/>
          <a:chOff x="0" y="0"/>
          <a:chExt cx="0" cy="0"/>
        </a:xfrm>
      </p:grpSpPr>
      <p:sp>
        <p:nvSpPr>
          <p:cNvPr id="11" name="椭圆 10"/>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68400"/>
            <a:ext cx="4432300" cy="584775"/>
          </a:xfrm>
          <a:prstGeom prst="rect">
            <a:avLst/>
          </a:prstGeom>
          <a:noFill/>
        </p:spPr>
        <p:txBody>
          <a:bodyPr wrap="square" rtlCol="0">
            <a:spAutoFit/>
          </a:bodyPr>
          <a:lstStyle/>
          <a:p>
            <a:r>
              <a:rPr lang="en-US" altLang="zh-CN" sz="3200" b="1" dirty="0"/>
              <a:t>Researching</a:t>
            </a:r>
            <a:endParaRPr lang="en-GB" altLang="zh-CN" sz="3200" b="1" dirty="0"/>
          </a:p>
        </p:txBody>
      </p:sp>
      <p:sp>
        <p:nvSpPr>
          <p:cNvPr id="16" name="燕尾形 12"/>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3">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8" name="文本框 27">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4" name="矩形 13">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2"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structing 过渡页-模板">
    <p:spTree>
      <p:nvGrpSpPr>
        <p:cNvPr id="1" name=""/>
        <p:cNvGrpSpPr/>
        <p:nvPr/>
      </p:nvGrpSpPr>
      <p:grpSpPr>
        <a:xfrm>
          <a:off x="0" y="0"/>
          <a:ext cx="0" cy="0"/>
          <a:chOff x="0" y="0"/>
          <a:chExt cx="0" cy="0"/>
        </a:xfrm>
      </p:grpSpPr>
      <p:sp>
        <p:nvSpPr>
          <p:cNvPr id="10" name="椭圆 9"/>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8" name="文本框 17">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9" name="文本框 18">
            <a:hlinkClick r:id="rId4" action="ppaction://hlinksldjump"/>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0" name="圆角矩形 26"/>
          <p:cNvSpPr/>
          <p:nvPr userDrawn="1"/>
        </p:nvSpPr>
        <p:spPr>
          <a:xfrm>
            <a:off x="-385011" y="2055625"/>
            <a:ext cx="13042232" cy="3352397"/>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4" name="矩形 13">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4"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structing-activity-模板">
    <p:spTree>
      <p:nvGrpSpPr>
        <p:cNvPr id="1" name=""/>
        <p:cNvGrpSpPr/>
        <p:nvPr/>
      </p:nvGrpSpPr>
      <p:grpSpPr>
        <a:xfrm>
          <a:off x="0" y="0"/>
          <a:ext cx="0" cy="0"/>
          <a:chOff x="0" y="0"/>
          <a:chExt cx="0" cy="0"/>
        </a:xfrm>
      </p:grpSpPr>
      <p:sp>
        <p:nvSpPr>
          <p:cNvPr id="14" name="椭圆 1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8" name="文本框 27"/>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9" name="燕尾形 27"/>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2" name="矩形 11">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4"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wcasing 过渡页-模板">
    <p:spTree>
      <p:nvGrpSpPr>
        <p:cNvPr id="1" name=""/>
        <p:cNvGrpSpPr/>
        <p:nvPr/>
      </p:nvGrpSpPr>
      <p:grpSpPr>
        <a:xfrm>
          <a:off x="0" y="0"/>
          <a:ext cx="0" cy="0"/>
          <a:chOff x="0" y="0"/>
          <a:chExt cx="0" cy="0"/>
        </a:xfrm>
      </p:grpSpPr>
      <p:sp>
        <p:nvSpPr>
          <p:cNvPr id="2" name="圆角矩形 30"/>
          <p:cNvSpPr/>
          <p:nvPr userDrawn="1"/>
        </p:nvSpPr>
        <p:spPr>
          <a:xfrm>
            <a:off x="-385011" y="1942412"/>
            <a:ext cx="13042232" cy="1736453"/>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3" name="矩形 12">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casing activity-模板">
    <p:spTree>
      <p:nvGrpSpPr>
        <p:cNvPr id="1" name=""/>
        <p:cNvGrpSpPr/>
        <p:nvPr/>
      </p:nvGrpSpPr>
      <p:grpSpPr>
        <a:xfrm>
          <a:off x="0" y="0"/>
          <a:ext cx="0" cy="0"/>
          <a:chOff x="0" y="0"/>
          <a:chExt cx="0" cy="0"/>
        </a:xfrm>
      </p:grpSpPr>
      <p:sp>
        <p:nvSpPr>
          <p:cNvPr id="4" name="椭圆 3"/>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hlinkClick r:id="rId2"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2" name="矩形 11">
            <a:hlinkClick r:id="rId2"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ssageA 翻译页-模板">
    <p:spTree>
      <p:nvGrpSpPr>
        <p:cNvPr id="1" name=""/>
        <p:cNvGrpSpPr/>
        <p:nvPr/>
      </p:nvGrpSpPr>
      <p:grpSpPr>
        <a:xfrm>
          <a:off x="0" y="0"/>
          <a:ext cx="0" cy="0"/>
          <a:chOff x="0" y="0"/>
          <a:chExt cx="0" cy="0"/>
        </a:xfrm>
      </p:grpSpPr>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3" name="圆角矩形 10"/>
          <p:cNvSpPr/>
          <p:nvPr userDrawn="1"/>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4" name="圆角矩形 11"/>
          <p:cNvSpPr/>
          <p:nvPr userDrawn="1"/>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stretch>
            <a:fillRect/>
          </a:stretch>
        </p:blipFill>
        <p:spPr>
          <a:xfrm>
            <a:off x="10436400" y="579600"/>
            <a:ext cx="597600" cy="5976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PassageA 翻译页-模板">
    <p:spTree>
      <p:nvGrpSpPr>
        <p:cNvPr id="1" name=""/>
        <p:cNvGrpSpPr/>
        <p:nvPr/>
      </p:nvGrpSpPr>
      <p:grpSpPr>
        <a:xfrm>
          <a:off x="0" y="0"/>
          <a:ext cx="0" cy="0"/>
          <a:chOff x="0" y="0"/>
          <a:chExt cx="0" cy="0"/>
        </a:xfrm>
      </p:grpSpPr>
      <p:sp>
        <p:nvSpPr>
          <p:cNvPr id="2" name="矩形: 圆角 34">
            <a:hlinkClick r:id="" action="ppaction://noaction"/>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3" name="圆角矩形 10"/>
          <p:cNvSpPr/>
          <p:nvPr userDrawn="1"/>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4" name="圆角矩形 11"/>
          <p:cNvSpPr/>
          <p:nvPr userDrawn="1"/>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0344150" y="600303"/>
            <a:ext cx="597600" cy="6062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圆角矩形 7"/>
          <p:cNvSpPr/>
          <p:nvPr userDrawn="1"/>
        </p:nvSpPr>
        <p:spPr>
          <a:xfrm>
            <a:off x="8301518" y="435600"/>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10" name="圆角矩形 9"/>
          <p:cNvSpPr/>
          <p:nvPr userDrawn="1"/>
        </p:nvSpPr>
        <p:spPr>
          <a:xfrm>
            <a:off x="919320" y="1278726"/>
            <a:ext cx="10751979" cy="6336360"/>
          </a:xfrm>
          <a:prstGeom prst="roundRect">
            <a:avLst>
              <a:gd name="adj" fmla="val 4742"/>
            </a:avLst>
          </a:prstGeom>
          <a:solidFill>
            <a:schemeClr val="bg1"/>
          </a:solidFill>
          <a:ln w="57150">
            <a:solidFill>
              <a:srgbClr val="E47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userDrawn="1"/>
        </p:nvPicPr>
        <p:blipFill>
          <a:blip r:embed="rId3" cstate="print"/>
          <a:stretch>
            <a:fillRect/>
          </a:stretch>
        </p:blipFill>
        <p:spPr>
          <a:xfrm>
            <a:off x="10436400" y="579600"/>
            <a:ext cx="597600" cy="5976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知识点-模板">
    <p:spTree>
      <p:nvGrpSpPr>
        <p:cNvPr id="1" name=""/>
        <p:cNvGrpSpPr/>
        <p:nvPr/>
      </p:nvGrpSpPr>
      <p:grpSpPr>
        <a:xfrm>
          <a:off x="0" y="0"/>
          <a:ext cx="0" cy="0"/>
          <a:chOff x="0" y="0"/>
          <a:chExt cx="0" cy="0"/>
        </a:xfrm>
      </p:grpSpPr>
      <p:sp>
        <p:nvSpPr>
          <p:cNvPr id="6" name="矩形 5"/>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8" name="矩形: 圆角 34">
            <a:hlinkClick r:id="" action="ppaction://noaction"/>
          </p:cNvPr>
          <p:cNvSpPr/>
          <p:nvPr userDrawn="1"/>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页-模板">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paring-过渡页">
    <p:spTree>
      <p:nvGrpSpPr>
        <p:cNvPr id="1" name=""/>
        <p:cNvGrpSpPr/>
        <p:nvPr/>
      </p:nvGrpSpPr>
      <p:grpSpPr>
        <a:xfrm>
          <a:off x="0" y="0"/>
          <a:ext cx="0" cy="0"/>
          <a:chOff x="0" y="0"/>
          <a:chExt cx="0" cy="0"/>
        </a:xfrm>
      </p:grpSpPr>
      <p:sp>
        <p:nvSpPr>
          <p:cNvPr id="7" name="圆角矩形 2"/>
          <p:cNvSpPr/>
          <p:nvPr userDrawn="1"/>
        </p:nvSpPr>
        <p:spPr>
          <a:xfrm>
            <a:off x="-385011" y="1942412"/>
            <a:ext cx="13042232" cy="2665679"/>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5" name="文本框 14">
            <a:hlinkClick r:id="rId3" action="ppaction://hlinksldjump"/>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6" name="文本框 15">
            <a:hlinkClick r:id="rId4"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7" name="文本框 16">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2" name="矩形 1">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4"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2"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paring-activity模板">
    <p:spTree>
      <p:nvGrpSpPr>
        <p:cNvPr id="1" name=""/>
        <p:cNvGrpSpPr/>
        <p:nvPr/>
      </p:nvGrpSpPr>
      <p:grpSpPr>
        <a:xfrm>
          <a:off x="0" y="0"/>
          <a:ext cx="0" cy="0"/>
          <a:chOff x="0" y="0"/>
          <a:chExt cx="0" cy="0"/>
        </a:xfrm>
      </p:grpSpPr>
      <p:sp>
        <p:nvSpPr>
          <p:cNvPr id="7"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8" name="文本框 17"/>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9" name="文本框 18">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0" name="文本框 1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itiating-过渡页模板">
    <p:spTree>
      <p:nvGrpSpPr>
        <p:cNvPr id="1" name=""/>
        <p:cNvGrpSpPr/>
        <p:nvPr/>
      </p:nvGrpSpPr>
      <p:grpSpPr>
        <a:xfrm>
          <a:off x="0" y="0"/>
          <a:ext cx="0" cy="0"/>
          <a:chOff x="0" y="0"/>
          <a:chExt cx="0" cy="0"/>
        </a:xfrm>
      </p:grpSpPr>
      <p:sp>
        <p:nvSpPr>
          <p:cNvPr id="41" name="圆角矩形 2"/>
          <p:cNvSpPr/>
          <p:nvPr userDrawn="1"/>
        </p:nvSpPr>
        <p:spPr>
          <a:xfrm>
            <a:off x="-385011" y="1942413"/>
            <a:ext cx="13042232" cy="2437998"/>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19"/>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p:cNvSpPr txBox="1"/>
          <p:nvPr userDrawn="1"/>
        </p:nvSpPr>
        <p:spPr>
          <a:xfrm>
            <a:off x="919321" y="936000"/>
            <a:ext cx="4432300" cy="584775"/>
          </a:xfrm>
          <a:prstGeom prst="rect">
            <a:avLst/>
          </a:prstGeom>
          <a:noFill/>
        </p:spPr>
        <p:txBody>
          <a:bodyPr wrap="square" rtlCol="0">
            <a:spAutoFit/>
          </a:bodyPr>
          <a:lstStyle/>
          <a:p>
            <a:r>
              <a:rPr lang="en-US" altLang="zh-CN" sz="3200" b="1" dirty="0"/>
              <a:t>Initiating</a:t>
            </a:r>
            <a:endParaRPr lang="zh-CN" altLang="en-US" sz="3200" b="1" dirty="0"/>
          </a:p>
        </p:txBody>
      </p:sp>
      <p:sp>
        <p:nvSpPr>
          <p:cNvPr id="49" name="文本框 48"/>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50" name="文本框 49">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51" name="文本框 50">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ssageA-模板">
    <p:spTree>
      <p:nvGrpSpPr>
        <p:cNvPr id="1" name=""/>
        <p:cNvGrpSpPr/>
        <p:nvPr/>
      </p:nvGrpSpPr>
      <p:grpSpPr>
        <a:xfrm>
          <a:off x="0" y="0"/>
          <a:ext cx="0" cy="0"/>
          <a:chOff x="0" y="0"/>
          <a:chExt cx="0" cy="0"/>
        </a:xfrm>
      </p:grpSpPr>
      <p:sp>
        <p:nvSpPr>
          <p:cNvPr id="13" name="椭圆 12"/>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16" name="圆角矩形 1"/>
          <p:cNvSpPr/>
          <p:nvPr userDrawn="1"/>
        </p:nvSpPr>
        <p:spPr>
          <a:xfrm>
            <a:off x="8301519" y="936435"/>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7" name="圆角矩形 13"/>
          <p:cNvSpPr/>
          <p:nvPr userDrawn="1"/>
        </p:nvSpPr>
        <p:spPr>
          <a:xfrm>
            <a:off x="919320" y="1733748"/>
            <a:ext cx="10751979" cy="5898951"/>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26" name="文本框 25">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8" name="矩形 17">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3"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2"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5" cstate="print"/>
          <a:stretch>
            <a:fillRect/>
          </a:stretch>
        </p:blipFill>
        <p:spPr>
          <a:xfrm>
            <a:off x="10436400" y="1051200"/>
            <a:ext cx="597600" cy="597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itiating Activity-模板">
    <p:spTree>
      <p:nvGrpSpPr>
        <p:cNvPr id="1" name=""/>
        <p:cNvGrpSpPr/>
        <p:nvPr/>
      </p:nvGrpSpPr>
      <p:grpSpPr>
        <a:xfrm>
          <a:off x="0" y="0"/>
          <a:ext cx="0" cy="0"/>
          <a:chOff x="0" y="0"/>
          <a:chExt cx="0" cy="0"/>
        </a:xfrm>
      </p:grpSpPr>
      <p:sp>
        <p:nvSpPr>
          <p:cNvPr id="19" name="椭圆 18"/>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29" name="燕尾形 14"/>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16">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18"/>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20"/>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34" name="文本框 33">
            <a:hlinkClick r:id="rId3" action="ppaction://hlinksldjump"/>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35" name="文本框 34"/>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4"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14494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loring过渡页-模板">
    <p:spTree>
      <p:nvGrpSpPr>
        <p:cNvPr id="1" name=""/>
        <p:cNvGrpSpPr/>
        <p:nvPr/>
      </p:nvGrpSpPr>
      <p:grpSpPr>
        <a:xfrm>
          <a:off x="0" y="0"/>
          <a:ext cx="0" cy="0"/>
          <a:chOff x="0" y="0"/>
          <a:chExt cx="0" cy="0"/>
        </a:xfrm>
      </p:grpSpPr>
      <p:sp>
        <p:nvSpPr>
          <p:cNvPr id="2" name="圆角矩形 2"/>
          <p:cNvSpPr/>
          <p:nvPr userDrawn="1"/>
        </p:nvSpPr>
        <p:spPr>
          <a:xfrm>
            <a:off x="-385011" y="1942413"/>
            <a:ext cx="13042232" cy="2080947"/>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ssageB-模板">
    <p:spTree>
      <p:nvGrpSpPr>
        <p:cNvPr id="1" name=""/>
        <p:cNvGrpSpPr/>
        <p:nvPr/>
      </p:nvGrpSpPr>
      <p:grpSpPr>
        <a:xfrm>
          <a:off x="0" y="0"/>
          <a:ext cx="0" cy="0"/>
          <a:chOff x="0" y="0"/>
          <a:chExt cx="0" cy="0"/>
        </a:xfrm>
      </p:grpSpPr>
      <p:sp>
        <p:nvSpPr>
          <p:cNvPr id="2"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8" name="文本框 7">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9" name="文本框 8"/>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0" name="文本框 9">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圆角矩形 14"/>
          <p:cNvSpPr/>
          <p:nvPr userDrawn="1"/>
        </p:nvSpPr>
        <p:spPr>
          <a:xfrm>
            <a:off x="8301519" y="936435"/>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12" name="圆角矩形 16"/>
          <p:cNvSpPr/>
          <p:nvPr userDrawn="1"/>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5" cstate="print"/>
          <a:stretch>
            <a:fillRect/>
          </a:stretch>
        </p:blipFill>
        <p:spPr>
          <a:xfrm>
            <a:off x="10436400" y="1051200"/>
            <a:ext cx="597600" cy="5976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earching过渡页-模板">
    <p:spTree>
      <p:nvGrpSpPr>
        <p:cNvPr id="1" name=""/>
        <p:cNvGrpSpPr/>
        <p:nvPr/>
      </p:nvGrpSpPr>
      <p:grpSpPr>
        <a:xfrm>
          <a:off x="0" y="0"/>
          <a:ext cx="0" cy="0"/>
          <a:chOff x="0" y="0"/>
          <a:chExt cx="0" cy="0"/>
        </a:xfrm>
      </p:grpSpPr>
      <p:sp>
        <p:nvSpPr>
          <p:cNvPr id="2" name="圆角矩形 2"/>
          <p:cNvSpPr/>
          <p:nvPr userDrawn="1"/>
        </p:nvSpPr>
        <p:spPr>
          <a:xfrm>
            <a:off x="-385011" y="2212381"/>
            <a:ext cx="13042232" cy="3038888"/>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userDrawn="1"/>
        </p:nvSpPr>
        <p:spPr>
          <a:xfrm>
            <a:off x="919321" y="970017"/>
            <a:ext cx="4432300" cy="584775"/>
          </a:xfrm>
          <a:prstGeom prst="rect">
            <a:avLst/>
          </a:prstGeom>
          <a:noFill/>
        </p:spPr>
        <p:txBody>
          <a:bodyPr wrap="square" rtlCol="0">
            <a:spAutoFit/>
          </a:bodyPr>
          <a:lstStyle/>
          <a:p>
            <a:r>
              <a:rPr lang="en-US" altLang="zh-CN" sz="3200" b="1" dirty="0"/>
              <a:t>Researching</a:t>
            </a:r>
            <a:endParaRPr lang="zh-CN" altLang="en-US" sz="3200" b="1" dirty="0"/>
          </a:p>
        </p:txBody>
      </p:sp>
      <p:sp>
        <p:nvSpPr>
          <p:cNvPr id="10" name="文本框 9">
            <a:hlinkClick r:id="rId3" action="ppaction://hlinksldjump"/>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3" action="ppaction://hlinksldjump"/>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p:cNvPr>
          <p:cNvSpPr/>
          <p:nvPr userDrawn="1"/>
        </p:nvSpPr>
        <p:spPr>
          <a:xfrm>
            <a:off x="4090448" y="-2322"/>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userDrawn="1"/>
        </p:nvSpPr>
        <p:spPr>
          <a:xfrm>
            <a:off x="8211992"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slide" Target="slide5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31.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image" Target="../media/image7.png"/><Relationship Id="rId7"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31.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notesSlide" Target="../notesSlides/notesSlide9.xml"/><Relationship Id="rId7" Type="http://schemas.openxmlformats.org/officeDocument/2006/relationships/slide" Target="slide14.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image" Target="../media/image7.png"/><Relationship Id="rId9" Type="http://schemas.openxmlformats.org/officeDocument/2006/relationships/slide" Target="slide31.xml"/></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notesSlide" Target="../notesSlides/notesSlide10.xml"/><Relationship Id="rId7" Type="http://schemas.openxmlformats.org/officeDocument/2006/relationships/slide" Target="slide14.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image" Target="../media/image7.png"/><Relationship Id="rId9" Type="http://schemas.openxmlformats.org/officeDocument/2006/relationships/slide" Target="slide31.xml"/></Relationships>
</file>

<file path=ppt/slides/_rels/slide16.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notesSlide" Target="../notesSlides/notesSlide11.xml"/><Relationship Id="rId7" Type="http://schemas.openxmlformats.org/officeDocument/2006/relationships/slide" Target="slide13.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slide" Target="slide11.xml"/><Relationship Id="rId5" Type="http://schemas.openxmlformats.org/officeDocument/2006/relationships/slide" Target="slide16.xml"/><Relationship Id="rId4" Type="http://schemas.openxmlformats.org/officeDocument/2006/relationships/image" Target="../media/image7.png"/><Relationship Id="rId9" Type="http://schemas.openxmlformats.org/officeDocument/2006/relationships/slide" Target="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76.xml"/><Relationship Id="rId1" Type="http://schemas.openxmlformats.org/officeDocument/2006/relationships/slideLayout" Target="../slideLayouts/slideLayout8.xml"/><Relationship Id="rId4" Type="http://schemas.openxmlformats.org/officeDocument/2006/relationships/slide" Target="slide55.xml"/></Relationships>
</file>

<file path=ppt/slides/_rels/slide19.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77.xml"/><Relationship Id="rId1" Type="http://schemas.openxmlformats.org/officeDocument/2006/relationships/slideLayout" Target="../slideLayouts/slideLayout8.xml"/><Relationship Id="rId4" Type="http://schemas.openxmlformats.org/officeDocument/2006/relationships/slide" Target="slide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slide" Target="slide78.xml"/><Relationship Id="rId1" Type="http://schemas.openxmlformats.org/officeDocument/2006/relationships/slideLayout" Target="../slideLayouts/slideLayout8.xml"/><Relationship Id="rId6" Type="http://schemas.openxmlformats.org/officeDocument/2006/relationships/slide" Target="slide62.xml"/><Relationship Id="rId5" Type="http://schemas.openxmlformats.org/officeDocument/2006/relationships/slide" Target="slide60.xml"/><Relationship Id="rId4" Type="http://schemas.openxmlformats.org/officeDocument/2006/relationships/slide" Target="slide64.xml"/></Relationships>
</file>

<file path=ppt/slides/_rels/slide21.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79.xml"/><Relationship Id="rId1" Type="http://schemas.openxmlformats.org/officeDocument/2006/relationships/slideLayout" Target="../slideLayouts/slideLayout8.xml"/><Relationship Id="rId4" Type="http://schemas.openxmlformats.org/officeDocument/2006/relationships/slide" Target="slide66.xml"/></Relationships>
</file>

<file path=ppt/slides/_rels/slide22.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8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slide" Target="slide8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image" Target="../media/image7.png"/><Relationship Id="rId7" Type="http://schemas.openxmlformats.org/officeDocument/2006/relationships/slide" Target="slide30.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4.xml"/></Relationships>
</file>

<file path=ppt/slides/_rels/slide25.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image" Target="../media/image7.png"/><Relationship Id="rId7" Type="http://schemas.openxmlformats.org/officeDocument/2006/relationships/slide" Target="slide30.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4.xml"/></Relationships>
</file>

<file path=ppt/slides/_rels/slide26.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notesSlide" Target="../notesSlides/notesSlide14.xml"/><Relationship Id="rId7" Type="http://schemas.openxmlformats.org/officeDocument/2006/relationships/slide" Target="slide28.xml"/><Relationship Id="rId2" Type="http://schemas.openxmlformats.org/officeDocument/2006/relationships/slideLayout" Target="../slideLayouts/slideLayout10.xml"/><Relationship Id="rId1" Type="http://schemas.openxmlformats.org/officeDocument/2006/relationships/tags" Target="../tags/tag6.xml"/><Relationship Id="rId6" Type="http://schemas.openxmlformats.org/officeDocument/2006/relationships/slide" Target="slide26.xml"/><Relationship Id="rId5" Type="http://schemas.openxmlformats.org/officeDocument/2006/relationships/slide" Target="slide24.xml"/><Relationship Id="rId4" Type="http://schemas.openxmlformats.org/officeDocument/2006/relationships/image" Target="../media/image7.png"/><Relationship Id="rId9" Type="http://schemas.openxmlformats.org/officeDocument/2006/relationships/slide" Target="slide31.xml"/></Relationships>
</file>

<file path=ppt/slides/_rels/slide27.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notesSlide" Target="../notesSlides/notesSlide15.xml"/><Relationship Id="rId7" Type="http://schemas.openxmlformats.org/officeDocument/2006/relationships/slide" Target="slide28.xml"/><Relationship Id="rId2" Type="http://schemas.openxmlformats.org/officeDocument/2006/relationships/slideLayout" Target="../slideLayouts/slideLayout10.xml"/><Relationship Id="rId1" Type="http://schemas.openxmlformats.org/officeDocument/2006/relationships/tags" Target="../tags/tag7.xml"/><Relationship Id="rId6" Type="http://schemas.openxmlformats.org/officeDocument/2006/relationships/slide" Target="slide26.xml"/><Relationship Id="rId5" Type="http://schemas.openxmlformats.org/officeDocument/2006/relationships/slide" Target="slide24.xml"/><Relationship Id="rId4" Type="http://schemas.openxmlformats.org/officeDocument/2006/relationships/image" Target="../media/image7.png"/><Relationship Id="rId9" Type="http://schemas.openxmlformats.org/officeDocument/2006/relationships/slide" Target="slide31.xml"/></Relationships>
</file>

<file path=ppt/slides/_rels/slide28.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image" Target="../media/image7.png"/><Relationship Id="rId7" Type="http://schemas.openxmlformats.org/officeDocument/2006/relationships/slide" Target="slide30.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4.xml"/><Relationship Id="rId9" Type="http://schemas.openxmlformats.org/officeDocument/2006/relationships/image" Target="../media/image8.jpeg"/></Relationships>
</file>

<file path=ppt/slides/_rels/slide29.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image" Target="../media/image7.png"/><Relationship Id="rId7" Type="http://schemas.openxmlformats.org/officeDocument/2006/relationships/slide" Target="slide30.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7.png"/><Relationship Id="rId7" Type="http://schemas.openxmlformats.org/officeDocument/2006/relationships/slide" Target="slide24.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8.xml"/></Relationships>
</file>

<file path=ppt/slides/_rels/slide31.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7.png"/><Relationship Id="rId7" Type="http://schemas.openxmlformats.org/officeDocument/2006/relationships/slide" Target="slide24.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slide" Target="slide28.xml"/><Relationship Id="rId5" Type="http://schemas.openxmlformats.org/officeDocument/2006/relationships/slide" Target="slide31.xml"/><Relationship Id="rId4" Type="http://schemas.openxmlformats.org/officeDocument/2006/relationships/slide" Target="slide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slide" Target="slide56.xml"/><Relationship Id="rId4" Type="http://schemas.openxmlformats.org/officeDocument/2006/relationships/slide" Target="slide35.xml"/></Relationships>
</file>

<file path=ppt/slides/_rels/slide3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slide" Target="slide40.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70.xml"/><Relationship Id="rId4" Type="http://schemas.openxmlformats.org/officeDocument/2006/relationships/slide" Target="slide3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slide" Target="slide44.xml"/><Relationship Id="rId4" Type="http://schemas.openxmlformats.org/officeDocument/2006/relationships/slide" Target="slide42.xml"/></Relationships>
</file>

<file path=ppt/slides/_rels/slide7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slide" Target="slide48.xml"/><Relationship Id="rId5" Type="http://schemas.openxmlformats.org/officeDocument/2006/relationships/slide" Target="slide73.xml"/><Relationship Id="rId4" Type="http://schemas.openxmlformats.org/officeDocument/2006/relationships/slide" Target="slide46.xml"/></Relationships>
</file>

<file path=ppt/slides/_rels/slide8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slide" Target="slide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971600" y="1055688"/>
            <a:ext cx="5137150" cy="3741737"/>
          </a:xfrm>
          <a:prstGeom prst="rect">
            <a:avLst/>
          </a:prstGeom>
        </p:spPr>
        <p:txBody>
          <a:bodyPr>
            <a:noAutofit/>
          </a:bodyPr>
          <a:lstStyle/>
          <a:p>
            <a:pPr algn="l"/>
            <a:r>
              <a:rPr lang="en-US" altLang="zh-CN" sz="3600" dirty="0">
                <a:solidFill>
                  <a:schemeClr val="bg2"/>
                </a:solidFill>
                <a:latin typeface="Arial" panose="020B0604020202020204" pitchFamily="34" charset="0"/>
                <a:ea typeface="Adobe 黑体 Std R" panose="020B0400000000000000" pitchFamily="34" charset="-122"/>
                <a:cs typeface="Arial" panose="020B0604020202020204" pitchFamily="34" charset="0"/>
              </a:rPr>
              <a:t>NEW</a:t>
            </a: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EXPERIENCING ENGLISH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2ND EDITION</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800" b="1" dirty="0" err="1">
                <a:solidFill>
                  <a:schemeClr val="bg2"/>
                </a:solidFill>
                <a:latin typeface="Arial" panose="020B0604020202020204" pitchFamily="34" charset="0"/>
                <a:ea typeface="Adobe 黑体 Std R" panose="020B0400000000000000" pitchFamily="34" charset="-122"/>
                <a:cs typeface="Arial" panose="020B0604020202020204" pitchFamily="34" charset="0"/>
              </a:rPr>
              <a:t>Coursebook</a:t>
            </a:r>
            <a:r>
              <a:rPr lang="en-US" altLang="zh-CN" sz="48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1</a:t>
            </a:r>
            <a: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br>
            <a:endParaRPr lang="zh-CN" altLang="en-US"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9" name="矩形 8"/>
          <p:cNvSpPr/>
          <p:nvPr/>
        </p:nvSpPr>
        <p:spPr>
          <a:xfrm>
            <a:off x="4715838" y="4685016"/>
            <a:ext cx="7623425" cy="15378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1383" y="871501"/>
            <a:ext cx="4013557" cy="5351410"/>
          </a:xfrm>
          <a:prstGeom prst="rect">
            <a:avLst/>
          </a:prstGeom>
        </p:spPr>
      </p:pic>
      <p:sp>
        <p:nvSpPr>
          <p:cNvPr id="10" name="文本框 9"/>
          <p:cNvSpPr txBox="1"/>
          <p:nvPr/>
        </p:nvSpPr>
        <p:spPr>
          <a:xfrm>
            <a:off x="5054885" y="4853798"/>
            <a:ext cx="5137078" cy="1198880"/>
          </a:xfrm>
          <a:prstGeom prst="rect">
            <a:avLst/>
          </a:prstGeom>
          <a:noFill/>
        </p:spPr>
        <p:txBody>
          <a:bodyPr wrap="square" rtlCol="0">
            <a:spAutoFit/>
          </a:bodyPr>
          <a:lstStyle/>
          <a:p>
            <a:r>
              <a:rPr lang="en-US" altLang="zh-CN" sz="7200" b="1" dirty="0">
                <a:latin typeface="Arial" panose="020B0604020202020204" pitchFamily="34" charset="0"/>
                <a:cs typeface="Arial" panose="020B0604020202020204" pitchFamily="34" charset="0"/>
              </a:rPr>
              <a:t>UNIT 3</a:t>
            </a:r>
            <a:endParaRPr lang="zh-CN" altLang="en-US" sz="7200" b="1" dirty="0">
              <a:latin typeface="Arial" panose="020B0604020202020204" pitchFamily="34" charset="0"/>
              <a:cs typeface="Arial" panose="020B0604020202020204" pitchFamily="34" charset="0"/>
            </a:endParaRPr>
          </a:p>
        </p:txBody>
      </p:sp>
      <p:sp>
        <p:nvSpPr>
          <p:cNvPr id="11" name="文本框 10"/>
          <p:cNvSpPr txBox="1"/>
          <p:nvPr/>
        </p:nvSpPr>
        <p:spPr>
          <a:xfrm>
            <a:off x="11364114" y="205483"/>
            <a:ext cx="615553" cy="1828800"/>
          </a:xfrm>
          <a:prstGeom prst="rect">
            <a:avLst/>
          </a:prstGeom>
          <a:noFill/>
        </p:spPr>
        <p:txBody>
          <a:bodyPr vert="eaVert" wrap="square" rtlCol="0">
            <a:spAutoFit/>
          </a:bodyPr>
          <a:lstStyle/>
          <a:p>
            <a:r>
              <a:rPr lang="zh-CN" altLang="en-US" sz="2800" b="1" dirty="0">
                <a:solidFill>
                  <a:schemeClr val="bg1">
                    <a:lumMod val="85000"/>
                    <a:alpha val="75000"/>
                  </a:schemeClr>
                </a:solidFill>
                <a:latin typeface="黑体" panose="02010609060101010101" pitchFamily="49" charset="-122"/>
                <a:ea typeface="黑体" panose="02010609060101010101" pitchFamily="49" charset="-122"/>
              </a:rPr>
              <a:t>励 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6376" y="1060105"/>
            <a:ext cx="10284290" cy="5078313"/>
          </a:xfrm>
          <a:prstGeom prst="rect">
            <a:avLst/>
          </a:prstGeom>
          <a:noFill/>
        </p:spPr>
        <p:txBody>
          <a:bodyPr wrap="square" rtlCol="0">
            <a:spAutoFit/>
          </a:bodyPr>
          <a:lstStyle/>
          <a:p>
            <a:pPr algn="ctr">
              <a:lnSpc>
                <a:spcPct val="120000"/>
              </a:lnSpc>
            </a:pPr>
            <a:endParaRPr lang="en-US" altLang="zh-CN" sz="2800" b="1" dirty="0">
              <a:sym typeface="+mn-ea"/>
            </a:endParaRPr>
          </a:p>
          <a:p>
            <a:pPr>
              <a:lnSpc>
                <a:spcPct val="120000"/>
              </a:lnSpc>
            </a:pPr>
            <a:r>
              <a:rPr lang="en-US" altLang="zh-CN" sz="2200" dirty="0"/>
              <a:t>        </a:t>
            </a:r>
          </a:p>
          <a:p>
            <a:pPr>
              <a:lnSpc>
                <a:spcPct val="120000"/>
              </a:lnSpc>
            </a:pPr>
            <a:r>
              <a:rPr lang="en-US" altLang="zh-CN" sz="2200" dirty="0"/>
              <a:t>Stanford is all about finding balance. There will always be more reading, practice problems, and studying that you can opt to do, but college is about more than your classes. Finding clubs / organizations outside of your academic studies will make your Stanford experience a lot better. There’s so much to do at Stanford; take advantage of all of it.</a:t>
            </a:r>
          </a:p>
          <a:p>
            <a:pPr indent="457200">
              <a:lnSpc>
                <a:spcPct val="120000"/>
              </a:lnSpc>
            </a:pPr>
            <a:r>
              <a:rPr lang="en-US" altLang="zh-CN" sz="2200" dirty="0"/>
              <a:t>And now, suddenly, I’m a sophomore. It seems like just yesterday that I was carrying my stuff up three flights of stairs to my quad in Roble, passing stranger after stranger. Many of those “strangers” became my friends. I’m excited to move to a new dorm next year and meet even more people, but I’ll treasure my freshman year friendships forever.</a:t>
            </a:r>
          </a:p>
          <a:p>
            <a:pPr>
              <a:lnSpc>
                <a:spcPct val="120000"/>
              </a:lnSpc>
            </a:pPr>
            <a:endParaRPr lang="en-US" altLang="zh-CN" sz="2200" dirty="0"/>
          </a:p>
        </p:txBody>
      </p:sp>
      <p:sp>
        <p:nvSpPr>
          <p:cNvPr id="18" name="文本框 17"/>
          <p:cNvSpPr txBox="1"/>
          <p:nvPr/>
        </p:nvSpPr>
        <p:spPr>
          <a:xfrm>
            <a:off x="918685" y="3599261"/>
            <a:ext cx="467691" cy="41503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6" name="圆角矩形 33">
            <a:hlinkClick r:id="rId3"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5" name="矩形: 圆角 34">
            <a:hlinkClick r:id="rId4" action="ppaction://hlinksldjump"/>
          </p:cNvPr>
          <p:cNvSpPr/>
          <p:nvPr/>
        </p:nvSpPr>
        <p:spPr>
          <a:xfrm>
            <a:off x="11161604" y="449684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3.6</a:t>
            </a:r>
            <a:endParaRPr lang="zh-CN" altLang="en-US" sz="2600" b="1" dirty="0">
              <a:solidFill>
                <a:srgbClr val="DA5362"/>
              </a:solidFill>
            </a:endParaRPr>
          </a:p>
        </p:txBody>
      </p:sp>
      <p:sp>
        <p:nvSpPr>
          <p:cNvPr id="22" name="文本框 21"/>
          <p:cNvSpPr txBox="1"/>
          <p:nvPr/>
        </p:nvSpPr>
        <p:spPr>
          <a:xfrm>
            <a:off x="957600" y="2059200"/>
            <a:ext cx="10795000" cy="1015663"/>
          </a:xfrm>
          <a:prstGeom prst="rect">
            <a:avLst/>
          </a:prstGeom>
          <a:noFill/>
        </p:spPr>
        <p:txBody>
          <a:bodyPr wrap="square" rtlCol="0">
            <a:spAutoFit/>
          </a:bodyPr>
          <a:lstStyle/>
          <a:p>
            <a:r>
              <a:rPr sz="2000" i="1" dirty="0"/>
              <a:t>The author uses a variety of expressions to demonstrate her passion for extracurricular life. Underline the expressions that mean “like” in the following sentences. Then make a sentence to describe one of your favorite college activities, using a word or phrase different from those in the given sentences.</a:t>
            </a:r>
          </a:p>
        </p:txBody>
      </p:sp>
      <p:sp>
        <p:nvSpPr>
          <p:cNvPr id="33" name="矩形 32"/>
          <p:cNvSpPr/>
          <p:nvPr/>
        </p:nvSpPr>
        <p:spPr>
          <a:xfrm>
            <a:off x="919321" y="3397160"/>
            <a:ext cx="11777504" cy="2902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2941200" y="156240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3.7</a:t>
              </a:r>
              <a:endParaRPr lang="zh-CN" altLang="en-US" sz="1200" b="1" dirty="0">
                <a:solidFill>
                  <a:schemeClr val="bg1"/>
                </a:solidFill>
              </a:endParaRPr>
            </a:p>
          </p:txBody>
        </p:sp>
      </p:grpSp>
      <p:grpSp>
        <p:nvGrpSpPr>
          <p:cNvPr id="51" name="组合 50"/>
          <p:cNvGrpSpPr/>
          <p:nvPr/>
        </p:nvGrpSpPr>
        <p:grpSpPr>
          <a:xfrm>
            <a:off x="9809575" y="888454"/>
            <a:ext cx="799525" cy="586284"/>
            <a:chOff x="6218013" y="812542"/>
            <a:chExt cx="799525" cy="586284"/>
          </a:xfrm>
        </p:grpSpPr>
        <p:sp>
          <p:nvSpPr>
            <p:cNvPr id="52" name="椭圆 5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3.8</a:t>
              </a:r>
              <a:endParaRPr lang="zh-CN" altLang="en-US" sz="1200" b="1" dirty="0">
                <a:solidFill>
                  <a:schemeClr val="bg1"/>
                </a:solidFill>
              </a:endParaRPr>
            </a:p>
          </p:txBody>
        </p:sp>
      </p:grpSp>
      <p:grpSp>
        <p:nvGrpSpPr>
          <p:cNvPr id="75" name="组合 74"/>
          <p:cNvGrpSpPr/>
          <p:nvPr/>
        </p:nvGrpSpPr>
        <p:grpSpPr>
          <a:xfrm>
            <a:off x="10534028" y="891542"/>
            <a:ext cx="799525" cy="586284"/>
            <a:chOff x="6218013" y="812542"/>
            <a:chExt cx="799525" cy="586284"/>
          </a:xfrm>
        </p:grpSpPr>
        <p:sp>
          <p:nvSpPr>
            <p:cNvPr id="76" name="椭圆 7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3.9</a:t>
              </a:r>
              <a:endParaRPr lang="zh-CN" altLang="en-US" sz="1200" b="1" dirty="0">
                <a:solidFill>
                  <a:schemeClr val="bg1"/>
                </a:solidFill>
              </a:endParaRPr>
            </a:p>
          </p:txBody>
        </p:sp>
      </p:grpSp>
      <p:grpSp>
        <p:nvGrpSpPr>
          <p:cNvPr id="79" name="组合 78"/>
          <p:cNvGrpSpPr/>
          <p:nvPr/>
        </p:nvGrpSpPr>
        <p:grpSpPr>
          <a:xfrm>
            <a:off x="11255653" y="886655"/>
            <a:ext cx="799525" cy="586284"/>
            <a:chOff x="6218013" y="812542"/>
            <a:chExt cx="799525" cy="586284"/>
          </a:xfrm>
        </p:grpSpPr>
        <p:sp>
          <p:nvSpPr>
            <p:cNvPr id="80" name="椭圆 7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3.10</a:t>
              </a:r>
              <a:endParaRPr lang="zh-CN" altLang="en-US" sz="1200" b="1" dirty="0">
                <a:solidFill>
                  <a:schemeClr val="bg1"/>
                </a:solidFill>
              </a:endParaRPr>
            </a:p>
          </p:txBody>
        </p:sp>
      </p:grpSp>
      <p:sp>
        <p:nvSpPr>
          <p:cNvPr id="7" name="矩形 6"/>
          <p:cNvSpPr/>
          <p:nvPr/>
        </p:nvSpPr>
        <p:spPr>
          <a:xfrm>
            <a:off x="173193" y="3524193"/>
            <a:ext cx="6434086" cy="818515"/>
          </a:xfrm>
          <a:prstGeom prst="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88306" y="3466610"/>
            <a:ext cx="6318972" cy="877804"/>
          </a:xfrm>
          <a:prstGeom prst="rect">
            <a:avLst/>
          </a:prstGeom>
          <a:noFill/>
        </p:spPr>
        <p:txBody>
          <a:bodyPr wrap="square" rtlCol="0">
            <a:spAutoFit/>
          </a:bodyPr>
          <a:lstStyle/>
          <a:p>
            <a:pPr>
              <a:lnSpc>
                <a:spcPct val="120000"/>
              </a:lnSpc>
            </a:pPr>
            <a:r>
              <a:rPr lang="en-US" altLang="zh-CN" sz="2200" dirty="0">
                <a:solidFill>
                  <a:schemeClr val="bg1"/>
                </a:solidFill>
              </a:rPr>
              <a:t>I think that’s what I liked the best — knowing I was in charge of my routine.</a:t>
            </a:r>
          </a:p>
        </p:txBody>
      </p:sp>
      <p:sp>
        <p:nvSpPr>
          <p:cNvPr id="8" name="文本框 7"/>
          <p:cNvSpPr txBox="1"/>
          <p:nvPr/>
        </p:nvSpPr>
        <p:spPr>
          <a:xfrm>
            <a:off x="919321" y="4342708"/>
            <a:ext cx="10533770" cy="1690335"/>
          </a:xfrm>
          <a:prstGeom prst="rect">
            <a:avLst/>
          </a:prstGeom>
          <a:noFill/>
        </p:spPr>
        <p:txBody>
          <a:bodyPr wrap="square" rtlCol="0">
            <a:spAutoFit/>
          </a:bodyPr>
          <a:lstStyle/>
          <a:p>
            <a:pPr marL="268605" indent="-268605">
              <a:lnSpc>
                <a:spcPct val="120000"/>
              </a:lnSpc>
            </a:pPr>
            <a:r>
              <a:rPr lang="en-US" altLang="zh-CN" sz="2200" dirty="0"/>
              <a:t>1. It made me excited to do the things I had committed to do.</a:t>
            </a:r>
          </a:p>
          <a:p>
            <a:pPr marL="268605" indent="-268605">
              <a:lnSpc>
                <a:spcPct val="120000"/>
              </a:lnSpc>
            </a:pPr>
            <a:r>
              <a:rPr lang="en-US" altLang="zh-CN" sz="2200" dirty="0"/>
              <a:t>2. We both love sports so having this club in common ensured that we would see each other occasionally.</a:t>
            </a:r>
          </a:p>
          <a:p>
            <a:pPr marL="268605" indent="-268605">
              <a:lnSpc>
                <a:spcPct val="120000"/>
              </a:lnSpc>
            </a:pPr>
            <a:r>
              <a:rPr lang="en-US" altLang="zh-CN" sz="2200" dirty="0"/>
              <a:t>3. I took on a lot of roles during my freshman year, something that I am really happy about. </a:t>
            </a:r>
          </a:p>
        </p:txBody>
      </p:sp>
      <p:cxnSp>
        <p:nvCxnSpPr>
          <p:cNvPr id="3" name="直接连接符 2"/>
          <p:cNvCxnSpPr/>
          <p:nvPr/>
        </p:nvCxnSpPr>
        <p:spPr>
          <a:xfrm>
            <a:off x="1507812" y="4746920"/>
            <a:ext cx="1974809" cy="0"/>
          </a:xfrm>
          <a:prstGeom prst="line">
            <a:avLst/>
          </a:prstGeom>
          <a:ln w="28575">
            <a:solidFill>
              <a:srgbClr val="DD5C6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702201" y="5966458"/>
            <a:ext cx="2626812" cy="0"/>
          </a:xfrm>
          <a:prstGeom prst="line">
            <a:avLst/>
          </a:prstGeom>
          <a:ln w="28575">
            <a:solidFill>
              <a:srgbClr val="DD5C6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290713" y="5141872"/>
            <a:ext cx="527901" cy="0"/>
          </a:xfrm>
          <a:prstGeom prst="line">
            <a:avLst/>
          </a:prstGeom>
          <a:ln w="28575">
            <a:solidFill>
              <a:srgbClr val="DD5C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childTnLst>
              </p:cTn>
              <p:nextCondLst>
                <p:cond evt="onClick" delay="0">
                  <p:tgtEl>
                    <p:spTgt spid="39"/>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3.6</a:t>
            </a:r>
            <a:endParaRPr lang="zh-CN" altLang="en-US" sz="2600" b="1" dirty="0">
              <a:solidFill>
                <a:srgbClr val="DA5362"/>
              </a:solidFill>
            </a:endParaRPr>
          </a:p>
        </p:txBody>
      </p:sp>
      <p:graphicFrame>
        <p:nvGraphicFramePr>
          <p:cNvPr id="18" name="表格 17"/>
          <p:cNvGraphicFramePr>
            <a:graphicFrameLocks noGrp="1"/>
          </p:cNvGraphicFramePr>
          <p:nvPr>
            <p:custDataLst>
              <p:tags r:id="rId1"/>
            </p:custDataLst>
          </p:nvPr>
        </p:nvGraphicFramePr>
        <p:xfrm>
          <a:off x="988695" y="2392553"/>
          <a:ext cx="10655935" cy="2750185"/>
        </p:xfrm>
        <a:graphic>
          <a:graphicData uri="http://schemas.openxmlformats.org/drawingml/2006/table">
            <a:tbl>
              <a:tblPr firstRow="1" firstCol="1" bandRow="1">
                <a:tableStyleId>{5C22544A-7EE6-4342-B048-85BDC9FD1C3A}</a:tableStyleId>
              </a:tblPr>
              <a:tblGrid>
                <a:gridCol w="4950287">
                  <a:extLst>
                    <a:ext uri="{9D8B030D-6E8A-4147-A177-3AD203B41FA5}">
                      <a16:colId xmlns:a16="http://schemas.microsoft.com/office/drawing/2014/main" xmlns="" val="20000"/>
                    </a:ext>
                  </a:extLst>
                </a:gridCol>
                <a:gridCol w="5705648">
                  <a:extLst>
                    <a:ext uri="{9D8B030D-6E8A-4147-A177-3AD203B41FA5}">
                      <a16:colId xmlns:a16="http://schemas.microsoft.com/office/drawing/2014/main" xmlns="" val="20001"/>
                    </a:ext>
                  </a:extLst>
                </a:gridCol>
              </a:tblGrid>
              <a:tr h="539750">
                <a:tc gridSpan="2">
                  <a:txBody>
                    <a:bodyPr/>
                    <a:lstStyle/>
                    <a:p>
                      <a:pPr marR="19685" algn="ctr">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Some verbs or verbal phrases that can be used in the students’ sentences</a:t>
                      </a:r>
                    </a:p>
                  </a:txBody>
                  <a:tcPr marL="41295" marR="4129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hMerge="1">
                  <a:txBody>
                    <a:bodyPr/>
                    <a:lstStyle/>
                    <a:p>
                      <a:endParaRPr lang="zh-CN"/>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10000"/>
                  </a:ext>
                </a:extLst>
              </a:tr>
              <a:tr h="2210435">
                <a:tc>
                  <a:txBody>
                    <a:bodyPr/>
                    <a:lstStyle/>
                    <a:p>
                      <a:pPr marR="19685" algn="l">
                        <a:lnSpc>
                          <a:spcPct val="100000"/>
                        </a:lnSpc>
                        <a:spcAft>
                          <a:spcPts val="0"/>
                        </a:spcAft>
                        <a:tabLst>
                          <a:tab pos="2070735" algn="l"/>
                        </a:tabLst>
                      </a:pPr>
                      <a:r>
                        <a:rPr lang="en-US" altLang="zh-CN" sz="2200" b="0" dirty="0">
                          <a:solidFill>
                            <a:schemeClr val="tx1"/>
                          </a:solidFill>
                          <a:latin typeface="+mn-lt"/>
                        </a:rPr>
                        <a:t>* I’m keen to do (keen on sth)</a:t>
                      </a:r>
                    </a:p>
                    <a:p>
                      <a:pPr marR="19685" algn="l">
                        <a:lnSpc>
                          <a:spcPct val="100000"/>
                        </a:lnSpc>
                        <a:spcAft>
                          <a:spcPts val="0"/>
                        </a:spcAft>
                        <a:tabLst>
                          <a:tab pos="2070735" algn="l"/>
                        </a:tabLst>
                      </a:pPr>
                      <a:r>
                        <a:rPr lang="en-US" altLang="zh-CN" sz="2200" b="0" dirty="0">
                          <a:solidFill>
                            <a:schemeClr val="tx1"/>
                          </a:solidFill>
                          <a:latin typeface="+mn-lt"/>
                        </a:rPr>
                        <a:t>* I’m buried in</a:t>
                      </a:r>
                    </a:p>
                    <a:p>
                      <a:pPr marR="19685" algn="l">
                        <a:lnSpc>
                          <a:spcPct val="100000"/>
                        </a:lnSpc>
                        <a:spcAft>
                          <a:spcPts val="0"/>
                        </a:spcAft>
                        <a:tabLst>
                          <a:tab pos="2070735" algn="l"/>
                        </a:tabLst>
                      </a:pPr>
                      <a:r>
                        <a:rPr lang="en-US" altLang="zh-CN" sz="2200" b="0" dirty="0">
                          <a:solidFill>
                            <a:schemeClr val="tx1"/>
                          </a:solidFill>
                          <a:latin typeface="+mn-lt"/>
                        </a:rPr>
                        <a:t>* I’m committed to …</a:t>
                      </a:r>
                    </a:p>
                    <a:p>
                      <a:pPr marR="19685" algn="l">
                        <a:lnSpc>
                          <a:spcPct val="100000"/>
                        </a:lnSpc>
                        <a:spcAft>
                          <a:spcPts val="0"/>
                        </a:spcAft>
                        <a:tabLst>
                          <a:tab pos="2070735" algn="l"/>
                        </a:tabLst>
                      </a:pPr>
                      <a:r>
                        <a:rPr lang="en-US" altLang="zh-CN" sz="2200" b="0" dirty="0">
                          <a:solidFill>
                            <a:schemeClr val="tx1"/>
                          </a:solidFill>
                          <a:latin typeface="+mn-lt"/>
                        </a:rPr>
                        <a:t>* I’m passionate about …</a:t>
                      </a:r>
                    </a:p>
                    <a:p>
                      <a:pPr marR="19685" algn="l">
                        <a:lnSpc>
                          <a:spcPct val="100000"/>
                        </a:lnSpc>
                        <a:spcAft>
                          <a:spcPts val="0"/>
                        </a:spcAft>
                        <a:tabLst>
                          <a:tab pos="2070735" algn="l"/>
                        </a:tabLst>
                      </a:pPr>
                      <a:r>
                        <a:rPr lang="en-US" altLang="zh-CN" sz="2200" b="0" dirty="0">
                          <a:solidFill>
                            <a:schemeClr val="tx1"/>
                          </a:solidFill>
                          <a:latin typeface="+mn-lt"/>
                        </a:rPr>
                        <a:t>* I’m hooked on …</a:t>
                      </a: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19685" lvl="0" algn="l">
                        <a:spcAft>
                          <a:spcPts val="0"/>
                        </a:spcAft>
                        <a:buClrTx/>
                        <a:buSzTx/>
                        <a:buFont typeface="Wingdings" panose="05000000000000000000" pitchFamily="2" charset="2"/>
                        <a:buNone/>
                        <a:tabLst>
                          <a:tab pos="2070735" algn="l"/>
                        </a:tabLst>
                      </a:pPr>
                      <a:r>
                        <a:rPr lang="en-US" altLang="zh-CN" sz="2200" dirty="0">
                          <a:solidFill>
                            <a:schemeClr val="tx1"/>
                          </a:solidFill>
                          <a:latin typeface="+mn-lt"/>
                        </a:rPr>
                        <a:t>* I like nothing more than …</a:t>
                      </a:r>
                    </a:p>
                    <a:p>
                      <a:pPr marL="0" marR="19685" lvl="0" algn="l">
                        <a:spcAft>
                          <a:spcPts val="0"/>
                        </a:spcAft>
                        <a:buClrTx/>
                        <a:buSzTx/>
                        <a:buFont typeface="Wingdings" panose="05000000000000000000" pitchFamily="2" charset="2"/>
                        <a:buNone/>
                        <a:tabLst>
                          <a:tab pos="2070735" algn="l"/>
                        </a:tabLst>
                      </a:pPr>
                      <a:r>
                        <a:rPr lang="en-US" altLang="zh-CN" sz="2200" dirty="0">
                          <a:solidFill>
                            <a:schemeClr val="tx1"/>
                          </a:solidFill>
                          <a:latin typeface="+mn-lt"/>
                        </a:rPr>
                        <a:t>* I spend much of time in …</a:t>
                      </a:r>
                    </a:p>
                    <a:p>
                      <a:pPr marL="0" marR="19685" lvl="0" algn="l">
                        <a:spcAft>
                          <a:spcPts val="0"/>
                        </a:spcAft>
                        <a:buClrTx/>
                        <a:buSzTx/>
                        <a:buFont typeface="Wingdings" panose="05000000000000000000" pitchFamily="2" charset="2"/>
                        <a:buNone/>
                        <a:tabLst>
                          <a:tab pos="2070735" algn="l"/>
                        </a:tabLst>
                      </a:pPr>
                      <a:r>
                        <a:rPr lang="en-US" altLang="zh-CN" sz="2200" dirty="0">
                          <a:solidFill>
                            <a:schemeClr val="tx1"/>
                          </a:solidFill>
                          <a:latin typeface="+mn-lt"/>
                        </a:rPr>
                        <a:t>* I have a keen interest in …</a:t>
                      </a:r>
                    </a:p>
                    <a:p>
                      <a:pPr marL="0" marR="19685" lvl="0" algn="l">
                        <a:spcAft>
                          <a:spcPts val="0"/>
                        </a:spcAft>
                        <a:buClrTx/>
                        <a:buSzTx/>
                        <a:buFont typeface="Wingdings" panose="05000000000000000000" pitchFamily="2" charset="2"/>
                        <a:buNone/>
                        <a:tabLst>
                          <a:tab pos="2070735" algn="l"/>
                        </a:tabLst>
                      </a:pPr>
                      <a:r>
                        <a:rPr lang="en-US" altLang="zh-CN" sz="2200" dirty="0">
                          <a:solidFill>
                            <a:schemeClr val="tx1"/>
                          </a:solidFill>
                          <a:latin typeface="+mn-lt"/>
                        </a:rPr>
                        <a:t>* What I particularly enjoy doing is …</a:t>
                      </a:r>
                    </a:p>
                    <a:p>
                      <a:pPr marL="0" marR="19685" lvl="0" algn="l">
                        <a:spcAft>
                          <a:spcPts val="0"/>
                        </a:spcAft>
                        <a:buClrTx/>
                        <a:buSzTx/>
                        <a:buFont typeface="Wingdings" panose="05000000000000000000" pitchFamily="2" charset="2"/>
                        <a:buNone/>
                        <a:tabLst>
                          <a:tab pos="2070735" algn="l"/>
                        </a:tabLst>
                      </a:pPr>
                      <a:r>
                        <a:rPr lang="en-US" altLang="zh-CN" sz="2200" dirty="0">
                          <a:solidFill>
                            <a:schemeClr val="tx1"/>
                          </a:solidFill>
                          <a:latin typeface="+mn-lt"/>
                        </a:rPr>
                        <a:t>* I find it interesting / enjoyable / good to do sth</a:t>
                      </a: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1"/>
                  </a:ext>
                </a:extLst>
              </a:tr>
            </a:tbl>
          </a:graphicData>
        </a:graphic>
      </p:graphicFrame>
      <p:grpSp>
        <p:nvGrpSpPr>
          <p:cNvPr id="25" name="组合 24"/>
          <p:cNvGrpSpPr/>
          <p:nvPr/>
        </p:nvGrpSpPr>
        <p:grpSpPr>
          <a:xfrm>
            <a:off x="8370044" y="885366"/>
            <a:ext cx="799525" cy="586284"/>
            <a:chOff x="6218013" y="812542"/>
            <a:chExt cx="799525" cy="586284"/>
          </a:xfrm>
        </p:grpSpPr>
        <p:sp>
          <p:nvSpPr>
            <p:cNvPr id="26" name="椭圆 25"/>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3.6</a:t>
              </a:r>
              <a:endParaRPr lang="zh-CN" altLang="en-US" sz="1200" b="1" dirty="0">
                <a:solidFill>
                  <a:schemeClr val="bg1"/>
                </a:solidFill>
              </a:endParaRPr>
            </a:p>
          </p:txBody>
        </p:sp>
      </p:grpSp>
      <p:grpSp>
        <p:nvGrpSpPr>
          <p:cNvPr id="29" name="组合 28"/>
          <p:cNvGrpSpPr/>
          <p:nvPr/>
        </p:nvGrpSpPr>
        <p:grpSpPr>
          <a:xfrm>
            <a:off x="9094497" y="888454"/>
            <a:ext cx="799525" cy="586284"/>
            <a:chOff x="6218013" y="812542"/>
            <a:chExt cx="799525" cy="586284"/>
          </a:xfrm>
        </p:grpSpPr>
        <p:sp>
          <p:nvSpPr>
            <p:cNvPr id="30" name="椭圆 2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1" name="图片 3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2" name="文本框 31">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3.7</a:t>
              </a:r>
              <a:endParaRPr lang="zh-CN" altLang="en-US" sz="1200" b="1" dirty="0">
                <a:solidFill>
                  <a:schemeClr val="bg1"/>
                </a:solidFill>
              </a:endParaRPr>
            </a:p>
          </p:txBody>
        </p:sp>
      </p:grpSp>
      <p:grpSp>
        <p:nvGrpSpPr>
          <p:cNvPr id="33" name="组合 32"/>
          <p:cNvGrpSpPr/>
          <p:nvPr/>
        </p:nvGrpSpPr>
        <p:grpSpPr>
          <a:xfrm>
            <a:off x="9809575" y="888454"/>
            <a:ext cx="799525" cy="586284"/>
            <a:chOff x="6218013" y="812542"/>
            <a:chExt cx="799525" cy="586284"/>
          </a:xfrm>
        </p:grpSpPr>
        <p:sp>
          <p:nvSpPr>
            <p:cNvPr id="34" name="椭圆 3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 name="图片 3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6" name="文本框 35">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3.8</a:t>
              </a:r>
              <a:endParaRPr lang="zh-CN" altLang="en-US" sz="1200" b="1" dirty="0">
                <a:solidFill>
                  <a:schemeClr val="bg1"/>
                </a:solidFill>
              </a:endParaRPr>
            </a:p>
          </p:txBody>
        </p:sp>
      </p:grpSp>
      <p:grpSp>
        <p:nvGrpSpPr>
          <p:cNvPr id="37" name="组合 36"/>
          <p:cNvGrpSpPr/>
          <p:nvPr/>
        </p:nvGrpSpPr>
        <p:grpSpPr>
          <a:xfrm>
            <a:off x="10534028" y="891542"/>
            <a:ext cx="799525" cy="586284"/>
            <a:chOff x="6218013" y="812542"/>
            <a:chExt cx="799525" cy="586284"/>
          </a:xfrm>
        </p:grpSpPr>
        <p:sp>
          <p:nvSpPr>
            <p:cNvPr id="38" name="椭圆 37"/>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9" name="图片 3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0" name="文本框 39">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3.9</a:t>
              </a:r>
              <a:endParaRPr lang="zh-CN" altLang="en-US" sz="1200" b="1" dirty="0">
                <a:solidFill>
                  <a:schemeClr val="bg1"/>
                </a:solidFill>
              </a:endParaRPr>
            </a:p>
          </p:txBody>
        </p:sp>
      </p:grpSp>
      <p:grpSp>
        <p:nvGrpSpPr>
          <p:cNvPr id="41" name="组合 40"/>
          <p:cNvGrpSpPr/>
          <p:nvPr/>
        </p:nvGrpSpPr>
        <p:grpSpPr>
          <a:xfrm>
            <a:off x="11255653" y="886655"/>
            <a:ext cx="799525" cy="586284"/>
            <a:chOff x="6218013" y="812542"/>
            <a:chExt cx="799525" cy="586284"/>
          </a:xfrm>
        </p:grpSpPr>
        <p:sp>
          <p:nvSpPr>
            <p:cNvPr id="42" name="椭圆 4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5" name="图片 5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6" name="文本框 55">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3.10</a:t>
              </a:r>
              <a:endParaRPr lang="zh-CN" altLang="en-US" sz="1200" b="1" dirty="0">
                <a:solidFill>
                  <a:schemeClr val="bg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919321" y="2818130"/>
            <a:ext cx="10603230" cy="559435"/>
          </a:xfrm>
          <a:prstGeom prst="rect">
            <a:avLst/>
          </a:prstGeom>
          <a:solidFill>
            <a:srgbClr val="F19B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3.7</a:t>
            </a:r>
            <a:endParaRPr lang="zh-CN" altLang="en-US" sz="2600" b="1" dirty="0">
              <a:solidFill>
                <a:srgbClr val="DA5362"/>
              </a:solidFill>
            </a:endParaRPr>
          </a:p>
        </p:txBody>
      </p:sp>
      <p:sp>
        <p:nvSpPr>
          <p:cNvPr id="22" name="文本框 21"/>
          <p:cNvSpPr txBox="1"/>
          <p:nvPr/>
        </p:nvSpPr>
        <p:spPr>
          <a:xfrm>
            <a:off x="957600" y="2059200"/>
            <a:ext cx="10795000" cy="706755"/>
          </a:xfrm>
          <a:prstGeom prst="rect">
            <a:avLst/>
          </a:prstGeom>
          <a:noFill/>
        </p:spPr>
        <p:txBody>
          <a:bodyPr wrap="square" rtlCol="0">
            <a:spAutoFit/>
          </a:bodyPr>
          <a:lstStyle/>
          <a:p>
            <a:r>
              <a:rPr sz="2000" i="1" dirty="0"/>
              <a:t>Complete the collocations with the given verbs or verb phrases that the author has used to describe her involvement in various kinds of extracurricular activities.</a:t>
            </a:r>
          </a:p>
        </p:txBody>
      </p:sp>
      <p:grpSp>
        <p:nvGrpSpPr>
          <p:cNvPr id="43" name="组合 42"/>
          <p:cNvGrpSpPr/>
          <p:nvPr/>
        </p:nvGrpSpPr>
        <p:grpSpPr>
          <a:xfrm>
            <a:off x="8370044" y="885366"/>
            <a:ext cx="799525" cy="586284"/>
            <a:chOff x="6218013" y="812542"/>
            <a:chExt cx="799525" cy="586284"/>
          </a:xfrm>
        </p:grpSpPr>
        <p:sp>
          <p:nvSpPr>
            <p:cNvPr id="44" name="椭圆 43"/>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3.6</a:t>
              </a:r>
              <a:endParaRPr lang="zh-CN" altLang="en-US" sz="1200" b="1" dirty="0">
                <a:solidFill>
                  <a:schemeClr val="bg1"/>
                </a:solidFill>
              </a:endParaRPr>
            </a:p>
          </p:txBody>
        </p:sp>
      </p:grpSp>
      <p:grpSp>
        <p:nvGrpSpPr>
          <p:cNvPr id="47" name="组合 46"/>
          <p:cNvGrpSpPr/>
          <p:nvPr/>
        </p:nvGrpSpPr>
        <p:grpSpPr>
          <a:xfrm>
            <a:off x="9094497" y="888454"/>
            <a:ext cx="799525" cy="586284"/>
            <a:chOff x="6218013" y="812542"/>
            <a:chExt cx="799525" cy="586284"/>
          </a:xfrm>
        </p:grpSpPr>
        <p:sp>
          <p:nvSpPr>
            <p:cNvPr id="48" name="椭圆 47"/>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3.7</a:t>
              </a:r>
              <a:endParaRPr lang="zh-CN" altLang="en-US" sz="1200" b="1" dirty="0">
                <a:solidFill>
                  <a:schemeClr val="bg1"/>
                </a:solidFill>
              </a:endParaRPr>
            </a:p>
          </p:txBody>
        </p:sp>
      </p:grpSp>
      <p:sp>
        <p:nvSpPr>
          <p:cNvPr id="55" name="矩形 54"/>
          <p:cNvSpPr/>
          <p:nvPr/>
        </p:nvSpPr>
        <p:spPr>
          <a:xfrm>
            <a:off x="919321" y="3569795"/>
            <a:ext cx="12161058" cy="2035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64101" y="3908955"/>
            <a:ext cx="10899140" cy="1284069"/>
          </a:xfrm>
          <a:prstGeom prst="rect">
            <a:avLst/>
          </a:prstGeom>
          <a:noFill/>
        </p:spPr>
        <p:txBody>
          <a:bodyPr wrap="square" rtlCol="0">
            <a:spAutoFit/>
          </a:bodyPr>
          <a:lstStyle/>
          <a:p>
            <a:pPr defTabSz="914400">
              <a:lnSpc>
                <a:spcPct val="120000"/>
              </a:lnSpc>
              <a:tabLst>
                <a:tab pos="6096000" algn="l"/>
                <a:tab pos="6356350" algn="l"/>
              </a:tabLst>
            </a:pPr>
            <a:r>
              <a:rPr lang="en-US" altLang="zh-CN" sz="2200" dirty="0"/>
              <a:t>1. to ____ sports 	4. to ___________ the Club Swim Team</a:t>
            </a:r>
          </a:p>
          <a:p>
            <a:pPr>
              <a:lnSpc>
                <a:spcPct val="120000"/>
              </a:lnSpc>
              <a:tabLst>
                <a:tab pos="6096000" algn="l"/>
              </a:tabLst>
            </a:pPr>
            <a:r>
              <a:rPr lang="en-US" altLang="zh-CN" sz="2200" dirty="0"/>
              <a:t>2.to ________ the school newspaper 	5. to _______ the Alumni Association </a:t>
            </a:r>
          </a:p>
          <a:p>
            <a:pPr>
              <a:lnSpc>
                <a:spcPct val="120000"/>
              </a:lnSpc>
              <a:tabLst>
                <a:tab pos="6096000" algn="l"/>
              </a:tabLst>
            </a:pPr>
            <a:r>
              <a:rPr lang="en-US" altLang="zh-CN" sz="2200" dirty="0"/>
              <a:t>3.to ____________ clubs and activities 	6. to ____ Axe Committee </a:t>
            </a:r>
          </a:p>
        </p:txBody>
      </p:sp>
      <p:sp>
        <p:nvSpPr>
          <p:cNvPr id="39" name="圆角矩形 38"/>
          <p:cNvSpPr/>
          <p:nvPr/>
        </p:nvSpPr>
        <p:spPr>
          <a:xfrm>
            <a:off x="2941200" y="156240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12" name="文本框 11"/>
          <p:cNvSpPr txBox="1"/>
          <p:nvPr/>
        </p:nvSpPr>
        <p:spPr>
          <a:xfrm>
            <a:off x="1064101" y="2892425"/>
            <a:ext cx="10708640" cy="429895"/>
          </a:xfrm>
          <a:prstGeom prst="rect">
            <a:avLst/>
          </a:prstGeom>
          <a:noFill/>
        </p:spPr>
        <p:txBody>
          <a:bodyPr wrap="square" rtlCol="0">
            <a:spAutoFit/>
          </a:bodyPr>
          <a:lstStyle/>
          <a:p>
            <a:r>
              <a:rPr lang="en-US" altLang="zh-CN" sz="2200" dirty="0"/>
              <a:t>• participate in          • be involved in          • play          • work on          • work for          • join</a:t>
            </a:r>
          </a:p>
        </p:txBody>
      </p:sp>
      <p:sp>
        <p:nvSpPr>
          <p:cNvPr id="25" name="文本框 24"/>
          <p:cNvSpPr txBox="1"/>
          <p:nvPr/>
        </p:nvSpPr>
        <p:spPr>
          <a:xfrm>
            <a:off x="1687010" y="3919235"/>
            <a:ext cx="654888"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rPr>
              <a:t>play</a:t>
            </a:r>
          </a:p>
        </p:txBody>
      </p:sp>
      <p:sp>
        <p:nvSpPr>
          <p:cNvPr id="27" name="文本框 26"/>
          <p:cNvSpPr txBox="1"/>
          <p:nvPr/>
        </p:nvSpPr>
        <p:spPr>
          <a:xfrm>
            <a:off x="1669603" y="4330153"/>
            <a:ext cx="1160145"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rPr>
              <a:t>work on</a:t>
            </a:r>
          </a:p>
        </p:txBody>
      </p:sp>
      <p:sp>
        <p:nvSpPr>
          <p:cNvPr id="28" name="文本框 27"/>
          <p:cNvSpPr txBox="1"/>
          <p:nvPr/>
        </p:nvSpPr>
        <p:spPr>
          <a:xfrm>
            <a:off x="1641895" y="4758185"/>
            <a:ext cx="1772920" cy="430887"/>
          </a:xfrm>
          <a:prstGeom prst="rect">
            <a:avLst/>
          </a:prstGeom>
          <a:noFill/>
        </p:spPr>
        <p:txBody>
          <a:bodyPr wrap="square" rtlCol="0">
            <a:spAutoFit/>
          </a:bodyPr>
          <a:lstStyle/>
          <a:p>
            <a:r>
              <a:rPr lang="en-US" altLang="zh-CN" sz="2200" dirty="0">
                <a:solidFill>
                  <a:srgbClr val="DD5C60"/>
                </a:solidFill>
                <a:ea typeface="宋体" panose="02010600030101010101" pitchFamily="2" charset="-122"/>
                <a:cs typeface="Times New Roman" panose="02020603050405020304" pitchFamily="18" charset="0"/>
              </a:rPr>
              <a:t>b</a:t>
            </a:r>
            <a:r>
              <a:rPr lang="en-US" altLang="zh-CN" sz="2200" dirty="0">
                <a:solidFill>
                  <a:srgbClr val="DD5C60"/>
                </a:solidFill>
                <a:effectLst/>
                <a:ea typeface="宋体" panose="02010600030101010101" pitchFamily="2" charset="-122"/>
                <a:cs typeface="Times New Roman" panose="02020603050405020304" pitchFamily="18" charset="0"/>
              </a:rPr>
              <a:t>e involved in</a:t>
            </a:r>
          </a:p>
        </p:txBody>
      </p:sp>
      <p:sp>
        <p:nvSpPr>
          <p:cNvPr id="29" name="文本框 28"/>
          <p:cNvSpPr txBox="1"/>
          <p:nvPr/>
        </p:nvSpPr>
        <p:spPr>
          <a:xfrm>
            <a:off x="7758699" y="3918191"/>
            <a:ext cx="1696059"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sym typeface="+mn-ea"/>
              </a:rPr>
              <a:t>participate in  </a:t>
            </a:r>
            <a:endParaRPr lang="en-US" altLang="zh-CN" sz="2200" dirty="0">
              <a:solidFill>
                <a:srgbClr val="DD5C60"/>
              </a:solidFill>
              <a:effectLst/>
              <a:ea typeface="宋体" panose="02010600030101010101" pitchFamily="2" charset="-122"/>
              <a:cs typeface="Times New Roman" panose="02020603050405020304" pitchFamily="18" charset="0"/>
            </a:endParaRPr>
          </a:p>
        </p:txBody>
      </p:sp>
      <p:sp>
        <p:nvSpPr>
          <p:cNvPr id="31" name="文本框 30"/>
          <p:cNvSpPr txBox="1"/>
          <p:nvPr/>
        </p:nvSpPr>
        <p:spPr>
          <a:xfrm>
            <a:off x="7684811" y="4348086"/>
            <a:ext cx="1225351"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rPr>
              <a:t> work </a:t>
            </a:r>
            <a:r>
              <a:rPr lang="en-US" altLang="zh-CN" sz="2200" dirty="0">
                <a:solidFill>
                  <a:srgbClr val="DD5C60"/>
                </a:solidFill>
                <a:ea typeface="宋体" panose="02010600030101010101" pitchFamily="2" charset="-122"/>
                <a:cs typeface="Times New Roman" panose="02020603050405020304" pitchFamily="18" charset="0"/>
              </a:rPr>
              <a:t>for</a:t>
            </a:r>
            <a:endParaRPr lang="en-US" altLang="zh-CN" sz="2200" dirty="0">
              <a:solidFill>
                <a:srgbClr val="DD5C60"/>
              </a:solidFill>
              <a:effectLst/>
              <a:ea typeface="宋体" panose="02010600030101010101" pitchFamily="2" charset="-122"/>
              <a:cs typeface="Times New Roman" panose="02020603050405020304" pitchFamily="18" charset="0"/>
            </a:endParaRPr>
          </a:p>
        </p:txBody>
      </p:sp>
      <p:sp>
        <p:nvSpPr>
          <p:cNvPr id="32" name="文本框 31"/>
          <p:cNvSpPr txBox="1"/>
          <p:nvPr/>
        </p:nvSpPr>
        <p:spPr>
          <a:xfrm>
            <a:off x="7795643" y="4729769"/>
            <a:ext cx="695618" cy="429895"/>
          </a:xfrm>
          <a:prstGeom prst="rect">
            <a:avLst/>
          </a:prstGeom>
          <a:noFill/>
        </p:spPr>
        <p:txBody>
          <a:bodyPr wrap="square" rtlCol="0">
            <a:spAutoFit/>
          </a:bodyPr>
          <a:lstStyle/>
          <a:p>
            <a:pPr algn="l">
              <a:buClrTx/>
              <a:buSzTx/>
              <a:buFontTx/>
            </a:pPr>
            <a:r>
              <a:rPr lang="en-US" altLang="zh-CN" sz="2200" dirty="0">
                <a:solidFill>
                  <a:srgbClr val="DD5C60"/>
                </a:solidFill>
                <a:effectLst/>
                <a:ea typeface="宋体" panose="02010600030101010101" pitchFamily="2" charset="-122"/>
                <a:cs typeface="Times New Roman" panose="02020603050405020304" pitchFamily="18" charset="0"/>
              </a:rPr>
              <a:t>join</a:t>
            </a:r>
          </a:p>
        </p:txBody>
      </p:sp>
      <p:grpSp>
        <p:nvGrpSpPr>
          <p:cNvPr id="41" name="组合 40"/>
          <p:cNvGrpSpPr/>
          <p:nvPr/>
        </p:nvGrpSpPr>
        <p:grpSpPr>
          <a:xfrm>
            <a:off x="9809575" y="888454"/>
            <a:ext cx="799525" cy="586284"/>
            <a:chOff x="6218013" y="812542"/>
            <a:chExt cx="799525" cy="586284"/>
          </a:xfrm>
        </p:grpSpPr>
        <p:sp>
          <p:nvSpPr>
            <p:cNvPr id="42" name="椭圆 41"/>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6" name="图片 55"/>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7" name="文本框 56">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3.8</a:t>
              </a:r>
              <a:endParaRPr lang="zh-CN" altLang="en-US" sz="1200" b="1" dirty="0">
                <a:solidFill>
                  <a:schemeClr val="bg1"/>
                </a:solidFill>
              </a:endParaRPr>
            </a:p>
          </p:txBody>
        </p:sp>
      </p:grpSp>
      <p:grpSp>
        <p:nvGrpSpPr>
          <p:cNvPr id="58" name="组合 57"/>
          <p:cNvGrpSpPr/>
          <p:nvPr/>
        </p:nvGrpSpPr>
        <p:grpSpPr>
          <a:xfrm>
            <a:off x="10534028" y="891542"/>
            <a:ext cx="799525" cy="586284"/>
            <a:chOff x="6218013" y="812542"/>
            <a:chExt cx="799525" cy="586284"/>
          </a:xfrm>
        </p:grpSpPr>
        <p:sp>
          <p:nvSpPr>
            <p:cNvPr id="59" name="椭圆 5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0" name="图片 5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1" name="文本框 60">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3.9</a:t>
              </a:r>
              <a:endParaRPr lang="zh-CN" altLang="en-US" sz="1200" b="1" dirty="0">
                <a:solidFill>
                  <a:schemeClr val="bg1"/>
                </a:solidFill>
              </a:endParaRPr>
            </a:p>
          </p:txBody>
        </p:sp>
      </p:grpSp>
      <p:grpSp>
        <p:nvGrpSpPr>
          <p:cNvPr id="62" name="组合 61"/>
          <p:cNvGrpSpPr/>
          <p:nvPr/>
        </p:nvGrpSpPr>
        <p:grpSpPr>
          <a:xfrm>
            <a:off x="11255653" y="886655"/>
            <a:ext cx="799525" cy="586284"/>
            <a:chOff x="6218013" y="812542"/>
            <a:chExt cx="799525" cy="586284"/>
          </a:xfrm>
        </p:grpSpPr>
        <p:sp>
          <p:nvSpPr>
            <p:cNvPr id="63" name="椭圆 6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4" name="图片 6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5" name="文本框 64">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3.10</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childTnLst>
              </p:cTn>
              <p:nextCondLst>
                <p:cond evt="onClick" delay="0">
                  <p:tgtEl>
                    <p:spTgt spid="39"/>
                  </p:tgtEl>
                </p:cond>
              </p:nextCondLst>
            </p:seq>
          </p:childTnLst>
        </p:cTn>
      </p:par>
    </p:tnLst>
    <p:bldLst>
      <p:bldP spid="25" grpId="0"/>
      <p:bldP spid="27" grpId="0"/>
      <p:bldP spid="28" grpId="0"/>
      <p:bldP spid="29" grpId="0"/>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3.8</a:t>
            </a:r>
            <a:endParaRPr lang="zh-CN" altLang="en-US" sz="2600" b="1" dirty="0">
              <a:solidFill>
                <a:srgbClr val="DA5362"/>
              </a:solidFill>
            </a:endParaRPr>
          </a:p>
        </p:txBody>
      </p:sp>
      <p:sp>
        <p:nvSpPr>
          <p:cNvPr id="30" name="文本框 29"/>
          <p:cNvSpPr txBox="1"/>
          <p:nvPr/>
        </p:nvSpPr>
        <p:spPr>
          <a:xfrm>
            <a:off x="957600" y="2059200"/>
            <a:ext cx="10795000" cy="1322070"/>
          </a:xfrm>
          <a:prstGeom prst="rect">
            <a:avLst/>
          </a:prstGeom>
          <a:noFill/>
        </p:spPr>
        <p:txBody>
          <a:bodyPr wrap="square" rtlCol="0">
            <a:spAutoFit/>
          </a:bodyPr>
          <a:lstStyle/>
          <a:p>
            <a:r>
              <a:rPr lang="en-US" altLang="zh-CN" sz="2000" i="1" dirty="0">
                <a:sym typeface="+mn-ea"/>
              </a:rPr>
              <a:t>The author describes how she changes her schedule in different situations to illustrate the freedom she enjoys in college. Identify the author’s solutions to specific issues and put them in the middle column of the following table. Discuss in groups what you would do in response to these issues and put your answer in the right-hand column. </a:t>
            </a:r>
            <a:endParaRPr lang="en-US" altLang="zh-CN" sz="2000" i="1" dirty="0"/>
          </a:p>
        </p:txBody>
      </p:sp>
      <p:sp>
        <p:nvSpPr>
          <p:cNvPr id="31" name="圆角矩形 30"/>
          <p:cNvSpPr/>
          <p:nvPr/>
        </p:nvSpPr>
        <p:spPr>
          <a:xfrm>
            <a:off x="2941200" y="156240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35" name="组合 34"/>
          <p:cNvGrpSpPr/>
          <p:nvPr/>
        </p:nvGrpSpPr>
        <p:grpSpPr>
          <a:xfrm>
            <a:off x="8370044" y="885366"/>
            <a:ext cx="799525" cy="586284"/>
            <a:chOff x="6218013" y="812542"/>
            <a:chExt cx="799525" cy="586284"/>
          </a:xfrm>
        </p:grpSpPr>
        <p:sp>
          <p:nvSpPr>
            <p:cNvPr id="36" name="椭圆 3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3.6</a:t>
              </a:r>
              <a:endParaRPr lang="zh-CN" altLang="en-US" sz="1200" b="1" dirty="0">
                <a:solidFill>
                  <a:schemeClr val="bg1"/>
                </a:solidFill>
              </a:endParaRPr>
            </a:p>
          </p:txBody>
        </p:sp>
      </p:grpSp>
      <p:grpSp>
        <p:nvGrpSpPr>
          <p:cNvPr id="39" name="组合 38"/>
          <p:cNvGrpSpPr/>
          <p:nvPr/>
        </p:nvGrpSpPr>
        <p:grpSpPr>
          <a:xfrm>
            <a:off x="9094497" y="888454"/>
            <a:ext cx="799525" cy="586284"/>
            <a:chOff x="6218013" y="812542"/>
            <a:chExt cx="799525" cy="586284"/>
          </a:xfrm>
        </p:grpSpPr>
        <p:sp>
          <p:nvSpPr>
            <p:cNvPr id="40" name="椭圆 3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3.7</a:t>
              </a:r>
              <a:endParaRPr lang="zh-CN" altLang="en-US" sz="1200" b="1" dirty="0">
                <a:solidFill>
                  <a:schemeClr val="bg1"/>
                </a:solidFill>
              </a:endParaRPr>
            </a:p>
          </p:txBody>
        </p:sp>
      </p:grpSp>
      <p:grpSp>
        <p:nvGrpSpPr>
          <p:cNvPr id="43" name="组合 42"/>
          <p:cNvGrpSpPr/>
          <p:nvPr/>
        </p:nvGrpSpPr>
        <p:grpSpPr>
          <a:xfrm>
            <a:off x="9809575" y="888454"/>
            <a:ext cx="799525" cy="586284"/>
            <a:chOff x="6218013" y="812542"/>
            <a:chExt cx="799525" cy="586284"/>
          </a:xfrm>
        </p:grpSpPr>
        <p:sp>
          <p:nvSpPr>
            <p:cNvPr id="64" name="椭圆 63"/>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3.8</a:t>
              </a:r>
              <a:endParaRPr lang="zh-CN" altLang="en-US" sz="1200" b="1" dirty="0">
                <a:solidFill>
                  <a:schemeClr val="bg1"/>
                </a:solidFill>
              </a:endParaRPr>
            </a:p>
          </p:txBody>
        </p:sp>
      </p:grpSp>
      <p:graphicFrame>
        <p:nvGraphicFramePr>
          <p:cNvPr id="2" name="表格 1"/>
          <p:cNvGraphicFramePr/>
          <p:nvPr>
            <p:custDataLst>
              <p:tags r:id="rId1"/>
            </p:custDataLst>
            <p:extLst>
              <p:ext uri="{D42A27DB-BD31-4B8C-83A1-F6EECF244321}">
                <p14:modId xmlns:p14="http://schemas.microsoft.com/office/powerpoint/2010/main" xmlns="" val="2320195271"/>
              </p:ext>
            </p:extLst>
          </p:nvPr>
        </p:nvGraphicFramePr>
        <p:xfrm>
          <a:off x="957600" y="3476731"/>
          <a:ext cx="10795000" cy="2179632"/>
        </p:xfrm>
        <a:graphic>
          <a:graphicData uri="http://schemas.openxmlformats.org/drawingml/2006/table">
            <a:tbl>
              <a:tblPr firstRow="1" bandRow="1">
                <a:tableStyleId>{5C22544A-7EE6-4342-B048-85BDC9FD1C3A}</a:tableStyleId>
              </a:tblPr>
              <a:tblGrid>
                <a:gridCol w="5103022">
                  <a:extLst>
                    <a:ext uri="{9D8B030D-6E8A-4147-A177-3AD203B41FA5}">
                      <a16:colId xmlns:a16="http://schemas.microsoft.com/office/drawing/2014/main" xmlns="" val="20000"/>
                    </a:ext>
                  </a:extLst>
                </a:gridCol>
                <a:gridCol w="4710400">
                  <a:extLst>
                    <a:ext uri="{9D8B030D-6E8A-4147-A177-3AD203B41FA5}">
                      <a16:colId xmlns:a16="http://schemas.microsoft.com/office/drawing/2014/main" xmlns="" val="20001"/>
                    </a:ext>
                  </a:extLst>
                </a:gridCol>
                <a:gridCol w="981578">
                  <a:extLst>
                    <a:ext uri="{9D8B030D-6E8A-4147-A177-3AD203B41FA5}">
                      <a16:colId xmlns:a16="http://schemas.microsoft.com/office/drawing/2014/main" xmlns="" val="20002"/>
                    </a:ext>
                  </a:extLst>
                </a:gridCol>
              </a:tblGrid>
              <a:tr h="428400">
                <a:tc rowSpan="2">
                  <a:txBody>
                    <a:bodyPr/>
                    <a:lstStyle/>
                    <a:p>
                      <a:pPr algn="ctr">
                        <a:buNone/>
                      </a:pPr>
                      <a:r>
                        <a:rPr lang="en-US" altLang="zh-CN" sz="2200" b="1" dirty="0"/>
                        <a:t>Issues</a:t>
                      </a:r>
                    </a:p>
                  </a:txBody>
                  <a:tcPr anchor="ctr">
                    <a:lnL w="12700" cmpd="sng">
                      <a:solidFill>
                        <a:schemeClr val="bg1"/>
                      </a:solidFill>
                      <a:prstDash val="solid"/>
                    </a:lnL>
                    <a:lnR w="6350" cmpd="sng">
                      <a:solidFill>
                        <a:schemeClr val="bg1"/>
                      </a:solidFill>
                      <a:prstDash val="solid"/>
                    </a:lnR>
                    <a:lnT w="12700" cmpd="sng">
                      <a:solidFill>
                        <a:schemeClr val="bg1"/>
                      </a:solidFill>
                      <a:prstDash val="solid"/>
                    </a:lnT>
                    <a:lnB w="6350" cmpd="sng">
                      <a:solidFill>
                        <a:schemeClr val="bg1"/>
                      </a:solidFill>
                      <a:prstDash val="solid"/>
                    </a:lnB>
                    <a:solidFill>
                      <a:srgbClr val="EA8052"/>
                    </a:solidFill>
                  </a:tcPr>
                </a:tc>
                <a:tc gridSpan="2">
                  <a:txBody>
                    <a:bodyPr/>
                    <a:lstStyle/>
                    <a:p>
                      <a:pPr algn="ctr">
                        <a:buNone/>
                      </a:pPr>
                      <a:r>
                        <a:rPr lang="en-US" altLang="zh-CN" sz="2200" b="1" dirty="0"/>
                        <a:t>Solutions</a:t>
                      </a:r>
                    </a:p>
                  </a:txBody>
                  <a:tcPr anchor="ctr">
                    <a:lnL w="6350" cmpd="sng">
                      <a:solidFill>
                        <a:schemeClr val="bg1"/>
                      </a:solidFill>
                      <a:prstDash val="solid"/>
                    </a:lnL>
                    <a:lnT w="12700" cmpd="sng">
                      <a:solidFill>
                        <a:schemeClr val="bg1"/>
                      </a:solidFill>
                      <a:prstDash val="solid"/>
                    </a:lnT>
                    <a:lnB w="6350" cmpd="sng">
                      <a:solidFill>
                        <a:schemeClr val="bg1"/>
                      </a:solidFill>
                      <a:prstDash val="solid"/>
                    </a:lnB>
                    <a:solidFill>
                      <a:srgbClr val="EA8052"/>
                    </a:solidFill>
                  </a:tcPr>
                </a:tc>
                <a:tc hMerge="1">
                  <a:txBody>
                    <a:bodyPr/>
                    <a:lstStyle/>
                    <a:p>
                      <a:endParaRPr lang="zh-CN"/>
                    </a:p>
                  </a:txBody>
                  <a:tcPr>
                    <a:lnT w="12700" cmpd="sng">
                      <a:solidFill>
                        <a:schemeClr val="bg1"/>
                      </a:solidFill>
                      <a:prstDash val="solid"/>
                    </a:lnT>
                    <a:lnB w="12700" cmpd="sng">
                      <a:solidFill>
                        <a:schemeClr val="bg1"/>
                      </a:solidFill>
                      <a:prstDash val="solid"/>
                    </a:lnB>
                    <a:solidFill>
                      <a:srgbClr val="EA8052"/>
                    </a:solidFill>
                  </a:tcPr>
                </a:tc>
                <a:extLst>
                  <a:ext uri="{0D108BD9-81ED-4DB2-BD59-A6C34878D82A}">
                    <a16:rowId xmlns:a16="http://schemas.microsoft.com/office/drawing/2014/main" xmlns="" val="10000"/>
                  </a:ext>
                </a:extLst>
              </a:tr>
              <a:tr h="428400">
                <a:tc vMerge="1">
                  <a:txBody>
                    <a:bodyPr/>
                    <a:lstStyle/>
                    <a:p>
                      <a:endParaRPr lang="zh-CN"/>
                    </a:p>
                  </a:txBody>
                  <a:tcPr anchor="ctr">
                    <a:lnL w="12700" cmpd="sng">
                      <a:solidFill>
                        <a:schemeClr val="bg1"/>
                      </a:solidFill>
                      <a:prstDash val="solid"/>
                    </a:lnL>
                    <a:lnR w="6350" cmpd="sng">
                      <a:solidFill>
                        <a:schemeClr val="bg1"/>
                      </a:solidFill>
                      <a:prstDash val="solid"/>
                    </a:lnR>
                    <a:lnB w="6350" cmpd="sng">
                      <a:solidFill>
                        <a:schemeClr val="bg1"/>
                      </a:solidFill>
                      <a:prstDash val="solid"/>
                    </a:lnB>
                    <a:solidFill>
                      <a:srgbClr val="EA8052"/>
                    </a:solidFill>
                  </a:tcPr>
                </a:tc>
                <a:tc>
                  <a:txBody>
                    <a:bodyPr/>
                    <a:lstStyle/>
                    <a:p>
                      <a:pPr algn="ctr">
                        <a:buNone/>
                      </a:pPr>
                      <a:r>
                        <a:rPr lang="en-US" altLang="zh-CN" sz="2200" b="1" dirty="0">
                          <a:solidFill>
                            <a:schemeClr val="lt1"/>
                          </a:solidFill>
                        </a:rPr>
                        <a:t>The Author’s</a:t>
                      </a:r>
                    </a:p>
                  </a:txBody>
                  <a:tcPr anchor="ctr">
                    <a:lnL w="6350" cmpd="sng">
                      <a:solidFill>
                        <a:schemeClr val="bg1"/>
                      </a:solidFill>
                      <a:prstDash val="solid"/>
                    </a:lnL>
                    <a:lnT w="6350" cmpd="sng">
                      <a:solidFill>
                        <a:schemeClr val="bg1"/>
                      </a:solidFill>
                      <a:prstDash val="solid"/>
                    </a:lnT>
                    <a:solidFill>
                      <a:srgbClr val="EA8052"/>
                    </a:solidFill>
                  </a:tcPr>
                </a:tc>
                <a:tc>
                  <a:txBody>
                    <a:bodyPr/>
                    <a:lstStyle/>
                    <a:p>
                      <a:pPr algn="ctr">
                        <a:buNone/>
                      </a:pPr>
                      <a:r>
                        <a:rPr lang="en-US" altLang="zh-CN" sz="2200" b="1" dirty="0">
                          <a:solidFill>
                            <a:schemeClr val="lt1"/>
                          </a:solidFill>
                        </a:rPr>
                        <a:t>Mine</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052"/>
                    </a:solidFill>
                  </a:tcPr>
                </a:tc>
                <a:extLst>
                  <a:ext uri="{0D108BD9-81ED-4DB2-BD59-A6C34878D82A}">
                    <a16:rowId xmlns:a16="http://schemas.microsoft.com/office/drawing/2014/main" xmlns="" val="10001"/>
                  </a:ext>
                </a:extLst>
              </a:tr>
              <a:tr h="426720">
                <a:tc>
                  <a:txBody>
                    <a:bodyPr/>
                    <a:lstStyle/>
                    <a:p>
                      <a:pPr algn="l">
                        <a:buNone/>
                      </a:pPr>
                      <a:r>
                        <a:rPr lang="zh-CN" altLang="en-US" sz="2200" dirty="0"/>
                        <a:t>1. You don</a:t>
                      </a:r>
                      <a:r>
                        <a:rPr lang="en-US" altLang="zh-CN" sz="2200" dirty="0"/>
                        <a:t>’</a:t>
                      </a:r>
                      <a:r>
                        <a:rPr lang="zh-CN" altLang="en-US" sz="2200" dirty="0"/>
                        <a:t>t want to wake up early.</a:t>
                      </a:r>
                    </a:p>
                  </a:txBody>
                  <a:tcPr anchor="ctr">
                    <a:lnL w="12700" cmpd="sng">
                      <a:solidFill>
                        <a:schemeClr val="bg1"/>
                      </a:solidFill>
                      <a:prstDash val="solid"/>
                    </a:lnL>
                    <a:lnR w="12700" cmpd="sng">
                      <a:solidFill>
                        <a:schemeClr val="bg1"/>
                      </a:solidFill>
                      <a:prstDash val="solid"/>
                    </a:lnR>
                    <a:lnT w="6350" cmpd="sng">
                      <a:solidFill>
                        <a:schemeClr val="bg1"/>
                      </a:solidFill>
                      <a:prstDash val="solid"/>
                    </a:lnT>
                    <a:lnB w="6350" cmpd="sng">
                      <a:solidFill>
                        <a:schemeClr val="bg1"/>
                      </a:solidFill>
                      <a:prstDash val="solid"/>
                    </a:lnB>
                    <a:solidFill>
                      <a:srgbClr val="E6E7E7"/>
                    </a:solidFill>
                  </a:tcPr>
                </a:tc>
                <a:tc>
                  <a:txBody>
                    <a:bodyPr/>
                    <a:lstStyle/>
                    <a:p>
                      <a:pPr algn="l">
                        <a:buClrTx/>
                        <a:buSzTx/>
                        <a:buFontTx/>
                        <a:buNone/>
                      </a:pPr>
                      <a:r>
                        <a:rPr lang="en-US" altLang="zh-CN" sz="2200" kern="1200" dirty="0">
                          <a:solidFill>
                            <a:schemeClr val="tx1"/>
                          </a:solidFill>
                          <a:effectLst/>
                          <a:latin typeface="+mn-lt"/>
                          <a:ea typeface="宋体" panose="02010600030101010101" pitchFamily="2" charset="-122"/>
                          <a:cs typeface="Times New Roman" panose="02020603050405020304" pitchFamily="18" charset="0"/>
                        </a:rPr>
                        <a:t>_______________________</a:t>
                      </a:r>
                    </a:p>
                  </a:txBody>
                  <a:tcPr>
                    <a:lnL w="12700" cmpd="sng">
                      <a:solidFill>
                        <a:schemeClr val="bg1"/>
                      </a:solidFill>
                      <a:prstDash val="solid"/>
                    </a:lnL>
                    <a:lnB w="12700" cmpd="sng">
                      <a:solidFill>
                        <a:schemeClr val="bg1"/>
                      </a:solidFill>
                      <a:prstDash val="solid"/>
                    </a:lnB>
                    <a:solidFill>
                      <a:srgbClr val="E6E7E7"/>
                    </a:solidFill>
                  </a:tcPr>
                </a:tc>
                <a:tc>
                  <a:txBody>
                    <a:bodyPr/>
                    <a:lstStyle/>
                    <a:p>
                      <a:pPr algn="ctr">
                        <a:buClrTx/>
                        <a:buSzTx/>
                        <a:buFontTx/>
                        <a:buNone/>
                      </a:pPr>
                      <a:r>
                        <a:rPr lang="zh-CN" altLang="en-US" sz="2200" dirty="0">
                          <a:solidFill>
                            <a:srgbClr val="DA5362"/>
                          </a:solidFill>
                        </a:rPr>
                        <a:t>Open</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extLst>
                  <a:ext uri="{0D108BD9-81ED-4DB2-BD59-A6C34878D82A}">
                    <a16:rowId xmlns:a16="http://schemas.microsoft.com/office/drawing/2014/main" xmlns="" val="10002"/>
                  </a:ext>
                </a:extLst>
              </a:tr>
              <a:tr h="428625">
                <a:tc>
                  <a:txBody>
                    <a:bodyPr/>
                    <a:lstStyle/>
                    <a:p>
                      <a:pPr algn="l">
                        <a:buNone/>
                      </a:pPr>
                      <a:r>
                        <a:rPr lang="zh-CN" altLang="en-US" sz="2200" dirty="0"/>
                        <a:t>2. You don</a:t>
                      </a:r>
                      <a:r>
                        <a:rPr lang="en-US" altLang="zh-CN" sz="2200" dirty="0"/>
                        <a:t>’</a:t>
                      </a:r>
                      <a:r>
                        <a:rPr lang="zh-CN" altLang="en-US" sz="2200" dirty="0"/>
                        <a:t>t want to take classes on Fridays.</a:t>
                      </a:r>
                    </a:p>
                  </a:txBody>
                  <a:tcPr anchor="ctr">
                    <a:lnL w="12700" cmpd="sng">
                      <a:solidFill>
                        <a:schemeClr val="bg1"/>
                      </a:solidFill>
                      <a:prstDash val="solid"/>
                    </a:lnL>
                    <a:lnR w="12700" cmpd="sng">
                      <a:solidFill>
                        <a:schemeClr val="bg1"/>
                      </a:solidFill>
                      <a:prstDash val="solid"/>
                    </a:lnR>
                    <a:lnT w="6350" cmpd="sng">
                      <a:solidFill>
                        <a:schemeClr val="bg1"/>
                      </a:solidFill>
                      <a:prstDash val="solid"/>
                    </a:lnT>
                    <a:lnB w="6350" cmpd="sng">
                      <a:solidFill>
                        <a:schemeClr val="bg1"/>
                      </a:solidFill>
                      <a:prstDash val="solid"/>
                    </a:lnB>
                    <a:solidFill>
                      <a:srgbClr val="E6E7E7"/>
                    </a:solidFill>
                  </a:tcPr>
                </a:tc>
                <a:tc>
                  <a:txBody>
                    <a:bodyPr/>
                    <a:lstStyle/>
                    <a:p>
                      <a:pPr>
                        <a:lnSpc>
                          <a:spcPct val="120000"/>
                        </a:lnSpc>
                        <a:buNone/>
                      </a:pPr>
                      <a:r>
                        <a:rPr lang="en-US" altLang="zh-CN" sz="2200" kern="1200" dirty="0">
                          <a:solidFill>
                            <a:schemeClr val="tx1"/>
                          </a:solidFill>
                          <a:effectLst/>
                          <a:latin typeface="+mn-lt"/>
                          <a:ea typeface="宋体" panose="02010600030101010101" pitchFamily="2" charset="-122"/>
                          <a:cs typeface="Times New Roman" panose="02020603050405020304" pitchFamily="18" charset="0"/>
                        </a:rPr>
                        <a:t>________________________________</a:t>
                      </a:r>
                    </a:p>
                    <a:p>
                      <a:pPr>
                        <a:lnSpc>
                          <a:spcPct val="120000"/>
                        </a:lnSpc>
                        <a:buNone/>
                      </a:pPr>
                      <a:r>
                        <a:rPr lang="en-US" altLang="zh-CN" sz="2200" kern="1200" dirty="0">
                          <a:solidFill>
                            <a:schemeClr val="tx1"/>
                          </a:solidFill>
                          <a:effectLst/>
                          <a:latin typeface="+mn-lt"/>
                          <a:ea typeface="宋体" panose="02010600030101010101" pitchFamily="2" charset="-122"/>
                          <a:cs typeface="Times New Roman" panose="02020603050405020304" pitchFamily="18" charset="0"/>
                        </a:rPr>
                        <a:t>____________________________</a:t>
                      </a:r>
                      <a:endParaRPr lang="zh-CN" altLang="en-US" sz="2200" kern="1200" dirty="0">
                        <a:solidFill>
                          <a:schemeClr val="tx1"/>
                        </a:solidFill>
                        <a:effectLst/>
                        <a:latin typeface="+mn-lt"/>
                        <a:ea typeface="宋体" panose="02010600030101010101" pitchFamily="2" charset="-122"/>
                        <a:cs typeface="Times New Roman" panose="02020603050405020304" pitchFamily="18" charset="0"/>
                      </a:endParaRPr>
                    </a:p>
                  </a:txBody>
                  <a:tcPr>
                    <a:lnL w="12700" cmpd="sng">
                      <a:solidFill>
                        <a:schemeClr val="bg1"/>
                      </a:solidFill>
                      <a:prstDash val="solid"/>
                    </a:lnL>
                    <a:lnT w="12700" cmpd="sng">
                      <a:solidFill>
                        <a:schemeClr val="bg1"/>
                      </a:solidFill>
                      <a:prstDash val="solid"/>
                    </a:lnT>
                    <a:lnB w="12700" cmpd="sng">
                      <a:solidFill>
                        <a:schemeClr val="bg1"/>
                      </a:solidFill>
                      <a:prstDash val="solid"/>
                    </a:lnB>
                    <a:solidFill>
                      <a:srgbClr val="E6E7E7"/>
                    </a:solidFill>
                  </a:tcPr>
                </a:tc>
                <a:tc>
                  <a:txBody>
                    <a:bodyPr/>
                    <a:lstStyle/>
                    <a:p>
                      <a:pPr algn="ctr">
                        <a:buClrTx/>
                        <a:buSzTx/>
                        <a:buFontTx/>
                        <a:buNone/>
                      </a:pPr>
                      <a:r>
                        <a:rPr lang="zh-CN" altLang="en-US" sz="2200" dirty="0">
                          <a:solidFill>
                            <a:srgbClr val="DA5362"/>
                          </a:solidFill>
                        </a:rPr>
                        <a:t>Open</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extLst>
                  <a:ext uri="{0D108BD9-81ED-4DB2-BD59-A6C34878D82A}">
                    <a16:rowId xmlns:a16="http://schemas.microsoft.com/office/drawing/2014/main" xmlns="" val="10003"/>
                  </a:ext>
                </a:extLst>
              </a:tr>
            </a:tbl>
          </a:graphicData>
        </a:graphic>
      </p:graphicFrame>
      <p:sp>
        <p:nvSpPr>
          <p:cNvPr id="10" name="TextBox 9"/>
          <p:cNvSpPr txBox="1"/>
          <p:nvPr/>
        </p:nvSpPr>
        <p:spPr>
          <a:xfrm>
            <a:off x="6072081" y="4337704"/>
            <a:ext cx="3689041" cy="430887"/>
          </a:xfrm>
          <a:prstGeom prst="rect">
            <a:avLst/>
          </a:prstGeom>
          <a:noFill/>
        </p:spPr>
        <p:txBody>
          <a:bodyPr wrap="square" rtlCol="0">
            <a:spAutoFit/>
          </a:bodyPr>
          <a:lstStyle/>
          <a:p>
            <a:r>
              <a:rPr lang="zh-CN" altLang="en-US" sz="2200" dirty="0">
                <a:solidFill>
                  <a:srgbClr val="DD5C60"/>
                </a:solidFill>
                <a:ea typeface="宋体" panose="02010600030101010101" pitchFamily="2" charset="-122"/>
                <a:cs typeface="Times New Roman" panose="02020603050405020304" pitchFamily="18" charset="0"/>
              </a:rPr>
              <a:t>Don</a:t>
            </a:r>
            <a:r>
              <a:rPr lang="en-US" altLang="zh-CN" sz="2200" dirty="0">
                <a:solidFill>
                  <a:srgbClr val="DD5C60"/>
                </a:solidFill>
                <a:ea typeface="宋体" panose="02010600030101010101" pitchFamily="2" charset="-122"/>
                <a:cs typeface="Times New Roman" panose="02020603050405020304" pitchFamily="18" charset="0"/>
              </a:rPr>
              <a:t>’</a:t>
            </a:r>
            <a:r>
              <a:rPr lang="zh-CN" altLang="en-US" sz="2200" dirty="0">
                <a:solidFill>
                  <a:srgbClr val="DD5C60"/>
                </a:solidFill>
                <a:ea typeface="宋体" panose="02010600030101010101" pitchFamily="2" charset="-122"/>
                <a:cs typeface="Times New Roman" panose="02020603050405020304" pitchFamily="18" charset="0"/>
              </a:rPr>
              <a:t>t take a 9:00 a.m. class</a:t>
            </a:r>
            <a:r>
              <a:rPr lang="en-US" altLang="zh-CN" sz="2200" dirty="0">
                <a:solidFill>
                  <a:srgbClr val="DD5C60"/>
                </a:solidFill>
                <a:ea typeface="宋体" panose="02010600030101010101" pitchFamily="2" charset="-122"/>
                <a:cs typeface="Times New Roman" panose="02020603050405020304" pitchFamily="18" charset="0"/>
              </a:rPr>
              <a:t>.</a:t>
            </a:r>
          </a:p>
        </p:txBody>
      </p:sp>
      <p:sp>
        <p:nvSpPr>
          <p:cNvPr id="17" name="TextBox 16"/>
          <p:cNvSpPr txBox="1"/>
          <p:nvPr/>
        </p:nvSpPr>
        <p:spPr>
          <a:xfrm>
            <a:off x="6072081" y="4751760"/>
            <a:ext cx="4581042" cy="902970"/>
          </a:xfrm>
          <a:prstGeom prst="rect">
            <a:avLst/>
          </a:prstGeom>
          <a:noFill/>
        </p:spPr>
        <p:txBody>
          <a:bodyPr wrap="square" rtlCol="0">
            <a:spAutoFit/>
          </a:bodyPr>
          <a:lstStyle/>
          <a:p>
            <a:pPr>
              <a:lnSpc>
                <a:spcPct val="120000"/>
              </a:lnSpc>
            </a:pPr>
            <a:r>
              <a:rPr lang="en-US" altLang="zh-CN" sz="2200" dirty="0">
                <a:solidFill>
                  <a:srgbClr val="DD5C60"/>
                </a:solidFill>
                <a:ea typeface="宋体" panose="02010600030101010101" pitchFamily="2" charset="-122"/>
                <a:cs typeface="Times New Roman" panose="02020603050405020304" pitchFamily="18" charset="0"/>
              </a:rPr>
              <a:t>Find classes that are only on Monday / Wednesday or Tuesday / Thursday.</a:t>
            </a:r>
            <a:endParaRPr lang="zh-CN" altLang="en-US" sz="2200" dirty="0">
              <a:solidFill>
                <a:srgbClr val="DD5C60"/>
              </a:solidFill>
              <a:ea typeface="宋体" panose="02010600030101010101" pitchFamily="2" charset="-122"/>
              <a:cs typeface="Times New Roman" panose="02020603050405020304" pitchFamily="18" charset="0"/>
            </a:endParaRPr>
          </a:p>
        </p:txBody>
      </p:sp>
      <p:grpSp>
        <p:nvGrpSpPr>
          <p:cNvPr id="32" name="组合 31"/>
          <p:cNvGrpSpPr/>
          <p:nvPr/>
        </p:nvGrpSpPr>
        <p:grpSpPr>
          <a:xfrm>
            <a:off x="10534028" y="891542"/>
            <a:ext cx="799525" cy="586284"/>
            <a:chOff x="6218013" y="812542"/>
            <a:chExt cx="799525" cy="586284"/>
          </a:xfrm>
        </p:grpSpPr>
        <p:sp>
          <p:nvSpPr>
            <p:cNvPr id="33" name="椭圆 3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 name="图片 3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4" name="文本框 43">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3.9</a:t>
              </a:r>
              <a:endParaRPr lang="zh-CN" altLang="en-US" sz="1200" b="1" dirty="0">
                <a:solidFill>
                  <a:schemeClr val="bg1"/>
                </a:solidFill>
              </a:endParaRPr>
            </a:p>
          </p:txBody>
        </p:sp>
      </p:grpSp>
      <p:grpSp>
        <p:nvGrpSpPr>
          <p:cNvPr id="45" name="组合 44"/>
          <p:cNvGrpSpPr/>
          <p:nvPr/>
        </p:nvGrpSpPr>
        <p:grpSpPr>
          <a:xfrm>
            <a:off x="11255653" y="886655"/>
            <a:ext cx="799525" cy="586284"/>
            <a:chOff x="6218013" y="812542"/>
            <a:chExt cx="799525" cy="586284"/>
          </a:xfrm>
        </p:grpSpPr>
        <p:sp>
          <p:nvSpPr>
            <p:cNvPr id="46" name="椭圆 4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7" name="图片 4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8" name="文本框 47">
              <a:hlinkClick r:id="rId9"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3.10</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nextCondLst>
                <p:cond evt="onClick" delay="0">
                  <p:tgtEl>
                    <p:spTgt spid="31"/>
                  </p:tgtEl>
                </p:cond>
              </p:nextCondLst>
            </p:seq>
          </p:childTnLst>
        </p:cTn>
      </p:par>
    </p:tnLst>
    <p:bldLst>
      <p:bldP spid="10"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3.8</a:t>
            </a:r>
            <a:endParaRPr lang="zh-CN" altLang="en-US" sz="2600" b="1" dirty="0">
              <a:solidFill>
                <a:srgbClr val="DA5362"/>
              </a:solidFill>
            </a:endParaRPr>
          </a:p>
        </p:txBody>
      </p:sp>
      <p:sp>
        <p:nvSpPr>
          <p:cNvPr id="31" name="圆角矩形 30"/>
          <p:cNvSpPr/>
          <p:nvPr/>
        </p:nvSpPr>
        <p:spPr>
          <a:xfrm>
            <a:off x="2941200" y="156240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2" name="表格 1"/>
          <p:cNvGraphicFramePr/>
          <p:nvPr>
            <p:custDataLst>
              <p:tags r:id="rId1"/>
            </p:custDataLst>
            <p:extLst>
              <p:ext uri="{D42A27DB-BD31-4B8C-83A1-F6EECF244321}">
                <p14:modId xmlns:p14="http://schemas.microsoft.com/office/powerpoint/2010/main" xmlns="" val="1003433760"/>
              </p:ext>
            </p:extLst>
          </p:nvPr>
        </p:nvGraphicFramePr>
        <p:xfrm>
          <a:off x="919321" y="2359491"/>
          <a:ext cx="10879145" cy="2649024"/>
        </p:xfrm>
        <a:graphic>
          <a:graphicData uri="http://schemas.openxmlformats.org/drawingml/2006/table">
            <a:tbl>
              <a:tblPr firstRow="1" bandRow="1">
                <a:tableStyleId>{5C22544A-7EE6-4342-B048-85BDC9FD1C3A}</a:tableStyleId>
              </a:tblPr>
              <a:tblGrid>
                <a:gridCol w="5402116">
                  <a:extLst>
                    <a:ext uri="{9D8B030D-6E8A-4147-A177-3AD203B41FA5}">
                      <a16:colId xmlns:a16="http://schemas.microsoft.com/office/drawing/2014/main" xmlns="" val="20000"/>
                    </a:ext>
                  </a:extLst>
                </a:gridCol>
                <a:gridCol w="4487800">
                  <a:extLst>
                    <a:ext uri="{9D8B030D-6E8A-4147-A177-3AD203B41FA5}">
                      <a16:colId xmlns:a16="http://schemas.microsoft.com/office/drawing/2014/main" xmlns="" val="20001"/>
                    </a:ext>
                  </a:extLst>
                </a:gridCol>
                <a:gridCol w="989229">
                  <a:extLst>
                    <a:ext uri="{9D8B030D-6E8A-4147-A177-3AD203B41FA5}">
                      <a16:colId xmlns:a16="http://schemas.microsoft.com/office/drawing/2014/main" xmlns="" val="20002"/>
                    </a:ext>
                  </a:extLst>
                </a:gridCol>
              </a:tblGrid>
              <a:tr h="428400">
                <a:tc rowSpan="2">
                  <a:txBody>
                    <a:bodyPr/>
                    <a:lstStyle/>
                    <a:p>
                      <a:pPr algn="ctr">
                        <a:buNone/>
                      </a:pPr>
                      <a:r>
                        <a:rPr lang="en-US" altLang="zh-CN" sz="2200" b="1" dirty="0"/>
                        <a:t>Issues</a:t>
                      </a:r>
                    </a:p>
                  </a:txBody>
                  <a:tcPr anchor="ctr">
                    <a:lnL w="12700" cmpd="sng">
                      <a:solidFill>
                        <a:schemeClr val="bg1"/>
                      </a:solidFill>
                      <a:prstDash val="solid"/>
                    </a:lnL>
                    <a:lnR w="6350" cmpd="sng">
                      <a:solidFill>
                        <a:schemeClr val="bg1"/>
                      </a:solidFill>
                      <a:prstDash val="solid"/>
                    </a:lnR>
                    <a:lnT w="12700" cmpd="sng">
                      <a:solidFill>
                        <a:schemeClr val="bg1"/>
                      </a:solidFill>
                      <a:prstDash val="solid"/>
                    </a:lnT>
                    <a:lnB w="6350" cmpd="sng">
                      <a:solidFill>
                        <a:schemeClr val="bg1"/>
                      </a:solidFill>
                      <a:prstDash val="solid"/>
                    </a:lnB>
                    <a:solidFill>
                      <a:srgbClr val="EA8052"/>
                    </a:solidFill>
                  </a:tcPr>
                </a:tc>
                <a:tc gridSpan="2">
                  <a:txBody>
                    <a:bodyPr/>
                    <a:lstStyle/>
                    <a:p>
                      <a:pPr algn="ctr">
                        <a:buNone/>
                      </a:pPr>
                      <a:r>
                        <a:rPr lang="en-US" altLang="zh-CN" sz="2200" b="1" dirty="0"/>
                        <a:t>Solutions</a:t>
                      </a:r>
                    </a:p>
                  </a:txBody>
                  <a:tcPr anchor="ctr">
                    <a:lnL w="6350" cmpd="sng">
                      <a:solidFill>
                        <a:schemeClr val="bg1"/>
                      </a:solidFill>
                      <a:prstDash val="solid"/>
                    </a:lnL>
                    <a:lnT w="12700" cmpd="sng">
                      <a:solidFill>
                        <a:schemeClr val="bg1"/>
                      </a:solidFill>
                      <a:prstDash val="solid"/>
                    </a:lnT>
                    <a:lnB w="6350" cmpd="sng">
                      <a:solidFill>
                        <a:schemeClr val="bg1"/>
                      </a:solidFill>
                      <a:prstDash val="solid"/>
                    </a:lnB>
                    <a:solidFill>
                      <a:srgbClr val="EA8052"/>
                    </a:solidFill>
                  </a:tcPr>
                </a:tc>
                <a:tc hMerge="1">
                  <a:txBody>
                    <a:bodyPr/>
                    <a:lstStyle/>
                    <a:p>
                      <a:endParaRPr lang="zh-CN"/>
                    </a:p>
                  </a:txBody>
                  <a:tcPr>
                    <a:lnT w="12700" cmpd="sng">
                      <a:solidFill>
                        <a:schemeClr val="bg1"/>
                      </a:solidFill>
                      <a:prstDash val="solid"/>
                    </a:lnT>
                    <a:lnB w="12700" cmpd="sng">
                      <a:solidFill>
                        <a:schemeClr val="bg1"/>
                      </a:solidFill>
                      <a:prstDash val="solid"/>
                    </a:lnB>
                    <a:solidFill>
                      <a:srgbClr val="EA8052"/>
                    </a:solidFill>
                  </a:tcPr>
                </a:tc>
                <a:extLst>
                  <a:ext uri="{0D108BD9-81ED-4DB2-BD59-A6C34878D82A}">
                    <a16:rowId xmlns:a16="http://schemas.microsoft.com/office/drawing/2014/main" xmlns="" val="10000"/>
                  </a:ext>
                </a:extLst>
              </a:tr>
              <a:tr h="428400">
                <a:tc vMerge="1">
                  <a:txBody>
                    <a:bodyPr/>
                    <a:lstStyle/>
                    <a:p>
                      <a:endParaRPr lang="zh-CN"/>
                    </a:p>
                  </a:txBody>
                  <a:tcPr anchor="ctr">
                    <a:lnL w="12700" cmpd="sng">
                      <a:solidFill>
                        <a:schemeClr val="bg1"/>
                      </a:solidFill>
                      <a:prstDash val="solid"/>
                    </a:lnL>
                    <a:lnR w="6350" cmpd="sng">
                      <a:solidFill>
                        <a:schemeClr val="bg1"/>
                      </a:solidFill>
                      <a:prstDash val="solid"/>
                    </a:lnR>
                    <a:lnB w="6350" cmpd="sng">
                      <a:solidFill>
                        <a:schemeClr val="bg1"/>
                      </a:solidFill>
                      <a:prstDash val="solid"/>
                    </a:lnB>
                    <a:solidFill>
                      <a:srgbClr val="EA8052"/>
                    </a:solidFill>
                  </a:tcPr>
                </a:tc>
                <a:tc>
                  <a:txBody>
                    <a:bodyPr/>
                    <a:lstStyle/>
                    <a:p>
                      <a:pPr algn="ctr">
                        <a:buNone/>
                      </a:pPr>
                      <a:r>
                        <a:rPr lang="en-US" altLang="zh-CN" sz="2200" b="1" dirty="0">
                          <a:solidFill>
                            <a:schemeClr val="lt1"/>
                          </a:solidFill>
                        </a:rPr>
                        <a:t>The Author’s</a:t>
                      </a:r>
                    </a:p>
                  </a:txBody>
                  <a:tcPr anchor="ctr">
                    <a:lnL w="6350" cmpd="sng">
                      <a:solidFill>
                        <a:schemeClr val="bg1"/>
                      </a:solidFill>
                      <a:prstDash val="solid"/>
                    </a:lnL>
                    <a:lnT w="6350" cmpd="sng">
                      <a:solidFill>
                        <a:schemeClr val="bg1"/>
                      </a:solidFill>
                      <a:prstDash val="solid"/>
                    </a:lnT>
                    <a:solidFill>
                      <a:srgbClr val="EA8052"/>
                    </a:solidFill>
                  </a:tcPr>
                </a:tc>
                <a:tc>
                  <a:txBody>
                    <a:bodyPr/>
                    <a:lstStyle/>
                    <a:p>
                      <a:pPr algn="ctr">
                        <a:buNone/>
                      </a:pPr>
                      <a:r>
                        <a:rPr lang="en-US" altLang="zh-CN" sz="2200" b="1" dirty="0">
                          <a:solidFill>
                            <a:schemeClr val="lt1"/>
                          </a:solidFill>
                        </a:rPr>
                        <a:t>Mine</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052"/>
                    </a:solidFill>
                  </a:tcPr>
                </a:tc>
                <a:extLst>
                  <a:ext uri="{0D108BD9-81ED-4DB2-BD59-A6C34878D82A}">
                    <a16:rowId xmlns:a16="http://schemas.microsoft.com/office/drawing/2014/main" xmlns="" val="10001"/>
                  </a:ext>
                </a:extLst>
              </a:tr>
              <a:tr h="763200">
                <a:tc>
                  <a:txBody>
                    <a:bodyPr/>
                    <a:lstStyle/>
                    <a:p>
                      <a:pPr>
                        <a:lnSpc>
                          <a:spcPct val="120000"/>
                        </a:lnSpc>
                        <a:buNone/>
                      </a:pPr>
                      <a:r>
                        <a:rPr lang="zh-CN" altLang="en-US" sz="2200" dirty="0"/>
                        <a:t>3. It is your gym time but you feel tired and want to sleep in.</a:t>
                      </a:r>
                    </a:p>
                  </a:txBody>
                  <a:tcPr anchor="ctr">
                    <a:lnL w="12700" cmpd="sng">
                      <a:solidFill>
                        <a:schemeClr val="bg1"/>
                      </a:solidFill>
                      <a:prstDash val="solid"/>
                    </a:lnL>
                    <a:lnR w="12700" cmpd="sng">
                      <a:solidFill>
                        <a:schemeClr val="bg1"/>
                      </a:solidFill>
                      <a:prstDash val="solid"/>
                    </a:lnR>
                    <a:lnT w="6350" cmpd="sng">
                      <a:solidFill>
                        <a:schemeClr val="bg1"/>
                      </a:solidFill>
                      <a:prstDash val="solid"/>
                    </a:lnT>
                    <a:lnB w="6350" cmpd="sng">
                      <a:solidFill>
                        <a:schemeClr val="bg1"/>
                      </a:solidFill>
                      <a:prstDash val="solid"/>
                    </a:lnB>
                    <a:solidFill>
                      <a:srgbClr val="E6E7E7"/>
                    </a:solidFill>
                  </a:tcPr>
                </a:tc>
                <a:tc>
                  <a:txBody>
                    <a:bodyPr/>
                    <a:lstStyle/>
                    <a:p>
                      <a:pPr algn="l">
                        <a:buClrTx/>
                        <a:buSzTx/>
                        <a:buFontTx/>
                        <a:buNone/>
                      </a:pPr>
                      <a:r>
                        <a:rPr lang="en-US" altLang="zh-CN" sz="2200" kern="1200" dirty="0">
                          <a:solidFill>
                            <a:schemeClr val="tx1"/>
                          </a:solidFill>
                          <a:effectLst/>
                          <a:latin typeface="+mn-lt"/>
                          <a:ea typeface="宋体" panose="02010600030101010101" pitchFamily="2" charset="-122"/>
                          <a:cs typeface="Times New Roman" panose="02020603050405020304" pitchFamily="18" charset="0"/>
                        </a:rPr>
                        <a:t>_______________________</a:t>
                      </a:r>
                    </a:p>
                  </a:txBody>
                  <a:tcPr anchor="ctr">
                    <a:lnL w="12700" cmpd="sng">
                      <a:solidFill>
                        <a:schemeClr val="bg1"/>
                      </a:solidFill>
                      <a:prstDash val="solid"/>
                    </a:lnL>
                    <a:lnB w="12700" cmpd="sng">
                      <a:solidFill>
                        <a:schemeClr val="bg1"/>
                      </a:solidFill>
                      <a:prstDash val="solid"/>
                    </a:lnB>
                    <a:solidFill>
                      <a:srgbClr val="E6E7E7"/>
                    </a:solidFill>
                  </a:tcPr>
                </a:tc>
                <a:tc>
                  <a:txBody>
                    <a:bodyPr/>
                    <a:lstStyle/>
                    <a:p>
                      <a:pPr algn="ctr">
                        <a:buClrTx/>
                        <a:buSzTx/>
                        <a:buFontTx/>
                        <a:buNone/>
                      </a:pPr>
                      <a:r>
                        <a:rPr lang="zh-CN" altLang="en-US" sz="2200" dirty="0">
                          <a:solidFill>
                            <a:srgbClr val="DA5362"/>
                          </a:solidFill>
                        </a:rPr>
                        <a:t>Open</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extLst>
                  <a:ext uri="{0D108BD9-81ED-4DB2-BD59-A6C34878D82A}">
                    <a16:rowId xmlns:a16="http://schemas.microsoft.com/office/drawing/2014/main" xmlns="" val="10002"/>
                  </a:ext>
                </a:extLst>
              </a:tr>
              <a:tr h="428625">
                <a:tc>
                  <a:txBody>
                    <a:bodyPr/>
                    <a:lstStyle/>
                    <a:p>
                      <a:pPr>
                        <a:lnSpc>
                          <a:spcPct val="120000"/>
                        </a:lnSpc>
                        <a:buNone/>
                      </a:pPr>
                      <a:r>
                        <a:rPr lang="zh-CN" altLang="en-US" sz="2200" dirty="0"/>
                        <a:t>4. You plan to see a guest speaker but it is already meal time</a:t>
                      </a:r>
                      <a:r>
                        <a:rPr lang="en-US" altLang="zh-CN" sz="2200" dirty="0"/>
                        <a:t>.</a:t>
                      </a:r>
                    </a:p>
                  </a:txBody>
                  <a:tcPr anchor="ctr">
                    <a:lnL w="12700" cmpd="sng">
                      <a:solidFill>
                        <a:schemeClr val="bg1"/>
                      </a:solidFill>
                      <a:prstDash val="solid"/>
                    </a:lnL>
                    <a:lnR w="12700" cmpd="sng">
                      <a:solidFill>
                        <a:schemeClr val="bg1"/>
                      </a:solidFill>
                      <a:prstDash val="solid"/>
                    </a:lnR>
                    <a:lnT w="6350" cmpd="sng">
                      <a:solidFill>
                        <a:schemeClr val="bg1"/>
                      </a:solidFill>
                      <a:prstDash val="solid"/>
                    </a:lnT>
                    <a:lnB w="6350" cmpd="sng">
                      <a:solidFill>
                        <a:schemeClr val="bg1"/>
                      </a:solidFill>
                      <a:prstDash val="solid"/>
                    </a:lnB>
                    <a:solidFill>
                      <a:srgbClr val="E6E7E7"/>
                    </a:solidFill>
                  </a:tcPr>
                </a:tc>
                <a:tc>
                  <a:txBody>
                    <a:bodyPr/>
                    <a:lstStyle/>
                    <a:p>
                      <a:pPr>
                        <a:lnSpc>
                          <a:spcPct val="120000"/>
                        </a:lnSpc>
                        <a:buNone/>
                      </a:pPr>
                      <a:r>
                        <a:rPr lang="en-US" altLang="zh-CN" sz="2200" kern="1200" dirty="0">
                          <a:solidFill>
                            <a:schemeClr val="tx1"/>
                          </a:solidFill>
                          <a:effectLst/>
                          <a:latin typeface="+mn-lt"/>
                          <a:ea typeface="宋体" panose="02010600030101010101" pitchFamily="2" charset="-122"/>
                          <a:cs typeface="Times New Roman" panose="02020603050405020304" pitchFamily="18" charset="0"/>
                        </a:rPr>
                        <a:t>___________________________</a:t>
                      </a:r>
                    </a:p>
                    <a:p>
                      <a:pPr>
                        <a:lnSpc>
                          <a:spcPct val="120000"/>
                        </a:lnSpc>
                        <a:buNone/>
                      </a:pPr>
                      <a:r>
                        <a:rPr lang="en-US" altLang="zh-CN" sz="2200" kern="1200" dirty="0">
                          <a:solidFill>
                            <a:schemeClr val="tx1"/>
                          </a:solidFill>
                          <a:effectLst/>
                          <a:latin typeface="+mn-lt"/>
                          <a:ea typeface="宋体" panose="02010600030101010101" pitchFamily="2" charset="-122"/>
                          <a:cs typeface="Times New Roman" panose="02020603050405020304" pitchFamily="18" charset="0"/>
                        </a:rPr>
                        <a:t>_________________________</a:t>
                      </a:r>
                    </a:p>
                  </a:txBody>
                  <a:tcPr>
                    <a:lnL w="12700" cmpd="sng">
                      <a:solidFill>
                        <a:schemeClr val="bg1"/>
                      </a:solidFill>
                      <a:prstDash val="solid"/>
                    </a:lnL>
                    <a:lnT w="12700" cmpd="sng">
                      <a:solidFill>
                        <a:schemeClr val="bg1"/>
                      </a:solidFill>
                      <a:prstDash val="solid"/>
                    </a:lnT>
                    <a:lnB w="12700" cmpd="sng">
                      <a:solidFill>
                        <a:schemeClr val="bg1"/>
                      </a:solidFill>
                      <a:prstDash val="solid"/>
                    </a:lnB>
                    <a:solidFill>
                      <a:srgbClr val="E6E7E7"/>
                    </a:solidFill>
                  </a:tcPr>
                </a:tc>
                <a:tc>
                  <a:txBody>
                    <a:bodyPr/>
                    <a:lstStyle/>
                    <a:p>
                      <a:pPr algn="ctr">
                        <a:buClrTx/>
                        <a:buSzTx/>
                        <a:buFontTx/>
                        <a:buNone/>
                      </a:pPr>
                      <a:r>
                        <a:rPr lang="zh-CN" altLang="en-US" sz="2200" dirty="0">
                          <a:solidFill>
                            <a:srgbClr val="DA5362"/>
                          </a:solidFill>
                        </a:rPr>
                        <a:t>Open</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extLst>
                  <a:ext uri="{0D108BD9-81ED-4DB2-BD59-A6C34878D82A}">
                    <a16:rowId xmlns:a16="http://schemas.microsoft.com/office/drawing/2014/main" xmlns="" val="10003"/>
                  </a:ext>
                </a:extLst>
              </a:tr>
            </a:tbl>
          </a:graphicData>
        </a:graphic>
      </p:graphicFrame>
      <p:sp>
        <p:nvSpPr>
          <p:cNvPr id="32" name="TextBox 31"/>
          <p:cNvSpPr txBox="1"/>
          <p:nvPr/>
        </p:nvSpPr>
        <p:spPr>
          <a:xfrm>
            <a:off x="6326881" y="3413434"/>
            <a:ext cx="3444415" cy="430887"/>
          </a:xfrm>
          <a:prstGeom prst="rect">
            <a:avLst/>
          </a:prstGeom>
          <a:noFill/>
        </p:spPr>
        <p:txBody>
          <a:bodyPr wrap="square" rtlCol="0">
            <a:spAutoFit/>
          </a:bodyPr>
          <a:lstStyle/>
          <a:p>
            <a:r>
              <a:rPr lang="zh-CN" altLang="en-US" sz="2200" dirty="0">
                <a:solidFill>
                  <a:srgbClr val="DD5C60"/>
                </a:solidFill>
                <a:ea typeface="宋体" panose="02010600030101010101" pitchFamily="2" charset="-122"/>
                <a:cs typeface="Times New Roman" panose="02020603050405020304" pitchFamily="18" charset="0"/>
              </a:rPr>
              <a:t>Go to the gym after classes.</a:t>
            </a:r>
          </a:p>
        </p:txBody>
      </p:sp>
      <p:sp>
        <p:nvSpPr>
          <p:cNvPr id="34" name="TextBox 33"/>
          <p:cNvSpPr txBox="1"/>
          <p:nvPr/>
        </p:nvSpPr>
        <p:spPr>
          <a:xfrm>
            <a:off x="6340774" y="4077117"/>
            <a:ext cx="3963177" cy="877804"/>
          </a:xfrm>
          <a:prstGeom prst="rect">
            <a:avLst/>
          </a:prstGeom>
          <a:noFill/>
        </p:spPr>
        <p:txBody>
          <a:bodyPr wrap="square" rtlCol="0">
            <a:spAutoFit/>
          </a:bodyPr>
          <a:lstStyle/>
          <a:p>
            <a:pPr>
              <a:lnSpc>
                <a:spcPct val="120000"/>
              </a:lnSpc>
            </a:pPr>
            <a:r>
              <a:rPr lang="en-US" altLang="zh-CN" sz="2200" dirty="0">
                <a:solidFill>
                  <a:srgbClr val="DD5C60"/>
                </a:solidFill>
                <a:ea typeface="宋体" panose="02010600030101010101" pitchFamily="2" charset="-122"/>
                <a:cs typeface="Times New Roman" panose="02020603050405020304" pitchFamily="18" charset="0"/>
              </a:rPr>
              <a:t>Go to a dining hall with extended hours and eat later than usual.</a:t>
            </a:r>
            <a:endParaRPr lang="zh-CN" altLang="en-US" sz="2200" dirty="0">
              <a:solidFill>
                <a:srgbClr val="DD5C60"/>
              </a:solidFill>
              <a:ea typeface="宋体" panose="02010600030101010101" pitchFamily="2" charset="-122"/>
              <a:cs typeface="Times New Roman" panose="02020603050405020304" pitchFamily="18" charset="0"/>
            </a:endParaRPr>
          </a:p>
        </p:txBody>
      </p:sp>
      <p:grpSp>
        <p:nvGrpSpPr>
          <p:cNvPr id="46" name="组合 45"/>
          <p:cNvGrpSpPr/>
          <p:nvPr/>
        </p:nvGrpSpPr>
        <p:grpSpPr>
          <a:xfrm>
            <a:off x="8370044" y="885366"/>
            <a:ext cx="799525" cy="586284"/>
            <a:chOff x="6218013" y="812542"/>
            <a:chExt cx="799525" cy="586284"/>
          </a:xfrm>
        </p:grpSpPr>
        <p:sp>
          <p:nvSpPr>
            <p:cNvPr id="47" name="椭圆 46"/>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8" name="图片 4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9" name="文本框 48">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3.6</a:t>
              </a:r>
              <a:endParaRPr lang="zh-CN" altLang="en-US" sz="1200" b="1" dirty="0">
                <a:solidFill>
                  <a:schemeClr val="bg1"/>
                </a:solidFill>
              </a:endParaRPr>
            </a:p>
          </p:txBody>
        </p:sp>
      </p:grpSp>
      <p:grpSp>
        <p:nvGrpSpPr>
          <p:cNvPr id="50" name="组合 49"/>
          <p:cNvGrpSpPr/>
          <p:nvPr/>
        </p:nvGrpSpPr>
        <p:grpSpPr>
          <a:xfrm>
            <a:off x="9094497" y="888454"/>
            <a:ext cx="799525" cy="586284"/>
            <a:chOff x="6218013" y="812542"/>
            <a:chExt cx="799525" cy="586284"/>
          </a:xfrm>
        </p:grpSpPr>
        <p:sp>
          <p:nvSpPr>
            <p:cNvPr id="51" name="椭圆 5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2" name="图片 51"/>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3" name="文本框 52">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3.7</a:t>
              </a:r>
              <a:endParaRPr lang="zh-CN" altLang="en-US" sz="1200" b="1" dirty="0">
                <a:solidFill>
                  <a:schemeClr val="bg1"/>
                </a:solidFill>
              </a:endParaRPr>
            </a:p>
          </p:txBody>
        </p:sp>
      </p:grpSp>
      <p:grpSp>
        <p:nvGrpSpPr>
          <p:cNvPr id="54" name="组合 53"/>
          <p:cNvGrpSpPr/>
          <p:nvPr/>
        </p:nvGrpSpPr>
        <p:grpSpPr>
          <a:xfrm>
            <a:off x="9809575" y="888454"/>
            <a:ext cx="799525" cy="586284"/>
            <a:chOff x="6218013" y="812542"/>
            <a:chExt cx="799525" cy="586284"/>
          </a:xfrm>
        </p:grpSpPr>
        <p:sp>
          <p:nvSpPr>
            <p:cNvPr id="55" name="椭圆 54"/>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6" name="图片 55"/>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7" name="文本框 56">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3.8</a:t>
              </a:r>
              <a:endParaRPr lang="zh-CN" altLang="en-US" sz="1200" b="1" dirty="0">
                <a:solidFill>
                  <a:schemeClr val="bg1"/>
                </a:solidFill>
              </a:endParaRPr>
            </a:p>
          </p:txBody>
        </p:sp>
      </p:grpSp>
      <p:grpSp>
        <p:nvGrpSpPr>
          <p:cNvPr id="58" name="组合 57"/>
          <p:cNvGrpSpPr/>
          <p:nvPr/>
        </p:nvGrpSpPr>
        <p:grpSpPr>
          <a:xfrm>
            <a:off x="10534028" y="891542"/>
            <a:ext cx="799525" cy="586284"/>
            <a:chOff x="6218013" y="812542"/>
            <a:chExt cx="799525" cy="586284"/>
          </a:xfrm>
        </p:grpSpPr>
        <p:sp>
          <p:nvSpPr>
            <p:cNvPr id="59" name="椭圆 5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0" name="图片 59"/>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1" name="文本框 60">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3.9</a:t>
              </a:r>
              <a:endParaRPr lang="zh-CN" altLang="en-US" sz="1200" b="1" dirty="0">
                <a:solidFill>
                  <a:schemeClr val="bg1"/>
                </a:solidFill>
              </a:endParaRPr>
            </a:p>
          </p:txBody>
        </p:sp>
      </p:grpSp>
      <p:grpSp>
        <p:nvGrpSpPr>
          <p:cNvPr id="62" name="组合 61"/>
          <p:cNvGrpSpPr/>
          <p:nvPr/>
        </p:nvGrpSpPr>
        <p:grpSpPr>
          <a:xfrm>
            <a:off x="11255653" y="886655"/>
            <a:ext cx="799525" cy="586284"/>
            <a:chOff x="6218013" y="812542"/>
            <a:chExt cx="799525" cy="586284"/>
          </a:xfrm>
        </p:grpSpPr>
        <p:sp>
          <p:nvSpPr>
            <p:cNvPr id="63" name="椭圆 6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5" name="图片 74"/>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6" name="文本框 75">
              <a:hlinkClick r:id="rId9"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3.10</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3.9</a:t>
            </a:r>
            <a:endParaRPr lang="zh-CN" altLang="en-US" sz="2600" b="1" dirty="0">
              <a:solidFill>
                <a:srgbClr val="DA5362"/>
              </a:solidFill>
            </a:endParaRPr>
          </a:p>
        </p:txBody>
      </p:sp>
      <p:sp>
        <p:nvSpPr>
          <p:cNvPr id="30" name="文本框 29"/>
          <p:cNvSpPr txBox="1"/>
          <p:nvPr/>
        </p:nvSpPr>
        <p:spPr>
          <a:xfrm>
            <a:off x="957600" y="2059200"/>
            <a:ext cx="10795000" cy="706755"/>
          </a:xfrm>
          <a:prstGeom prst="rect">
            <a:avLst/>
          </a:prstGeom>
          <a:noFill/>
        </p:spPr>
        <p:txBody>
          <a:bodyPr wrap="square" rtlCol="0">
            <a:spAutoFit/>
          </a:bodyPr>
          <a:lstStyle/>
          <a:p>
            <a:r>
              <a:rPr lang="en-US" altLang="zh-CN" sz="2000" i="1" dirty="0"/>
              <a:t>The following table summarizes the differences between the author’s high school and college experiences of extracurricular activities. Complete the table with information from the passage.</a:t>
            </a:r>
          </a:p>
        </p:txBody>
      </p:sp>
      <p:sp>
        <p:nvSpPr>
          <p:cNvPr id="31" name="圆角矩形 30"/>
          <p:cNvSpPr/>
          <p:nvPr/>
        </p:nvSpPr>
        <p:spPr>
          <a:xfrm>
            <a:off x="2941200" y="156240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67" name="组合 66"/>
          <p:cNvGrpSpPr/>
          <p:nvPr/>
        </p:nvGrpSpPr>
        <p:grpSpPr>
          <a:xfrm>
            <a:off x="10534028" y="891542"/>
            <a:ext cx="799525" cy="586284"/>
            <a:chOff x="6218013" y="812542"/>
            <a:chExt cx="799525" cy="586284"/>
          </a:xfrm>
        </p:grpSpPr>
        <p:sp>
          <p:nvSpPr>
            <p:cNvPr id="68" name="椭圆 67"/>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3.9</a:t>
              </a:r>
              <a:endParaRPr lang="zh-CN" altLang="en-US" sz="1200" b="1" dirty="0">
                <a:solidFill>
                  <a:schemeClr val="bg1"/>
                </a:solidFill>
              </a:endParaRPr>
            </a:p>
          </p:txBody>
        </p:sp>
      </p:grpSp>
      <p:graphicFrame>
        <p:nvGraphicFramePr>
          <p:cNvPr id="3" name="表格 2"/>
          <p:cNvGraphicFramePr/>
          <p:nvPr>
            <p:custDataLst>
              <p:tags r:id="rId1"/>
            </p:custDataLst>
          </p:nvPr>
        </p:nvGraphicFramePr>
        <p:xfrm>
          <a:off x="919321" y="2840133"/>
          <a:ext cx="11191245" cy="3604373"/>
        </p:xfrm>
        <a:graphic>
          <a:graphicData uri="http://schemas.openxmlformats.org/drawingml/2006/table">
            <a:tbl>
              <a:tblPr firstRow="1" bandRow="1">
                <a:tableStyleId>{5C22544A-7EE6-4342-B048-85BDC9FD1C3A}</a:tableStyleId>
              </a:tblPr>
              <a:tblGrid>
                <a:gridCol w="2491391">
                  <a:extLst>
                    <a:ext uri="{9D8B030D-6E8A-4147-A177-3AD203B41FA5}">
                      <a16:colId xmlns:a16="http://schemas.microsoft.com/office/drawing/2014/main" xmlns="" val="20000"/>
                    </a:ext>
                  </a:extLst>
                </a:gridCol>
                <a:gridCol w="4068994">
                  <a:extLst>
                    <a:ext uri="{9D8B030D-6E8A-4147-A177-3AD203B41FA5}">
                      <a16:colId xmlns:a16="http://schemas.microsoft.com/office/drawing/2014/main" xmlns="" val="20001"/>
                    </a:ext>
                  </a:extLst>
                </a:gridCol>
                <a:gridCol w="4630860">
                  <a:extLst>
                    <a:ext uri="{9D8B030D-6E8A-4147-A177-3AD203B41FA5}">
                      <a16:colId xmlns:a16="http://schemas.microsoft.com/office/drawing/2014/main" xmlns="" val="20002"/>
                    </a:ext>
                  </a:extLst>
                </a:gridCol>
              </a:tblGrid>
              <a:tr h="477463">
                <a:tc>
                  <a:txBody>
                    <a:bodyPr/>
                    <a:lstStyle/>
                    <a:p>
                      <a:pPr algn="ctr">
                        <a:buNone/>
                      </a:pPr>
                      <a:r>
                        <a:rPr lang="en-US" altLang="zh-CN" sz="2200" b="1" dirty="0"/>
                        <a:t>Aspects</a:t>
                      </a:r>
                    </a:p>
                  </a:txBody>
                  <a:tcPr anchor="ctr">
                    <a:solidFill>
                      <a:srgbClr val="EA7F52"/>
                    </a:solidFill>
                  </a:tcPr>
                </a:tc>
                <a:tc>
                  <a:txBody>
                    <a:bodyPr/>
                    <a:lstStyle/>
                    <a:p>
                      <a:pPr algn="ctr">
                        <a:buNone/>
                      </a:pPr>
                      <a:r>
                        <a:rPr lang="en-US" altLang="zh-CN" sz="2200" b="1" dirty="0"/>
                        <a:t>High School</a:t>
                      </a:r>
                    </a:p>
                  </a:txBody>
                  <a:tcPr anchor="ctr">
                    <a:solidFill>
                      <a:srgbClr val="EA7F52"/>
                    </a:solidFill>
                  </a:tcPr>
                </a:tc>
                <a:tc>
                  <a:txBody>
                    <a:bodyPr/>
                    <a:lstStyle/>
                    <a:p>
                      <a:pPr algn="ctr">
                        <a:buNone/>
                      </a:pPr>
                      <a:r>
                        <a:rPr lang="en-US" altLang="zh-CN" sz="2200" b="1" dirty="0"/>
                        <a:t>College</a:t>
                      </a:r>
                    </a:p>
                  </a:txBody>
                  <a:tcPr anchor="ctr">
                    <a:solidFill>
                      <a:srgbClr val="EA7F52"/>
                    </a:solidFill>
                  </a:tcPr>
                </a:tc>
                <a:extLst>
                  <a:ext uri="{0D108BD9-81ED-4DB2-BD59-A6C34878D82A}">
                    <a16:rowId xmlns:a16="http://schemas.microsoft.com/office/drawing/2014/main" xmlns="" val="10000"/>
                  </a:ext>
                </a:extLst>
              </a:tr>
              <a:tr h="1602910">
                <a:tc>
                  <a:txBody>
                    <a:bodyPr/>
                    <a:lstStyle/>
                    <a:p>
                      <a:pPr algn="ctr">
                        <a:buNone/>
                      </a:pPr>
                      <a:r>
                        <a:rPr lang="en-US" altLang="zh-CN" sz="2200" dirty="0">
                          <a:latin typeface="+mn-lt"/>
                        </a:rPr>
                        <a:t>Activities Attended</a:t>
                      </a:r>
                      <a:endParaRPr lang="zh-CN" altLang="en-US" sz="2200" dirty="0">
                        <a:latin typeface="+mn-lt"/>
                      </a:endParaRPr>
                    </a:p>
                  </a:txBody>
                  <a:tcPr anchor="ctr">
                    <a:solidFill>
                      <a:srgbClr val="E6E7E7"/>
                    </a:solidFill>
                  </a:tcPr>
                </a:tc>
                <a:tc>
                  <a:txBody>
                    <a:bodyPr/>
                    <a:lstStyle/>
                    <a:p>
                      <a:pPr algn="l">
                        <a:buNone/>
                      </a:pPr>
                      <a:r>
                        <a:rPr lang="zh-CN" altLang="en-US" sz="2200" dirty="0">
                          <a:latin typeface="+mn-lt"/>
                        </a:rPr>
                        <a:t>• Played the 1. </a:t>
                      </a:r>
                      <a:r>
                        <a:rPr lang="en-US" altLang="zh-CN" sz="2200" dirty="0">
                          <a:latin typeface="+mn-lt"/>
                        </a:rPr>
                        <a:t>_____</a:t>
                      </a:r>
                    </a:p>
                    <a:p>
                      <a:pPr algn="l">
                        <a:buNone/>
                      </a:pPr>
                      <a:r>
                        <a:rPr lang="zh-CN" altLang="en-US" sz="2200" dirty="0">
                          <a:latin typeface="+mn-lt"/>
                        </a:rPr>
                        <a:t>• Worked on the school </a:t>
                      </a:r>
                      <a:r>
                        <a:rPr lang="en-US" altLang="zh-CN" sz="2200" dirty="0">
                          <a:latin typeface="+mn-lt"/>
                        </a:rPr>
                        <a:t>2.</a:t>
                      </a:r>
                    </a:p>
                    <a:p>
                      <a:pPr marL="0" indent="182880" algn="l">
                        <a:buNone/>
                      </a:pPr>
                      <a:r>
                        <a:rPr lang="en-US" altLang="zh-CN" sz="2200" dirty="0">
                          <a:latin typeface="+mn-lt"/>
                        </a:rPr>
                        <a:t>_________</a:t>
                      </a:r>
                      <a:endParaRPr lang="zh-CN" altLang="en-US" sz="2200" dirty="0">
                        <a:latin typeface="+mn-lt"/>
                      </a:endParaRPr>
                    </a:p>
                  </a:txBody>
                  <a:tcPr anchor="ctr">
                    <a:solidFill>
                      <a:srgbClr val="E6E7E7"/>
                    </a:solidFill>
                  </a:tcPr>
                </a:tc>
                <a:tc>
                  <a:txBody>
                    <a:bodyPr/>
                    <a:lstStyle/>
                    <a:p>
                      <a:pPr>
                        <a:buNone/>
                      </a:pPr>
                      <a:r>
                        <a:rPr lang="zh-CN" altLang="en-US" sz="2200" dirty="0">
                          <a:latin typeface="+mn-lt"/>
                        </a:rPr>
                        <a:t>• Participated in the 3.</a:t>
                      </a:r>
                      <a:r>
                        <a:rPr lang="en-US" altLang="zh-CN" sz="2200" dirty="0">
                          <a:latin typeface="+mn-lt"/>
                        </a:rPr>
                        <a:t>_________</a:t>
                      </a:r>
                      <a:r>
                        <a:rPr lang="zh-CN" altLang="en-US" sz="2200" dirty="0">
                          <a:latin typeface="+mn-lt"/>
                        </a:rPr>
                        <a:t>Team </a:t>
                      </a:r>
                    </a:p>
                    <a:p>
                      <a:pPr>
                        <a:buNone/>
                      </a:pPr>
                      <a:r>
                        <a:rPr lang="zh-CN" altLang="en-US" sz="2200" dirty="0">
                          <a:latin typeface="+mn-lt"/>
                        </a:rPr>
                        <a:t>• Worked for the 4.</a:t>
                      </a:r>
                      <a:r>
                        <a:rPr lang="en-US" altLang="zh-CN" sz="2200" dirty="0">
                          <a:latin typeface="+mn-lt"/>
                        </a:rPr>
                        <a:t>______ </a:t>
                      </a:r>
                      <a:r>
                        <a:rPr lang="zh-CN" altLang="en-US" sz="2200" dirty="0">
                          <a:latin typeface="+mn-lt"/>
                        </a:rPr>
                        <a:t>Association</a:t>
                      </a:r>
                    </a:p>
                    <a:p>
                      <a:pPr>
                        <a:buNone/>
                      </a:pPr>
                      <a:r>
                        <a:rPr lang="zh-CN" altLang="en-US" sz="2200" dirty="0">
                          <a:latin typeface="+mn-lt"/>
                        </a:rPr>
                        <a:t>• Became her dorm</a:t>
                      </a:r>
                      <a:r>
                        <a:rPr lang="en-US" altLang="zh-CN" sz="2200" dirty="0">
                          <a:latin typeface="+mn-lt"/>
                        </a:rPr>
                        <a:t>’</a:t>
                      </a:r>
                      <a:r>
                        <a:rPr lang="zh-CN" altLang="en-US" sz="2200" dirty="0">
                          <a:latin typeface="+mn-lt"/>
                        </a:rPr>
                        <a:t>s 5. </a:t>
                      </a:r>
                      <a:r>
                        <a:rPr lang="en-US" altLang="zh-CN" sz="2200" dirty="0">
                          <a:latin typeface="+mn-lt"/>
                        </a:rPr>
                        <a:t>________</a:t>
                      </a:r>
                      <a:endParaRPr lang="zh-CN" altLang="en-US" sz="2200" dirty="0">
                        <a:latin typeface="+mn-lt"/>
                      </a:endParaRPr>
                    </a:p>
                    <a:p>
                      <a:pPr>
                        <a:buNone/>
                      </a:pPr>
                      <a:r>
                        <a:rPr lang="zh-CN" altLang="en-US" sz="2200" dirty="0">
                          <a:latin typeface="+mn-lt"/>
                        </a:rPr>
                        <a:t>• Joined the 6. </a:t>
                      </a:r>
                      <a:r>
                        <a:rPr lang="en-US" altLang="zh-CN" sz="2200" dirty="0">
                          <a:latin typeface="+mn-lt"/>
                        </a:rPr>
                        <a:t>____ </a:t>
                      </a:r>
                      <a:r>
                        <a:rPr lang="zh-CN" altLang="en-US" sz="2200" dirty="0">
                          <a:latin typeface="+mn-lt"/>
                        </a:rPr>
                        <a:t>Committee</a:t>
                      </a:r>
                    </a:p>
                  </a:txBody>
                  <a:tcPr anchor="ctr">
                    <a:solidFill>
                      <a:srgbClr val="E6E7E7"/>
                    </a:solidFill>
                  </a:tcPr>
                </a:tc>
                <a:extLst>
                  <a:ext uri="{0D108BD9-81ED-4DB2-BD59-A6C34878D82A}">
                    <a16:rowId xmlns:a16="http://schemas.microsoft.com/office/drawing/2014/main" xmlns="" val="10001"/>
                  </a:ext>
                </a:extLst>
              </a:tr>
              <a:tr h="477463">
                <a:tc>
                  <a:txBody>
                    <a:bodyPr/>
                    <a:lstStyle/>
                    <a:p>
                      <a:pPr algn="ctr">
                        <a:buNone/>
                      </a:pPr>
                      <a:r>
                        <a:rPr lang="en-US" altLang="zh-CN" sz="2200" dirty="0">
                          <a:latin typeface="+mn-lt"/>
                        </a:rPr>
                        <a:t>Reason For Attending</a:t>
                      </a:r>
                      <a:endParaRPr lang="zh-CN" altLang="en-US" sz="2200" dirty="0">
                        <a:latin typeface="+mn-lt"/>
                      </a:endParaRPr>
                    </a:p>
                  </a:txBody>
                  <a:tcPr>
                    <a:solidFill>
                      <a:srgbClr val="E6E7E7"/>
                    </a:solidFill>
                  </a:tcPr>
                </a:tc>
                <a:tc>
                  <a:txBody>
                    <a:bodyPr/>
                    <a:lstStyle/>
                    <a:p>
                      <a:pPr>
                        <a:buNone/>
                      </a:pPr>
                      <a:r>
                        <a:rPr lang="en-US" altLang="zh-CN" sz="2200" dirty="0">
                          <a:latin typeface="+mn-lt"/>
                        </a:rPr>
                        <a:t>7. _____________________</a:t>
                      </a:r>
                    </a:p>
                    <a:p>
                      <a:pPr marL="0" indent="265430">
                        <a:buNone/>
                      </a:pPr>
                      <a:r>
                        <a:rPr lang="en-US" altLang="zh-CN" sz="2200" dirty="0">
                          <a:latin typeface="+mn-lt"/>
                        </a:rPr>
                        <a:t>_______</a:t>
                      </a:r>
                    </a:p>
                  </a:txBody>
                  <a:tcPr>
                    <a:solidFill>
                      <a:srgbClr val="E6E7E7"/>
                    </a:solidFill>
                  </a:tcPr>
                </a:tc>
                <a:tc>
                  <a:txBody>
                    <a:bodyPr/>
                    <a:lstStyle/>
                    <a:p>
                      <a:pPr>
                        <a:buNone/>
                      </a:pPr>
                      <a:r>
                        <a:rPr lang="zh-CN" altLang="en-US" sz="2200" dirty="0">
                          <a:latin typeface="+mn-lt"/>
                        </a:rPr>
                        <a:t>• Being able to decide on her own</a:t>
                      </a:r>
                    </a:p>
                  </a:txBody>
                  <a:tcPr anchor="ctr">
                    <a:solidFill>
                      <a:srgbClr val="E6E7E7"/>
                    </a:solidFill>
                  </a:tcPr>
                </a:tc>
                <a:extLst>
                  <a:ext uri="{0D108BD9-81ED-4DB2-BD59-A6C34878D82A}">
                    <a16:rowId xmlns:a16="http://schemas.microsoft.com/office/drawing/2014/main" xmlns="" val="10002"/>
                  </a:ext>
                </a:extLst>
              </a:tr>
              <a:tr h="477463">
                <a:tc>
                  <a:txBody>
                    <a:bodyPr/>
                    <a:lstStyle/>
                    <a:p>
                      <a:pPr algn="ctr">
                        <a:buNone/>
                      </a:pPr>
                      <a:r>
                        <a:rPr lang="en-US" altLang="zh-CN" sz="2200" dirty="0">
                          <a:latin typeface="+mn-lt"/>
                        </a:rPr>
                        <a:t>Number of Activities</a:t>
                      </a:r>
                      <a:endParaRPr lang="zh-CN" altLang="en-US" sz="2200" dirty="0">
                        <a:latin typeface="+mn-lt"/>
                      </a:endParaRPr>
                    </a:p>
                  </a:txBody>
                  <a:tcPr>
                    <a:solidFill>
                      <a:srgbClr val="E6E7E7"/>
                    </a:solidFill>
                  </a:tcPr>
                </a:tc>
                <a:tc>
                  <a:txBody>
                    <a:bodyPr/>
                    <a:lstStyle/>
                    <a:p>
                      <a:pPr>
                        <a:buNone/>
                      </a:pPr>
                      <a:r>
                        <a:rPr lang="zh-CN" altLang="en-US" sz="2200" dirty="0">
                          <a:latin typeface="+mn-lt"/>
                        </a:rPr>
                        <a:t>Two</a:t>
                      </a:r>
                    </a:p>
                  </a:txBody>
                  <a:tcPr anchor="ctr">
                    <a:solidFill>
                      <a:srgbClr val="E6E7E7"/>
                    </a:solidFill>
                  </a:tcPr>
                </a:tc>
                <a:tc>
                  <a:txBody>
                    <a:bodyPr/>
                    <a:lstStyle/>
                    <a:p>
                      <a:pPr>
                        <a:buNone/>
                      </a:pPr>
                      <a:r>
                        <a:rPr lang="en-US" altLang="zh-CN" sz="2200" dirty="0">
                          <a:latin typeface="+mn-lt"/>
                        </a:rPr>
                        <a:t>8.____</a:t>
                      </a:r>
                    </a:p>
                  </a:txBody>
                  <a:tcPr anchor="ctr">
                    <a:solidFill>
                      <a:srgbClr val="E6E7E7"/>
                    </a:solidFill>
                  </a:tcPr>
                </a:tc>
                <a:extLst>
                  <a:ext uri="{0D108BD9-81ED-4DB2-BD59-A6C34878D82A}">
                    <a16:rowId xmlns:a16="http://schemas.microsoft.com/office/drawing/2014/main" xmlns="" val="10003"/>
                  </a:ext>
                </a:extLst>
              </a:tr>
            </a:tbl>
          </a:graphicData>
        </a:graphic>
      </p:graphicFrame>
      <p:sp>
        <p:nvSpPr>
          <p:cNvPr id="5" name="文本框 4"/>
          <p:cNvSpPr txBox="1"/>
          <p:nvPr/>
        </p:nvSpPr>
        <p:spPr>
          <a:xfrm>
            <a:off x="5131498" y="3540527"/>
            <a:ext cx="918782"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rPr>
              <a:t>sports</a:t>
            </a:r>
          </a:p>
        </p:txBody>
      </p:sp>
      <p:sp>
        <p:nvSpPr>
          <p:cNvPr id="6" name="文本框 5"/>
          <p:cNvSpPr txBox="1"/>
          <p:nvPr/>
        </p:nvSpPr>
        <p:spPr>
          <a:xfrm>
            <a:off x="3608832" y="4196281"/>
            <a:ext cx="1476946"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rPr>
              <a:t>newspaper</a:t>
            </a:r>
          </a:p>
        </p:txBody>
      </p:sp>
      <p:sp>
        <p:nvSpPr>
          <p:cNvPr id="7" name="文本框 6"/>
          <p:cNvSpPr txBox="1"/>
          <p:nvPr/>
        </p:nvSpPr>
        <p:spPr>
          <a:xfrm>
            <a:off x="10050112" y="3395678"/>
            <a:ext cx="1379855"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sym typeface="+mn-ea"/>
              </a:rPr>
              <a:t>Club Swim</a:t>
            </a:r>
            <a:endParaRPr lang="en-US" altLang="zh-CN" sz="2200" dirty="0">
              <a:solidFill>
                <a:srgbClr val="DD5C60"/>
              </a:solidFill>
              <a:effectLst/>
              <a:ea typeface="宋体" panose="02010600030101010101" pitchFamily="2" charset="-122"/>
              <a:cs typeface="Times New Roman" panose="02020603050405020304" pitchFamily="18" charset="0"/>
            </a:endParaRPr>
          </a:p>
        </p:txBody>
      </p:sp>
      <p:sp>
        <p:nvSpPr>
          <p:cNvPr id="8" name="文本框 7"/>
          <p:cNvSpPr txBox="1"/>
          <p:nvPr/>
        </p:nvSpPr>
        <p:spPr>
          <a:xfrm>
            <a:off x="9680462" y="3739990"/>
            <a:ext cx="1008634"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sym typeface="+mn-ea"/>
              </a:rPr>
              <a:t>Alumni </a:t>
            </a:r>
            <a:endParaRPr lang="en-US" altLang="zh-CN" sz="2200" dirty="0">
              <a:solidFill>
                <a:srgbClr val="DD5C60"/>
              </a:solidFill>
              <a:effectLst/>
              <a:ea typeface="宋体" panose="02010600030101010101" pitchFamily="2" charset="-122"/>
              <a:cs typeface="Times New Roman" panose="02020603050405020304" pitchFamily="18" charset="0"/>
            </a:endParaRPr>
          </a:p>
        </p:txBody>
      </p:sp>
      <p:sp>
        <p:nvSpPr>
          <p:cNvPr id="9" name="文本框 8"/>
          <p:cNvSpPr txBox="1"/>
          <p:nvPr/>
        </p:nvSpPr>
        <p:spPr>
          <a:xfrm>
            <a:off x="10212178" y="4079224"/>
            <a:ext cx="1313782"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sym typeface="+mn-ea"/>
              </a:rPr>
              <a:t>treasurer</a:t>
            </a:r>
            <a:endParaRPr lang="en-US" altLang="zh-CN" sz="2200" dirty="0">
              <a:solidFill>
                <a:srgbClr val="DD5C60"/>
              </a:solidFill>
              <a:effectLst/>
              <a:ea typeface="宋体" panose="02010600030101010101" pitchFamily="2" charset="-122"/>
              <a:cs typeface="Times New Roman" panose="02020603050405020304" pitchFamily="18" charset="0"/>
            </a:endParaRPr>
          </a:p>
        </p:txBody>
      </p:sp>
      <p:sp>
        <p:nvSpPr>
          <p:cNvPr id="10" name="文本框 9"/>
          <p:cNvSpPr txBox="1"/>
          <p:nvPr/>
        </p:nvSpPr>
        <p:spPr>
          <a:xfrm>
            <a:off x="9236156" y="4397588"/>
            <a:ext cx="616802"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sym typeface="+mn-ea"/>
              </a:rPr>
              <a:t>Axe</a:t>
            </a:r>
            <a:endParaRPr lang="en-US" altLang="zh-CN" sz="2200" dirty="0">
              <a:solidFill>
                <a:srgbClr val="DD5C60"/>
              </a:solidFill>
              <a:effectLst/>
              <a:ea typeface="宋体" panose="02010600030101010101" pitchFamily="2" charset="-122"/>
              <a:cs typeface="Times New Roman" panose="02020603050405020304" pitchFamily="18" charset="0"/>
            </a:endParaRPr>
          </a:p>
        </p:txBody>
      </p:sp>
      <p:sp>
        <p:nvSpPr>
          <p:cNvPr id="11" name="文本框 10"/>
          <p:cNvSpPr txBox="1"/>
          <p:nvPr/>
        </p:nvSpPr>
        <p:spPr>
          <a:xfrm>
            <a:off x="3699047" y="4916644"/>
            <a:ext cx="4111625" cy="769441"/>
          </a:xfrm>
          <a:prstGeom prst="rect">
            <a:avLst/>
          </a:prstGeom>
          <a:noFill/>
        </p:spPr>
        <p:txBody>
          <a:bodyPr wrap="square" rtlCol="0">
            <a:spAutoFit/>
          </a:bodyPr>
          <a:lstStyle/>
          <a:p>
            <a:r>
              <a:rPr lang="zh-CN" altLang="en-US" sz="2200" dirty="0">
                <a:solidFill>
                  <a:srgbClr val="DD5C60"/>
                </a:solidFill>
                <a:ea typeface="宋体" panose="02010600030101010101" pitchFamily="2" charset="-122"/>
                <a:cs typeface="Times New Roman" panose="02020603050405020304" pitchFamily="18" charset="0"/>
              </a:rPr>
              <a:t>Do the same thing as her </a:t>
            </a:r>
            <a:endParaRPr lang="en-US" altLang="zh-CN" sz="2200" dirty="0">
              <a:solidFill>
                <a:srgbClr val="DD5C60"/>
              </a:solidFill>
              <a:ea typeface="宋体" panose="02010600030101010101" pitchFamily="2" charset="-122"/>
              <a:cs typeface="Times New Roman" panose="02020603050405020304" pitchFamily="18" charset="0"/>
            </a:endParaRPr>
          </a:p>
          <a:p>
            <a:r>
              <a:rPr lang="zh-CN" altLang="en-US" sz="2200" dirty="0">
                <a:solidFill>
                  <a:srgbClr val="DD5C60"/>
                </a:solidFill>
                <a:ea typeface="宋体" panose="02010600030101010101" pitchFamily="2" charset="-122"/>
                <a:cs typeface="Times New Roman" panose="02020603050405020304" pitchFamily="18" charset="0"/>
              </a:rPr>
              <a:t>brother</a:t>
            </a:r>
          </a:p>
        </p:txBody>
      </p:sp>
      <p:sp>
        <p:nvSpPr>
          <p:cNvPr id="12" name="文本框 11"/>
          <p:cNvSpPr txBox="1"/>
          <p:nvPr/>
        </p:nvSpPr>
        <p:spPr>
          <a:xfrm>
            <a:off x="7711866" y="5832114"/>
            <a:ext cx="722394" cy="429895"/>
          </a:xfrm>
          <a:prstGeom prst="rect">
            <a:avLst/>
          </a:prstGeom>
          <a:noFill/>
        </p:spPr>
        <p:txBody>
          <a:bodyPr wrap="square" rtlCol="0">
            <a:spAutoFit/>
          </a:bodyPr>
          <a:lstStyle/>
          <a:p>
            <a:r>
              <a:rPr lang="en-US" altLang="zh-CN" sz="2200" dirty="0">
                <a:solidFill>
                  <a:srgbClr val="DD5C60"/>
                </a:solidFill>
                <a:effectLst/>
                <a:ea typeface="宋体" panose="02010600030101010101" pitchFamily="2" charset="-122"/>
                <a:cs typeface="Times New Roman" panose="02020603050405020304" pitchFamily="18" charset="0"/>
              </a:rPr>
              <a:t>Four</a:t>
            </a:r>
          </a:p>
        </p:txBody>
      </p:sp>
      <p:grpSp>
        <p:nvGrpSpPr>
          <p:cNvPr id="44" name="组合 43"/>
          <p:cNvGrpSpPr/>
          <p:nvPr/>
        </p:nvGrpSpPr>
        <p:grpSpPr>
          <a:xfrm>
            <a:off x="8370044" y="885366"/>
            <a:ext cx="799525" cy="586284"/>
            <a:chOff x="6218013" y="812542"/>
            <a:chExt cx="799525" cy="586284"/>
          </a:xfrm>
        </p:grpSpPr>
        <p:sp>
          <p:nvSpPr>
            <p:cNvPr id="45" name="椭圆 44"/>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6" name="图片 45"/>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3.6</a:t>
              </a:r>
              <a:endParaRPr lang="zh-CN" altLang="en-US" sz="1200" b="1" dirty="0">
                <a:solidFill>
                  <a:schemeClr val="bg1"/>
                </a:solidFill>
              </a:endParaRPr>
            </a:p>
          </p:txBody>
        </p:sp>
      </p:grpSp>
      <p:grpSp>
        <p:nvGrpSpPr>
          <p:cNvPr id="48" name="组合 47"/>
          <p:cNvGrpSpPr/>
          <p:nvPr/>
        </p:nvGrpSpPr>
        <p:grpSpPr>
          <a:xfrm>
            <a:off x="9094497" y="888454"/>
            <a:ext cx="799525" cy="586284"/>
            <a:chOff x="6218013" y="812542"/>
            <a:chExt cx="799525" cy="586284"/>
          </a:xfrm>
        </p:grpSpPr>
        <p:sp>
          <p:nvSpPr>
            <p:cNvPr id="49" name="椭圆 4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3.7</a:t>
              </a:r>
              <a:endParaRPr lang="zh-CN" altLang="en-US" sz="1200" b="1" dirty="0">
                <a:solidFill>
                  <a:schemeClr val="bg1"/>
                </a:solidFill>
              </a:endParaRPr>
            </a:p>
          </p:txBody>
        </p:sp>
      </p:grpSp>
      <p:grpSp>
        <p:nvGrpSpPr>
          <p:cNvPr id="60" name="组合 59"/>
          <p:cNvGrpSpPr/>
          <p:nvPr/>
        </p:nvGrpSpPr>
        <p:grpSpPr>
          <a:xfrm>
            <a:off x="11255653" y="886655"/>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3.10</a:t>
              </a:r>
              <a:endParaRPr lang="zh-CN" altLang="en-US" sz="1200" b="1" dirty="0">
                <a:solidFill>
                  <a:schemeClr val="bg1"/>
                </a:solidFill>
              </a:endParaRPr>
            </a:p>
          </p:txBody>
        </p:sp>
      </p:grpSp>
      <p:grpSp>
        <p:nvGrpSpPr>
          <p:cNvPr id="75" name="组合 74"/>
          <p:cNvGrpSpPr/>
          <p:nvPr/>
        </p:nvGrpSpPr>
        <p:grpSpPr>
          <a:xfrm>
            <a:off x="9809575" y="888454"/>
            <a:ext cx="799525" cy="586284"/>
            <a:chOff x="6218013" y="812542"/>
            <a:chExt cx="799525" cy="586284"/>
          </a:xfrm>
        </p:grpSpPr>
        <p:sp>
          <p:nvSpPr>
            <p:cNvPr id="76" name="椭圆 7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9"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3.8</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nextCondLst>
                <p:cond evt="onClick" delay="0">
                  <p:tgtEl>
                    <p:spTgt spid="31"/>
                  </p:tgtEl>
                </p:cond>
              </p:nextCondLst>
            </p:seq>
          </p:childTnLst>
        </p:cTn>
      </p:par>
    </p:tnLst>
    <p:bldLst>
      <p:bldP spid="5" grpId="0"/>
      <p:bldP spid="6" grpId="0"/>
      <p:bldP spid="7" grpId="0"/>
      <p:bldP spid="8" grpId="0"/>
      <p:bldP spid="9"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800" y="2379600"/>
            <a:ext cx="11415600" cy="977265"/>
          </a:xfrm>
          <a:prstGeom prst="rect">
            <a:avLst/>
          </a:prstGeom>
          <a:noFill/>
        </p:spPr>
        <p:txBody>
          <a:bodyPr wrap="square" rtlCol="0">
            <a:spAutoFit/>
          </a:bodyPr>
          <a:lstStyle/>
          <a:p>
            <a:pPr>
              <a:lnSpc>
                <a:spcPct val="120000"/>
              </a:lnSpc>
            </a:pPr>
            <a:r>
              <a:rPr lang="en-US" altLang="zh-CN" sz="2400" b="1" dirty="0"/>
              <a:t>For most college students, how to balance their academic and extracurricular activities is a major issue. Let’s see what the experts say.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4672048"/>
          </a:xfrm>
          <a:prstGeom prst="rect">
            <a:avLst/>
          </a:prstGeom>
          <a:noFill/>
        </p:spPr>
        <p:txBody>
          <a:bodyPr wrap="square" rtlCol="0">
            <a:spAutoFit/>
          </a:bodyPr>
          <a:lstStyle/>
          <a:p>
            <a:pPr algn="ctr">
              <a:lnSpc>
                <a:spcPct val="120000"/>
              </a:lnSpc>
            </a:pPr>
            <a:r>
              <a:rPr lang="en-US" altLang="zh-CN" sz="2800" b="1" dirty="0">
                <a:ea typeface="+mj-ea"/>
              </a:rPr>
              <a:t>Managing Academic and Extracurricular Activities at College</a:t>
            </a:r>
            <a:r>
              <a:rPr lang="en-US" altLang="zh-CN" sz="2200" dirty="0">
                <a:ea typeface="+mj-ea"/>
              </a:rPr>
              <a:t>        </a:t>
            </a:r>
          </a:p>
          <a:p>
            <a:pPr algn="ctr">
              <a:lnSpc>
                <a:spcPct val="120000"/>
              </a:lnSpc>
            </a:pPr>
            <a:endParaRPr lang="en-US" altLang="zh-CN" sz="2200" dirty="0">
              <a:ea typeface="+mj-ea"/>
            </a:endParaRPr>
          </a:p>
          <a:p>
            <a:pPr>
              <a:lnSpc>
                <a:spcPct val="120000"/>
              </a:lnSpc>
            </a:pPr>
            <a:r>
              <a:rPr lang="en-US" altLang="zh-CN" sz="2200" dirty="0">
                <a:ea typeface="+mj-ea"/>
              </a:rPr>
              <a:t>    In high school, you probably had a fairly strict schedule that was mapped out for you </a:t>
            </a:r>
          </a:p>
          <a:p>
            <a:pPr>
              <a:lnSpc>
                <a:spcPct val="120000"/>
              </a:lnSpc>
            </a:pPr>
            <a:r>
              <a:rPr lang="en-US" altLang="zh-CN" sz="2200" dirty="0">
                <a:ea typeface="+mj-ea"/>
              </a:rPr>
              <a:t>by your teachers, parents and coaches. Wake-up, school, practice, homework, chores, sleep. There were allotted times for each activity, and not much room for you to make a lot of decisions or choices about how to spend your time.</a:t>
            </a:r>
          </a:p>
          <a:p>
            <a:pPr>
              <a:lnSpc>
                <a:spcPct val="120000"/>
              </a:lnSpc>
            </a:pPr>
            <a:r>
              <a:rPr lang="en-US" altLang="zh-CN" sz="2200" dirty="0">
                <a:ea typeface="+mj-ea"/>
              </a:rPr>
              <a:t>    College, on the other hand, brings a lot of freedom, independence and unstructured </a:t>
            </a:r>
          </a:p>
          <a:p>
            <a:pPr>
              <a:lnSpc>
                <a:spcPct val="120000"/>
              </a:lnSpc>
            </a:pPr>
            <a:r>
              <a:rPr lang="en-US" altLang="zh-CN" sz="2200" dirty="0">
                <a:ea typeface="+mj-ea"/>
              </a:rPr>
              <a:t>time outside of classes. Most students spend no more than 15 hours in class each week, </a:t>
            </a:r>
          </a:p>
          <a:p>
            <a:pPr>
              <a:lnSpc>
                <a:spcPct val="120000"/>
              </a:lnSpc>
            </a:pPr>
            <a:r>
              <a:rPr lang="en-US" altLang="zh-CN" sz="2200" dirty="0">
                <a:ea typeface="+mj-ea"/>
              </a:rPr>
              <a:t>so even with time for homework, and possibly even a part time job you’ll be in charge of </a:t>
            </a:r>
          </a:p>
          <a:p>
            <a:pPr>
              <a:lnSpc>
                <a:spcPct val="120000"/>
              </a:lnSpc>
            </a:pPr>
            <a:r>
              <a:rPr lang="en-US" altLang="zh-CN" sz="2200" dirty="0">
                <a:ea typeface="+mj-ea"/>
              </a:rPr>
              <a:t>figuring out what to do with a lot of time. Of all of the lessons to be learned during your </a:t>
            </a:r>
          </a:p>
          <a:p>
            <a:pPr>
              <a:lnSpc>
                <a:spcPct val="120000"/>
              </a:lnSpc>
            </a:pPr>
            <a:r>
              <a:rPr lang="en-US" altLang="zh-CN" sz="2200" dirty="0">
                <a:ea typeface="+mj-ea"/>
              </a:rPr>
              <a:t>college years, one of the most important is that of balance.</a:t>
            </a:r>
          </a:p>
        </p:txBody>
      </p:sp>
      <p:sp>
        <p:nvSpPr>
          <p:cNvPr id="23" name="文本框 22"/>
          <p:cNvSpPr txBox="1"/>
          <p:nvPr/>
        </p:nvSpPr>
        <p:spPr>
          <a:xfrm>
            <a:off x="918685" y="2465967"/>
            <a:ext cx="467691" cy="45561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7986505" y="4191452"/>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3" name="矩形: 圆角 34">
            <a:hlinkClick r:id="rId4" action="ppaction://hlinksldjump"/>
          </p:cNvPr>
          <p:cNvSpPr/>
          <p:nvPr/>
        </p:nvSpPr>
        <p:spPr>
          <a:xfrm>
            <a:off x="8209387" y="6194066"/>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11927" y="1957427"/>
            <a:ext cx="10284290" cy="3453253"/>
          </a:xfrm>
          <a:prstGeom prst="rect">
            <a:avLst/>
          </a:prstGeom>
          <a:noFill/>
        </p:spPr>
        <p:txBody>
          <a:bodyPr wrap="square" rtlCol="0">
            <a:spAutoFit/>
          </a:bodyPr>
          <a:lstStyle/>
          <a:p>
            <a:pPr algn="ctr">
              <a:lnSpc>
                <a:spcPct val="120000"/>
              </a:lnSpc>
            </a:pPr>
            <a:endParaRPr lang="en-US" altLang="zh-CN" sz="2800" b="1" dirty="0">
              <a:ea typeface="+mj-ea"/>
            </a:endParaRPr>
          </a:p>
          <a:p>
            <a:pPr indent="457200">
              <a:lnSpc>
                <a:spcPct val="120000"/>
              </a:lnSpc>
            </a:pPr>
            <a:endParaRPr lang="en-US" altLang="zh-CN" sz="2200" dirty="0">
              <a:ea typeface="+mj-ea"/>
            </a:endParaRPr>
          </a:p>
          <a:p>
            <a:pPr>
              <a:lnSpc>
                <a:spcPct val="120000"/>
              </a:lnSpc>
            </a:pPr>
            <a:r>
              <a:rPr lang="en-US" altLang="zh-CN" sz="2200" dirty="0">
                <a:ea typeface="+mj-ea"/>
              </a:rPr>
              <a:t>It might be tempting and fun to sign up for every club, attend every event, and go to every party. Or you might go in a different direction and avoid any extra commitments outside of academics. Either way, your first few weeks at college may feel like a whirlwind of different activities, orientation events, and checking out various clubs,            but eventually these will likely wind down as you begin to prioritize and balance your schoolwork and other activities.</a:t>
            </a:r>
          </a:p>
        </p:txBody>
      </p:sp>
      <p:sp>
        <p:nvSpPr>
          <p:cNvPr id="23" name="文本框 22"/>
          <p:cNvSpPr txBox="1"/>
          <p:nvPr/>
        </p:nvSpPr>
        <p:spPr>
          <a:xfrm>
            <a:off x="918685" y="2084967"/>
            <a:ext cx="467691" cy="53676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10899435" y="4150125"/>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3" name="矩形: 圆角 34">
            <a:hlinkClick r:id="rId4" action="ppaction://hlinksldjump"/>
          </p:cNvPr>
          <p:cNvSpPr/>
          <p:nvPr/>
        </p:nvSpPr>
        <p:spPr>
          <a:xfrm>
            <a:off x="5147795" y="4996579"/>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84200" y="634231"/>
            <a:ext cx="3352800" cy="1325563"/>
          </a:xfrm>
          <a:prstGeom prst="rect">
            <a:avLst/>
          </a:prstGeom>
        </p:spPr>
        <p:txBody>
          <a:bodyPr/>
          <a:lstStyle/>
          <a:p>
            <a:r>
              <a:rPr lang="en-US" altLang="zh-CN" b="1" dirty="0">
                <a:solidFill>
                  <a:schemeClr val="bg1"/>
                </a:solidFill>
                <a:latin typeface="Arial" panose="020B0604020202020204" pitchFamily="34" charset="0"/>
                <a:cs typeface="Arial" panose="020B0604020202020204" pitchFamily="34" charset="0"/>
              </a:rPr>
              <a:t>MODULE 2</a:t>
            </a:r>
            <a:endParaRPr lang="zh-CN" altLang="en-US" b="1" dirty="0">
              <a:solidFill>
                <a:schemeClr val="bg1"/>
              </a:solidFill>
              <a:latin typeface="Arial" panose="020B0604020202020204" pitchFamily="34" charset="0"/>
              <a:cs typeface="Arial" panose="020B0604020202020204" pitchFamily="34" charset="0"/>
            </a:endParaRPr>
          </a:p>
        </p:txBody>
      </p:sp>
      <p:sp>
        <p:nvSpPr>
          <p:cNvPr id="4" name="圆角矩形 3"/>
          <p:cNvSpPr/>
          <p:nvPr/>
        </p:nvSpPr>
        <p:spPr>
          <a:xfrm>
            <a:off x="584200" y="1562100"/>
            <a:ext cx="11087100" cy="6070600"/>
          </a:xfrm>
          <a:prstGeom prst="roundRect">
            <a:avLst>
              <a:gd name="adj" fmla="val 47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50900" y="1845782"/>
            <a:ext cx="10414000" cy="583565"/>
          </a:xfrm>
          <a:prstGeom prst="rect">
            <a:avLst/>
          </a:prstGeom>
          <a:noFill/>
        </p:spPr>
        <p:txBody>
          <a:bodyPr wrap="square" rtlCol="0">
            <a:spAutoFit/>
          </a:bodyPr>
          <a:lstStyle/>
          <a:p>
            <a:r>
              <a:rPr lang="en-US" altLang="en-GB" sz="3200" b="1" dirty="0">
                <a:solidFill>
                  <a:srgbClr val="E0645C"/>
                </a:solidFill>
                <a:latin typeface="Arial" panose="020B0604020202020204" pitchFamily="34" charset="0"/>
                <a:cs typeface="Arial" panose="020B0604020202020204" pitchFamily="34" charset="0"/>
              </a:rPr>
              <a:t>Life on Campus</a:t>
            </a:r>
          </a:p>
        </p:txBody>
      </p:sp>
      <p:sp>
        <p:nvSpPr>
          <p:cNvPr id="7" name="文本框 6"/>
          <p:cNvSpPr txBox="1"/>
          <p:nvPr/>
        </p:nvSpPr>
        <p:spPr>
          <a:xfrm>
            <a:off x="864170" y="2522024"/>
            <a:ext cx="10565830" cy="4154984"/>
          </a:xfrm>
          <a:prstGeom prst="rect">
            <a:avLst/>
          </a:prstGeom>
          <a:noFill/>
        </p:spPr>
        <p:txBody>
          <a:bodyPr wrap="square" rtlCol="0">
            <a:spAutoFit/>
          </a:bodyPr>
          <a:lstStyle/>
          <a:p>
            <a:r>
              <a:rPr lang="en-US" altLang="zh-CN" sz="2400" dirty="0">
                <a:solidFill>
                  <a:prstClr val="black"/>
                </a:solidFill>
                <a:latin typeface="Calibri" panose="020F0502020204030204"/>
                <a:ea typeface="宋体" panose="02010600030101010101" pitchFamily="2" charset="-122"/>
              </a:rPr>
              <a:t>Campus life can involve a lot of different feelings at once. It can be exciting, nerve-wracking, adventuresome, stressful, and so much fun. What college will be like for you ultimately depends on the choices you make. In the context of your newfound freedom, it is important to keep a proper balance between academic study and extracurricular activities, build new networks of friends, and stay mentally healthy.</a:t>
            </a:r>
          </a:p>
          <a:p>
            <a:r>
              <a:rPr lang="en-US" altLang="zh-CN" sz="2400" dirty="0">
                <a:solidFill>
                  <a:prstClr val="black"/>
                </a:solidFill>
                <a:latin typeface="Calibri" panose="020F0502020204030204"/>
                <a:ea typeface="宋体" panose="02010600030101010101" pitchFamily="2" charset="-122"/>
              </a:rPr>
              <a:t> </a:t>
            </a:r>
            <a:endParaRPr lang="en-GB" altLang="zh-CN" sz="2400" dirty="0">
              <a:solidFill>
                <a:prstClr val="black"/>
              </a:solidFill>
              <a:latin typeface="Calibri" panose="020F0502020204030204"/>
              <a:ea typeface="宋体" panose="02010600030101010101" pitchFamily="2" charset="-122"/>
            </a:endParaRPr>
          </a:p>
          <a:p>
            <a:r>
              <a:rPr lang="en-US" altLang="zh-CN" sz="2400" dirty="0">
                <a:solidFill>
                  <a:prstClr val="black"/>
                </a:solidFill>
                <a:latin typeface="Calibri" panose="020F0502020204030204"/>
                <a:ea typeface="宋体" panose="02010600030101010101" pitchFamily="2" charset="-122"/>
              </a:rPr>
              <a:t>In this module, you will explore ways to manage different demands on your time, build positive interpersonal relationships, and monitor as well as take care of your mental health through engaging in the carefully designed activities. By reading, listening, sharing with peers, and thinking for yourself, you will be able to find out solutions to these issues and get ready to make the most of your college experience. </a:t>
            </a:r>
            <a:endParaRPr lang="zh-CN" altLang="en-US" sz="2400"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51566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4150360"/>
          </a:xfrm>
          <a:prstGeom prst="rect">
            <a:avLst/>
          </a:prstGeom>
          <a:noFill/>
        </p:spPr>
        <p:txBody>
          <a:bodyPr wrap="square" rtlCol="0">
            <a:spAutoFit/>
          </a:bodyPr>
          <a:lstStyle/>
          <a:p>
            <a:pPr algn="ctr">
              <a:lnSpc>
                <a:spcPct val="120000"/>
              </a:lnSpc>
            </a:pPr>
            <a:endParaRPr lang="en-US" altLang="zh-CN" sz="2200" dirty="0">
              <a:ea typeface="+mj-ea"/>
            </a:endParaRPr>
          </a:p>
          <a:p>
            <a:pPr>
              <a:lnSpc>
                <a:spcPct val="120000"/>
              </a:lnSpc>
            </a:pPr>
            <a:r>
              <a:rPr lang="en-US" altLang="zh-CN" sz="2200" dirty="0">
                <a:ea typeface="+mj-ea"/>
              </a:rPr>
              <a:t>    First and foremost, it is important to remember why you are in college in the first place: to learn.         While you may be tired from a night out or really want to attend a club event, it is important to go to all of your classes and keep up with the work.         Unlike high school, some of your classes in college may not require much “homework” and will instead require you to keep up with readings or other non-graded assignments.         It can be easy to push aside the work that isn’t technically going to be graded, but don’t let this go too far.         It’s expected that you might skip a reading now and then but if you make a habit of ignoring or missing these assignments it could hurt you later when mid-terms and finals come around and you’re so far behind.</a:t>
            </a:r>
          </a:p>
        </p:txBody>
      </p:sp>
      <p:sp>
        <p:nvSpPr>
          <p:cNvPr id="23" name="文本框 22"/>
          <p:cNvSpPr txBox="1"/>
          <p:nvPr/>
        </p:nvSpPr>
        <p:spPr>
          <a:xfrm>
            <a:off x="918685" y="2084967"/>
            <a:ext cx="467691" cy="699135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10436146" y="4099757"/>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3" name="矩形: 圆角 34">
            <a:hlinkClick r:id="rId4" action="ppaction://hlinksldjump"/>
          </p:cNvPr>
          <p:cNvSpPr/>
          <p:nvPr/>
        </p:nvSpPr>
        <p:spPr>
          <a:xfrm>
            <a:off x="3126212" y="488766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5" action="ppaction://hlinksldjump"/>
          </p:cNvPr>
          <p:cNvSpPr/>
          <p:nvPr/>
        </p:nvSpPr>
        <p:spPr>
          <a:xfrm>
            <a:off x="2454382" y="2890407"/>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6" action="ppaction://hlinksldjump"/>
          </p:cNvPr>
          <p:cNvSpPr/>
          <p:nvPr/>
        </p:nvSpPr>
        <p:spPr>
          <a:xfrm>
            <a:off x="10021038" y="3276621"/>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6376" y="1399161"/>
            <a:ext cx="10284290" cy="4238724"/>
          </a:xfrm>
          <a:prstGeom prst="rect">
            <a:avLst/>
          </a:prstGeom>
          <a:noFill/>
        </p:spPr>
        <p:txBody>
          <a:bodyPr wrap="square" rtlCol="0">
            <a:spAutoFit/>
          </a:bodyPr>
          <a:lstStyle/>
          <a:p>
            <a:pPr algn="ctr">
              <a:lnSpc>
                <a:spcPct val="120000"/>
              </a:lnSpc>
            </a:pPr>
            <a:endParaRPr lang="en-US" altLang="zh-CN" sz="2800" b="1" dirty="0">
              <a:ea typeface="+mj-ea"/>
            </a:endParaRPr>
          </a:p>
          <a:p>
            <a:pPr indent="457200">
              <a:lnSpc>
                <a:spcPct val="120000"/>
              </a:lnSpc>
            </a:pPr>
            <a:endParaRPr lang="en-US" altLang="zh-CN" sz="2200" dirty="0">
              <a:ea typeface="+mj-ea"/>
            </a:endParaRPr>
          </a:p>
          <a:p>
            <a:pPr>
              <a:lnSpc>
                <a:spcPct val="120000"/>
              </a:lnSpc>
            </a:pPr>
            <a:r>
              <a:rPr lang="en-US" altLang="zh-CN" sz="2200" dirty="0">
                <a:ea typeface="+mj-ea"/>
              </a:rPr>
              <a:t>    When it comes to extracurricular activities, joining clubs and teams can be an amazing way to make friends, get involved, and learn more about yourself. </a:t>
            </a:r>
            <a:r>
              <a:rPr lang="en-US" altLang="zh-CN" sz="2200" dirty="0"/>
              <a:t>And it actually can be a really valuable component of your education to participate in student government, </a:t>
            </a:r>
            <a:r>
              <a:rPr lang="en-US" altLang="zh-CN" sz="2200" dirty="0">
                <a:ea typeface="+mj-ea"/>
              </a:rPr>
              <a:t>student media, clubs          (yes, even participating in clubs can teach you a lot about teamwork, social awareness, managing programs and budgets) and athletics — and having some fun is good for you, too! But, if you start to feel overcommitted, don’t worry. You can always narrow the list down to an amount of extracurricular activities that feels more manageable.</a:t>
            </a:r>
          </a:p>
        </p:txBody>
      </p:sp>
      <p:sp>
        <p:nvSpPr>
          <p:cNvPr id="23" name="文本框 22"/>
          <p:cNvSpPr txBox="1"/>
          <p:nvPr/>
        </p:nvSpPr>
        <p:spPr>
          <a:xfrm>
            <a:off x="918685" y="1535363"/>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p:cNvPr>
          <p:cNvSpPr/>
          <p:nvPr/>
        </p:nvSpPr>
        <p:spPr>
          <a:xfrm>
            <a:off x="3900574" y="3599326"/>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4" action="ppaction://hlinksldjump"/>
          </p:cNvPr>
          <p:cNvSpPr/>
          <p:nvPr/>
        </p:nvSpPr>
        <p:spPr>
          <a:xfrm>
            <a:off x="3682091" y="521408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77386" y="1331785"/>
            <a:ext cx="10284290" cy="3832459"/>
          </a:xfrm>
          <a:prstGeom prst="rect">
            <a:avLst/>
          </a:prstGeom>
          <a:noFill/>
        </p:spPr>
        <p:txBody>
          <a:bodyPr wrap="square" rtlCol="0">
            <a:spAutoFit/>
          </a:bodyPr>
          <a:lstStyle/>
          <a:p>
            <a:pPr algn="ctr">
              <a:lnSpc>
                <a:spcPct val="120000"/>
              </a:lnSpc>
            </a:pPr>
            <a:endParaRPr lang="en-US" altLang="zh-CN" sz="2800" b="1" dirty="0">
              <a:ea typeface="+mj-ea"/>
            </a:endParaRPr>
          </a:p>
          <a:p>
            <a:pPr>
              <a:lnSpc>
                <a:spcPct val="120000"/>
              </a:lnSpc>
            </a:pPr>
            <a:endParaRPr lang="en-US" altLang="zh-CN" sz="2200" dirty="0">
              <a:ea typeface="+mj-ea"/>
            </a:endParaRPr>
          </a:p>
          <a:p>
            <a:pPr>
              <a:lnSpc>
                <a:spcPct val="120000"/>
              </a:lnSpc>
            </a:pPr>
            <a:r>
              <a:rPr lang="en-US" altLang="zh-CN" sz="2200" dirty="0">
                <a:ea typeface="+mj-ea"/>
              </a:rPr>
              <a:t>    One of the most important skills you can learn in college is balancing your academic </a:t>
            </a:r>
          </a:p>
          <a:p>
            <a:pPr>
              <a:lnSpc>
                <a:spcPct val="120000"/>
              </a:lnSpc>
            </a:pPr>
            <a:r>
              <a:rPr lang="en-US" altLang="zh-CN" sz="2200" dirty="0">
                <a:ea typeface="+mj-ea"/>
              </a:rPr>
              <a:t>and social life. This, in turn, helps you learn how to manage your time, stress level and even indirectly your mental health. At any point, if you begin to feel like you’ve spread yourself too thin and your activities are getting in the way of your sleep or taking care of yourself, it’s okay to take a break. Taking a night off from socializing to have some alone time or staying in to get some work done once in a while won’t hurt your social life but it will help your academic performance, stress level and emotional health.</a:t>
            </a:r>
          </a:p>
        </p:txBody>
      </p:sp>
      <p:sp>
        <p:nvSpPr>
          <p:cNvPr id="23" name="文本框 22"/>
          <p:cNvSpPr txBox="1"/>
          <p:nvPr/>
        </p:nvSpPr>
        <p:spPr>
          <a:xfrm>
            <a:off x="909060" y="1449700"/>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p:cNvPr>
          <p:cNvSpPr/>
          <p:nvPr/>
        </p:nvSpPr>
        <p:spPr>
          <a:xfrm>
            <a:off x="9667420" y="4734235"/>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290758" y="1351036"/>
            <a:ext cx="10284290" cy="3832459"/>
          </a:xfrm>
          <a:prstGeom prst="rect">
            <a:avLst/>
          </a:prstGeom>
          <a:noFill/>
        </p:spPr>
        <p:txBody>
          <a:bodyPr wrap="square" rtlCol="0">
            <a:spAutoFit/>
          </a:bodyPr>
          <a:lstStyle/>
          <a:p>
            <a:pPr algn="ctr">
              <a:lnSpc>
                <a:spcPct val="120000"/>
              </a:lnSpc>
            </a:pPr>
            <a:endParaRPr lang="en-US" altLang="zh-CN" sz="2800" b="1" dirty="0">
              <a:ea typeface="+mj-ea"/>
            </a:endParaRPr>
          </a:p>
          <a:p>
            <a:pPr>
              <a:lnSpc>
                <a:spcPct val="120000"/>
              </a:lnSpc>
            </a:pPr>
            <a:endParaRPr lang="en-US" altLang="zh-CN" sz="2200" dirty="0">
              <a:ea typeface="+mj-ea"/>
            </a:endParaRPr>
          </a:p>
          <a:p>
            <a:pPr>
              <a:lnSpc>
                <a:spcPct val="120000"/>
              </a:lnSpc>
            </a:pPr>
            <a:r>
              <a:rPr lang="en-US" altLang="zh-CN" sz="2200" dirty="0">
                <a:ea typeface="+mj-ea"/>
              </a:rPr>
              <a:t>On the other hand, if you feel isolated or not busy enough, remember it is never too late to join a club, team, or group, where members will welcome you.         Feeling exhausted, getting sick, or seeing a drop in your grades can all be signals that you need to work on balancing the different facets of your life — balancing time and commitments is a skill that will continue to help you long after you graduate. The key is to be aware of, responsive to and flexible with your needs, responsibilities and fun so you can learn and enjoy your time in school as much as possible.</a:t>
            </a:r>
          </a:p>
        </p:txBody>
      </p:sp>
      <p:sp>
        <p:nvSpPr>
          <p:cNvPr id="23" name="文本框 22"/>
          <p:cNvSpPr txBox="1"/>
          <p:nvPr/>
        </p:nvSpPr>
        <p:spPr>
          <a:xfrm>
            <a:off x="918685" y="2084967"/>
            <a:ext cx="467691" cy="699135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p:cNvPr>
          <p:cNvSpPr/>
          <p:nvPr/>
        </p:nvSpPr>
        <p:spPr>
          <a:xfrm>
            <a:off x="8779295" y="2776408"/>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3.11</a:t>
            </a:r>
            <a:endParaRPr lang="zh-CN" altLang="en-US" sz="2600" b="1" dirty="0">
              <a:solidFill>
                <a:srgbClr val="DA5362"/>
              </a:solidFill>
            </a:endParaRPr>
          </a:p>
        </p:txBody>
      </p:sp>
      <p:sp>
        <p:nvSpPr>
          <p:cNvPr id="30" name="文本框 29"/>
          <p:cNvSpPr txBox="1"/>
          <p:nvPr/>
        </p:nvSpPr>
        <p:spPr>
          <a:xfrm>
            <a:off x="957600" y="2059200"/>
            <a:ext cx="10795000" cy="1322070"/>
          </a:xfrm>
          <a:prstGeom prst="rect">
            <a:avLst/>
          </a:prstGeom>
          <a:noFill/>
        </p:spPr>
        <p:txBody>
          <a:bodyPr wrap="square" rtlCol="0">
            <a:spAutoFit/>
          </a:bodyPr>
          <a:lstStyle/>
          <a:p>
            <a:r>
              <a:rPr lang="en-US" altLang="zh-CN" sz="2000" i="1" dirty="0"/>
              <a:t>In the passage, the author suggests some coping strategies to help you balance academic and </a:t>
            </a:r>
          </a:p>
          <a:p>
            <a:r>
              <a:rPr lang="en-US" altLang="zh-CN" sz="2000" i="1" dirty="0"/>
              <a:t>extracurricular activities. Complete the following table that summarizes the strategies and check </a:t>
            </a:r>
          </a:p>
          <a:p>
            <a:r>
              <a:rPr lang="en-US" altLang="zh-CN" sz="2000" i="1" dirty="0"/>
              <a:t>your answers with your partner. Then discuss in groups two real challenges you have encountered </a:t>
            </a:r>
          </a:p>
          <a:p>
            <a:r>
              <a:rPr lang="en-US" altLang="zh-CN" sz="2000" i="1" dirty="0"/>
              <a:t>and possible solutions.</a:t>
            </a:r>
          </a:p>
        </p:txBody>
      </p:sp>
      <p:sp>
        <p:nvSpPr>
          <p:cNvPr id="31" name="圆角矩形 30"/>
          <p:cNvSpPr/>
          <p:nvPr/>
        </p:nvSpPr>
        <p:spPr>
          <a:xfrm>
            <a:off x="2941200" y="156240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8" name="组合 47"/>
          <p:cNvGrpSpPr/>
          <p:nvPr/>
        </p:nvGrpSpPr>
        <p:grpSpPr>
          <a:xfrm>
            <a:off x="8370044" y="885366"/>
            <a:ext cx="799525" cy="586284"/>
            <a:chOff x="6218013" y="812542"/>
            <a:chExt cx="799525" cy="586284"/>
          </a:xfrm>
        </p:grpSpPr>
        <p:sp>
          <p:nvSpPr>
            <p:cNvPr id="49" name="椭圆 4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3.11</a:t>
              </a:r>
              <a:endParaRPr lang="zh-CN" altLang="en-US" sz="1200" b="1" dirty="0">
                <a:solidFill>
                  <a:schemeClr val="bg1"/>
                </a:solidFill>
              </a:endParaRPr>
            </a:p>
          </p:txBody>
        </p:sp>
      </p:grpSp>
      <p:grpSp>
        <p:nvGrpSpPr>
          <p:cNvPr id="52" name="组合 51"/>
          <p:cNvGrpSpPr/>
          <p:nvPr/>
        </p:nvGrpSpPr>
        <p:grpSpPr>
          <a:xfrm>
            <a:off x="9094497" y="888454"/>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3.12</a:t>
              </a:r>
              <a:endParaRPr lang="zh-CN" altLang="en-US" sz="1200" b="1" dirty="0">
                <a:solidFill>
                  <a:schemeClr val="bg1"/>
                </a:solidFill>
              </a:endParaRPr>
            </a:p>
          </p:txBody>
        </p:sp>
      </p:grpSp>
      <p:grpSp>
        <p:nvGrpSpPr>
          <p:cNvPr id="56" name="组合 55"/>
          <p:cNvGrpSpPr/>
          <p:nvPr/>
        </p:nvGrpSpPr>
        <p:grpSpPr>
          <a:xfrm>
            <a:off x="9809575" y="888454"/>
            <a:ext cx="799525" cy="586284"/>
            <a:chOff x="6218013" y="812542"/>
            <a:chExt cx="799525" cy="586284"/>
          </a:xfrm>
        </p:grpSpPr>
        <p:sp>
          <p:nvSpPr>
            <p:cNvPr id="57" name="椭圆 5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3.13</a:t>
              </a:r>
              <a:endParaRPr lang="zh-CN" altLang="en-US" sz="1200" b="1" dirty="0">
                <a:solidFill>
                  <a:schemeClr val="bg1"/>
                </a:solidFill>
              </a:endParaRPr>
            </a:p>
          </p:txBody>
        </p:sp>
      </p:grpSp>
      <p:grpSp>
        <p:nvGrpSpPr>
          <p:cNvPr id="60" name="组合 59"/>
          <p:cNvGrpSpPr/>
          <p:nvPr/>
        </p:nvGrpSpPr>
        <p:grpSpPr>
          <a:xfrm>
            <a:off x="10534028" y="891542"/>
            <a:ext cx="799525" cy="586284"/>
            <a:chOff x="6218013" y="812542"/>
            <a:chExt cx="799525" cy="586284"/>
          </a:xfrm>
        </p:grpSpPr>
        <p:sp>
          <p:nvSpPr>
            <p:cNvPr id="61" name="椭圆 6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3.14</a:t>
              </a:r>
              <a:endParaRPr lang="zh-CN" altLang="en-US" sz="1200" b="1" dirty="0">
                <a:solidFill>
                  <a:schemeClr val="bg1"/>
                </a:solidFill>
              </a:endParaRPr>
            </a:p>
          </p:txBody>
        </p:sp>
      </p:grpSp>
      <p:grpSp>
        <p:nvGrpSpPr>
          <p:cNvPr id="64" name="组合 63"/>
          <p:cNvGrpSpPr/>
          <p:nvPr/>
        </p:nvGrpSpPr>
        <p:grpSpPr>
          <a:xfrm>
            <a:off x="11255653" y="886655"/>
            <a:ext cx="799525" cy="586284"/>
            <a:chOff x="6218013" y="812542"/>
            <a:chExt cx="799525" cy="586284"/>
          </a:xfrm>
        </p:grpSpPr>
        <p:sp>
          <p:nvSpPr>
            <p:cNvPr id="65" name="椭圆 6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3.15</a:t>
              </a:r>
              <a:endParaRPr lang="zh-CN" altLang="en-US" sz="1200" b="1" dirty="0">
                <a:solidFill>
                  <a:schemeClr val="bg1"/>
                </a:solidFill>
              </a:endParaRPr>
            </a:p>
          </p:txBody>
        </p:sp>
      </p:grpSp>
      <p:sp>
        <p:nvSpPr>
          <p:cNvPr id="26" name="矩形 25"/>
          <p:cNvSpPr/>
          <p:nvPr/>
        </p:nvSpPr>
        <p:spPr>
          <a:xfrm>
            <a:off x="957599" y="3422015"/>
            <a:ext cx="11872575" cy="30427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07262" y="3429000"/>
            <a:ext cx="9921875" cy="290913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How to Strike a Balance</a:t>
            </a:r>
            <a:endParaRPr lang="en-US" altLang="zh-CN" sz="2200" b="1" dirty="0"/>
          </a:p>
          <a:p>
            <a:pPr>
              <a:lnSpc>
                <a:spcPct val="120000"/>
              </a:lnSpc>
            </a:pPr>
            <a:r>
              <a:rPr lang="zh-CN" altLang="en-US" sz="2200" b="1" dirty="0"/>
              <a:t>Situation 1</a:t>
            </a:r>
            <a:r>
              <a:rPr lang="zh-CN" altLang="en-US" sz="2200" dirty="0"/>
              <a:t>: When you feel overcommitted to extracurricular activities</a:t>
            </a:r>
          </a:p>
          <a:p>
            <a:pPr>
              <a:lnSpc>
                <a:spcPct val="120000"/>
              </a:lnSpc>
            </a:pPr>
            <a:r>
              <a:rPr lang="zh-CN" altLang="en-US" sz="2200" dirty="0"/>
              <a:t>Strategy</a:t>
            </a:r>
            <a:r>
              <a:rPr lang="en-US" altLang="zh-CN" sz="2200" dirty="0"/>
              <a:t>: ____________________________________________________________</a:t>
            </a:r>
          </a:p>
          <a:p>
            <a:pPr>
              <a:lnSpc>
                <a:spcPct val="120000"/>
              </a:lnSpc>
            </a:pPr>
            <a:r>
              <a:rPr lang="en-US" altLang="zh-CN" sz="2200" b="1" dirty="0"/>
              <a:t>Situation 2</a:t>
            </a:r>
            <a:r>
              <a:rPr lang="en-US" altLang="zh-CN" sz="2200" dirty="0"/>
              <a:t>: When your activities are doing some harm to your health </a:t>
            </a:r>
          </a:p>
          <a:p>
            <a:pPr>
              <a:lnSpc>
                <a:spcPct val="120000"/>
              </a:lnSpc>
            </a:pPr>
            <a:r>
              <a:rPr lang="en-US" altLang="zh-CN" sz="2200" dirty="0"/>
              <a:t>Strategy: _____________________________________</a:t>
            </a:r>
          </a:p>
          <a:p>
            <a:pPr>
              <a:lnSpc>
                <a:spcPct val="120000"/>
              </a:lnSpc>
            </a:pPr>
            <a:r>
              <a:rPr lang="zh-CN" altLang="en-US" sz="2200" b="1" dirty="0"/>
              <a:t>Situation 3</a:t>
            </a:r>
            <a:r>
              <a:rPr lang="zh-CN" altLang="en-US" sz="2200" dirty="0"/>
              <a:t>: When you feel lonely </a:t>
            </a:r>
          </a:p>
          <a:p>
            <a:pPr>
              <a:lnSpc>
                <a:spcPct val="120000"/>
              </a:lnSpc>
            </a:pPr>
            <a:r>
              <a:rPr lang="en-US" altLang="zh-CN" sz="2200" dirty="0"/>
              <a:t>Strategy: _________________________</a:t>
            </a:r>
          </a:p>
        </p:txBody>
      </p:sp>
      <p:sp>
        <p:nvSpPr>
          <p:cNvPr id="5" name="文本框 4"/>
          <p:cNvSpPr txBox="1"/>
          <p:nvPr/>
        </p:nvSpPr>
        <p:spPr>
          <a:xfrm>
            <a:off x="2318131" y="4251844"/>
            <a:ext cx="8516366" cy="429895"/>
          </a:xfrm>
          <a:prstGeom prst="rect">
            <a:avLst/>
          </a:prstGeom>
          <a:noFill/>
        </p:spPr>
        <p:txBody>
          <a:bodyPr wrap="square" rtlCol="0">
            <a:spAutoFit/>
          </a:bodyPr>
          <a:lstStyle/>
          <a:p>
            <a:r>
              <a:rPr lang="en-US" altLang="zh-CN" sz="2200" kern="100" noProof="0" dirty="0">
                <a:ln>
                  <a:noFill/>
                </a:ln>
                <a:solidFill>
                  <a:srgbClr val="DD5C60"/>
                </a:solidFill>
                <a:effectLst/>
                <a:uLnTx/>
                <a:uFillTx/>
                <a:cs typeface="Times New Roman" panose="02020603050405020304" pitchFamily="18" charset="0"/>
              </a:rPr>
              <a:t>Narrow the list of activities down to an amount that is more manageable.</a:t>
            </a:r>
            <a:endParaRPr lang="zh-CN" altLang="en-US" sz="2200" kern="100" noProof="0" dirty="0">
              <a:ln>
                <a:noFill/>
              </a:ln>
              <a:solidFill>
                <a:srgbClr val="DD5C60"/>
              </a:solidFill>
              <a:effectLst/>
              <a:uLnTx/>
              <a:uFillTx/>
              <a:cs typeface="Times New Roman" panose="02020603050405020304" pitchFamily="18" charset="0"/>
            </a:endParaRPr>
          </a:p>
        </p:txBody>
      </p:sp>
      <p:sp>
        <p:nvSpPr>
          <p:cNvPr id="6" name="文本框 5"/>
          <p:cNvSpPr txBox="1"/>
          <p:nvPr/>
        </p:nvSpPr>
        <p:spPr>
          <a:xfrm>
            <a:off x="2318131" y="5044791"/>
            <a:ext cx="5426837" cy="429895"/>
          </a:xfrm>
          <a:prstGeom prst="rect">
            <a:avLst/>
          </a:prstGeom>
          <a:noFill/>
        </p:spPr>
        <p:txBody>
          <a:bodyPr wrap="square" rtlCol="0">
            <a:spAutoFit/>
          </a:bodyPr>
          <a:lstStyle/>
          <a:p>
            <a:r>
              <a:rPr lang="en-US" altLang="zh-CN" sz="2200" kern="100" noProof="0" dirty="0">
                <a:ln>
                  <a:noFill/>
                </a:ln>
                <a:solidFill>
                  <a:srgbClr val="DD5C60"/>
                </a:solidFill>
                <a:effectLst/>
                <a:uLnTx/>
                <a:uFillTx/>
                <a:cs typeface="Times New Roman" panose="02020603050405020304" pitchFamily="18" charset="0"/>
              </a:rPr>
              <a:t>Take a break (e.g. have some alone time etc.).</a:t>
            </a:r>
          </a:p>
        </p:txBody>
      </p:sp>
      <p:sp>
        <p:nvSpPr>
          <p:cNvPr id="7" name="文本框 6"/>
          <p:cNvSpPr txBox="1"/>
          <p:nvPr/>
        </p:nvSpPr>
        <p:spPr>
          <a:xfrm>
            <a:off x="2318385" y="5837555"/>
            <a:ext cx="3883660" cy="429895"/>
          </a:xfrm>
          <a:prstGeom prst="rect">
            <a:avLst/>
          </a:prstGeom>
          <a:noFill/>
        </p:spPr>
        <p:txBody>
          <a:bodyPr wrap="square" rtlCol="0">
            <a:spAutoFit/>
          </a:bodyPr>
          <a:lstStyle/>
          <a:p>
            <a:r>
              <a:rPr lang="en-US" altLang="zh-CN" sz="2200" kern="100" noProof="0" dirty="0">
                <a:ln>
                  <a:noFill/>
                </a:ln>
                <a:solidFill>
                  <a:srgbClr val="DD5C60"/>
                </a:solidFill>
                <a:effectLst/>
                <a:uLnTx/>
                <a:uFillTx/>
                <a:cs typeface="Times New Roman" panose="02020603050405020304" pitchFamily="18" charset="0"/>
              </a:rPr>
              <a:t>Join a club, team, or group, etc.</a:t>
            </a:r>
            <a:r>
              <a:rPr lang="zh-CN" altLang="en-US" dirty="0"/>
              <a:t> </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nextCondLst>
                <p:cond evt="onClick" delay="0">
                  <p:tgtEl>
                    <p:spTgt spid="31"/>
                  </p:tgtEl>
                </p:cond>
              </p:nextCondLst>
            </p:seq>
          </p:childTnLst>
        </p:cTn>
      </p:par>
    </p:tnLst>
    <p:bldLst>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19321" y="2411363"/>
            <a:ext cx="12053728" cy="31038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3.11</a:t>
            </a:r>
            <a:endParaRPr lang="zh-CN" altLang="en-US" sz="2600" b="1" dirty="0">
              <a:solidFill>
                <a:srgbClr val="DA5362"/>
              </a:solidFill>
            </a:endParaRPr>
          </a:p>
        </p:txBody>
      </p:sp>
      <p:sp>
        <p:nvSpPr>
          <p:cNvPr id="31" name="圆角矩形 30"/>
          <p:cNvSpPr/>
          <p:nvPr/>
        </p:nvSpPr>
        <p:spPr>
          <a:xfrm>
            <a:off x="2941200" y="156240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7" name="文本框 6"/>
          <p:cNvSpPr txBox="1"/>
          <p:nvPr/>
        </p:nvSpPr>
        <p:spPr>
          <a:xfrm>
            <a:off x="957600" y="2428362"/>
            <a:ext cx="10765769" cy="2936188"/>
          </a:xfrm>
          <a:prstGeom prst="rect">
            <a:avLst/>
          </a:prstGeom>
          <a:noFill/>
        </p:spPr>
        <p:txBody>
          <a:bodyPr wrap="square" rtlCol="0">
            <a:spAutoFit/>
          </a:bodyPr>
          <a:lstStyle/>
          <a:p>
            <a:pPr>
              <a:lnSpc>
                <a:spcPct val="120000"/>
              </a:lnSpc>
            </a:pPr>
            <a:endParaRPr lang="en-US" altLang="zh-CN" sz="2200" b="1" dirty="0"/>
          </a:p>
          <a:p>
            <a:pPr>
              <a:lnSpc>
                <a:spcPct val="120000"/>
              </a:lnSpc>
            </a:pPr>
            <a:r>
              <a:rPr lang="zh-CN" altLang="en-US" sz="2200" b="1" dirty="0"/>
              <a:t>Real-life Situation 1</a:t>
            </a:r>
            <a:r>
              <a:rPr lang="en-US" altLang="zh-CN" sz="2200" dirty="0"/>
              <a:t>: ______________________________________________ </a:t>
            </a:r>
          </a:p>
          <a:p>
            <a:pPr>
              <a:lnSpc>
                <a:spcPct val="120000"/>
              </a:lnSpc>
            </a:pPr>
            <a:r>
              <a:rPr lang="en-US" altLang="zh-CN" sz="2200" dirty="0"/>
              <a:t>Solution: ________________________________________________________________</a:t>
            </a:r>
          </a:p>
          <a:p>
            <a:pPr>
              <a:lnSpc>
                <a:spcPct val="120000"/>
              </a:lnSpc>
            </a:pPr>
            <a:r>
              <a:rPr lang="zh-CN" altLang="en-US" sz="2200" b="1" dirty="0"/>
              <a:t>Real-life Situation 2</a:t>
            </a:r>
            <a:r>
              <a:rPr lang="en-US" altLang="zh-CN" sz="2200" dirty="0"/>
              <a:t>: _________________________________________________</a:t>
            </a:r>
          </a:p>
          <a:p>
            <a:pPr indent="2422525">
              <a:lnSpc>
                <a:spcPct val="120000"/>
              </a:lnSpc>
            </a:pPr>
            <a:r>
              <a:rPr lang="en-US" altLang="zh-CN" sz="2200" dirty="0"/>
              <a:t>____________________</a:t>
            </a:r>
            <a:endParaRPr lang="en-US" altLang="zh-CN" sz="2200" b="1" dirty="0"/>
          </a:p>
          <a:p>
            <a:pPr>
              <a:lnSpc>
                <a:spcPct val="120000"/>
              </a:lnSpc>
            </a:pPr>
            <a:r>
              <a:rPr lang="en-US" altLang="zh-CN" sz="2200" dirty="0"/>
              <a:t>Solution:</a:t>
            </a:r>
            <a:r>
              <a:rPr lang="zh-CN" altLang="en-US" sz="2200" dirty="0"/>
              <a:t> </a:t>
            </a:r>
            <a:r>
              <a:rPr lang="en-US" altLang="zh-CN" sz="2200" dirty="0"/>
              <a:t>____________________________________________________________________</a:t>
            </a:r>
          </a:p>
          <a:p>
            <a:pPr indent="1079500">
              <a:lnSpc>
                <a:spcPct val="120000"/>
              </a:lnSpc>
            </a:pPr>
            <a:r>
              <a:rPr lang="en-US" altLang="zh-CN" sz="2200" dirty="0"/>
              <a:t>______________________________________________________</a:t>
            </a:r>
            <a:endParaRPr lang="zh-CN" altLang="en-US" sz="2200" dirty="0"/>
          </a:p>
        </p:txBody>
      </p:sp>
      <p:sp>
        <p:nvSpPr>
          <p:cNvPr id="8" name="文本框 7"/>
          <p:cNvSpPr txBox="1"/>
          <p:nvPr/>
        </p:nvSpPr>
        <p:spPr>
          <a:xfrm>
            <a:off x="3384132" y="2855920"/>
            <a:ext cx="6916420" cy="429895"/>
          </a:xfrm>
          <a:prstGeom prst="rect">
            <a:avLst/>
          </a:prstGeom>
          <a:noFill/>
        </p:spPr>
        <p:txBody>
          <a:bodyPr wrap="square" rtlCol="0">
            <a:spAutoFit/>
          </a:bodyPr>
          <a:lstStyle/>
          <a:p>
            <a:r>
              <a:rPr lang="en-US" altLang="zh-CN" sz="2200" kern="100" noProof="0" dirty="0">
                <a:ln>
                  <a:noFill/>
                </a:ln>
                <a:solidFill>
                  <a:srgbClr val="DD5C60"/>
                </a:solidFill>
                <a:effectLst/>
                <a:uLnTx/>
                <a:uFillTx/>
                <a:cs typeface="Times New Roman" panose="02020603050405020304" pitchFamily="18" charset="0"/>
              </a:rPr>
              <a:t>You avoid any extra commitments outside of academics.</a:t>
            </a:r>
          </a:p>
        </p:txBody>
      </p:sp>
      <p:sp>
        <p:nvSpPr>
          <p:cNvPr id="9" name="文本框 8"/>
          <p:cNvSpPr txBox="1"/>
          <p:nvPr/>
        </p:nvSpPr>
        <p:spPr>
          <a:xfrm>
            <a:off x="1962563" y="3252802"/>
            <a:ext cx="9284335" cy="429895"/>
          </a:xfrm>
          <a:prstGeom prst="rect">
            <a:avLst/>
          </a:prstGeom>
          <a:noFill/>
        </p:spPr>
        <p:txBody>
          <a:bodyPr wrap="square" rtlCol="0">
            <a:spAutoFit/>
          </a:bodyPr>
          <a:lstStyle/>
          <a:p>
            <a:r>
              <a:rPr lang="zh-CN" altLang="en-US" dirty="0"/>
              <a:t> </a:t>
            </a:r>
            <a:r>
              <a:rPr lang="en-US" altLang="zh-CN" sz="2200" kern="100" noProof="0" dirty="0">
                <a:ln>
                  <a:noFill/>
                </a:ln>
                <a:solidFill>
                  <a:srgbClr val="DD5C60"/>
                </a:solidFill>
                <a:effectLst/>
                <a:uLnTx/>
                <a:uFillTx/>
                <a:cs typeface="Times New Roman" panose="02020603050405020304" pitchFamily="18" charset="0"/>
              </a:rPr>
              <a:t>Participate in one or two interesting extracurricular activities with your friends.</a:t>
            </a:r>
            <a:endParaRPr lang="zh-CN" altLang="en-US" dirty="0"/>
          </a:p>
        </p:txBody>
      </p:sp>
      <p:sp>
        <p:nvSpPr>
          <p:cNvPr id="10" name="文本框 9"/>
          <p:cNvSpPr txBox="1"/>
          <p:nvPr/>
        </p:nvSpPr>
        <p:spPr>
          <a:xfrm>
            <a:off x="3381230" y="3628595"/>
            <a:ext cx="7120255" cy="877804"/>
          </a:xfrm>
          <a:prstGeom prst="rect">
            <a:avLst/>
          </a:prstGeom>
          <a:noFill/>
        </p:spPr>
        <p:txBody>
          <a:bodyPr wrap="square" rtlCol="0">
            <a:spAutoFit/>
          </a:bodyPr>
          <a:lstStyle/>
          <a:p>
            <a:pPr>
              <a:lnSpc>
                <a:spcPct val="120000"/>
              </a:lnSpc>
            </a:pPr>
            <a:r>
              <a:rPr lang="en-US" altLang="zh-CN" sz="2200" kern="100" noProof="0" dirty="0">
                <a:ln>
                  <a:noFill/>
                </a:ln>
                <a:solidFill>
                  <a:srgbClr val="DD5C60"/>
                </a:solidFill>
                <a:effectLst/>
                <a:uLnTx/>
                <a:uFillTx/>
                <a:cs typeface="Times New Roman" panose="02020603050405020304" pitchFamily="18" charset="0"/>
              </a:rPr>
              <a:t>Heavy loads of schoolwork stop you from getting involved in extracurricular activities.</a:t>
            </a:r>
          </a:p>
        </p:txBody>
      </p:sp>
      <p:sp>
        <p:nvSpPr>
          <p:cNvPr id="11" name="文本框 10"/>
          <p:cNvSpPr txBox="1"/>
          <p:nvPr/>
        </p:nvSpPr>
        <p:spPr>
          <a:xfrm>
            <a:off x="2035716" y="4434009"/>
            <a:ext cx="9687446" cy="877804"/>
          </a:xfrm>
          <a:prstGeom prst="rect">
            <a:avLst/>
          </a:prstGeom>
          <a:noFill/>
        </p:spPr>
        <p:txBody>
          <a:bodyPr wrap="square" rtlCol="0">
            <a:spAutoFit/>
          </a:bodyPr>
          <a:lstStyle/>
          <a:p>
            <a:pPr>
              <a:lnSpc>
                <a:spcPct val="120000"/>
              </a:lnSpc>
            </a:pPr>
            <a:r>
              <a:rPr lang="en-US" altLang="zh-CN" sz="2200" kern="100" noProof="0" dirty="0">
                <a:ln>
                  <a:noFill/>
                </a:ln>
                <a:solidFill>
                  <a:srgbClr val="DD5C60"/>
                </a:solidFill>
                <a:effectLst/>
                <a:uLnTx/>
                <a:uFillTx/>
                <a:cs typeface="Times New Roman" panose="02020603050405020304" pitchFamily="18" charset="0"/>
              </a:rPr>
              <a:t>Create a weekly timetable for required study (reduce minor important credit hours) and save some time slots for your favorite extracurricular activities.</a:t>
            </a:r>
          </a:p>
        </p:txBody>
      </p:sp>
      <p:grpSp>
        <p:nvGrpSpPr>
          <p:cNvPr id="38" name="组合 37"/>
          <p:cNvGrpSpPr/>
          <p:nvPr/>
        </p:nvGrpSpPr>
        <p:grpSpPr>
          <a:xfrm>
            <a:off x="8370044" y="885366"/>
            <a:ext cx="799525" cy="586284"/>
            <a:chOff x="6218013" y="812542"/>
            <a:chExt cx="799525" cy="586284"/>
          </a:xfrm>
        </p:grpSpPr>
        <p:sp>
          <p:nvSpPr>
            <p:cNvPr id="39" name="椭圆 3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0" name="图片 3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1" name="文本框 4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3.11</a:t>
              </a:r>
              <a:endParaRPr lang="zh-CN" altLang="en-US" sz="1200" b="1" dirty="0">
                <a:solidFill>
                  <a:schemeClr val="bg1"/>
                </a:solidFill>
              </a:endParaRPr>
            </a:p>
          </p:txBody>
        </p:sp>
      </p:grpSp>
      <p:grpSp>
        <p:nvGrpSpPr>
          <p:cNvPr id="42" name="组合 41"/>
          <p:cNvGrpSpPr/>
          <p:nvPr/>
        </p:nvGrpSpPr>
        <p:grpSpPr>
          <a:xfrm>
            <a:off x="9094497" y="888454"/>
            <a:ext cx="799525" cy="586284"/>
            <a:chOff x="6218013" y="812542"/>
            <a:chExt cx="799525" cy="586284"/>
          </a:xfrm>
        </p:grpSpPr>
        <p:sp>
          <p:nvSpPr>
            <p:cNvPr id="43" name="椭圆 4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4" name="图片 4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5" name="文本框 4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3.12</a:t>
              </a:r>
              <a:endParaRPr lang="zh-CN" altLang="en-US" sz="1200" b="1" dirty="0">
                <a:solidFill>
                  <a:schemeClr val="bg1"/>
                </a:solidFill>
              </a:endParaRPr>
            </a:p>
          </p:txBody>
        </p:sp>
      </p:grpSp>
      <p:grpSp>
        <p:nvGrpSpPr>
          <p:cNvPr id="46" name="组合 45"/>
          <p:cNvGrpSpPr/>
          <p:nvPr/>
        </p:nvGrpSpPr>
        <p:grpSpPr>
          <a:xfrm>
            <a:off x="9809575" y="888454"/>
            <a:ext cx="799525" cy="586284"/>
            <a:chOff x="6218013" y="812542"/>
            <a:chExt cx="799525" cy="586284"/>
          </a:xfrm>
        </p:grpSpPr>
        <p:sp>
          <p:nvSpPr>
            <p:cNvPr id="47" name="椭圆 4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8" name="图片 6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9" name="文本框 68">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3.13</a:t>
              </a:r>
              <a:endParaRPr lang="zh-CN" altLang="en-US" sz="1200" b="1" dirty="0">
                <a:solidFill>
                  <a:schemeClr val="bg1"/>
                </a:solidFill>
              </a:endParaRPr>
            </a:p>
          </p:txBody>
        </p:sp>
      </p:grpSp>
      <p:grpSp>
        <p:nvGrpSpPr>
          <p:cNvPr id="70" name="组合 69"/>
          <p:cNvGrpSpPr/>
          <p:nvPr/>
        </p:nvGrpSpPr>
        <p:grpSpPr>
          <a:xfrm>
            <a:off x="10534028" y="891542"/>
            <a:ext cx="799525" cy="586284"/>
            <a:chOff x="6218013" y="812542"/>
            <a:chExt cx="799525" cy="586284"/>
          </a:xfrm>
        </p:grpSpPr>
        <p:sp>
          <p:nvSpPr>
            <p:cNvPr id="71" name="椭圆 7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2" name="图片 7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3" name="文本框 72">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3.14</a:t>
              </a:r>
              <a:endParaRPr lang="zh-CN" altLang="en-US" sz="1200" b="1" dirty="0">
                <a:solidFill>
                  <a:schemeClr val="bg1"/>
                </a:solidFill>
              </a:endParaRPr>
            </a:p>
          </p:txBody>
        </p:sp>
      </p:grpSp>
      <p:grpSp>
        <p:nvGrpSpPr>
          <p:cNvPr id="74" name="组合 73"/>
          <p:cNvGrpSpPr/>
          <p:nvPr/>
        </p:nvGrpSpPr>
        <p:grpSpPr>
          <a:xfrm>
            <a:off x="11255653" y="886655"/>
            <a:ext cx="799525" cy="586284"/>
            <a:chOff x="6218013" y="812542"/>
            <a:chExt cx="799525" cy="586284"/>
          </a:xfrm>
        </p:grpSpPr>
        <p:sp>
          <p:nvSpPr>
            <p:cNvPr id="75" name="椭圆 7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6" name="图片 7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7" name="文本框 76">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3.15</a:t>
              </a:r>
              <a:endParaRPr lang="zh-CN" altLang="en-US" sz="1200" b="1" dirty="0">
                <a:solidFill>
                  <a:schemeClr val="bg1"/>
                </a:solidFill>
              </a:endParaRPr>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nextCondLst>
                <p:cond evt="onClick" delay="0">
                  <p:tgtEl>
                    <p:spTgt spid="31"/>
                  </p:tgtEl>
                </p:cond>
              </p:nextCondLst>
            </p:seq>
          </p:childTnLst>
        </p:cTn>
      </p:par>
    </p:tnLst>
    <p:bldLst>
      <p:bldP spid="8" grpId="0"/>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3.12</a:t>
            </a:r>
            <a:endParaRPr lang="zh-CN" altLang="en-US" sz="2600" b="1" dirty="0">
              <a:solidFill>
                <a:srgbClr val="DA5362"/>
              </a:solidFill>
            </a:endParaRPr>
          </a:p>
        </p:txBody>
      </p:sp>
      <p:grpSp>
        <p:nvGrpSpPr>
          <p:cNvPr id="44" name="组合 43"/>
          <p:cNvGrpSpPr/>
          <p:nvPr/>
        </p:nvGrpSpPr>
        <p:grpSpPr>
          <a:xfrm>
            <a:off x="8370044" y="885366"/>
            <a:ext cx="799525" cy="586284"/>
            <a:chOff x="6218013" y="812542"/>
            <a:chExt cx="799525" cy="586284"/>
          </a:xfrm>
        </p:grpSpPr>
        <p:sp>
          <p:nvSpPr>
            <p:cNvPr id="45" name="椭圆 44"/>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6" name="图片 45"/>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3.11</a:t>
              </a:r>
              <a:endParaRPr lang="zh-CN" altLang="en-US" sz="1200" b="1" dirty="0">
                <a:solidFill>
                  <a:schemeClr val="bg1"/>
                </a:solidFill>
              </a:endParaRPr>
            </a:p>
          </p:txBody>
        </p:sp>
      </p:grpSp>
      <p:grpSp>
        <p:nvGrpSpPr>
          <p:cNvPr id="48" name="组合 47"/>
          <p:cNvGrpSpPr/>
          <p:nvPr/>
        </p:nvGrpSpPr>
        <p:grpSpPr>
          <a:xfrm>
            <a:off x="9094497" y="888454"/>
            <a:ext cx="799525" cy="586284"/>
            <a:chOff x="6218013" y="812542"/>
            <a:chExt cx="799525" cy="586284"/>
          </a:xfrm>
        </p:grpSpPr>
        <p:sp>
          <p:nvSpPr>
            <p:cNvPr id="49" name="椭圆 4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3.12</a:t>
              </a:r>
              <a:endParaRPr lang="zh-CN" altLang="en-US" sz="1200" b="1" dirty="0">
                <a:solidFill>
                  <a:schemeClr val="bg1"/>
                </a:solidFill>
              </a:endParaRPr>
            </a:p>
          </p:txBody>
        </p:sp>
      </p:grpSp>
      <p:grpSp>
        <p:nvGrpSpPr>
          <p:cNvPr id="52" name="组合 51"/>
          <p:cNvGrpSpPr/>
          <p:nvPr/>
        </p:nvGrpSpPr>
        <p:grpSpPr>
          <a:xfrm>
            <a:off x="9809575" y="888454"/>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3.13</a:t>
              </a:r>
              <a:endParaRPr lang="zh-CN" altLang="en-US" sz="1200" b="1" dirty="0">
                <a:solidFill>
                  <a:schemeClr val="bg1"/>
                </a:solidFill>
              </a:endParaRPr>
            </a:p>
          </p:txBody>
        </p:sp>
      </p:grpSp>
      <p:sp>
        <p:nvSpPr>
          <p:cNvPr id="2" name="TextBox 1"/>
          <p:cNvSpPr txBox="1"/>
          <p:nvPr/>
        </p:nvSpPr>
        <p:spPr>
          <a:xfrm>
            <a:off x="957600" y="2059200"/>
            <a:ext cx="10600416" cy="1323439"/>
          </a:xfrm>
          <a:prstGeom prst="rect">
            <a:avLst/>
          </a:prstGeom>
          <a:noFill/>
        </p:spPr>
        <p:txBody>
          <a:bodyPr wrap="square" rtlCol="0">
            <a:spAutoFit/>
          </a:bodyPr>
          <a:lstStyle/>
          <a:p>
            <a:r>
              <a:rPr lang="en-US" altLang="zh-CN" sz="2000" i="1" dirty="0"/>
              <a:t>In the passage, the author suggests some coping strategies to help you balance academic and extracurricular activities. Complete the following table that summarizes the strategies and check your answers with your partner. Then discuss in groups two real challenges you have encountered and possible solutions.</a:t>
            </a:r>
            <a:endParaRPr lang="zh-CN" altLang="en-US" sz="2000" i="1" dirty="0"/>
          </a:p>
        </p:txBody>
      </p:sp>
      <p:graphicFrame>
        <p:nvGraphicFramePr>
          <p:cNvPr id="7" name="表格 6"/>
          <p:cNvGraphicFramePr>
            <a:graphicFrameLocks noGrp="1"/>
          </p:cNvGraphicFramePr>
          <p:nvPr>
            <p:custDataLst>
              <p:tags r:id="rId1"/>
            </p:custDataLst>
          </p:nvPr>
        </p:nvGraphicFramePr>
        <p:xfrm>
          <a:off x="957600" y="3382639"/>
          <a:ext cx="10352488" cy="2961640"/>
        </p:xfrm>
        <a:graphic>
          <a:graphicData uri="http://schemas.openxmlformats.org/drawingml/2006/table">
            <a:tbl>
              <a:tblPr firstRow="1" bandRow="1">
                <a:tableStyleId>{5C22544A-7EE6-4342-B048-85BDC9FD1C3A}</a:tableStyleId>
              </a:tblPr>
              <a:tblGrid>
                <a:gridCol w="483235">
                  <a:extLst>
                    <a:ext uri="{9D8B030D-6E8A-4147-A177-3AD203B41FA5}">
                      <a16:colId xmlns:a16="http://schemas.microsoft.com/office/drawing/2014/main" xmlns="" val="20000"/>
                    </a:ext>
                  </a:extLst>
                </a:gridCol>
                <a:gridCol w="1817318">
                  <a:extLst>
                    <a:ext uri="{9D8B030D-6E8A-4147-A177-3AD203B41FA5}">
                      <a16:colId xmlns:a16="http://schemas.microsoft.com/office/drawing/2014/main" xmlns="" val="20001"/>
                    </a:ext>
                  </a:extLst>
                </a:gridCol>
                <a:gridCol w="1150276">
                  <a:extLst>
                    <a:ext uri="{9D8B030D-6E8A-4147-A177-3AD203B41FA5}">
                      <a16:colId xmlns:a16="http://schemas.microsoft.com/office/drawing/2014/main" xmlns="" val="20002"/>
                    </a:ext>
                  </a:extLst>
                </a:gridCol>
                <a:gridCol w="1150277">
                  <a:extLst>
                    <a:ext uri="{9D8B030D-6E8A-4147-A177-3AD203B41FA5}">
                      <a16:colId xmlns:a16="http://schemas.microsoft.com/office/drawing/2014/main" xmlns="" val="20003"/>
                    </a:ext>
                  </a:extLst>
                </a:gridCol>
                <a:gridCol w="1294765">
                  <a:extLst>
                    <a:ext uri="{9D8B030D-6E8A-4147-A177-3AD203B41FA5}">
                      <a16:colId xmlns:a16="http://schemas.microsoft.com/office/drawing/2014/main" xmlns="" val="20004"/>
                    </a:ext>
                  </a:extLst>
                </a:gridCol>
                <a:gridCol w="1179830">
                  <a:extLst>
                    <a:ext uri="{9D8B030D-6E8A-4147-A177-3AD203B41FA5}">
                      <a16:colId xmlns:a16="http://schemas.microsoft.com/office/drawing/2014/main" xmlns="" val="20005"/>
                    </a:ext>
                  </a:extLst>
                </a:gridCol>
                <a:gridCol w="976234">
                  <a:extLst>
                    <a:ext uri="{9D8B030D-6E8A-4147-A177-3AD203B41FA5}">
                      <a16:colId xmlns:a16="http://schemas.microsoft.com/office/drawing/2014/main" xmlns="" val="20006"/>
                    </a:ext>
                  </a:extLst>
                </a:gridCol>
                <a:gridCol w="1150277">
                  <a:extLst>
                    <a:ext uri="{9D8B030D-6E8A-4147-A177-3AD203B41FA5}">
                      <a16:colId xmlns:a16="http://schemas.microsoft.com/office/drawing/2014/main" xmlns="" val="20007"/>
                    </a:ext>
                  </a:extLst>
                </a:gridCol>
                <a:gridCol w="1150276">
                  <a:extLst>
                    <a:ext uri="{9D8B030D-6E8A-4147-A177-3AD203B41FA5}">
                      <a16:colId xmlns:a16="http://schemas.microsoft.com/office/drawing/2014/main" xmlns="" val="20008"/>
                    </a:ext>
                  </a:extLst>
                </a:gridCol>
              </a:tblGrid>
              <a:tr h="0">
                <a:tc>
                  <a:txBody>
                    <a:bodyPr/>
                    <a:lstStyle/>
                    <a:p>
                      <a:pPr algn="ctr">
                        <a:buNone/>
                      </a:pPr>
                      <a:endParaRPr lang="zh-CN" altLang="en-US" dirty="0"/>
                    </a:p>
                  </a:txBody>
                  <a:tcPr anchor="ctr">
                    <a:lnL w="12700" cmpd="sng">
                      <a:solidFill>
                        <a:schemeClr val="bg1"/>
                      </a:solidFill>
                      <a:prstDash val="solid"/>
                    </a:lnL>
                    <a:lnR w="12700" cmpd="sng">
                      <a:solidFill>
                        <a:schemeClr val="bg1"/>
                      </a:solidFill>
                      <a:prstDash val="solid"/>
                    </a:lnR>
                    <a:lnT w="12700">
                      <a:solidFill>
                        <a:schemeClr val="bg1"/>
                      </a:solidFill>
                      <a:prstDash val="solid"/>
                    </a:lnT>
                    <a:lnB w="12700" cap="flat" cmpd="sng" algn="ctr">
                      <a:solidFill>
                        <a:schemeClr val="bg1"/>
                      </a:solidFill>
                      <a:prstDash val="solid"/>
                      <a:round/>
                      <a:headEnd type="none" w="med" len="med"/>
                      <a:tailEnd type="none" w="med" len="med"/>
                    </a:lnB>
                    <a:solidFill>
                      <a:srgbClr val="EA7F52"/>
                    </a:solidFill>
                  </a:tcPr>
                </a:tc>
                <a:tc gridSpan="8">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zh-CN" altLang="en-US" dirty="0"/>
                        <a:t>My Current Weekly Calendar</a:t>
                      </a:r>
                    </a:p>
                  </a:txBody>
                  <a:tcPr anchor="ctr">
                    <a:lnL w="12700" cmpd="sng">
                      <a:solidFill>
                        <a:schemeClr val="bg1"/>
                      </a:solidFill>
                      <a:prstDash val="solid"/>
                    </a:lnL>
                    <a:lnR w="12700" cmpd="sng">
                      <a:solidFill>
                        <a:schemeClr val="bg1"/>
                      </a:solidFill>
                      <a:prstDash val="solid"/>
                    </a:lnR>
                    <a:lnT w="12700">
                      <a:solidFill>
                        <a:schemeClr val="bg1"/>
                      </a:solidFill>
                      <a:prstDash val="solid"/>
                    </a:lnT>
                    <a:lnB w="12700" cap="flat" cmpd="sng" algn="ctr">
                      <a:solidFill>
                        <a:schemeClr val="bg1"/>
                      </a:solidFill>
                      <a:prstDash val="solid"/>
                      <a:round/>
                      <a:headEnd type="none" w="med" len="med"/>
                      <a:tailEnd type="none" w="med" len="med"/>
                    </a:lnB>
                    <a:solidFill>
                      <a:srgbClr val="EA7F52"/>
                    </a:solidFill>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R w="12700" cmpd="sng">
                      <a:solidFill>
                        <a:schemeClr val="bg1"/>
                      </a:solidFill>
                      <a:prstDash val="solid"/>
                    </a:lnR>
                    <a:lnT w="12700">
                      <a:solidFill>
                        <a:schemeClr val="bg1"/>
                      </a:solidFill>
                      <a:prstDash val="solid"/>
                    </a:lnT>
                    <a:lnB w="12700" cmpd="sng">
                      <a:solidFill>
                        <a:schemeClr val="bg1"/>
                      </a:solidFill>
                      <a:prstDash val="solid"/>
                    </a:lnB>
                  </a:tcPr>
                </a:tc>
                <a:extLst>
                  <a:ext uri="{0D108BD9-81ED-4DB2-BD59-A6C34878D82A}">
                    <a16:rowId xmlns:a16="http://schemas.microsoft.com/office/drawing/2014/main" xmlns="" val="10000"/>
                  </a:ext>
                </a:extLst>
              </a:tr>
              <a:tr h="370840">
                <a:tc rowSpan="7">
                  <a:txBody>
                    <a:bodyPr/>
                    <a:lstStyle/>
                    <a:p>
                      <a:pPr marL="0" algn="ctr" defTabSz="914400" rtl="0" eaLnBrk="1" latinLnBrk="0" hangingPunct="1">
                        <a:buNone/>
                      </a:pPr>
                      <a:r>
                        <a:rPr lang="en-US" altLang="zh-CN" sz="1800" b="1" kern="1200" dirty="0">
                          <a:solidFill>
                            <a:schemeClr val="tx1"/>
                          </a:solidFill>
                          <a:latin typeface="+mn-lt"/>
                          <a:ea typeface="+mn-ea"/>
                          <a:cs typeface="+mn-cs"/>
                        </a:rPr>
                        <a:t>Table One</a:t>
                      </a:r>
                    </a:p>
                  </a:txBody>
                  <a:tcPr vert="vert270" anchor="ctr">
                    <a:lnL w="12700" cmpd="sng">
                      <a:solidFill>
                        <a:schemeClr val="bg1"/>
                      </a:solidFill>
                      <a:prstDash val="soli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A7F52"/>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Time</a:t>
                      </a:r>
                      <a:endParaRPr lang="zh-CN" altLang="en-US" sz="1800" b="1" kern="1200" dirty="0">
                        <a:solidFill>
                          <a:schemeClr val="tx1"/>
                        </a:solidFill>
                        <a:latin typeface="+mn-lt"/>
                        <a:ea typeface="+mn-ea"/>
                        <a:cs typeface="+mn-cs"/>
                      </a:endParaRPr>
                    </a:p>
                  </a:txBody>
                  <a:tcPr anchor="ctr">
                    <a:lnL w="12700" cmpd="sng">
                      <a:solidFill>
                        <a:schemeClr val="bg1"/>
                      </a:solidFill>
                      <a:prstDash val="soli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Monday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Tuesday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Wednesday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Thursday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Friday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Saturday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Sunday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1"/>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extLst>
                  <a:ext uri="{0D108BD9-81ED-4DB2-BD59-A6C34878D82A}">
                    <a16:rowId xmlns:a16="http://schemas.microsoft.com/office/drawing/2014/main" xmlns="" val="10002"/>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3"/>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4"/>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5"/>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extLst>
                  <a:ext uri="{0D108BD9-81ED-4DB2-BD59-A6C34878D82A}">
                    <a16:rowId xmlns:a16="http://schemas.microsoft.com/office/drawing/2014/main" xmlns="" val="10006"/>
                  </a:ext>
                </a:extLst>
              </a:tr>
              <a:tr h="370840">
                <a:tc vMerge="1">
                  <a:txBody>
                    <a:bodyPr/>
                    <a:lstStyle/>
                    <a:p>
                      <a:endParaRPr lang="zh-CN"/>
                    </a:p>
                  </a:txBody>
                  <a:tcPr>
                    <a:lnL w="12700" cmpd="sng">
                      <a:solidFill>
                        <a:schemeClr val="bg1"/>
                      </a:solidFill>
                      <a:prstDash val="soli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p>
                      <a:pPr>
                        <a:buNone/>
                      </a:pPr>
                      <a:endParaRPr lang="zh-CN" altLang="en-US" dirty="0"/>
                    </a:p>
                  </a:txBody>
                  <a:tcPr>
                    <a:lnL w="12700" cmpd="sng">
                      <a:solidFill>
                        <a:schemeClr val="bg1"/>
                      </a:solidFill>
                      <a:prstDash val="soli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7"/>
                  </a:ext>
                </a:extLst>
              </a:tr>
            </a:tbl>
          </a:graphicData>
        </a:graphic>
      </p:graphicFrame>
      <p:grpSp>
        <p:nvGrpSpPr>
          <p:cNvPr id="25" name="组合 24"/>
          <p:cNvGrpSpPr/>
          <p:nvPr/>
        </p:nvGrpSpPr>
        <p:grpSpPr>
          <a:xfrm>
            <a:off x="10534028" y="891542"/>
            <a:ext cx="799525" cy="586284"/>
            <a:chOff x="6218013" y="812542"/>
            <a:chExt cx="799525" cy="586284"/>
          </a:xfrm>
        </p:grpSpPr>
        <p:sp>
          <p:nvSpPr>
            <p:cNvPr id="26" name="椭圆 2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3.14</a:t>
              </a:r>
              <a:endParaRPr lang="zh-CN" altLang="en-US" sz="1200" b="1" dirty="0">
                <a:solidFill>
                  <a:schemeClr val="bg1"/>
                </a:solidFill>
              </a:endParaRPr>
            </a:p>
          </p:txBody>
        </p:sp>
      </p:grpSp>
      <p:grpSp>
        <p:nvGrpSpPr>
          <p:cNvPr id="30" name="组合 29"/>
          <p:cNvGrpSpPr/>
          <p:nvPr/>
        </p:nvGrpSpPr>
        <p:grpSpPr>
          <a:xfrm>
            <a:off x="11255653" y="886655"/>
            <a:ext cx="799525" cy="586284"/>
            <a:chOff x="6218013" y="812542"/>
            <a:chExt cx="799525" cy="586284"/>
          </a:xfrm>
        </p:grpSpPr>
        <p:sp>
          <p:nvSpPr>
            <p:cNvPr id="31" name="椭圆 3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2" name="图片 31"/>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3" name="文本框 32">
              <a:hlinkClick r:id="rId9"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3.15</a:t>
              </a:r>
              <a:endParaRPr lang="zh-CN" altLang="en-US" sz="1200" b="1" dirty="0">
                <a:solidFill>
                  <a:schemeClr val="bg1"/>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22800"/>
            <a:ext cx="10891679" cy="491490"/>
          </a:xfrm>
          <a:prstGeom prst="rect">
            <a:avLst/>
          </a:prstGeom>
          <a:noFill/>
        </p:spPr>
        <p:txBody>
          <a:bodyPr wrap="square" rtlCol="0">
            <a:spAutoFit/>
          </a:bodyPr>
          <a:lstStyle/>
          <a:p>
            <a:r>
              <a:rPr lang="en-US" altLang="zh-CN" sz="2600" b="1" dirty="0">
                <a:solidFill>
                  <a:srgbClr val="DA5362"/>
                </a:solidFill>
              </a:rPr>
              <a:t>Activity 3.12</a:t>
            </a:r>
            <a:endParaRPr lang="zh-CN" altLang="en-US" sz="2600" b="1" dirty="0">
              <a:solidFill>
                <a:srgbClr val="DA5362"/>
              </a:solidFill>
            </a:endParaRPr>
          </a:p>
        </p:txBody>
      </p:sp>
      <p:grpSp>
        <p:nvGrpSpPr>
          <p:cNvPr id="66" name="组合 65"/>
          <p:cNvGrpSpPr/>
          <p:nvPr/>
        </p:nvGrpSpPr>
        <p:grpSpPr>
          <a:xfrm>
            <a:off x="8370044" y="885366"/>
            <a:ext cx="799525" cy="586284"/>
            <a:chOff x="6218013" y="812542"/>
            <a:chExt cx="799525" cy="586284"/>
          </a:xfrm>
        </p:grpSpPr>
        <p:sp>
          <p:nvSpPr>
            <p:cNvPr id="67" name="椭圆 66"/>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8" name="图片 6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9" name="文本框 68">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3.11</a:t>
              </a:r>
              <a:endParaRPr lang="zh-CN" altLang="en-US" sz="1200" b="1" dirty="0">
                <a:solidFill>
                  <a:schemeClr val="bg1"/>
                </a:solidFill>
              </a:endParaRPr>
            </a:p>
          </p:txBody>
        </p:sp>
      </p:grpSp>
      <p:grpSp>
        <p:nvGrpSpPr>
          <p:cNvPr id="70" name="组合 69"/>
          <p:cNvGrpSpPr/>
          <p:nvPr/>
        </p:nvGrpSpPr>
        <p:grpSpPr>
          <a:xfrm>
            <a:off x="9094497" y="888454"/>
            <a:ext cx="799525" cy="586284"/>
            <a:chOff x="6218013" y="812542"/>
            <a:chExt cx="799525" cy="586284"/>
          </a:xfrm>
        </p:grpSpPr>
        <p:sp>
          <p:nvSpPr>
            <p:cNvPr id="71" name="椭圆 70"/>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2" name="图片 71"/>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3" name="文本框 72">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3.12</a:t>
              </a:r>
              <a:endParaRPr lang="zh-CN" altLang="en-US" sz="1200" b="1" dirty="0">
                <a:solidFill>
                  <a:schemeClr val="bg1"/>
                </a:solidFill>
              </a:endParaRPr>
            </a:p>
          </p:txBody>
        </p:sp>
      </p:grpSp>
      <p:grpSp>
        <p:nvGrpSpPr>
          <p:cNvPr id="74" name="组合 73"/>
          <p:cNvGrpSpPr/>
          <p:nvPr/>
        </p:nvGrpSpPr>
        <p:grpSpPr>
          <a:xfrm>
            <a:off x="9809575" y="888454"/>
            <a:ext cx="799525" cy="586284"/>
            <a:chOff x="6218013" y="812542"/>
            <a:chExt cx="799525" cy="586284"/>
          </a:xfrm>
        </p:grpSpPr>
        <p:sp>
          <p:nvSpPr>
            <p:cNvPr id="75" name="椭圆 7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6" name="图片 75"/>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7" name="文本框 76">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3.13</a:t>
              </a:r>
              <a:endParaRPr lang="zh-CN" altLang="en-US" sz="1200" b="1" dirty="0">
                <a:solidFill>
                  <a:schemeClr val="bg1"/>
                </a:solidFill>
              </a:endParaRPr>
            </a:p>
          </p:txBody>
        </p:sp>
      </p:grpSp>
      <p:grpSp>
        <p:nvGrpSpPr>
          <p:cNvPr id="78" name="组合 77"/>
          <p:cNvGrpSpPr/>
          <p:nvPr/>
        </p:nvGrpSpPr>
        <p:grpSpPr>
          <a:xfrm>
            <a:off x="10534028" y="891542"/>
            <a:ext cx="799525" cy="586284"/>
            <a:chOff x="6218013" y="812542"/>
            <a:chExt cx="799525" cy="586284"/>
          </a:xfrm>
        </p:grpSpPr>
        <p:sp>
          <p:nvSpPr>
            <p:cNvPr id="79" name="椭圆 7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0" name="图片 79"/>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1" name="文本框 80">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3.14</a:t>
              </a:r>
              <a:endParaRPr lang="zh-CN" altLang="en-US" sz="1200" b="1" dirty="0">
                <a:solidFill>
                  <a:schemeClr val="bg1"/>
                </a:solidFill>
              </a:endParaRPr>
            </a:p>
          </p:txBody>
        </p:sp>
      </p:grpSp>
      <p:grpSp>
        <p:nvGrpSpPr>
          <p:cNvPr id="82" name="组合 81"/>
          <p:cNvGrpSpPr/>
          <p:nvPr/>
        </p:nvGrpSpPr>
        <p:grpSpPr>
          <a:xfrm>
            <a:off x="11255653" y="886655"/>
            <a:ext cx="799525" cy="586284"/>
            <a:chOff x="6218013" y="812542"/>
            <a:chExt cx="799525" cy="586284"/>
          </a:xfrm>
        </p:grpSpPr>
        <p:sp>
          <p:nvSpPr>
            <p:cNvPr id="83" name="椭圆 8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4" name="图片 8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5" name="文本框 84">
              <a:hlinkClick r:id="rId9"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3.15</a:t>
              </a:r>
              <a:endParaRPr lang="zh-CN" altLang="en-US" sz="1200" b="1" dirty="0">
                <a:solidFill>
                  <a:schemeClr val="bg1"/>
                </a:solidFill>
              </a:endParaRPr>
            </a:p>
          </p:txBody>
        </p:sp>
      </p:grpSp>
      <p:graphicFrame>
        <p:nvGraphicFramePr>
          <p:cNvPr id="86" name="表格 85"/>
          <p:cNvGraphicFramePr>
            <a:graphicFrameLocks noGrp="1"/>
          </p:cNvGraphicFramePr>
          <p:nvPr>
            <p:custDataLst>
              <p:tags r:id="rId1"/>
            </p:custDataLst>
          </p:nvPr>
        </p:nvGraphicFramePr>
        <p:xfrm>
          <a:off x="919321" y="2184919"/>
          <a:ext cx="10352488" cy="2961640"/>
        </p:xfrm>
        <a:graphic>
          <a:graphicData uri="http://schemas.openxmlformats.org/drawingml/2006/table">
            <a:tbl>
              <a:tblPr firstRow="1" bandRow="1">
                <a:tableStyleId>{5C22544A-7EE6-4342-B048-85BDC9FD1C3A}</a:tableStyleId>
              </a:tblPr>
              <a:tblGrid>
                <a:gridCol w="570230">
                  <a:extLst>
                    <a:ext uri="{9D8B030D-6E8A-4147-A177-3AD203B41FA5}">
                      <a16:colId xmlns:a16="http://schemas.microsoft.com/office/drawing/2014/main" xmlns="" val="20000"/>
                    </a:ext>
                  </a:extLst>
                </a:gridCol>
                <a:gridCol w="1730323">
                  <a:extLst>
                    <a:ext uri="{9D8B030D-6E8A-4147-A177-3AD203B41FA5}">
                      <a16:colId xmlns:a16="http://schemas.microsoft.com/office/drawing/2014/main" xmlns="" val="20001"/>
                    </a:ext>
                  </a:extLst>
                </a:gridCol>
                <a:gridCol w="1150276">
                  <a:extLst>
                    <a:ext uri="{9D8B030D-6E8A-4147-A177-3AD203B41FA5}">
                      <a16:colId xmlns:a16="http://schemas.microsoft.com/office/drawing/2014/main" xmlns="" val="20002"/>
                    </a:ext>
                  </a:extLst>
                </a:gridCol>
                <a:gridCol w="1150277">
                  <a:extLst>
                    <a:ext uri="{9D8B030D-6E8A-4147-A177-3AD203B41FA5}">
                      <a16:colId xmlns:a16="http://schemas.microsoft.com/office/drawing/2014/main" xmlns="" val="20003"/>
                    </a:ext>
                  </a:extLst>
                </a:gridCol>
                <a:gridCol w="1353185">
                  <a:extLst>
                    <a:ext uri="{9D8B030D-6E8A-4147-A177-3AD203B41FA5}">
                      <a16:colId xmlns:a16="http://schemas.microsoft.com/office/drawing/2014/main" xmlns="" val="20004"/>
                    </a:ext>
                  </a:extLst>
                </a:gridCol>
                <a:gridCol w="1106805">
                  <a:extLst>
                    <a:ext uri="{9D8B030D-6E8A-4147-A177-3AD203B41FA5}">
                      <a16:colId xmlns:a16="http://schemas.microsoft.com/office/drawing/2014/main" xmlns="" val="20005"/>
                    </a:ext>
                  </a:extLst>
                </a:gridCol>
                <a:gridCol w="990839">
                  <a:extLst>
                    <a:ext uri="{9D8B030D-6E8A-4147-A177-3AD203B41FA5}">
                      <a16:colId xmlns:a16="http://schemas.microsoft.com/office/drawing/2014/main" xmlns="" val="20006"/>
                    </a:ext>
                  </a:extLst>
                </a:gridCol>
                <a:gridCol w="1150277">
                  <a:extLst>
                    <a:ext uri="{9D8B030D-6E8A-4147-A177-3AD203B41FA5}">
                      <a16:colId xmlns:a16="http://schemas.microsoft.com/office/drawing/2014/main" xmlns="" val="20007"/>
                    </a:ext>
                  </a:extLst>
                </a:gridCol>
                <a:gridCol w="1150276">
                  <a:extLst>
                    <a:ext uri="{9D8B030D-6E8A-4147-A177-3AD203B41FA5}">
                      <a16:colId xmlns:a16="http://schemas.microsoft.com/office/drawing/2014/main" xmlns="" val="20008"/>
                    </a:ext>
                  </a:extLst>
                </a:gridCol>
              </a:tblGrid>
              <a:tr h="0">
                <a:tc>
                  <a:txBody>
                    <a:bodyPr/>
                    <a:lstStyle/>
                    <a:p>
                      <a:pPr algn="ctr">
                        <a:buNone/>
                      </a:pPr>
                      <a:endParaRPr lang="zh-CN" altLang="en-US" dirty="0"/>
                    </a:p>
                  </a:txBody>
                  <a:tcPr anchor="ctr">
                    <a:lnL w="12700" cmpd="sng">
                      <a:solidFill>
                        <a:schemeClr val="bg1"/>
                      </a:solidFill>
                      <a:prstDash val="solid"/>
                    </a:lnL>
                    <a:lnR w="12700" cmpd="sng">
                      <a:solidFill>
                        <a:schemeClr val="bg1"/>
                      </a:solidFill>
                      <a:prstDash val="solid"/>
                    </a:lnR>
                    <a:lnT w="12700">
                      <a:solidFill>
                        <a:schemeClr val="bg1"/>
                      </a:solidFill>
                      <a:prstDash val="solid"/>
                    </a:lnT>
                    <a:lnB w="12700" cap="flat" cmpd="sng" algn="ctr">
                      <a:solidFill>
                        <a:schemeClr val="bg1"/>
                      </a:solidFill>
                      <a:prstDash val="solid"/>
                      <a:round/>
                      <a:headEnd type="none" w="med" len="med"/>
                      <a:tailEnd type="none" w="med" len="med"/>
                    </a:lnB>
                    <a:solidFill>
                      <a:srgbClr val="EA8152"/>
                    </a:solidFill>
                  </a:tcPr>
                </a:tc>
                <a:tc gridSpan="8">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gn="ctr"/>
                      <a:r>
                        <a:rPr lang="zh-CN" altLang="en-US" dirty="0"/>
                        <a:t>My </a:t>
                      </a:r>
                      <a:r>
                        <a:rPr lang="en-US" altLang="zh-CN" dirty="0"/>
                        <a:t>New</a:t>
                      </a:r>
                      <a:r>
                        <a:rPr lang="zh-CN" altLang="en-US" dirty="0"/>
                        <a:t> Weekly Calendar</a:t>
                      </a:r>
                    </a:p>
                  </a:txBody>
                  <a:tcPr anchor="ctr">
                    <a:lnL w="12700" cmpd="sng">
                      <a:solidFill>
                        <a:schemeClr val="bg1"/>
                      </a:solidFill>
                      <a:prstDash val="solid"/>
                    </a:lnL>
                    <a:lnR w="12700" cmpd="sng">
                      <a:solidFill>
                        <a:schemeClr val="bg1"/>
                      </a:solidFill>
                      <a:prstDash val="solid"/>
                    </a:lnR>
                    <a:lnT w="12700">
                      <a:solidFill>
                        <a:schemeClr val="bg1"/>
                      </a:solidFill>
                      <a:prstDash val="solid"/>
                    </a:lnT>
                    <a:lnB w="12700" cap="flat" cmpd="sng" algn="ctr">
                      <a:solidFill>
                        <a:schemeClr val="bg1"/>
                      </a:solidFill>
                      <a:prstDash val="solid"/>
                      <a:round/>
                      <a:headEnd type="none" w="med" len="med"/>
                      <a:tailEnd type="none" w="med" len="med"/>
                    </a:lnB>
                    <a:solidFill>
                      <a:srgbClr val="EA8152"/>
                    </a:solidFill>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T w="12700">
                      <a:solidFill>
                        <a:schemeClr val="bg1"/>
                      </a:solidFill>
                      <a:prstDash val="solid"/>
                    </a:lnT>
                    <a:lnB w="12700" cmpd="sng">
                      <a:solidFill>
                        <a:schemeClr val="bg1"/>
                      </a:solidFill>
                      <a:prstDash val="solid"/>
                    </a:lnB>
                  </a:tcPr>
                </a:tc>
                <a:tc hMerge="1">
                  <a:txBody>
                    <a:bodyPr/>
                    <a:lstStyle/>
                    <a:p>
                      <a:endParaRPr lang="zh-CN"/>
                    </a:p>
                  </a:txBody>
                  <a:tcPr>
                    <a:lnR w="12700" cmpd="sng">
                      <a:solidFill>
                        <a:schemeClr val="bg1"/>
                      </a:solidFill>
                      <a:prstDash val="solid"/>
                    </a:lnR>
                    <a:lnT w="12700">
                      <a:solidFill>
                        <a:schemeClr val="bg1"/>
                      </a:solidFill>
                      <a:prstDash val="solid"/>
                    </a:lnT>
                    <a:lnB w="12700" cmpd="sng">
                      <a:solidFill>
                        <a:schemeClr val="bg1"/>
                      </a:solidFill>
                      <a:prstDash val="solid"/>
                    </a:lnB>
                  </a:tcPr>
                </a:tc>
                <a:extLst>
                  <a:ext uri="{0D108BD9-81ED-4DB2-BD59-A6C34878D82A}">
                    <a16:rowId xmlns:a16="http://schemas.microsoft.com/office/drawing/2014/main" xmlns="" val="10000"/>
                  </a:ext>
                </a:extLst>
              </a:tr>
              <a:tr h="370840">
                <a:tc rowSpan="7">
                  <a:txBody>
                    <a:bodyPr/>
                    <a:lstStyle/>
                    <a:p>
                      <a:pPr marL="0" algn="ctr" defTabSz="914400" rtl="0" eaLnBrk="1" latinLnBrk="0" hangingPunct="1">
                        <a:buNone/>
                      </a:pPr>
                      <a:r>
                        <a:rPr lang="en-US" altLang="zh-CN" sz="1800" b="1" dirty="0">
                          <a:solidFill>
                            <a:schemeClr val="tx1"/>
                          </a:solidFill>
                          <a:sym typeface="+mn-ea"/>
                        </a:rPr>
                        <a:t>Table Two</a:t>
                      </a:r>
                      <a:endParaRPr lang="zh-CN" altLang="en-US" sz="1800" b="1" kern="1200" dirty="0">
                        <a:solidFill>
                          <a:schemeClr val="tx1"/>
                        </a:solidFill>
                        <a:latin typeface="+mn-lt"/>
                        <a:ea typeface="+mn-ea"/>
                        <a:cs typeface="+mn-cs"/>
                      </a:endParaRPr>
                    </a:p>
                  </a:txBody>
                  <a:tcPr vert="vert270" anchor="ctr">
                    <a:lnL w="12700" cmpd="sng">
                      <a:solidFill>
                        <a:schemeClr val="bg1"/>
                      </a:solidFill>
                      <a:prstDash val="soli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A7F52"/>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Time</a:t>
                      </a:r>
                      <a:endParaRPr lang="zh-CN" altLang="en-US" sz="1800" b="1" kern="1200" dirty="0">
                        <a:solidFill>
                          <a:schemeClr val="tx1"/>
                        </a:solidFill>
                        <a:latin typeface="+mn-lt"/>
                        <a:ea typeface="+mn-ea"/>
                        <a:cs typeface="+mn-cs"/>
                      </a:endParaRPr>
                    </a:p>
                  </a:txBody>
                  <a:tcPr anchor="ctr">
                    <a:lnL w="12700" cmpd="sng">
                      <a:solidFill>
                        <a:schemeClr val="bg1"/>
                      </a:solidFill>
                      <a:prstDash val="soli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Monday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Tuesday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Wednesday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Thursday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Friday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Saturday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algn="ctr" defTabSz="914400" rtl="0" eaLnBrk="1" latinLnBrk="0" hangingPunct="1">
                        <a:buNone/>
                      </a:pPr>
                      <a:r>
                        <a:rPr lang="en-US" altLang="zh-CN" sz="1800" b="1" kern="1200" dirty="0">
                          <a:solidFill>
                            <a:schemeClr val="tx1"/>
                          </a:solidFill>
                          <a:latin typeface="+mn-lt"/>
                          <a:ea typeface="+mn-ea"/>
                          <a:cs typeface="+mn-cs"/>
                        </a:rPr>
                        <a:t>Sunday</a:t>
                      </a:r>
                      <a:endParaRPr lang="zh-CN" altLang="en-US" sz="1800" b="1" kern="120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1"/>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extLst>
                  <a:ext uri="{0D108BD9-81ED-4DB2-BD59-A6C34878D82A}">
                    <a16:rowId xmlns:a16="http://schemas.microsoft.com/office/drawing/2014/main" xmlns="" val="10002"/>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3"/>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4"/>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5"/>
                  </a:ext>
                </a:extLst>
              </a:tr>
              <a:tr h="370840">
                <a:tc vMerge="1">
                  <a:txBody>
                    <a:bodyPr/>
                    <a:lstStyle/>
                    <a:p>
                      <a:endParaRPr lang="zh-CN"/>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buNone/>
                      </a:pPr>
                      <a:endParaRPr lang="zh-CN" alt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round/>
                      <a:headEnd type="none" w="med" len="med"/>
                      <a:tailEnd type="none" w="med" len="med"/>
                    </a:lnB>
                    <a:solidFill>
                      <a:srgbClr val="E6E7E7"/>
                    </a:solidFill>
                  </a:tcPr>
                </a:tc>
                <a:extLst>
                  <a:ext uri="{0D108BD9-81ED-4DB2-BD59-A6C34878D82A}">
                    <a16:rowId xmlns:a16="http://schemas.microsoft.com/office/drawing/2014/main" xmlns="" val="10006"/>
                  </a:ext>
                </a:extLst>
              </a:tr>
              <a:tr h="370840">
                <a:tc vMerge="1">
                  <a:txBody>
                    <a:bodyPr/>
                    <a:lstStyle/>
                    <a:p>
                      <a:endParaRPr lang="zh-CN"/>
                    </a:p>
                  </a:txBody>
                  <a:tcPr>
                    <a:lnL w="12700" cmpd="sng">
                      <a:solidFill>
                        <a:schemeClr val="bg1"/>
                      </a:solidFill>
                      <a:prstDash val="soli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p>
                      <a:pPr>
                        <a:buNone/>
                      </a:pPr>
                      <a:endParaRPr lang="zh-CN" altLang="en-US" dirty="0"/>
                    </a:p>
                  </a:txBody>
                  <a:tcPr>
                    <a:lnL w="12700" cmpd="sng">
                      <a:solidFill>
                        <a:schemeClr val="bg1"/>
                      </a:solidFill>
                      <a:prstDash val="soli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chemeClr val="bg1"/>
                      </a:solidFill>
                      <a:prstDash val="solid"/>
                    </a:lnT>
                    <a:lnB w="12700" cmpd="sng">
                      <a:solidFill>
                        <a:schemeClr val="bg1"/>
                      </a:solidFill>
                      <a:prstDash val="solid"/>
                    </a:lnB>
                    <a:solidFill>
                      <a:srgbClr val="E6E7E7"/>
                    </a:solidFill>
                  </a:tcPr>
                </a:tc>
                <a:tc>
                  <a:txBody>
                    <a:bodyPr/>
                    <a:lstStyle/>
                    <a:p>
                      <a:pPr>
                        <a:buNone/>
                      </a:pPr>
                      <a:endParaRPr lang="zh-CN" altLang="en-US" dirty="0"/>
                    </a:p>
                  </a:txBody>
                  <a:tcPr>
                    <a:lnL w="12700" cap="flat" cmpd="sng" algn="ctr">
                      <a:solidFill>
                        <a:schemeClr val="bg1"/>
                      </a:solidFill>
                      <a:prstDash val="solid"/>
                      <a:round/>
                      <a:headEnd type="none" w="med" len="med"/>
                      <a:tailEnd type="none" w="med" len="me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E6E7E7"/>
                    </a:solidFill>
                  </a:tcPr>
                </a:tc>
                <a:extLst>
                  <a:ext uri="{0D108BD9-81ED-4DB2-BD59-A6C34878D82A}">
                    <a16:rowId xmlns:a16="http://schemas.microsoft.com/office/drawing/2014/main" xmlns=""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22800"/>
            <a:ext cx="10891679" cy="492443"/>
          </a:xfrm>
          <a:prstGeom prst="rect">
            <a:avLst/>
          </a:prstGeom>
          <a:noFill/>
        </p:spPr>
        <p:txBody>
          <a:bodyPr wrap="square" rtlCol="0">
            <a:spAutoFit/>
          </a:bodyPr>
          <a:lstStyle/>
          <a:p>
            <a:r>
              <a:rPr lang="en-US" altLang="zh-CN" sz="2600" b="1" dirty="0">
                <a:solidFill>
                  <a:srgbClr val="DA5362"/>
                </a:solidFill>
              </a:rPr>
              <a:t>Activity 3.13</a:t>
            </a:r>
            <a:endParaRPr lang="zh-CN" altLang="en-US" sz="2600" b="1" dirty="0">
              <a:solidFill>
                <a:srgbClr val="DA5362"/>
              </a:solidFill>
            </a:endParaRPr>
          </a:p>
        </p:txBody>
      </p:sp>
      <p:sp>
        <p:nvSpPr>
          <p:cNvPr id="25" name="文本框 24"/>
          <p:cNvSpPr txBox="1"/>
          <p:nvPr/>
        </p:nvSpPr>
        <p:spPr>
          <a:xfrm>
            <a:off x="957600" y="2059200"/>
            <a:ext cx="10795000" cy="1015663"/>
          </a:xfrm>
          <a:prstGeom prst="rect">
            <a:avLst/>
          </a:prstGeom>
          <a:noFill/>
        </p:spPr>
        <p:txBody>
          <a:bodyPr wrap="square" rtlCol="0">
            <a:spAutoFit/>
          </a:bodyPr>
          <a:lstStyle/>
          <a:p>
            <a:pPr lvl="0">
              <a:defRPr/>
            </a:pPr>
            <a:r>
              <a:rPr lang="en-US" altLang="zh-CN" sz="2000" i="1" dirty="0">
                <a:solidFill>
                  <a:prstClr val="black"/>
                </a:solidFill>
                <a:ea typeface="宋体" panose="02010600030101010101" pitchFamily="2" charset="-122"/>
              </a:rPr>
              <a:t>If you are experiencing scheduling problems, they might derive from differences between high school and college timetables. Read the first two paragraphs of the passage again and underline the answers to the following questions, first with regards to high school, and then with regards to college.</a:t>
            </a:r>
            <a:endPar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24" name="组合 23"/>
          <p:cNvGrpSpPr/>
          <p:nvPr/>
        </p:nvGrpSpPr>
        <p:grpSpPr>
          <a:xfrm>
            <a:off x="8370044" y="885366"/>
            <a:ext cx="799525" cy="586284"/>
            <a:chOff x="6218013" y="812542"/>
            <a:chExt cx="799525" cy="586284"/>
          </a:xfrm>
        </p:grpSpPr>
        <p:sp>
          <p:nvSpPr>
            <p:cNvPr id="26" name="椭圆 2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3.11</a:t>
              </a:r>
              <a:endParaRPr lang="zh-CN" altLang="en-US" sz="1200" b="1" dirty="0">
                <a:solidFill>
                  <a:schemeClr val="bg1"/>
                </a:solidFill>
              </a:endParaRPr>
            </a:p>
          </p:txBody>
        </p:sp>
      </p:grpSp>
      <p:grpSp>
        <p:nvGrpSpPr>
          <p:cNvPr id="30" name="组合 29"/>
          <p:cNvGrpSpPr/>
          <p:nvPr/>
        </p:nvGrpSpPr>
        <p:grpSpPr>
          <a:xfrm>
            <a:off x="9094497" y="888454"/>
            <a:ext cx="799525" cy="586284"/>
            <a:chOff x="6218013" y="812542"/>
            <a:chExt cx="799525" cy="586284"/>
          </a:xfrm>
        </p:grpSpPr>
        <p:sp>
          <p:nvSpPr>
            <p:cNvPr id="31" name="椭圆 30"/>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2" name="图片 3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3" name="文本框 32">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3.12</a:t>
              </a:r>
              <a:endParaRPr lang="zh-CN" altLang="en-US" sz="1200" b="1" dirty="0">
                <a:solidFill>
                  <a:schemeClr val="bg1"/>
                </a:solidFill>
              </a:endParaRPr>
            </a:p>
          </p:txBody>
        </p:sp>
      </p:grpSp>
      <p:grpSp>
        <p:nvGrpSpPr>
          <p:cNvPr id="34" name="组合 33"/>
          <p:cNvGrpSpPr/>
          <p:nvPr/>
        </p:nvGrpSpPr>
        <p:grpSpPr>
          <a:xfrm>
            <a:off x="9809575" y="888454"/>
            <a:ext cx="799525" cy="586284"/>
            <a:chOff x="6218013" y="812542"/>
            <a:chExt cx="799525" cy="586284"/>
          </a:xfrm>
        </p:grpSpPr>
        <p:sp>
          <p:nvSpPr>
            <p:cNvPr id="35" name="椭圆 34"/>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 name="图片 3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7" name="文本框 36">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3.13</a:t>
              </a:r>
              <a:endParaRPr lang="zh-CN" altLang="en-US" sz="1200" b="1" dirty="0">
                <a:solidFill>
                  <a:schemeClr val="bg1"/>
                </a:solidFill>
              </a:endParaRPr>
            </a:p>
          </p:txBody>
        </p:sp>
      </p:grpSp>
      <p:sp>
        <p:nvSpPr>
          <p:cNvPr id="44" name="矩形 43"/>
          <p:cNvSpPr/>
          <p:nvPr/>
        </p:nvSpPr>
        <p:spPr>
          <a:xfrm>
            <a:off x="2346961" y="3480528"/>
            <a:ext cx="11777504" cy="18192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 name="TextBox 3"/>
          <p:cNvSpPr txBox="1"/>
          <p:nvPr/>
        </p:nvSpPr>
        <p:spPr>
          <a:xfrm>
            <a:off x="2746439" y="3737704"/>
            <a:ext cx="6791726" cy="1284069"/>
          </a:xfrm>
          <a:prstGeom prst="rect">
            <a:avLst/>
          </a:prstGeom>
          <a:noFill/>
        </p:spPr>
        <p:txBody>
          <a:bodyPr wrap="square" rtlCol="0">
            <a:spAutoFit/>
          </a:bodyPr>
          <a:lstStyle/>
          <a:p>
            <a:pPr>
              <a:lnSpc>
                <a:spcPct val="120000"/>
              </a:lnSpc>
            </a:pPr>
            <a:r>
              <a:rPr lang="en-US" altLang="zh-CN" sz="2200" dirty="0"/>
              <a:t>1. Who makes your schedule?</a:t>
            </a:r>
          </a:p>
          <a:p>
            <a:pPr>
              <a:lnSpc>
                <a:spcPct val="120000"/>
              </a:lnSpc>
            </a:pPr>
            <a:r>
              <a:rPr lang="en-US" altLang="zh-CN" sz="2200" dirty="0"/>
              <a:t>2. What are the main items in your schedule?</a:t>
            </a:r>
          </a:p>
          <a:p>
            <a:pPr>
              <a:lnSpc>
                <a:spcPct val="120000"/>
              </a:lnSpc>
            </a:pPr>
            <a:r>
              <a:rPr lang="en-US" altLang="zh-CN" sz="2200" dirty="0"/>
              <a:t>3. How much time are you in charge of? </a:t>
            </a:r>
            <a:endParaRPr lang="zh-CN" altLang="en-US" sz="2200" dirty="0"/>
          </a:p>
        </p:txBody>
      </p:sp>
      <p:grpSp>
        <p:nvGrpSpPr>
          <p:cNvPr id="45" name="组合 44"/>
          <p:cNvGrpSpPr/>
          <p:nvPr/>
        </p:nvGrpSpPr>
        <p:grpSpPr>
          <a:xfrm>
            <a:off x="10534028" y="891542"/>
            <a:ext cx="799525" cy="586284"/>
            <a:chOff x="6218013" y="812542"/>
            <a:chExt cx="799525" cy="586284"/>
          </a:xfrm>
        </p:grpSpPr>
        <p:sp>
          <p:nvSpPr>
            <p:cNvPr id="46" name="椭圆 45"/>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7" name="图片 4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8" name="文本框 47">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3.14</a:t>
              </a:r>
              <a:endParaRPr lang="zh-CN" altLang="en-US" sz="1200" b="1" dirty="0">
                <a:solidFill>
                  <a:schemeClr val="bg1"/>
                </a:solidFill>
              </a:endParaRPr>
            </a:p>
          </p:txBody>
        </p:sp>
      </p:grpSp>
      <p:grpSp>
        <p:nvGrpSpPr>
          <p:cNvPr id="49" name="组合 48"/>
          <p:cNvGrpSpPr/>
          <p:nvPr/>
        </p:nvGrpSpPr>
        <p:grpSpPr>
          <a:xfrm>
            <a:off x="11255653" y="886655"/>
            <a:ext cx="799525" cy="586284"/>
            <a:chOff x="6218013" y="812542"/>
            <a:chExt cx="799525" cy="586284"/>
          </a:xfrm>
        </p:grpSpPr>
        <p:sp>
          <p:nvSpPr>
            <p:cNvPr id="50" name="椭圆 4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1" name="图片 5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2" name="文本框 51">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3.15</a:t>
              </a:r>
              <a:endParaRPr lang="zh-CN" altLang="en-US" sz="1200" b="1" dirty="0">
                <a:solidFill>
                  <a:schemeClr val="bg1"/>
                </a:solidFill>
              </a:endParaRPr>
            </a:p>
          </p:txBody>
        </p:sp>
      </p:grpSp>
      <p:pic>
        <p:nvPicPr>
          <p:cNvPr id="2" name="图片 1"/>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794883" y="3233607"/>
            <a:ext cx="1552078" cy="206619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8000" y="1522800"/>
            <a:ext cx="10891679" cy="492443"/>
          </a:xfrm>
          <a:prstGeom prst="rect">
            <a:avLst/>
          </a:prstGeom>
          <a:noFill/>
        </p:spPr>
        <p:txBody>
          <a:bodyPr wrap="square" rtlCol="0">
            <a:spAutoFit/>
          </a:bodyPr>
          <a:lstStyle/>
          <a:p>
            <a:r>
              <a:rPr lang="en-US" altLang="zh-CN" sz="2600" b="1" dirty="0">
                <a:solidFill>
                  <a:srgbClr val="DA5362"/>
                </a:solidFill>
              </a:rPr>
              <a:t>Activity 3.13</a:t>
            </a:r>
            <a:endParaRPr lang="zh-CN" altLang="en-US" sz="2600" b="1" dirty="0">
              <a:solidFill>
                <a:srgbClr val="DA5362"/>
              </a:solidFill>
            </a:endParaRPr>
          </a:p>
        </p:txBody>
      </p:sp>
      <p:sp>
        <p:nvSpPr>
          <p:cNvPr id="44" name="矩形 43"/>
          <p:cNvSpPr/>
          <p:nvPr/>
        </p:nvSpPr>
        <p:spPr>
          <a:xfrm>
            <a:off x="0" y="2228982"/>
            <a:ext cx="12192000" cy="46290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a:off x="2941677" y="156240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12" name="TextBox 11"/>
          <p:cNvSpPr txBox="1"/>
          <p:nvPr/>
        </p:nvSpPr>
        <p:spPr>
          <a:xfrm>
            <a:off x="918000" y="2521899"/>
            <a:ext cx="11274000" cy="1717393"/>
          </a:xfrm>
          <a:prstGeom prst="rect">
            <a:avLst/>
          </a:prstGeom>
          <a:noFill/>
        </p:spPr>
        <p:txBody>
          <a:bodyPr wrap="square" rtlCol="0">
            <a:spAutoFit/>
          </a:bodyPr>
          <a:lstStyle/>
          <a:p>
            <a:pPr>
              <a:lnSpc>
                <a:spcPct val="120000"/>
              </a:lnSpc>
            </a:pPr>
            <a:r>
              <a:rPr lang="en-US" altLang="zh-CN" sz="2200" b="1" dirty="0"/>
              <a:t>In high school</a:t>
            </a:r>
            <a:r>
              <a:rPr lang="en-US" altLang="zh-CN" sz="2200" dirty="0"/>
              <a:t>, you probably had a fairly strict schedule that was mapped out for you by (1) ______________________________(2) ____________________________________________</a:t>
            </a:r>
          </a:p>
          <a:p>
            <a:pPr>
              <a:lnSpc>
                <a:spcPct val="120000"/>
              </a:lnSpc>
            </a:pPr>
            <a:r>
              <a:rPr lang="en-US" altLang="zh-CN" sz="2200" dirty="0"/>
              <a:t>There were allotted times for each activity, and (3)_________________________________</a:t>
            </a:r>
          </a:p>
          <a:p>
            <a:pPr>
              <a:lnSpc>
                <a:spcPct val="120000"/>
              </a:lnSpc>
            </a:pPr>
            <a:r>
              <a:rPr lang="en-US" altLang="zh-CN" sz="2200" dirty="0"/>
              <a:t>________________ about how to spend your time.</a:t>
            </a:r>
            <a:endParaRPr lang="zh-CN" altLang="en-US" sz="2200" dirty="0"/>
          </a:p>
        </p:txBody>
      </p:sp>
      <p:sp>
        <p:nvSpPr>
          <p:cNvPr id="13" name="TextBox 12"/>
          <p:cNvSpPr txBox="1"/>
          <p:nvPr/>
        </p:nvSpPr>
        <p:spPr>
          <a:xfrm>
            <a:off x="-3012707" y="2902913"/>
            <a:ext cx="8797490" cy="498598"/>
          </a:xfrm>
          <a:prstGeom prst="rect">
            <a:avLst/>
          </a:prstGeom>
          <a:noFill/>
        </p:spPr>
        <p:txBody>
          <a:bodyPr wrap="square" rtlCol="0">
            <a:spAutoFit/>
          </a:bodyPr>
          <a:lstStyle/>
          <a:p>
            <a:pPr indent="4032250">
              <a:lnSpc>
                <a:spcPct val="120000"/>
              </a:lnSpc>
            </a:pPr>
            <a:r>
              <a:rPr lang="en-US" altLang="zh-CN" sz="2200" dirty="0">
                <a:solidFill>
                  <a:srgbClr val="DA5362"/>
                </a:solidFill>
              </a:rPr>
              <a:t>your teachers, parents and coaches. </a:t>
            </a:r>
          </a:p>
        </p:txBody>
      </p:sp>
      <p:sp>
        <p:nvSpPr>
          <p:cNvPr id="17" name="TextBox 16"/>
          <p:cNvSpPr txBox="1"/>
          <p:nvPr/>
        </p:nvSpPr>
        <p:spPr>
          <a:xfrm>
            <a:off x="3267422" y="2920440"/>
            <a:ext cx="8542257" cy="498598"/>
          </a:xfrm>
          <a:prstGeom prst="rect">
            <a:avLst/>
          </a:prstGeom>
          <a:noFill/>
        </p:spPr>
        <p:txBody>
          <a:bodyPr wrap="square" rtlCol="0">
            <a:spAutoFit/>
          </a:bodyPr>
          <a:lstStyle/>
          <a:p>
            <a:pPr indent="2240280">
              <a:lnSpc>
                <a:spcPct val="120000"/>
              </a:lnSpc>
            </a:pPr>
            <a:r>
              <a:rPr lang="en-US" altLang="zh-CN" sz="2200" dirty="0">
                <a:solidFill>
                  <a:srgbClr val="DA5362"/>
                </a:solidFill>
              </a:rPr>
              <a:t>Wake up, school, practice, homework, chores, sleep. </a:t>
            </a:r>
            <a:endParaRPr lang="zh-CN" altLang="en-US" sz="2200" dirty="0">
              <a:solidFill>
                <a:srgbClr val="DA5362"/>
              </a:solidFill>
            </a:endParaRPr>
          </a:p>
        </p:txBody>
      </p:sp>
      <p:sp>
        <p:nvSpPr>
          <p:cNvPr id="20" name="TextBox 19"/>
          <p:cNvSpPr txBox="1"/>
          <p:nvPr/>
        </p:nvSpPr>
        <p:spPr>
          <a:xfrm>
            <a:off x="942255" y="3334429"/>
            <a:ext cx="10511808" cy="904863"/>
          </a:xfrm>
          <a:prstGeom prst="rect">
            <a:avLst/>
          </a:prstGeom>
          <a:noFill/>
        </p:spPr>
        <p:txBody>
          <a:bodyPr wrap="square" rtlCol="0">
            <a:spAutoFit/>
          </a:bodyPr>
          <a:lstStyle/>
          <a:p>
            <a:pPr indent="1792605">
              <a:lnSpc>
                <a:spcPct val="120000"/>
              </a:lnSpc>
            </a:pPr>
            <a:r>
              <a:rPr lang="en-US" altLang="zh-CN" sz="2200" dirty="0">
                <a:solidFill>
                  <a:srgbClr val="DA5362"/>
                </a:solidFill>
              </a:rPr>
              <a:t>                                                               not much room for you to make a lot of decisions or choices</a:t>
            </a:r>
            <a:endParaRPr lang="zh-CN" altLang="en-US" sz="2200" dirty="0">
              <a:solidFill>
                <a:srgbClr val="DA5362"/>
              </a:solidFill>
            </a:endParaRPr>
          </a:p>
        </p:txBody>
      </p:sp>
      <p:grpSp>
        <p:nvGrpSpPr>
          <p:cNvPr id="47" name="组合 46"/>
          <p:cNvGrpSpPr/>
          <p:nvPr/>
        </p:nvGrpSpPr>
        <p:grpSpPr>
          <a:xfrm>
            <a:off x="8370044" y="885366"/>
            <a:ext cx="799525" cy="586284"/>
            <a:chOff x="6218013" y="812542"/>
            <a:chExt cx="799525" cy="586284"/>
          </a:xfrm>
        </p:grpSpPr>
        <p:sp>
          <p:nvSpPr>
            <p:cNvPr id="49" name="椭圆 48"/>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1" name="图片 5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3" name="文本框 52">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3.11</a:t>
              </a:r>
              <a:endParaRPr lang="zh-CN" altLang="en-US" sz="1200" b="1" dirty="0">
                <a:solidFill>
                  <a:schemeClr val="bg1"/>
                </a:solidFill>
              </a:endParaRPr>
            </a:p>
          </p:txBody>
        </p:sp>
      </p:grpSp>
      <p:grpSp>
        <p:nvGrpSpPr>
          <p:cNvPr id="55" name="组合 54"/>
          <p:cNvGrpSpPr/>
          <p:nvPr/>
        </p:nvGrpSpPr>
        <p:grpSpPr>
          <a:xfrm>
            <a:off x="9094497" y="888454"/>
            <a:ext cx="799525" cy="586284"/>
            <a:chOff x="6218013" y="812542"/>
            <a:chExt cx="799525" cy="586284"/>
          </a:xfrm>
        </p:grpSpPr>
        <p:sp>
          <p:nvSpPr>
            <p:cNvPr id="59" name="椭圆 5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0" name="图片 5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1" name="文本框 6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3.12</a:t>
              </a:r>
              <a:endParaRPr lang="zh-CN" altLang="en-US" sz="1200" b="1" dirty="0">
                <a:solidFill>
                  <a:schemeClr val="bg1"/>
                </a:solidFill>
              </a:endParaRPr>
            </a:p>
          </p:txBody>
        </p:sp>
      </p:grpSp>
      <p:grpSp>
        <p:nvGrpSpPr>
          <p:cNvPr id="62" name="组合 61"/>
          <p:cNvGrpSpPr/>
          <p:nvPr/>
        </p:nvGrpSpPr>
        <p:grpSpPr>
          <a:xfrm>
            <a:off x="9809575" y="888454"/>
            <a:ext cx="799525" cy="586284"/>
            <a:chOff x="6218013" y="812542"/>
            <a:chExt cx="799525" cy="586284"/>
          </a:xfrm>
        </p:grpSpPr>
        <p:sp>
          <p:nvSpPr>
            <p:cNvPr id="63" name="椭圆 62"/>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3.13</a:t>
              </a:r>
              <a:endParaRPr lang="zh-CN" altLang="en-US" sz="1200" b="1" dirty="0">
                <a:solidFill>
                  <a:schemeClr val="bg1"/>
                </a:solidFill>
              </a:endParaRPr>
            </a:p>
          </p:txBody>
        </p:sp>
      </p:grpSp>
      <p:grpSp>
        <p:nvGrpSpPr>
          <p:cNvPr id="68" name="组合 67"/>
          <p:cNvGrpSpPr/>
          <p:nvPr/>
        </p:nvGrpSpPr>
        <p:grpSpPr>
          <a:xfrm>
            <a:off x="10534028" y="891542"/>
            <a:ext cx="799525" cy="586284"/>
            <a:chOff x="6218013" y="812542"/>
            <a:chExt cx="799525" cy="586284"/>
          </a:xfrm>
        </p:grpSpPr>
        <p:sp>
          <p:nvSpPr>
            <p:cNvPr id="69" name="椭圆 6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0" name="图片 6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1" name="文本框 70">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3.14</a:t>
              </a:r>
              <a:endParaRPr lang="zh-CN" altLang="en-US" sz="1200" b="1" dirty="0">
                <a:solidFill>
                  <a:schemeClr val="bg1"/>
                </a:solidFill>
              </a:endParaRPr>
            </a:p>
          </p:txBody>
        </p:sp>
      </p:grpSp>
      <p:grpSp>
        <p:nvGrpSpPr>
          <p:cNvPr id="72" name="组合 71"/>
          <p:cNvGrpSpPr/>
          <p:nvPr/>
        </p:nvGrpSpPr>
        <p:grpSpPr>
          <a:xfrm>
            <a:off x="11255653" y="886655"/>
            <a:ext cx="799525" cy="586284"/>
            <a:chOff x="6218013" y="812542"/>
            <a:chExt cx="799525" cy="586284"/>
          </a:xfrm>
        </p:grpSpPr>
        <p:sp>
          <p:nvSpPr>
            <p:cNvPr id="73" name="椭圆 7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4" name="图片 7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5" name="文本框 74">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3.15</a:t>
              </a:r>
              <a:endParaRPr lang="zh-CN" altLang="en-US" sz="1200" b="1" dirty="0">
                <a:solidFill>
                  <a:schemeClr val="bg1"/>
                </a:solidFill>
              </a:endParaRPr>
            </a:p>
          </p:txBody>
        </p:sp>
      </p:grpSp>
      <p:sp>
        <p:nvSpPr>
          <p:cNvPr id="38" name="TextBox 11"/>
          <p:cNvSpPr txBox="1"/>
          <p:nvPr/>
        </p:nvSpPr>
        <p:spPr>
          <a:xfrm>
            <a:off x="918000" y="4431255"/>
            <a:ext cx="11233964" cy="2123658"/>
          </a:xfrm>
          <a:prstGeom prst="rect">
            <a:avLst/>
          </a:prstGeom>
          <a:noFill/>
        </p:spPr>
        <p:txBody>
          <a:bodyPr wrap="square" rtlCol="0">
            <a:spAutoFit/>
          </a:bodyPr>
          <a:lstStyle/>
          <a:p>
            <a:pPr>
              <a:lnSpc>
                <a:spcPct val="120000"/>
              </a:lnSpc>
            </a:pPr>
            <a:r>
              <a:rPr lang="en-US" altLang="zh-CN" sz="2200" b="1" dirty="0"/>
              <a:t>College</a:t>
            </a:r>
            <a:r>
              <a:rPr lang="en-US" altLang="zh-CN" sz="2200" dirty="0"/>
              <a:t>, on the other hand, brings a lot of (1) ____________________ and unstructured time outside of classes. Most students spend (2) _________________________________________</a:t>
            </a:r>
          </a:p>
          <a:p>
            <a:pPr>
              <a:lnSpc>
                <a:spcPct val="120000"/>
              </a:lnSpc>
            </a:pPr>
            <a:r>
              <a:rPr lang="en-US" altLang="zh-CN" sz="2200" dirty="0"/>
              <a:t>__________________________________________________ you’ll be (3) ____________________________________________</a:t>
            </a:r>
          </a:p>
          <a:p>
            <a:pPr>
              <a:lnSpc>
                <a:spcPct val="120000"/>
              </a:lnSpc>
            </a:pPr>
            <a:endParaRPr lang="en-US" altLang="zh-CN" sz="2200" dirty="0"/>
          </a:p>
        </p:txBody>
      </p:sp>
      <p:sp>
        <p:nvSpPr>
          <p:cNvPr id="39" name="TextBox 2"/>
          <p:cNvSpPr txBox="1"/>
          <p:nvPr/>
        </p:nvSpPr>
        <p:spPr>
          <a:xfrm>
            <a:off x="1013375" y="4376545"/>
            <a:ext cx="8737107" cy="498598"/>
          </a:xfrm>
          <a:prstGeom prst="rect">
            <a:avLst/>
          </a:prstGeom>
          <a:noFill/>
        </p:spPr>
        <p:txBody>
          <a:bodyPr wrap="square" rtlCol="0">
            <a:spAutoFit/>
          </a:bodyPr>
          <a:lstStyle/>
          <a:p>
            <a:pPr indent="5111750">
              <a:lnSpc>
                <a:spcPct val="120000"/>
              </a:lnSpc>
            </a:pPr>
            <a:r>
              <a:rPr lang="en-US" altLang="zh-CN" sz="2200" dirty="0">
                <a:solidFill>
                  <a:srgbClr val="DA5362"/>
                </a:solidFill>
              </a:rPr>
              <a:t>freedom, independence</a:t>
            </a:r>
            <a:endParaRPr lang="zh-CN" altLang="en-US" sz="2200" dirty="0">
              <a:solidFill>
                <a:srgbClr val="DA5362"/>
              </a:solidFill>
            </a:endParaRPr>
          </a:p>
        </p:txBody>
      </p:sp>
      <p:sp>
        <p:nvSpPr>
          <p:cNvPr id="40" name="TextBox 4"/>
          <p:cNvSpPr txBox="1"/>
          <p:nvPr/>
        </p:nvSpPr>
        <p:spPr>
          <a:xfrm>
            <a:off x="918000" y="4832273"/>
            <a:ext cx="10955922" cy="904863"/>
          </a:xfrm>
          <a:prstGeom prst="rect">
            <a:avLst/>
          </a:prstGeom>
          <a:noFill/>
        </p:spPr>
        <p:txBody>
          <a:bodyPr wrap="square" rtlCol="0">
            <a:spAutoFit/>
          </a:bodyPr>
          <a:lstStyle/>
          <a:p>
            <a:pPr indent="2149475">
              <a:lnSpc>
                <a:spcPct val="120000"/>
              </a:lnSpc>
            </a:pPr>
            <a:r>
              <a:rPr lang="en-US" altLang="zh-CN" sz="2200" dirty="0">
                <a:solidFill>
                  <a:srgbClr val="DA5362"/>
                </a:solidFill>
              </a:rPr>
              <a:t>                                            no more than 15 hours in class each week, so even with time for homework, and possibly even a part time job</a:t>
            </a:r>
            <a:endParaRPr lang="zh-CN" altLang="en-US" sz="2200" dirty="0">
              <a:solidFill>
                <a:srgbClr val="DA5362"/>
              </a:solidFill>
            </a:endParaRPr>
          </a:p>
        </p:txBody>
      </p:sp>
      <p:sp>
        <p:nvSpPr>
          <p:cNvPr id="41" name="TextBox 6"/>
          <p:cNvSpPr txBox="1"/>
          <p:nvPr/>
        </p:nvSpPr>
        <p:spPr>
          <a:xfrm>
            <a:off x="-1595205" y="5631186"/>
            <a:ext cx="9073763" cy="498598"/>
          </a:xfrm>
          <a:prstGeom prst="rect">
            <a:avLst/>
          </a:prstGeom>
          <a:noFill/>
        </p:spPr>
        <p:txBody>
          <a:bodyPr wrap="square" rtlCol="0">
            <a:spAutoFit/>
          </a:bodyPr>
          <a:lstStyle/>
          <a:p>
            <a:pPr indent="2514600">
              <a:lnSpc>
                <a:spcPct val="120000"/>
              </a:lnSpc>
            </a:pPr>
            <a:r>
              <a:rPr lang="en-US" altLang="zh-CN" sz="2200" dirty="0">
                <a:solidFill>
                  <a:srgbClr val="DA5362"/>
                </a:solidFill>
              </a:rPr>
              <a:t>in charge of figuring out what to do with a lot of time. </a:t>
            </a:r>
            <a:endParaRPr lang="zh-CN" altLang="en-US" sz="2200" dirty="0">
              <a:solidFill>
                <a:srgbClr val="DA5362"/>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childTnLst>
              </p:cTn>
              <p:nextCondLst>
                <p:cond evt="onClick" delay="0">
                  <p:tgtEl>
                    <p:spTgt spid="45"/>
                  </p:tgtEl>
                </p:cond>
              </p:nextCondLst>
            </p:seq>
          </p:childTnLst>
        </p:cTn>
      </p:par>
    </p:tnLst>
    <p:bldLst>
      <p:bldP spid="13" grpId="0"/>
      <p:bldP spid="17" grpId="0"/>
      <p:bldP spid="20" grpId="0"/>
      <p:bldP spid="39" grpId="0"/>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0700" y="533400"/>
            <a:ext cx="10401300" cy="706755"/>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a:t>
            </a:r>
            <a:r>
              <a:rPr lang="en-US" altLang="en-GB" sz="4000" b="1" dirty="0">
                <a:latin typeface="Arial" panose="020B0604020202020204" pitchFamily="34" charset="0"/>
                <a:cs typeface="Arial" panose="020B0604020202020204" pitchFamily="34" charset="0"/>
              </a:rPr>
              <a:t>3</a:t>
            </a:r>
            <a:r>
              <a:rPr lang="en-GB" altLang="zh-CN" sz="4000" b="1" dirty="0">
                <a:latin typeface="Arial" panose="020B0604020202020204" pitchFamily="34" charset="0"/>
                <a:cs typeface="Arial" panose="020B0604020202020204" pitchFamily="34" charset="0"/>
              </a:rPr>
              <a:t> </a:t>
            </a:r>
            <a:r>
              <a:rPr lang="en-GB" altLang="zh-CN" sz="4000" b="1" dirty="0">
                <a:solidFill>
                  <a:schemeClr val="bg1"/>
                </a:solidFill>
                <a:latin typeface="Arial" panose="020B0604020202020204" pitchFamily="34" charset="0"/>
                <a:cs typeface="Arial" panose="020B0604020202020204" pitchFamily="34" charset="0"/>
                <a:sym typeface="+mn-ea"/>
              </a:rPr>
              <a:t>Extracurricular Activities</a:t>
            </a:r>
            <a:endParaRPr lang="en-GB" altLang="zh-CN" sz="4000" b="1" dirty="0">
              <a:solidFill>
                <a:schemeClr val="bg1"/>
              </a:solidFill>
              <a:latin typeface="Arial" panose="020B0604020202020204" pitchFamily="34" charset="0"/>
              <a:cs typeface="Arial" panose="020B0604020202020204" pitchFamily="34" charset="0"/>
            </a:endParaRPr>
          </a:p>
        </p:txBody>
      </p:sp>
      <p:sp>
        <p:nvSpPr>
          <p:cNvPr id="8" name="文本框 7"/>
          <p:cNvSpPr txBox="1"/>
          <p:nvPr/>
        </p:nvSpPr>
        <p:spPr>
          <a:xfrm>
            <a:off x="1930400" y="3949005"/>
            <a:ext cx="10020300" cy="138499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PROJECT</a:t>
            </a:r>
          </a:p>
          <a:p>
            <a:r>
              <a:rPr lang="en-US" altLang="zh-CN" sz="2800" dirty="0">
                <a:solidFill>
                  <a:schemeClr val="bg1"/>
                </a:solidFill>
              </a:rPr>
              <a:t>Deliver a speech responding to high school students’ main questions about college academic and extracurricular activities</a:t>
            </a:r>
          </a:p>
        </p:txBody>
      </p:sp>
      <p:sp>
        <p:nvSpPr>
          <p:cNvPr id="9" name="文本框 8"/>
          <p:cNvSpPr txBox="1"/>
          <p:nvPr/>
        </p:nvSpPr>
        <p:spPr>
          <a:xfrm>
            <a:off x="1930400" y="1524000"/>
            <a:ext cx="10020300" cy="2246769"/>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ISSUE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What are the differences between high school and college routines? </a:t>
            </a:r>
          </a:p>
          <a:p>
            <a:pPr marL="268605" marR="0" lvl="0" indent="-268605"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can you schedule your academic and extracurricular activities wisely?</a:t>
            </a: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xmlns="" val="0"/>
              </a:ext>
            </a:extLst>
          </a:blip>
          <a:srcRect l="29165" t="-129" r="34957" b="141"/>
          <a:stretch/>
        </p:blipFill>
        <p:spPr>
          <a:xfrm>
            <a:off x="-13957" y="-8823"/>
            <a:ext cx="1669502" cy="68620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8000" y="1522800"/>
            <a:ext cx="10891679" cy="492443"/>
          </a:xfrm>
          <a:prstGeom prst="rect">
            <a:avLst/>
          </a:prstGeom>
          <a:noFill/>
        </p:spPr>
        <p:txBody>
          <a:bodyPr wrap="square" rtlCol="0">
            <a:spAutoFit/>
          </a:bodyPr>
          <a:lstStyle/>
          <a:p>
            <a:r>
              <a:rPr lang="en-US" altLang="zh-CN" sz="2600" b="1" dirty="0">
                <a:solidFill>
                  <a:srgbClr val="DA5362"/>
                </a:solidFill>
              </a:rPr>
              <a:t>Activity 3.14</a:t>
            </a:r>
            <a:endParaRPr lang="zh-CN" altLang="en-US" sz="2600" b="1" dirty="0">
              <a:solidFill>
                <a:srgbClr val="DA5362"/>
              </a:solidFill>
            </a:endParaRPr>
          </a:p>
        </p:txBody>
      </p:sp>
      <p:sp>
        <p:nvSpPr>
          <p:cNvPr id="25" name="文本框 24"/>
          <p:cNvSpPr txBox="1"/>
          <p:nvPr/>
        </p:nvSpPr>
        <p:spPr>
          <a:xfrm>
            <a:off x="957600" y="2059200"/>
            <a:ext cx="10795000" cy="707886"/>
          </a:xfrm>
          <a:prstGeom prst="rect">
            <a:avLst/>
          </a:prstGeom>
          <a:noFill/>
        </p:spPr>
        <p:txBody>
          <a:bodyPr wrap="square" rtlCol="0">
            <a:spAutoFit/>
          </a:bodyPr>
          <a:lstStyle/>
          <a:p>
            <a:pPr lvl="0">
              <a:defRPr/>
            </a:pPr>
            <a:r>
              <a:rPr lang="en-US" altLang="zh-CN" sz="2000" i="1" dirty="0">
                <a:solidFill>
                  <a:prstClr val="black"/>
                </a:solidFill>
                <a:ea typeface="宋体" panose="02010600030101010101" pitchFamily="2" charset="-122"/>
              </a:rPr>
              <a:t>Underline the transitional words / expressions that contrast high school and college life in the </a:t>
            </a:r>
          </a:p>
          <a:p>
            <a:pPr lvl="0">
              <a:defRPr/>
            </a:pPr>
            <a:r>
              <a:rPr lang="en-US" altLang="zh-CN" sz="2000" i="1" dirty="0">
                <a:solidFill>
                  <a:prstClr val="black"/>
                </a:solidFill>
                <a:ea typeface="宋体" panose="02010600030101010101" pitchFamily="2" charset="-122"/>
              </a:rPr>
              <a:t>following sentences, and list some further examples in the blank space below.</a:t>
            </a:r>
            <a:endPar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34" name="组合 33"/>
          <p:cNvGrpSpPr/>
          <p:nvPr/>
        </p:nvGrpSpPr>
        <p:grpSpPr>
          <a:xfrm>
            <a:off x="9809575" y="888454"/>
            <a:ext cx="799525" cy="586284"/>
            <a:chOff x="6218013" y="812542"/>
            <a:chExt cx="799525" cy="586284"/>
          </a:xfrm>
        </p:grpSpPr>
        <p:sp>
          <p:nvSpPr>
            <p:cNvPr id="35" name="椭圆 3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 name="图片 3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7" name="文本框 36">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3.13</a:t>
              </a:r>
              <a:endParaRPr lang="zh-CN" altLang="en-US" sz="1200" b="1" dirty="0">
                <a:solidFill>
                  <a:schemeClr val="bg1"/>
                </a:solidFill>
              </a:endParaRPr>
            </a:p>
          </p:txBody>
        </p:sp>
      </p:grpSp>
      <p:grpSp>
        <p:nvGrpSpPr>
          <p:cNvPr id="38" name="组合 37"/>
          <p:cNvGrpSpPr/>
          <p:nvPr/>
        </p:nvGrpSpPr>
        <p:grpSpPr>
          <a:xfrm>
            <a:off x="10534028" y="891542"/>
            <a:ext cx="799525" cy="586284"/>
            <a:chOff x="6218013" y="812542"/>
            <a:chExt cx="799525" cy="586284"/>
          </a:xfrm>
        </p:grpSpPr>
        <p:sp>
          <p:nvSpPr>
            <p:cNvPr id="39" name="椭圆 38"/>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0" name="图片 3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1" name="文本框 40">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3.14</a:t>
              </a:r>
              <a:endParaRPr lang="zh-CN" altLang="en-US" sz="1200" b="1" dirty="0">
                <a:solidFill>
                  <a:schemeClr val="bg1"/>
                </a:solidFill>
              </a:endParaRPr>
            </a:p>
          </p:txBody>
        </p:sp>
      </p:grpSp>
      <p:grpSp>
        <p:nvGrpSpPr>
          <p:cNvPr id="42" name="组合 41"/>
          <p:cNvGrpSpPr/>
          <p:nvPr/>
        </p:nvGrpSpPr>
        <p:grpSpPr>
          <a:xfrm>
            <a:off x="11255653" y="886655"/>
            <a:ext cx="799525" cy="586284"/>
            <a:chOff x="6218013" y="812542"/>
            <a:chExt cx="799525" cy="586284"/>
          </a:xfrm>
        </p:grpSpPr>
        <p:sp>
          <p:nvSpPr>
            <p:cNvPr id="43" name="椭圆 4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4" name="图片 6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5" name="文本框 64">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3.15</a:t>
              </a:r>
              <a:endParaRPr lang="zh-CN" altLang="en-US" sz="1200" b="1" dirty="0">
                <a:solidFill>
                  <a:schemeClr val="bg1"/>
                </a:solidFill>
              </a:endParaRPr>
            </a:p>
          </p:txBody>
        </p:sp>
      </p:grpSp>
      <p:sp>
        <p:nvSpPr>
          <p:cNvPr id="44" name="矩形 43"/>
          <p:cNvSpPr/>
          <p:nvPr/>
        </p:nvSpPr>
        <p:spPr>
          <a:xfrm>
            <a:off x="957600" y="2890095"/>
            <a:ext cx="11514344" cy="35111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957600" y="2888806"/>
            <a:ext cx="11234400" cy="2096600"/>
          </a:xfrm>
          <a:prstGeom prst="rect">
            <a:avLst/>
          </a:prstGeom>
          <a:noFill/>
        </p:spPr>
        <p:txBody>
          <a:bodyPr wrap="square" rtlCol="0">
            <a:spAutoFit/>
          </a:bodyPr>
          <a:lstStyle/>
          <a:p>
            <a:pPr marL="265430" indent="-265430">
              <a:lnSpc>
                <a:spcPct val="120000"/>
              </a:lnSpc>
            </a:pPr>
            <a:r>
              <a:rPr lang="en-US" altLang="zh-CN" sz="2200" kern="100" dirty="0">
                <a:solidFill>
                  <a:schemeClr val="dk1"/>
                </a:solidFill>
                <a:cs typeface="Times New Roman" panose="02020603050405020304" pitchFamily="18" charset="0"/>
              </a:rPr>
              <a:t>1. In high school, you probably had a fairly strict schedule that was mapped out for you by your teachers, parents and coaches ... College, on the other hand, brings a lot of freedom, independence and unstructured time outside of classes.</a:t>
            </a:r>
          </a:p>
          <a:p>
            <a:pPr marL="265430" indent="-265430">
              <a:lnSpc>
                <a:spcPct val="120000"/>
              </a:lnSpc>
            </a:pPr>
            <a:r>
              <a:rPr lang="en-US" altLang="zh-CN" sz="2200" kern="100" dirty="0">
                <a:solidFill>
                  <a:schemeClr val="dk1"/>
                </a:solidFill>
                <a:cs typeface="Times New Roman" panose="02020603050405020304" pitchFamily="18" charset="0"/>
              </a:rPr>
              <a:t>2. Unlike high school, some of your classes in college may not require much “homework” and will instead require you to keep up with readings or other non-graded assignments.</a:t>
            </a:r>
            <a:endParaRPr lang="zh-CN" altLang="en-US" sz="2200" kern="100" dirty="0">
              <a:solidFill>
                <a:schemeClr val="dk1"/>
              </a:solidFill>
              <a:cs typeface="Times New Roman" panose="02020603050405020304" pitchFamily="18" charset="0"/>
            </a:endParaRPr>
          </a:p>
        </p:txBody>
      </p:sp>
      <p:cxnSp>
        <p:nvCxnSpPr>
          <p:cNvPr id="15" name="直接连接符 14"/>
          <p:cNvCxnSpPr/>
          <p:nvPr/>
        </p:nvCxnSpPr>
        <p:spPr>
          <a:xfrm>
            <a:off x="6043450" y="3696844"/>
            <a:ext cx="2058134" cy="0"/>
          </a:xfrm>
          <a:prstGeom prst="line">
            <a:avLst/>
          </a:prstGeom>
          <a:ln w="28575">
            <a:solidFill>
              <a:srgbClr val="DD5C6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299857" y="4476969"/>
            <a:ext cx="745724" cy="0"/>
          </a:xfrm>
          <a:prstGeom prst="line">
            <a:avLst/>
          </a:prstGeom>
          <a:ln w="28575">
            <a:solidFill>
              <a:srgbClr val="DD5C6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1283581" y="4901130"/>
            <a:ext cx="852256" cy="0"/>
          </a:xfrm>
          <a:prstGeom prst="line">
            <a:avLst/>
          </a:prstGeom>
          <a:ln w="28575">
            <a:solidFill>
              <a:srgbClr val="DD5C60"/>
            </a:solidFill>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941677" y="156240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5" name="组合 44"/>
          <p:cNvGrpSpPr/>
          <p:nvPr/>
        </p:nvGrpSpPr>
        <p:grpSpPr>
          <a:xfrm>
            <a:off x="8370044" y="885366"/>
            <a:ext cx="799525" cy="586284"/>
            <a:chOff x="6218013" y="812542"/>
            <a:chExt cx="799525" cy="586284"/>
          </a:xfrm>
        </p:grpSpPr>
        <p:sp>
          <p:nvSpPr>
            <p:cNvPr id="46" name="椭圆 45"/>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7" name="图片 4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8" name="文本框 47">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3.11</a:t>
              </a:r>
              <a:endParaRPr lang="zh-CN" altLang="en-US" sz="1200" b="1" dirty="0">
                <a:solidFill>
                  <a:schemeClr val="bg1"/>
                </a:solidFill>
              </a:endParaRPr>
            </a:p>
          </p:txBody>
        </p:sp>
      </p:grpSp>
      <p:grpSp>
        <p:nvGrpSpPr>
          <p:cNvPr id="49" name="组合 48"/>
          <p:cNvGrpSpPr/>
          <p:nvPr/>
        </p:nvGrpSpPr>
        <p:grpSpPr>
          <a:xfrm>
            <a:off x="9094497" y="888454"/>
            <a:ext cx="799525" cy="586284"/>
            <a:chOff x="6218013" y="812542"/>
            <a:chExt cx="799525" cy="586284"/>
          </a:xfrm>
        </p:grpSpPr>
        <p:sp>
          <p:nvSpPr>
            <p:cNvPr id="50" name="椭圆 49"/>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2" name="图片 5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3" name="文本框 52">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3.12</a:t>
              </a:r>
              <a:endParaRPr lang="zh-CN" altLang="en-US" sz="1200" b="1" dirty="0">
                <a:solidFill>
                  <a:schemeClr val="bg1"/>
                </a:solidFill>
              </a:endParaRPr>
            </a:p>
          </p:txBody>
        </p:sp>
      </p:grpSp>
      <p:sp>
        <p:nvSpPr>
          <p:cNvPr id="54" name="TextBox 2"/>
          <p:cNvSpPr txBox="1"/>
          <p:nvPr/>
        </p:nvSpPr>
        <p:spPr>
          <a:xfrm>
            <a:off x="957600" y="5042383"/>
            <a:ext cx="10220373" cy="1284069"/>
          </a:xfrm>
          <a:prstGeom prst="rect">
            <a:avLst/>
          </a:prstGeom>
          <a:noFill/>
        </p:spPr>
        <p:txBody>
          <a:bodyPr wrap="square" rtlCol="0">
            <a:spAutoFit/>
          </a:bodyPr>
          <a:lstStyle/>
          <a:p>
            <a:pPr algn="ctr">
              <a:lnSpc>
                <a:spcPct val="120000"/>
              </a:lnSpc>
            </a:pPr>
            <a:r>
              <a:rPr lang="en-US" altLang="zh-CN" sz="2200" kern="100" dirty="0">
                <a:solidFill>
                  <a:schemeClr val="dk1"/>
                </a:solidFill>
                <a:cs typeface="Times New Roman" panose="02020603050405020304" pitchFamily="18" charset="0"/>
              </a:rPr>
              <a:t>More words / expressions showing contrast: </a:t>
            </a:r>
          </a:p>
          <a:p>
            <a:pPr>
              <a:lnSpc>
                <a:spcPct val="120000"/>
              </a:lnSpc>
            </a:pPr>
            <a:r>
              <a:rPr lang="en-US" altLang="zh-CN" sz="2200" kern="100" dirty="0">
                <a:solidFill>
                  <a:schemeClr val="dk1"/>
                </a:solidFill>
                <a:cs typeface="Times New Roman" panose="02020603050405020304" pitchFamily="18" charset="0"/>
              </a:rPr>
              <a:t>_______________________________________________________________________</a:t>
            </a:r>
          </a:p>
          <a:p>
            <a:pPr>
              <a:lnSpc>
                <a:spcPct val="120000"/>
              </a:lnSpc>
            </a:pPr>
            <a:r>
              <a:rPr lang="en-US" altLang="zh-CN" sz="2200" kern="100" dirty="0">
                <a:solidFill>
                  <a:schemeClr val="dk1"/>
                </a:solidFill>
                <a:cs typeface="Times New Roman" panose="02020603050405020304" pitchFamily="18" charset="0"/>
              </a:rPr>
              <a:t>_________________________________________________________</a:t>
            </a:r>
          </a:p>
        </p:txBody>
      </p:sp>
      <p:sp>
        <p:nvSpPr>
          <p:cNvPr id="55" name="TextBox 3"/>
          <p:cNvSpPr txBox="1"/>
          <p:nvPr/>
        </p:nvSpPr>
        <p:spPr>
          <a:xfrm>
            <a:off x="957600" y="5420067"/>
            <a:ext cx="10338995" cy="904863"/>
          </a:xfrm>
          <a:prstGeom prst="rect">
            <a:avLst/>
          </a:prstGeom>
          <a:noFill/>
        </p:spPr>
        <p:txBody>
          <a:bodyPr wrap="square" rtlCol="0">
            <a:spAutoFit/>
          </a:bodyPr>
          <a:lstStyle/>
          <a:p>
            <a:pPr>
              <a:lnSpc>
                <a:spcPct val="120000"/>
              </a:lnSpc>
            </a:pPr>
            <a:r>
              <a:rPr lang="en-US" altLang="zh-CN" sz="2200" kern="100" dirty="0">
                <a:solidFill>
                  <a:srgbClr val="DD5C60"/>
                </a:solidFill>
                <a:cs typeface="Times New Roman" panose="02020603050405020304" pitchFamily="18" charset="0"/>
              </a:rPr>
              <a:t>but, whereas, while, although, nevertheless, however, even though, despite, in spite of, (for one thing) for another, on the contrary, by contrast, compared to</a:t>
            </a:r>
            <a:endParaRPr lang="zh-CN" altLang="en-US" sz="2200" kern="100" dirty="0">
              <a:solidFill>
                <a:srgbClr val="DD5C60"/>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childTnLst>
              </p:cTn>
              <p:nextCondLst>
                <p:cond evt="onClick" delay="0">
                  <p:tgtEl>
                    <p:spTgt spid="51"/>
                  </p:tgtEl>
                </p:cond>
              </p:nextCondLst>
            </p:seq>
          </p:childTnLst>
        </p:cTn>
      </p:par>
    </p:tnLst>
    <p:bldLst>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8000" y="1522800"/>
            <a:ext cx="10891679" cy="492443"/>
          </a:xfrm>
          <a:prstGeom prst="rect">
            <a:avLst/>
          </a:prstGeom>
          <a:noFill/>
        </p:spPr>
        <p:txBody>
          <a:bodyPr wrap="square" rtlCol="0">
            <a:spAutoFit/>
          </a:bodyPr>
          <a:lstStyle/>
          <a:p>
            <a:r>
              <a:rPr lang="en-US" altLang="zh-CN" sz="2600" b="1" dirty="0">
                <a:solidFill>
                  <a:srgbClr val="DA5362"/>
                </a:solidFill>
              </a:rPr>
              <a:t>Activity 3.15</a:t>
            </a:r>
            <a:endParaRPr lang="zh-CN" altLang="en-US" sz="2600" b="1" dirty="0">
              <a:solidFill>
                <a:srgbClr val="DA5362"/>
              </a:solidFill>
            </a:endParaRPr>
          </a:p>
        </p:txBody>
      </p:sp>
      <p:sp>
        <p:nvSpPr>
          <p:cNvPr id="25" name="文本框 24"/>
          <p:cNvSpPr txBox="1"/>
          <p:nvPr/>
        </p:nvSpPr>
        <p:spPr>
          <a:xfrm>
            <a:off x="957600" y="2059200"/>
            <a:ext cx="10795000" cy="1938992"/>
          </a:xfrm>
          <a:prstGeom prst="rect">
            <a:avLst/>
          </a:prstGeom>
          <a:noFill/>
        </p:spPr>
        <p:txBody>
          <a:bodyPr wrap="square" rtlCol="0">
            <a:spAutoFit/>
          </a:bodyPr>
          <a:lstStyle/>
          <a:p>
            <a:pPr lvl="0">
              <a:defRPr/>
            </a:pPr>
            <a:r>
              <a:rPr lang="en-US" altLang="zh-CN" sz="2000" i="1" dirty="0">
                <a:solidFill>
                  <a:prstClr val="black"/>
                </a:solidFill>
                <a:ea typeface="宋体" panose="02010600030101010101" pitchFamily="2" charset="-122"/>
              </a:rPr>
              <a:t>In the passage, the author contrasts high school with college life by describing several different aspects </a:t>
            </a:r>
          </a:p>
          <a:p>
            <a:pPr lvl="0">
              <a:defRPr/>
            </a:pPr>
            <a:r>
              <a:rPr lang="en-US" altLang="zh-CN" sz="2000" i="1" dirty="0">
                <a:solidFill>
                  <a:prstClr val="black"/>
                </a:solidFill>
                <a:ea typeface="宋体" panose="02010600030101010101" pitchFamily="2" charset="-122"/>
              </a:rPr>
              <a:t>of high school life at once, before moving on to college life (the block method). Another way to structure the contrast would be to discuss each individual aspect of high school life alongside how it plays out in college (the point-by-point method). Complete the following paragraphs using appropriate </a:t>
            </a:r>
          </a:p>
          <a:p>
            <a:pPr lvl="0">
              <a:defRPr/>
            </a:pPr>
            <a:r>
              <a:rPr lang="en-US" altLang="zh-CN" sz="2000" i="1" dirty="0">
                <a:solidFill>
                  <a:prstClr val="black"/>
                </a:solidFill>
                <a:ea typeface="宋体" panose="02010600030101010101" pitchFamily="2" charset="-122"/>
              </a:rPr>
              <a:t>transitional words / expressions and information from the passage. Then compare your writing with </a:t>
            </a:r>
          </a:p>
          <a:p>
            <a:pPr lvl="0">
              <a:defRPr/>
            </a:pPr>
            <a:r>
              <a:rPr lang="en-US" altLang="zh-CN" sz="2000" i="1" dirty="0">
                <a:solidFill>
                  <a:prstClr val="black"/>
                </a:solidFill>
                <a:ea typeface="宋体" panose="02010600030101010101" pitchFamily="2" charset="-122"/>
              </a:rPr>
              <a:t>the passage and discuss the strengths and drawbacks of these two different methods of organization.</a:t>
            </a:r>
            <a:endPar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38" name="组合 37"/>
          <p:cNvGrpSpPr/>
          <p:nvPr/>
        </p:nvGrpSpPr>
        <p:grpSpPr>
          <a:xfrm>
            <a:off x="10534028" y="891542"/>
            <a:ext cx="799525" cy="586284"/>
            <a:chOff x="6218013" y="812542"/>
            <a:chExt cx="799525" cy="586284"/>
          </a:xfrm>
        </p:grpSpPr>
        <p:sp>
          <p:nvSpPr>
            <p:cNvPr id="39" name="椭圆 38"/>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0" name="图片 3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1" name="文本框 40">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3.14</a:t>
              </a:r>
              <a:endParaRPr lang="zh-CN" altLang="en-US" sz="1200" b="1" dirty="0">
                <a:solidFill>
                  <a:schemeClr val="bg1"/>
                </a:solidFill>
              </a:endParaRPr>
            </a:p>
          </p:txBody>
        </p:sp>
      </p:grpSp>
      <p:grpSp>
        <p:nvGrpSpPr>
          <p:cNvPr id="42" name="组合 41"/>
          <p:cNvGrpSpPr/>
          <p:nvPr/>
        </p:nvGrpSpPr>
        <p:grpSpPr>
          <a:xfrm>
            <a:off x="11255653" y="886655"/>
            <a:ext cx="799525" cy="586284"/>
            <a:chOff x="6218013" y="812542"/>
            <a:chExt cx="799525" cy="586284"/>
          </a:xfrm>
        </p:grpSpPr>
        <p:sp>
          <p:nvSpPr>
            <p:cNvPr id="43" name="椭圆 42"/>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4" name="图片 6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5" name="文本框 64">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3.15</a:t>
              </a:r>
              <a:endParaRPr lang="zh-CN" altLang="en-US" sz="1200" b="1" dirty="0">
                <a:solidFill>
                  <a:schemeClr val="bg1"/>
                </a:solidFill>
              </a:endParaRPr>
            </a:p>
          </p:txBody>
        </p:sp>
      </p:grpSp>
      <p:grpSp>
        <p:nvGrpSpPr>
          <p:cNvPr id="44" name="组合 43"/>
          <p:cNvGrpSpPr/>
          <p:nvPr/>
        </p:nvGrpSpPr>
        <p:grpSpPr>
          <a:xfrm>
            <a:off x="9809575" y="888454"/>
            <a:ext cx="799525" cy="586284"/>
            <a:chOff x="6218013" y="812542"/>
            <a:chExt cx="799525" cy="586284"/>
          </a:xfrm>
        </p:grpSpPr>
        <p:sp>
          <p:nvSpPr>
            <p:cNvPr id="45" name="椭圆 44"/>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6" name="图片 4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6"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3.13</a:t>
              </a:r>
              <a:endParaRPr lang="zh-CN" altLang="en-US" sz="1200" b="1" dirty="0">
                <a:solidFill>
                  <a:schemeClr val="bg1"/>
                </a:solidFill>
              </a:endParaRPr>
            </a:p>
          </p:txBody>
        </p:sp>
      </p:grpSp>
      <p:grpSp>
        <p:nvGrpSpPr>
          <p:cNvPr id="48" name="组合 47"/>
          <p:cNvGrpSpPr/>
          <p:nvPr/>
        </p:nvGrpSpPr>
        <p:grpSpPr>
          <a:xfrm>
            <a:off x="8370044" y="885366"/>
            <a:ext cx="799525" cy="586284"/>
            <a:chOff x="6218013" y="812542"/>
            <a:chExt cx="799525" cy="586284"/>
          </a:xfrm>
        </p:grpSpPr>
        <p:sp>
          <p:nvSpPr>
            <p:cNvPr id="49" name="椭圆 48"/>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7"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3.11</a:t>
              </a:r>
              <a:endParaRPr lang="zh-CN" altLang="en-US" sz="1200" b="1" dirty="0">
                <a:solidFill>
                  <a:schemeClr val="bg1"/>
                </a:solidFill>
              </a:endParaRPr>
            </a:p>
          </p:txBody>
        </p:sp>
      </p:grpSp>
      <p:grpSp>
        <p:nvGrpSpPr>
          <p:cNvPr id="52" name="组合 51"/>
          <p:cNvGrpSpPr/>
          <p:nvPr/>
        </p:nvGrpSpPr>
        <p:grpSpPr>
          <a:xfrm>
            <a:off x="9094497" y="888454"/>
            <a:ext cx="799525" cy="586284"/>
            <a:chOff x="6218013" y="812542"/>
            <a:chExt cx="799525" cy="586284"/>
          </a:xfrm>
        </p:grpSpPr>
        <p:sp>
          <p:nvSpPr>
            <p:cNvPr id="53" name="椭圆 52"/>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8"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3.12</a:t>
              </a:r>
              <a:endParaRPr lang="zh-CN" altLang="en-US" sz="1200" b="1" dirty="0">
                <a:solidFill>
                  <a:schemeClr val="bg1"/>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11888"/>
            <a:ext cx="10613204" cy="4899803"/>
          </a:xfrm>
          <a:prstGeom prst="rect">
            <a:avLst/>
          </a:prstGeom>
          <a:solidFill>
            <a:schemeClr val="bg1">
              <a:lumMod val="95000"/>
            </a:schemeClr>
          </a:solidFill>
        </p:spPr>
        <p:txBody>
          <a:bodyPr wrap="square" rtlCol="0">
            <a:spAutoFit/>
          </a:bodyPr>
          <a:lstStyle/>
          <a:p>
            <a:endParaRPr lang="en-US" altLang="zh-CN" sz="2200" dirty="0"/>
          </a:p>
          <a:p>
            <a:pPr>
              <a:lnSpc>
                <a:spcPct val="120000"/>
              </a:lnSpc>
            </a:pPr>
            <a:r>
              <a:rPr lang="en-US" altLang="zh-CN" sz="2200" b="1" dirty="0">
                <a:solidFill>
                  <a:srgbClr val="DD5C60"/>
                </a:solidFill>
              </a:rPr>
              <a:t>Purposes</a:t>
            </a:r>
          </a:p>
          <a:p>
            <a:pPr indent="457200">
              <a:lnSpc>
                <a:spcPct val="120000"/>
              </a:lnSpc>
            </a:pPr>
            <a:r>
              <a:rPr lang="en-US" altLang="zh-CN" sz="2200" dirty="0"/>
              <a:t>Comparison and contrast are often used in everyday life, whether in school essay writing, public speaking or in business evaluations. Strictly speaking, a comparison shows how two subjects are similar, and a contrast, how they are different. You compose a compare and contrast essay for one of the following purposes:</a:t>
            </a:r>
          </a:p>
          <a:p>
            <a:pPr indent="457200">
              <a:lnSpc>
                <a:spcPct val="120000"/>
              </a:lnSpc>
            </a:pPr>
            <a:r>
              <a:rPr lang="en-US" altLang="zh-CN" sz="2200" dirty="0"/>
              <a:t>following purposes:</a:t>
            </a:r>
          </a:p>
          <a:p>
            <a:pPr indent="457200">
              <a:lnSpc>
                <a:spcPct val="120000"/>
              </a:lnSpc>
            </a:pPr>
            <a:r>
              <a:rPr lang="en-US" altLang="zh-CN" sz="2200" dirty="0"/>
              <a:t>• To present information about something unfamiliar by comparing it with something familiar;</a:t>
            </a:r>
          </a:p>
          <a:p>
            <a:pPr indent="457200">
              <a:lnSpc>
                <a:spcPct val="120000"/>
              </a:lnSpc>
            </a:pPr>
            <a:r>
              <a:rPr lang="en-US" altLang="zh-CN" sz="2200" dirty="0"/>
              <a:t>• To show the superiority of one thing by comparing it with the other;</a:t>
            </a:r>
          </a:p>
          <a:p>
            <a:pPr indent="457200">
              <a:lnSpc>
                <a:spcPct val="120000"/>
              </a:lnSpc>
            </a:pPr>
            <a:r>
              <a:rPr lang="en-US" altLang="zh-CN" sz="2200" dirty="0"/>
              <a:t>• To demonstrate the similarities and differences between two subjects in order to help readers understand or evaluate them.</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WRITING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Compare and Contrast</a:t>
            </a:r>
            <a:endParaRPr lang="zh-CN" altLang="en-US" sz="2400" b="1" dirty="0">
              <a:solidFill>
                <a:srgbClr val="DD5C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11600"/>
            <a:ext cx="10613204" cy="4872744"/>
          </a:xfrm>
          <a:prstGeom prst="rect">
            <a:avLst/>
          </a:prstGeom>
          <a:solidFill>
            <a:schemeClr val="bg1">
              <a:lumMod val="95000"/>
            </a:schemeClr>
          </a:solidFill>
        </p:spPr>
        <p:txBody>
          <a:bodyPr wrap="square" rtlCol="0">
            <a:spAutoFit/>
          </a:bodyPr>
          <a:lstStyle/>
          <a:p>
            <a:endParaRPr lang="en-US" altLang="zh-CN" sz="2200" dirty="0"/>
          </a:p>
          <a:p>
            <a:pPr>
              <a:lnSpc>
                <a:spcPct val="120000"/>
              </a:lnSpc>
            </a:pPr>
            <a:r>
              <a:rPr lang="en-US" altLang="zh-CN" sz="2200" b="1" dirty="0">
                <a:solidFill>
                  <a:srgbClr val="DD5C60"/>
                </a:solidFill>
              </a:rPr>
              <a:t>Selecting a subject and developing a structure</a:t>
            </a:r>
            <a:r>
              <a:rPr lang="en-US" altLang="zh-CN" sz="2200" dirty="0"/>
              <a:t> </a:t>
            </a:r>
          </a:p>
          <a:p>
            <a:pPr indent="457200">
              <a:lnSpc>
                <a:spcPct val="120000"/>
              </a:lnSpc>
            </a:pPr>
            <a:r>
              <a:rPr lang="en-US" altLang="zh-CN" sz="2200" dirty="0"/>
              <a:t>The subjects being compared or contrasted must share some comparable features and belong to the same general class. You may compare or contrast two brand-name products, two schools, two cities, two friends, two jobs, or two possible solutions to a problem. However, it would make hardly any sense if you compare a television set with a food.</a:t>
            </a:r>
          </a:p>
          <a:p>
            <a:pPr indent="457200">
              <a:lnSpc>
                <a:spcPct val="120000"/>
              </a:lnSpc>
            </a:pPr>
            <a:r>
              <a:rPr lang="en-US" altLang="zh-CN" sz="2200" dirty="0"/>
              <a:t>Once you have decided on your subjects, present their similarities and / or differences either using the block method or the point-by-point method. The block comparison involves a thorough exploration of the first subject, then moves on to the subject it is being compared to, covering the same aspects of both subjects and preferably in the same order. The point-by-point comparison, however, examines your two subjects at the same time, moving through various aspects and comparing and contrasting as you go.</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sym typeface="+mn-ea"/>
              </a:rPr>
              <a:t>WRITING </a:t>
            </a:r>
            <a:r>
              <a:rPr lang="en-US" altLang="zh-CN" sz="2400" b="1" dirty="0">
                <a:solidFill>
                  <a:schemeClr val="bg1"/>
                </a:solidFill>
              </a:rPr>
              <a:t>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Compare and Contrast</a:t>
            </a:r>
            <a:endParaRPr lang="zh-CN" altLang="en-US" sz="2400" b="1" dirty="0">
              <a:solidFill>
                <a:srgbClr val="DD5C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11600"/>
            <a:ext cx="10613204" cy="4872744"/>
          </a:xfrm>
          <a:prstGeom prst="rect">
            <a:avLst/>
          </a:prstGeom>
          <a:solidFill>
            <a:schemeClr val="bg1">
              <a:lumMod val="95000"/>
            </a:schemeClr>
          </a:solidFill>
        </p:spPr>
        <p:txBody>
          <a:bodyPr wrap="square" rtlCol="0">
            <a:spAutoFit/>
          </a:bodyPr>
          <a:lstStyle/>
          <a:p>
            <a:endParaRPr lang="en-US" altLang="zh-CN" sz="2200" b="1" dirty="0">
              <a:solidFill>
                <a:srgbClr val="DD5C60"/>
              </a:solidFill>
            </a:endParaRPr>
          </a:p>
          <a:p>
            <a:pPr>
              <a:lnSpc>
                <a:spcPct val="120000"/>
              </a:lnSpc>
            </a:pPr>
            <a:r>
              <a:rPr lang="en-US" altLang="zh-CN" sz="2200" b="1" dirty="0">
                <a:solidFill>
                  <a:srgbClr val="DD5C60"/>
                </a:solidFill>
              </a:rPr>
              <a:t>Topic sentences and transitions</a:t>
            </a:r>
          </a:p>
          <a:p>
            <a:pPr indent="457200">
              <a:lnSpc>
                <a:spcPct val="120000"/>
              </a:lnSpc>
            </a:pPr>
            <a:r>
              <a:rPr lang="en-US" altLang="zh-CN" sz="2200" dirty="0"/>
              <a:t>The topic sentence of an extended compare and contrast essay introduces or summarizes the main idea, offering readers a road map so they won’t get lost in the points you are about to make. Replace vague reports of your general topic. It should be detailed and specific. In addition, to help readers keep track of where you are in the comparison / contrast, make sure that your transitions place strong emphasis on similarities or differences. The following words may be helpful to you in signaling your intentions: like, similar to, also, unlike, similarly, in the same way, likewise, again, compared to, in contrast, in like manner, contrasted with, on the contrary, however, although, yet, even though, still, but, nevertheless, conversely, at the same time, regardless, despite, while, on the one hand … on the other hand. </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SPEAKING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Compare and Contrast</a:t>
            </a:r>
            <a:endParaRPr lang="zh-CN" altLang="en-US" sz="2400" b="1" dirty="0">
              <a:solidFill>
                <a:srgbClr val="DD5C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19321" y="2860284"/>
            <a:ext cx="11900567" cy="3081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919321" y="1522800"/>
            <a:ext cx="10891679" cy="492443"/>
          </a:xfrm>
          <a:prstGeom prst="rect">
            <a:avLst/>
          </a:prstGeom>
          <a:noFill/>
        </p:spPr>
        <p:txBody>
          <a:bodyPr wrap="square" rtlCol="0">
            <a:spAutoFit/>
          </a:bodyPr>
          <a:lstStyle/>
          <a:p>
            <a:r>
              <a:rPr lang="en-US" altLang="zh-CN" sz="2600" b="1" dirty="0">
                <a:solidFill>
                  <a:srgbClr val="DA5362"/>
                </a:solidFill>
              </a:rPr>
              <a:t>Activity 3.16</a:t>
            </a:r>
            <a:endParaRPr lang="zh-CN" altLang="en-US" sz="2600" b="1" dirty="0">
              <a:solidFill>
                <a:srgbClr val="DA5362"/>
              </a:solidFill>
            </a:endParaRPr>
          </a:p>
        </p:txBody>
      </p:sp>
      <p:grpSp>
        <p:nvGrpSpPr>
          <p:cNvPr id="18" name="组合 17"/>
          <p:cNvGrpSpPr/>
          <p:nvPr/>
        </p:nvGrpSpPr>
        <p:grpSpPr>
          <a:xfrm>
            <a:off x="10551168" y="888454"/>
            <a:ext cx="799525" cy="586284"/>
            <a:chOff x="6218013" y="812542"/>
            <a:chExt cx="799525" cy="586284"/>
          </a:xfrm>
        </p:grpSpPr>
        <p:sp>
          <p:nvSpPr>
            <p:cNvPr id="23" name="椭圆 22"/>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4" name="图片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5" name="文本框 24">
              <a:hlinkClick r:id="rId4"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3.16</a:t>
              </a:r>
              <a:endParaRPr lang="zh-CN" altLang="en-US" sz="1200" b="1" dirty="0">
                <a:solidFill>
                  <a:schemeClr val="bg1"/>
                </a:solidFill>
              </a:endParaRPr>
            </a:p>
          </p:txBody>
        </p:sp>
      </p:grpSp>
      <p:grpSp>
        <p:nvGrpSpPr>
          <p:cNvPr id="26" name="组合 25"/>
          <p:cNvGrpSpPr/>
          <p:nvPr/>
        </p:nvGrpSpPr>
        <p:grpSpPr>
          <a:xfrm>
            <a:off x="11266246" y="888454"/>
            <a:ext cx="799525" cy="586284"/>
            <a:chOff x="6218013" y="812542"/>
            <a:chExt cx="799525" cy="586284"/>
          </a:xfrm>
        </p:grpSpPr>
        <p:sp>
          <p:nvSpPr>
            <p:cNvPr id="27" name="椭圆 26"/>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9" name="文本框 28">
              <a:hlinkClick r:id="rId5" action="ppaction://hlinksldjump"/>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3.17</a:t>
              </a:r>
              <a:endParaRPr lang="zh-CN" altLang="en-US" sz="1200" b="1" dirty="0">
                <a:solidFill>
                  <a:schemeClr val="bg1"/>
                </a:solidFill>
              </a:endParaRPr>
            </a:p>
          </p:txBody>
        </p:sp>
      </p:grpSp>
      <p:sp>
        <p:nvSpPr>
          <p:cNvPr id="15" name="文本框 14"/>
          <p:cNvSpPr txBox="1"/>
          <p:nvPr/>
        </p:nvSpPr>
        <p:spPr>
          <a:xfrm>
            <a:off x="981312" y="2860285"/>
            <a:ext cx="11210687" cy="2909130"/>
          </a:xfrm>
          <a:prstGeom prst="rect">
            <a:avLst/>
          </a:prstGeom>
          <a:noFill/>
        </p:spPr>
        <p:txBody>
          <a:bodyPr wrap="square" rtlCol="0">
            <a:spAutoFit/>
          </a:bodyPr>
          <a:lstStyle/>
          <a:p>
            <a:pPr>
              <a:lnSpc>
                <a:spcPct val="120000"/>
              </a:lnSpc>
            </a:pPr>
            <a:r>
              <a:rPr lang="en-US" altLang="zh-CN" sz="2200" b="1" dirty="0"/>
              <a:t>Paragraph 1</a:t>
            </a:r>
          </a:p>
          <a:p>
            <a:pPr>
              <a:lnSpc>
                <a:spcPct val="120000"/>
              </a:lnSpc>
            </a:pPr>
            <a:r>
              <a:rPr lang="en-US" altLang="zh-CN" sz="2200" dirty="0"/>
              <a:t>    In the country, I can hear the pleasant sounds of birds singing and leaves rustling in the breeze. I can breathe clean, fresh air and enjoy green trees and colorful flowers. I can see rabbits hopping and squirrels playing in the trees. But in the city I would be denied all of this. Instead, I would hear the noisy sounds of cars and trucks. I would breathe only polluted air from factories. Also, there would be only crowded, littered streets and sidewalks to look at, and the only animals I would see would be dogs dirtying telephone poles.</a:t>
            </a:r>
          </a:p>
        </p:txBody>
      </p:sp>
      <p:sp>
        <p:nvSpPr>
          <p:cNvPr id="20" name="文本框 19"/>
          <p:cNvSpPr txBox="1"/>
          <p:nvPr/>
        </p:nvSpPr>
        <p:spPr>
          <a:xfrm>
            <a:off x="957600" y="2059200"/>
            <a:ext cx="10591272" cy="707886"/>
          </a:xfrm>
          <a:prstGeom prst="rect">
            <a:avLst/>
          </a:prstGeom>
          <a:noFill/>
        </p:spPr>
        <p:txBody>
          <a:bodyPr wrap="square">
            <a:spAutoFit/>
          </a:bodyPr>
          <a:lstStyle/>
          <a:p>
            <a:r>
              <a:rPr lang="en-US" altLang="zh-CN" sz="2000" i="1" dirty="0"/>
              <a:t>Read the two paragraphs below and decide what purpose each paragraph might serve. Work in pairs and explain your choice.</a:t>
            </a:r>
            <a:endParaRPr lang="zh-CN" altLang="en-US" sz="2000" i="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31790"/>
            <a:ext cx="12192000" cy="32106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1034444" cy="497205"/>
          </a:xfrm>
          <a:prstGeom prst="rect">
            <a:avLst/>
          </a:prstGeom>
          <a:noFill/>
        </p:spPr>
        <p:txBody>
          <a:bodyPr wrap="square" rtlCol="0">
            <a:spAutoFit/>
          </a:bodyPr>
          <a:lstStyle/>
          <a:p>
            <a:pPr>
              <a:lnSpc>
                <a:spcPct val="120000"/>
              </a:lnSpc>
            </a:pPr>
            <a:r>
              <a:rPr lang="en-US" altLang="zh-CN" sz="2200" dirty="0">
                <a:cs typeface="Times New Roman" panose="02020603050405020304" pitchFamily="18" charset="0"/>
              </a:rPr>
              <a:t> </a:t>
            </a:r>
            <a:r>
              <a:rPr lang="en-US" altLang="zh-CN" sz="2200" b="1" dirty="0">
                <a:cs typeface="Times New Roman" panose="02020603050405020304" pitchFamily="18" charset="0"/>
              </a:rPr>
              <a:t>I got accepted to Stanford; therefore, I went to Stanford.</a:t>
            </a:r>
            <a:r>
              <a:rPr lang="en-US" altLang="zh-CN" sz="2200" dirty="0">
                <a:cs typeface="Times New Roman" panose="02020603050405020304" pitchFamily="18" charset="0"/>
              </a:rPr>
              <a:t> (Line 1, para. 1) </a:t>
            </a:r>
          </a:p>
        </p:txBody>
      </p:sp>
      <p:sp>
        <p:nvSpPr>
          <p:cNvPr id="4" name="文本框 3"/>
          <p:cNvSpPr txBox="1"/>
          <p:nvPr/>
        </p:nvSpPr>
        <p:spPr>
          <a:xfrm>
            <a:off x="957600" y="2739481"/>
            <a:ext cx="10823943" cy="2909130"/>
          </a:xfrm>
          <a:prstGeom prst="rect">
            <a:avLst/>
          </a:prstGeom>
          <a:noFill/>
        </p:spPr>
        <p:txBody>
          <a:bodyPr wrap="square" rtlCol="0">
            <a:spAutoFit/>
          </a:bodyPr>
          <a:lstStyle/>
          <a:p>
            <a:pPr>
              <a:lnSpc>
                <a:spcPct val="120000"/>
              </a:lnSpc>
            </a:pPr>
            <a:r>
              <a:rPr lang="zh-CN" altLang="en-US" sz="2200" dirty="0">
                <a:ea typeface="黑体" panose="02010609060101010101" pitchFamily="49" charset="-122"/>
                <a:cs typeface="Times New Roman" panose="02020603050405020304" pitchFamily="18" charset="0"/>
              </a:rPr>
              <a:t>两个独立完整的句子之间一般用句号断开。如果改为以逗号或分号连接，表明两句之间有非常紧密的关联。逗号或分号后面句子的首字母一般不需要大写。文中还有 </a:t>
            </a:r>
            <a:r>
              <a:rPr lang="en-US" altLang="zh-CN" sz="2200" dirty="0">
                <a:ea typeface="黑体" panose="02010609060101010101" pitchFamily="49" charset="-122"/>
                <a:cs typeface="Times New Roman" panose="02020603050405020304" pitchFamily="18" charset="0"/>
              </a:rPr>
              <a:t>3 </a:t>
            </a:r>
            <a:r>
              <a:rPr lang="zh-CN" altLang="en-US" sz="2200" dirty="0">
                <a:ea typeface="黑体" panose="02010609060101010101" pitchFamily="49" charset="-122"/>
                <a:cs typeface="Times New Roman" panose="02020603050405020304" pitchFamily="18" charset="0"/>
              </a:rPr>
              <a:t>处类似的例子： </a:t>
            </a:r>
            <a:r>
              <a:rPr lang="en-US" altLang="zh-CN" sz="2200" dirty="0">
                <a:ea typeface="黑体" panose="02010609060101010101" pitchFamily="49" charset="-122"/>
                <a:cs typeface="Times New Roman" panose="02020603050405020304" pitchFamily="18" charset="0"/>
              </a:rPr>
              <a:t>1) </a:t>
            </a:r>
            <a:r>
              <a:rPr lang="en-GB" altLang="zh-CN" sz="2200" i="1" dirty="0">
                <a:ea typeface="黑体" panose="02010609060101010101" pitchFamily="49" charset="-122"/>
                <a:cs typeface="Times New Roman" panose="02020603050405020304" pitchFamily="18" charset="0"/>
              </a:rPr>
              <a:t>I branched out and didn’t just do things that my brother said were cool; I found</a:t>
            </a:r>
          </a:p>
          <a:p>
            <a:pPr marL="1435100">
              <a:lnSpc>
                <a:spcPct val="120000"/>
              </a:lnSpc>
            </a:pPr>
            <a:r>
              <a:rPr lang="en-GB" altLang="zh-CN" sz="2200" i="1" dirty="0">
                <a:ea typeface="黑体" panose="02010609060101010101" pitchFamily="49" charset="-122"/>
                <a:cs typeface="Times New Roman" panose="02020603050405020304" pitchFamily="18" charset="0"/>
              </a:rPr>
              <a:t>other clubs and activities to be involved in. </a:t>
            </a:r>
            <a:r>
              <a:rPr lang="en-GB" altLang="zh-CN" sz="2200" dirty="0">
                <a:ea typeface="黑体" panose="02010609060101010101" pitchFamily="49" charset="-122"/>
                <a:cs typeface="Times New Roman" panose="02020603050405020304" pitchFamily="18" charset="0"/>
              </a:rPr>
              <a:t>(Lines 10–11, para. 3)   </a:t>
            </a:r>
          </a:p>
          <a:p>
            <a:pPr marL="1435100" indent="-273050">
              <a:lnSpc>
                <a:spcPct val="120000"/>
              </a:lnSpc>
            </a:pPr>
            <a:r>
              <a:rPr lang="en-GB" altLang="zh-CN" sz="2200" dirty="0">
                <a:ea typeface="黑体" panose="02010609060101010101" pitchFamily="49" charset="-122"/>
                <a:cs typeface="Times New Roman" panose="02020603050405020304" pitchFamily="18" charset="0"/>
              </a:rPr>
              <a:t>2) </a:t>
            </a:r>
            <a:r>
              <a:rPr lang="en-GB" altLang="zh-CN" sz="2200" i="1" dirty="0">
                <a:ea typeface="黑体" panose="02010609060101010101" pitchFamily="49" charset="-122"/>
                <a:cs typeface="Times New Roman" panose="02020603050405020304" pitchFamily="18" charset="0"/>
              </a:rPr>
              <a:t>I actually joined in part because of his encouragement; he knew I would like it ... </a:t>
            </a:r>
            <a:r>
              <a:rPr lang="en-GB" altLang="zh-CN" sz="2200" dirty="0">
                <a:ea typeface="黑体" panose="02010609060101010101" pitchFamily="49" charset="-122"/>
                <a:cs typeface="Times New Roman" panose="02020603050405020304" pitchFamily="18" charset="0"/>
              </a:rPr>
              <a:t>(Lines 6–7, para. 4)   </a:t>
            </a:r>
          </a:p>
          <a:p>
            <a:pPr marL="1162050">
              <a:lnSpc>
                <a:spcPct val="120000"/>
              </a:lnSpc>
            </a:pPr>
            <a:r>
              <a:rPr lang="en-GB" altLang="zh-CN" sz="2200" dirty="0">
                <a:ea typeface="黑体" panose="02010609060101010101" pitchFamily="49" charset="-122"/>
                <a:cs typeface="Times New Roman" panose="02020603050405020304" pitchFamily="18" charset="0"/>
              </a:rPr>
              <a:t>3) </a:t>
            </a:r>
            <a:r>
              <a:rPr lang="en-GB" altLang="zh-CN" sz="2200" i="1" dirty="0">
                <a:ea typeface="黑体" panose="02010609060101010101" pitchFamily="49" charset="-122"/>
                <a:cs typeface="Times New Roman" panose="02020603050405020304" pitchFamily="18" charset="0"/>
              </a:rPr>
              <a:t>There’s so much to do at Stanford; take advantage of all of it. </a:t>
            </a:r>
            <a:r>
              <a:rPr lang="en-GB" altLang="zh-CN" sz="2200" dirty="0">
                <a:ea typeface="黑体" panose="02010609060101010101" pitchFamily="49" charset="-122"/>
                <a:cs typeface="Times New Roman" panose="02020603050405020304" pitchFamily="18" charset="0"/>
              </a:rPr>
              <a:t>(Lines 9–10, para. 5)</a:t>
            </a:r>
            <a:endParaRPr lang="en-GB" sz="2200" dirty="0">
              <a:ea typeface="黑体" panose="02010609060101010101" pitchFamily="49" charset="-122"/>
              <a:cs typeface="Times New Roman" panose="02020603050405020304" pitchFamily="18" charset="0"/>
            </a:endParaRPr>
          </a:p>
        </p:txBody>
      </p:sp>
      <p:sp>
        <p:nvSpPr>
          <p:cNvPr id="32" name="圆角矩形 31"/>
          <p:cNvSpPr/>
          <p:nvPr/>
        </p:nvSpPr>
        <p:spPr>
          <a:xfrm>
            <a:off x="1041992" y="232393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887980"/>
            <a:ext cx="12192000" cy="20707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0758377" cy="90486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strike="noStrike" kern="1200" cap="none" spc="0" normalizeH="0" baseline="0" noProof="0" dirty="0">
                <a:ln>
                  <a:noFill/>
                </a:ln>
                <a:effectLst/>
                <a:uLnTx/>
                <a:uFillTx/>
                <a:ea typeface="宋体" panose="02010600030101010101" pitchFamily="2" charset="-122"/>
                <a:cs typeface="Times New Roman" panose="02020603050405020304" pitchFamily="18" charset="0"/>
              </a:rPr>
              <a:t>Doesn’t sound like much of a </a:t>
            </a:r>
            <a:r>
              <a:rPr kumimoji="0" lang="en-US" altLang="zh-CN" sz="2200" b="1" u="sng" strike="noStrike" kern="1200" cap="none" spc="0" normalizeH="0" baseline="0" dirty="0">
                <a:solidFill>
                  <a:srgbClr val="DD5C60"/>
                </a:solidFill>
                <a:ea typeface="宋体" panose="02010600030101010101" pitchFamily="2" charset="-122"/>
                <a:cs typeface="Times New Roman" panose="02020603050405020304" pitchFamily="18" charset="0"/>
              </a:rPr>
              <a:t>page-turner</a:t>
            </a:r>
            <a:r>
              <a:rPr kumimoji="0" lang="en-US" altLang="zh-CN" sz="2200" b="1" strike="noStrike" kern="1200" cap="none" spc="0" normalizeH="0" baseline="0" noProof="0" dirty="0">
                <a:ln>
                  <a:noFill/>
                </a:ln>
                <a:effectLst/>
                <a:uLnTx/>
                <a:uFillTx/>
                <a:ea typeface="宋体" panose="02010600030101010101" pitchFamily="2" charset="-122"/>
                <a:cs typeface="Times New Roman" panose="02020603050405020304" pitchFamily="18" charset="0"/>
              </a:rPr>
              <a:t>, does it? </a:t>
            </a:r>
            <a:r>
              <a:rPr kumimoji="0" lang="en-US" altLang="zh-CN" sz="2200"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1-2, para. 1)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strike="noStrike" kern="1200" cap="none" spc="0" normalizeH="0" baseline="0" noProof="0" dirty="0">
                <a:ln>
                  <a:noFill/>
                </a:ln>
                <a:effectLst/>
                <a:uLnTx/>
                <a:uFillTx/>
                <a:ea typeface="宋体" panose="02010600030101010101" pitchFamily="2" charset="-122"/>
                <a:cs typeface="Times New Roman" panose="02020603050405020304" pitchFamily="18" charset="0"/>
              </a:rPr>
              <a:t>page-turner</a:t>
            </a:r>
            <a:r>
              <a:rPr kumimoji="0" lang="en-US" altLang="zh-CN" sz="220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i="1" strike="noStrike" kern="1200" cap="none" spc="0" normalizeH="0" baseline="0" noProof="0" dirty="0">
                <a:ln>
                  <a:noFill/>
                </a:ln>
                <a:effectLst/>
                <a:uLnTx/>
                <a:uFillTx/>
                <a:ea typeface="宋体" panose="02010600030101010101" pitchFamily="2" charset="-122"/>
                <a:cs typeface="Times New Roman" panose="02020603050405020304" pitchFamily="18" charset="0"/>
              </a:rPr>
              <a:t>n.</a:t>
            </a:r>
            <a:r>
              <a:rPr kumimoji="0" lang="en-US" altLang="zh-CN" sz="2200" strike="noStrike" kern="1200" cap="none" spc="0" normalizeH="0" baseline="0" noProof="0" dirty="0">
                <a:ln>
                  <a:noFill/>
                </a:ln>
                <a:effectLst/>
                <a:uLnTx/>
                <a:uFillTx/>
                <a:ea typeface="宋体" panose="02010600030101010101" pitchFamily="2" charset="-122"/>
                <a:cs typeface="Times New Roman" panose="02020603050405020304" pitchFamily="18" charset="0"/>
              </a:rPr>
              <a:t> a book that is very exciting </a:t>
            </a:r>
            <a:r>
              <a:rPr lang="en-US" altLang="zh-CN" sz="2200" dirty="0">
                <a:latin typeface="黑体" panose="02010609060101010101" pitchFamily="49" charset="-122"/>
                <a:ea typeface="黑体" panose="02010609060101010101" pitchFamily="49" charset="-122"/>
                <a:cs typeface="Times New Roman" panose="02020603050405020304" pitchFamily="18" charset="0"/>
              </a:rPr>
              <a:t>令人欲罢不能的书；扣人心弦的读物</a:t>
            </a:r>
          </a:p>
        </p:txBody>
      </p:sp>
      <p:sp>
        <p:nvSpPr>
          <p:cNvPr id="4" name="文本框 3"/>
          <p:cNvSpPr txBox="1"/>
          <p:nvPr/>
        </p:nvSpPr>
        <p:spPr>
          <a:xfrm>
            <a:off x="956928" y="3089808"/>
            <a:ext cx="10823943" cy="1717393"/>
          </a:xfrm>
          <a:prstGeom prst="rect">
            <a:avLst/>
          </a:prstGeom>
          <a:noFill/>
        </p:spPr>
        <p:txBody>
          <a:bodyPr wrap="square" rtlCol="0">
            <a:spAutoFit/>
          </a:bodyPr>
          <a:lstStyle/>
          <a:p>
            <a:pPr>
              <a:lnSpc>
                <a:spcPct val="120000"/>
              </a:lnSpc>
            </a:pPr>
            <a:r>
              <a:rPr lang="en-GB" sz="2200" dirty="0">
                <a:ea typeface="黑体" panose="02010609060101010101" pitchFamily="49" charset="-122"/>
                <a:cs typeface="Times New Roman" panose="02020603050405020304" pitchFamily="18" charset="0"/>
              </a:rPr>
              <a:t>page-turner </a:t>
            </a:r>
            <a:r>
              <a:rPr lang="zh-CN" altLang="en-US" sz="2200" dirty="0">
                <a:ea typeface="黑体" panose="02010609060101010101" pitchFamily="49" charset="-122"/>
                <a:cs typeface="Times New Roman" panose="02020603050405020304" pitchFamily="18" charset="0"/>
              </a:rPr>
              <a:t>字面意思就是让人忍不住要去翻开页面的书，尤指内容非常有趣、令人兴奋或者充满悬疑的小说，尽管可能没有多少文学价值，但仍会吸引读者去阅读。本句为反义疑问句，主句省略了主语 “</a:t>
            </a:r>
            <a:r>
              <a:rPr lang="en-GB" sz="2200" dirty="0">
                <a:ea typeface="黑体" panose="02010609060101010101" pitchFamily="49" charset="-122"/>
                <a:cs typeface="Times New Roman" panose="02020603050405020304" pitchFamily="18" charset="0"/>
              </a:rPr>
              <a:t>it</a:t>
            </a:r>
            <a:r>
              <a:rPr lang="zh-CN" altLang="en-US" sz="2200" dirty="0">
                <a:ea typeface="黑体" panose="02010609060101010101" pitchFamily="49" charset="-122"/>
                <a:cs typeface="Times New Roman" panose="02020603050405020304" pitchFamily="18" charset="0"/>
              </a:rPr>
              <a:t>”</a:t>
            </a:r>
            <a:r>
              <a:rPr lang="en-GB"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呈现出一种偏口语化的风格。完整问句应为 </a:t>
            </a:r>
            <a:r>
              <a:rPr lang="en-GB" sz="2200" dirty="0">
                <a:ea typeface="黑体" panose="02010609060101010101" pitchFamily="49" charset="-122"/>
                <a:cs typeface="Times New Roman" panose="02020603050405020304" pitchFamily="18" charset="0"/>
              </a:rPr>
              <a:t>It doesn’t sound like much of a page-turner, does it?</a:t>
            </a:r>
          </a:p>
        </p:txBody>
      </p:sp>
      <p:sp>
        <p:nvSpPr>
          <p:cNvPr id="32" name="圆角矩形 31"/>
          <p:cNvSpPr/>
          <p:nvPr/>
        </p:nvSpPr>
        <p:spPr>
          <a:xfrm>
            <a:off x="1041992" y="266347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680856"/>
            <a:ext cx="12192000" cy="13918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1490"/>
          </a:xfrm>
          <a:prstGeom prst="rect">
            <a:avLst/>
          </a:prstGeom>
          <a:noFill/>
        </p:spPr>
        <p:txBody>
          <a:bodyPr wrap="square" rtlCol="0">
            <a:spAutoFit/>
          </a:bodyPr>
          <a:lstStyle/>
          <a:p>
            <a:r>
              <a:rPr lang="en-US" altLang="zh-CN" sz="2600" b="1" dirty="0"/>
              <a:t>3</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7" y="1234211"/>
            <a:ext cx="10972800" cy="212365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u="sng" strike="noStrike" kern="1200" cap="none" spc="0" normalizeH="0" baseline="0" dirty="0">
                <a:solidFill>
                  <a:srgbClr val="DD5C60"/>
                </a:solidFill>
                <a:ea typeface="宋体" panose="02010600030101010101" pitchFamily="2" charset="-122"/>
                <a:cs typeface="Times New Roman" panose="02020603050405020304" pitchFamily="18" charset="0"/>
              </a:rPr>
              <a:t>Though</a:t>
            </a:r>
            <a:r>
              <a:rPr kumimoji="0" lang="en-US" altLang="zh-CN" sz="2200" b="1" strike="noStrike" kern="1200" cap="none" spc="0" normalizeH="0" baseline="0" noProof="0" dirty="0">
                <a:ln>
                  <a:noFill/>
                </a:ln>
                <a:effectLst/>
                <a:uLnTx/>
                <a:uFillTx/>
                <a:ea typeface="宋体" panose="02010600030101010101" pitchFamily="2" charset="-122"/>
                <a:cs typeface="Times New Roman" panose="02020603050405020304" pitchFamily="18" charset="0"/>
              </a:rPr>
              <a:t> not </a:t>
            </a:r>
            <a:r>
              <a:rPr kumimoji="0" lang="en-US" altLang="zh-CN" sz="2200" b="1" u="sng" strike="noStrike" kern="1200" cap="none" spc="0" normalizeH="0" baseline="0" dirty="0">
                <a:solidFill>
                  <a:srgbClr val="DD5C60"/>
                </a:solidFill>
                <a:ea typeface="宋体" panose="02010600030101010101" pitchFamily="2" charset="-122"/>
                <a:cs typeface="Times New Roman" panose="02020603050405020304" pitchFamily="18" charset="0"/>
              </a:rPr>
              <a:t>geographically</a:t>
            </a:r>
            <a:r>
              <a:rPr kumimoji="0" lang="en-US" altLang="zh-CN" sz="2200" b="1" strike="noStrike" kern="1200" cap="none" spc="0" normalizeH="0" baseline="0" noProof="0" dirty="0">
                <a:ln>
                  <a:noFill/>
                </a:ln>
                <a:effectLst/>
                <a:uLnTx/>
                <a:uFillTx/>
                <a:ea typeface="宋体" panose="02010600030101010101" pitchFamily="2" charset="-122"/>
                <a:cs typeface="Times New Roman" panose="02020603050405020304" pitchFamily="18" charset="0"/>
              </a:rPr>
              <a:t> far from home, living at Stanford is like being in an entirely different world. </a:t>
            </a:r>
            <a:r>
              <a:rPr kumimoji="0" lang="en-US" altLang="zh-CN" sz="2200"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1-2, para. 2)</a:t>
            </a:r>
          </a:p>
          <a:p>
            <a:pPr marR="0" lvl="0" algn="just" defTabSz="914400" rtl="0" eaLnBrk="1" fontAlgn="auto" latinLnBrk="0" hangingPunct="1">
              <a:lnSpc>
                <a:spcPct val="120000"/>
              </a:lnSpc>
              <a:spcBef>
                <a:spcPts val="0"/>
              </a:spcBef>
              <a:spcAft>
                <a:spcPts val="0"/>
              </a:spcAft>
              <a:buClrTx/>
              <a:buSzTx/>
              <a:buFontTx/>
              <a:buNone/>
              <a:defRPr/>
            </a:pPr>
            <a:r>
              <a:rPr altLang="zh-CN" sz="2200" b="1" kern="100" dirty="0">
                <a:effectLst/>
                <a:cs typeface="Times New Roman" panose="02020603050405020304" pitchFamily="18" charset="0"/>
              </a:rPr>
              <a:t>though</a:t>
            </a:r>
            <a:r>
              <a:rPr altLang="zh-CN" sz="2200" kern="100" dirty="0">
                <a:effectLst/>
                <a:cs typeface="Times New Roman" panose="02020603050405020304" pitchFamily="18" charset="0"/>
              </a:rPr>
              <a:t> </a:t>
            </a:r>
            <a:r>
              <a:rPr altLang="zh-CN" sz="2200" i="1" kern="100" dirty="0">
                <a:effectLst/>
                <a:cs typeface="Times New Roman" panose="02020603050405020304" pitchFamily="18" charset="0"/>
              </a:rPr>
              <a:t>conj.</a:t>
            </a:r>
            <a:r>
              <a:rPr altLang="zh-CN" sz="2200" kern="100" dirty="0">
                <a:effectLst/>
                <a:cs typeface="Times New Roman" panose="02020603050405020304" pitchFamily="18" charset="0"/>
              </a:rPr>
              <a:t> despite the fact that </a:t>
            </a:r>
            <a:r>
              <a:rPr altLang="zh-CN" sz="2200" dirty="0">
                <a:latin typeface="黑体" panose="02010609060101010101" pitchFamily="49" charset="-122"/>
                <a:ea typeface="黑体" panose="02010609060101010101" pitchFamily="49" charset="-122"/>
                <a:cs typeface="Times New Roman" panose="02020603050405020304" pitchFamily="18" charset="0"/>
              </a:rPr>
              <a:t>虽然；尽管；即使</a:t>
            </a:r>
          </a:p>
          <a:p>
            <a:pPr marL="443230" marR="0" lvl="0" indent="-443230" algn="just" defTabSz="914400" rtl="0" eaLnBrk="1" fontAlgn="auto" latinLnBrk="0" hangingPunct="1">
              <a:lnSpc>
                <a:spcPct val="120000"/>
              </a:lnSpc>
              <a:spcBef>
                <a:spcPts val="0"/>
              </a:spcBef>
              <a:spcAft>
                <a:spcPts val="0"/>
              </a:spcAft>
              <a:buClrTx/>
              <a:buSzTx/>
              <a:buFontTx/>
              <a:buNone/>
              <a:defRPr/>
            </a:pPr>
            <a:r>
              <a:rPr altLang="zh-CN" sz="2200" i="1" kern="100" dirty="0">
                <a:solidFill>
                  <a:srgbClr val="0D0D0D"/>
                </a:solidFill>
                <a:effectLst/>
                <a:cs typeface="Times New Roman" panose="02020603050405020304" pitchFamily="18" charset="0"/>
              </a:rPr>
              <a:t>e.g.</a:t>
            </a:r>
            <a:r>
              <a:rPr altLang="zh-CN" sz="2200" kern="100" dirty="0">
                <a:solidFill>
                  <a:srgbClr val="0D0D0D"/>
                </a:solidFill>
                <a:effectLst/>
                <a:cs typeface="Times New Roman" panose="02020603050405020304" pitchFamily="18" charset="0"/>
              </a:rPr>
              <a:t> </a:t>
            </a:r>
            <a:r>
              <a:rPr altLang="zh-CN" sz="2200" b="1" i="1" kern="100" dirty="0">
                <a:solidFill>
                  <a:srgbClr val="0D0D0D"/>
                </a:solidFill>
                <a:effectLst/>
                <a:cs typeface="Times New Roman" panose="02020603050405020304" pitchFamily="18" charset="0"/>
              </a:rPr>
              <a:t>Though</a:t>
            </a:r>
            <a:r>
              <a:rPr altLang="zh-CN" sz="2200" kern="100" dirty="0">
                <a:solidFill>
                  <a:srgbClr val="0D0D0D"/>
                </a:solidFill>
                <a:effectLst/>
                <a:cs typeface="Times New Roman" panose="02020603050405020304" pitchFamily="18" charset="0"/>
              </a:rPr>
              <a:t> she gave no sign, I was sure she had seen me. </a:t>
            </a:r>
            <a:r>
              <a:rPr altLang="zh-CN" sz="2200" dirty="0">
                <a:latin typeface="黑体" panose="02010609060101010101" pitchFamily="49" charset="-122"/>
                <a:ea typeface="黑体" panose="02010609060101010101" pitchFamily="49" charset="-122"/>
                <a:cs typeface="Times New Roman" panose="02020603050405020304" pitchFamily="18" charset="0"/>
              </a:rPr>
              <a:t>尽管她没有示意，我还是确信她看见了我。</a:t>
            </a:r>
          </a:p>
        </p:txBody>
      </p:sp>
      <p:sp>
        <p:nvSpPr>
          <p:cNvPr id="4" name="文本框 3"/>
          <p:cNvSpPr txBox="1"/>
          <p:nvPr/>
        </p:nvSpPr>
        <p:spPr>
          <a:xfrm>
            <a:off x="956928" y="4089886"/>
            <a:ext cx="10823943" cy="49720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连词 though 的位置比较灵活，可以放在开头或者中间位置。</a:t>
            </a:r>
          </a:p>
        </p:txBody>
      </p:sp>
      <p:sp>
        <p:nvSpPr>
          <p:cNvPr id="32" name="圆角矩形 31"/>
          <p:cNvSpPr/>
          <p:nvPr/>
        </p:nvSpPr>
        <p:spPr>
          <a:xfrm>
            <a:off x="1041992" y="345653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75494"/>
            <a:ext cx="12192000" cy="2262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1490"/>
          </a:xfrm>
          <a:prstGeom prst="rect">
            <a:avLst/>
          </a:prstGeom>
          <a:noFill/>
        </p:spPr>
        <p:txBody>
          <a:bodyPr wrap="square" rtlCol="0">
            <a:spAutoFit/>
          </a:bodyPr>
          <a:lstStyle/>
          <a:p>
            <a:r>
              <a:rPr lang="en-US" altLang="zh-CN" sz="2600" b="1" dirty="0"/>
              <a:t>3</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0971631" cy="1311128"/>
          </a:xfrm>
          <a:prstGeom prst="rect">
            <a:avLst/>
          </a:prstGeom>
          <a:noFill/>
        </p:spPr>
        <p:txBody>
          <a:bodyPr wrap="square" rtlCol="0">
            <a:spAutoFit/>
          </a:bodyPr>
          <a:lstStyle/>
          <a:p>
            <a:pPr algn="just">
              <a:lnSpc>
                <a:spcPct val="120000"/>
              </a:lnSpc>
              <a:defRPr/>
            </a:pPr>
            <a:r>
              <a:rPr kumimoji="0" lang="en-US" altLang="zh-CN" sz="2200" b="1" u="sng" strike="noStrike" kern="1200" cap="none" spc="0" normalizeH="0" baseline="0" dirty="0">
                <a:solidFill>
                  <a:srgbClr val="DD5C60"/>
                </a:solidFill>
                <a:ea typeface="宋体" panose="02010600030101010101" pitchFamily="2" charset="-122"/>
                <a:cs typeface="Times New Roman" panose="02020603050405020304" pitchFamily="18" charset="0"/>
              </a:rPr>
              <a:t>Though</a:t>
            </a:r>
            <a:r>
              <a:rPr kumimoji="0" lang="en-US" altLang="zh-CN" sz="2200" b="1" strike="noStrike" kern="1200" cap="none" spc="0" normalizeH="0" baseline="0" noProof="0" dirty="0">
                <a:ln>
                  <a:noFill/>
                </a:ln>
                <a:effectLst/>
                <a:uLnTx/>
                <a:uFillTx/>
                <a:ea typeface="宋体" panose="02010600030101010101" pitchFamily="2" charset="-122"/>
                <a:cs typeface="Times New Roman" panose="02020603050405020304" pitchFamily="18" charset="0"/>
              </a:rPr>
              <a:t> not </a:t>
            </a:r>
            <a:r>
              <a:rPr kumimoji="0" lang="en-US" altLang="zh-CN" sz="2200" b="1" u="sng" strike="noStrike" kern="1200" cap="none" spc="0" normalizeH="0" baseline="0" dirty="0">
                <a:solidFill>
                  <a:srgbClr val="DD5C60"/>
                </a:solidFill>
                <a:ea typeface="宋体" panose="02010600030101010101" pitchFamily="2" charset="-122"/>
                <a:cs typeface="Times New Roman" panose="02020603050405020304" pitchFamily="18" charset="0"/>
              </a:rPr>
              <a:t>geographically</a:t>
            </a:r>
            <a:r>
              <a:rPr kumimoji="0" lang="en-US" altLang="zh-CN" sz="2200" b="1" strike="noStrike" kern="1200" cap="none" spc="0" normalizeH="0" baseline="0" noProof="0" dirty="0">
                <a:ln>
                  <a:noFill/>
                </a:ln>
                <a:effectLst/>
                <a:uLnTx/>
                <a:uFillTx/>
                <a:ea typeface="宋体" panose="02010600030101010101" pitchFamily="2" charset="-122"/>
                <a:cs typeface="Times New Roman" panose="02020603050405020304" pitchFamily="18" charset="0"/>
              </a:rPr>
              <a:t> far from home, living at Stanford is like being in an entirely different world. </a:t>
            </a:r>
            <a:r>
              <a:rPr kumimoji="0" lang="en-US" altLang="zh-CN" sz="2200"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1-2, para. 2)</a:t>
            </a:r>
            <a:endParaRPr lang="en-US" altLang="zh-CN" sz="2200" kern="100" dirty="0">
              <a:solidFill>
                <a:srgbClr val="0D0D0D"/>
              </a:solidFill>
              <a:effectLst/>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altLang="zh-CN" sz="2200" i="1" kern="100" dirty="0">
                <a:solidFill>
                  <a:srgbClr val="0D0D0D"/>
                </a:solidFill>
                <a:effectLst/>
                <a:cs typeface="Times New Roman" panose="02020603050405020304" pitchFamily="18" charset="0"/>
              </a:rPr>
              <a:t>e.g.</a:t>
            </a:r>
            <a:r>
              <a:rPr altLang="zh-CN" sz="2200" kern="100" dirty="0">
                <a:solidFill>
                  <a:srgbClr val="0D0D0D"/>
                </a:solidFill>
                <a:effectLst/>
                <a:cs typeface="Times New Roman" panose="02020603050405020304" pitchFamily="18" charset="0"/>
              </a:rPr>
              <a:t> He’ll probably say no, </a:t>
            </a:r>
            <a:r>
              <a:rPr lang="en-US" altLang="zh-CN" sz="2200" b="1" i="1" dirty="0">
                <a:ea typeface="宋体" panose="02010600030101010101" pitchFamily="2" charset="-122"/>
                <a:cs typeface="Times New Roman" panose="02020603050405020304" pitchFamily="18" charset="0"/>
              </a:rPr>
              <a:t>though</a:t>
            </a:r>
            <a:r>
              <a:rPr lang="en-US" altLang="zh-CN" sz="2200" b="1" dirty="0">
                <a:solidFill>
                  <a:srgbClr val="DD5C60"/>
                </a:solidFill>
                <a:ea typeface="宋体" panose="02010600030101010101" pitchFamily="2" charset="-122"/>
                <a:cs typeface="Times New Roman" panose="02020603050405020304" pitchFamily="18" charset="0"/>
              </a:rPr>
              <a:t> </a:t>
            </a:r>
            <a:r>
              <a:rPr altLang="zh-CN" sz="2200" kern="100" dirty="0">
                <a:solidFill>
                  <a:srgbClr val="0D0D0D"/>
                </a:solidFill>
                <a:effectLst/>
                <a:cs typeface="Times New Roman" panose="02020603050405020304" pitchFamily="18" charset="0"/>
              </a:rPr>
              <a:t>it’s worth asking. </a:t>
            </a:r>
            <a:r>
              <a:rPr altLang="zh-CN" sz="2200" dirty="0">
                <a:latin typeface="黑体" panose="02010609060101010101" pitchFamily="49" charset="-122"/>
                <a:ea typeface="黑体" panose="02010609060101010101" pitchFamily="49" charset="-122"/>
                <a:cs typeface="Times New Roman" panose="02020603050405020304" pitchFamily="18" charset="0"/>
              </a:rPr>
              <a:t>他很可能会拒绝，不过问一下有益无损。</a:t>
            </a:r>
          </a:p>
        </p:txBody>
      </p:sp>
      <p:sp>
        <p:nvSpPr>
          <p:cNvPr id="4" name="文本框 3"/>
          <p:cNvSpPr txBox="1"/>
          <p:nvPr/>
        </p:nvSpPr>
        <p:spPr>
          <a:xfrm>
            <a:off x="957600" y="3249496"/>
            <a:ext cx="11009238" cy="168488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形容词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far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本身就可以表达“（距离）远的”，因此再用副词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geographically</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（地理上）修饰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far</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，表面上看似乎多此一举，但增加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geographically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恰恰强调了前面仅仅是空间距离，后面住在斯坦福给作者带来大量可自由支配的时间、完全自己做主的大学生活，心理感受上与之前生活相去甚远，“仿佛置身于一个完全不同的世界”。</a:t>
            </a:r>
          </a:p>
        </p:txBody>
      </p:sp>
      <p:sp>
        <p:nvSpPr>
          <p:cNvPr id="32" name="圆角矩形 31"/>
          <p:cNvSpPr/>
          <p:nvPr/>
        </p:nvSpPr>
        <p:spPr>
          <a:xfrm>
            <a:off x="1040400" y="274886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0700" y="533400"/>
            <a:ext cx="10401300" cy="706755"/>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a:t>
            </a:r>
            <a:r>
              <a:rPr lang="en-US" altLang="en-GB" sz="4000" b="1" dirty="0">
                <a:latin typeface="Arial" panose="020B0604020202020204" pitchFamily="34" charset="0"/>
                <a:cs typeface="Arial" panose="020B0604020202020204" pitchFamily="34" charset="0"/>
              </a:rPr>
              <a:t>3</a:t>
            </a:r>
            <a:r>
              <a:rPr lang="en-GB" altLang="zh-CN" sz="4000" b="1" dirty="0">
                <a:latin typeface="Arial" panose="020B0604020202020204" pitchFamily="34" charset="0"/>
                <a:cs typeface="Arial" panose="020B0604020202020204" pitchFamily="34" charset="0"/>
              </a:rPr>
              <a:t> </a:t>
            </a:r>
            <a:r>
              <a:rPr lang="en-GB" altLang="zh-CN" sz="4000" b="1" dirty="0">
                <a:solidFill>
                  <a:schemeClr val="bg1"/>
                </a:solidFill>
                <a:latin typeface="Arial" panose="020B0604020202020204" pitchFamily="34" charset="0"/>
                <a:cs typeface="Arial" panose="020B0604020202020204" pitchFamily="34" charset="0"/>
                <a:sym typeface="+mn-ea"/>
              </a:rPr>
              <a:t>Extracurricular Activities</a:t>
            </a:r>
            <a:endParaRPr lang="zh-CN" altLang="en-US" sz="4000"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1848208" y="1567120"/>
            <a:ext cx="10020300" cy="3108543"/>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OBJECTIVES</a:t>
            </a:r>
          </a:p>
          <a:p>
            <a:pPr marL="285750" indent="-285750" algn="l">
              <a:buClrTx/>
              <a:buSzTx/>
              <a:buFont typeface="Arial" panose="020B0604020202020204" pitchFamily="34" charset="0"/>
              <a:buChar char="•"/>
            </a:pPr>
            <a:r>
              <a:rPr lang="en-US" altLang="zh-CN" sz="2800" dirty="0">
                <a:solidFill>
                  <a:schemeClr val="bg1"/>
                </a:solidFill>
              </a:rPr>
              <a:t>develop in an all-round way by balancing academics and extracurricular activities in college;</a:t>
            </a:r>
          </a:p>
          <a:p>
            <a:pPr marL="285750" indent="-285750" algn="l">
              <a:buClrTx/>
              <a:buSzTx/>
              <a:buFont typeface="Arial" panose="020B0604020202020204" pitchFamily="34" charset="0"/>
              <a:buChar char="•"/>
            </a:pPr>
            <a:r>
              <a:rPr lang="en-US" altLang="zh-CN" sz="2800" dirty="0">
                <a:solidFill>
                  <a:schemeClr val="bg1"/>
                </a:solidFill>
              </a:rPr>
              <a:t>use precise language to describe extracurricular activities;</a:t>
            </a:r>
          </a:p>
          <a:p>
            <a:pPr marL="285750" indent="-285750" algn="l">
              <a:buClrTx/>
              <a:buSzTx/>
              <a:buFont typeface="Arial" panose="020B0604020202020204" pitchFamily="34" charset="0"/>
              <a:buChar char="•"/>
            </a:pPr>
            <a:r>
              <a:rPr lang="en-US" altLang="zh-CN" sz="2800" dirty="0">
                <a:solidFill>
                  <a:schemeClr val="bg1"/>
                </a:solidFill>
              </a:rPr>
              <a:t>learn about comparison and contrast;</a:t>
            </a:r>
          </a:p>
          <a:p>
            <a:pPr marL="285750" indent="-285750" algn="l">
              <a:buClrTx/>
              <a:buSzTx/>
              <a:buFont typeface="Arial" panose="020B0604020202020204" pitchFamily="34" charset="0"/>
              <a:buChar char="•"/>
            </a:pPr>
            <a:r>
              <a:rPr lang="en-US" altLang="zh-CN" sz="2800" dirty="0">
                <a:solidFill>
                  <a:schemeClr val="bg1"/>
                </a:solidFill>
              </a:rPr>
              <a:t>develop skills in speech writing and delivery;</a:t>
            </a:r>
          </a:p>
          <a:p>
            <a:pPr marL="285750" indent="-285750" algn="l">
              <a:buClrTx/>
              <a:buSzTx/>
              <a:buFont typeface="Arial" panose="020B0604020202020204" pitchFamily="34" charset="0"/>
              <a:buChar char="•"/>
            </a:pPr>
            <a:r>
              <a:rPr lang="en-US" altLang="zh-CN" sz="2800" dirty="0">
                <a:solidFill>
                  <a:schemeClr val="bg1"/>
                </a:solidFill>
              </a:rPr>
              <a:t>improve skills in identifying, analyzing and solving problems.</a:t>
            </a: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xmlns="" val="0"/>
              </a:ext>
            </a:extLst>
          </a:blip>
          <a:srcRect l="29165" t="-129" r="34957" b="141"/>
          <a:stretch/>
        </p:blipFill>
        <p:spPr>
          <a:xfrm>
            <a:off x="-13957" y="-8823"/>
            <a:ext cx="1669502" cy="686201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674110"/>
            <a:ext cx="12192000" cy="18319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23943" cy="171450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Like many of you, I was locked into a pretty solid routine in high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school</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with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school</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extracurricular</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commitments, homework and sleep.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2-3, para. 2) </a:t>
            </a:r>
            <a:endPar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endParaRPr>
          </a:p>
          <a:p>
            <a:pPr marL="1079500" marR="0" lvl="0" indent="-1079500" algn="just" defTabSz="914400" rtl="0" eaLnBrk="1" fontAlgn="auto" latinLnBrk="0" hangingPunct="1">
              <a:lnSpc>
                <a:spcPct val="120000"/>
              </a:lnSpc>
              <a:spcBef>
                <a:spcPts val="0"/>
              </a:spcBef>
              <a:spcAft>
                <a:spcPts val="0"/>
              </a:spcAft>
              <a:buClrTx/>
              <a:buSzTx/>
              <a:buFontTx/>
              <a:buNone/>
              <a:defRPr/>
            </a:pPr>
            <a:r>
              <a:rPr kumimoji="0" lang="en-GB" sz="2200" b="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school </a:t>
            </a:r>
            <a:r>
              <a:rPr kumimoji="0" lang="en-GB"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a:t>
            </a:r>
            <a:r>
              <a:rPr kumimoji="0" lang="en-GB"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 place where children go to be educated; a day’s work at school（</a:t>
            </a:r>
            <a:r>
              <a:rPr kumimoji="0" lang="zh-CN" altLang="en-US"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中、小）学校；学业，功课</a:t>
            </a:r>
            <a:endParaRPr lang="zh-CN" altLang="en-US" sz="2200" dirty="0">
              <a:ea typeface="黑体" panose="02010609060101010101" pitchFamily="49" charset="-122"/>
              <a:cs typeface="Times New Roman" panose="02020603050405020304" pitchFamily="18" charset="0"/>
            </a:endParaRPr>
          </a:p>
        </p:txBody>
      </p:sp>
      <p:sp>
        <p:nvSpPr>
          <p:cNvPr id="4" name="文本框 3"/>
          <p:cNvSpPr txBox="1"/>
          <p:nvPr/>
        </p:nvSpPr>
        <p:spPr>
          <a:xfrm>
            <a:off x="956928" y="3971556"/>
            <a:ext cx="10823943" cy="1311128"/>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school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经常出现在名称 “</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high school</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或者短语 </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go to school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中表示“学校”这个教学场所，第二个 </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school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则是指上课、做功课的过程，后面文中出现 “</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do school</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(Lines 5–6, para. 5)</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与此相关，表示完成“上课、功课”的学习任务；注意两个含义的差别。</a:t>
            </a:r>
          </a:p>
        </p:txBody>
      </p:sp>
      <p:sp>
        <p:nvSpPr>
          <p:cNvPr id="32" name="圆角矩形 31"/>
          <p:cNvSpPr/>
          <p:nvPr/>
        </p:nvSpPr>
        <p:spPr>
          <a:xfrm>
            <a:off x="1041992" y="348553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674111"/>
            <a:ext cx="12192000" cy="18122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7" y="1234211"/>
            <a:ext cx="10825200" cy="2123658"/>
          </a:xfrm>
          <a:prstGeom prst="rect">
            <a:avLst/>
          </a:prstGeom>
          <a:noFill/>
        </p:spPr>
        <p:txBody>
          <a:bodyPr wrap="square" rtlCol="0">
            <a:spAutoFit/>
          </a:bodyPr>
          <a:lstStyle/>
          <a:p>
            <a:pPr algn="just">
              <a:lnSpc>
                <a:spcPct val="120000"/>
              </a:lnSpc>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Like many of you, I was locked into a pretty solid routine in high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school</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with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school</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extracurricular</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commitments, homework and sleep.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2-3, para. 2) </a:t>
            </a:r>
            <a:endPar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endParaRPr>
          </a:p>
          <a:p>
            <a:pPr marL="2244725" marR="0" lvl="0" indent="-2244725"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extracurricular </a:t>
            </a:r>
            <a:r>
              <a:rPr kumimoji="0" lang="en-US" altLang="zh-CN" sz="2200" i="1" strike="noStrike" kern="1200" cap="none" spc="0" normalizeH="0" baseline="0" noProof="0" dirty="0">
                <a:ln>
                  <a:noFill/>
                </a:ln>
                <a:effectLst/>
                <a:uLnTx/>
                <a:uFillTx/>
                <a:ea typeface="宋体" panose="02010600030101010101" pitchFamily="2" charset="-122"/>
                <a:cs typeface="Times New Roman" panose="02020603050405020304" pitchFamily="18" charset="0"/>
              </a:rPr>
              <a:t>adj.</a:t>
            </a:r>
            <a:r>
              <a:rPr kumimoji="0" lang="en-US" altLang="zh-CN" sz="2200" b="1" i="1"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not part of the usual course of work or studies at a school or college </a:t>
            </a:r>
            <a:r>
              <a:rPr kumimoji="0" lang="zh-CN" altLang="en-US"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课外的；课程以外的</a:t>
            </a:r>
          </a:p>
          <a:p>
            <a:pPr marL="2244725" marR="0" lvl="0" indent="-2244725" algn="just" defTabSz="914400" rtl="0" eaLnBrk="1" fontAlgn="auto" latinLnBrk="0" hangingPunct="1">
              <a:lnSpc>
                <a:spcPct val="120000"/>
              </a:lnSpc>
              <a:spcBef>
                <a:spcPts val="0"/>
              </a:spcBef>
              <a:spcAft>
                <a:spcPts val="0"/>
              </a:spcAft>
              <a:buClrTx/>
              <a:buSzTx/>
              <a:buFontTx/>
              <a:buNone/>
              <a:defRPr/>
            </a:pPr>
            <a:r>
              <a:rPr kumimoji="0" lang="en-US" altLang="zh-CN" sz="2200" i="1" strike="noStrike" kern="1200" cap="none" spc="0" normalizeH="0" baseline="0" noProof="0" dirty="0">
                <a:ln>
                  <a:noFill/>
                </a:ln>
                <a:effectLst/>
                <a:uLnTx/>
                <a:uFillTx/>
                <a:ea typeface="宋体" panose="02010600030101010101" pitchFamily="2" charset="-122"/>
                <a:cs typeface="Times New Roman" panose="02020603050405020304" pitchFamily="18" charset="0"/>
              </a:rPr>
              <a:t>e.g.</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She’s involved in many </a:t>
            </a:r>
            <a:r>
              <a:rPr kumimoji="0" lang="en-US" altLang="zh-CN" sz="2200" b="1" i="1" strike="noStrike" kern="1200" cap="none" spc="0" normalizeH="0" baseline="0" noProof="0" dirty="0">
                <a:ln>
                  <a:noFill/>
                </a:ln>
                <a:effectLst/>
                <a:uLnTx/>
                <a:uFillTx/>
                <a:ea typeface="宋体" panose="02010600030101010101" pitchFamily="2" charset="-122"/>
                <a:cs typeface="Times New Roman" panose="02020603050405020304" pitchFamily="18" charset="0"/>
              </a:rPr>
              <a:t>extracurricular</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activities. </a:t>
            </a:r>
            <a:r>
              <a:rPr kumimoji="0" lang="zh-CN" altLang="en-US"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她参加了许多课外活动。</a:t>
            </a:r>
            <a:endParaRPr kumimoji="0" lang="en-US" altLang="zh-CN"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7600" y="3920756"/>
            <a:ext cx="10950603" cy="127862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extra-</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这个前缀可以加在形容词前面，表示“在</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之外”“超出”。比如，</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extraordinary </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不平常的，特大的；</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extraterrestrial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地球外的，行星际的。</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extra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也可以作为一个单词，表示“额外的”，如：</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Breakfast is provided at no </a:t>
            </a:r>
            <a:r>
              <a:rPr kumimoji="0" lang="en-GB" sz="2200" b="1"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extra</a:t>
            </a:r>
            <a:r>
              <a:rPr kumimoji="0" 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charge.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供应早餐，不另收费。</a:t>
            </a:r>
          </a:p>
        </p:txBody>
      </p:sp>
      <p:sp>
        <p:nvSpPr>
          <p:cNvPr id="32" name="圆角矩形 31"/>
          <p:cNvSpPr/>
          <p:nvPr/>
        </p:nvSpPr>
        <p:spPr>
          <a:xfrm>
            <a:off x="1041992" y="348553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304662"/>
            <a:ext cx="12192000" cy="2588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71450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We played the same sports, took the same classes (two years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apart</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worked on the school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newspaper, and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befriended</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the same teachers.</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6-7, para. 3)</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apart</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i="1" strike="noStrike" kern="1200" cap="none" spc="0" normalizeH="0" baseline="0" noProof="0" dirty="0">
                <a:ln>
                  <a:noFill/>
                </a:ln>
                <a:effectLst/>
                <a:uLnTx/>
                <a:uFillTx/>
                <a:ea typeface="宋体" panose="02010600030101010101" pitchFamily="2" charset="-122"/>
                <a:cs typeface="Times New Roman" panose="02020603050405020304" pitchFamily="18" charset="0"/>
              </a:rPr>
              <a:t>adv.</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separated by a distance, of space or time </a:t>
            </a:r>
            <a:r>
              <a:rPr kumimoji="0" lang="zh-CN" altLang="en-US"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（指空间或时间）相隔，相距</a:t>
            </a:r>
          </a:p>
          <a:p>
            <a:pPr marR="0" lvl="0" algn="just" defTabSz="914400" rtl="0" eaLnBrk="1" fontAlgn="auto" latinLnBrk="0" hangingPunct="1">
              <a:lnSpc>
                <a:spcPct val="120000"/>
              </a:lnSpc>
              <a:spcBef>
                <a:spcPts val="0"/>
              </a:spcBef>
              <a:spcAft>
                <a:spcPts val="0"/>
              </a:spcAft>
              <a:buClrTx/>
              <a:buSzTx/>
              <a:buFontTx/>
              <a:buNone/>
              <a:defRPr/>
            </a:pPr>
            <a:r>
              <a:rPr lang="en-US" altLang="zh-CN" sz="2200" i="1" dirty="0">
                <a:ea typeface="宋体" panose="02010600030101010101" pitchFamily="2" charset="-122"/>
                <a:cs typeface="Times New Roman" panose="02020603050405020304" pitchFamily="18" charset="0"/>
              </a:rPr>
              <a:t>e.g.</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Their birthdays are only three days </a:t>
            </a:r>
            <a:r>
              <a:rPr kumimoji="0" lang="en-US" altLang="zh-CN" sz="2200" b="1" i="1" strike="noStrike" kern="1200" cap="none" spc="0" normalizeH="0" baseline="0" noProof="0" dirty="0">
                <a:ln>
                  <a:noFill/>
                </a:ln>
                <a:effectLst/>
                <a:uLnTx/>
                <a:uFillTx/>
                <a:ea typeface="宋体" panose="02010600030101010101" pitchFamily="2" charset="-122"/>
                <a:cs typeface="Times New Roman" panose="02020603050405020304" pitchFamily="18" charset="0"/>
              </a:rPr>
              <a:t>apart</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zh-CN" altLang="en-US"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他们的生日仅隔三天。</a:t>
            </a:r>
            <a:endParaRPr lang="en-US"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7600" y="3532258"/>
            <a:ext cx="10824416" cy="209115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人称代词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we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是句子的主语，几个并列的动宾结构作谓语：</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played …, took …, worked …, befriended …</a:t>
            </a:r>
            <a:r>
              <a:rPr kumimoji="0" lang="zh-CN" altLang="en-GB"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并列的动宾结构中都用了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same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表示我跟我哥的选择一直相同，只有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worked on the school newspaper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这个结构例外，因为只有一个校报，在这点上我俩的相同之处是都曾在校报干过。如果增加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same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反而让人误解，以为我俩在几种不同的校报当中选了同一家。</a:t>
            </a:r>
          </a:p>
        </p:txBody>
      </p:sp>
      <p:sp>
        <p:nvSpPr>
          <p:cNvPr id="32" name="圆角矩形 31"/>
          <p:cNvSpPr/>
          <p:nvPr/>
        </p:nvSpPr>
        <p:spPr>
          <a:xfrm>
            <a:off x="1041992" y="311608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015851"/>
            <a:ext cx="12192000" cy="196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52992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We played the same sports, took the same classes (two years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apart</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worked on the school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newspaper, and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befriended</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the same teachers.</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6-7, para. 3)</a:t>
            </a:r>
            <a:endPar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endParaRPr>
          </a:p>
          <a:p>
            <a:pPr marL="1256030" marR="0" lvl="0" indent="-125603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befriend </a:t>
            </a:r>
            <a:r>
              <a:rPr lang="en-US" altLang="zh-CN" sz="2200" i="1" dirty="0">
                <a:ea typeface="宋体" panose="02010600030101010101" pitchFamily="2" charset="-122"/>
                <a:cs typeface="Times New Roman" panose="02020603050405020304" pitchFamily="18" charset="0"/>
              </a:rPr>
              <a:t>v.</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to become a friend of sb, especially sb who needs your help </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kumimoji="0" lang="en-US" altLang="zh-CN" sz="2200" i="0" strike="noStrike" kern="1200" cap="none" spc="0" normalizeH="0" baseline="0" noProof="0" dirty="0" err="1">
                <a:ln>
                  <a:noFill/>
                </a:ln>
                <a:effectLst/>
                <a:uLnTx/>
                <a:uFillTx/>
                <a:latin typeface="黑体" panose="02010609060101010101" pitchFamily="49" charset="-122"/>
                <a:ea typeface="黑体" panose="02010609060101010101" pitchFamily="49" charset="-122"/>
                <a:cs typeface="Times New Roman" panose="02020603050405020304" pitchFamily="18" charset="0"/>
              </a:rPr>
              <a:t>尤指和需要帮助者</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kumimoji="0" lang="en-US" altLang="zh-CN" sz="2200" i="0" strike="noStrike" kern="1200" cap="none" spc="0" normalizeH="0" baseline="0" noProof="0" dirty="0" err="1">
                <a:ln>
                  <a:noFill/>
                </a:ln>
                <a:effectLst/>
                <a:uLnTx/>
                <a:uFillTx/>
                <a:latin typeface="黑体" panose="02010609060101010101" pitchFamily="49" charset="-122"/>
                <a:ea typeface="黑体" panose="02010609060101010101" pitchFamily="49" charset="-122"/>
                <a:cs typeface="Times New Roman" panose="02020603050405020304" pitchFamily="18" charset="0"/>
              </a:rPr>
              <a:t>做朋友</a:t>
            </a:r>
            <a:endParaRPr kumimoji="0" lang="en-US" altLang="zh-CN"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endParaRPr>
          </a:p>
          <a:p>
            <a:pPr marL="443230" marR="0" lvl="0" indent="-443230" algn="just" defTabSz="914400" rtl="0" eaLnBrk="1" fontAlgn="auto" latinLnBrk="0" hangingPunct="1">
              <a:lnSpc>
                <a:spcPct val="120000"/>
              </a:lnSpc>
              <a:spcBef>
                <a:spcPts val="0"/>
              </a:spcBef>
              <a:spcAft>
                <a:spcPts val="0"/>
              </a:spcAft>
              <a:buClrTx/>
              <a:buSzTx/>
              <a:buFontTx/>
              <a:buNone/>
              <a:defRPr/>
            </a:pPr>
            <a:r>
              <a:rPr lang="en-US" altLang="zh-CN" sz="2200" i="1" dirty="0">
                <a:ea typeface="宋体" panose="02010600030101010101" pitchFamily="2" charset="-122"/>
                <a:cs typeface="Times New Roman" panose="02020603050405020304" pitchFamily="18" charset="0"/>
              </a:rPr>
              <a:t>e.g.</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They </a:t>
            </a:r>
            <a:r>
              <a:rPr kumimoji="0" lang="en-US" altLang="zh-CN" sz="2200" b="1" i="1" strike="noStrike" kern="1200" cap="none" spc="0" normalizeH="0" baseline="0" noProof="0" dirty="0">
                <a:ln>
                  <a:noFill/>
                </a:ln>
                <a:effectLst/>
                <a:uLnTx/>
                <a:uFillTx/>
                <a:ea typeface="宋体" panose="02010600030101010101" pitchFamily="2" charset="-122"/>
                <a:cs typeface="Times New Roman" panose="02020603050405020304" pitchFamily="18" charset="0"/>
              </a:rPr>
              <a:t>befriended</a:t>
            </a:r>
            <a:r>
              <a:rPr kumimoji="0" lang="en-US" altLang="zh-CN" sz="220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me when I first arrived in London as a student. </a:t>
            </a:r>
            <a:r>
              <a:rPr lang="en-US" altLang="zh-CN" sz="2200" dirty="0">
                <a:latin typeface="黑体" panose="02010609060101010101" pitchFamily="49" charset="-122"/>
                <a:ea typeface="黑体" panose="02010609060101010101" pitchFamily="49" charset="-122"/>
                <a:cs typeface="Times New Roman" panose="02020603050405020304" pitchFamily="18" charset="0"/>
              </a:rPr>
              <a:t>我初到伦敦求学时，他们待我如同朋友。</a:t>
            </a:r>
          </a:p>
        </p:txBody>
      </p:sp>
      <p:sp>
        <p:nvSpPr>
          <p:cNvPr id="4" name="文本框 3"/>
          <p:cNvSpPr txBox="1"/>
          <p:nvPr/>
        </p:nvSpPr>
        <p:spPr>
          <a:xfrm>
            <a:off x="957600" y="4243447"/>
            <a:ext cx="9633855" cy="171450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有些名词和动词前面加上前缀 “</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be</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变成动词，“</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be</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表示“使”。例如：</a:t>
            </a:r>
          </a:p>
          <a:p>
            <a:pPr marL="360680" marR="0" lvl="0" algn="l" defTabSz="914400" rtl="0" eaLnBrk="1" fontAlgn="auto" latinLnBrk="0" hangingPunct="1">
              <a:lnSpc>
                <a:spcPct val="120000"/>
              </a:lnSpc>
              <a:spcBef>
                <a:spcPts val="0"/>
              </a:spcBef>
              <a:spcAft>
                <a:spcPts val="0"/>
              </a:spcAft>
              <a:buClrTx/>
              <a:buSzTx/>
              <a:buFontTx/>
              <a:buNone/>
              <a:defRPr/>
            </a:pPr>
            <a:r>
              <a:rPr kumimoji="0" lang="en-GB" altLang="zh-CN" sz="2200" b="1"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befog</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lang="en-GB" altLang="zh-CN" sz="2200" i="1" dirty="0">
                <a:ea typeface="宋体" panose="02010600030101010101" pitchFamily="2" charset="-122"/>
                <a:cs typeface="Times New Roman" panose="02020603050405020304" pitchFamily="18" charset="0"/>
              </a:rPr>
              <a:t>v.</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to make </a:t>
            </a:r>
            <a:r>
              <a:rPr kumimoji="0" lang="en-GB" altLang="zh-CN" sz="2200" b="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confused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使迷惑</a:t>
            </a:r>
          </a:p>
          <a:p>
            <a:pPr marL="360680" marR="0" lvl="0" algn="l" defTabSz="914400" rtl="0" eaLnBrk="1" fontAlgn="auto" latinLnBrk="0" hangingPunct="1">
              <a:lnSpc>
                <a:spcPct val="120000"/>
              </a:lnSpc>
              <a:spcBef>
                <a:spcPts val="0"/>
              </a:spcBef>
              <a:spcAft>
                <a:spcPts val="0"/>
              </a:spcAft>
              <a:buClrTx/>
              <a:buSzTx/>
              <a:buFontTx/>
              <a:buNone/>
              <a:defRPr/>
            </a:pPr>
            <a:r>
              <a:rPr lang="en-GB" altLang="zh-CN" sz="2200" b="1" dirty="0">
                <a:solidFill>
                  <a:prstClr val="black"/>
                </a:solidFill>
                <a:latin typeface="Calibri" panose="020F0502020204030204"/>
                <a:ea typeface="黑体" panose="02010609060101010101" pitchFamily="49" charset="-122"/>
                <a:cs typeface="Times New Roman" panose="02020603050405020304" pitchFamily="18" charset="0"/>
              </a:rPr>
              <a:t>belittle</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lang="en-GB" altLang="zh-CN" sz="2200" i="1" dirty="0">
                <a:ea typeface="宋体" panose="02010600030101010101" pitchFamily="2" charset="-122"/>
                <a:cs typeface="Times New Roman" panose="02020603050405020304" pitchFamily="18" charset="0"/>
              </a:rPr>
              <a:t>v.</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to make </a:t>
            </a:r>
            <a:r>
              <a:rPr kumimoji="0" lang="en-GB" altLang="zh-CN" sz="2200" b="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or the things that </a:t>
            </a:r>
            <a:r>
              <a:rPr kumimoji="0" lang="en-GB" altLang="zh-CN" sz="2200" b="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does seem unimportant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贬低，小看</a:t>
            </a:r>
          </a:p>
          <a:p>
            <a:pPr marL="360680" marR="0" lvl="0" algn="l" defTabSz="914400" rtl="0" eaLnBrk="1" fontAlgn="auto" latinLnBrk="0" hangingPunct="1">
              <a:lnSpc>
                <a:spcPct val="120000"/>
              </a:lnSpc>
              <a:spcBef>
                <a:spcPts val="0"/>
              </a:spcBef>
              <a:spcAft>
                <a:spcPts val="0"/>
              </a:spcAft>
              <a:buClrTx/>
              <a:buSzTx/>
              <a:buFontTx/>
              <a:buNone/>
              <a:defRPr/>
            </a:pPr>
            <a:r>
              <a:rPr lang="en-GB" altLang="zh-CN" sz="2200" b="1" dirty="0">
                <a:solidFill>
                  <a:prstClr val="black"/>
                </a:solidFill>
                <a:latin typeface="Calibri" panose="020F0502020204030204"/>
                <a:ea typeface="黑体" panose="02010609060101010101" pitchFamily="49" charset="-122"/>
                <a:cs typeface="Times New Roman" panose="02020603050405020304" pitchFamily="18" charset="0"/>
              </a:rPr>
              <a:t>befit</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lang="en-GB" altLang="zh-CN" sz="2200" i="1" dirty="0">
                <a:ea typeface="宋体" panose="02010600030101010101" pitchFamily="2" charset="-122"/>
                <a:cs typeface="Times New Roman" panose="02020603050405020304" pitchFamily="18" charset="0"/>
              </a:rPr>
              <a:t>v.</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to be suitable and good enough for </a:t>
            </a:r>
            <a:r>
              <a:rPr kumimoji="0" lang="en-GB" altLang="zh-CN" sz="2200" b="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sb</a:t>
            </a:r>
            <a:r>
              <a:rPr kumimoji="0" lang="en-GB"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 sth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适合</a:t>
            </a:r>
          </a:p>
        </p:txBody>
      </p:sp>
      <p:sp>
        <p:nvSpPr>
          <p:cNvPr id="32" name="圆角矩形 31"/>
          <p:cNvSpPr/>
          <p:nvPr/>
        </p:nvSpPr>
        <p:spPr>
          <a:xfrm>
            <a:off x="1041992" y="382727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1389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 went to a small high school, so I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was used to</a:t>
            </a:r>
            <a:r>
              <a:rPr lang="zh-CN" altLang="en-US" sz="2200" b="1" u="sng" dirty="0">
                <a:ea typeface="黑体" panose="02010609060101010101" pitchFamily="49"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being known a</a:t>
            </a:r>
            <a:r>
              <a:rPr kumimoji="0" lang="en-US" altLang="zh-CN" sz="2200" b="1" i="0" u="none" strike="noStrike" kern="1200" cap="none" spc="0" normalizeH="0" baseline="0" dirty="0">
                <a:solidFill>
                  <a:srgbClr val="DD5C60"/>
                </a:solidFill>
                <a:ea typeface="宋体" panose="02010600030101010101" pitchFamily="2" charset="-122"/>
                <a:cs typeface="Times New Roman" panose="02020603050405020304" pitchFamily="18" charset="0"/>
              </a:rPr>
              <a:t>s</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my brother</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 little sister instead of “Selby,” or “Shelby” to those who didn</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 know me well.</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(Lines 7</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9, Para. 3)</a:t>
            </a:r>
          </a:p>
          <a:p>
            <a:pPr marL="3408680" marR="0" lvl="0" indent="-3408680" algn="just"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be / get used to (doing) sth</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have experienced sth so that it no longer seems surprising, difficult, strange, etc.</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习惯于（做）某事</a:t>
            </a:r>
          </a:p>
          <a:p>
            <a:pPr marR="0" lvl="0" algn="just" defTabSz="914400" rtl="0" eaLnBrk="1" fontAlgn="auto" latinLnBrk="0" hangingPunct="1">
              <a:lnSpc>
                <a:spcPct val="120000"/>
              </a:lnSpc>
              <a:spcBef>
                <a:spcPts val="0"/>
              </a:spcBef>
              <a:spcAft>
                <a:spcPts val="0"/>
              </a:spcAft>
              <a:buClrTx/>
              <a:buSzTx/>
              <a:buFontTx/>
              <a:buNone/>
              <a:defRPr/>
            </a:pPr>
            <a:r>
              <a:rPr lang="zh-CN" altLang="en-US" sz="2200" i="1" dirty="0">
                <a:ea typeface="宋体" panose="02010600030101010101" pitchFamily="2" charset="-122"/>
                <a:cs typeface="Times New Roman" panose="02020603050405020304" pitchFamily="18" charset="0"/>
              </a:rPr>
              <a:t>e.g.</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She does the dishes every day, so she </a:t>
            </a:r>
            <a:r>
              <a:rPr kumimoji="0" lang="zh-CN" altLang="en-US"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is used to</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it. 她每天洗盘子，所以习惯了</a:t>
            </a:r>
          </a:p>
        </p:txBody>
      </p:sp>
      <p:sp>
        <p:nvSpPr>
          <p:cNvPr id="8" name="文本框 7"/>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993415"/>
            <a:ext cx="12192000" cy="15220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13891"/>
            <a:ext cx="10758377" cy="2566857"/>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 went to a small high school, so I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was used to</a:t>
            </a:r>
            <a:r>
              <a:rPr lang="zh-CN" altLang="en-US" sz="2200" b="1" u="sng" dirty="0">
                <a:ea typeface="黑体" panose="02010609060101010101" pitchFamily="49"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being known a</a:t>
            </a:r>
            <a:r>
              <a:rPr kumimoji="0" lang="en-US" altLang="zh-CN" sz="2200" b="1" i="0" u="none" strike="noStrike" kern="1200" cap="none" spc="0" normalizeH="0" baseline="0" dirty="0">
                <a:solidFill>
                  <a:srgbClr val="DD5C60"/>
                </a:solidFill>
                <a:ea typeface="宋体" panose="02010600030101010101" pitchFamily="2" charset="-122"/>
                <a:cs typeface="Times New Roman" panose="02020603050405020304" pitchFamily="18" charset="0"/>
              </a:rPr>
              <a:t>s</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my brother</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 little sister instead of “Selby,” or “Shelby” to those who didn</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 know me well.</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(Lines 7</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9,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ara. 3)</a:t>
            </a:r>
          </a:p>
          <a:p>
            <a:pPr marL="1616075" lvl="0" indent="-1616075" algn="just">
              <a:lnSpc>
                <a:spcPct val="120000"/>
              </a:lnSpc>
              <a:defRPr/>
            </a:pP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be known as</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usually passive</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think that sb or sth is a particular type of person or thing or has particular characteristics</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把</a:t>
            </a:r>
            <a:r>
              <a:rPr lang="en-US" altLang="zh-CN" sz="2400" dirty="0"/>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看作是；认为</a:t>
            </a:r>
            <a:r>
              <a:rPr lang="en-US" altLang="zh-CN" sz="2400" dirty="0"/>
              <a:t>······</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是</a:t>
            </a:r>
          </a:p>
          <a:p>
            <a:pPr marL="443230" marR="0" lvl="0" indent="-443230" algn="just" defTabSz="914400" rtl="0" eaLnBrk="1" fontAlgn="auto" latinLnBrk="0" hangingPunct="1">
              <a:lnSpc>
                <a:spcPct val="120000"/>
              </a:lnSpc>
              <a:spcBef>
                <a:spcPts val="0"/>
              </a:spcBef>
              <a:spcAft>
                <a:spcPts val="0"/>
              </a:spcAft>
              <a:buClrTx/>
              <a:buSzTx/>
              <a:buFontTx/>
              <a:buNone/>
              <a:defRPr/>
            </a:pPr>
            <a:r>
              <a:rPr lang="zh-CN" altLang="en-US" sz="2200" i="1" dirty="0">
                <a:ea typeface="宋体" panose="02010600030101010101" pitchFamily="2" charset="-122"/>
                <a:cs typeface="Times New Roman" panose="02020603050405020304" pitchFamily="18" charset="0"/>
              </a:rPr>
              <a:t>e.g.</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Chicago</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is known as</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most dangerous city in the U.S. 芝加哥被认为是美国最不安全的城市。</a:t>
            </a:r>
          </a:p>
        </p:txBody>
      </p:sp>
      <p:sp>
        <p:nvSpPr>
          <p:cNvPr id="4" name="文本框 3"/>
          <p:cNvSpPr txBox="1"/>
          <p:nvPr/>
        </p:nvSpPr>
        <p:spPr>
          <a:xfrm>
            <a:off x="957600" y="4169401"/>
            <a:ext cx="10823943" cy="127862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比较 </a:t>
            </a:r>
            <a:r>
              <a:rPr kumimoji="0" lang="en-GB" altLang="zh-CN"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be known as </a:t>
            </a:r>
            <a:r>
              <a:rPr kumimoji="0" lang="zh-CN" altLang="en-US"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和 </a:t>
            </a:r>
            <a:r>
              <a:rPr kumimoji="0" lang="en-GB" altLang="zh-CN"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be known for: </a:t>
            </a:r>
            <a:r>
              <a:rPr kumimoji="0" lang="zh-CN" altLang="en-US"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两者都表示享有声誉，但是 </a:t>
            </a:r>
            <a:r>
              <a:rPr kumimoji="0" lang="en-GB" altLang="zh-CN"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be known as </a:t>
            </a:r>
            <a:r>
              <a:rPr kumimoji="0" lang="zh-CN" altLang="en-US"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后面通常跟一个角色、名称或者身份，而 </a:t>
            </a:r>
            <a:r>
              <a:rPr kumimoji="0" lang="en-GB" altLang="zh-CN"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be known for </a:t>
            </a:r>
            <a:r>
              <a:rPr kumimoji="0" lang="zh-CN" altLang="en-US"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后常跟“原因”，如：</a:t>
            </a:r>
            <a:r>
              <a:rPr kumimoji="0" lang="en-GB" altLang="zh-CN"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She </a:t>
            </a:r>
            <a:r>
              <a:rPr kumimoji="0" lang="en-GB" altLang="zh-CN" sz="2200" b="1" i="1"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is</a:t>
            </a:r>
            <a:r>
              <a:rPr kumimoji="0" lang="en-GB" altLang="zh-CN"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 best </a:t>
            </a:r>
            <a:r>
              <a:rPr lang="en-GB" altLang="zh-CN" sz="2200" b="1" i="1" dirty="0">
                <a:latin typeface="Calibri" panose="020F0502020204030204"/>
                <a:ea typeface="黑体" panose="02010609060101010101" pitchFamily="49" charset="-122"/>
                <a:cs typeface="Times New Roman" panose="02020603050405020304" pitchFamily="18" charset="0"/>
              </a:rPr>
              <a:t>known</a:t>
            </a:r>
            <a:r>
              <a:rPr kumimoji="0" lang="en-GB" altLang="zh-CN"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 </a:t>
            </a:r>
            <a:r>
              <a:rPr lang="en-GB" altLang="zh-CN" sz="2200" b="1" i="1" dirty="0">
                <a:latin typeface="Calibri" panose="020F0502020204030204"/>
                <a:ea typeface="黑体" panose="02010609060101010101" pitchFamily="49" charset="-122"/>
                <a:cs typeface="Times New Roman" panose="02020603050405020304" pitchFamily="18" charset="0"/>
              </a:rPr>
              <a:t>for</a:t>
            </a:r>
            <a:r>
              <a:rPr kumimoji="0" lang="en-GB" altLang="zh-CN"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 her work on the human brain. </a:t>
            </a:r>
            <a:r>
              <a:rPr kumimoji="0" lang="zh-CN" altLang="en-US" sz="2200" b="0" i="0" u="none" strike="noStrike" kern="1200" cap="none" spc="0" normalizeH="0" baseline="0" noProof="0" dirty="0">
                <a:ln>
                  <a:noFill/>
                </a:ln>
                <a:effectLst/>
                <a:uLnTx/>
                <a:uFillTx/>
                <a:latin typeface="Calibri" panose="020F0502020204030204"/>
                <a:ea typeface="黑体" panose="02010609060101010101" pitchFamily="49" charset="-122"/>
                <a:cs typeface="Times New Roman" panose="02020603050405020304" pitchFamily="18" charset="0"/>
              </a:rPr>
              <a:t>她对人脑的研究最为知名。</a:t>
            </a:r>
          </a:p>
        </p:txBody>
      </p:sp>
      <p:sp>
        <p:nvSpPr>
          <p:cNvPr id="32" name="圆角矩形 31"/>
          <p:cNvSpPr/>
          <p:nvPr/>
        </p:nvSpPr>
        <p:spPr>
          <a:xfrm>
            <a:off x="1041992" y="375576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0899596" y="6264175"/>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77414"/>
            <a:ext cx="12192000" cy="1831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90486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I participated in the Club Swim Team, began working for the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Alumni Association</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became my dorm’s treasurer.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11-12, para. 3)</a:t>
            </a:r>
          </a:p>
        </p:txBody>
      </p:sp>
      <p:sp>
        <p:nvSpPr>
          <p:cNvPr id="4" name="文本框 3"/>
          <p:cNvSpPr txBox="1"/>
          <p:nvPr/>
        </p:nvSpPr>
        <p:spPr>
          <a:xfrm>
            <a:off x="890888" y="2981210"/>
            <a:ext cx="10823943" cy="127862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Alumni Association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校友会，毕业生协会，或者更宽泛地指以前的学生（校友）的协会，通常是由同一所学校的校友组成，组织社交活动、出版通讯或杂志，为组织筹集资金。许多协会还提供各种福利和服务，帮助校友与他们的教育机构和毕业生保持联系。</a:t>
            </a:r>
          </a:p>
        </p:txBody>
      </p:sp>
      <p:sp>
        <p:nvSpPr>
          <p:cNvPr id="32" name="圆角矩形 31"/>
          <p:cNvSpPr/>
          <p:nvPr/>
        </p:nvSpPr>
        <p:spPr>
          <a:xfrm>
            <a:off x="1041992" y="248883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628389"/>
            <a:ext cx="12192000" cy="29527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12365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One thing I wouldn’t let my brother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have to himself</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was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the Axe Committee</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Stanford’s spirit group on campus.</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1-2, </a:t>
            </a:r>
            <a:r>
              <a:rPr lang="en-US" altLang="zh-CN" sz="2200" dirty="0">
                <a:ea typeface="宋体" panose="02010600030101010101" pitchFamily="2" charset="-122"/>
                <a:cs typeface="Times New Roman" panose="02020603050405020304" pitchFamily="18" charset="0"/>
              </a:rPr>
              <a:t>p</a:t>
            </a:r>
            <a:r>
              <a:rPr kumimoji="0" lang="en-US" altLang="zh-CN" sz="2200" i="0" strike="noStrike" kern="1200" cap="none" spc="0" normalizeH="0" baseline="0" noProof="0" dirty="0" err="1">
                <a:ln>
                  <a:noFill/>
                </a:ln>
                <a:effectLst/>
                <a:uLnTx/>
                <a:uFillTx/>
                <a:ea typeface="宋体" panose="02010600030101010101" pitchFamily="2" charset="-122"/>
                <a:cs typeface="Times New Roman" panose="02020603050405020304" pitchFamily="18" charset="0"/>
              </a:rPr>
              <a:t>ara</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4)</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have … to oneself</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not share … with anyone </a:t>
            </a:r>
            <a:r>
              <a:rPr kumimoji="0" lang="zh-CN" altLang="en-US"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独享；独自拥有</a:t>
            </a:r>
          </a:p>
          <a:p>
            <a:pPr marL="447675" marR="0" lvl="0" indent="-447675" algn="just" defTabSz="914400" rtl="0" eaLnBrk="1" fontAlgn="auto" latinLnBrk="0" hangingPunct="1">
              <a:lnSpc>
                <a:spcPct val="120000"/>
              </a:lnSpc>
              <a:spcBef>
                <a:spcPts val="0"/>
              </a:spcBef>
              <a:spcAft>
                <a:spcPts val="0"/>
              </a:spcAft>
              <a:buClrTx/>
              <a:buSzTx/>
              <a:buFontTx/>
              <a:buNone/>
              <a:defRPr/>
            </a:pPr>
            <a:r>
              <a:rPr lang="en-US" altLang="zh-CN" sz="2200" i="1" dirty="0">
                <a:ea typeface="宋体" panose="02010600030101010101" pitchFamily="2" charset="-122"/>
                <a:cs typeface="Times New Roman" panose="02020603050405020304" pitchFamily="18" charset="0"/>
              </a:rPr>
              <a:t>e.g.</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If you got there early you </a:t>
            </a:r>
            <a:r>
              <a:rPr kumimoji="0" lang="en-US" altLang="zh-CN" sz="2200" b="1" i="1" strike="noStrike" kern="1200" cap="none" spc="0" normalizeH="0" baseline="0" noProof="0" dirty="0">
                <a:ln>
                  <a:noFill/>
                </a:ln>
                <a:effectLst/>
                <a:uLnTx/>
                <a:uFillTx/>
                <a:ea typeface="宋体" panose="02010600030101010101" pitchFamily="2" charset="-122"/>
                <a:cs typeface="Times New Roman" panose="02020603050405020304" pitchFamily="18" charset="0"/>
              </a:rPr>
              <a:t>had</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the whole beach </a:t>
            </a:r>
            <a:r>
              <a:rPr lang="en-US" altLang="zh-CN" sz="2200" b="1" i="1" dirty="0">
                <a:ea typeface="宋体" panose="02010600030101010101" pitchFamily="2" charset="-122"/>
                <a:cs typeface="Times New Roman" panose="02020603050405020304" pitchFamily="18" charset="0"/>
              </a:rPr>
              <a:t>to</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lang="en-US" altLang="zh-CN" sz="2200" b="1" i="1" dirty="0">
                <a:ea typeface="宋体" panose="02010600030101010101" pitchFamily="2" charset="-122"/>
                <a:cs typeface="Times New Roman" panose="02020603050405020304" pitchFamily="18" charset="0"/>
              </a:rPr>
              <a:t>yourself</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zh-CN" altLang="en-US"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如果你到那儿早的话就可以一人独享整个沙滩。</a:t>
            </a:r>
            <a:endParaRPr lang="en-US"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3851726"/>
            <a:ext cx="11040000" cy="249741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the Axe Committee:</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（斯坦福）斧头委员会。作为“斯坦福精神、传统和狂欢的守护者”，</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the Axe Committee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斧头委员会是一个致力于支持斯坦福优秀体育项目的学生团体，主要职责是守护好斯坦福的斧头，即斯坦福大学和加州大学伯克利分校之间年度大型比赛中斯坦福大学获得的奖杯。斧头委员会在通过参加体育赛事促进校园精神方面发挥着重要作用，会员们各种赛事都会去场边挥舞旗帜、抛掷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恤、得分时吹响火车哨等方式为自己的队伍加油、喝彩。</a:t>
            </a:r>
          </a:p>
        </p:txBody>
      </p:sp>
      <p:sp>
        <p:nvSpPr>
          <p:cNvPr id="32" name="圆角矩形 31"/>
          <p:cNvSpPr/>
          <p:nvPr/>
        </p:nvSpPr>
        <p:spPr>
          <a:xfrm>
            <a:off x="1041992" y="338139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0965636" y="614797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18336"/>
            <a:ext cx="10758377" cy="904863"/>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We both love sports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so</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having this club in common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ensured</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that we would see each other </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occasionally.</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4-5, para. 4)</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p>
        </p:txBody>
      </p:sp>
      <p:sp>
        <p:nvSpPr>
          <p:cNvPr id="5" name="矩形 4"/>
          <p:cNvSpPr/>
          <p:nvPr/>
        </p:nvSpPr>
        <p:spPr>
          <a:xfrm>
            <a:off x="0" y="2984500"/>
            <a:ext cx="12192000" cy="17445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6902" y="3195100"/>
            <a:ext cx="11078080" cy="130873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表示因果关系的并列连词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so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连接了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we both love sports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和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having … occasionally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两个句子。在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so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后面的句子中，动名词结构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having this club in common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为主语，</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ensured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是谓语，后面跟了一个宾语从句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that we would see each other occasionally</a:t>
            </a:r>
            <a:r>
              <a:rPr kumimoji="0" lang="zh-CN" alt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endParaRPr kumimoji="0" lang="en-GB"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0400" y="2779395"/>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77724"/>
            <a:ext cx="12192000" cy="1684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 name="文本框 3"/>
          <p:cNvSpPr txBox="1"/>
          <p:nvPr/>
        </p:nvSpPr>
        <p:spPr>
          <a:xfrm>
            <a:off x="956929" y="3616245"/>
            <a:ext cx="10555368"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及物动词 </a:t>
            </a:r>
            <a:r>
              <a:rPr kumimoji="0" 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ensure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还可以跟一个名词做宾语或者跟双宾语：</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a:t>
            </a:r>
            <a:r>
              <a:rPr kumimoji="0" 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ensure sth; 2) ensure </a:t>
            </a:r>
            <a:r>
              <a:rPr kumimoji="0" lang="en-GB"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sb</a:t>
            </a:r>
            <a:r>
              <a:rPr kumimoji="0" 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sth，</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如：</a:t>
            </a:r>
            <a:r>
              <a:rPr kumimoji="0" 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book </a:t>
            </a:r>
            <a:r>
              <a:rPr kumimoji="0" lang="en-GB"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ensured</a:t>
            </a:r>
            <a:r>
              <a:rPr kumimoji="0" 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his success.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这本书使他笃定成功。</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Victory </a:t>
            </a:r>
            <a:r>
              <a:rPr lang="en-GB" sz="2200" b="1" i="1" dirty="0">
                <a:solidFill>
                  <a:prstClr val="black"/>
                </a:solidFill>
                <a:ea typeface="黑体" panose="02010609060101010101" pitchFamily="49" charset="-122"/>
                <a:cs typeface="Times New Roman" panose="02020603050405020304" pitchFamily="18" charset="0"/>
              </a:rPr>
              <a:t>ensured</a:t>
            </a:r>
            <a:r>
              <a:rPr kumimoji="0" lang="en-GB"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them a place in the final.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胜利确保了他们晋级决赛。</a:t>
            </a:r>
          </a:p>
        </p:txBody>
      </p:sp>
      <p:sp>
        <p:nvSpPr>
          <p:cNvPr id="32" name="圆角矩形 31"/>
          <p:cNvSpPr/>
          <p:nvPr/>
        </p:nvSpPr>
        <p:spPr>
          <a:xfrm>
            <a:off x="1041992" y="318990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56928" y="1218336"/>
            <a:ext cx="10758377" cy="1717393"/>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We both love sports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so</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having this club in common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ensured</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that we would see each other </a:t>
            </a: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occasionally.</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4-5, para. 4)</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ensure </a:t>
            </a:r>
            <a:r>
              <a:rPr lang="en-US" altLang="zh-CN" sz="2200" i="1" dirty="0">
                <a:ea typeface="宋体" panose="02010600030101010101" pitchFamily="2" charset="-122"/>
                <a:cs typeface="Times New Roman" panose="02020603050405020304" pitchFamily="18" charset="0"/>
              </a:rPr>
              <a:t>v.</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to make sure that sth happens or is definite </a:t>
            </a:r>
            <a:r>
              <a:rPr lang="en-US" altLang="zh-CN" sz="2200" dirty="0" err="1">
                <a:latin typeface="黑体" panose="02010609060101010101" pitchFamily="49" charset="-122"/>
                <a:ea typeface="黑体" panose="02010609060101010101" pitchFamily="49" charset="-122"/>
                <a:cs typeface="Times New Roman" panose="02020603050405020304" pitchFamily="18" charset="0"/>
              </a:rPr>
              <a:t>保证；确保</a:t>
            </a:r>
            <a:endParaRPr lang="en-US" altLang="zh-CN" sz="2200" dirty="0">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lang="en-US" altLang="zh-CN" sz="2200" i="1" dirty="0">
                <a:ea typeface="宋体" panose="02010600030101010101" pitchFamily="2" charset="-122"/>
                <a:cs typeface="Times New Roman" panose="02020603050405020304" pitchFamily="18" charset="0"/>
              </a:rPr>
              <a:t>e.g.</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Please </a:t>
            </a:r>
            <a:r>
              <a:rPr kumimoji="0" lang="en-US" altLang="zh-CN" sz="2200" b="1" i="1" strike="noStrike" kern="1200" cap="none" spc="0" normalizeH="0" baseline="0" noProof="0" dirty="0">
                <a:ln>
                  <a:noFill/>
                </a:ln>
                <a:effectLst/>
                <a:uLnTx/>
                <a:uFillTx/>
                <a:ea typeface="宋体" panose="02010600030101010101" pitchFamily="2" charset="-122"/>
                <a:cs typeface="Times New Roman" panose="02020603050405020304" pitchFamily="18" charset="0"/>
              </a:rPr>
              <a:t>ensure</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that all lights are switched off. </a:t>
            </a:r>
            <a:r>
              <a:rPr lang="en-US" altLang="zh-CN" sz="2200" dirty="0" err="1">
                <a:latin typeface="黑体" panose="02010609060101010101" pitchFamily="49" charset="-122"/>
                <a:ea typeface="黑体" panose="02010609060101010101" pitchFamily="49" charset="-122"/>
                <a:cs typeface="Times New Roman" panose="02020603050405020304" pitchFamily="18" charset="0"/>
              </a:rPr>
              <a:t>请确保将所有灯都关掉</a:t>
            </a:r>
            <a:r>
              <a:rPr lang="en-US" altLang="zh-CN" sz="2200"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13" name="文本框 12"/>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782332"/>
            <a:ext cx="10284290" cy="4666615"/>
          </a:xfrm>
          <a:prstGeom prst="rect">
            <a:avLst/>
          </a:prstGeom>
          <a:noFill/>
        </p:spPr>
        <p:txBody>
          <a:bodyPr wrap="square" rtlCol="0">
            <a:spAutoFit/>
          </a:bodyPr>
          <a:lstStyle/>
          <a:p>
            <a:pPr algn="ctr">
              <a:lnSpc>
                <a:spcPct val="120000"/>
              </a:lnSpc>
            </a:pPr>
            <a:r>
              <a:rPr lang="en-US" altLang="zh-CN" sz="2800" b="1" dirty="0"/>
              <a:t>College Is About More Than Classes</a:t>
            </a:r>
          </a:p>
          <a:p>
            <a:pPr>
              <a:lnSpc>
                <a:spcPct val="120000"/>
              </a:lnSpc>
            </a:pPr>
            <a:r>
              <a:rPr lang="en-US" altLang="zh-CN" sz="2200" dirty="0"/>
              <a:t>        </a:t>
            </a:r>
          </a:p>
          <a:p>
            <a:pPr indent="457200">
              <a:lnSpc>
                <a:spcPct val="120000"/>
              </a:lnSpc>
            </a:pPr>
            <a:r>
              <a:rPr lang="en-US" altLang="zh-CN" sz="2200" dirty="0"/>
              <a:t> I got accepted to Stanford; therefore, I went to Stanford.        Doesn’t sound like much of a page-turner, does it?         But as I thought more about it, I decided that my story is more than the list of schools I applied to and more than my acceptance to the best university in the country.   </a:t>
            </a:r>
          </a:p>
          <a:p>
            <a:pPr indent="457200">
              <a:lnSpc>
                <a:spcPct val="120000"/>
              </a:lnSpc>
            </a:pPr>
            <a:r>
              <a:rPr lang="en-US" altLang="zh-CN" sz="2200" dirty="0"/>
              <a:t>  Though not geographically far from home, living at Stanford is like being in an entirely different world.          Like many of you, I was locked into a pretty solid routine in high school with school, extracurricular commitments, homework and sleep.        There’s so much more freedom to decide your schedule in college. If you don’t want to wake up early, don’t take a 9:00 a.m. class. </a:t>
            </a:r>
          </a:p>
        </p:txBody>
      </p:sp>
      <p:sp>
        <p:nvSpPr>
          <p:cNvPr id="18" name="文本框 17"/>
          <p:cNvSpPr txBox="1"/>
          <p:nvPr/>
        </p:nvSpPr>
        <p:spPr>
          <a:xfrm>
            <a:off x="918685" y="2304453"/>
            <a:ext cx="467691" cy="53676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p:cNvPr>
          <p:cNvSpPr/>
          <p:nvPr/>
        </p:nvSpPr>
        <p:spPr>
          <a:xfrm>
            <a:off x="5032615" y="321064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p:cNvPr>
          <p:cNvSpPr/>
          <p:nvPr/>
        </p:nvSpPr>
        <p:spPr>
          <a:xfrm>
            <a:off x="4192102" y="4822344"/>
            <a:ext cx="556543"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6" action="ppaction://hlinksldjump"/>
          </p:cNvPr>
          <p:cNvSpPr/>
          <p:nvPr/>
        </p:nvSpPr>
        <p:spPr>
          <a:xfrm>
            <a:off x="8355951" y="2799928"/>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7" action="ppaction://hlinksldjump"/>
          </p:cNvPr>
          <p:cNvSpPr/>
          <p:nvPr/>
        </p:nvSpPr>
        <p:spPr>
          <a:xfrm>
            <a:off x="10107420" y="5202545"/>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750418"/>
            <a:ext cx="12192000" cy="26159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496570" y="1215390"/>
            <a:ext cx="54546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42000"/>
            <a:ext cx="10884563" cy="90486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We all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do school</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Stanford,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despite</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the rumor that we just sit on the grass sunbathing all day (though we do that, too).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5-6, para. 5)</a:t>
            </a:r>
          </a:p>
        </p:txBody>
      </p:sp>
      <p:sp>
        <p:nvSpPr>
          <p:cNvPr id="32" name="圆角矩形 31"/>
          <p:cNvSpPr/>
          <p:nvPr/>
        </p:nvSpPr>
        <p:spPr>
          <a:xfrm>
            <a:off x="1040400" y="253499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7600" y="3055348"/>
            <a:ext cx="10419080" cy="2096600"/>
          </a:xfrm>
          <a:prstGeom prst="rect">
            <a:avLst/>
          </a:prstGeom>
          <a:noFill/>
        </p:spPr>
        <p:txBody>
          <a:bodyPr wrap="square" rtlCol="0">
            <a:spAutoFit/>
          </a:bodyPr>
          <a:lstStyle/>
          <a:p>
            <a:pPr>
              <a:lnSpc>
                <a:spcPct val="120000"/>
              </a:lnSpc>
            </a:pPr>
            <a:r>
              <a:rPr lang="en-GB" sz="2200" noProof="0" dirty="0">
                <a:ln>
                  <a:noFill/>
                </a:ln>
                <a:solidFill>
                  <a:prstClr val="black"/>
                </a:solidFill>
                <a:effectLst/>
                <a:uLnTx/>
                <a:uFillTx/>
                <a:ea typeface="黑体" panose="02010609060101010101" pitchFamily="49" charset="-122"/>
                <a:cs typeface="Times New Roman" panose="02020603050405020304" pitchFamily="18" charset="0"/>
              </a:rPr>
              <a:t>do school </a:t>
            </a:r>
            <a:r>
              <a:rPr lang="zh-CN" altLang="en-US" sz="2200" noProof="0" dirty="0">
                <a:ln>
                  <a:noFill/>
                </a:ln>
                <a:solidFill>
                  <a:prstClr val="black"/>
                </a:solidFill>
                <a:effectLst/>
                <a:uLnTx/>
                <a:uFillTx/>
                <a:ea typeface="黑体" panose="02010609060101010101" pitchFamily="49" charset="-122"/>
                <a:cs typeface="Times New Roman" panose="02020603050405020304" pitchFamily="18" charset="0"/>
              </a:rPr>
              <a:t>在句中表示“完成学习任务”。</a:t>
            </a:r>
          </a:p>
          <a:p>
            <a:pPr>
              <a:lnSpc>
                <a:spcPct val="120000"/>
              </a:lnSpc>
            </a:pPr>
            <a:r>
              <a:rPr lang="zh-CN" altLang="en-US" sz="2200" noProof="0" dirty="0">
                <a:ln>
                  <a:noFill/>
                </a:ln>
                <a:solidFill>
                  <a:prstClr val="black"/>
                </a:solidFill>
                <a:effectLst/>
                <a:uLnTx/>
                <a:uFillTx/>
                <a:ea typeface="黑体" panose="02010609060101010101" pitchFamily="49" charset="-122"/>
                <a:cs typeface="Times New Roman" panose="02020603050405020304" pitchFamily="18" charset="0"/>
              </a:rPr>
              <a:t>为了交流更加简单便捷，人们日常会话中常用语义宽泛的动词 </a:t>
            </a:r>
            <a:r>
              <a:rPr lang="en-GB" sz="2200" noProof="0" dirty="0">
                <a:ln>
                  <a:noFill/>
                </a:ln>
                <a:solidFill>
                  <a:prstClr val="black"/>
                </a:solidFill>
                <a:effectLst/>
                <a:uLnTx/>
                <a:uFillTx/>
                <a:ea typeface="黑体" panose="02010609060101010101" pitchFamily="49" charset="-122"/>
                <a:cs typeface="Times New Roman" panose="02020603050405020304" pitchFamily="18" charset="0"/>
              </a:rPr>
              <a:t>do </a:t>
            </a:r>
            <a:r>
              <a:rPr lang="zh-CN" altLang="en-US" sz="2200" noProof="0" dirty="0">
                <a:ln>
                  <a:noFill/>
                </a:ln>
                <a:solidFill>
                  <a:prstClr val="black"/>
                </a:solidFill>
                <a:effectLst/>
                <a:uLnTx/>
                <a:uFillTx/>
                <a:ea typeface="黑体" panose="02010609060101010101" pitchFamily="49" charset="-122"/>
                <a:cs typeface="Times New Roman" panose="02020603050405020304" pitchFamily="18" charset="0"/>
              </a:rPr>
              <a:t>替代具体的动词，如：</a:t>
            </a:r>
            <a:r>
              <a:rPr lang="en-GB" sz="2200" noProof="0" dirty="0">
                <a:ln>
                  <a:noFill/>
                </a:ln>
                <a:solidFill>
                  <a:prstClr val="black"/>
                </a:solidFill>
                <a:effectLst/>
                <a:uLnTx/>
                <a:uFillTx/>
                <a:ea typeface="黑体" panose="02010609060101010101" pitchFamily="49" charset="-122"/>
                <a:cs typeface="Times New Roman" panose="02020603050405020304" pitchFamily="18" charset="0"/>
              </a:rPr>
              <a:t>do the dishes (=wash the dishes) </a:t>
            </a:r>
          </a:p>
          <a:p>
            <a:pPr marL="539750">
              <a:lnSpc>
                <a:spcPct val="120000"/>
              </a:lnSpc>
            </a:pPr>
            <a:r>
              <a:rPr lang="en-GB" sz="2200" noProof="0" dirty="0">
                <a:ln>
                  <a:noFill/>
                </a:ln>
                <a:solidFill>
                  <a:prstClr val="black"/>
                </a:solidFill>
                <a:effectLst/>
                <a:uLnTx/>
                <a:uFillTx/>
                <a:ea typeface="黑体" panose="02010609060101010101" pitchFamily="49" charset="-122"/>
                <a:cs typeface="Times New Roman" panose="02020603050405020304" pitchFamily="18" charset="0"/>
              </a:rPr>
              <a:t>do the kitchen floor (=clean the kitchen floor) </a:t>
            </a:r>
          </a:p>
          <a:p>
            <a:pPr marL="539750">
              <a:lnSpc>
                <a:spcPct val="120000"/>
              </a:lnSpc>
            </a:pPr>
            <a:r>
              <a:rPr lang="en-GB" sz="2200" noProof="0" dirty="0">
                <a:ln>
                  <a:noFill/>
                </a:ln>
                <a:solidFill>
                  <a:prstClr val="black"/>
                </a:solidFill>
                <a:effectLst/>
                <a:uLnTx/>
                <a:uFillTx/>
                <a:ea typeface="黑体" panose="02010609060101010101" pitchFamily="49" charset="-122"/>
                <a:cs typeface="Times New Roman" panose="02020603050405020304" pitchFamily="18" charset="0"/>
              </a:rPr>
              <a:t>do the table (=set the table)</a:t>
            </a: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015794"/>
            <a:ext cx="12192000" cy="1420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496570" y="1215390"/>
            <a:ext cx="54546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40561"/>
            <a:ext cx="10884563" cy="2529923"/>
          </a:xfrm>
          <a:prstGeom prst="rect">
            <a:avLst/>
          </a:prstGeom>
          <a:noFill/>
        </p:spPr>
        <p:txBody>
          <a:bodyPr wrap="square" rtlCol="0">
            <a:spAutoFit/>
          </a:bodyPr>
          <a:lstStyle/>
          <a:p>
            <a:pPr algn="just">
              <a:lnSpc>
                <a:spcPct val="120000"/>
              </a:lnSpc>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We all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do school</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Stanford,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despite</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the rumor that we just sit on the grass sunbathing all day (though we do that, too).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5-6, para. 5)</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dirty="0">
                <a:ea typeface="宋体" panose="02010600030101010101" pitchFamily="2" charset="-122"/>
                <a:cs typeface="Times New Roman" panose="02020603050405020304" pitchFamily="18" charset="0"/>
              </a:rPr>
              <a:t>despite</a:t>
            </a:r>
            <a:r>
              <a:rPr kumimoji="0" lang="en-US" altLang="zh-CN" sz="2200" i="0" strike="noStrike" kern="1200" cap="none" spc="0" normalizeH="0" baseline="0" dirty="0">
                <a:ea typeface="宋体" panose="02010600030101010101" pitchFamily="2" charset="-122"/>
                <a:cs typeface="Times New Roman" panose="02020603050405020304" pitchFamily="18" charset="0"/>
              </a:rPr>
              <a:t> </a:t>
            </a:r>
            <a:r>
              <a:rPr lang="en-US" altLang="zh-CN" sz="2200" i="1" dirty="0">
                <a:ea typeface="宋体" panose="02010600030101010101" pitchFamily="2" charset="-122"/>
                <a:cs typeface="Times New Roman" panose="02020603050405020304" pitchFamily="18" charset="0"/>
              </a:rPr>
              <a:t>prep.</a:t>
            </a:r>
            <a:r>
              <a:rPr lang="en-US" altLang="zh-CN" sz="2200" dirty="0">
                <a:ea typeface="宋体" panose="02010600030101010101" pitchFamily="2" charset="-122"/>
                <a:cs typeface="Times New Roman" panose="02020603050405020304" pitchFamily="18" charset="0"/>
              </a:rPr>
              <a:t> </a:t>
            </a:r>
            <a:r>
              <a:rPr kumimoji="0" lang="en-US" altLang="zh-CN" sz="2200" i="0" strike="noStrike" kern="1200" cap="none" spc="0" normalizeH="0" baseline="0" dirty="0">
                <a:ea typeface="宋体" panose="02010600030101010101" pitchFamily="2" charset="-122"/>
                <a:cs typeface="Times New Roman" panose="02020603050405020304" pitchFamily="18" charset="0"/>
              </a:rPr>
              <a:t>used to show that sth happened or is true although sth else might have happened to prevent it </a:t>
            </a:r>
            <a:r>
              <a:rPr lang="en-US" altLang="zh-CN" sz="2200" dirty="0" err="1">
                <a:latin typeface="黑体" panose="02010609060101010101" pitchFamily="49" charset="-122"/>
                <a:ea typeface="黑体" panose="02010609060101010101" pitchFamily="49" charset="-122"/>
                <a:cs typeface="Times New Roman" panose="02020603050405020304" pitchFamily="18" charset="0"/>
              </a:rPr>
              <a:t>即使；尽管</a:t>
            </a:r>
            <a:endParaRPr lang="en-US" altLang="zh-CN" sz="2200" dirty="0">
              <a:latin typeface="黑体" panose="02010609060101010101" pitchFamily="49" charset="-122"/>
              <a:ea typeface="黑体" panose="02010609060101010101" pitchFamily="49" charset="-122"/>
              <a:cs typeface="Times New Roman" panose="02020603050405020304" pitchFamily="18" charset="0"/>
            </a:endParaRPr>
          </a:p>
          <a:p>
            <a:pPr marL="443230" marR="0" lvl="0" indent="-443230" algn="just" defTabSz="914400" rtl="0" eaLnBrk="1" fontAlgn="auto" latinLnBrk="0" hangingPunct="1">
              <a:lnSpc>
                <a:spcPct val="120000"/>
              </a:lnSpc>
              <a:spcBef>
                <a:spcPts val="0"/>
              </a:spcBef>
              <a:spcAft>
                <a:spcPts val="0"/>
              </a:spcAft>
              <a:buClrTx/>
              <a:buSzTx/>
              <a:buFontTx/>
              <a:buNone/>
              <a:defRPr/>
            </a:pPr>
            <a:r>
              <a:rPr lang="en-US" altLang="zh-CN" sz="2200" i="1" dirty="0">
                <a:ea typeface="宋体" panose="02010600030101010101" pitchFamily="2" charset="-122"/>
                <a:cs typeface="Times New Roman" panose="02020603050405020304" pitchFamily="18" charset="0"/>
              </a:rPr>
              <a:t>e.g.</a:t>
            </a:r>
            <a:r>
              <a:rPr kumimoji="0" lang="en-US" altLang="zh-CN" sz="2200" i="0" strike="noStrike" kern="1200" cap="none" spc="0" normalizeH="0" baseline="0" dirty="0">
                <a:ea typeface="宋体" panose="02010600030101010101" pitchFamily="2" charset="-122"/>
                <a:cs typeface="Times New Roman" panose="02020603050405020304" pitchFamily="18" charset="0"/>
              </a:rPr>
              <a:t> Her voice was shaking </a:t>
            </a:r>
            <a:r>
              <a:rPr kumimoji="0" lang="en-US" altLang="zh-CN" sz="2200" b="1" i="1" strike="noStrike" kern="1200" cap="none" spc="0" normalizeH="0" baseline="0" dirty="0">
                <a:ea typeface="宋体" panose="02010600030101010101" pitchFamily="2" charset="-122"/>
                <a:cs typeface="Times New Roman" panose="02020603050405020304" pitchFamily="18" charset="0"/>
              </a:rPr>
              <a:t>despite</a:t>
            </a:r>
            <a:r>
              <a:rPr kumimoji="0" lang="en-US" altLang="zh-CN" sz="2200" i="0" strike="noStrike" kern="1200" cap="none" spc="0" normalizeH="0" baseline="0" dirty="0">
                <a:ea typeface="宋体" panose="02010600030101010101" pitchFamily="2" charset="-122"/>
                <a:cs typeface="Times New Roman" panose="02020603050405020304" pitchFamily="18" charset="0"/>
              </a:rPr>
              <a:t> all her efforts to control it. </a:t>
            </a:r>
            <a:r>
              <a:rPr lang="en-US" altLang="zh-CN" sz="2200" dirty="0">
                <a:latin typeface="黑体" panose="02010609060101010101" pitchFamily="49" charset="-122"/>
                <a:ea typeface="黑体" panose="02010609060101010101" pitchFamily="49" charset="-122"/>
                <a:cs typeface="Times New Roman" panose="02020603050405020304" pitchFamily="18" charset="0"/>
              </a:rPr>
              <a:t>尽管她竭尽全力控制自己，声音仍然在颤抖。</a:t>
            </a: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圆角矩形 31"/>
          <p:cNvSpPr/>
          <p:nvPr/>
        </p:nvSpPr>
        <p:spPr>
          <a:xfrm>
            <a:off x="1040400" y="380036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7600" y="4316851"/>
            <a:ext cx="10419080" cy="872355"/>
          </a:xfrm>
          <a:prstGeom prst="rect">
            <a:avLst/>
          </a:prstGeom>
          <a:noFill/>
        </p:spPr>
        <p:txBody>
          <a:bodyPr wrap="square" rtlCol="0">
            <a:spAutoFit/>
          </a:bodyPr>
          <a:lstStyle/>
          <a:p>
            <a:pPr>
              <a:lnSpc>
                <a:spcPct val="120000"/>
              </a:lnSpc>
            </a:pPr>
            <a:r>
              <a:rPr lang="zh-CN" altLang="en-US" sz="2200" noProof="0" dirty="0">
                <a:ln>
                  <a:noFill/>
                </a:ln>
                <a:solidFill>
                  <a:prstClr val="black"/>
                </a:solidFill>
                <a:effectLst/>
                <a:uLnTx/>
                <a:uFillTx/>
                <a:ea typeface="黑体" panose="02010609060101010101" pitchFamily="49" charset="-122"/>
                <a:cs typeface="Times New Roman" panose="02020603050405020304" pitchFamily="18" charset="0"/>
              </a:rPr>
              <a:t>除了课文中用到的 “</a:t>
            </a:r>
            <a:r>
              <a:rPr lang="en-GB" altLang="zh-CN" sz="2200" noProof="0" dirty="0">
                <a:ln>
                  <a:noFill/>
                </a:ln>
                <a:solidFill>
                  <a:prstClr val="black"/>
                </a:solidFill>
                <a:effectLst/>
                <a:uLnTx/>
                <a:uFillTx/>
                <a:ea typeface="黑体" panose="02010609060101010101" pitchFamily="49" charset="-122"/>
                <a:cs typeface="Times New Roman" panose="02020603050405020304" pitchFamily="18" charset="0"/>
              </a:rPr>
              <a:t>despite + </a:t>
            </a:r>
            <a:r>
              <a:rPr lang="zh-CN" altLang="en-US" sz="2200" noProof="0" dirty="0">
                <a:ln>
                  <a:noFill/>
                </a:ln>
                <a:solidFill>
                  <a:prstClr val="black"/>
                </a:solidFill>
                <a:effectLst/>
                <a:uLnTx/>
                <a:uFillTx/>
                <a:ea typeface="黑体" panose="02010609060101010101" pitchFamily="49" charset="-122"/>
                <a:cs typeface="Times New Roman" panose="02020603050405020304" pitchFamily="18" charset="0"/>
              </a:rPr>
              <a:t>名词” 的形式，“</a:t>
            </a:r>
            <a:r>
              <a:rPr lang="en-GB" altLang="zh-CN" sz="2200" noProof="0" dirty="0">
                <a:ln>
                  <a:noFill/>
                </a:ln>
                <a:solidFill>
                  <a:prstClr val="black"/>
                </a:solidFill>
                <a:effectLst/>
                <a:uLnTx/>
                <a:uFillTx/>
                <a:ea typeface="黑体" panose="02010609060101010101" pitchFamily="49" charset="-122"/>
                <a:cs typeface="Times New Roman" panose="02020603050405020304" pitchFamily="18" charset="0"/>
              </a:rPr>
              <a:t>despite + </a:t>
            </a:r>
            <a:r>
              <a:rPr lang="zh-CN" altLang="en-US" sz="2200" noProof="0" dirty="0">
                <a:ln>
                  <a:noFill/>
                </a:ln>
                <a:solidFill>
                  <a:prstClr val="black"/>
                </a:solidFill>
                <a:effectLst/>
                <a:uLnTx/>
                <a:uFillTx/>
                <a:ea typeface="黑体" panose="02010609060101010101" pitchFamily="49" charset="-122"/>
                <a:cs typeface="Times New Roman" panose="02020603050405020304" pitchFamily="18" charset="0"/>
              </a:rPr>
              <a:t>从句” 或者 “</a:t>
            </a:r>
            <a:r>
              <a:rPr lang="en-GB" altLang="zh-CN" sz="2200" noProof="0" dirty="0">
                <a:ln>
                  <a:noFill/>
                </a:ln>
                <a:solidFill>
                  <a:prstClr val="black"/>
                </a:solidFill>
                <a:effectLst/>
                <a:uLnTx/>
                <a:uFillTx/>
                <a:ea typeface="黑体" panose="02010609060101010101" pitchFamily="49" charset="-122"/>
                <a:cs typeface="Times New Roman" panose="02020603050405020304" pitchFamily="18" charset="0"/>
              </a:rPr>
              <a:t>despite + </a:t>
            </a:r>
            <a:r>
              <a:rPr lang="zh-CN" altLang="en-US" sz="2200" noProof="0" dirty="0">
                <a:ln>
                  <a:noFill/>
                </a:ln>
                <a:solidFill>
                  <a:prstClr val="black"/>
                </a:solidFill>
                <a:effectLst/>
                <a:uLnTx/>
                <a:uFillTx/>
                <a:ea typeface="黑体" panose="02010609060101010101" pitchFamily="49" charset="-122"/>
                <a:cs typeface="Times New Roman" panose="02020603050405020304" pitchFamily="18" charset="0"/>
              </a:rPr>
              <a:t>分词” 的形式也经常使用。</a:t>
            </a:r>
            <a:r>
              <a:rPr lang="en-GB" altLang="zh-CN" sz="2200" noProof="0" dirty="0">
                <a:ln>
                  <a:noFill/>
                </a:ln>
                <a:solidFill>
                  <a:prstClr val="black"/>
                </a:solidFill>
                <a:effectLst/>
                <a:uLnTx/>
                <a:uFillTx/>
                <a:ea typeface="黑体" panose="02010609060101010101" pitchFamily="49" charset="-122"/>
                <a:cs typeface="Times New Roman" panose="02020603050405020304" pitchFamily="18" charset="0"/>
              </a:rPr>
              <a:t>despite </a:t>
            </a:r>
            <a:r>
              <a:rPr lang="zh-CN" altLang="en-US" sz="2200" noProof="0" dirty="0">
                <a:ln>
                  <a:noFill/>
                </a:ln>
                <a:solidFill>
                  <a:prstClr val="black"/>
                </a:solidFill>
                <a:effectLst/>
                <a:uLnTx/>
                <a:uFillTx/>
                <a:ea typeface="黑体" panose="02010609060101010101" pitchFamily="49" charset="-122"/>
                <a:cs typeface="Times New Roman" panose="02020603050405020304" pitchFamily="18" charset="0"/>
              </a:rPr>
              <a:t>可以替换为词组 </a:t>
            </a:r>
            <a:r>
              <a:rPr lang="en-GB" altLang="zh-CN" sz="2200" noProof="0" dirty="0">
                <a:ln>
                  <a:noFill/>
                </a:ln>
                <a:solidFill>
                  <a:prstClr val="black"/>
                </a:solidFill>
                <a:effectLst/>
                <a:uLnTx/>
                <a:uFillTx/>
                <a:ea typeface="黑体" panose="02010609060101010101" pitchFamily="49" charset="-122"/>
                <a:cs typeface="Times New Roman" panose="02020603050405020304" pitchFamily="18" charset="0"/>
              </a:rPr>
              <a:t>in spite of</a:t>
            </a:r>
            <a:r>
              <a:rPr lang="zh-CN" altLang="en-GB" sz="2200" noProof="0" dirty="0">
                <a:ln>
                  <a:noFill/>
                </a:ln>
                <a:solidFill>
                  <a:prstClr val="black"/>
                </a:solidFill>
                <a:effectLst/>
                <a:uLnTx/>
                <a:uFillTx/>
                <a:ea typeface="黑体" panose="02010609060101010101" pitchFamily="49" charset="-122"/>
                <a:cs typeface="Times New Roman" panose="02020603050405020304" pitchFamily="18" charset="0"/>
              </a:rPr>
              <a:t>。</a:t>
            </a:r>
            <a:endParaRPr lang="en-GB" sz="220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38531"/>
            <a:ext cx="12192000" cy="37811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409575" y="1215390"/>
            <a:ext cx="632460"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p>
        </p:txBody>
      </p:sp>
      <p:sp>
        <p:nvSpPr>
          <p:cNvPr id="31" name="矩形: 圆角 34">
            <a:hlinkClick r:id="" action="ppaction://noaction"/>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90486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It seems like</a:t>
            </a:r>
            <a:r>
              <a:rPr lang="en-US" altLang="zh-CN" sz="2200" u="sng" dirty="0">
                <a:ea typeface="宋体" panose="02010600030101010101" pitchFamily="2" charset="-122"/>
                <a:cs typeface="Times New Roman" panose="02020603050405020304" pitchFamily="18" charset="0"/>
              </a:rPr>
              <a:t> </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just yesterday</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that</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I was carrying my stuff up three flights of stairs to my</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quad</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in</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Roble</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passing stranger after stranger.</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1-2, para. 6)</a:t>
            </a:r>
          </a:p>
        </p:txBody>
      </p:sp>
      <p:sp>
        <p:nvSpPr>
          <p:cNvPr id="4" name="文本框 3"/>
          <p:cNvSpPr txBox="1"/>
          <p:nvPr/>
        </p:nvSpPr>
        <p:spPr>
          <a:xfrm>
            <a:off x="957600" y="2769809"/>
            <a:ext cx="10464817" cy="3309945"/>
          </a:xfrm>
          <a:prstGeom prst="rect">
            <a:avLst/>
          </a:prstGeom>
          <a:noFill/>
        </p:spPr>
        <p:txBody>
          <a:bodyPr wrap="square" rtlCol="0">
            <a:spAutoFit/>
          </a:bodyPr>
          <a:lstStyle/>
          <a:p>
            <a:pPr marL="265430" marR="0" lvl="0" indent="-265430" algn="l" defTabSz="914400" rtl="0" eaLnBrk="1" fontAlgn="auto" latinLnBrk="0" hangingPunct="1">
              <a:lnSpc>
                <a:spcPct val="120000"/>
              </a:lnSpc>
              <a:spcBef>
                <a:spcPts val="0"/>
              </a:spcBef>
              <a:spcAft>
                <a:spcPts val="0"/>
              </a:spcAft>
              <a:buClrTx/>
              <a:buSzTx/>
              <a:buFontTx/>
              <a:buNone/>
              <a:defRPr/>
            </a:pPr>
            <a:r>
              <a:rPr kumimoji="0" lang="en-US" altLang="zh-CN" sz="2200" i="0" u="none" strike="noStrike" cap="none" spc="0" normalizeH="0" baseline="0" dirty="0">
                <a:ea typeface="黑体" panose="02010609060101010101" pitchFamily="49" charset="-122"/>
                <a:cs typeface="Times New Roman" panose="02020603050405020304" pitchFamily="18" charset="0"/>
              </a:rPr>
              <a:t>1) </a:t>
            </a:r>
            <a:r>
              <a:rPr kumimoji="0" lang="zh-CN" altLang="en-US" sz="2200" i="0" u="none" strike="noStrike" cap="none" spc="0" normalizeH="0" baseline="0" dirty="0">
                <a:ea typeface="黑体" panose="02010609060101010101" pitchFamily="49" charset="-122"/>
                <a:cs typeface="Times New Roman" panose="02020603050405020304" pitchFamily="18" charset="0"/>
              </a:rPr>
              <a:t>在 “</a:t>
            </a:r>
            <a:r>
              <a:rPr kumimoji="0" lang="en-GB" altLang="zh-CN" sz="2200" i="0" u="none" strike="noStrike" cap="none" spc="0" normalizeH="0" baseline="0" dirty="0">
                <a:ea typeface="黑体" panose="02010609060101010101" pitchFamily="49" charset="-122"/>
                <a:cs typeface="Times New Roman" panose="02020603050405020304" pitchFamily="18" charset="0"/>
              </a:rPr>
              <a:t>it seems like (+n.) that” </a:t>
            </a:r>
            <a:r>
              <a:rPr kumimoji="0" lang="zh-CN" altLang="en-US" sz="2200" i="0" u="none" strike="noStrike" cap="none" spc="0" normalizeH="0" baseline="0" dirty="0">
                <a:ea typeface="黑体" panose="02010609060101010101" pitchFamily="49" charset="-122"/>
                <a:cs typeface="Times New Roman" panose="02020603050405020304" pitchFamily="18" charset="0"/>
              </a:rPr>
              <a:t>句子结构中，</a:t>
            </a:r>
            <a:r>
              <a:rPr kumimoji="0" lang="en-GB" altLang="zh-CN" sz="2200" i="0" u="none" strike="noStrike" cap="none" spc="0" normalizeH="0" baseline="0" dirty="0">
                <a:ea typeface="黑体" panose="02010609060101010101" pitchFamily="49" charset="-122"/>
                <a:cs typeface="Times New Roman" panose="02020603050405020304" pitchFamily="18" charset="0"/>
              </a:rPr>
              <a:t>that </a:t>
            </a:r>
            <a:r>
              <a:rPr kumimoji="0" lang="zh-CN" altLang="en-US" sz="2200" i="0" u="none" strike="noStrike" cap="none" spc="0" normalizeH="0" baseline="0" dirty="0">
                <a:ea typeface="黑体" panose="02010609060101010101" pitchFamily="49" charset="-122"/>
                <a:cs typeface="Times New Roman" panose="02020603050405020304" pitchFamily="18" charset="0"/>
              </a:rPr>
              <a:t>从句是真正的主语，</a:t>
            </a:r>
            <a:r>
              <a:rPr kumimoji="0" lang="en-GB" altLang="zh-CN" sz="2200" i="0" u="none" strike="noStrike" cap="none" spc="0" normalizeH="0" baseline="0" dirty="0">
                <a:ea typeface="黑体" panose="02010609060101010101" pitchFamily="49" charset="-122"/>
                <a:cs typeface="Times New Roman" panose="02020603050405020304" pitchFamily="18" charset="0"/>
              </a:rPr>
              <a:t>it </a:t>
            </a:r>
            <a:r>
              <a:rPr kumimoji="0" lang="zh-CN" altLang="en-US" sz="2200" i="0" u="none" strike="noStrike" cap="none" spc="0" normalizeH="0" baseline="0" dirty="0">
                <a:ea typeface="黑体" panose="02010609060101010101" pitchFamily="49" charset="-122"/>
                <a:cs typeface="Times New Roman" panose="02020603050405020304" pitchFamily="18" charset="0"/>
              </a:rPr>
              <a:t>只是形式主语。用</a:t>
            </a:r>
            <a:r>
              <a:rPr kumimoji="0" lang="en-GB" altLang="zh-CN" sz="2200" i="0" u="none" strike="noStrike" cap="none" spc="0" normalizeH="0" baseline="0" dirty="0">
                <a:ea typeface="黑体" panose="02010609060101010101" pitchFamily="49" charset="-122"/>
                <a:cs typeface="Times New Roman" panose="02020603050405020304" pitchFamily="18" charset="0"/>
              </a:rPr>
              <a:t>it </a:t>
            </a:r>
            <a:r>
              <a:rPr kumimoji="0" lang="zh-CN" altLang="en-US" sz="2200" i="0" u="none" strike="noStrike" cap="none" spc="0" normalizeH="0" baseline="0" dirty="0">
                <a:ea typeface="黑体" panose="02010609060101010101" pitchFamily="49" charset="-122"/>
                <a:cs typeface="Times New Roman" panose="02020603050405020304" pitchFamily="18" charset="0"/>
              </a:rPr>
              <a:t>替代 </a:t>
            </a:r>
            <a:r>
              <a:rPr kumimoji="0" lang="en-GB" altLang="zh-CN" sz="2200" i="0" u="none" strike="noStrike" cap="none" spc="0" normalizeH="0" baseline="0" dirty="0">
                <a:ea typeface="黑体" panose="02010609060101010101" pitchFamily="49" charset="-122"/>
                <a:cs typeface="Times New Roman" panose="02020603050405020304" pitchFamily="18" charset="0"/>
              </a:rPr>
              <a:t>that </a:t>
            </a:r>
            <a:r>
              <a:rPr kumimoji="0" lang="zh-CN" altLang="en-US" sz="2200" i="0" u="none" strike="noStrike" cap="none" spc="0" normalizeH="0" baseline="0" dirty="0">
                <a:ea typeface="黑体" panose="02010609060101010101" pitchFamily="49" charset="-122"/>
                <a:cs typeface="Times New Roman" panose="02020603050405020304" pitchFamily="18" charset="0"/>
              </a:rPr>
              <a:t>从句放在主语位置，整个句子才显得平衡。除上述结构外，</a:t>
            </a:r>
            <a:r>
              <a:rPr kumimoji="0" lang="en-GB" altLang="zh-CN" sz="2200" i="0" u="none" strike="noStrike" cap="none" spc="0" normalizeH="0" baseline="0" dirty="0">
                <a:ea typeface="黑体" panose="02010609060101010101" pitchFamily="49" charset="-122"/>
                <a:cs typeface="Times New Roman" panose="02020603050405020304" pitchFamily="18" charset="0"/>
              </a:rPr>
              <a:t>seem </a:t>
            </a:r>
            <a:r>
              <a:rPr kumimoji="0" lang="zh-CN" altLang="en-US" sz="2200" i="0" u="none" strike="noStrike" cap="none" spc="0" normalizeH="0" baseline="0" dirty="0">
                <a:ea typeface="黑体" panose="02010609060101010101" pitchFamily="49" charset="-122"/>
                <a:cs typeface="Times New Roman" panose="02020603050405020304" pitchFamily="18" charset="0"/>
              </a:rPr>
              <a:t>和 </a:t>
            </a:r>
            <a:r>
              <a:rPr kumimoji="0" lang="en-GB" altLang="zh-CN" sz="2200" i="0" u="none" strike="noStrike" cap="none" spc="0" normalizeH="0" baseline="0" dirty="0">
                <a:ea typeface="黑体" panose="02010609060101010101" pitchFamily="49" charset="-122"/>
                <a:cs typeface="Times New Roman" panose="02020603050405020304" pitchFamily="18" charset="0"/>
              </a:rPr>
              <a:t>like </a:t>
            </a:r>
            <a:r>
              <a:rPr kumimoji="0" lang="zh-CN" altLang="en-US" sz="2200" i="0" u="none" strike="noStrike" cap="none" spc="0" normalizeH="0" baseline="0" dirty="0">
                <a:ea typeface="黑体" panose="02010609060101010101" pitchFamily="49" charset="-122"/>
                <a:cs typeface="Times New Roman" panose="02020603050405020304" pitchFamily="18" charset="0"/>
              </a:rPr>
              <a:t>连用时还见于结构 </a:t>
            </a:r>
            <a:r>
              <a:rPr kumimoji="0" lang="en-GB" altLang="zh-CN" sz="2200" i="0" u="none" strike="noStrike" cap="none" spc="0" normalizeH="0" baseline="0" dirty="0">
                <a:ea typeface="黑体" panose="02010609060101010101" pitchFamily="49" charset="-122"/>
                <a:cs typeface="Times New Roman" panose="02020603050405020304" pitchFamily="18" charset="0"/>
              </a:rPr>
              <a:t>it seems like +</a:t>
            </a:r>
            <a:r>
              <a:rPr kumimoji="0" lang="zh-CN" altLang="en-US" sz="2200" i="0" u="none" strike="noStrike" cap="none" spc="0" normalizeH="0" baseline="0" dirty="0">
                <a:ea typeface="黑体" panose="02010609060101010101" pitchFamily="49" charset="-122"/>
                <a:cs typeface="Times New Roman" panose="02020603050405020304" pitchFamily="18" charset="0"/>
              </a:rPr>
              <a:t>名词，如：</a:t>
            </a:r>
            <a:r>
              <a:rPr kumimoji="0" lang="en-GB" altLang="zh-CN" sz="2200" i="0" u="none" strike="noStrike" cap="none" spc="0" normalizeH="0" baseline="0" dirty="0">
                <a:ea typeface="黑体" panose="02010609060101010101" pitchFamily="49" charset="-122"/>
                <a:cs typeface="Times New Roman" panose="02020603050405020304" pitchFamily="18" charset="0"/>
              </a:rPr>
              <a:t>It </a:t>
            </a:r>
            <a:r>
              <a:rPr kumimoji="0" lang="en-GB" altLang="zh-CN" sz="2200" b="1" i="1" u="none" strike="noStrike" cap="none" spc="0" normalizeH="0" baseline="0" dirty="0">
                <a:ea typeface="黑体" panose="02010609060101010101" pitchFamily="49" charset="-122"/>
                <a:cs typeface="Times New Roman" panose="02020603050405020304" pitchFamily="18" charset="0"/>
              </a:rPr>
              <a:t>seemed like</a:t>
            </a:r>
            <a:r>
              <a:rPr kumimoji="0" lang="en-GB" altLang="zh-CN" sz="2200" i="0" u="none" strike="noStrike" cap="none" spc="0" normalizeH="0" baseline="0" dirty="0">
                <a:ea typeface="黑体" panose="02010609060101010101" pitchFamily="49" charset="-122"/>
                <a:cs typeface="Times New Roman" panose="02020603050405020304" pitchFamily="18" charset="0"/>
              </a:rPr>
              <a:t> a good idea at the time. </a:t>
            </a:r>
            <a:r>
              <a:rPr kumimoji="0" lang="zh-CN" altLang="en-US" sz="2200" i="0" u="none" strike="noStrike" cap="none" spc="0" normalizeH="0" baseline="0" dirty="0">
                <a:ea typeface="黑体" panose="02010609060101010101" pitchFamily="49" charset="-122"/>
                <a:cs typeface="Times New Roman" panose="02020603050405020304" pitchFamily="18" charset="0"/>
              </a:rPr>
              <a:t>当时这主意好像不错。</a:t>
            </a:r>
          </a:p>
          <a:p>
            <a:pPr marL="265430" marR="0" lvl="0" indent="-265430" algn="l" defTabSz="914400" rtl="0" eaLnBrk="1" fontAlgn="auto" latinLnBrk="0" hangingPunct="1">
              <a:lnSpc>
                <a:spcPct val="120000"/>
              </a:lnSpc>
              <a:spcBef>
                <a:spcPts val="0"/>
              </a:spcBef>
              <a:spcAft>
                <a:spcPts val="0"/>
              </a:spcAft>
              <a:buClrTx/>
              <a:buSzTx/>
              <a:buFontTx/>
              <a:buNone/>
              <a:defRPr/>
            </a:pPr>
            <a:r>
              <a:rPr kumimoji="0" lang="en-US" altLang="zh-CN" sz="2200" i="0" u="none" strike="noStrike" cap="none" spc="0" normalizeH="0" baseline="0" dirty="0">
                <a:ea typeface="黑体" panose="02010609060101010101" pitchFamily="49" charset="-122"/>
                <a:cs typeface="Times New Roman" panose="02020603050405020304" pitchFamily="18" charset="0"/>
              </a:rPr>
              <a:t>2) </a:t>
            </a:r>
            <a:r>
              <a:rPr kumimoji="0" lang="en-GB" altLang="zh-CN" sz="2200" i="0" u="none" strike="noStrike" cap="none" spc="0" normalizeH="0" baseline="0" dirty="0">
                <a:ea typeface="黑体" panose="02010609060101010101" pitchFamily="49" charset="-122"/>
                <a:cs typeface="Times New Roman" panose="02020603050405020304" pitchFamily="18" charset="0"/>
              </a:rPr>
              <a:t>quad </a:t>
            </a:r>
            <a:r>
              <a:rPr kumimoji="0" lang="zh-CN" altLang="en-US" sz="2200" i="0" u="none" strike="noStrike" cap="none" spc="0" normalizeH="0" baseline="0" dirty="0">
                <a:ea typeface="黑体" panose="02010609060101010101" pitchFamily="49" charset="-122"/>
                <a:cs typeface="Times New Roman" panose="02020603050405020304" pitchFamily="18" charset="0"/>
              </a:rPr>
              <a:t>是指大学里的四人间宿舍；大学宿舍一般还有单人间、双人间、三人间等其他类型。</a:t>
            </a:r>
          </a:p>
          <a:p>
            <a:pPr marL="265430" marR="0" lvl="0" indent="-265430" algn="l" defTabSz="914400" rtl="0" eaLnBrk="1" fontAlgn="auto" latinLnBrk="0" hangingPunct="1">
              <a:lnSpc>
                <a:spcPct val="120000"/>
              </a:lnSpc>
              <a:spcBef>
                <a:spcPts val="0"/>
              </a:spcBef>
              <a:spcAft>
                <a:spcPts val="0"/>
              </a:spcAft>
              <a:buClrTx/>
              <a:buSzTx/>
              <a:buFontTx/>
              <a:buNone/>
              <a:defRPr/>
            </a:pPr>
            <a:r>
              <a:rPr kumimoji="0" lang="en-US" altLang="zh-CN" sz="2200" i="0" u="none" strike="noStrike" cap="none" spc="0" normalizeH="0" baseline="0" dirty="0">
                <a:ea typeface="黑体" panose="02010609060101010101" pitchFamily="49" charset="-122"/>
                <a:cs typeface="Times New Roman" panose="02020603050405020304" pitchFamily="18" charset="0"/>
              </a:rPr>
              <a:t>3) </a:t>
            </a:r>
            <a:r>
              <a:rPr kumimoji="0" lang="en-GB" altLang="zh-CN" sz="2200" i="0" u="none" strike="noStrike" cap="none" spc="0" normalizeH="0" baseline="0" dirty="0">
                <a:ea typeface="黑体" panose="02010609060101010101" pitchFamily="49" charset="-122"/>
                <a:cs typeface="Times New Roman" panose="02020603050405020304" pitchFamily="18" charset="0"/>
              </a:rPr>
              <a:t>Roble </a:t>
            </a:r>
            <a:r>
              <a:rPr kumimoji="0" lang="zh-CN" altLang="en-US" sz="2200" i="0" u="none" strike="noStrike" cap="none" spc="0" normalizeH="0" baseline="0" dirty="0">
                <a:ea typeface="黑体" panose="02010609060101010101" pitchFamily="49" charset="-122"/>
                <a:cs typeface="Times New Roman" panose="02020603050405020304" pitchFamily="18" charset="0"/>
              </a:rPr>
              <a:t>完整的名称为 </a:t>
            </a:r>
            <a:r>
              <a:rPr kumimoji="0" lang="en-GB" altLang="zh-CN" sz="2200" i="0" u="none" strike="noStrike" cap="none" spc="0" normalizeH="0" baseline="0" dirty="0">
                <a:ea typeface="黑体" panose="02010609060101010101" pitchFamily="49" charset="-122"/>
                <a:cs typeface="Times New Roman" panose="02020603050405020304" pitchFamily="18" charset="0"/>
              </a:rPr>
              <a:t>Roble Hall</a:t>
            </a:r>
            <a:r>
              <a:rPr kumimoji="0" lang="zh-CN" altLang="en-GB" sz="2200" i="0" u="none" strike="noStrike" cap="none" spc="0" normalizeH="0" baseline="0" dirty="0">
                <a:ea typeface="黑体" panose="02010609060101010101" pitchFamily="49" charset="-122"/>
                <a:cs typeface="Times New Roman" panose="02020603050405020304" pitchFamily="18" charset="0"/>
              </a:rPr>
              <a:t>，</a:t>
            </a:r>
            <a:r>
              <a:rPr kumimoji="0" lang="zh-CN" altLang="en-US" sz="2200" i="0" u="none" strike="noStrike" cap="none" spc="0" normalizeH="0" baseline="0" dirty="0">
                <a:ea typeface="黑体" panose="02010609060101010101" pitchFamily="49" charset="-122"/>
                <a:cs typeface="Times New Roman" panose="02020603050405020304" pitchFamily="18" charset="0"/>
              </a:rPr>
              <a:t>是斯坦福大学校园一座三层的宿舍楼，可容纳 </a:t>
            </a:r>
            <a:r>
              <a:rPr kumimoji="0" lang="en-US" altLang="zh-CN" sz="2200" i="0" u="none" strike="noStrike" cap="none" spc="0" normalizeH="0" baseline="0" dirty="0">
                <a:ea typeface="黑体" panose="02010609060101010101" pitchFamily="49" charset="-122"/>
                <a:cs typeface="Times New Roman" panose="02020603050405020304" pitchFamily="18" charset="0"/>
              </a:rPr>
              <a:t>310 </a:t>
            </a:r>
            <a:r>
              <a:rPr kumimoji="0" lang="zh-CN" altLang="en-US" sz="2200" i="0" u="none" strike="noStrike" cap="none" spc="0" normalizeH="0" baseline="0" dirty="0">
                <a:ea typeface="黑体" panose="02010609060101010101" pitchFamily="49" charset="-122"/>
                <a:cs typeface="Times New Roman" panose="02020603050405020304" pitchFamily="18" charset="0"/>
              </a:rPr>
              <a:t>名学生。</a:t>
            </a:r>
          </a:p>
        </p:txBody>
      </p:sp>
      <p:sp>
        <p:nvSpPr>
          <p:cNvPr id="32" name="圆角矩形 31"/>
          <p:cNvSpPr/>
          <p:nvPr/>
        </p:nvSpPr>
        <p:spPr>
          <a:xfrm>
            <a:off x="1041992" y="233547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A</a:t>
            </a:r>
            <a:endParaRPr lang="zh-CN" altLang="en-US" sz="32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756281"/>
            <a:ext cx="12192000" cy="19418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6536" cy="90486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There were allotted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times</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for each activity, and not much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room</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for you to make a lot of decisions or choices about how to spend your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time</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3-4, para. 1)</a:t>
            </a:r>
            <a:endPar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0400" y="253480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57600" y="3098169"/>
            <a:ext cx="10946130" cy="1278620"/>
          </a:xfrm>
          <a:prstGeom prst="rect">
            <a:avLst/>
          </a:prstGeom>
          <a:noFill/>
        </p:spPr>
        <p:txBody>
          <a:bodyPr wrap="square" rtlCol="0">
            <a:spAutoFit/>
          </a:bodyPr>
          <a:lstStyle/>
          <a:p>
            <a:pPr>
              <a:lnSpc>
                <a:spcPct val="120000"/>
              </a:lnSpc>
            </a:pPr>
            <a:r>
              <a:rPr lang="en-GB" sz="2200" dirty="0">
                <a:ea typeface="黑体" panose="02010609060101010101" pitchFamily="49" charset="-122"/>
                <a:cs typeface="Times New Roman" panose="02020603050405020304" pitchFamily="18" charset="0"/>
              </a:rPr>
              <a:t>allotted times for each activity </a:t>
            </a:r>
            <a:r>
              <a:rPr lang="zh-CN" altLang="en-US" sz="2200" dirty="0">
                <a:ea typeface="黑体" panose="02010609060101010101" pitchFamily="49" charset="-122"/>
                <a:cs typeface="Times New Roman" panose="02020603050405020304" pitchFamily="18" charset="0"/>
              </a:rPr>
              <a:t>表示每项活动都分配了一段固定的时间。句中第一个 </a:t>
            </a:r>
            <a:r>
              <a:rPr lang="en-GB" sz="2200" dirty="0">
                <a:ea typeface="黑体" panose="02010609060101010101" pitchFamily="49" charset="-122"/>
                <a:cs typeface="Times New Roman" panose="02020603050405020304" pitchFamily="18" charset="0"/>
              </a:rPr>
              <a:t>time </a:t>
            </a:r>
            <a:r>
              <a:rPr lang="zh-CN" altLang="en-US" sz="2200" dirty="0">
                <a:ea typeface="黑体" panose="02010609060101010101" pitchFamily="49" charset="-122"/>
                <a:cs typeface="Times New Roman" panose="02020603050405020304" pitchFamily="18" charset="0"/>
              </a:rPr>
              <a:t>是指时间空档，为可数名词；第二个 </a:t>
            </a:r>
            <a:r>
              <a:rPr lang="en-GB" sz="2200" dirty="0">
                <a:ea typeface="黑体" panose="02010609060101010101" pitchFamily="49" charset="-122"/>
                <a:cs typeface="Times New Roman" panose="02020603050405020304" pitchFamily="18" charset="0"/>
              </a:rPr>
              <a:t>time </a:t>
            </a:r>
            <a:r>
              <a:rPr lang="zh-CN" altLang="en-US" sz="2200" dirty="0">
                <a:ea typeface="黑体" panose="02010609060101010101" pitchFamily="49" charset="-122"/>
                <a:cs typeface="Times New Roman" panose="02020603050405020304" pitchFamily="18" charset="0"/>
              </a:rPr>
              <a:t>是指用时钟以分钟、小时或年计的时间，为不可数名词。</a:t>
            </a: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779139"/>
            <a:ext cx="12192000" cy="929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123658"/>
          </a:xfrm>
          <a:prstGeom prst="rect">
            <a:avLst/>
          </a:prstGeom>
          <a:noFill/>
        </p:spPr>
        <p:txBody>
          <a:bodyPr wrap="square" rtlCol="0">
            <a:spAutoFit/>
          </a:bodyPr>
          <a:lstStyle/>
          <a:p>
            <a:pPr algn="just">
              <a:lnSpc>
                <a:spcPct val="120000"/>
              </a:lnSpc>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There were allotted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times</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for each activity, and not much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room</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for you to make a lot of decisions or choices about how to spend your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time</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3-4, para. 1)</a:t>
            </a:r>
            <a:endPar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room </a:t>
            </a:r>
            <a:r>
              <a:rPr kumimoji="0" lang="en-US" altLang="zh-CN" sz="2200" i="1" strike="noStrike" kern="1200" cap="none" spc="0" normalizeH="0" baseline="0" noProof="0" dirty="0">
                <a:ln>
                  <a:noFill/>
                </a:ln>
                <a:effectLst/>
                <a:uLnTx/>
                <a:uFillTx/>
                <a:ea typeface="黑体" panose="02010609060101010101" pitchFamily="49" charset="-122"/>
                <a:cs typeface="Times New Roman" panose="02020603050405020304" pitchFamily="18" charset="0"/>
              </a:rPr>
              <a:t>n.</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empty space that can be used for a particular purpose 空间；余地</a:t>
            </a:r>
          </a:p>
          <a:p>
            <a:pPr marL="539750" marR="0" lvl="0" indent="-539750" algn="just" defTabSz="914400" rtl="0" eaLnBrk="1" fontAlgn="auto" latinLnBrk="0" hangingPunct="1">
              <a:lnSpc>
                <a:spcPct val="120000"/>
              </a:lnSpc>
              <a:spcBef>
                <a:spcPts val="0"/>
              </a:spcBef>
              <a:spcAft>
                <a:spcPts val="0"/>
              </a:spcAft>
              <a:buClrTx/>
              <a:buSzTx/>
              <a:buFontTx/>
              <a:buNone/>
              <a:defRPr/>
            </a:pPr>
            <a:r>
              <a:rPr kumimoji="0" lang="en-US" altLang="zh-CN" sz="2200" i="1"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Make sure you have plenty of </a:t>
            </a:r>
            <a:r>
              <a:rPr kumimoji="0" lang="en-US" altLang="zh-CN" sz="2200" b="1" i="1" strike="noStrike" kern="1200" cap="none" spc="0" normalizeH="0" baseline="0" noProof="0" dirty="0">
                <a:ln>
                  <a:noFill/>
                </a:ln>
                <a:effectLst/>
                <a:uLnTx/>
                <a:uFillTx/>
                <a:ea typeface="黑体" panose="02010609060101010101" pitchFamily="49" charset="-122"/>
                <a:cs typeface="Times New Roman" panose="02020603050405020304" pitchFamily="18" charset="0"/>
              </a:rPr>
              <a:t>room</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to sit comfortably. 一定要找个宽敞地儿坐得舒服一点。</a:t>
            </a:r>
          </a:p>
        </p:txBody>
      </p:sp>
      <p:sp>
        <p:nvSpPr>
          <p:cNvPr id="4" name="文本框 3"/>
          <p:cNvSpPr txBox="1"/>
          <p:nvPr/>
        </p:nvSpPr>
        <p:spPr>
          <a:xfrm>
            <a:off x="956928" y="4086769"/>
            <a:ext cx="10823943" cy="4298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room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表示“房间”时可以有复数形式，但在本文中作“空间”讲，是不可数名词。</a:t>
            </a:r>
          </a:p>
        </p:txBody>
      </p:sp>
      <p:sp>
        <p:nvSpPr>
          <p:cNvPr id="32" name="圆角矩形 31"/>
          <p:cNvSpPr/>
          <p:nvPr/>
        </p:nvSpPr>
        <p:spPr>
          <a:xfrm>
            <a:off x="1041992" y="355502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50306"/>
            <a:ext cx="12192000" cy="18576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165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90297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Of all of the lessons to be learned during your college years, one of the most important is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that</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of balance.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4-5, para. 2)</a:t>
            </a:r>
          </a:p>
        </p:txBody>
      </p:sp>
      <p:sp>
        <p:nvSpPr>
          <p:cNvPr id="4" name="文本框 3"/>
          <p:cNvSpPr txBox="1"/>
          <p:nvPr/>
        </p:nvSpPr>
        <p:spPr>
          <a:xfrm>
            <a:off x="957600" y="2943099"/>
            <a:ext cx="1082394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句中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为指示代词，指代句子开头提过的名词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lessons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以避免重复。</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of balance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是指</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lesson of balance</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又如：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His description did not answer to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of the thief.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小偷的模样和他所描述的不相符。</a:t>
            </a:r>
          </a:p>
        </p:txBody>
      </p:sp>
      <p:sp>
        <p:nvSpPr>
          <p:cNvPr id="32" name="圆角矩形 31"/>
          <p:cNvSpPr/>
          <p:nvPr/>
        </p:nvSpPr>
        <p:spPr>
          <a:xfrm>
            <a:off x="1040400" y="244245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553869"/>
            <a:ext cx="12192000" cy="16036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7600" y="1234800"/>
            <a:ext cx="10758377" cy="171739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Either</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way, your first few weeks at college may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feel like</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a whirlwind of different activities,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orientation</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events, and checking out various clubs …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7-9, para. 2)</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either</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i="1" strike="noStrike" kern="1200" cap="none" spc="0" normalizeH="0" baseline="0" noProof="0" dirty="0">
                <a:ln>
                  <a:noFill/>
                </a:ln>
                <a:effectLst/>
                <a:uLnTx/>
                <a:uFillTx/>
                <a:ea typeface="宋体" panose="02010600030101010101" pitchFamily="2" charset="-122"/>
                <a:cs typeface="Times New Roman" panose="02020603050405020304" pitchFamily="18" charset="0"/>
              </a:rPr>
              <a:t>adj.</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one or the other of two; it does not matter which </a:t>
            </a:r>
            <a:r>
              <a:rPr kumimoji="0" lang="en-US" altLang="zh-CN"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（两者中的）任何一个</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i="1" strike="noStrike" kern="1200" cap="none" spc="0" normalizeH="0" baseline="0" noProof="0" dirty="0">
                <a:ln>
                  <a:noFill/>
                </a:ln>
                <a:effectLst/>
                <a:uLnTx/>
                <a:uFillTx/>
                <a:ea typeface="宋体" panose="02010600030101010101" pitchFamily="2" charset="-122"/>
                <a:cs typeface="Times New Roman" panose="02020603050405020304" pitchFamily="18" charset="0"/>
              </a:rPr>
              <a:t>e.g.</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You can park on </a:t>
            </a:r>
            <a:r>
              <a:rPr kumimoji="0" lang="en-US" altLang="zh-CN" sz="2200" b="1" i="1" strike="noStrike" kern="1200" cap="none" spc="0" normalizeH="0" baseline="0" noProof="0" dirty="0">
                <a:ln>
                  <a:noFill/>
                </a:ln>
                <a:effectLst/>
                <a:uLnTx/>
                <a:uFillTx/>
                <a:ea typeface="宋体" panose="02010600030101010101" pitchFamily="2" charset="-122"/>
                <a:cs typeface="Times New Roman" panose="02020603050405020304" pitchFamily="18" charset="0"/>
              </a:rPr>
              <a:t>either</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side of the street. </a:t>
            </a:r>
            <a:r>
              <a:rPr kumimoji="0" lang="en-US" altLang="zh-CN" sz="2200" i="0" strike="noStrike" kern="1200" cap="none" spc="0" normalizeH="0" baseline="0" noProof="0" dirty="0" err="1">
                <a:ln>
                  <a:noFill/>
                </a:ln>
                <a:effectLst/>
                <a:uLnTx/>
                <a:uFillTx/>
                <a:latin typeface="黑体" panose="02010609060101010101" pitchFamily="49" charset="-122"/>
                <a:ea typeface="黑体" panose="02010609060101010101" pitchFamily="49" charset="-122"/>
                <a:cs typeface="Times New Roman" panose="02020603050405020304" pitchFamily="18" charset="0"/>
              </a:rPr>
              <a:t>这条街两边你都可停车</a:t>
            </a:r>
            <a:r>
              <a:rPr kumimoji="0" lang="en-US" altLang="zh-CN"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a:t>
            </a:r>
          </a:p>
        </p:txBody>
      </p:sp>
      <p:sp>
        <p:nvSpPr>
          <p:cNvPr id="4" name="文本框 3"/>
          <p:cNvSpPr txBox="1"/>
          <p:nvPr/>
        </p:nvSpPr>
        <p:spPr>
          <a:xfrm>
            <a:off x="957600" y="3918440"/>
            <a:ext cx="10823943" cy="90297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本句中 either way 是指选择“参加各种各样的活动”或者“不参加任何课外活动”两种方式</a:t>
            </a:r>
          </a:p>
          <a:p>
            <a:pPr marL="0" marR="0" lvl="0" indent="0" algn="just" defTabSz="914400" rtl="0" eaLnBrk="1" fontAlgn="auto" latinLnBrk="0" hangingPunct="1">
              <a:lnSpc>
                <a:spcPct val="120000"/>
              </a:lnSpc>
              <a:spcBef>
                <a:spcPts val="0"/>
              </a:spcBef>
              <a:spcAft>
                <a:spcPts val="0"/>
              </a:spcAft>
              <a:buClrTx/>
              <a:buSzTx/>
              <a:buFontTx/>
              <a:buNone/>
              <a:defRPr/>
            </a:pPr>
            <a:r>
              <a:rPr kumimoji="0"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当中的任何一种。</a:t>
            </a:r>
          </a:p>
        </p:txBody>
      </p:sp>
      <p:sp>
        <p:nvSpPr>
          <p:cNvPr id="32" name="圆角矩形 31"/>
          <p:cNvSpPr/>
          <p:nvPr/>
        </p:nvSpPr>
        <p:spPr>
          <a:xfrm>
            <a:off x="1040400" y="338669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680841"/>
            <a:ext cx="12192000" cy="17049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7600" y="1234800"/>
            <a:ext cx="11011295" cy="2160591"/>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Either</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way, your first few weeks at college may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feel like</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a whirlwind of different activities,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orientation</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events, and checking out various clubs …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(Lines 7-9, para. 2)</a:t>
            </a:r>
          </a:p>
          <a:p>
            <a:pPr lvl="0" algn="just">
              <a:lnSpc>
                <a:spcPct val="120000"/>
              </a:lnSpc>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feel like: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to give you a particular feeling or impression </a:t>
            </a:r>
            <a:r>
              <a:rPr kumimoji="0" lang="en-US" altLang="zh-CN" sz="2200" i="0"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给人</a:t>
            </a:r>
            <a:r>
              <a:rPr lang="en-US" altLang="zh-CN" sz="2400" dirty="0"/>
              <a:t> ······ </a:t>
            </a:r>
            <a:r>
              <a:rPr kumimoji="0" lang="en-US" altLang="zh-CN" sz="2200" i="0"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感觉</a:t>
            </a:r>
            <a:endPar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47675" marR="0" lvl="0" indent="-447675" algn="just" defTabSz="914400" rtl="0" eaLnBrk="1" fontAlgn="auto" latinLnBrk="0" hangingPunct="1">
              <a:lnSpc>
                <a:spcPct val="120000"/>
              </a:lnSpc>
              <a:spcBef>
                <a:spcPts val="0"/>
              </a:spcBef>
              <a:spcAft>
                <a:spcPts val="0"/>
              </a:spcAft>
              <a:buClrTx/>
              <a:buSzTx/>
              <a:buFontTx/>
              <a:buNone/>
              <a:defRPr/>
            </a:pPr>
            <a:r>
              <a:rPr lang="en-US" altLang="zh-CN" sz="2200" i="1" dirty="0">
                <a:ea typeface="宋体" panose="02010600030101010101" pitchFamily="2" charset="-122"/>
                <a:cs typeface="Times New Roman" panose="02020603050405020304" pitchFamily="18" charset="0"/>
              </a:rPr>
              <a:t>e.g.</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The interview only took ten minutes, but it </a:t>
            </a:r>
            <a:r>
              <a:rPr kumimoji="0" lang="en-US" altLang="zh-CN" sz="2200" b="1" i="1" strike="noStrike" kern="1200" cap="none" spc="0" normalizeH="0" baseline="0" noProof="0" dirty="0">
                <a:ln>
                  <a:noFill/>
                </a:ln>
                <a:effectLst/>
                <a:uLnTx/>
                <a:uFillTx/>
                <a:ea typeface="黑体" panose="02010609060101010101" pitchFamily="49" charset="-122"/>
                <a:cs typeface="Times New Roman" panose="02020603050405020304" pitchFamily="18" charset="0"/>
              </a:rPr>
              <a:t>felt like</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hours. 面试只用了十分钟，但感觉像几个小时似的。</a:t>
            </a:r>
          </a:p>
        </p:txBody>
      </p:sp>
      <p:sp>
        <p:nvSpPr>
          <p:cNvPr id="4" name="文本框 3"/>
          <p:cNvSpPr txBox="1"/>
          <p:nvPr/>
        </p:nvSpPr>
        <p:spPr>
          <a:xfrm>
            <a:off x="957600" y="3903236"/>
            <a:ext cx="10823943" cy="127862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en-US" altLang="zh-CN" sz="2200" dirty="0">
                <a:ea typeface="黑体" panose="02010609060101010101" pitchFamily="49" charset="-122"/>
                <a:cs typeface="Times New Roman" panose="02020603050405020304" pitchFamily="18" charset="0"/>
              </a:rPr>
              <a:t>orientation</a:t>
            </a:r>
            <a:r>
              <a:rPr lang="zh-CN" altLang="en-US" sz="2200" dirty="0">
                <a:ea typeface="黑体" panose="02010609060101010101" pitchFamily="49" charset="-122"/>
                <a:cs typeface="Times New Roman" panose="02020603050405020304" pitchFamily="18" charset="0"/>
              </a:rPr>
              <a:t>（迎新周）是大一学年开始前的一段时间，学校经常在此期间举办包括参观校园、开晚会、购物、做游戏、比赛和实地考察等活动，为新生提供熟悉校园、结识同学、建立联系的机会，帮助他们尽快适应新环境。</a:t>
            </a:r>
            <a:endParaRPr lang="en-US" altLang="zh-CN" sz="2200" dirty="0">
              <a:ea typeface="黑体" panose="02010609060101010101" pitchFamily="49" charset="-122"/>
              <a:cs typeface="Times New Roman" panose="02020603050405020304" pitchFamily="18" charset="0"/>
            </a:endParaRPr>
          </a:p>
        </p:txBody>
      </p:sp>
      <p:sp>
        <p:nvSpPr>
          <p:cNvPr id="32" name="圆角矩形 31"/>
          <p:cNvSpPr/>
          <p:nvPr/>
        </p:nvSpPr>
        <p:spPr>
          <a:xfrm>
            <a:off x="1040400" y="347502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09519"/>
            <a:ext cx="12192000" cy="2614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31112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but eventually these will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likely</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wind down</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as you begin to prioritize and balance your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schoolwork and other activities.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9-10, para. 2)</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黑体" panose="02010609060101010101" pitchFamily="49" charset="-122"/>
                <a:cs typeface="Times New Roman" panose="02020603050405020304" pitchFamily="18" charset="0"/>
              </a:rPr>
              <a:t>likely </a:t>
            </a:r>
            <a:r>
              <a:rPr lang="en-US" altLang="zh-CN" sz="2200" i="1" dirty="0">
                <a:ea typeface="宋体" panose="02010600030101010101" pitchFamily="2" charset="-122"/>
                <a:cs typeface="Times New Roman" panose="02020603050405020304" pitchFamily="18" charset="0"/>
              </a:rPr>
              <a:t>adv.</a:t>
            </a:r>
            <a:r>
              <a:rPr lang="en-US" altLang="zh-CN" sz="2200" dirty="0">
                <a:solidFill>
                  <a:prstClr val="black"/>
                </a:solidFill>
                <a:ea typeface="黑体" panose="02010609060101010101" pitchFamily="49" charset="-122"/>
                <a:cs typeface="Times New Roman" panose="02020603050405020304" pitchFamily="18" charset="0"/>
              </a:rPr>
              <a:t> very probably 很可能</a:t>
            </a:r>
          </a:p>
        </p:txBody>
      </p:sp>
      <p:sp>
        <p:nvSpPr>
          <p:cNvPr id="4" name="文本框 3"/>
          <p:cNvSpPr txBox="1"/>
          <p:nvPr/>
        </p:nvSpPr>
        <p:spPr>
          <a:xfrm>
            <a:off x="956928" y="3281746"/>
            <a:ext cx="11113151"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在标准英式英语中，副词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likely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必须和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most, more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或者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very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这些词连用，如：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will most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likely</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see him later.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我们很可能晚些时候会见到他。</a:t>
            </a:r>
          </a:p>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而在北美英语中常可单独使用，如：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He said that he would </a:t>
            </a:r>
            <a:r>
              <a:rPr lang="en-GB" altLang="zh-CN" sz="2200" b="1" i="1" dirty="0">
                <a:solidFill>
                  <a:prstClr val="black"/>
                </a:solidFill>
                <a:ea typeface="黑体" panose="02010609060101010101" pitchFamily="49" charset="-122"/>
                <a:cs typeface="Times New Roman" panose="02020603050405020304" pitchFamily="18" charset="0"/>
              </a:rPr>
              <a:t>likely</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run for President.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他说他可能竞选总统。</a:t>
            </a:r>
          </a:p>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此外，</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likely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也可以作为形容词使用，如：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Tickets are </a:t>
            </a:r>
            <a:r>
              <a:rPr lang="en-GB" altLang="zh-CN" sz="2200" b="1" i="1" dirty="0">
                <a:solidFill>
                  <a:prstClr val="black"/>
                </a:solidFill>
                <a:ea typeface="黑体" panose="02010609060101010101" pitchFamily="49" charset="-122"/>
                <a:cs typeface="Times New Roman" panose="02020603050405020304" pitchFamily="18" charset="0"/>
              </a:rPr>
              <a:t>likely</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be expensive.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入场券可能很贵。</a:t>
            </a:r>
          </a:p>
        </p:txBody>
      </p:sp>
      <p:sp>
        <p:nvSpPr>
          <p:cNvPr id="32" name="圆角矩形 31"/>
          <p:cNvSpPr/>
          <p:nvPr/>
        </p:nvSpPr>
        <p:spPr>
          <a:xfrm>
            <a:off x="1040400" y="283132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946017"/>
            <a:ext cx="12192000" cy="1183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9" y="1234211"/>
            <a:ext cx="10518148" cy="212365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but eventually these will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likely</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wind down</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as you begin to prioritize and balance your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schoolwork and other activities.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9-10, para. 2)</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p>
          <a:p>
            <a:pPr marL="1435100" marR="0" lvl="0" indent="-143510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wind down</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to draw gradually toward an </a:t>
            </a:r>
            <a:r>
              <a:rPr kumimoji="0" lang="en-US" altLang="zh-CN" sz="2200" i="0"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end（钟、表等）越走越慢而终于停下；渐渐平静下来</a:t>
            </a:r>
            <a:endPar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lang="en-US" altLang="zh-CN" sz="2200" i="1" dirty="0">
                <a:ea typeface="宋体" panose="02010600030101010101" pitchFamily="2" charset="-122"/>
                <a:cs typeface="Times New Roman" panose="02020603050405020304" pitchFamily="18" charset="0"/>
              </a:rPr>
              <a:t>e.g.</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As night falls, the party is </a:t>
            </a:r>
            <a:r>
              <a:rPr kumimoji="0" lang="en-US" altLang="zh-CN" sz="2200" b="1" i="1" strike="noStrike" kern="1200" cap="none" spc="0" normalizeH="0" baseline="0" noProof="0" dirty="0">
                <a:ln>
                  <a:noFill/>
                </a:ln>
                <a:effectLst/>
                <a:uLnTx/>
                <a:uFillTx/>
                <a:ea typeface="黑体" panose="02010609060101010101" pitchFamily="49" charset="-122"/>
                <a:cs typeface="Times New Roman" panose="02020603050405020304" pitchFamily="18" charset="0"/>
              </a:rPr>
              <a:t>winding down</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夜幕降临，晚会渐渐进入尾声。</a:t>
            </a:r>
            <a:endPar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4" name="文本框 3"/>
          <p:cNvSpPr txBox="1"/>
          <p:nvPr/>
        </p:nvSpPr>
        <p:spPr>
          <a:xfrm>
            <a:off x="956929" y="4279358"/>
            <a:ext cx="8927736" cy="4660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en-US" altLang="zh-CN" sz="2200" dirty="0">
                <a:ea typeface="黑体" panose="02010609060101010101" pitchFamily="49" charset="-122"/>
                <a:cs typeface="Times New Roman" panose="02020603050405020304" pitchFamily="18" charset="0"/>
              </a:rPr>
              <a:t>注意 wind 作为动词表示“渐渐平静下来”发音为 /waɪnd/ 而不是 /wɪnd/。</a:t>
            </a:r>
          </a:p>
        </p:txBody>
      </p:sp>
      <p:sp>
        <p:nvSpPr>
          <p:cNvPr id="32" name="圆角矩形 31"/>
          <p:cNvSpPr/>
          <p:nvPr/>
        </p:nvSpPr>
        <p:spPr>
          <a:xfrm>
            <a:off x="1040400" y="374020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782332"/>
            <a:ext cx="10284290" cy="4376583"/>
          </a:xfrm>
          <a:prstGeom prst="rect">
            <a:avLst/>
          </a:prstGeom>
          <a:noFill/>
        </p:spPr>
        <p:txBody>
          <a:bodyPr wrap="square" rtlCol="0">
            <a:spAutoFit/>
          </a:bodyPr>
          <a:lstStyle/>
          <a:p>
            <a:pPr algn="ctr">
              <a:lnSpc>
                <a:spcPct val="120000"/>
              </a:lnSpc>
            </a:pPr>
            <a:endParaRPr lang="en-US" altLang="zh-CN" sz="2800" b="1" dirty="0"/>
          </a:p>
          <a:p>
            <a:pPr>
              <a:lnSpc>
                <a:spcPct val="120000"/>
              </a:lnSpc>
            </a:pPr>
            <a:endParaRPr lang="en-US" altLang="zh-CN" sz="2200" b="1" dirty="0"/>
          </a:p>
          <a:p>
            <a:pPr>
              <a:lnSpc>
                <a:spcPct val="120000"/>
              </a:lnSpc>
            </a:pPr>
            <a:r>
              <a:rPr lang="en-US" altLang="zh-CN" sz="2200" dirty="0"/>
              <a:t>If you don’t want to take classes on Fridays, find classes that are only on Monday / Wednesday or Tuesday / Thursday. While you won’t always be able to set your perfect schedule, at least you have the opportunity to try to make it work. I think that’s what I liked the best — knowing I was in charge of my routine. If I was tired and wanted to sleep in, I knew I could go to the gym after class instead of beforehand. If I had plans to see a guest speaker on campus, I could go to a dining hall with extended hours and eat later than usual. The ability to decide these kinds of things for myself was invigorating, and it made me excited to do the things I had committed to do.</a:t>
            </a:r>
          </a:p>
        </p:txBody>
      </p:sp>
      <p:sp>
        <p:nvSpPr>
          <p:cNvPr id="18" name="文本框 17"/>
          <p:cNvSpPr txBox="1"/>
          <p:nvPr/>
        </p:nvSpPr>
        <p:spPr>
          <a:xfrm>
            <a:off x="918685" y="2299500"/>
            <a:ext cx="467691" cy="37439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5" name="圆角矩形 33">
            <a:hlinkClick r:id="rId3"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875788"/>
            <a:ext cx="12192000" cy="17785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130873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First and foremost</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it is important to remember why you are in college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in the first place</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to learn.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1-2, para. 3)</a:t>
            </a:r>
          </a:p>
          <a:p>
            <a:pPr marR="0" lvl="0"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黑体" panose="02010609060101010101" pitchFamily="49" charset="-122"/>
                <a:cs typeface="Times New Roman" panose="02020603050405020304" pitchFamily="18" charset="0"/>
              </a:rPr>
              <a:t>first and foremost: </a:t>
            </a:r>
            <a:r>
              <a:rPr lang="en-US" altLang="zh-CN" sz="2200" dirty="0">
                <a:solidFill>
                  <a:prstClr val="black"/>
                </a:solidFill>
                <a:ea typeface="黑体" panose="02010609060101010101" pitchFamily="49" charset="-122"/>
                <a:cs typeface="Times New Roman" panose="02020603050405020304" pitchFamily="18" charset="0"/>
              </a:rPr>
              <a:t>more than anything else 首要的是，首先</a:t>
            </a:r>
          </a:p>
        </p:txBody>
      </p:sp>
      <p:sp>
        <p:nvSpPr>
          <p:cNvPr id="4" name="文本框 3"/>
          <p:cNvSpPr txBox="1"/>
          <p:nvPr/>
        </p:nvSpPr>
        <p:spPr>
          <a:xfrm>
            <a:off x="956928" y="3147169"/>
            <a:ext cx="10823943"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这个短语采用了“头韵”的修辞手法，即在相邻单词的开头使用同样的字母或发音，比如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last but not least</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最后但并非最不重要）</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friend or foe</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是敌还是友）</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Mickey Mouse</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米老鼠）</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Donald Duck</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唐老鸭）</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Taco Tuesday</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星期二墨西哥煎饼卷日）等。</a:t>
            </a:r>
          </a:p>
        </p:txBody>
      </p:sp>
      <p:sp>
        <p:nvSpPr>
          <p:cNvPr id="32" name="圆角矩形 31"/>
          <p:cNvSpPr/>
          <p:nvPr/>
        </p:nvSpPr>
        <p:spPr>
          <a:xfrm>
            <a:off x="1040400" y="264933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319905"/>
            <a:ext cx="12192000" cy="13226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2936188"/>
          </a:xfrm>
          <a:prstGeom prst="rect">
            <a:avLst/>
          </a:prstGeom>
          <a:noFill/>
        </p:spPr>
        <p:txBody>
          <a:bodyPr wrap="square" rtlCol="0">
            <a:spAutoFit/>
          </a:bodyPr>
          <a:lstStyle/>
          <a:p>
            <a:pPr algn="just">
              <a:lnSpc>
                <a:spcPct val="120000"/>
              </a:lnSpc>
              <a:defRPr/>
            </a:pP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First and foremost</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it is important to remember why you are in college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in the first place</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to learn.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1-2, para. 3)</a:t>
            </a:r>
          </a:p>
          <a:p>
            <a:pPr marL="2066925" marR="0" lvl="0" indent="-2066925" algn="just" defTabSz="914400" rtl="0" eaLnBrk="1" fontAlgn="auto" latinLnBrk="0" hangingPunct="1">
              <a:lnSpc>
                <a:spcPct val="120000"/>
              </a:lnSpc>
              <a:spcBef>
                <a:spcPts val="0"/>
              </a:spcBef>
              <a:spcAft>
                <a:spcPts val="0"/>
              </a:spcAft>
              <a:buClrTx/>
              <a:buSzTx/>
              <a:buFontTx/>
              <a:buNone/>
              <a:defRPr/>
            </a:pPr>
            <a:r>
              <a:rPr lang="en-US" altLang="zh-CN" sz="2200" b="1" dirty="0">
                <a:solidFill>
                  <a:prstClr val="black"/>
                </a:solidFill>
                <a:ea typeface="黑体" panose="02010609060101010101" pitchFamily="49" charset="-122"/>
                <a:cs typeface="Times New Roman" panose="02020603050405020304" pitchFamily="18" charset="0"/>
              </a:rPr>
              <a:t>in the first place: </a:t>
            </a:r>
            <a:r>
              <a:rPr lang="en-US" altLang="zh-CN" sz="2200" dirty="0">
                <a:solidFill>
                  <a:prstClr val="black"/>
                </a:solidFill>
                <a:ea typeface="黑体" panose="02010609060101010101" pitchFamily="49" charset="-122"/>
                <a:cs typeface="Times New Roman" panose="02020603050405020304" pitchFamily="18" charset="0"/>
              </a:rPr>
              <a:t> used at the end of a sentence to talk about why sth was done or whether it should have been done or not</a:t>
            </a:r>
            <a:r>
              <a:rPr lang="zh-CN" altLang="en-US" sz="2200" dirty="0">
                <a:solidFill>
                  <a:prstClr val="black"/>
                </a:solidFill>
                <a:ea typeface="黑体" panose="02010609060101010101" pitchFamily="49" charset="-122"/>
                <a:cs typeface="Times New Roman" panose="02020603050405020304" pitchFamily="18" charset="0"/>
              </a:rPr>
              <a:t>（用于句尾，谈论某事为何或是否应该做）究竟，到底，当初</a:t>
            </a:r>
            <a:endParaRPr lang="en-US" altLang="zh-CN" sz="2200" dirty="0">
              <a:solidFill>
                <a:prstClr val="black"/>
              </a:solidFill>
              <a:ea typeface="黑体" panose="02010609060101010101" pitchFamily="49" charset="-122"/>
              <a:cs typeface="Times New Roman" panose="02020603050405020304" pitchFamily="18" charset="0"/>
            </a:endParaRPr>
          </a:p>
          <a:p>
            <a:pPr marL="2066925" marR="0" lvl="0" indent="-2066925" algn="just" defTabSz="914400" rtl="0" eaLnBrk="1" fontAlgn="auto" latinLnBrk="0" hangingPunct="1">
              <a:lnSpc>
                <a:spcPct val="120000"/>
              </a:lnSpc>
              <a:spcBef>
                <a:spcPts val="0"/>
              </a:spcBef>
              <a:spcAft>
                <a:spcPts val="0"/>
              </a:spcAft>
              <a:buClrTx/>
              <a:buSzTx/>
              <a:buFontTx/>
              <a:buNone/>
              <a:defRPr/>
            </a:pPr>
            <a:r>
              <a:rPr lang="en-US" altLang="zh-CN" sz="2200" i="1" dirty="0">
                <a:ea typeface="宋体" panose="02010600030101010101" pitchFamily="2" charset="-122"/>
                <a:cs typeface="Times New Roman" panose="02020603050405020304" pitchFamily="18" charset="0"/>
              </a:rPr>
              <a:t>e.g.</a:t>
            </a:r>
            <a:r>
              <a:rPr lang="en-US" altLang="zh-CN" sz="2200" b="1" dirty="0">
                <a:solidFill>
                  <a:prstClr val="black"/>
                </a:solidFill>
                <a:ea typeface="黑体" panose="02010609060101010101" pitchFamily="49" charset="-122"/>
                <a:cs typeface="Times New Roman" panose="02020603050405020304" pitchFamily="18" charset="0"/>
              </a:rPr>
              <a:t> </a:t>
            </a:r>
            <a:r>
              <a:rPr lang="en-US" altLang="zh-CN" sz="2200" dirty="0">
                <a:solidFill>
                  <a:prstClr val="black"/>
                </a:solidFill>
                <a:ea typeface="黑体" panose="02010609060101010101" pitchFamily="49" charset="-122"/>
                <a:cs typeface="Times New Roman" panose="02020603050405020304" pitchFamily="18" charset="0"/>
              </a:rPr>
              <a:t>I still don’t understand why you chose that name </a:t>
            </a:r>
            <a:r>
              <a:rPr lang="en-US" altLang="zh-CN" sz="2200" b="1" i="1" dirty="0">
                <a:solidFill>
                  <a:prstClr val="black"/>
                </a:solidFill>
                <a:ea typeface="黑体" panose="02010609060101010101" pitchFamily="49" charset="-122"/>
                <a:cs typeface="Times New Roman" panose="02020603050405020304" pitchFamily="18" charset="0"/>
              </a:rPr>
              <a:t>in the first place</a:t>
            </a:r>
            <a:r>
              <a:rPr lang="en-US" altLang="zh-CN" sz="2200" dirty="0">
                <a:solidFill>
                  <a:prstClr val="black"/>
                </a:solidFill>
                <a:ea typeface="黑体" panose="02010609060101010101" pitchFamily="49" charset="-122"/>
                <a:cs typeface="Times New Roman" panose="02020603050405020304" pitchFamily="18" charset="0"/>
              </a:rPr>
              <a:t>. </a:t>
            </a:r>
            <a:r>
              <a:rPr lang="en-US" altLang="zh-CN" sz="2200" dirty="0" err="1">
                <a:solidFill>
                  <a:prstClr val="black"/>
                </a:solidFill>
                <a:ea typeface="黑体" panose="02010609060101010101" pitchFamily="49" charset="-122"/>
                <a:cs typeface="Times New Roman" panose="02020603050405020304" pitchFamily="18" charset="0"/>
              </a:rPr>
              <a:t>我仍然不明白你究竟为什么取了这个名字</a:t>
            </a:r>
            <a:r>
              <a:rPr lang="en-US" altLang="zh-CN" sz="2200" dirty="0">
                <a:solidFill>
                  <a:prstClr val="black"/>
                </a:solidFill>
                <a:ea typeface="黑体" panose="02010609060101010101" pitchFamily="49" charset="-122"/>
                <a:cs typeface="Times New Roman" panose="02020603050405020304" pitchFamily="18" charset="0"/>
              </a:rPr>
              <a:t>。</a:t>
            </a:r>
          </a:p>
        </p:txBody>
      </p:sp>
      <p:sp>
        <p:nvSpPr>
          <p:cNvPr id="4" name="文本框 3"/>
          <p:cNvSpPr txBox="1"/>
          <p:nvPr/>
        </p:nvSpPr>
        <p:spPr>
          <a:xfrm>
            <a:off x="957600" y="4578159"/>
            <a:ext cx="10794143" cy="90297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the first place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用于句首时则表示“首先”，跟 </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first and foremost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意思相近。如：</a:t>
            </a: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the first place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he has all the right qualifications.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首先，他所有条件都符合。</a:t>
            </a:r>
          </a:p>
        </p:txBody>
      </p:sp>
      <p:sp>
        <p:nvSpPr>
          <p:cNvPr id="32" name="圆角矩形 31"/>
          <p:cNvSpPr/>
          <p:nvPr/>
        </p:nvSpPr>
        <p:spPr>
          <a:xfrm>
            <a:off x="1040400" y="415250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970021"/>
            <a:ext cx="12192000" cy="1672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93243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While</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you may be tired from a night out or really want to attend a club event, it is important to go to all of your classes and keep up with the work.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2-3, para. 3) </a:t>
            </a:r>
          </a:p>
          <a:p>
            <a:pPr marL="1344930" marR="0" lvl="0" indent="-1344930" algn="just" defTabSz="914400" rtl="0" eaLnBrk="1" fontAlgn="auto" latinLnBrk="0" hangingPunct="1">
              <a:lnSpc>
                <a:spcPct val="120000"/>
              </a:lnSpc>
              <a:spcBef>
                <a:spcPts val="0"/>
              </a:spcBef>
              <a:spcAft>
                <a:spcPts val="0"/>
              </a:spcAft>
              <a:buClrTx/>
              <a:buSzTx/>
              <a:buFontTx/>
              <a:buNone/>
              <a:defRPr/>
            </a:pPr>
            <a:r>
              <a:rPr kumimoji="0" altLang="zh-CN" sz="2200" b="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while</a:t>
            </a:r>
            <a:r>
              <a:rPr kumimoji="0" altLang="zh-CN"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altLang="zh-CN" sz="2200" i="1" dirty="0">
                <a:ea typeface="宋体" panose="02010600030101010101" pitchFamily="2" charset="-122"/>
                <a:cs typeface="Times New Roman" panose="02020603050405020304" pitchFamily="18" charset="0"/>
              </a:rPr>
              <a:t>conj.</a:t>
            </a:r>
            <a:r>
              <a:rPr kumimoji="0" altLang="zh-CN"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used at the beginning of a sentence</a:t>
            </a:r>
            <a:r>
              <a:rPr kumimoji="0" altLang="zh-CN"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although; despite the fact that …（</a:t>
            </a:r>
            <a:r>
              <a:rPr kumimoji="0" altLang="zh-CN" sz="220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用于句首）虽然；尽管</a:t>
            </a:r>
            <a:endParaRPr kumimoji="0" altLang="zh-CN"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47675" marR="0" lvl="0" indent="-447675" algn="just" defTabSz="914400" rtl="0" eaLnBrk="1" fontAlgn="auto" latinLnBrk="0" hangingPunct="1">
              <a:lnSpc>
                <a:spcPct val="120000"/>
              </a:lnSpc>
              <a:spcBef>
                <a:spcPts val="0"/>
              </a:spcBef>
              <a:spcAft>
                <a:spcPts val="0"/>
              </a:spcAft>
              <a:buClrTx/>
              <a:buSzTx/>
              <a:buFontTx/>
              <a:buNone/>
              <a:defRPr/>
            </a:pPr>
            <a:r>
              <a:rPr altLang="zh-CN" sz="2200" i="1" dirty="0">
                <a:ea typeface="宋体" panose="02010600030101010101" pitchFamily="2" charset="-122"/>
                <a:cs typeface="Times New Roman" panose="02020603050405020304" pitchFamily="18" charset="0"/>
              </a:rPr>
              <a:t>e.g.</a:t>
            </a:r>
            <a:r>
              <a:rPr kumimoji="0" altLang="zh-CN"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While</a:t>
            </a:r>
            <a:r>
              <a:rPr kumimoji="0" altLang="zh-CN"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 am willing to help, I do not have much time available. </a:t>
            </a:r>
            <a:r>
              <a:rPr kumimoji="0" altLang="zh-CN" sz="220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尽管我愿意帮忙，但是没有多少</a:t>
            </a:r>
            <a:r>
              <a:rPr kumimoji="0" lang="zh-CN" altLang="en-US"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时间。</a:t>
            </a:r>
            <a:endParaRPr kumimoji="0" altLang="zh-CN"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defRPr/>
            </a:pPr>
            <a:r>
              <a:rPr kumimoji="0" altLang="zh-CN" sz="220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时间</a:t>
            </a:r>
            <a:r>
              <a:rPr kumimoji="0" altLang="zh-CN" sz="220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p>
        </p:txBody>
      </p:sp>
      <p:sp>
        <p:nvSpPr>
          <p:cNvPr id="4" name="文本框 3"/>
          <p:cNvSpPr txBox="1"/>
          <p:nvPr/>
        </p:nvSpPr>
        <p:spPr>
          <a:xfrm>
            <a:off x="956928" y="4166641"/>
            <a:ext cx="10758377"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while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还可以在比较两者不同点的时候用作连接词，表示“而”，如：</a:t>
            </a:r>
          </a:p>
          <a:p>
            <a:pPr marR="0" lvl="0" algn="just" defTabSz="914400" rtl="0" eaLnBrk="1" fontAlgn="auto" latinLnBrk="0" hangingPunct="1">
              <a:lnSpc>
                <a:spcPct val="120000"/>
              </a:lnSpc>
              <a:spcBef>
                <a:spcPts val="0"/>
              </a:spcBef>
              <a:spcAft>
                <a:spcPts val="0"/>
              </a:spcAft>
              <a:buClrTx/>
              <a:buSzTx/>
              <a:buFontTx/>
              <a:buNone/>
              <a:defRPr/>
            </a:pPr>
            <a:r>
              <a:rPr kumimoji="0" lang="en-GB"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While</a:t>
            </a:r>
            <a:r>
              <a:rPr kumimoji="0" lang="en-GB"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Tom’s very good at science, his brother is absolutely hopeless.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汤姆很擅长理科，而他的弟弟绝对是不可救药。</a:t>
            </a:r>
          </a:p>
        </p:txBody>
      </p:sp>
      <p:sp>
        <p:nvSpPr>
          <p:cNvPr id="32" name="圆角矩形 31"/>
          <p:cNvSpPr/>
          <p:nvPr/>
        </p:nvSpPr>
        <p:spPr>
          <a:xfrm>
            <a:off x="1040400" y="375118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815590"/>
            <a:ext cx="12192000" cy="3100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71450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Unlike high school, some of your classes in college may not require much “homework” and will instead require you to keep up with readings or other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non-graded</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assignments.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3-5, para. 3)</a:t>
            </a:r>
          </a:p>
          <a:p>
            <a:pPr marR="0" lvl="0" algn="just" defTabSz="914400" rtl="0" eaLnBrk="1" fontAlgn="auto" latinLnBrk="0" hangingPunct="1">
              <a:lnSpc>
                <a:spcPct val="120000"/>
              </a:lnSpc>
              <a:spcBef>
                <a:spcPts val="0"/>
              </a:spcBef>
              <a:spcAft>
                <a:spcPts val="0"/>
              </a:spcAft>
              <a:buClrTx/>
              <a:buSzTx/>
              <a:buFontTx/>
              <a:buNone/>
              <a:defRPr/>
            </a:pPr>
            <a:endParaRPr lang="en-US" altLang="zh-CN" sz="2200" b="1" dirty="0">
              <a:solidFill>
                <a:prstClr val="black"/>
              </a:solidFill>
              <a:ea typeface="黑体" panose="02010609060101010101" pitchFamily="49" charset="-122"/>
              <a:cs typeface="Times New Roman" panose="02020603050405020304" pitchFamily="18" charset="0"/>
            </a:endParaRPr>
          </a:p>
        </p:txBody>
      </p:sp>
      <p:sp>
        <p:nvSpPr>
          <p:cNvPr id="4" name="文本框 3"/>
          <p:cNvSpPr txBox="1"/>
          <p:nvPr/>
        </p:nvSpPr>
        <p:spPr>
          <a:xfrm>
            <a:off x="956928" y="3126374"/>
            <a:ext cx="10823943"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non-graded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是一个复合形容词，包含了一个表示否定意义（“非、无、不”）的前缀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和一个过去分词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graded；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类似复合而成的单词如：</a:t>
            </a:r>
            <a:r>
              <a:rPr kumimoji="0" lang="en-GB"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-committed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不表态的；不结盟的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non-infected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不受感染的</a:t>
            </a:r>
          </a:p>
          <a:p>
            <a:pPr marR="0" lvl="0" algn="just" defTabSz="914400" rtl="0" eaLnBrk="1" fontAlgn="auto" latinLnBrk="0" hangingPunct="1">
              <a:lnSpc>
                <a:spcPct val="120000"/>
              </a:lnSpc>
              <a:spcBef>
                <a:spcPts val="0"/>
              </a:spcBef>
              <a:spcAft>
                <a:spcPts val="0"/>
              </a:spcAft>
              <a:buClrTx/>
              <a:buSzTx/>
              <a:buFontTx/>
              <a:buNone/>
              <a:defRPr/>
            </a:pP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还可以加在名词、形容词和副词前，如：</a:t>
            </a:r>
            <a:r>
              <a:rPr kumimoji="0" lang="en-GB"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-fiction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纪实文学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-alcoholic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不含酒精的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-naturally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非自然地</a:t>
            </a:r>
          </a:p>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英式英语大多数含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的复合词保留中间连字符，而北美英语则通常略去短横线。</a:t>
            </a:r>
          </a:p>
        </p:txBody>
      </p:sp>
      <p:sp>
        <p:nvSpPr>
          <p:cNvPr id="32" name="圆角矩形 31"/>
          <p:cNvSpPr/>
          <p:nvPr/>
        </p:nvSpPr>
        <p:spPr>
          <a:xfrm>
            <a:off x="1040400" y="261008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653300"/>
            <a:ext cx="12192000" cy="19993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49144" cy="212365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It can be easy to push aside the work that isn’t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technically</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going to be graded, but don’t let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this</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go too far.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5-6, para. 3)</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technically </a:t>
            </a:r>
            <a:r>
              <a:rPr lang="en-US" altLang="zh-CN" sz="2200" i="1" dirty="0">
                <a:ea typeface="宋体" panose="02010600030101010101" pitchFamily="2" charset="-122"/>
                <a:cs typeface="Times New Roman" panose="02020603050405020304" pitchFamily="18" charset="0"/>
              </a:rPr>
              <a:t>adv.</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according to the exact meaning, facts, etc. </a:t>
            </a:r>
            <a:r>
              <a:rPr kumimoji="0" lang="en-US" altLang="zh-CN"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根据确切意义地；严格按照事实地</a:t>
            </a:r>
          </a:p>
          <a:p>
            <a:pPr marL="447675" marR="0" lvl="0" indent="-447675" algn="just" defTabSz="914400" rtl="0" eaLnBrk="1" fontAlgn="auto" latinLnBrk="0" hangingPunct="1">
              <a:lnSpc>
                <a:spcPct val="120000"/>
              </a:lnSpc>
              <a:spcBef>
                <a:spcPts val="0"/>
              </a:spcBef>
              <a:spcAft>
                <a:spcPts val="0"/>
              </a:spcAft>
              <a:buClrTx/>
              <a:buSzTx/>
              <a:buFontTx/>
              <a:buNone/>
              <a:defRPr/>
            </a:pPr>
            <a:r>
              <a:rPr lang="en-US" altLang="zh-CN" sz="2200" i="1" dirty="0">
                <a:ea typeface="宋体" panose="02010600030101010101" pitchFamily="2" charset="-122"/>
                <a:cs typeface="Times New Roman" panose="02020603050405020304" pitchFamily="18" charset="0"/>
              </a:rPr>
              <a:t>e.g.</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It is still </a:t>
            </a:r>
            <a:r>
              <a:rPr kumimoji="0" lang="en-US" altLang="zh-CN" sz="2200" b="1" i="1" strike="noStrike" kern="1200" cap="none" spc="0" normalizeH="0" baseline="0" noProof="0" dirty="0">
                <a:ln>
                  <a:noFill/>
                </a:ln>
                <a:effectLst/>
                <a:uLnTx/>
                <a:uFillTx/>
                <a:ea typeface="宋体" panose="02010600030101010101" pitchFamily="2" charset="-122"/>
                <a:cs typeface="Times New Roman" panose="02020603050405020304" pitchFamily="18" charset="0"/>
              </a:rPr>
              <a:t>technically</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 possible for them to win (= but it seems unlikely). </a:t>
            </a:r>
            <a:r>
              <a:rPr lang="en-US" altLang="zh-CN" sz="2200" dirty="0">
                <a:latin typeface="黑体" panose="02010609060101010101" pitchFamily="49" charset="-122"/>
                <a:ea typeface="黑体" panose="02010609060101010101" pitchFamily="49" charset="-122"/>
                <a:cs typeface="Times New Roman" panose="02020603050405020304" pitchFamily="18" charset="0"/>
              </a:rPr>
              <a:t>从理论上讲，他们仍有获胜的可能性（但实际上不大可能）。</a:t>
            </a:r>
          </a:p>
        </p:txBody>
      </p:sp>
      <p:sp>
        <p:nvSpPr>
          <p:cNvPr id="4" name="文本框 3"/>
          <p:cNvSpPr txBox="1"/>
          <p:nvPr/>
        </p:nvSpPr>
        <p:spPr>
          <a:xfrm>
            <a:off x="957600" y="3945491"/>
            <a:ext cx="1082394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work … technically … graded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不是用技术手段评分的作业，而是像“阅读”任务这种不会按照严格意义上进行评分的作业。句中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this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指代前一句中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push aside the work that isn’t technically going to be graded</a:t>
            </a:r>
            <a:r>
              <a:rPr kumimoji="0" lang="zh-CN" altLang="en-US"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p:txBody>
      </p:sp>
      <p:sp>
        <p:nvSpPr>
          <p:cNvPr id="32" name="圆角矩形 31"/>
          <p:cNvSpPr/>
          <p:nvPr/>
        </p:nvSpPr>
        <p:spPr>
          <a:xfrm>
            <a:off x="1040400" y="343533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613846"/>
            <a:ext cx="12192000" cy="21958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90486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And it actually can be a really valuable component of your education to participate in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student government</a:t>
            </a:r>
            <a:r>
              <a:rPr kumimoji="0" lang="en-US" altLang="zh-CN" sz="2200" b="1" i="0" strike="noStrike" kern="1200" cap="none" spc="0" normalizeH="0" baseline="0" dirty="0">
                <a:solidFill>
                  <a:srgbClr val="DD5C60"/>
                </a:solidFill>
                <a:ea typeface="宋体" panose="02010600030101010101" pitchFamily="2" charset="-122"/>
                <a:cs typeface="Times New Roman" panose="02020603050405020304" pitchFamily="18" charset="0"/>
              </a:rPr>
              <a:t> </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student media</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clubs … </a:t>
            </a:r>
            <a:r>
              <a:rPr kumimoji="0" lang="en-US" altLang="zh-CN" sz="2200" i="0"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7-12, para. 4) </a:t>
            </a:r>
          </a:p>
        </p:txBody>
      </p:sp>
      <p:sp>
        <p:nvSpPr>
          <p:cNvPr id="4" name="文本框 3"/>
          <p:cNvSpPr txBox="1"/>
          <p:nvPr/>
        </p:nvSpPr>
        <p:spPr>
          <a:xfrm>
            <a:off x="957600" y="2849287"/>
            <a:ext cx="10823943" cy="1663469"/>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student government</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（学生会）是一个存在于许多学院、大学和高中的学生组织，通常致力于促进会员的社交、组织活动和学术活动。</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student media</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（学生媒体）是指由学校学生制作的报纸、杂志，主办的电视节目或广播电台，内容通常涵盖本地和学校相关新闻，但也可能报道国内或国际新闻。</a:t>
            </a:r>
            <a:endParaRPr lang="en-US"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2" name="圆角矩形 31"/>
          <p:cNvSpPr/>
          <p:nvPr/>
        </p:nvSpPr>
        <p:spPr>
          <a:xfrm>
            <a:off x="1040400" y="243374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815590"/>
            <a:ext cx="12192000" cy="26799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1014078" y="1205636"/>
            <a:ext cx="10758377" cy="90297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But, if you start to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feel</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overcommitted, don’t worry, you can always narrow the list down to an amount of extracurricular activities that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feels</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 more manageable. </a:t>
            </a:r>
            <a:r>
              <a:rPr kumimoji="0" lang="en-US" altLang="zh-CN" sz="2200" i="0" strike="noStrike" kern="1200" cap="none" spc="0" normalizeH="0" baseline="0" dirty="0">
                <a:cs typeface="Times New Roman" panose="02020603050405020304" pitchFamily="18" charset="0"/>
              </a:rPr>
              <a:t>(Lines 16-18, para. 4)</a:t>
            </a:r>
          </a:p>
        </p:txBody>
      </p:sp>
      <p:sp>
        <p:nvSpPr>
          <p:cNvPr id="4" name="文本框 3"/>
          <p:cNvSpPr txBox="1"/>
          <p:nvPr/>
        </p:nvSpPr>
        <p:spPr>
          <a:xfrm>
            <a:off x="957600" y="3108242"/>
            <a:ext cx="10814855"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句中第一个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feel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表示“（某人）觉得，感到，”主语是感受者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又如：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She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felt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surprised at the drop in her son’s grades.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她对儿子成绩下降感到吃惊。</a:t>
            </a:r>
          </a:p>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第二个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feel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表示“给</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感觉；让人感受到，”主语是感受的对象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 amount of extracurricular activities”</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又如：</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house </a:t>
            </a:r>
            <a:r>
              <a:rPr lang="en-GB" altLang="zh-CN" sz="2200" b="1" i="1" dirty="0">
                <a:solidFill>
                  <a:prstClr val="black"/>
                </a:solidFill>
                <a:ea typeface="黑体" panose="02010609060101010101" pitchFamily="49" charset="-122"/>
                <a:cs typeface="Times New Roman" panose="02020603050405020304" pitchFamily="18" charset="0"/>
              </a:rPr>
              <a:t>felt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hot and stuffy.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这房子感觉又热又闷。</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After twenty years, seeing him again </a:t>
            </a:r>
            <a:r>
              <a:rPr lang="en-GB" altLang="zh-CN" sz="2200" b="1" i="1" dirty="0">
                <a:solidFill>
                  <a:prstClr val="black"/>
                </a:solidFill>
                <a:ea typeface="黑体" panose="02010609060101010101" pitchFamily="49" charset="-122"/>
                <a:cs typeface="Times New Roman" panose="02020603050405020304" pitchFamily="18" charset="0"/>
              </a:rPr>
              <a:t>felt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very strange.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二十年后再次看到他让人感觉很奇怪。</a:t>
            </a:r>
          </a:p>
        </p:txBody>
      </p:sp>
      <p:sp>
        <p:nvSpPr>
          <p:cNvPr id="32" name="圆角矩形 31"/>
          <p:cNvSpPr/>
          <p:nvPr/>
        </p:nvSpPr>
        <p:spPr>
          <a:xfrm>
            <a:off x="1040400" y="261008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69069"/>
            <a:ext cx="12192000" cy="29781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1014078" y="1205636"/>
            <a:ext cx="10758377" cy="130873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dirty="0">
                <a:cs typeface="Times New Roman" panose="02020603050405020304" pitchFamily="18" charset="0"/>
              </a:rPr>
              <a:t>Taking a night off from socializing to have some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alone time</a:t>
            </a:r>
            <a:r>
              <a:rPr kumimoji="0" lang="en-US" altLang="zh-CN" sz="2200" b="1" i="0" strike="noStrike" kern="1200" cap="none" spc="0" normalizeH="0" baseline="0" dirty="0">
                <a:cs typeface="Times New Roman" panose="02020603050405020304" pitchFamily="18" charset="0"/>
              </a:rPr>
              <a:t> or staying in to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get some work</a:t>
            </a:r>
            <a:r>
              <a:rPr kumimoji="0" lang="en-US" altLang="zh-CN" sz="2200" b="1" i="0" strike="noStrike" kern="1200" cap="none" spc="0" normalizeH="0" baseline="0" dirty="0">
                <a:solidFill>
                  <a:srgbClr val="DD5C60"/>
                </a:solidFill>
                <a:ea typeface="宋体" panose="02010600030101010101" pitchFamily="2"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done</a:t>
            </a:r>
            <a:r>
              <a:rPr kumimoji="0" lang="en-US" altLang="zh-CN" sz="2200" b="1" i="0" strike="noStrike" kern="1200" cap="none" spc="0" normalizeH="0" baseline="0" dirty="0">
                <a:solidFill>
                  <a:srgbClr val="DD5C60"/>
                </a:solidFill>
                <a:ea typeface="宋体" panose="02010600030101010101" pitchFamily="2" charset="-122"/>
                <a:cs typeface="Times New Roman" panose="02020603050405020304" pitchFamily="18" charset="0"/>
              </a:rPr>
              <a:t> </a:t>
            </a:r>
            <a:r>
              <a:rPr kumimoji="0" lang="en-US" altLang="zh-CN" sz="2200" b="1" i="0" strike="noStrike" kern="1200" cap="none" spc="0" normalizeH="0" baseline="0" dirty="0">
                <a:cs typeface="Times New Roman" panose="02020603050405020304" pitchFamily="18" charset="0"/>
              </a:rPr>
              <a:t>once in a while won’t hurt your social life but it will help your academic performance, stress level and emotional health.</a:t>
            </a:r>
            <a:r>
              <a:rPr kumimoji="0" lang="en-US" altLang="zh-CN" sz="2200" i="0" strike="noStrike" kern="1200" cap="none" spc="0" normalizeH="0" baseline="0" dirty="0">
                <a:cs typeface="Times New Roman" panose="02020603050405020304" pitchFamily="18" charset="0"/>
              </a:rPr>
              <a:t> (Lines 5-7, para. 5)</a:t>
            </a:r>
          </a:p>
        </p:txBody>
      </p:sp>
      <p:sp>
        <p:nvSpPr>
          <p:cNvPr id="4" name="文本框 3"/>
          <p:cNvSpPr txBox="1"/>
          <p:nvPr/>
        </p:nvSpPr>
        <p:spPr>
          <a:xfrm>
            <a:off x="957600" y="3244277"/>
            <a:ext cx="11102509" cy="2497415"/>
          </a:xfrm>
          <a:prstGeom prst="rect">
            <a:avLst/>
          </a:prstGeom>
          <a:noFill/>
        </p:spPr>
        <p:txBody>
          <a:bodyPr wrap="square" rtlCol="0">
            <a:spAutoFit/>
          </a:bodyPr>
          <a:lstStyle/>
          <a:p>
            <a:pPr marL="357505" marR="0" lvl="0" indent="-357505"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1)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这个句子比较复杂，首先主体结构是连接词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连接两个并列句。</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前面句子的主语为两个并列动名词结构：</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taking a night off from socializing to have some alone time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；和</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 staying in to get some work done once in a while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，用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连接起来；谓语是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won’t hurt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，而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your social life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是宾语。</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后面句子的主语是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，它指代的仍旧是前面句子的主语，即两个动名词结构。</a:t>
            </a:r>
          </a:p>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 alone time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指一个人的独处时间，跟前文的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socializing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（社交时间）” 形成对照。</a:t>
            </a:r>
          </a:p>
        </p:txBody>
      </p:sp>
      <p:sp>
        <p:nvSpPr>
          <p:cNvPr id="32" name="圆角矩形 31"/>
          <p:cNvSpPr/>
          <p:nvPr/>
        </p:nvSpPr>
        <p:spPr>
          <a:xfrm>
            <a:off x="1040400" y="276121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NOTES</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7491"/>
            <a:ext cx="12192000" cy="28498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1014078" y="1205636"/>
            <a:ext cx="10758377" cy="130873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strike="noStrike" kern="1200" cap="none" spc="0" normalizeH="0" baseline="0" dirty="0">
                <a:cs typeface="Times New Roman" panose="02020603050405020304" pitchFamily="18" charset="0"/>
              </a:rPr>
              <a:t>Taking a night off from socializing to have some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alone time</a:t>
            </a:r>
            <a:r>
              <a:rPr kumimoji="0" lang="en-US" altLang="zh-CN" sz="2200" b="1" i="0" strike="noStrike" kern="1200" cap="none" spc="0" normalizeH="0" baseline="0" dirty="0">
                <a:cs typeface="Times New Roman" panose="02020603050405020304" pitchFamily="18" charset="0"/>
              </a:rPr>
              <a:t> or staying in to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get some work</a:t>
            </a:r>
            <a:r>
              <a:rPr kumimoji="0" lang="en-US" altLang="zh-CN" sz="2200" b="1" i="0" strike="noStrike" kern="1200" cap="none" spc="0" normalizeH="0" baseline="0" dirty="0">
                <a:solidFill>
                  <a:srgbClr val="DD5C60"/>
                </a:solidFill>
                <a:ea typeface="宋体" panose="02010600030101010101" pitchFamily="2" charset="-122"/>
                <a:cs typeface="Times New Roman" panose="02020603050405020304" pitchFamily="18" charset="0"/>
              </a:rPr>
              <a:t> </a:t>
            </a: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done</a:t>
            </a:r>
            <a:r>
              <a:rPr kumimoji="0" lang="en-US" altLang="zh-CN" sz="2200" b="1" i="0" strike="noStrike" kern="1200" cap="none" spc="0" normalizeH="0" baseline="0" dirty="0">
                <a:solidFill>
                  <a:srgbClr val="DD5C60"/>
                </a:solidFill>
                <a:ea typeface="宋体" panose="02010600030101010101" pitchFamily="2" charset="-122"/>
                <a:cs typeface="Times New Roman" panose="02020603050405020304" pitchFamily="18" charset="0"/>
              </a:rPr>
              <a:t> </a:t>
            </a:r>
            <a:r>
              <a:rPr kumimoji="0" lang="en-US" altLang="zh-CN" sz="2200" b="1" i="0" strike="noStrike" kern="1200" cap="none" spc="0" normalizeH="0" baseline="0" dirty="0">
                <a:cs typeface="Times New Roman" panose="02020603050405020304" pitchFamily="18" charset="0"/>
              </a:rPr>
              <a:t>once in a while won’t hurt your social life but it will help your academic performance, stress level and emotional health.</a:t>
            </a:r>
            <a:r>
              <a:rPr kumimoji="0" lang="en-US" altLang="zh-CN" sz="2200" i="0" strike="noStrike" kern="1200" cap="none" spc="0" normalizeH="0" baseline="0" dirty="0">
                <a:cs typeface="Times New Roman" panose="02020603050405020304" pitchFamily="18" charset="0"/>
              </a:rPr>
              <a:t> (Lines 5-7, para. 5)</a:t>
            </a:r>
          </a:p>
        </p:txBody>
      </p:sp>
      <p:sp>
        <p:nvSpPr>
          <p:cNvPr id="4" name="文本框 3"/>
          <p:cNvSpPr txBox="1"/>
          <p:nvPr/>
        </p:nvSpPr>
        <p:spPr>
          <a:xfrm>
            <a:off x="957600" y="3349138"/>
            <a:ext cx="10823943" cy="2091150"/>
          </a:xfrm>
          <a:prstGeom prst="rect">
            <a:avLst/>
          </a:prstGeom>
          <a:noFill/>
        </p:spPr>
        <p:txBody>
          <a:bodyPr wrap="square" rtlCol="0">
            <a:spAutoFit/>
          </a:bodyPr>
          <a:lstStyle/>
          <a:p>
            <a:pPr marL="265430" marR="0" lvl="0" indent="-265430" algn="just" defTabSz="914400" rtl="0" eaLnBrk="1" fontAlgn="auto" latinLnBrk="0" hangingPunct="1">
              <a:lnSpc>
                <a:spcPct val="120000"/>
              </a:lnSpc>
              <a:spcBef>
                <a:spcPts val="0"/>
              </a:spcBef>
              <a:spcAft>
                <a:spcPts val="0"/>
              </a:spcAft>
              <a:buClrTx/>
              <a:buSzTx/>
              <a:buFontTx/>
              <a:buNone/>
              <a:defRPr/>
            </a:pP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3) get sth done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表示使某事发生或完成；结构中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get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的宾语，过去分词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done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则是宾语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sth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的补足语，句中宾语是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some work（</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功课）。再看一个类似的例子；</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I’ll </a:t>
            </a:r>
            <a:r>
              <a:rPr kumimoji="0" lang="en-GB"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get those letters typed</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before lunchtime.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我将在午饭前把那些信件打出来。</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get sth done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结构还可用于表示找人来完成某事，如：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must </a:t>
            </a:r>
            <a:r>
              <a:rPr lang="en-GB" sz="2200" b="1" i="1" dirty="0">
                <a:solidFill>
                  <a:prstClr val="black"/>
                </a:solidFill>
                <a:ea typeface="黑体" panose="02010609060101010101" pitchFamily="49" charset="-122"/>
                <a:cs typeface="Times New Roman" panose="02020603050405020304" pitchFamily="18" charset="0"/>
              </a:rPr>
              <a:t>get</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sz="2200" b="1" i="1" dirty="0">
                <a:solidFill>
                  <a:prstClr val="black"/>
                </a:solidFill>
                <a:ea typeface="黑体" panose="02010609060101010101" pitchFamily="49" charset="-122"/>
                <a:cs typeface="Times New Roman" panose="02020603050405020304" pitchFamily="18" charset="0"/>
              </a:rPr>
              <a:t>my</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sz="2200" b="1" i="1" dirty="0">
                <a:solidFill>
                  <a:prstClr val="black"/>
                </a:solidFill>
                <a:ea typeface="黑体" panose="02010609060101010101" pitchFamily="49" charset="-122"/>
                <a:cs typeface="Times New Roman" panose="02020603050405020304" pitchFamily="18" charset="0"/>
              </a:rPr>
              <a:t>hair</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sz="2200" b="1" i="1" dirty="0">
                <a:solidFill>
                  <a:prstClr val="black"/>
                </a:solidFill>
                <a:ea typeface="黑体" panose="02010609060101010101" pitchFamily="49" charset="-122"/>
                <a:cs typeface="Times New Roman" panose="02020603050405020304" pitchFamily="18" charset="0"/>
              </a:rPr>
              <a:t>cut</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我必须去（找理发师）把头发剪了。</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When are you going to </a:t>
            </a:r>
            <a:r>
              <a:rPr lang="en-GB" sz="2200" b="1" i="1" dirty="0">
                <a:solidFill>
                  <a:prstClr val="black"/>
                </a:solidFill>
                <a:ea typeface="黑体" panose="02010609060101010101" pitchFamily="49" charset="-122"/>
                <a:cs typeface="Times New Roman" panose="02020603050405020304" pitchFamily="18" charset="0"/>
              </a:rPr>
              <a:t>get</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sz="2200" b="1" i="1" dirty="0">
                <a:solidFill>
                  <a:prstClr val="black"/>
                </a:solidFill>
                <a:ea typeface="黑体" panose="02010609060101010101" pitchFamily="49" charset="-122"/>
                <a:cs typeface="Times New Roman" panose="02020603050405020304" pitchFamily="18" charset="0"/>
              </a:rPr>
              <a:t>the</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sz="2200" b="1" i="1" dirty="0">
                <a:solidFill>
                  <a:prstClr val="black"/>
                </a:solidFill>
                <a:ea typeface="黑体" panose="02010609060101010101" pitchFamily="49" charset="-122"/>
                <a:cs typeface="Times New Roman" panose="02020603050405020304" pitchFamily="18" charset="0"/>
              </a:rPr>
              <a:t>car</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GB" sz="2200" b="1" i="1" dirty="0">
                <a:solidFill>
                  <a:prstClr val="black"/>
                </a:solidFill>
                <a:ea typeface="黑体" panose="02010609060101010101" pitchFamily="49" charset="-122"/>
                <a:cs typeface="Times New Roman" panose="02020603050405020304" pitchFamily="18" charset="0"/>
              </a:rPr>
              <a:t>fixed</a:t>
            </a:r>
            <a:r>
              <a:rPr kumimoji="0" 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你打算什么时候去把车修了？</a:t>
            </a:r>
          </a:p>
        </p:txBody>
      </p:sp>
      <p:sp>
        <p:nvSpPr>
          <p:cNvPr id="32" name="圆角矩形 31"/>
          <p:cNvSpPr/>
          <p:nvPr/>
        </p:nvSpPr>
        <p:spPr>
          <a:xfrm>
            <a:off x="1040400" y="276121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408235"/>
            <a:ext cx="12192000" cy="37365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p>
        </p:txBody>
      </p:sp>
      <p:sp>
        <p:nvSpPr>
          <p:cNvPr id="31" name="矩形: 圆角 34">
            <a:hlinkClick r:id="" action="ppaction://noaction"/>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1014078" y="1205636"/>
            <a:ext cx="10758377" cy="90297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en-US" altLang="zh-CN" sz="2200" b="1" i="0" u="sng" strike="noStrike" kern="1200" cap="none" spc="0" normalizeH="0" baseline="0" dirty="0">
                <a:solidFill>
                  <a:srgbClr val="DD5C60"/>
                </a:solidFill>
                <a:ea typeface="宋体" panose="02010600030101010101" pitchFamily="2" charset="-122"/>
                <a:cs typeface="Times New Roman" panose="02020603050405020304" pitchFamily="18" charset="0"/>
              </a:rPr>
              <a:t>On the other hand</a:t>
            </a:r>
            <a:r>
              <a:rPr kumimoji="0" lang="en-US" altLang="zh-CN" sz="2200" b="1" i="0" strike="noStrike" kern="1200" cap="none" spc="0" normalizeH="0" baseline="0" dirty="0">
                <a:solidFill>
                  <a:srgbClr val="DD5C60"/>
                </a:solidFill>
                <a:ea typeface="宋体" panose="02010600030101010101" pitchFamily="2" charset="-122"/>
                <a:cs typeface="Times New Roman" panose="02020603050405020304" pitchFamily="18" charset="0"/>
              </a:rPr>
              <a:t> </a:t>
            </a:r>
            <a:r>
              <a:rPr kumimoji="0" lang="en-US" altLang="zh-CN" sz="2200" b="1" i="0" strike="noStrike" kern="1200" cap="none" spc="0" normalizeH="0" baseline="0" dirty="0">
                <a:cs typeface="Times New Roman" panose="02020603050405020304" pitchFamily="18" charset="0"/>
              </a:rPr>
              <a:t>, if you feel isolated or not busy enough, remember it is never too late to join a club, team, or group, where members will welcome you. </a:t>
            </a:r>
            <a:r>
              <a:rPr kumimoji="0" lang="en-US" altLang="zh-CN" sz="2200" i="0" strike="noStrike" kern="1200" cap="none" spc="0" normalizeH="0" baseline="0" dirty="0">
                <a:cs typeface="Times New Roman" panose="02020603050405020304" pitchFamily="18" charset="0"/>
              </a:rPr>
              <a:t>(Lines 7-9, para. 5)</a:t>
            </a:r>
          </a:p>
        </p:txBody>
      </p:sp>
      <p:sp>
        <p:nvSpPr>
          <p:cNvPr id="4" name="文本框 3"/>
          <p:cNvSpPr txBox="1"/>
          <p:nvPr/>
        </p:nvSpPr>
        <p:spPr>
          <a:xfrm>
            <a:off x="957600" y="2672565"/>
            <a:ext cx="10823943"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不少学习者喜欢使用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the other hand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引入一系列原因、论点当中的第二条，认为它跟第一条</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the one hand)</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是顺承关系，相当于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the second place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或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secondly</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这是一种误解。</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the other hand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的正确用法是在比较或对比时用于介绍不同的观点、想法等，表示跟第一条（</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the one hand</a:t>
            </a:r>
            <a:r>
              <a:rPr kumimoji="0" lang="zh-CN" altLang="en-GB"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相反的“另一方面”。文中这段首先建议第一种，即参加过多课外活动的学生适时地休整，然后用 </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the other hand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过渡到与之对立的另外一种，即比较空闲、感觉孤独的学生可以参加一些课外活动。再看一个例子：</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the one hand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they’d love to have kids, but </a:t>
            </a:r>
            <a:r>
              <a:rPr kumimoji="0" lang="en-GB"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the other hand</a:t>
            </a:r>
            <a:r>
              <a:rPr kumimoji="0" lang="en-GB"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they don’t want to give up their freedom.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一方面，他们想要孩子，但另一方面，他们又不想放弃自由自在的生活。</a:t>
            </a:r>
          </a:p>
        </p:txBody>
      </p:sp>
      <p:sp>
        <p:nvSpPr>
          <p:cNvPr id="32" name="圆角矩形 31"/>
          <p:cNvSpPr/>
          <p:nvPr/>
        </p:nvSpPr>
        <p:spPr>
          <a:xfrm>
            <a:off x="1040400" y="218273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p:cNvPr>
          <p:cNvSpPr/>
          <p:nvPr/>
        </p:nvSpPr>
        <p:spPr>
          <a:xfrm>
            <a:off x="11208206" y="6213375"/>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919320" y="374590"/>
            <a:ext cx="5221597" cy="584775"/>
          </a:xfrm>
          <a:prstGeom prst="rect">
            <a:avLst/>
          </a:prstGeom>
          <a:noFill/>
        </p:spPr>
        <p:txBody>
          <a:bodyPr wrap="square" rtlCol="0">
            <a:spAutoFit/>
          </a:bodyPr>
          <a:lstStyle/>
          <a:p>
            <a:r>
              <a:rPr lang="en-US" altLang="zh-CN" sz="3200" b="1" dirty="0"/>
              <a:t>Language Points—Passage B</a:t>
            </a:r>
            <a:endParaRPr lang="zh-CN" alt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6376" y="2013338"/>
            <a:ext cx="10284290" cy="4534190"/>
          </a:xfrm>
          <a:prstGeom prst="rect">
            <a:avLst/>
          </a:prstGeom>
          <a:noFill/>
        </p:spPr>
        <p:txBody>
          <a:bodyPr wrap="square" rtlCol="0">
            <a:spAutoFit/>
          </a:bodyPr>
          <a:lstStyle/>
          <a:p>
            <a:pPr indent="457200">
              <a:lnSpc>
                <a:spcPct val="120000"/>
              </a:lnSpc>
            </a:pPr>
            <a:r>
              <a:rPr lang="en-US" altLang="zh-CN" sz="2200" dirty="0"/>
              <a:t>I will admit that my transition to Stanford was probably easier than most students. Yes, I live close to Stanford so I didn’t have to worry about the time difference or weather, but I also have an older brother who currently goes to Stanford. Having him as a resource and friend during the first few weeks was key for me. We had always been really close, so seeing him once a week helped me adjust to the Stanford life. In high school, my brother and I had similar interests. We played the same sports, took the same classes (two years apart), worked on the school newspaper, and befriended the same teachers.          We went to a small high school, so I was used to being known as my brother’s little sister instead of “Selby,” or “Shelby” to those who didn’t know me well.        I was determined in college to be my own person.</a:t>
            </a:r>
          </a:p>
          <a:p>
            <a:pPr indent="457200">
              <a:lnSpc>
                <a:spcPct val="120000"/>
              </a:lnSpc>
            </a:pPr>
            <a:endParaRPr lang="en-US" altLang="zh-CN" sz="2200" dirty="0"/>
          </a:p>
        </p:txBody>
      </p:sp>
      <p:sp>
        <p:nvSpPr>
          <p:cNvPr id="18" name="文本框 17"/>
          <p:cNvSpPr txBox="1"/>
          <p:nvPr/>
        </p:nvSpPr>
        <p:spPr>
          <a:xfrm>
            <a:off x="918685" y="1532411"/>
            <a:ext cx="467691" cy="374871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7" name="圆角矩形 33">
            <a:hlinkClick r:id="rId3"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5" name="矩形: 圆角 34">
            <a:hlinkClick r:id="rId4" action="ppaction://hlinksldjump"/>
          </p:cNvPr>
          <p:cNvSpPr/>
          <p:nvPr/>
        </p:nvSpPr>
        <p:spPr>
          <a:xfrm>
            <a:off x="10181869" y="444996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6" name="矩形: 圆角 34">
            <a:hlinkClick r:id="rId5" action="ppaction://hlinksldjump"/>
          </p:cNvPr>
          <p:cNvSpPr/>
          <p:nvPr/>
        </p:nvSpPr>
        <p:spPr>
          <a:xfrm>
            <a:off x="8895151" y="528113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504800"/>
            <a:ext cx="10284290" cy="3736407"/>
          </a:xfrm>
          <a:prstGeom prst="rect">
            <a:avLst/>
          </a:prstGeom>
          <a:noFill/>
        </p:spPr>
        <p:txBody>
          <a:bodyPr wrap="square" rtlCol="0">
            <a:spAutoFit/>
          </a:bodyPr>
          <a:lstStyle/>
          <a:p>
            <a:pPr indent="356870" algn="ctr"/>
            <a:r>
              <a:rPr lang="zh-CN" altLang="zh-CN" sz="2600" b="1" kern="100" dirty="0">
                <a:latin typeface="黑体" panose="02010609060101010101" pitchFamily="49" charset="-122"/>
                <a:ea typeface="黑体" panose="02010609060101010101" pitchFamily="49" charset="-122"/>
                <a:cs typeface="Times New Roman" panose="02020603050405020304" pitchFamily="18" charset="0"/>
              </a:rPr>
              <a:t>念大学不仅是上上课</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53975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我被斯坦福录取了，因此去了斯坦福。听上去不像什么特别吸引人的经历，对吧？但仔细想想，我觉得它不仅是一串申请的大学名单和录取了全国最好的大学这么简单。</a:t>
            </a:r>
          </a:p>
          <a:p>
            <a:pPr indent="53975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尽管从地理位置上来说离家不远，但到了斯坦福就像生活在了一个完全不同的世界里。跟你们很多人一样，高中的时候，每天上学、课外活动、家庭作业、还有睡觉，满满当当的活动安排把我拴得牢牢的。到了大学就有更多的自由来安排自己的日程表了。如果不想早起，就别选早上九点的课。</a:t>
            </a:r>
          </a:p>
        </p:txBody>
      </p:sp>
      <p:sp>
        <p:nvSpPr>
          <p:cNvPr id="15" name="文本框 14"/>
          <p:cNvSpPr txBox="1"/>
          <p:nvPr/>
        </p:nvSpPr>
        <p:spPr>
          <a:xfrm>
            <a:off x="919320" y="1845309"/>
            <a:ext cx="467691" cy="496751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19103"/>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505435"/>
            <a:ext cx="10284290" cy="327621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如果不想周五上课，就找那种只在周一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周三或者周二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周四上课的课程。不一定每次时间表都能安排得尽善尽美，但至少你有机会去尽量协调。我感觉这点是我最喜欢的地方</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知道自己的日程安排自己说了算。如果觉得累想多睡会儿，我知道自己可以改为课后去健身房而不是非要放在课前。如果计划了去见一位来校演讲嘉宾，我可以去延时营业的食堂，比平时晚一点吃饭。这些事情能够自己做决定，这一点能让人充满干劲，也让我去做自己投入的事情的时候充满激情。</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454784"/>
            <a:ext cx="467691" cy="130873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19103"/>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261883" y="1454784"/>
            <a:ext cx="10284290" cy="454893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53975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必须承认，斯坦福的过渡期对我来说可能比大多数学生更容易适应一些。没错，我家离斯坦福很近，所以不用担心时差或者水土不服，另外还因为我有个哥哥同时在斯坦福就读。刚开始的几周有事情可以找他，有他像朋友一样做伴，这点至关重要。我俩之前就一直关系很近，每周见他一面帮我适应了斯坦福的生活。上高中时，哥哥跟我的兴趣爱好差不多，我俩参加一样的运动项目，上一样的课（相隔两年），同样都在校报干过，跟相同的老师交好。因为我们高中很小，我都习惯了跟我不熟的人只知道我是我哥哥的妹妹，不知道我叫“塞尔比”或“谢尔比”。大学里我决定要做自己。</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39750">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454784"/>
            <a:ext cx="467691" cy="415498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19103"/>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505435"/>
            <a:ext cx="10284290" cy="414267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我开始尝试不同的事情，不限于我哥哥说还不错的事。我参加了不同的俱乐部和活动，加入了俱乐部游泳队，开始帮校友会干活，当上了宿舍财务主管。这几件事我都很喜欢，并且在我看来，参与到我之前不了解的大学生活的这些方面对我意义重大。</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3975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但有一件事我不会让哥哥一人独享，这就是斧头委员会，斯坦福大学的精神社团。有橄榄球和篮球比赛的时候斧头委员会都去现场挥旗子、放礼炮、发免费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T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恤来鼓舞队员士气。我俩都酷爱运动，一起参加这个社团保证我们隔段时间就能见上一面。我喜欢做自己，但也不会让哥哥的加入成为我的阻碍。</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050523"/>
            <a:ext cx="467691" cy="61798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19103"/>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505435"/>
            <a:ext cx="10284290" cy="495520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实际上我加入该社团的一部分原因正是受到哥哥的鼓励。他知道我会喜欢这个社团，又不希望因为他加入其中而搞得我不敢参加。过去的一年里能和他一起参与这个社团活动真是太棒了，在斧头委员会的经历已经成为我大一那年最精彩的部分。我打算在校期间把这项活动进行到底。</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53975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大一期间我承担了很多不同的角色，我很高兴自己这么做了。我喜欢忙忙碌碌，尽管有时会有压力，只要是自己下决心去做的事情，一件都没想过要放弃。春季学期有一回，我记得是给父母打电话，告诉他们我都在忙些什么。他们说：“听上去倒是不错，但是你真的好好念书了吗？”我们在斯坦福都好好念书了，尽管有传闻说我们整天就坐草坪上晒日光浴（当然日光浴我们也晒）。</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454784"/>
            <a:ext cx="467691" cy="49618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19103"/>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919320" y="1050523"/>
            <a:ext cx="467691" cy="61798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505435"/>
            <a:ext cx="10284290" cy="4222694"/>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在斯坦福读书的关键是要找到平衡点。你可以选择去做更多的阅读、习题以及学习任务，但是念大学不光只有上课。在学术研究之外找一个俱乐部或社团加入，能让你在斯坦福的经历变得更加美好。斯坦福有很多事情可以做，把握一切机会。</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53975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如今，倏忽之间，我已成了大二学生。仿若昨天我还拖着行李爬上三楼，和一个又一个的陌生人擦肩而过，来到罗夫莱楼的四人间宿舍。那些陌生人当中很多已经成为我的朋友。明年我要搬到新宿舍，要结识更多的人，我很激动；但是大一这年的友情我将永远珍惜。</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540509"/>
            <a:ext cx="467691" cy="61798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19103"/>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5" name="文本框 4"/>
          <p:cNvSpPr txBox="1"/>
          <p:nvPr/>
        </p:nvSpPr>
        <p:spPr>
          <a:xfrm>
            <a:off x="919320" y="2753392"/>
            <a:ext cx="467691" cy="618630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088748"/>
          </a:xfrm>
          <a:prstGeom prst="rect">
            <a:avLst/>
          </a:prstGeom>
          <a:noFill/>
        </p:spPr>
        <p:txBody>
          <a:bodyPr wrap="square" rtlCol="0">
            <a:spAutoFit/>
          </a:bodyPr>
          <a:lstStyle/>
          <a:p>
            <a:pPr indent="356870" algn="ct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大学学习和课外活动的管理</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b="1" kern="100" dirty="0">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在高中，老师、父母和教练可能为你详细制定了一张相当严格的作息时间表。起床、上学、训练、作业、杂务、睡觉。每件事都有规定时间，关于时间怎么规划也就没有太多让你自己做很多决定或选择的余地。</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但是大学给你带来了很多自由、独立以及没有安排的课外时间。大多数学生每周上课不超过</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15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个小时，所以即使要花时间写作业，甚至可能做了份兼职，你仍有责任思考清楚，大把的时间应该用来干什么。大学几年要学会的最重要的事情当中，有一条就是如何平衡。</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68723"/>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3650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80839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每个俱乐部都加入，每个活动都参加，每个聚会都不缺席，这样可能很吸引人，也很有意思。或者可能走到另外一个方向，除了学业不做任何额外的事情。无论两种当中的哪一种，刚到大学的头几周，各种活动、迎新安排以及了解各种社团等都会像刮旋风一般让人应接不暇，但随着你开始把功课和其他活动按优先顺序排列，找到平衡点，这些最终将会慢慢平息。</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68723"/>
            <a:ext cx="467691" cy="53676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3650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975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首先，重要的是要记住你上大学的目的：是为了学习。你可能因为晚上外出而感到疲惫，或者真的很想参加俱乐部的一个活动，但是去上所有的课、跟上进度还是非常重要。与高中不同，大学有些课程可能没有太多“家庭作业”，而是要求你跟上阅读或者完成其他不评分的作业。我们很容易把那些不会按照严格意义进行评分的作业推到一边，但不要容许这种做法任其发展。偶尔逃掉阅读作业是可能的，但如果养成了忽略或者错过这类作业的习惯，那么当后面期中和期末考试来临你的成绩远远落后时，它就把你害了。</a:t>
            </a:r>
          </a:p>
        </p:txBody>
      </p:sp>
      <p:sp>
        <p:nvSpPr>
          <p:cNvPr id="15" name="文本框 14"/>
          <p:cNvSpPr txBox="1"/>
          <p:nvPr/>
        </p:nvSpPr>
        <p:spPr>
          <a:xfrm>
            <a:off x="919320" y="1768723"/>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3</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3650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1466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975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至于课外活动，加入俱乐部和团队可能是结交朋友、获得参与感以及进一步了解自己的绝佳方式。参与学生会、学生媒体、俱乐部（是的，即使参加俱乐部也能教给你很多关于团队合作、社交意识、管理项目和预算方面的知识）和体育运动实际上都可能成为大学教育一个非常有价值的组成部分</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当然，从中找到乐趣对你也是有好处的！但是，如果开始感到加入的活动太多了也别担心，你可以随时把课外活动的数目缩小到自己感觉可控的范围。</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68723"/>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4</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3650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6376" y="1079688"/>
            <a:ext cx="10284290" cy="5484578"/>
          </a:xfrm>
          <a:prstGeom prst="rect">
            <a:avLst/>
          </a:prstGeom>
          <a:noFill/>
        </p:spPr>
        <p:txBody>
          <a:bodyPr wrap="square" rtlCol="0">
            <a:spAutoFit/>
          </a:bodyPr>
          <a:lstStyle/>
          <a:p>
            <a:pPr algn="ctr">
              <a:lnSpc>
                <a:spcPct val="120000"/>
              </a:lnSpc>
            </a:pPr>
            <a:endParaRPr lang="en-US" altLang="zh-CN" sz="2800" b="1" dirty="0"/>
          </a:p>
          <a:p>
            <a:pPr indent="-457200">
              <a:lnSpc>
                <a:spcPct val="120000"/>
              </a:lnSpc>
            </a:pPr>
            <a:endParaRPr lang="en-US" altLang="zh-CN" sz="2200" dirty="0"/>
          </a:p>
          <a:p>
            <a:pPr indent="-457200">
              <a:lnSpc>
                <a:spcPct val="120000"/>
              </a:lnSpc>
            </a:pPr>
            <a:r>
              <a:rPr lang="en-US" altLang="zh-CN" sz="2200" dirty="0"/>
              <a:t>I branched out and didn’t just do things that my brother said were cool; I found other clubs and activities to be involved in. I participated in the Club Swim Team, began working for the Alumni Association, became my dorm’s treasurer.        I have loved all of these things, and I think it was important for me to participate in aspects of Stanford that I had no idea about before I started.</a:t>
            </a:r>
          </a:p>
          <a:p>
            <a:pPr indent="457200">
              <a:lnSpc>
                <a:spcPct val="120000"/>
              </a:lnSpc>
            </a:pPr>
            <a:r>
              <a:rPr lang="en-US" altLang="zh-CN" sz="2200" dirty="0"/>
              <a:t>One thing I wouldn’t let my brother have to himself, however, was the Axe Committee, Stanford’s spirit group on campus.          The Axe Committee goes to football and basketball games, promoting spirit by waving the flags, shooting off cannons, and handing out free T-shirts. We both love sports so having this club in common ensured that we would see each other occasionally.         I like being my own individual, but I wasn’t going to let his participation in Axe Committee stop me from joining.        </a:t>
            </a:r>
          </a:p>
        </p:txBody>
      </p:sp>
      <p:sp>
        <p:nvSpPr>
          <p:cNvPr id="18" name="文本框 17"/>
          <p:cNvSpPr txBox="1"/>
          <p:nvPr/>
        </p:nvSpPr>
        <p:spPr>
          <a:xfrm>
            <a:off x="918685" y="1630885"/>
            <a:ext cx="467691" cy="57734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5" name="矩形: 圆角 34">
            <a:hlinkClick r:id="rId3" action="ppaction://hlinksldjump"/>
          </p:cNvPr>
          <p:cNvSpPr/>
          <p:nvPr/>
        </p:nvSpPr>
        <p:spPr>
          <a:xfrm>
            <a:off x="6795027" y="4517595"/>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圆角 34">
            <a:hlinkClick r:id="rId4" action="ppaction://hlinksldjump"/>
          </p:cNvPr>
          <p:cNvSpPr/>
          <p:nvPr/>
        </p:nvSpPr>
        <p:spPr>
          <a:xfrm>
            <a:off x="8881718" y="2915234"/>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圆角矩形 33">
            <a:hlinkClick r:id="rId5"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9" name="矩形: 圆角 34">
            <a:hlinkClick r:id="rId6" action="ppaction://hlinksldjump"/>
          </p:cNvPr>
          <p:cNvSpPr/>
          <p:nvPr/>
        </p:nvSpPr>
        <p:spPr>
          <a:xfrm>
            <a:off x="6353342" y="570584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80839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975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大学能学到的最重要的技能之一就是平衡学业和社交生活。这项技能反过来又帮你学会如何管理时间和压力水平，甚至间接地教你管理心理健康。任何时候，只要你开始感觉自己参加了太多活动、这些活动影响了睡眠或妨碍了照顾自己，都可以休息一下。从社交活动中抽出一个晚上自己独处或者偶尔待在房间里完成一些学习任务不会损害你的社交生活，倒是有助于改善学习成绩、压力水平和情绪健康。</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68723"/>
            <a:ext cx="467691" cy="5780044"/>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5</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3650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1466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与其相对的，如果你感到孤独或者过于空闲，请记住加入俱乐部、团队或群体什么时候都不算晚，那里的成员会欢迎你。感到筋疲力尽、生病或发现成绩下降都是你需要设法去平衡生活不同方面的迹象</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平衡时间和精力是一项你毕业后也会长期受用的能力。关键是对自己的需求、责任以及喜好都要有充分的认识，能够积极回应并灵活处理三者之间的关系，这样在校期间你就能学到尽可能多的东西，也能尽可能地享受大学时光。</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68723"/>
            <a:ext cx="467691" cy="57734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p:cNvPr>
          <p:cNvSpPr/>
          <p:nvPr/>
        </p:nvSpPr>
        <p:spPr>
          <a:xfrm>
            <a:off x="10626680" y="6336501"/>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6376" y="1099245"/>
            <a:ext cx="10284290" cy="5890843"/>
          </a:xfrm>
          <a:prstGeom prst="rect">
            <a:avLst/>
          </a:prstGeom>
          <a:noFill/>
        </p:spPr>
        <p:txBody>
          <a:bodyPr wrap="square" rtlCol="0">
            <a:spAutoFit/>
          </a:bodyPr>
          <a:lstStyle/>
          <a:p>
            <a:pPr algn="ctr">
              <a:lnSpc>
                <a:spcPct val="120000"/>
              </a:lnSpc>
            </a:pPr>
            <a:endParaRPr lang="en-US" altLang="zh-CN" sz="2800" b="1" dirty="0"/>
          </a:p>
          <a:p>
            <a:pPr indent="-457200">
              <a:lnSpc>
                <a:spcPct val="120000"/>
              </a:lnSpc>
            </a:pPr>
            <a:endParaRPr lang="en-US" altLang="zh-CN" sz="2200" dirty="0"/>
          </a:p>
          <a:p>
            <a:pPr indent="-457200">
              <a:lnSpc>
                <a:spcPct val="120000"/>
              </a:lnSpc>
            </a:pPr>
            <a:r>
              <a:rPr lang="en-US" altLang="zh-CN" sz="2200" dirty="0"/>
              <a:t>I actually joined in part because of his encouragement; he knew I would like it, but he didn’t want me to be afraid to join because it was “his thing.” Sharing this experience with him over the past year has been awesome, and Axe Committee has been a highlight of my freshman year. I plan on pursuing it throughout my Stanford career.</a:t>
            </a:r>
          </a:p>
          <a:p>
            <a:pPr indent="457200">
              <a:lnSpc>
                <a:spcPct val="120000"/>
              </a:lnSpc>
            </a:pPr>
            <a:r>
              <a:rPr lang="en-US" altLang="zh-CN" sz="2200" dirty="0"/>
              <a:t>I took on a lot of roles during my freshman year, something that I am really happy about. I like being busy, and though, at times, it got stressful, I would never have wished to drop anything I had committed to. During one point in spring quarter, I remember calling my parents and telling them about all I had been up to, and they said, “That sounds great, but do you actually do school?” We all “do school” at Stanford, despite the rumor that we just sit on the grass sunbathing all day (though we do that, too). </a:t>
            </a:r>
          </a:p>
          <a:p>
            <a:pPr indent="-457200">
              <a:lnSpc>
                <a:spcPct val="120000"/>
              </a:lnSpc>
            </a:pPr>
            <a:endParaRPr lang="en-US" altLang="zh-CN" sz="2200" dirty="0"/>
          </a:p>
          <a:p>
            <a:pPr indent="-457200">
              <a:lnSpc>
                <a:spcPct val="120000"/>
              </a:lnSpc>
            </a:pPr>
            <a:endParaRPr lang="en-US" altLang="zh-CN" sz="2200" dirty="0"/>
          </a:p>
        </p:txBody>
      </p:sp>
      <p:sp>
        <p:nvSpPr>
          <p:cNvPr id="8" name="圆角矩形 33">
            <a:hlinkClick r:id="rId3" action="ppaction://hlinksldjump"/>
          </p:cNvPr>
          <p:cNvSpPr/>
          <p:nvPr/>
        </p:nvSpPr>
        <p:spPr>
          <a:xfrm>
            <a:off x="10436400"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4" action="ppaction://hlinksldjump"/>
          </p:cNvPr>
          <p:cNvSpPr/>
          <p:nvPr/>
        </p:nvSpPr>
        <p:spPr>
          <a:xfrm>
            <a:off x="10436400" y="570201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文本框 8"/>
          <p:cNvSpPr txBox="1"/>
          <p:nvPr/>
        </p:nvSpPr>
        <p:spPr>
          <a:xfrm>
            <a:off x="918685" y="3228903"/>
            <a:ext cx="467691" cy="41503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M4NDg3NDVjMTI5NTQ5MDZhOTQ2MGJiMmE0OWMxOGQ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fcd91df-de41-4f7f-be2f-87b83c3c8c45}"/>
  <p:tag name="TABLE_ENDDRAG_ORIGIN_RECT" val="839*196"/>
  <p:tag name="TABLE_ENDDRAG_RECT" val="77*249*839*19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f5528658-cd4a-4307-bfde-c175a89c650a}"/>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f5528658-cd4a-4307-bfde-c175a89c650a}"/>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2287ddbe-0013-4a31-963e-697a7773fd43}"/>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02e084c5-f51d-4f7a-ad7b-aedf1444f841}"/>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64f886bb-8aa0-4959-8b98-0f51e50a43e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12422</Words>
  <Application>Microsoft Office PowerPoint</Application>
  <PresentationFormat>自定义</PresentationFormat>
  <Paragraphs>1040</Paragraphs>
  <Slides>81</Slides>
  <Notes>57</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Office 主题</vt:lpstr>
      <vt:lpstr>NEW  EXPERIENCING ENGLISH      2ND EDITION  Coursebook 1 </vt:lpstr>
      <vt:lpstr>MODULE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EXPERIENCING ENGLISH     2ND EDITION  BOOK 1</dc:title>
  <dc:creator>hello</dc:creator>
  <cp:lastModifiedBy>Echo Wu</cp:lastModifiedBy>
  <cp:revision>347</cp:revision>
  <dcterms:created xsi:type="dcterms:W3CDTF">2022-04-21T02:30:00Z</dcterms:created>
  <dcterms:modified xsi:type="dcterms:W3CDTF">2024-12-24T03:52:47Z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779EB0325F5C488DACCFEFA9B1B68502</vt:lpwstr>
  </property>
  <property fmtid="{D5CDD505-2E9C-101B-9397-08002B2CF9AE}" pid="3" name="KSOProductBuildVer">
    <vt:lpwstr>2052-11.1.0.12302</vt:lpwstr>
  </property>
</Properties>
</file>