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9"/>
  </p:notesMasterIdLst>
  <p:sldIdLst>
    <p:sldId id="256" r:id="rId2"/>
    <p:sldId id="258" r:id="rId3"/>
    <p:sldId id="264" r:id="rId4"/>
    <p:sldId id="260" r:id="rId5"/>
    <p:sldId id="478" r:id="rId6"/>
    <p:sldId id="480" r:id="rId7"/>
    <p:sldId id="482" r:id="rId8"/>
    <p:sldId id="484" r:id="rId9"/>
    <p:sldId id="487" r:id="rId10"/>
    <p:sldId id="490" r:id="rId11"/>
    <p:sldId id="491" r:id="rId12"/>
    <p:sldId id="558" r:id="rId13"/>
    <p:sldId id="273" r:id="rId14"/>
    <p:sldId id="274" r:id="rId15"/>
    <p:sldId id="275" r:id="rId16"/>
    <p:sldId id="307" r:id="rId17"/>
    <p:sldId id="308" r:id="rId18"/>
    <p:sldId id="309" r:id="rId19"/>
    <p:sldId id="519" r:id="rId20"/>
    <p:sldId id="311" r:id="rId21"/>
    <p:sldId id="525" r:id="rId22"/>
    <p:sldId id="528" r:id="rId23"/>
    <p:sldId id="276" r:id="rId24"/>
    <p:sldId id="534" r:id="rId25"/>
    <p:sldId id="535" r:id="rId26"/>
    <p:sldId id="277" r:id="rId27"/>
    <p:sldId id="552" r:id="rId28"/>
    <p:sldId id="553" r:id="rId29"/>
    <p:sldId id="314" r:id="rId30"/>
    <p:sldId id="315" r:id="rId31"/>
    <p:sldId id="536" r:id="rId32"/>
    <p:sldId id="316" r:id="rId33"/>
    <p:sldId id="261" r:id="rId34"/>
    <p:sldId id="317" r:id="rId35"/>
    <p:sldId id="537" r:id="rId36"/>
    <p:sldId id="538" r:id="rId37"/>
    <p:sldId id="539" r:id="rId38"/>
    <p:sldId id="323" r:id="rId39"/>
    <p:sldId id="545" r:id="rId40"/>
    <p:sldId id="546" r:id="rId41"/>
    <p:sldId id="547" r:id="rId42"/>
    <p:sldId id="548" r:id="rId43"/>
    <p:sldId id="551" r:id="rId44"/>
    <p:sldId id="280" r:id="rId45"/>
    <p:sldId id="281" r:id="rId46"/>
    <p:sldId id="282" r:id="rId47"/>
    <p:sldId id="373" r:id="rId48"/>
    <p:sldId id="374" r:id="rId49"/>
    <p:sldId id="498" r:id="rId50"/>
    <p:sldId id="326" r:id="rId51"/>
    <p:sldId id="327" r:id="rId52"/>
    <p:sldId id="483" r:id="rId53"/>
    <p:sldId id="331" r:id="rId54"/>
    <p:sldId id="330" r:id="rId55"/>
    <p:sldId id="488" r:id="rId56"/>
    <p:sldId id="375" r:id="rId57"/>
    <p:sldId id="333" r:id="rId58"/>
    <p:sldId id="493" r:id="rId59"/>
    <p:sldId id="334" r:id="rId60"/>
    <p:sldId id="335" r:id="rId61"/>
    <p:sldId id="336" r:id="rId62"/>
    <p:sldId id="495" r:id="rId63"/>
    <p:sldId id="337" r:id="rId64"/>
    <p:sldId id="557" r:id="rId65"/>
    <p:sldId id="512" r:id="rId66"/>
    <p:sldId id="341" r:id="rId67"/>
    <p:sldId id="513" r:id="rId68"/>
    <p:sldId id="340" r:id="rId69"/>
    <p:sldId id="339" r:id="rId70"/>
    <p:sldId id="345" r:id="rId71"/>
    <p:sldId id="516" r:id="rId72"/>
    <p:sldId id="344" r:id="rId73"/>
    <p:sldId id="343" r:id="rId74"/>
    <p:sldId id="347" r:id="rId75"/>
    <p:sldId id="350" r:id="rId76"/>
    <p:sldId id="348" r:id="rId77"/>
    <p:sldId id="523" r:id="rId78"/>
    <p:sldId id="353" r:id="rId79"/>
    <p:sldId id="526" r:id="rId80"/>
    <p:sldId id="283" r:id="rId81"/>
    <p:sldId id="479" r:id="rId82"/>
    <p:sldId id="481" r:id="rId83"/>
    <p:sldId id="485" r:id="rId84"/>
    <p:sldId id="486" r:id="rId85"/>
    <p:sldId id="489" r:id="rId86"/>
    <p:sldId id="494" r:id="rId87"/>
    <p:sldId id="496" r:id="rId88"/>
    <p:sldId id="497" r:id="rId89"/>
    <p:sldId id="360" r:id="rId90"/>
    <p:sldId id="361" r:id="rId91"/>
    <p:sldId id="514" r:id="rId92"/>
    <p:sldId id="515" r:id="rId93"/>
    <p:sldId id="517" r:id="rId94"/>
    <p:sldId id="518" r:id="rId95"/>
    <p:sldId id="522" r:id="rId96"/>
    <p:sldId id="524" r:id="rId97"/>
    <p:sldId id="531" r:id="rId98"/>
  </p:sldIdLst>
  <p:sldSz cx="12192000" cy="6858000"/>
  <p:notesSz cx="6858000" cy="9144000"/>
  <p:custDataLst>
    <p:tags r:id="rId10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6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 id="2" name="123 1" initials="11" lastIdx="2" clrIdx="1">
    <p:extLst>
      <p:ext uri="{19B8F6BF-5375-455C-9EA6-DF929625EA0E}">
        <p15:presenceInfo xmlns:p15="http://schemas.microsoft.com/office/powerpoint/2012/main" xmlns="" userId="67ceaa3a037150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A5362"/>
    <a:srgbClr val="DD5C60"/>
    <a:srgbClr val="F19B48"/>
    <a:srgbClr val="E98462"/>
    <a:srgbClr val="D0645C"/>
    <a:srgbClr val="E47057"/>
    <a:srgbClr val="E0645C"/>
    <a:srgbClr val="DE615D"/>
    <a:srgbClr val="EA8152"/>
    <a:srgbClr val="72BEB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66" autoAdjust="0"/>
    <p:restoredTop sz="76721" autoAdjust="0"/>
  </p:normalViewPr>
  <p:slideViewPr>
    <p:cSldViewPr snapToGrid="0">
      <p:cViewPr varScale="1">
        <p:scale>
          <a:sx n="86" d="100"/>
          <a:sy n="86" d="100"/>
        </p:scale>
        <p:origin x="-1770" y="-90"/>
      </p:cViewPr>
      <p:guideLst>
        <p:guide orient="horz" pos="3861"/>
        <p:guide pos="3840"/>
      </p:guideLst>
    </p:cSldViewPr>
  </p:slideViewPr>
  <p:notesTextViewPr>
    <p:cViewPr>
      <p:scale>
        <a:sx n="1" d="1"/>
        <a:sy n="1" d="1"/>
      </p:scale>
      <p:origin x="0" y="0"/>
    </p:cViewPr>
  </p:notesTextViewPr>
  <p:notesViewPr>
    <p:cSldViewPr snapToGrid="0">
      <p:cViewPr varScale="1">
        <p:scale>
          <a:sx n="42" d="100"/>
          <a:sy n="42" d="100"/>
        </p:scale>
        <p:origin x="1264" y="40"/>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gs" Target="tags/tag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74150-691D-4CED-9EBA-FD031415F7D1}" type="datetimeFigureOut">
              <a:rPr lang="zh-CN" altLang="en-US" smtClean="0"/>
              <a:pPr/>
              <a:t>2024/12/24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E95C8-61BF-4202-86FB-D2B4C742908F}" type="slidenum">
              <a:rPr lang="zh-CN" altLang="en-US" smtClean="0"/>
              <a:pPr/>
              <a:t>‹#›</a:t>
            </a:fld>
            <a:endParaRPr lang="zh-CN" altLang="en-US"/>
          </a:p>
        </p:txBody>
      </p:sp>
    </p:spTree>
    <p:extLst>
      <p:ext uri="{BB962C8B-B14F-4D97-AF65-F5344CB8AC3E}">
        <p14:creationId xmlns:p14="http://schemas.microsoft.com/office/powerpoint/2010/main" xmlns="" val="832677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a:t>
            </a:fld>
            <a:endParaRPr lang="zh-CN" altLang="en-US"/>
          </a:p>
        </p:txBody>
      </p:sp>
    </p:spTree>
    <p:extLst>
      <p:ext uri="{BB962C8B-B14F-4D97-AF65-F5344CB8AC3E}">
        <p14:creationId xmlns:p14="http://schemas.microsoft.com/office/powerpoint/2010/main" xmlns="" val="2468304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23</a:t>
            </a:fld>
            <a:endParaRPr lang="zh-CN" altLang="en-US"/>
          </a:p>
        </p:txBody>
      </p:sp>
    </p:spTree>
    <p:extLst>
      <p:ext uri="{BB962C8B-B14F-4D97-AF65-F5344CB8AC3E}">
        <p14:creationId xmlns:p14="http://schemas.microsoft.com/office/powerpoint/2010/main" xmlns="" val="2889792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24</a:t>
            </a:fld>
            <a:endParaRPr lang="zh-CN" altLang="en-US"/>
          </a:p>
        </p:txBody>
      </p:sp>
    </p:spTree>
    <p:extLst>
      <p:ext uri="{BB962C8B-B14F-4D97-AF65-F5344CB8AC3E}">
        <p14:creationId xmlns:p14="http://schemas.microsoft.com/office/powerpoint/2010/main" xmlns="" val="1091820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25</a:t>
            </a:fld>
            <a:endParaRPr lang="zh-CN" altLang="en-US"/>
          </a:p>
        </p:txBody>
      </p:sp>
    </p:spTree>
    <p:extLst>
      <p:ext uri="{BB962C8B-B14F-4D97-AF65-F5344CB8AC3E}">
        <p14:creationId xmlns:p14="http://schemas.microsoft.com/office/powerpoint/2010/main" xmlns="" val="3756446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26</a:t>
            </a:fld>
            <a:endParaRPr lang="zh-CN" altLang="en-US"/>
          </a:p>
        </p:txBody>
      </p:sp>
    </p:spTree>
    <p:extLst>
      <p:ext uri="{BB962C8B-B14F-4D97-AF65-F5344CB8AC3E}">
        <p14:creationId xmlns:p14="http://schemas.microsoft.com/office/powerpoint/2010/main" xmlns="" val="506694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27</a:t>
            </a:fld>
            <a:endParaRPr lang="zh-CN" altLang="en-US"/>
          </a:p>
        </p:txBody>
      </p:sp>
    </p:spTree>
    <p:extLst>
      <p:ext uri="{BB962C8B-B14F-4D97-AF65-F5344CB8AC3E}">
        <p14:creationId xmlns:p14="http://schemas.microsoft.com/office/powerpoint/2010/main" xmlns="" val="2687156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28</a:t>
            </a:fld>
            <a:endParaRPr lang="zh-CN" altLang="en-US"/>
          </a:p>
        </p:txBody>
      </p:sp>
    </p:spTree>
    <p:extLst>
      <p:ext uri="{BB962C8B-B14F-4D97-AF65-F5344CB8AC3E}">
        <p14:creationId xmlns:p14="http://schemas.microsoft.com/office/powerpoint/2010/main" xmlns="" val="3278584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29</a:t>
            </a:fld>
            <a:endParaRPr lang="zh-CN" altLang="en-US"/>
          </a:p>
        </p:txBody>
      </p:sp>
    </p:spTree>
    <p:extLst>
      <p:ext uri="{BB962C8B-B14F-4D97-AF65-F5344CB8AC3E}">
        <p14:creationId xmlns:p14="http://schemas.microsoft.com/office/powerpoint/2010/main" xmlns="" val="3021063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30</a:t>
            </a:fld>
            <a:endParaRPr lang="zh-CN" altLang="en-US"/>
          </a:p>
        </p:txBody>
      </p:sp>
    </p:spTree>
    <p:extLst>
      <p:ext uri="{BB962C8B-B14F-4D97-AF65-F5344CB8AC3E}">
        <p14:creationId xmlns:p14="http://schemas.microsoft.com/office/powerpoint/2010/main" xmlns="" val="2538000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31</a:t>
            </a:fld>
            <a:endParaRPr lang="zh-CN" altLang="en-US"/>
          </a:p>
        </p:txBody>
      </p:sp>
    </p:spTree>
    <p:extLst>
      <p:ext uri="{BB962C8B-B14F-4D97-AF65-F5344CB8AC3E}">
        <p14:creationId xmlns:p14="http://schemas.microsoft.com/office/powerpoint/2010/main" xmlns="" val="732016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32</a:t>
            </a:fld>
            <a:endParaRPr lang="zh-CN" altLang="en-US"/>
          </a:p>
        </p:txBody>
      </p:sp>
    </p:spTree>
    <p:extLst>
      <p:ext uri="{BB962C8B-B14F-4D97-AF65-F5344CB8AC3E}">
        <p14:creationId xmlns:p14="http://schemas.microsoft.com/office/powerpoint/2010/main" xmlns="" val="4263572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4</a:t>
            </a:fld>
            <a:endParaRPr lang="zh-CN" altLang="en-US"/>
          </a:p>
        </p:txBody>
      </p:sp>
    </p:spTree>
    <p:extLst>
      <p:ext uri="{BB962C8B-B14F-4D97-AF65-F5344CB8AC3E}">
        <p14:creationId xmlns:p14="http://schemas.microsoft.com/office/powerpoint/2010/main" xmlns="" val="700238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33</a:t>
            </a:fld>
            <a:endParaRPr lang="zh-CN" altLang="en-US"/>
          </a:p>
        </p:txBody>
      </p:sp>
    </p:spTree>
    <p:extLst>
      <p:ext uri="{BB962C8B-B14F-4D97-AF65-F5344CB8AC3E}">
        <p14:creationId xmlns:p14="http://schemas.microsoft.com/office/powerpoint/2010/main" xmlns="" val="1004356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34</a:t>
            </a:fld>
            <a:endParaRPr lang="zh-CN" altLang="en-US"/>
          </a:p>
        </p:txBody>
      </p:sp>
    </p:spTree>
    <p:extLst>
      <p:ext uri="{BB962C8B-B14F-4D97-AF65-F5344CB8AC3E}">
        <p14:creationId xmlns:p14="http://schemas.microsoft.com/office/powerpoint/2010/main" xmlns="" val="1837747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35</a:t>
            </a:fld>
            <a:endParaRPr lang="zh-CN" altLang="en-US"/>
          </a:p>
        </p:txBody>
      </p:sp>
    </p:spTree>
    <p:extLst>
      <p:ext uri="{BB962C8B-B14F-4D97-AF65-F5344CB8AC3E}">
        <p14:creationId xmlns:p14="http://schemas.microsoft.com/office/powerpoint/2010/main" xmlns="" val="3395891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36</a:t>
            </a:fld>
            <a:endParaRPr lang="zh-CN" altLang="en-US"/>
          </a:p>
        </p:txBody>
      </p:sp>
    </p:spTree>
    <p:extLst>
      <p:ext uri="{BB962C8B-B14F-4D97-AF65-F5344CB8AC3E}">
        <p14:creationId xmlns:p14="http://schemas.microsoft.com/office/powerpoint/2010/main" xmlns="" val="2285728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37</a:t>
            </a:fld>
            <a:endParaRPr lang="zh-CN" altLang="en-US"/>
          </a:p>
        </p:txBody>
      </p:sp>
    </p:spTree>
    <p:extLst>
      <p:ext uri="{BB962C8B-B14F-4D97-AF65-F5344CB8AC3E}">
        <p14:creationId xmlns:p14="http://schemas.microsoft.com/office/powerpoint/2010/main" xmlns="" val="2812125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46</a:t>
            </a:fld>
            <a:endParaRPr lang="zh-CN" altLang="en-US"/>
          </a:p>
        </p:txBody>
      </p:sp>
    </p:spTree>
    <p:extLst>
      <p:ext uri="{BB962C8B-B14F-4D97-AF65-F5344CB8AC3E}">
        <p14:creationId xmlns:p14="http://schemas.microsoft.com/office/powerpoint/2010/main" xmlns="" val="2191892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47</a:t>
            </a:fld>
            <a:endParaRPr lang="zh-CN" altLang="en-US"/>
          </a:p>
        </p:txBody>
      </p:sp>
    </p:spTree>
    <p:extLst>
      <p:ext uri="{BB962C8B-B14F-4D97-AF65-F5344CB8AC3E}">
        <p14:creationId xmlns:p14="http://schemas.microsoft.com/office/powerpoint/2010/main" xmlns="" val="3520648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48</a:t>
            </a:fld>
            <a:endParaRPr lang="zh-CN" altLang="en-US"/>
          </a:p>
        </p:txBody>
      </p:sp>
    </p:spTree>
    <p:extLst>
      <p:ext uri="{BB962C8B-B14F-4D97-AF65-F5344CB8AC3E}">
        <p14:creationId xmlns:p14="http://schemas.microsoft.com/office/powerpoint/2010/main" xmlns="" val="751943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49</a:t>
            </a:fld>
            <a:endParaRPr lang="zh-CN" altLang="en-US"/>
          </a:p>
        </p:txBody>
      </p:sp>
    </p:spTree>
    <p:extLst>
      <p:ext uri="{BB962C8B-B14F-4D97-AF65-F5344CB8AC3E}">
        <p14:creationId xmlns:p14="http://schemas.microsoft.com/office/powerpoint/2010/main" xmlns="" val="917540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944681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5</a:t>
            </a:fld>
            <a:endParaRPr lang="zh-CN" altLang="en-US"/>
          </a:p>
        </p:txBody>
      </p:sp>
    </p:spTree>
    <p:extLst>
      <p:ext uri="{BB962C8B-B14F-4D97-AF65-F5344CB8AC3E}">
        <p14:creationId xmlns:p14="http://schemas.microsoft.com/office/powerpoint/2010/main" xmlns="" val="690250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822391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764231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54415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310143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0546026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4065035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12537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8149424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306047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44575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6</a:t>
            </a:fld>
            <a:endParaRPr lang="zh-CN" altLang="en-US"/>
          </a:p>
        </p:txBody>
      </p:sp>
    </p:spTree>
    <p:extLst>
      <p:ext uri="{BB962C8B-B14F-4D97-AF65-F5344CB8AC3E}">
        <p14:creationId xmlns:p14="http://schemas.microsoft.com/office/powerpoint/2010/main" xmlns="" val="36186533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0680465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5140430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9577534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929013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9886529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0826783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0814973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8576474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8339085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639402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7</a:t>
            </a:fld>
            <a:endParaRPr lang="zh-CN" altLang="en-US"/>
          </a:p>
        </p:txBody>
      </p:sp>
    </p:spTree>
    <p:extLst>
      <p:ext uri="{BB962C8B-B14F-4D97-AF65-F5344CB8AC3E}">
        <p14:creationId xmlns:p14="http://schemas.microsoft.com/office/powerpoint/2010/main" xmlns="" val="16321130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2644973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771418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6905941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1589718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4535711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9435548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763234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6352076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203358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8</a:t>
            </a:fld>
            <a:endParaRPr lang="zh-CN" altLang="en-US"/>
          </a:p>
        </p:txBody>
      </p:sp>
    </p:spTree>
    <p:extLst>
      <p:ext uri="{BB962C8B-B14F-4D97-AF65-F5344CB8AC3E}">
        <p14:creationId xmlns:p14="http://schemas.microsoft.com/office/powerpoint/2010/main" xmlns="" val="242511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9</a:t>
            </a:fld>
            <a:endParaRPr lang="zh-CN" altLang="en-US"/>
          </a:p>
        </p:txBody>
      </p:sp>
    </p:spTree>
    <p:extLst>
      <p:ext uri="{BB962C8B-B14F-4D97-AF65-F5344CB8AC3E}">
        <p14:creationId xmlns:p14="http://schemas.microsoft.com/office/powerpoint/2010/main" xmlns="" val="3324981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10</a:t>
            </a:fld>
            <a:endParaRPr lang="zh-CN" altLang="en-US"/>
          </a:p>
        </p:txBody>
      </p:sp>
    </p:spTree>
    <p:extLst>
      <p:ext uri="{BB962C8B-B14F-4D97-AF65-F5344CB8AC3E}">
        <p14:creationId xmlns:p14="http://schemas.microsoft.com/office/powerpoint/2010/main" xmlns="" val="860302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11</a:t>
            </a:fld>
            <a:endParaRPr lang="zh-CN" altLang="en-US"/>
          </a:p>
        </p:txBody>
      </p:sp>
    </p:spTree>
    <p:extLst>
      <p:ext uri="{BB962C8B-B14F-4D97-AF65-F5344CB8AC3E}">
        <p14:creationId xmlns:p14="http://schemas.microsoft.com/office/powerpoint/2010/main" xmlns="" val="230324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6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69.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69.xml"/><Relationship Id="rId1" Type="http://schemas.openxmlformats.org/officeDocument/2006/relationships/slideMaster" Target="../slideMasters/slideMaster1.xml"/><Relationship Id="rId4" Type="http://schemas.openxmlformats.org/officeDocument/2006/relationships/slide" Target="../slides/slide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6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6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69.xml"/><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6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6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69.xml"/><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6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背景图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ploring-activity-模板">
    <p:spTree>
      <p:nvGrpSpPr>
        <p:cNvPr id="1" name=""/>
        <p:cNvGrpSpPr/>
        <p:nvPr/>
      </p:nvGrpSpPr>
      <p:grpSpPr>
        <a:xfrm>
          <a:off x="0" y="0"/>
          <a:ext cx="0" cy="0"/>
          <a:chOff x="0" y="0"/>
          <a:chExt cx="0" cy="0"/>
        </a:xfrm>
      </p:grpSpPr>
      <p:sp>
        <p:nvSpPr>
          <p:cNvPr id="14"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21" name="文本框 20">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2" name="文本框 21"/>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23" name="文本框 22">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searching-activity-模板">
    <p:spTree>
      <p:nvGrpSpPr>
        <p:cNvPr id="1" name=""/>
        <p:cNvGrpSpPr/>
        <p:nvPr/>
      </p:nvGrpSpPr>
      <p:grpSpPr>
        <a:xfrm>
          <a:off x="0" y="0"/>
          <a:ext cx="0" cy="0"/>
          <a:chOff x="0" y="0"/>
          <a:chExt cx="0" cy="0"/>
        </a:xfrm>
      </p:grpSpPr>
      <p:sp>
        <p:nvSpPr>
          <p:cNvPr id="11" name="椭圆 10"/>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userDrawn="1"/>
        </p:nvSpPr>
        <p:spPr>
          <a:xfrm>
            <a:off x="919321" y="936437"/>
            <a:ext cx="4432300" cy="584775"/>
          </a:xfrm>
          <a:prstGeom prst="rect">
            <a:avLst/>
          </a:prstGeom>
          <a:noFill/>
        </p:spPr>
        <p:txBody>
          <a:bodyPr wrap="square" rtlCol="0">
            <a:spAutoFit/>
          </a:bodyPr>
          <a:lstStyle/>
          <a:p>
            <a:r>
              <a:rPr lang="en-US" altLang="zh-CN" sz="3200" b="1" dirty="0"/>
              <a:t>Researching</a:t>
            </a:r>
            <a:endParaRPr lang="en-GB" altLang="zh-CN" sz="3200" b="1" dirty="0"/>
          </a:p>
        </p:txBody>
      </p:sp>
      <p:sp>
        <p:nvSpPr>
          <p:cNvPr id="16" name="燕尾形 12"/>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3">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15">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7" name="文本框 26"/>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28" name="文本框 27">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structing 过渡页-模板">
    <p:spTree>
      <p:nvGrpSpPr>
        <p:cNvPr id="1" name=""/>
        <p:cNvGrpSpPr/>
        <p:nvPr/>
      </p:nvGrpSpPr>
      <p:grpSpPr>
        <a:xfrm>
          <a:off x="0" y="0"/>
          <a:ext cx="0" cy="0"/>
          <a:chOff x="0" y="0"/>
          <a:chExt cx="0" cy="0"/>
        </a:xfrm>
      </p:grpSpPr>
      <p:sp>
        <p:nvSpPr>
          <p:cNvPr id="10" name="椭圆 9"/>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文本框 16">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8" name="文本框 17">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9" name="文本框 18"/>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20" name="圆角矩形 26"/>
          <p:cNvSpPr/>
          <p:nvPr userDrawn="1"/>
        </p:nvSpPr>
        <p:spPr>
          <a:xfrm>
            <a:off x="-414870" y="1939880"/>
            <a:ext cx="13042232" cy="2874685"/>
          </a:xfrm>
          <a:prstGeom prst="roundRect">
            <a:avLst>
              <a:gd name="adj" fmla="val 7640"/>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27"/>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p:cNvSpPr txBox="1"/>
          <p:nvPr userDrawn="1"/>
        </p:nvSpPr>
        <p:spPr>
          <a:xfrm>
            <a:off x="919321" y="970017"/>
            <a:ext cx="4432300" cy="584775"/>
          </a:xfrm>
          <a:prstGeom prst="rect">
            <a:avLst/>
          </a:prstGeom>
          <a:noFill/>
        </p:spPr>
        <p:txBody>
          <a:bodyPr wrap="square" rtlCol="0">
            <a:spAutoFit/>
          </a:bodyPr>
          <a:lstStyle/>
          <a:p>
            <a:r>
              <a:rPr lang="en-US" altLang="zh-CN" sz="3200" b="1" dirty="0"/>
              <a:t>Constructing</a:t>
            </a:r>
            <a:endParaRPr lang="zh-CN" altLang="en-US" sz="3200" b="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structing-activity-模板">
    <p:spTree>
      <p:nvGrpSpPr>
        <p:cNvPr id="1" name=""/>
        <p:cNvGrpSpPr/>
        <p:nvPr/>
      </p:nvGrpSpPr>
      <p:grpSpPr>
        <a:xfrm>
          <a:off x="0" y="0"/>
          <a:ext cx="0" cy="0"/>
          <a:chOff x="0" y="0"/>
          <a:chExt cx="0" cy="0"/>
        </a:xfrm>
      </p:grpSpPr>
      <p:sp>
        <p:nvSpPr>
          <p:cNvPr id="14" name="椭圆 1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7" name="文本框 26">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8" name="文本框 27"/>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29" name="燕尾形 27"/>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文本框 29"/>
          <p:cNvSpPr txBox="1"/>
          <p:nvPr userDrawn="1"/>
        </p:nvSpPr>
        <p:spPr>
          <a:xfrm>
            <a:off x="919321" y="970017"/>
            <a:ext cx="4432300" cy="584775"/>
          </a:xfrm>
          <a:prstGeom prst="rect">
            <a:avLst/>
          </a:prstGeom>
          <a:noFill/>
        </p:spPr>
        <p:txBody>
          <a:bodyPr wrap="square" rtlCol="0">
            <a:spAutoFit/>
          </a:bodyPr>
          <a:lstStyle/>
          <a:p>
            <a:r>
              <a:rPr lang="en-US" altLang="zh-CN" sz="3200" b="1" dirty="0"/>
              <a:t>Constructing</a:t>
            </a:r>
            <a:endParaRPr lang="zh-CN" altLang="en-US" sz="3200" b="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howcasing 过渡页-模板">
    <p:spTree>
      <p:nvGrpSpPr>
        <p:cNvPr id="1" name=""/>
        <p:cNvGrpSpPr/>
        <p:nvPr/>
      </p:nvGrpSpPr>
      <p:grpSpPr>
        <a:xfrm>
          <a:off x="0" y="0"/>
          <a:ext cx="0" cy="0"/>
          <a:chOff x="0" y="0"/>
          <a:chExt cx="0" cy="0"/>
        </a:xfrm>
      </p:grpSpPr>
      <p:sp>
        <p:nvSpPr>
          <p:cNvPr id="2" name="圆角矩形 30"/>
          <p:cNvSpPr/>
          <p:nvPr userDrawn="1"/>
        </p:nvSpPr>
        <p:spPr>
          <a:xfrm>
            <a:off x="-414870" y="1939881"/>
            <a:ext cx="13042232" cy="1918094"/>
          </a:xfrm>
          <a:prstGeom prst="roundRect">
            <a:avLst>
              <a:gd name="adj" fmla="val 7640"/>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1"/>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userDrawn="1"/>
        </p:nvSpPr>
        <p:spPr>
          <a:xfrm>
            <a:off x="919321" y="970017"/>
            <a:ext cx="4432300" cy="584775"/>
          </a:xfrm>
          <a:prstGeom prst="rect">
            <a:avLst/>
          </a:prstGeom>
          <a:noFill/>
        </p:spPr>
        <p:txBody>
          <a:bodyPr wrap="square" rtlCol="0">
            <a:spAutoFit/>
          </a:bodyPr>
          <a:lstStyle/>
          <a:p>
            <a:r>
              <a:rPr lang="en-US" altLang="zh-CN" sz="3200" b="1" dirty="0"/>
              <a:t>Showcasing</a:t>
            </a:r>
            <a:endParaRPr lang="zh-CN" altLang="en-US" sz="3200" b="1" dirty="0"/>
          </a:p>
        </p:txBody>
      </p:sp>
      <p:sp>
        <p:nvSpPr>
          <p:cNvPr id="2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6" name="文本框 25">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owcasing activity-模板">
    <p:spTree>
      <p:nvGrpSpPr>
        <p:cNvPr id="1" name=""/>
        <p:cNvGrpSpPr/>
        <p:nvPr/>
      </p:nvGrpSpPr>
      <p:grpSpPr>
        <a:xfrm>
          <a:off x="0" y="0"/>
          <a:ext cx="0" cy="0"/>
          <a:chOff x="0" y="0"/>
          <a:chExt cx="0" cy="0"/>
        </a:xfrm>
      </p:grpSpPr>
      <p:sp>
        <p:nvSpPr>
          <p:cNvPr id="4" name="椭圆 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1"/>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userDrawn="1"/>
        </p:nvSpPr>
        <p:spPr>
          <a:xfrm>
            <a:off x="919321" y="970017"/>
            <a:ext cx="4432300" cy="584775"/>
          </a:xfrm>
          <a:prstGeom prst="rect">
            <a:avLst/>
          </a:prstGeom>
          <a:noFill/>
        </p:spPr>
        <p:txBody>
          <a:bodyPr wrap="square" rtlCol="0">
            <a:spAutoFit/>
          </a:bodyPr>
          <a:lstStyle/>
          <a:p>
            <a:r>
              <a:rPr lang="en-US" altLang="zh-CN" sz="3200" b="1" dirty="0"/>
              <a:t>Showcasing</a:t>
            </a:r>
            <a:endParaRPr lang="zh-CN" altLang="en-US" sz="3200" b="1" dirty="0"/>
          </a:p>
        </p:txBody>
      </p:sp>
      <p:sp>
        <p:nvSpPr>
          <p:cNvPr id="2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6" name="文本框 25">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ssageA 翻译页-模板">
    <p:spTree>
      <p:nvGrpSpPr>
        <p:cNvPr id="1" name=""/>
        <p:cNvGrpSpPr/>
        <p:nvPr/>
      </p:nvGrpSpPr>
      <p:grpSpPr>
        <a:xfrm>
          <a:off x="0" y="0"/>
          <a:ext cx="0" cy="0"/>
          <a:chOff x="0" y="0"/>
          <a:chExt cx="0" cy="0"/>
        </a:xfrm>
      </p:grpSpPr>
      <p:sp>
        <p:nvSpPr>
          <p:cNvPr id="8" name="圆角矩形 10">
            <a:extLst>
              <a:ext uri="{FF2B5EF4-FFF2-40B4-BE49-F238E27FC236}">
                <a16:creationId xmlns:a16="http://schemas.microsoft.com/office/drawing/2014/main" xmlns="" id="{E1840842-56E6-3CC7-279F-EBCEEDC9D1D9}"/>
              </a:ext>
            </a:extLst>
          </p:cNvPr>
          <p:cNvSpPr/>
          <p:nvPr userDrawn="1"/>
        </p:nvSpPr>
        <p:spPr>
          <a:xfrm>
            <a:off x="8221255" y="418503"/>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2" name="矩形: 圆角 34">
            <a:hlinkClick r:id="" action="ppaction://noaction"/>
          </p:cNvPr>
          <p:cNvSpPr/>
          <p:nvPr userDrawn="1"/>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4" name="圆角矩形 11"/>
          <p:cNvSpPr/>
          <p:nvPr userDrawn="1"/>
        </p:nvSpPr>
        <p:spPr>
          <a:xfrm>
            <a:off x="919320" y="1276554"/>
            <a:ext cx="10751979" cy="6336360"/>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1083">
            <a:extLst>
              <a:ext uri="{FF2B5EF4-FFF2-40B4-BE49-F238E27FC236}">
                <a16:creationId xmlns:a16="http://schemas.microsoft.com/office/drawing/2014/main" xmlns="" id="{BA1ED472-BCF3-ABBA-EE60-2132CDA829C3}"/>
              </a:ext>
            </a:extLst>
          </p:cNvPr>
          <p:cNvPicPr/>
          <p:nvPr userDrawn="1"/>
        </p:nvPicPr>
        <p:blipFill>
          <a:blip r:embed="rId2" cstate="print"/>
          <a:stretch>
            <a:fillRect/>
          </a:stretch>
        </p:blipFill>
        <p:spPr>
          <a:xfrm>
            <a:off x="10323660" y="586433"/>
            <a:ext cx="597600" cy="5976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ssageB_翻译页-模板">
    <p:spTree>
      <p:nvGrpSpPr>
        <p:cNvPr id="1" name=""/>
        <p:cNvGrpSpPr/>
        <p:nvPr/>
      </p:nvGrpSpPr>
      <p:grpSpPr>
        <a:xfrm>
          <a:off x="0" y="0"/>
          <a:ext cx="0" cy="0"/>
          <a:chOff x="0" y="0"/>
          <a:chExt cx="0" cy="0"/>
        </a:xfrm>
      </p:grpSpPr>
      <p:sp>
        <p:nvSpPr>
          <p:cNvPr id="7" name="圆角矩形 10">
            <a:extLst>
              <a:ext uri="{FF2B5EF4-FFF2-40B4-BE49-F238E27FC236}">
                <a16:creationId xmlns:a16="http://schemas.microsoft.com/office/drawing/2014/main" xmlns="" id="{3A706426-9953-4290-27CF-B4B11F5032AB}"/>
              </a:ext>
            </a:extLst>
          </p:cNvPr>
          <p:cNvSpPr/>
          <p:nvPr userDrawn="1"/>
        </p:nvSpPr>
        <p:spPr>
          <a:xfrm>
            <a:off x="8221255" y="418508"/>
            <a:ext cx="3051425" cy="933461"/>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B</a:t>
            </a:r>
            <a:endParaRPr lang="zh-CN" altLang="en-US" sz="3200" b="1" dirty="0"/>
          </a:p>
        </p:txBody>
      </p:sp>
      <p:sp>
        <p:nvSpPr>
          <p:cNvPr id="2" name="矩形: 圆角 34">
            <a:hlinkClick r:id="" action="ppaction://noaction"/>
          </p:cNvPr>
          <p:cNvSpPr/>
          <p:nvPr userDrawn="1"/>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pic>
        <p:nvPicPr>
          <p:cNvPr id="8" name="Picture 2034">
            <a:extLst>
              <a:ext uri="{FF2B5EF4-FFF2-40B4-BE49-F238E27FC236}">
                <a16:creationId xmlns:a16="http://schemas.microsoft.com/office/drawing/2014/main" xmlns="" id="{851E51DD-9157-5D7D-4A7D-B29DFCB7B748}"/>
              </a:ext>
            </a:extLst>
          </p:cNvPr>
          <p:cNvPicPr/>
          <p:nvPr userDrawn="1"/>
        </p:nvPicPr>
        <p:blipFill>
          <a:blip r:embed="rId2" cstate="print"/>
          <a:stretch>
            <a:fillRect/>
          </a:stretch>
        </p:blipFill>
        <p:spPr>
          <a:xfrm>
            <a:off x="10320662" y="586438"/>
            <a:ext cx="597600" cy="597600"/>
          </a:xfrm>
          <a:prstGeom prst="rect">
            <a:avLst/>
          </a:prstGeom>
        </p:spPr>
      </p:pic>
      <p:sp>
        <p:nvSpPr>
          <p:cNvPr id="9" name="圆角矩形 11">
            <a:extLst>
              <a:ext uri="{FF2B5EF4-FFF2-40B4-BE49-F238E27FC236}">
                <a16:creationId xmlns:a16="http://schemas.microsoft.com/office/drawing/2014/main" xmlns="" id="{A733445B-4908-E6AF-697F-2051062DB9A1}"/>
              </a:ext>
            </a:extLst>
          </p:cNvPr>
          <p:cNvSpPr/>
          <p:nvPr userDrawn="1"/>
        </p:nvSpPr>
        <p:spPr>
          <a:xfrm>
            <a:off x="919320" y="1276554"/>
            <a:ext cx="10751979" cy="6336360"/>
          </a:xfrm>
          <a:prstGeom prst="roundRect">
            <a:avLst>
              <a:gd name="adj" fmla="val 4742"/>
            </a:avLst>
          </a:prstGeom>
          <a:solidFill>
            <a:schemeClr val="bg1"/>
          </a:solidFill>
          <a:ln w="57150">
            <a:solidFill>
              <a:srgbClr val="E47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知识点-模板">
    <p:spTree>
      <p:nvGrpSpPr>
        <p:cNvPr id="1" name=""/>
        <p:cNvGrpSpPr/>
        <p:nvPr/>
      </p:nvGrpSpPr>
      <p:grpSpPr>
        <a:xfrm>
          <a:off x="0" y="0"/>
          <a:ext cx="0" cy="0"/>
          <a:chOff x="0" y="0"/>
          <a:chExt cx="0" cy="0"/>
        </a:xfrm>
      </p:grpSpPr>
      <p:sp>
        <p:nvSpPr>
          <p:cNvPr id="6" name="矩形 5"/>
          <p:cNvSpPr/>
          <p:nvPr userDrawn="1"/>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919321" y="374590"/>
            <a:ext cx="4432300" cy="584775"/>
          </a:xfrm>
          <a:prstGeom prst="rect">
            <a:avLst/>
          </a:prstGeom>
          <a:noFill/>
        </p:spPr>
        <p:txBody>
          <a:bodyPr wrap="square" rtlCol="0">
            <a:spAutoFit/>
          </a:bodyPr>
          <a:lstStyle/>
          <a:p>
            <a:r>
              <a:rPr lang="en-US" altLang="zh-CN" sz="3200" b="1" dirty="0"/>
              <a:t>Language Points</a:t>
            </a:r>
            <a:endParaRPr lang="zh-CN" altLang="en-US" sz="3200" b="1" dirty="0"/>
          </a:p>
        </p:txBody>
      </p:sp>
      <p:sp>
        <p:nvSpPr>
          <p:cNvPr id="9" name="矩形: 圆角 34">
            <a:hlinkClick r:id="" action="ppaction://noaction"/>
            <a:extLst>
              <a:ext uri="{FF2B5EF4-FFF2-40B4-BE49-F238E27FC236}">
                <a16:creationId xmlns:a16="http://schemas.microsoft.com/office/drawing/2014/main" xmlns="" id="{A888B619-7AE1-90B0-B8D5-E8862BF391A7}"/>
              </a:ext>
            </a:extLst>
          </p:cNvPr>
          <p:cNvSpPr/>
          <p:nvPr userDrawn="1"/>
        </p:nvSpPr>
        <p:spPr>
          <a:xfrm>
            <a:off x="-117944" y="400227"/>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知识点-模板">
    <p:spTree>
      <p:nvGrpSpPr>
        <p:cNvPr id="1" name=""/>
        <p:cNvGrpSpPr/>
        <p:nvPr/>
      </p:nvGrpSpPr>
      <p:grpSpPr>
        <a:xfrm>
          <a:off x="0" y="0"/>
          <a:ext cx="0" cy="0"/>
          <a:chOff x="0" y="0"/>
          <a:chExt cx="0" cy="0"/>
        </a:xfrm>
      </p:grpSpPr>
      <p:sp>
        <p:nvSpPr>
          <p:cNvPr id="6" name="矩形 5"/>
          <p:cNvSpPr/>
          <p:nvPr userDrawn="1"/>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919321" y="374590"/>
            <a:ext cx="4432300" cy="584775"/>
          </a:xfrm>
          <a:prstGeom prst="rect">
            <a:avLst/>
          </a:prstGeom>
          <a:noFill/>
        </p:spPr>
        <p:txBody>
          <a:bodyPr wrap="square" rtlCol="0">
            <a:spAutoFit/>
          </a:bodyPr>
          <a:lstStyle/>
          <a:p>
            <a:r>
              <a:rPr lang="en-US" altLang="zh-CN" sz="3200" b="1" dirty="0"/>
              <a:t>Language Points</a:t>
            </a:r>
            <a:endParaRPr lang="zh-CN" altLang="en-US" sz="3200" b="1" dirty="0"/>
          </a:p>
        </p:txBody>
      </p:sp>
      <p:sp>
        <p:nvSpPr>
          <p:cNvPr id="5" name="矩形: 圆角 34">
            <a:hlinkClick r:id="" action="ppaction://noaction"/>
            <a:extLst>
              <a:ext uri="{FF2B5EF4-FFF2-40B4-BE49-F238E27FC236}">
                <a16:creationId xmlns:a16="http://schemas.microsoft.com/office/drawing/2014/main" xmlns="" id="{8FF758C9-CB41-42F1-B176-5D1307E8F24B}"/>
              </a:ext>
            </a:extLst>
          </p:cNvPr>
          <p:cNvSpPr/>
          <p:nvPr userDrawn="1"/>
        </p:nvSpPr>
        <p:spPr>
          <a:xfrm>
            <a:off x="-117944" y="400227"/>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2563052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paring-过渡页">
    <p:spTree>
      <p:nvGrpSpPr>
        <p:cNvPr id="1" name=""/>
        <p:cNvGrpSpPr/>
        <p:nvPr/>
      </p:nvGrpSpPr>
      <p:grpSpPr>
        <a:xfrm>
          <a:off x="0" y="0"/>
          <a:ext cx="0" cy="0"/>
          <a:chOff x="0" y="0"/>
          <a:chExt cx="0" cy="0"/>
        </a:xfrm>
      </p:grpSpPr>
      <p:sp>
        <p:nvSpPr>
          <p:cNvPr id="7" name="圆角矩形 2"/>
          <p:cNvSpPr/>
          <p:nvPr userDrawn="1"/>
        </p:nvSpPr>
        <p:spPr>
          <a:xfrm>
            <a:off x="-385011" y="1942412"/>
            <a:ext cx="13042232" cy="2356211"/>
          </a:xfrm>
          <a:prstGeom prst="roundRect">
            <a:avLst>
              <a:gd name="adj" fmla="val 7640"/>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21">
            <a:hlinkClick r:id="rId2" action="ppaction://hlinksldjump"/>
          </p:cNvPr>
          <p:cNvSpPr/>
          <p:nvPr userDrawn="1"/>
        </p:nvSpPr>
        <p:spPr>
          <a:xfrm>
            <a:off x="793885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userDrawn="1"/>
        </p:nvSpPr>
        <p:spPr>
          <a:xfrm>
            <a:off x="919321" y="970017"/>
            <a:ext cx="4432300" cy="584775"/>
          </a:xfrm>
          <a:prstGeom prst="rect">
            <a:avLst/>
          </a:prstGeom>
          <a:noFill/>
        </p:spPr>
        <p:txBody>
          <a:bodyPr wrap="square" rtlCol="0">
            <a:spAutoFit/>
          </a:bodyPr>
          <a:lstStyle/>
          <a:p>
            <a:r>
              <a:rPr lang="en-US" altLang="zh-CN" sz="3200" b="1" dirty="0"/>
              <a:t>Preparing</a:t>
            </a:r>
            <a:endParaRPr lang="zh-CN" altLang="en-US" sz="3200" b="1" dirty="0"/>
          </a:p>
        </p:txBody>
      </p:sp>
      <p:sp>
        <p:nvSpPr>
          <p:cNvPr id="15" name="文本框 14">
            <a:hlinkClick r:id="rId3" action="ppaction://hlinksldjump"/>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6" name="文本框 15">
            <a:hlinkClick r:id="rId4"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7" name="文本框 16">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空白页-模板">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paring-activity模板">
    <p:spTree>
      <p:nvGrpSpPr>
        <p:cNvPr id="1" name=""/>
        <p:cNvGrpSpPr/>
        <p:nvPr/>
      </p:nvGrpSpPr>
      <p:grpSpPr>
        <a:xfrm>
          <a:off x="0" y="0"/>
          <a:ext cx="0" cy="0"/>
          <a:chOff x="0" y="0"/>
          <a:chExt cx="0" cy="0"/>
        </a:xfrm>
      </p:grpSpPr>
      <p:sp>
        <p:nvSpPr>
          <p:cNvPr id="7"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userDrawn="1"/>
        </p:nvSpPr>
        <p:spPr>
          <a:xfrm>
            <a:off x="919321" y="970017"/>
            <a:ext cx="4432300" cy="584775"/>
          </a:xfrm>
          <a:prstGeom prst="rect">
            <a:avLst/>
          </a:prstGeom>
          <a:noFill/>
        </p:spPr>
        <p:txBody>
          <a:bodyPr wrap="square" rtlCol="0">
            <a:spAutoFit/>
          </a:bodyPr>
          <a:lstStyle/>
          <a:p>
            <a:r>
              <a:rPr lang="en-US" altLang="zh-CN" sz="3200" b="1" dirty="0"/>
              <a:t>Preparing</a:t>
            </a:r>
            <a:endParaRPr lang="zh-CN" altLang="en-US" sz="3200" b="1" dirty="0"/>
          </a:p>
        </p:txBody>
      </p:sp>
      <p:sp>
        <p:nvSpPr>
          <p:cNvPr id="18" name="文本框 17"/>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9" name="文本框 18">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0" name="文本框 19">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itiating-过渡页模板">
    <p:spTree>
      <p:nvGrpSpPr>
        <p:cNvPr id="1" name=""/>
        <p:cNvGrpSpPr/>
        <p:nvPr/>
      </p:nvGrpSpPr>
      <p:grpSpPr>
        <a:xfrm>
          <a:off x="0" y="0"/>
          <a:ext cx="0" cy="0"/>
          <a:chOff x="0" y="0"/>
          <a:chExt cx="0" cy="0"/>
        </a:xfrm>
      </p:grpSpPr>
      <p:sp>
        <p:nvSpPr>
          <p:cNvPr id="41" name="圆角矩形 2"/>
          <p:cNvSpPr/>
          <p:nvPr userDrawn="1"/>
        </p:nvSpPr>
        <p:spPr>
          <a:xfrm>
            <a:off x="-286688" y="2148889"/>
            <a:ext cx="13042232" cy="1835504"/>
          </a:xfrm>
          <a:prstGeom prst="roundRect">
            <a:avLst>
              <a:gd name="adj" fmla="val 7640"/>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文本框 46"/>
          <p:cNvSpPr txBox="1"/>
          <p:nvPr userDrawn="1"/>
        </p:nvSpPr>
        <p:spPr>
          <a:xfrm>
            <a:off x="919321" y="936000"/>
            <a:ext cx="4432300" cy="584775"/>
          </a:xfrm>
          <a:prstGeom prst="rect">
            <a:avLst/>
          </a:prstGeom>
          <a:noFill/>
        </p:spPr>
        <p:txBody>
          <a:bodyPr wrap="square" rtlCol="0">
            <a:spAutoFit/>
          </a:bodyPr>
          <a:lstStyle/>
          <a:p>
            <a:r>
              <a:rPr lang="en-US" altLang="zh-CN" sz="3200" b="1" dirty="0"/>
              <a:t>Initiating</a:t>
            </a:r>
            <a:endParaRPr lang="zh-CN" altLang="en-US" sz="3200" b="1" dirty="0"/>
          </a:p>
        </p:txBody>
      </p:sp>
      <p:sp>
        <p:nvSpPr>
          <p:cNvPr id="49" name="文本框 48"/>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50" name="文本框 49">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51" name="文本框 50">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ssageA-模板">
    <p:spTree>
      <p:nvGrpSpPr>
        <p:cNvPr id="1" name=""/>
        <p:cNvGrpSpPr/>
        <p:nvPr/>
      </p:nvGrpSpPr>
      <p:grpSpPr>
        <a:xfrm>
          <a:off x="0" y="0"/>
          <a:ext cx="0" cy="0"/>
          <a:chOff x="0" y="0"/>
          <a:chExt cx="0" cy="0"/>
        </a:xfrm>
      </p:grpSpPr>
      <p:sp>
        <p:nvSpPr>
          <p:cNvPr id="13" name="椭圆 12"/>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userDrawn="1"/>
        </p:nvSpPr>
        <p:spPr>
          <a:xfrm>
            <a:off x="919321" y="936437"/>
            <a:ext cx="4432300" cy="584775"/>
          </a:xfrm>
          <a:prstGeom prst="rect">
            <a:avLst/>
          </a:prstGeom>
          <a:noFill/>
        </p:spPr>
        <p:txBody>
          <a:bodyPr wrap="square" rtlCol="0">
            <a:spAutoFit/>
          </a:bodyPr>
          <a:lstStyle/>
          <a:p>
            <a:r>
              <a:rPr lang="en-GB" altLang="zh-CN" sz="3200" b="1" dirty="0"/>
              <a:t>Initiating</a:t>
            </a:r>
          </a:p>
        </p:txBody>
      </p:sp>
      <p:sp>
        <p:nvSpPr>
          <p:cNvPr id="16" name="圆角矩形 1"/>
          <p:cNvSpPr/>
          <p:nvPr userDrawn="1"/>
        </p:nvSpPr>
        <p:spPr>
          <a:xfrm>
            <a:off x="8301519" y="936435"/>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17" name="圆角矩形 13"/>
          <p:cNvSpPr/>
          <p:nvPr userDrawn="1"/>
        </p:nvSpPr>
        <p:spPr>
          <a:xfrm>
            <a:off x="919321" y="1741458"/>
            <a:ext cx="10751979" cy="5898951"/>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14"/>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16">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8"/>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0"/>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26" name="文本框 25">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pic>
        <p:nvPicPr>
          <p:cNvPr id="19" name="Picture 1083">
            <a:extLst>
              <a:ext uri="{FF2B5EF4-FFF2-40B4-BE49-F238E27FC236}">
                <a16:creationId xmlns:a16="http://schemas.microsoft.com/office/drawing/2014/main" xmlns="" id="{F29E6994-312A-407E-B761-E5F929E52665}"/>
              </a:ext>
            </a:extLst>
          </p:cNvPr>
          <p:cNvPicPr/>
          <p:nvPr userDrawn="1"/>
        </p:nvPicPr>
        <p:blipFill>
          <a:blip r:embed="rId4" cstate="print"/>
          <a:stretch>
            <a:fillRect/>
          </a:stretch>
        </p:blipFill>
        <p:spPr>
          <a:xfrm>
            <a:off x="10365571" y="1092200"/>
            <a:ext cx="597600" cy="5976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itiating Activity-模板">
    <p:spTree>
      <p:nvGrpSpPr>
        <p:cNvPr id="1" name=""/>
        <p:cNvGrpSpPr/>
        <p:nvPr/>
      </p:nvGrpSpPr>
      <p:grpSpPr>
        <a:xfrm>
          <a:off x="0" y="0"/>
          <a:ext cx="0" cy="0"/>
          <a:chOff x="0" y="0"/>
          <a:chExt cx="0" cy="0"/>
        </a:xfrm>
      </p:grpSpPr>
      <p:sp>
        <p:nvSpPr>
          <p:cNvPr id="19" name="椭圆 18"/>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p:cNvSpPr txBox="1"/>
          <p:nvPr userDrawn="1"/>
        </p:nvSpPr>
        <p:spPr>
          <a:xfrm>
            <a:off x="919321" y="936437"/>
            <a:ext cx="4432300" cy="584775"/>
          </a:xfrm>
          <a:prstGeom prst="rect">
            <a:avLst/>
          </a:prstGeom>
          <a:noFill/>
        </p:spPr>
        <p:txBody>
          <a:bodyPr wrap="square" rtlCol="0">
            <a:spAutoFit/>
          </a:bodyPr>
          <a:lstStyle/>
          <a:p>
            <a:r>
              <a:rPr lang="en-GB" altLang="zh-CN" sz="3200" b="1" dirty="0"/>
              <a:t>Initiating</a:t>
            </a:r>
          </a:p>
        </p:txBody>
      </p:sp>
      <p:sp>
        <p:nvSpPr>
          <p:cNvPr id="29" name="燕尾形 14"/>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燕尾形 16">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燕尾形 18"/>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燕尾形 20"/>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34" name="文本框 33">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35" name="文本框 34"/>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ploring过渡页-模板">
    <p:spTree>
      <p:nvGrpSpPr>
        <p:cNvPr id="1" name=""/>
        <p:cNvGrpSpPr/>
        <p:nvPr/>
      </p:nvGrpSpPr>
      <p:grpSpPr>
        <a:xfrm>
          <a:off x="0" y="0"/>
          <a:ext cx="0" cy="0"/>
          <a:chOff x="0" y="0"/>
          <a:chExt cx="0" cy="0"/>
        </a:xfrm>
      </p:grpSpPr>
      <p:sp>
        <p:nvSpPr>
          <p:cNvPr id="2" name="圆角矩形 2"/>
          <p:cNvSpPr/>
          <p:nvPr userDrawn="1"/>
        </p:nvSpPr>
        <p:spPr>
          <a:xfrm>
            <a:off x="-385011" y="1942412"/>
            <a:ext cx="13042232" cy="2665679"/>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21">
            <a:hlinkClick r:id="rId2" action="ppaction://hlinksldjump"/>
          </p:cNvPr>
          <p:cNvSpPr/>
          <p:nvPr userDrawn="1"/>
        </p:nvSpPr>
        <p:spPr>
          <a:xfrm>
            <a:off x="793885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10" name="文本框 9">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1" name="文本框 10"/>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2" name="文本框 11">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ssageB-模板">
    <p:spTree>
      <p:nvGrpSpPr>
        <p:cNvPr id="1" name=""/>
        <p:cNvGrpSpPr/>
        <p:nvPr/>
      </p:nvGrpSpPr>
      <p:grpSpPr>
        <a:xfrm>
          <a:off x="0" y="0"/>
          <a:ext cx="0" cy="0"/>
          <a:chOff x="0" y="0"/>
          <a:chExt cx="0" cy="0"/>
        </a:xfrm>
      </p:grpSpPr>
      <p:sp>
        <p:nvSpPr>
          <p:cNvPr id="2"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椭圆 4"/>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8" name="文本框 7">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9" name="文本框 8"/>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0" name="文本框 9">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1" name="圆角矩形 14"/>
          <p:cNvSpPr/>
          <p:nvPr userDrawn="1"/>
        </p:nvSpPr>
        <p:spPr>
          <a:xfrm>
            <a:off x="8301519" y="936435"/>
            <a:ext cx="3051425" cy="933461"/>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B</a:t>
            </a:r>
            <a:endParaRPr lang="zh-CN" altLang="en-US" sz="3200" b="1" dirty="0"/>
          </a:p>
        </p:txBody>
      </p:sp>
      <p:sp>
        <p:nvSpPr>
          <p:cNvPr id="12" name="圆角矩形 16"/>
          <p:cNvSpPr/>
          <p:nvPr userDrawn="1"/>
        </p:nvSpPr>
        <p:spPr>
          <a:xfrm>
            <a:off x="919321" y="1710557"/>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2034">
            <a:extLst>
              <a:ext uri="{FF2B5EF4-FFF2-40B4-BE49-F238E27FC236}">
                <a16:creationId xmlns:a16="http://schemas.microsoft.com/office/drawing/2014/main" xmlns="" id="{939FEEDD-2D73-7356-BF8C-86CA1960D743}"/>
              </a:ext>
            </a:extLst>
          </p:cNvPr>
          <p:cNvPicPr/>
          <p:nvPr userDrawn="1"/>
        </p:nvPicPr>
        <p:blipFill>
          <a:blip r:embed="rId4" cstate="print"/>
          <a:stretch>
            <a:fillRect/>
          </a:stretch>
        </p:blipFill>
        <p:spPr>
          <a:xfrm>
            <a:off x="10354720" y="1092200"/>
            <a:ext cx="597600" cy="5976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earching过渡页-模板">
    <p:spTree>
      <p:nvGrpSpPr>
        <p:cNvPr id="1" name=""/>
        <p:cNvGrpSpPr/>
        <p:nvPr/>
      </p:nvGrpSpPr>
      <p:grpSpPr>
        <a:xfrm>
          <a:off x="0" y="0"/>
          <a:ext cx="0" cy="0"/>
          <a:chOff x="0" y="0"/>
          <a:chExt cx="0" cy="0"/>
        </a:xfrm>
      </p:grpSpPr>
      <p:sp>
        <p:nvSpPr>
          <p:cNvPr id="2" name="圆角矩形 2"/>
          <p:cNvSpPr/>
          <p:nvPr userDrawn="1"/>
        </p:nvSpPr>
        <p:spPr>
          <a:xfrm>
            <a:off x="-414870" y="2171575"/>
            <a:ext cx="13042232" cy="2665679"/>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userDrawn="1"/>
        </p:nvSpPr>
        <p:spPr>
          <a:xfrm>
            <a:off x="919321" y="970017"/>
            <a:ext cx="4432300" cy="584775"/>
          </a:xfrm>
          <a:prstGeom prst="rect">
            <a:avLst/>
          </a:prstGeom>
          <a:noFill/>
        </p:spPr>
        <p:txBody>
          <a:bodyPr wrap="square" rtlCol="0">
            <a:spAutoFit/>
          </a:bodyPr>
          <a:lstStyle/>
          <a:p>
            <a:r>
              <a:rPr lang="en-US" altLang="zh-CN" sz="3200" b="1" dirty="0"/>
              <a:t>Researching</a:t>
            </a:r>
            <a:endParaRPr lang="zh-CN" altLang="en-US" sz="3200" b="1" dirty="0"/>
          </a:p>
        </p:txBody>
      </p:sp>
      <p:sp>
        <p:nvSpPr>
          <p:cNvPr id="10" name="文本框 9">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1" name="文本框 10"/>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2" name="文本框 11">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7"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slide" Target="slide60.xml"/><Relationship Id="rId5" Type="http://schemas.openxmlformats.org/officeDocument/2006/relationships/slide" Target="slide59.xml"/><Relationship Id="rId4" Type="http://schemas.openxmlformats.org/officeDocument/2006/relationships/slide" Target="slide86.xml"/></Relationships>
</file>

<file path=ppt/slides/_rels/slide11.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slide" Target="slide63.xml"/><Relationship Id="rId4" Type="http://schemas.openxmlformats.org/officeDocument/2006/relationships/slide" Target="slide61.xml"/></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37.xml"/><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slide" Target="slide34.xml"/><Relationship Id="rId5" Type="http://schemas.openxmlformats.org/officeDocument/2006/relationships/slide" Target="slide33.xml"/><Relationship Id="rId4" Type="http://schemas.openxmlformats.org/officeDocument/2006/relationships/slide" Target="slide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slide" Target="slide89.xml"/><Relationship Id="rId1" Type="http://schemas.openxmlformats.org/officeDocument/2006/relationships/slideLayout" Target="../slideLayouts/slideLayout8.xml"/><Relationship Id="rId4" Type="http://schemas.openxmlformats.org/officeDocument/2006/relationships/slide" Target="slide66.xml"/></Relationships>
</file>

<file path=ppt/slides/_rels/slide15.xml.rels><?xml version="1.0" encoding="UTF-8" standalone="yes"?>
<Relationships xmlns="http://schemas.openxmlformats.org/package/2006/relationships"><Relationship Id="rId2" Type="http://schemas.openxmlformats.org/officeDocument/2006/relationships/slide" Target="slide9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9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slide" Target="slide69.xml"/><Relationship Id="rId2" Type="http://schemas.openxmlformats.org/officeDocument/2006/relationships/slide" Target="slide92.xml"/><Relationship Id="rId1" Type="http://schemas.openxmlformats.org/officeDocument/2006/relationships/slideLayout" Target="../slideLayouts/slideLayout8.xml"/><Relationship Id="rId5" Type="http://schemas.openxmlformats.org/officeDocument/2006/relationships/slide" Target="slide72.xml"/><Relationship Id="rId4" Type="http://schemas.openxmlformats.org/officeDocument/2006/relationships/slide" Target="slide70.xml"/></Relationships>
</file>

<file path=ppt/slides/_rels/slide18.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slide" Target="slide9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slide" Target="slide9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9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 Target="slide78.xml"/><Relationship Id="rId2" Type="http://schemas.openxmlformats.org/officeDocument/2006/relationships/slide" Target="slide9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image" Target="../media/image6.png"/><Relationship Id="rId7" Type="http://schemas.openxmlformats.org/officeDocument/2006/relationships/slide" Target="slide30.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23.xml"/><Relationship Id="rId9" Type="http://schemas.openxmlformats.org/officeDocument/2006/relationships/image" Target="../media/image7.png"/></Relationships>
</file>

<file path=ppt/slides/_rels/slide24.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image" Target="../media/image6.png"/><Relationship Id="rId7" Type="http://schemas.openxmlformats.org/officeDocument/2006/relationships/slide" Target="slide30.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23.xml"/></Relationships>
</file>

<file path=ppt/slides/_rels/slide25.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image" Target="../media/image6.png"/><Relationship Id="rId7" Type="http://schemas.openxmlformats.org/officeDocument/2006/relationships/slide" Target="slide30.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23.xml"/></Relationships>
</file>

<file path=ppt/slides/_rels/slide26.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image" Target="../media/image6.png"/><Relationship Id="rId7" Type="http://schemas.openxmlformats.org/officeDocument/2006/relationships/slide" Target="slide30.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23.xml"/><Relationship Id="rId9" Type="http://schemas.openxmlformats.org/officeDocument/2006/relationships/image" Target="../media/image8.png"/></Relationships>
</file>

<file path=ppt/slides/_rels/slide27.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image" Target="../media/image6.png"/><Relationship Id="rId7" Type="http://schemas.openxmlformats.org/officeDocument/2006/relationships/slide" Target="slide30.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23.xml"/><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image" Target="../media/image6.png"/><Relationship Id="rId7" Type="http://schemas.openxmlformats.org/officeDocument/2006/relationships/slide" Target="slide30.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23.xml"/><Relationship Id="rId9" Type="http://schemas.openxmlformats.org/officeDocument/2006/relationships/image" Target="../media/image10.png"/></Relationships>
</file>

<file path=ppt/slides/_rels/slide29.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image" Target="../media/image6.png"/><Relationship Id="rId7" Type="http://schemas.openxmlformats.org/officeDocument/2006/relationships/slide" Target="slide30.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23.xml"/><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image" Target="../media/image6.png"/><Relationship Id="rId7" Type="http://schemas.openxmlformats.org/officeDocument/2006/relationships/slide" Target="slide30.xm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23.xml"/></Relationships>
</file>

<file path=ppt/slides/_rels/slide31.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image" Target="../media/image6.png"/><Relationship Id="rId7" Type="http://schemas.openxmlformats.org/officeDocument/2006/relationships/slide" Target="slide30.xm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23.xml"/></Relationships>
</file>

<file path=ppt/slides/_rels/slide32.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image" Target="../media/image6.png"/><Relationship Id="rId7" Type="http://schemas.openxmlformats.org/officeDocument/2006/relationships/slide" Target="slide30.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slide" Target="slide71.xml"/><Relationship Id="rId7" Type="http://schemas.openxmlformats.org/officeDocument/2006/relationships/slide" Target="slide38.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slide" Target="slide70.xml"/><Relationship Id="rId5" Type="http://schemas.openxmlformats.org/officeDocument/2006/relationships/slide" Target="slide42.xml"/><Relationship Id="rId4" Type="http://schemas.openxmlformats.org/officeDocument/2006/relationships/slide" Target="slide41.xml"/></Relationships>
</file>

<file path=ppt/slides/_rels/slide39.xml.rels><?xml version="1.0" encoding="UTF-8" standalone="yes"?>
<Relationships xmlns="http://schemas.openxmlformats.org/package/2006/relationships"><Relationship Id="rId3" Type="http://schemas.openxmlformats.org/officeDocument/2006/relationships/slide" Target="slide71.xml"/><Relationship Id="rId7" Type="http://schemas.openxmlformats.org/officeDocument/2006/relationships/slide" Target="slide38.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slide" Target="slide70.xml"/><Relationship Id="rId5" Type="http://schemas.openxmlformats.org/officeDocument/2006/relationships/slide" Target="slide42.xml"/><Relationship Id="rId4" Type="http://schemas.openxmlformats.org/officeDocument/2006/relationships/slide" Target="slide41.xml"/></Relationships>
</file>

<file path=ppt/slides/_rels/slide4.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slide" Target="slide47.xml"/><Relationship Id="rId4" Type="http://schemas.openxmlformats.org/officeDocument/2006/relationships/slide" Target="slide80.xml"/></Relationships>
</file>

<file path=ppt/slides/_rels/slide40.xml.rels><?xml version="1.0" encoding="UTF-8" standalone="yes"?>
<Relationships xmlns="http://schemas.openxmlformats.org/package/2006/relationships"><Relationship Id="rId3" Type="http://schemas.openxmlformats.org/officeDocument/2006/relationships/slide" Target="slide71.xml"/><Relationship Id="rId7" Type="http://schemas.openxmlformats.org/officeDocument/2006/relationships/slide" Target="slide38.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slide" Target="slide70.xml"/><Relationship Id="rId5" Type="http://schemas.openxmlformats.org/officeDocument/2006/relationships/slide" Target="slide42.xml"/><Relationship Id="rId4" Type="http://schemas.openxmlformats.org/officeDocument/2006/relationships/slide" Target="slide41.xml"/></Relationships>
</file>

<file path=ppt/slides/_rels/slide41.xml.rels><?xml version="1.0" encoding="UTF-8" standalone="yes"?>
<Relationships xmlns="http://schemas.openxmlformats.org/package/2006/relationships"><Relationship Id="rId3" Type="http://schemas.openxmlformats.org/officeDocument/2006/relationships/slide" Target="slide71.xml"/><Relationship Id="rId7" Type="http://schemas.openxmlformats.org/officeDocument/2006/relationships/slide" Target="slide38.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slide" Target="slide41.xml"/><Relationship Id="rId5" Type="http://schemas.openxmlformats.org/officeDocument/2006/relationships/slide" Target="slide70.xml"/><Relationship Id="rId4" Type="http://schemas.openxmlformats.org/officeDocument/2006/relationships/slide" Target="slide42.xml"/></Relationships>
</file>

<file path=ppt/slides/_rels/slide42.xml.rels><?xml version="1.0" encoding="UTF-8" standalone="yes"?>
<Relationships xmlns="http://schemas.openxmlformats.org/package/2006/relationships"><Relationship Id="rId3" Type="http://schemas.openxmlformats.org/officeDocument/2006/relationships/slide" Target="slide71.xml"/><Relationship Id="rId7" Type="http://schemas.openxmlformats.org/officeDocument/2006/relationships/slide" Target="slide38.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slide" Target="slide42.xml"/><Relationship Id="rId5" Type="http://schemas.openxmlformats.org/officeDocument/2006/relationships/slide" Target="slide70.xml"/><Relationship Id="rId4" Type="http://schemas.openxmlformats.org/officeDocument/2006/relationships/slide" Target="slide41.xml"/></Relationships>
</file>

<file path=ppt/slides/_rels/slide43.xml.rels><?xml version="1.0" encoding="UTF-8" standalone="yes"?>
<Relationships xmlns="http://schemas.openxmlformats.org/package/2006/relationships"><Relationship Id="rId3" Type="http://schemas.openxmlformats.org/officeDocument/2006/relationships/slide" Target="slide71.xml"/><Relationship Id="rId7" Type="http://schemas.openxmlformats.org/officeDocument/2006/relationships/slide" Target="slide38.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slide" Target="slide42.xml"/><Relationship Id="rId5" Type="http://schemas.openxmlformats.org/officeDocument/2006/relationships/slide" Target="slide70.xml"/><Relationship Id="rId4" Type="http://schemas.openxmlformats.org/officeDocument/2006/relationships/slide" Target="slide41.xml"/></Relationships>
</file>

<file path=ppt/slides/_rels/slide44.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slide" Target="slide45.xml"/></Relationships>
</file>

<file path=ppt/slides/_rels/slide45.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slide" Target="slide45.xml"/></Relationships>
</file>

<file path=ppt/slides/_rels/slide4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slide" Target="slide50.xml"/><Relationship Id="rId4" Type="http://schemas.openxmlformats.org/officeDocument/2006/relationships/slide" Target="slide81.xml"/></Relationships>
</file>

<file path=ppt/slides/_rels/slide5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slide" Target="slide82.xml"/></Relationships>
</file>

<file path=ppt/slides/_rels/slide6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slide" Target="slide8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50.xml"/><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52.xml"/><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56.xml"/><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58.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slide" Target="slide84.xml"/></Relationships>
</file>

<file path=ppt/slides/_rels/slide8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slide" Target="slide56.xml"/><Relationship Id="rId4" Type="http://schemas.openxmlformats.org/officeDocument/2006/relationships/slide" Target="slide85.xml"/></Relationships>
</file>

<file path=ppt/slides/_rels/slide90.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7.xml"/></Relationships>
</file>

<file path=ppt/slides/_rels/slide95.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4971600" y="1055688"/>
            <a:ext cx="5137150" cy="3741737"/>
          </a:xfrm>
          <a:prstGeom prst="rect">
            <a:avLst/>
          </a:prstGeom>
        </p:spPr>
        <p:txBody>
          <a:bodyPr>
            <a:noAutofit/>
          </a:bodyPr>
          <a:lstStyle/>
          <a:p>
            <a:pPr algn="l"/>
            <a:r>
              <a:rPr lang="en-US" altLang="zh-CN" sz="3600" dirty="0">
                <a:solidFill>
                  <a:schemeClr val="bg2"/>
                </a:solidFill>
                <a:latin typeface="Arial" panose="020B0604020202020204" pitchFamily="34" charset="0"/>
                <a:ea typeface="Adobe 黑体 Std R" panose="020B0400000000000000" pitchFamily="34" charset="-122"/>
                <a:cs typeface="Arial" panose="020B0604020202020204" pitchFamily="34" charset="0"/>
              </a:rPr>
              <a:t>NEW</a:t>
            </a: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EXPERIENCING ENGLISH     </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2ND EDITION</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40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a:r>
            <a:br>
              <a:rPr lang="en-US" altLang="zh-CN" sz="40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4800" b="1" dirty="0" err="1">
                <a:solidFill>
                  <a:schemeClr val="bg2"/>
                </a:solidFill>
                <a:latin typeface="Arial" panose="020B0604020202020204" pitchFamily="34" charset="0"/>
                <a:ea typeface="Adobe 黑体 Std R" panose="020B0400000000000000" pitchFamily="34" charset="-122"/>
                <a:cs typeface="Arial" panose="020B0604020202020204" pitchFamily="34" charset="0"/>
              </a:rPr>
              <a:t>Coursebook</a:t>
            </a:r>
            <a:r>
              <a:rPr lang="en-US" altLang="zh-CN" sz="48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1</a:t>
            </a:r>
            <a:r>
              <a:rPr lang="en-US" altLang="zh-CN"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rPr>
              <a:t/>
            </a:r>
            <a:br>
              <a:rPr lang="en-US" altLang="zh-CN"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rPr>
            </a:br>
            <a:endParaRPr lang="zh-CN" altLang="en-US"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9" name="矩形 8"/>
          <p:cNvSpPr/>
          <p:nvPr/>
        </p:nvSpPr>
        <p:spPr>
          <a:xfrm>
            <a:off x="4715838" y="4685016"/>
            <a:ext cx="7623425" cy="15378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1383" y="871501"/>
            <a:ext cx="4013557" cy="5351410"/>
          </a:xfrm>
          <a:prstGeom prst="rect">
            <a:avLst/>
          </a:prstGeom>
        </p:spPr>
      </p:pic>
      <p:sp>
        <p:nvSpPr>
          <p:cNvPr id="10" name="文本框 9"/>
          <p:cNvSpPr txBox="1"/>
          <p:nvPr/>
        </p:nvSpPr>
        <p:spPr>
          <a:xfrm>
            <a:off x="5054885" y="4853798"/>
            <a:ext cx="5137078" cy="1198880"/>
          </a:xfrm>
          <a:prstGeom prst="rect">
            <a:avLst/>
          </a:prstGeom>
          <a:noFill/>
        </p:spPr>
        <p:txBody>
          <a:bodyPr wrap="square" rtlCol="0">
            <a:spAutoFit/>
          </a:bodyPr>
          <a:lstStyle/>
          <a:p>
            <a:r>
              <a:rPr lang="en-US" altLang="zh-CN" sz="7200" b="1" dirty="0">
                <a:latin typeface="Arial" panose="020B0604020202020204" pitchFamily="34" charset="0"/>
                <a:cs typeface="Arial" panose="020B0604020202020204" pitchFamily="34" charset="0"/>
              </a:rPr>
              <a:t>UNIT 4</a:t>
            </a:r>
            <a:endParaRPr lang="zh-CN" altLang="en-US" sz="7200" b="1" dirty="0">
              <a:latin typeface="Arial" panose="020B0604020202020204" pitchFamily="34" charset="0"/>
              <a:cs typeface="Arial" panose="020B0604020202020204" pitchFamily="34" charset="0"/>
            </a:endParaRPr>
          </a:p>
        </p:txBody>
      </p:sp>
      <p:sp>
        <p:nvSpPr>
          <p:cNvPr id="11" name="文本框 10"/>
          <p:cNvSpPr txBox="1"/>
          <p:nvPr/>
        </p:nvSpPr>
        <p:spPr>
          <a:xfrm>
            <a:off x="11364114" y="205483"/>
            <a:ext cx="615553" cy="1828800"/>
          </a:xfrm>
          <a:prstGeom prst="rect">
            <a:avLst/>
          </a:prstGeom>
          <a:noFill/>
        </p:spPr>
        <p:txBody>
          <a:bodyPr vert="eaVert" wrap="square" rtlCol="0">
            <a:spAutoFit/>
          </a:bodyPr>
          <a:lstStyle/>
          <a:p>
            <a:r>
              <a:rPr lang="zh-CN" altLang="en-US" sz="2800" b="1" dirty="0">
                <a:solidFill>
                  <a:schemeClr val="bg1">
                    <a:lumMod val="85000"/>
                    <a:alpha val="75000"/>
                  </a:schemeClr>
                </a:solidFill>
                <a:latin typeface="黑体" panose="02010609060101010101" pitchFamily="49" charset="-122"/>
                <a:ea typeface="黑体" panose="02010609060101010101" pitchFamily="49" charset="-122"/>
              </a:rPr>
              <a:t>励 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406262" y="1398028"/>
            <a:ext cx="10284290" cy="4265783"/>
          </a:xfrm>
          <a:prstGeom prst="rect">
            <a:avLst/>
          </a:prstGeom>
          <a:noFill/>
        </p:spPr>
        <p:txBody>
          <a:bodyPr wrap="square" rtlCol="0">
            <a:spAutoFit/>
          </a:bodyPr>
          <a:lstStyle/>
          <a:p>
            <a:pPr algn="ctr">
              <a:lnSpc>
                <a:spcPct val="120000"/>
              </a:lnSpc>
            </a:pPr>
            <a:endParaRPr lang="en-US" altLang="zh-CN" sz="2800" b="1" dirty="0"/>
          </a:p>
          <a:p>
            <a:pPr>
              <a:lnSpc>
                <a:spcPct val="120000"/>
              </a:lnSpc>
            </a:pPr>
            <a:endParaRPr lang="en-US" altLang="zh-CN" sz="2200" dirty="0"/>
          </a:p>
          <a:p>
            <a:pPr>
              <a:lnSpc>
                <a:spcPct val="120000"/>
              </a:lnSpc>
            </a:pPr>
            <a:r>
              <a:rPr lang="en-US" altLang="zh-CN" sz="2200" dirty="0"/>
              <a:t>        An equation leading to a good life must balance the major with interpersonal </a:t>
            </a:r>
          </a:p>
          <a:p>
            <a:pPr>
              <a:lnSpc>
                <a:spcPct val="120000"/>
              </a:lnSpc>
            </a:pPr>
            <a:r>
              <a:rPr lang="en-US" altLang="zh-CN" sz="2200" dirty="0"/>
              <a:t>relationship — something that demonstrates emotional intelligence, self-awareness and </a:t>
            </a:r>
          </a:p>
          <a:p>
            <a:pPr>
              <a:lnSpc>
                <a:spcPct val="120000"/>
              </a:lnSpc>
            </a:pPr>
            <a:r>
              <a:rPr lang="en-US" altLang="zh-CN" sz="2200" dirty="0"/>
              <a:t>maturity.</a:t>
            </a:r>
          </a:p>
          <a:p>
            <a:pPr>
              <a:lnSpc>
                <a:spcPct val="120000"/>
              </a:lnSpc>
            </a:pPr>
            <a:r>
              <a:rPr lang="en-US" altLang="zh-CN" sz="2200" dirty="0"/>
              <a:t>        We need to lessen our obsession with majors and instead focus on the values of personal maturity. We need to be certain our students know how to give a good firm </a:t>
            </a:r>
          </a:p>
          <a:p>
            <a:pPr>
              <a:lnSpc>
                <a:spcPct val="120000"/>
              </a:lnSpc>
            </a:pPr>
            <a:r>
              <a:rPr lang="en-US" altLang="zh-CN" sz="2200" dirty="0"/>
              <a:t>handshake, look someone in the eye and introduce themselves.          We need to reinforce the importance of deadlines. We need to address personal hygiene </a:t>
            </a:r>
          </a:p>
          <a:p>
            <a:pPr>
              <a:lnSpc>
                <a:spcPct val="120000"/>
              </a:lnSpc>
            </a:pPr>
            <a:r>
              <a:rPr lang="en-US" altLang="zh-CN" sz="2200" dirty="0"/>
              <a:t>and appropriate dress.          We must make sure they can get to their feet at</a:t>
            </a:r>
          </a:p>
        </p:txBody>
      </p:sp>
      <p:sp>
        <p:nvSpPr>
          <p:cNvPr id="18" name="文本框 17"/>
          <p:cNvSpPr txBox="1"/>
          <p:nvPr/>
        </p:nvSpPr>
        <p:spPr>
          <a:xfrm>
            <a:off x="938571" y="1874435"/>
            <a:ext cx="467691" cy="415498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7</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8</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2587667" y="3217016"/>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4"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6" name="矩形: 圆角 34">
            <a:hlinkClick r:id="rId5" action="ppaction://hlinksldjump"/>
            <a:extLst>
              <a:ext uri="{FF2B5EF4-FFF2-40B4-BE49-F238E27FC236}">
                <a16:creationId xmlns:a16="http://schemas.microsoft.com/office/drawing/2014/main" xmlns="" id="{A1B59CD9-4770-7A23-3A36-3DDFE380723B}"/>
              </a:ext>
            </a:extLst>
          </p:cNvPr>
          <p:cNvSpPr/>
          <p:nvPr/>
        </p:nvSpPr>
        <p:spPr>
          <a:xfrm>
            <a:off x="8753716" y="4448412"/>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7" name="矩形: 圆角 34">
            <a:hlinkClick r:id="rId6" action="ppaction://hlinksldjump"/>
            <a:extLst>
              <a:ext uri="{FF2B5EF4-FFF2-40B4-BE49-F238E27FC236}">
                <a16:creationId xmlns:a16="http://schemas.microsoft.com/office/drawing/2014/main" xmlns="" id="{88020861-28AE-5871-7D33-1BD9F33247BA}"/>
              </a:ext>
            </a:extLst>
          </p:cNvPr>
          <p:cNvSpPr/>
          <p:nvPr/>
        </p:nvSpPr>
        <p:spPr>
          <a:xfrm>
            <a:off x="4097049" y="5263098"/>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25327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281200"/>
            <a:ext cx="10284290" cy="5078313"/>
          </a:xfrm>
          <a:prstGeom prst="rect">
            <a:avLst/>
          </a:prstGeom>
          <a:noFill/>
        </p:spPr>
        <p:txBody>
          <a:bodyPr wrap="square" rtlCol="0">
            <a:spAutoFit/>
          </a:bodyPr>
          <a:lstStyle/>
          <a:p>
            <a:pPr algn="ctr">
              <a:lnSpc>
                <a:spcPct val="120000"/>
              </a:lnSpc>
            </a:pPr>
            <a:endParaRPr lang="en-US" altLang="zh-CN" sz="2800" b="1" dirty="0"/>
          </a:p>
          <a:p>
            <a:pPr>
              <a:lnSpc>
                <a:spcPct val="120000"/>
              </a:lnSpc>
            </a:pPr>
            <a:endParaRPr lang="en-US" altLang="zh-CN" sz="2200" dirty="0"/>
          </a:p>
          <a:p>
            <a:pPr>
              <a:lnSpc>
                <a:spcPct val="120000"/>
              </a:lnSpc>
            </a:pPr>
            <a:r>
              <a:rPr lang="en-US" altLang="zh-CN" sz="2200" dirty="0"/>
              <a:t>a college-sponsored dinner and thank guests for coming, or introduce a speaker at a lecture, or send a thank-you note to the director of an office that has provided them funds to attend a conference.</a:t>
            </a:r>
          </a:p>
          <a:p>
            <a:pPr>
              <a:lnSpc>
                <a:spcPct val="120000"/>
              </a:lnSpc>
            </a:pPr>
            <a:r>
              <a:rPr lang="en-US" altLang="zh-CN" sz="2200" dirty="0"/>
              <a:t>        Is this the work of higher education? Some would argue that postsecondary education is about mastering content and developing all-important critical thinking skills, about becoming self-taught, curious researchers and life-long learners.         To those who would argue those points, I would say yes — it is all about those things. But I would then suggest our college prepare our students for the real world in ways that their academic coursework may or may not.          It is more about interpersonal skills.     </a:t>
            </a:r>
          </a:p>
          <a:p>
            <a:pPr>
              <a:lnSpc>
                <a:spcPct val="120000"/>
              </a:lnSpc>
            </a:pPr>
            <a:endParaRPr lang="en-US" altLang="zh-CN" sz="2200" dirty="0"/>
          </a:p>
        </p:txBody>
      </p:sp>
      <p:sp>
        <p:nvSpPr>
          <p:cNvPr id="18" name="文本框 17"/>
          <p:cNvSpPr txBox="1"/>
          <p:nvPr/>
        </p:nvSpPr>
        <p:spPr>
          <a:xfrm>
            <a:off x="919320" y="1481769"/>
            <a:ext cx="467691" cy="456124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9</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4" action="ppaction://hlinksldjump"/>
            <a:extLst>
              <a:ext uri="{FF2B5EF4-FFF2-40B4-BE49-F238E27FC236}">
                <a16:creationId xmlns:a16="http://schemas.microsoft.com/office/drawing/2014/main" xmlns="" id="{88020861-28AE-5871-7D33-1BD9F33247BA}"/>
              </a:ext>
            </a:extLst>
          </p:cNvPr>
          <p:cNvSpPr/>
          <p:nvPr/>
        </p:nvSpPr>
        <p:spPr>
          <a:xfrm>
            <a:off x="9492179" y="4342307"/>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6" name="矩形: 圆角 34">
            <a:hlinkClick r:id="rId5" action="ppaction://hlinksldjump"/>
            <a:extLst>
              <a:ext uri="{FF2B5EF4-FFF2-40B4-BE49-F238E27FC236}">
                <a16:creationId xmlns:a16="http://schemas.microsoft.com/office/drawing/2014/main" xmlns="" id="{88020861-28AE-5871-7D33-1BD9F33247BA}"/>
              </a:ext>
            </a:extLst>
          </p:cNvPr>
          <p:cNvSpPr/>
          <p:nvPr/>
        </p:nvSpPr>
        <p:spPr>
          <a:xfrm>
            <a:off x="4777359" y="5469557"/>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65931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9"/>
          <p:cNvSpPr txBox="1"/>
          <p:nvPr/>
        </p:nvSpPr>
        <p:spPr>
          <a:xfrm>
            <a:off x="907028" y="1589825"/>
            <a:ext cx="10891679" cy="4924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600" b="1" dirty="0">
                <a:solidFill>
                  <a:srgbClr val="DA5362"/>
                </a:solidFill>
              </a:rPr>
              <a:t>Activity 4.6</a:t>
            </a:r>
            <a:endParaRPr lang="zh-CN" altLang="en-US" sz="2600" b="1" dirty="0">
              <a:solidFill>
                <a:srgbClr val="DA5362"/>
              </a:solidFill>
            </a:endParaRPr>
          </a:p>
        </p:txBody>
      </p:sp>
      <p:sp>
        <p:nvSpPr>
          <p:cNvPr id="8" name="文本框 21"/>
          <p:cNvSpPr txBox="1"/>
          <p:nvPr/>
        </p:nvSpPr>
        <p:spPr>
          <a:xfrm>
            <a:off x="907028" y="2082268"/>
            <a:ext cx="1079500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i="1" dirty="0">
                <a:solidFill>
                  <a:srgbClr val="231F20"/>
                </a:solidFill>
                <a:effectLst/>
              </a:rPr>
              <a:t>Read the following first two sentences (1 – 2) and underline the adverbs of degree. Study how they </a:t>
            </a:r>
            <a:endParaRPr lang="en-US" altLang="zh-CN" sz="2000" dirty="0"/>
          </a:p>
          <a:p>
            <a:r>
              <a:rPr lang="en-US" altLang="zh-CN" sz="2000" i="1" dirty="0">
                <a:solidFill>
                  <a:srgbClr val="231F20"/>
                </a:solidFill>
                <a:effectLst/>
              </a:rPr>
              <a:t>enhance or weaken the speaker’s points. Then fill in the blanks in the other sentences (3 – 5) by </a:t>
            </a:r>
            <a:endParaRPr lang="en-US" altLang="zh-CN" sz="2000" dirty="0"/>
          </a:p>
          <a:p>
            <a:r>
              <a:rPr lang="en-US" altLang="zh-CN" sz="2000" i="1" dirty="0">
                <a:solidFill>
                  <a:srgbClr val="231F20"/>
                </a:solidFill>
                <a:effectLst/>
              </a:rPr>
              <a:t>selecting the proper adverbs in the brackets.</a:t>
            </a:r>
            <a:endParaRPr lang="en-US" altLang="zh-CN" sz="2000" i="1" dirty="0"/>
          </a:p>
        </p:txBody>
      </p:sp>
      <p:sp>
        <p:nvSpPr>
          <p:cNvPr id="9" name="矩形 8"/>
          <p:cNvSpPr/>
          <p:nvPr/>
        </p:nvSpPr>
        <p:spPr>
          <a:xfrm>
            <a:off x="1437810" y="3942760"/>
            <a:ext cx="11212977" cy="14411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0" name="文本框 35"/>
          <p:cNvSpPr txBox="1"/>
          <p:nvPr/>
        </p:nvSpPr>
        <p:spPr>
          <a:xfrm>
            <a:off x="1763645" y="4206973"/>
            <a:ext cx="10375284" cy="87780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200" dirty="0">
                <a:cs typeface="Times New Roman" panose="02020603050405020304" pitchFamily="18" charset="0"/>
              </a:rPr>
              <a:t>Adverbs of degree describe the intensity of a particular adjective, verb, or adverb. They modify the meaning of the target words by making them stronger or weaker. </a:t>
            </a:r>
          </a:p>
        </p:txBody>
      </p:sp>
      <p:sp>
        <p:nvSpPr>
          <p:cNvPr id="11" name="椭圆 10"/>
          <p:cNvSpPr/>
          <p:nvPr/>
        </p:nvSpPr>
        <p:spPr>
          <a:xfrm>
            <a:off x="907028" y="3545034"/>
            <a:ext cx="986589" cy="986589"/>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200" b="1" dirty="0"/>
              <a:t>TIPS</a:t>
            </a:r>
            <a:endParaRPr lang="zh-CN" altLang="en-US" sz="2200" b="1" dirty="0"/>
          </a:p>
        </p:txBody>
      </p:sp>
      <p:grpSp>
        <p:nvGrpSpPr>
          <p:cNvPr id="12" name="组合 11"/>
          <p:cNvGrpSpPr/>
          <p:nvPr/>
        </p:nvGrpSpPr>
        <p:grpSpPr>
          <a:xfrm>
            <a:off x="8370044" y="885366"/>
            <a:ext cx="799525" cy="586284"/>
            <a:chOff x="6218013" y="812542"/>
            <a:chExt cx="799525" cy="586284"/>
          </a:xfrm>
        </p:grpSpPr>
        <p:sp>
          <p:nvSpPr>
            <p:cNvPr id="13" name="椭圆 12"/>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4" name="图片 1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15" name="文本框 14">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4.6</a:t>
              </a:r>
              <a:endParaRPr lang="zh-CN" altLang="en-US" sz="1200" b="1" dirty="0">
                <a:solidFill>
                  <a:schemeClr val="bg1"/>
                </a:solidFill>
              </a:endParaRPr>
            </a:p>
          </p:txBody>
        </p:sp>
      </p:grpSp>
      <p:grpSp>
        <p:nvGrpSpPr>
          <p:cNvPr id="16" name="组合 15"/>
          <p:cNvGrpSpPr/>
          <p:nvPr/>
        </p:nvGrpSpPr>
        <p:grpSpPr>
          <a:xfrm>
            <a:off x="9094497" y="888454"/>
            <a:ext cx="799525" cy="586284"/>
            <a:chOff x="6218013" y="812542"/>
            <a:chExt cx="799525" cy="586284"/>
          </a:xfrm>
        </p:grpSpPr>
        <p:sp>
          <p:nvSpPr>
            <p:cNvPr id="17" name="椭圆 1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8" name="图片 17"/>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19" name="文本框 18">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4.7</a:t>
              </a:r>
              <a:endParaRPr lang="zh-CN" altLang="en-US" sz="1200" b="1" dirty="0">
                <a:solidFill>
                  <a:schemeClr val="bg1"/>
                </a:solidFill>
              </a:endParaRPr>
            </a:p>
          </p:txBody>
        </p:sp>
      </p:grpSp>
      <p:grpSp>
        <p:nvGrpSpPr>
          <p:cNvPr id="20" name="组合 19"/>
          <p:cNvGrpSpPr/>
          <p:nvPr/>
        </p:nvGrpSpPr>
        <p:grpSpPr>
          <a:xfrm>
            <a:off x="9809575" y="888454"/>
            <a:ext cx="799525" cy="586284"/>
            <a:chOff x="6218013" y="812542"/>
            <a:chExt cx="799525" cy="586284"/>
          </a:xfrm>
        </p:grpSpPr>
        <p:sp>
          <p:nvSpPr>
            <p:cNvPr id="21" name="椭圆 2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2" name="图片 2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3" name="文本框 22">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4.8</a:t>
              </a:r>
              <a:endParaRPr lang="zh-CN" altLang="en-US" sz="1200" b="1" dirty="0">
                <a:solidFill>
                  <a:schemeClr val="bg1"/>
                </a:solidFill>
              </a:endParaRPr>
            </a:p>
          </p:txBody>
        </p:sp>
      </p:grpSp>
      <p:grpSp>
        <p:nvGrpSpPr>
          <p:cNvPr id="24" name="组合 23"/>
          <p:cNvGrpSpPr/>
          <p:nvPr/>
        </p:nvGrpSpPr>
        <p:grpSpPr>
          <a:xfrm>
            <a:off x="10534028" y="891542"/>
            <a:ext cx="799525" cy="586284"/>
            <a:chOff x="6218013" y="812542"/>
            <a:chExt cx="799525" cy="586284"/>
          </a:xfrm>
        </p:grpSpPr>
        <p:sp>
          <p:nvSpPr>
            <p:cNvPr id="25" name="椭圆 2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6" name="图片 25"/>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7" name="文本框 26">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4.9</a:t>
              </a:r>
              <a:endParaRPr lang="zh-CN" altLang="en-US" sz="1200" b="1" dirty="0">
                <a:solidFill>
                  <a:schemeClr val="bg1"/>
                </a:solidFill>
              </a:endParaRPr>
            </a:p>
          </p:txBody>
        </p:sp>
      </p:grpSp>
      <p:grpSp>
        <p:nvGrpSpPr>
          <p:cNvPr id="28" name="组合 27"/>
          <p:cNvGrpSpPr/>
          <p:nvPr/>
        </p:nvGrpSpPr>
        <p:grpSpPr>
          <a:xfrm>
            <a:off x="11255653" y="886655"/>
            <a:ext cx="799525" cy="586284"/>
            <a:chOff x="6218013" y="812542"/>
            <a:chExt cx="799525" cy="586284"/>
          </a:xfrm>
        </p:grpSpPr>
        <p:sp>
          <p:nvSpPr>
            <p:cNvPr id="29" name="椭圆 2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0" name="图片 29"/>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1" name="文本框 30">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4.10</a:t>
              </a:r>
              <a:endParaRPr lang="zh-CN" altLang="en-US" sz="1200" b="1" dirty="0">
                <a:solidFill>
                  <a:schemeClr val="bg1"/>
                </a:solidFill>
              </a:endParaRPr>
            </a:p>
          </p:txBody>
        </p:sp>
      </p:grpSp>
    </p:spTree>
    <p:extLst>
      <p:ext uri="{BB962C8B-B14F-4D97-AF65-F5344CB8AC3E}">
        <p14:creationId xmlns:p14="http://schemas.microsoft.com/office/powerpoint/2010/main" xmlns="" val="236582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14870" y="1939880"/>
            <a:ext cx="13042232" cy="2665679"/>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20"/>
          <p:cNvSpPr/>
          <p:nvPr/>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椭圆 8"/>
          <p:cNvSpPr/>
          <p:nvPr/>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燕尾形 9"/>
          <p:cNvSpPr/>
          <p:nvPr/>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13" name="文本框 12"/>
          <p:cNvSpPr txBox="1"/>
          <p:nvPr/>
        </p:nvSpPr>
        <p:spPr>
          <a:xfrm>
            <a:off x="388800" y="2379600"/>
            <a:ext cx="11415600" cy="1835567"/>
          </a:xfrm>
          <a:prstGeom prst="rect">
            <a:avLst/>
          </a:prstGeom>
          <a:noFill/>
        </p:spPr>
        <p:txBody>
          <a:bodyPr wrap="square" rtlCol="0">
            <a:spAutoFit/>
          </a:bodyPr>
          <a:lstStyle/>
          <a:p>
            <a:pPr>
              <a:lnSpc>
                <a:spcPct val="120000"/>
              </a:lnSpc>
            </a:pPr>
            <a:r>
              <a:rPr lang="en-US" altLang="zh-CN" sz="2400" b="1" dirty="0"/>
              <a:t>College friendships, while often overlooked, are a crucial influence on college students’ success. In the following text, the author reports on a study that places friendship networks into three categories. Let’s read the passage and find out how friendship networks affect college students’ prospects. </a:t>
            </a:r>
            <a:endParaRPr lang="zh-CN" altLang="en-US" sz="2400" dirty="0"/>
          </a:p>
        </p:txBody>
      </p:sp>
      <p:sp>
        <p:nvSpPr>
          <p:cNvPr id="19" name="文本框 18"/>
          <p:cNvSpPr txBox="1"/>
          <p:nvPr/>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4" name="文本框 13"/>
          <p:cNvSpPr txBox="1"/>
          <p:nvPr/>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6" name="文本框 15"/>
          <p:cNvSpPr txBox="1"/>
          <p:nvPr/>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4265783"/>
          </a:xfrm>
          <a:prstGeom prst="rect">
            <a:avLst/>
          </a:prstGeom>
          <a:noFill/>
        </p:spPr>
        <p:txBody>
          <a:bodyPr wrap="square" rtlCol="0">
            <a:spAutoFit/>
          </a:bodyPr>
          <a:lstStyle/>
          <a:p>
            <a:pPr algn="ctr">
              <a:lnSpc>
                <a:spcPct val="120000"/>
              </a:lnSpc>
            </a:pPr>
            <a:r>
              <a:rPr lang="en-US" altLang="zh-CN" sz="2800" b="1" dirty="0">
                <a:ea typeface="+mj-ea"/>
              </a:rPr>
              <a:t>How Your College Friendships Help You — or Don’t</a:t>
            </a:r>
            <a:endParaRPr lang="zh-CN" altLang="zh-CN" sz="2800" b="1" dirty="0">
              <a:ea typeface="+mj-ea"/>
            </a:endParaRPr>
          </a:p>
          <a:p>
            <a:pPr algn="ctr">
              <a:lnSpc>
                <a:spcPct val="120000"/>
              </a:lnSpc>
            </a:pPr>
            <a:r>
              <a:rPr lang="en-US" altLang="zh-CN" sz="2200" dirty="0">
                <a:ea typeface="+mj-ea"/>
              </a:rPr>
              <a:t>        </a:t>
            </a:r>
          </a:p>
          <a:p>
            <a:pPr>
              <a:lnSpc>
                <a:spcPct val="120000"/>
              </a:lnSpc>
            </a:pPr>
            <a:r>
              <a:rPr lang="en-US" altLang="zh-CN" sz="2200" dirty="0">
                <a:ea typeface="+mj-ea"/>
              </a:rPr>
              <a:t>        College students spend a tremendous amount of time with their friends. One estimate suggests that the average college student spends only 15 hours a week in class but 86 hours a week with his or her friends.         But how much do we understand about the role friendships play and how they influence students both academically and socially?</a:t>
            </a:r>
            <a:r>
              <a:rPr lang="en-US" altLang="zh-CN" sz="1800" kern="100" dirty="0">
                <a:solidFill>
                  <a:srgbClr val="181717"/>
                </a:solidFill>
                <a:effectLst/>
                <a:latin typeface="Times New Roman" panose="02020603050405020304" pitchFamily="18" charset="0"/>
                <a:ea typeface="Times New Roman" panose="02020603050405020304" pitchFamily="18" charset="0"/>
              </a:rPr>
              <a:t> </a:t>
            </a:r>
            <a:endParaRPr lang="en-US" altLang="zh-CN" kern="100" dirty="0">
              <a:solidFill>
                <a:srgbClr val="181717"/>
              </a:solidFill>
              <a:latin typeface="Times New Roman" panose="02020603050405020304" pitchFamily="18" charset="0"/>
              <a:ea typeface="+mj-ea"/>
            </a:endParaRPr>
          </a:p>
          <a:p>
            <a:pPr>
              <a:lnSpc>
                <a:spcPct val="120000"/>
              </a:lnSpc>
            </a:pPr>
            <a:r>
              <a:rPr lang="en-US" altLang="zh-CN" sz="2200" kern="100" dirty="0">
                <a:solidFill>
                  <a:srgbClr val="181717"/>
                </a:solidFill>
                <a:latin typeface="Times New Roman" panose="02020603050405020304" pitchFamily="18" charset="0"/>
                <a:ea typeface="+mj-ea"/>
              </a:rPr>
              <a:t>        </a:t>
            </a:r>
            <a:r>
              <a:rPr lang="en-US" altLang="zh-CN" sz="2200" dirty="0">
                <a:ea typeface="+mj-ea"/>
              </a:rPr>
              <a:t>I started a study about college networks because I felt that friendships are one of the most overlooked and crucial aspects influencing students’ success.         In 2004, I interviewed 82 students at a large public four-year university about their friendships.</a:t>
            </a:r>
            <a:endParaRPr lang="zh-CN" altLang="zh-CN" sz="2200" dirty="0">
              <a:ea typeface="+mj-ea"/>
            </a:endParaRPr>
          </a:p>
          <a:p>
            <a:pPr>
              <a:lnSpc>
                <a:spcPct val="120000"/>
              </a:lnSpc>
            </a:pPr>
            <a:endParaRPr lang="en-US" altLang="zh-CN" sz="2200" dirty="0">
              <a:ea typeface="+mj-ea"/>
            </a:endParaRPr>
          </a:p>
        </p:txBody>
      </p:sp>
      <p:sp>
        <p:nvSpPr>
          <p:cNvPr id="23" name="文本框 22"/>
          <p:cNvSpPr txBox="1"/>
          <p:nvPr/>
        </p:nvSpPr>
        <p:spPr>
          <a:xfrm>
            <a:off x="919320" y="2460252"/>
            <a:ext cx="467691" cy="415498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A5362"/>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DA5362"/>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3" action="ppaction://hlinksldjump"/>
          </p:cNvPr>
          <p:cNvSpPr/>
          <p:nvPr/>
        </p:nvSpPr>
        <p:spPr>
          <a:xfrm>
            <a:off x="6406402" y="3770187"/>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矩形: 圆角 34">
            <a:hlinkClick r:id="rId4" action="ppaction://hlinksldjump"/>
          </p:cNvPr>
          <p:cNvSpPr/>
          <p:nvPr/>
        </p:nvSpPr>
        <p:spPr>
          <a:xfrm>
            <a:off x="9442209" y="4966969"/>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2909130"/>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a:lnSpc>
                <a:spcPct val="120000"/>
              </a:lnSpc>
            </a:pPr>
            <a:r>
              <a:rPr lang="en-US" altLang="zh-CN" sz="2200" dirty="0">
                <a:latin typeface="Trade Gothic LT Std" panose="020B0503020502020204" pitchFamily="34" charset="0"/>
              </a:rPr>
              <a:t>        </a:t>
            </a:r>
            <a:r>
              <a:rPr lang="en-US" altLang="zh-CN" sz="2200" dirty="0">
                <a:ea typeface="+mj-ea"/>
              </a:rPr>
              <a:t>This was a diverse group of students. Some were involved in a range of campus </a:t>
            </a:r>
          </a:p>
          <a:p>
            <a:pPr>
              <a:lnSpc>
                <a:spcPct val="120000"/>
              </a:lnSpc>
            </a:pPr>
            <a:r>
              <a:rPr lang="en-US" altLang="zh-CN" sz="2200" dirty="0">
                <a:ea typeface="+mj-ea"/>
              </a:rPr>
              <a:t>organizations and some were not involved in any organizations. Each of these students </a:t>
            </a:r>
          </a:p>
          <a:p>
            <a:pPr>
              <a:lnSpc>
                <a:spcPct val="120000"/>
              </a:lnSpc>
            </a:pPr>
            <a:r>
              <a:rPr lang="en-US" altLang="zh-CN" sz="2200" dirty="0">
                <a:ea typeface="+mj-ea"/>
              </a:rPr>
              <a:t>named between three and 60 friends. I collected information about each friend and the </a:t>
            </a:r>
          </a:p>
          <a:p>
            <a:pPr>
              <a:lnSpc>
                <a:spcPct val="120000"/>
              </a:lnSpc>
            </a:pPr>
            <a:r>
              <a:rPr lang="en-US" altLang="zh-CN" sz="2200" dirty="0">
                <a:ea typeface="+mj-ea"/>
              </a:rPr>
              <a:t>connections between each friend — thus mapping the network of friendships. I categorized each student into one of three network types: tight-knitters, compartmentalizers, and samplers. </a:t>
            </a:r>
          </a:p>
        </p:txBody>
      </p:sp>
      <p:sp>
        <p:nvSpPr>
          <p:cNvPr id="23" name="文本框 22"/>
          <p:cNvSpPr txBox="1"/>
          <p:nvPr/>
        </p:nvSpPr>
        <p:spPr>
          <a:xfrm>
            <a:off x="919320" y="2376028"/>
            <a:ext cx="467691" cy="4154984"/>
          </a:xfrm>
          <a:prstGeom prst="rect">
            <a:avLst/>
          </a:prstGeom>
          <a:noFill/>
        </p:spPr>
        <p:txBody>
          <a:bodyPr wrap="square" rtlCol="0">
            <a:spAutoFit/>
          </a:bodyPr>
          <a:lstStyle/>
          <a:p>
            <a:pPr>
              <a:lnSpc>
                <a:spcPct val="120000"/>
              </a:lnSpc>
            </a:pPr>
            <a:r>
              <a:rPr lang="en-US" altLang="zh-CN" sz="2200" b="1" dirty="0">
                <a:solidFill>
                  <a:srgbClr val="DA5362"/>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3315395"/>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a:lnSpc>
                <a:spcPct val="120000"/>
              </a:lnSpc>
            </a:pPr>
            <a:r>
              <a:rPr lang="en-US" altLang="zh-CN" sz="2200" dirty="0"/>
              <a:t>        </a:t>
            </a:r>
            <a:r>
              <a:rPr lang="en-US" altLang="zh-CN" sz="2200" dirty="0">
                <a:ea typeface="+mj-ea"/>
              </a:rPr>
              <a:t>The tight-knitters have one densely woven friendship group, where nearly all of </a:t>
            </a:r>
          </a:p>
          <a:p>
            <a:pPr>
              <a:lnSpc>
                <a:spcPct val="120000"/>
              </a:lnSpc>
            </a:pPr>
            <a:r>
              <a:rPr lang="en-US" altLang="zh-CN" sz="2200" dirty="0">
                <a:ea typeface="+mj-ea"/>
              </a:rPr>
              <a:t>their friends know each other. One tight-knitter I met was Alberto, a young man whose </a:t>
            </a:r>
          </a:p>
          <a:p>
            <a:pPr>
              <a:lnSpc>
                <a:spcPct val="120000"/>
              </a:lnSpc>
            </a:pPr>
            <a:r>
              <a:rPr lang="en-US" altLang="zh-CN" sz="2200" dirty="0">
                <a:ea typeface="+mj-ea"/>
              </a:rPr>
              <a:t>friendship group included hometown friends and the new friends he made at university. He referred to them as a “family.” His friends helped him cope with some problems on campus. In Alberto’s case, his tight-knit group of friends provided both academic and social support: they studied together, provided emotional support around academics and engaged in stimulating intellectual conversations.</a:t>
            </a:r>
          </a:p>
        </p:txBody>
      </p:sp>
      <p:sp>
        <p:nvSpPr>
          <p:cNvPr id="23" name="文本框 22"/>
          <p:cNvSpPr txBox="1"/>
          <p:nvPr/>
        </p:nvSpPr>
        <p:spPr>
          <a:xfrm>
            <a:off x="919320" y="2376028"/>
            <a:ext cx="467691" cy="4154984"/>
          </a:xfrm>
          <a:prstGeom prst="rect">
            <a:avLst/>
          </a:prstGeom>
          <a:noFill/>
        </p:spPr>
        <p:txBody>
          <a:bodyPr wrap="square" rtlCol="0">
            <a:spAutoFit/>
          </a:bodyPr>
          <a:lstStyle/>
          <a:p>
            <a:pPr>
              <a:lnSpc>
                <a:spcPct val="120000"/>
              </a:lnSpc>
            </a:pPr>
            <a:r>
              <a:rPr lang="en-US" altLang="zh-CN" sz="2200" b="1" dirty="0">
                <a:solidFill>
                  <a:srgbClr val="DA5362"/>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圆角矩形 25"/>
          <p:cNvSpPr/>
          <p:nvPr/>
        </p:nvSpPr>
        <p:spPr>
          <a:xfrm>
            <a:off x="1387010" y="1965553"/>
            <a:ext cx="4127100" cy="410475"/>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latin typeface="Trade Gothic LT Std" panose="020B0503020502020204" pitchFamily="34" charset="0"/>
              </a:rPr>
              <a:t>A Tight-Knit Network</a:t>
            </a:r>
          </a:p>
        </p:txBody>
      </p:sp>
      <p:sp>
        <p:nvSpPr>
          <p:cNvPr id="8" name="矩形: 圆角 34">
            <a:hlinkClick r:id="rId3" action="ppaction://hlinksldjump"/>
          </p:cNvPr>
          <p:cNvSpPr/>
          <p:nvPr/>
        </p:nvSpPr>
        <p:spPr>
          <a:xfrm>
            <a:off x="7076810" y="4883106"/>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4561249"/>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a:lnSpc>
                <a:spcPct val="120000"/>
              </a:lnSpc>
            </a:pPr>
            <a:r>
              <a:rPr lang="en-US" altLang="zh-CN" sz="2200" dirty="0">
                <a:latin typeface="Trade Gothic LT Std" panose="020B0503020502020204" pitchFamily="34" charset="0"/>
              </a:rPr>
              <a:t>        </a:t>
            </a:r>
            <a:r>
              <a:rPr lang="en-US" altLang="zh-CN" sz="2200" dirty="0"/>
              <a:t>However, not all tight-knit networks provide similar support. Some could also distract </a:t>
            </a:r>
          </a:p>
          <a:p>
            <a:pPr>
              <a:lnSpc>
                <a:spcPct val="120000"/>
              </a:lnSpc>
            </a:pPr>
            <a:r>
              <a:rPr lang="en-US" altLang="zh-CN" sz="2200" dirty="0"/>
              <a:t>students. I found that for half of tight-knitters, friends were more of a distraction than </a:t>
            </a:r>
          </a:p>
          <a:p>
            <a:pPr>
              <a:lnSpc>
                <a:spcPct val="120000"/>
              </a:lnSpc>
            </a:pPr>
            <a:r>
              <a:rPr lang="en-US" altLang="zh-CN" sz="2200" dirty="0"/>
              <a:t>a helping hand.        For example, they distracted each other from attending class and from studying. As Latasha explained, she could be trying to study, but seeing a friend sleeping makes her tired, and she ends up sleeping instead</a:t>
            </a:r>
            <a:r>
              <a:rPr lang="en-US" altLang="zh-CN" sz="2200" dirty="0">
                <a:latin typeface="Trade Gothic LT Std" panose="020B0503020502020204" pitchFamily="34" charset="0"/>
              </a:rPr>
              <a:t>.</a:t>
            </a:r>
          </a:p>
          <a:p>
            <a:pPr>
              <a:lnSpc>
                <a:spcPct val="120000"/>
              </a:lnSpc>
            </a:pPr>
            <a:r>
              <a:rPr lang="en-US" altLang="zh-CN" sz="2200" dirty="0"/>
              <a:t>        Behavior was most contagious in tight-knit networks          — both the academically helpful behaviors of Alberto’s friends and the distracting behaviors of Latasha’s friends spread easily. I found tight-knit networks had the potential to have the most powerful impact on academic and social outcomes. </a:t>
            </a:r>
          </a:p>
          <a:p>
            <a:pPr>
              <a:lnSpc>
                <a:spcPct val="120000"/>
              </a:lnSpc>
            </a:pPr>
            <a:endParaRPr lang="en-US" altLang="zh-CN" sz="2200" dirty="0">
              <a:ea typeface="+mj-ea"/>
            </a:endParaRPr>
          </a:p>
        </p:txBody>
      </p:sp>
      <p:sp>
        <p:nvSpPr>
          <p:cNvPr id="23" name="文本框 22"/>
          <p:cNvSpPr txBox="1"/>
          <p:nvPr/>
        </p:nvSpPr>
        <p:spPr>
          <a:xfrm>
            <a:off x="919320" y="2376028"/>
            <a:ext cx="467691" cy="3748719"/>
          </a:xfrm>
          <a:prstGeom prst="rect">
            <a:avLst/>
          </a:prstGeom>
          <a:noFill/>
        </p:spPr>
        <p:txBody>
          <a:bodyPr wrap="square" rtlCol="0">
            <a:spAutoFit/>
          </a:bodyPr>
          <a:lstStyle/>
          <a:p>
            <a:pPr>
              <a:lnSpc>
                <a:spcPct val="120000"/>
              </a:lnSpc>
            </a:pPr>
            <a:r>
              <a:rPr lang="en-US" altLang="zh-CN" sz="2200" b="1" dirty="0">
                <a:solidFill>
                  <a:srgbClr val="DA5362"/>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DA5362"/>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3" action="ppaction://hlinksldjump"/>
          </p:cNvPr>
          <p:cNvSpPr/>
          <p:nvPr/>
        </p:nvSpPr>
        <p:spPr>
          <a:xfrm>
            <a:off x="3196029" y="3276473"/>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矩形: 圆角 34">
            <a:hlinkClick r:id="rId4" action="ppaction://hlinksldjump"/>
          </p:cNvPr>
          <p:cNvSpPr/>
          <p:nvPr/>
        </p:nvSpPr>
        <p:spPr>
          <a:xfrm>
            <a:off x="8208940" y="408849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0" name="矩形: 圆角 34">
            <a:hlinkClick r:id="rId5" action="ppaction://hlinksldjump"/>
          </p:cNvPr>
          <p:cNvSpPr/>
          <p:nvPr/>
        </p:nvSpPr>
        <p:spPr>
          <a:xfrm>
            <a:off x="7954409" y="445352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4561249"/>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a:lnSpc>
                <a:spcPct val="120000"/>
              </a:lnSpc>
            </a:pPr>
            <a:r>
              <a:rPr lang="en-US" altLang="zh-CN" sz="2200" dirty="0">
                <a:ea typeface="+mj-ea"/>
              </a:rPr>
              <a:t>         A second group that I called “compartmentalizers” had networks divided into two to </a:t>
            </a:r>
          </a:p>
          <a:p>
            <a:pPr>
              <a:lnSpc>
                <a:spcPct val="120000"/>
              </a:lnSpc>
            </a:pPr>
            <a:r>
              <a:rPr lang="en-US" altLang="zh-CN" sz="2200" dirty="0">
                <a:ea typeface="+mj-ea"/>
              </a:rPr>
              <a:t>four clusters, where friends knew each other within clusters but rarely across them. For </a:t>
            </a:r>
          </a:p>
          <a:p>
            <a:pPr>
              <a:lnSpc>
                <a:spcPct val="120000"/>
              </a:lnSpc>
            </a:pPr>
            <a:r>
              <a:rPr lang="en-US" altLang="zh-CN" sz="2200" dirty="0">
                <a:ea typeface="+mj-ea"/>
              </a:rPr>
              <a:t>example, Mary “compartmentalized” her friends into two clusters — friends from home </a:t>
            </a:r>
          </a:p>
          <a:p>
            <a:pPr>
              <a:lnSpc>
                <a:spcPct val="120000"/>
              </a:lnSpc>
            </a:pPr>
            <a:r>
              <a:rPr lang="en-US" altLang="zh-CN" sz="2200" dirty="0">
                <a:ea typeface="+mj-ea"/>
              </a:rPr>
              <a:t>and friends from university — who provided different types of support.</a:t>
            </a:r>
          </a:p>
          <a:p>
            <a:pPr indent="457200">
              <a:lnSpc>
                <a:spcPct val="120000"/>
              </a:lnSpc>
            </a:pPr>
            <a:r>
              <a:rPr lang="en-US" altLang="zh-CN" sz="2200" dirty="0"/>
              <a:t> Mary felt supported socially by her hometown friends, but the friends in her sorority also provided some emotional support regarding academics.         Her main source of academic support, however, came from acquaintances, not friends, who met in class, shared notes, and quizzed each other before exams. </a:t>
            </a:r>
            <a:endParaRPr lang="en-US" altLang="zh-CN" sz="2200" dirty="0">
              <a:ea typeface="+mj-ea"/>
            </a:endParaRPr>
          </a:p>
          <a:p>
            <a:pPr indent="457200">
              <a:lnSpc>
                <a:spcPct val="120000"/>
              </a:lnSpc>
            </a:pPr>
            <a:endParaRPr lang="en-US" altLang="zh-CN" sz="2200" dirty="0">
              <a:ea typeface="+mj-ea"/>
            </a:endParaRPr>
          </a:p>
          <a:p>
            <a:pPr>
              <a:lnSpc>
                <a:spcPct val="120000"/>
              </a:lnSpc>
            </a:pPr>
            <a:r>
              <a:rPr lang="en-US" altLang="zh-CN" sz="2200" dirty="0">
                <a:ea typeface="+mj-ea"/>
              </a:rPr>
              <a:t>    </a:t>
            </a:r>
          </a:p>
        </p:txBody>
      </p:sp>
      <p:sp>
        <p:nvSpPr>
          <p:cNvPr id="23" name="文本框 22"/>
          <p:cNvSpPr txBox="1"/>
          <p:nvPr/>
        </p:nvSpPr>
        <p:spPr>
          <a:xfrm>
            <a:off x="919320" y="2376028"/>
            <a:ext cx="467691" cy="5780044"/>
          </a:xfrm>
          <a:prstGeom prst="rect">
            <a:avLst/>
          </a:prstGeom>
          <a:noFill/>
        </p:spPr>
        <p:txBody>
          <a:bodyPr wrap="square" rtlCol="0">
            <a:spAutoFit/>
          </a:bodyPr>
          <a:lstStyle/>
          <a:p>
            <a:pPr>
              <a:lnSpc>
                <a:spcPct val="120000"/>
              </a:lnSpc>
            </a:pPr>
            <a:r>
              <a:rPr lang="en-US" altLang="zh-CN" sz="2200" b="1" dirty="0">
                <a:solidFill>
                  <a:srgbClr val="DA5362"/>
                </a:solidFill>
              </a:rPr>
              <a:t>7</a:t>
            </a: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r>
              <a:rPr lang="en-US" altLang="zh-CN" sz="2200" b="1" dirty="0">
                <a:solidFill>
                  <a:srgbClr val="DA5362"/>
                </a:solidFill>
              </a:rPr>
              <a:t>8</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圆角矩形 25"/>
          <p:cNvSpPr/>
          <p:nvPr/>
        </p:nvSpPr>
        <p:spPr>
          <a:xfrm>
            <a:off x="1387010" y="1965553"/>
            <a:ext cx="4127100" cy="410475"/>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latin typeface="Trade Gothic LT Std" panose="020B0503020502020204" pitchFamily="34" charset="0"/>
              </a:rPr>
              <a:t>A Network of Clusters</a:t>
            </a:r>
          </a:p>
        </p:txBody>
      </p:sp>
      <p:sp>
        <p:nvSpPr>
          <p:cNvPr id="6" name="矩形: 圆角 34">
            <a:hlinkClick r:id="rId3" action="ppaction://hlinksldjump"/>
            <a:extLst>
              <a:ext uri="{FF2B5EF4-FFF2-40B4-BE49-F238E27FC236}">
                <a16:creationId xmlns:a16="http://schemas.microsoft.com/office/drawing/2014/main" xmlns="" id="{11EB1F19-B99A-F20F-74E4-6484693737E4}"/>
              </a:ext>
            </a:extLst>
          </p:cNvPr>
          <p:cNvSpPr/>
          <p:nvPr/>
        </p:nvSpPr>
        <p:spPr>
          <a:xfrm>
            <a:off x="8373295" y="445352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4967514"/>
          </a:xfrm>
          <a:prstGeom prst="rect">
            <a:avLst/>
          </a:prstGeom>
          <a:noFill/>
        </p:spPr>
        <p:txBody>
          <a:bodyPr wrap="square" rtlCol="0">
            <a:spAutoFit/>
          </a:bodyPr>
          <a:lstStyle/>
          <a:p>
            <a:pPr>
              <a:lnSpc>
                <a:spcPct val="120000"/>
              </a:lnSpc>
            </a:pPr>
            <a:r>
              <a:rPr lang="en-US" altLang="zh-CN" sz="2200" dirty="0">
                <a:ea typeface="+mj-ea"/>
              </a:rPr>
              <a:t>Unlike tight-knitters who only had one group of friends providing multiple types of support, compartmentalizers had multiple groups with each providing different types of support.</a:t>
            </a:r>
          </a:p>
          <a:p>
            <a:pPr indent="457200">
              <a:lnSpc>
                <a:spcPct val="120000"/>
              </a:lnSpc>
            </a:pPr>
            <a:r>
              <a:rPr lang="en-US" altLang="zh-CN" sz="2200" dirty="0"/>
              <a:t>In general, compartmentalizers experienced greater ease on campus and succeeded in college with less support from friends as compared to those with other network types. One challenge of this network type was keeping up with each cluster. For example, Jim told me, “I’m worried that if I don’t hang out with my friends enough, they’re </a:t>
            </a:r>
            <a:r>
              <a:rPr lang="en-US" altLang="zh-CN" sz="2200" dirty="0" err="1"/>
              <a:t>gonna</a:t>
            </a:r>
            <a:r>
              <a:rPr lang="en-US" altLang="zh-CN" sz="2200" dirty="0"/>
              <a:t> stray away from me.”         He felt that he’d already “lost contact” with his hometown friends and he was struggling to keep up with his schoolwork along with his two clusters of college friends.</a:t>
            </a:r>
            <a:endParaRPr lang="en-US" altLang="zh-CN" sz="2200" dirty="0">
              <a:ea typeface="+mj-ea"/>
            </a:endParaRPr>
          </a:p>
          <a:p>
            <a:pPr>
              <a:lnSpc>
                <a:spcPct val="120000"/>
              </a:lnSpc>
            </a:pPr>
            <a:endParaRPr lang="en-US" altLang="zh-CN" sz="2200" dirty="0">
              <a:ea typeface="+mj-ea"/>
            </a:endParaRPr>
          </a:p>
          <a:p>
            <a:pPr>
              <a:lnSpc>
                <a:spcPct val="120000"/>
              </a:lnSpc>
            </a:pPr>
            <a:r>
              <a:rPr lang="en-US" altLang="zh-CN" sz="2200" dirty="0">
                <a:ea typeface="+mj-ea"/>
              </a:rPr>
              <a:t>    </a:t>
            </a:r>
          </a:p>
        </p:txBody>
      </p:sp>
      <p:sp>
        <p:nvSpPr>
          <p:cNvPr id="23" name="文本框 22"/>
          <p:cNvSpPr txBox="1"/>
          <p:nvPr/>
        </p:nvSpPr>
        <p:spPr>
          <a:xfrm>
            <a:off x="919320" y="2376028"/>
            <a:ext cx="467691" cy="4967514"/>
          </a:xfrm>
          <a:prstGeom prst="rect">
            <a:avLst/>
          </a:prstGeom>
          <a:noFill/>
        </p:spPr>
        <p:txBody>
          <a:bodyPr wrap="square" rtlCol="0">
            <a:spAutoFit/>
          </a:bodyPr>
          <a:lstStyle/>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r>
              <a:rPr lang="en-US" altLang="zh-CN" sz="2200" b="1" dirty="0">
                <a:solidFill>
                  <a:srgbClr val="DA5362"/>
                </a:solidFill>
              </a:rPr>
              <a:t>9</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3" action="ppaction://hlinksldjump"/>
            <a:extLst>
              <a:ext uri="{FF2B5EF4-FFF2-40B4-BE49-F238E27FC236}">
                <a16:creationId xmlns:a16="http://schemas.microsoft.com/office/drawing/2014/main" xmlns="" id="{69149345-2822-2103-4B3B-8E0B65C6C3D3}"/>
              </a:ext>
            </a:extLst>
          </p:cNvPr>
          <p:cNvSpPr/>
          <p:nvPr/>
        </p:nvSpPr>
        <p:spPr>
          <a:xfrm>
            <a:off x="3880179" y="4859785"/>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4697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90700" y="533400"/>
            <a:ext cx="10401300" cy="706755"/>
          </a:xfrm>
          <a:prstGeom prst="rect">
            <a:avLst/>
          </a:prstGeom>
          <a:noFill/>
        </p:spPr>
        <p:txBody>
          <a:bodyPr wrap="square" rtlCol="0">
            <a:spAutoFit/>
          </a:bodyPr>
          <a:lstStyle/>
          <a:p>
            <a:r>
              <a:rPr lang="en-GB" altLang="zh-CN" sz="4000" b="1" dirty="0">
                <a:latin typeface="Arial" panose="020B0604020202020204" pitchFamily="34" charset="0"/>
                <a:cs typeface="Arial" panose="020B0604020202020204" pitchFamily="34" charset="0"/>
              </a:rPr>
              <a:t>UNIT </a:t>
            </a:r>
            <a:r>
              <a:rPr lang="en-US" altLang="en-GB" sz="4000" b="1" dirty="0">
                <a:latin typeface="Arial" panose="020B0604020202020204" pitchFamily="34" charset="0"/>
                <a:cs typeface="Arial" panose="020B0604020202020204" pitchFamily="34" charset="0"/>
              </a:rPr>
              <a:t>4</a:t>
            </a:r>
            <a:r>
              <a:rPr lang="en-GB" altLang="zh-CN" sz="4000" b="1" dirty="0">
                <a:latin typeface="Arial" panose="020B0604020202020204" pitchFamily="34" charset="0"/>
                <a:cs typeface="Arial" panose="020B0604020202020204" pitchFamily="34" charset="0"/>
              </a:rPr>
              <a:t> </a:t>
            </a:r>
            <a:r>
              <a:rPr lang="en-GB" altLang="zh-CN" sz="4000" b="1" dirty="0">
                <a:solidFill>
                  <a:schemeClr val="bg1"/>
                </a:solidFill>
                <a:latin typeface="Arial" panose="020B0604020202020204" pitchFamily="34" charset="0"/>
                <a:cs typeface="Arial" panose="020B0604020202020204" pitchFamily="34" charset="0"/>
              </a:rPr>
              <a:t>Interpersonal Relationships</a:t>
            </a:r>
          </a:p>
        </p:txBody>
      </p:sp>
      <p:sp>
        <p:nvSpPr>
          <p:cNvPr id="6" name="文本框 5"/>
          <p:cNvSpPr txBox="1"/>
          <p:nvPr/>
        </p:nvSpPr>
        <p:spPr>
          <a:xfrm>
            <a:off x="1930400" y="1469295"/>
            <a:ext cx="10020300" cy="1815882"/>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ISSUE</a:t>
            </a:r>
          </a:p>
          <a:p>
            <a:pPr marL="285750" indent="-285750">
              <a:buFont typeface="Arial" panose="020B0604020202020204" pitchFamily="34" charset="0"/>
              <a:buChar char="•"/>
            </a:pPr>
            <a:r>
              <a:rPr lang="en-US" altLang="zh-CN" sz="2800" dirty="0">
                <a:solidFill>
                  <a:schemeClr val="bg1"/>
                </a:solidFill>
              </a:rPr>
              <a:t>What are some of the positive interpersonal skills that college students should have?</a:t>
            </a:r>
          </a:p>
          <a:p>
            <a:pPr marL="285750" indent="-285750">
              <a:buFont typeface="Arial" panose="020B0604020202020204" pitchFamily="34" charset="0"/>
              <a:buChar char="•"/>
            </a:pPr>
            <a:r>
              <a:rPr lang="en-US" altLang="zh-CN" sz="2800" dirty="0">
                <a:solidFill>
                  <a:schemeClr val="bg1"/>
                </a:solidFill>
              </a:rPr>
              <a:t>How can you nurture a mature friendship network?</a:t>
            </a:r>
          </a:p>
        </p:txBody>
      </p:sp>
      <p:sp>
        <p:nvSpPr>
          <p:cNvPr id="7" name="文本框 6"/>
          <p:cNvSpPr txBox="1"/>
          <p:nvPr/>
        </p:nvSpPr>
        <p:spPr>
          <a:xfrm>
            <a:off x="1930400" y="3691357"/>
            <a:ext cx="10020300" cy="1383665"/>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PROJECT</a:t>
            </a:r>
          </a:p>
          <a:p>
            <a:r>
              <a:rPr lang="en-US" altLang="zh-CN" sz="2800" dirty="0">
                <a:solidFill>
                  <a:schemeClr val="bg1"/>
                </a:solidFill>
              </a:rPr>
              <a:t>Produce a one-act play to describe how college students interact with their friends from different types of friendship networks</a:t>
            </a: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xmlns="" val="0"/>
              </a:ext>
            </a:extLst>
          </a:blip>
          <a:srcRect l="-1" t="-140" r="64108" b="279"/>
          <a:stretch/>
        </p:blipFill>
        <p:spPr>
          <a:xfrm>
            <a:off x="0" y="0"/>
            <a:ext cx="1649025" cy="688276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0" y="1967052"/>
            <a:ext cx="10284291" cy="4154984"/>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a:lnSpc>
                <a:spcPct val="120000"/>
              </a:lnSpc>
            </a:pPr>
            <a:r>
              <a:rPr lang="en-US" altLang="zh-CN" sz="2200" dirty="0">
                <a:ea typeface="+mj-ea"/>
              </a:rPr>
              <a:t>         A third network category, “samplers”, collected friends one by one from a variety of </a:t>
            </a:r>
          </a:p>
          <a:p>
            <a:pPr>
              <a:lnSpc>
                <a:spcPct val="120000"/>
              </a:lnSpc>
            </a:pPr>
            <a:r>
              <a:rPr lang="en-US" altLang="zh-CN" sz="2200" dirty="0">
                <a:ea typeface="+mj-ea"/>
              </a:rPr>
              <a:t>places, such as campus organizations, classes and workplaces, resulting in friends that </a:t>
            </a:r>
          </a:p>
          <a:p>
            <a:pPr>
              <a:lnSpc>
                <a:spcPct val="120000"/>
              </a:lnSpc>
            </a:pPr>
            <a:r>
              <a:rPr lang="en-US" altLang="zh-CN" sz="2200" dirty="0">
                <a:ea typeface="+mj-ea"/>
              </a:rPr>
              <a:t>were less connected to one another. While many tight-knitters and compartmentalizers </a:t>
            </a:r>
          </a:p>
          <a:p>
            <a:pPr>
              <a:lnSpc>
                <a:spcPct val="120000"/>
              </a:lnSpc>
            </a:pPr>
            <a:r>
              <a:rPr lang="en-US" altLang="zh-CN" sz="2200" dirty="0">
                <a:ea typeface="+mj-ea"/>
              </a:rPr>
              <a:t>found friends helping them thrive academically and socially, samplers achieved academic </a:t>
            </a:r>
          </a:p>
          <a:p>
            <a:pPr>
              <a:lnSpc>
                <a:spcPct val="120000"/>
              </a:lnSpc>
            </a:pPr>
            <a:r>
              <a:rPr lang="en-US" altLang="zh-CN" sz="2200" dirty="0">
                <a:ea typeface="+mj-ea"/>
              </a:rPr>
              <a:t>success independently.</a:t>
            </a:r>
          </a:p>
          <a:p>
            <a:pPr indent="457200">
              <a:lnSpc>
                <a:spcPct val="120000"/>
              </a:lnSpc>
            </a:pPr>
            <a:r>
              <a:rPr lang="en-US" altLang="zh-CN" sz="2200" dirty="0"/>
              <a:t>One sampler I met was Steve. Steve formed individual friendships at events, food courts, and other campus locations. In the interview, Steve described experiencing isolation on campus.</a:t>
            </a:r>
            <a:endParaRPr lang="en-US" altLang="zh-CN" sz="2200" dirty="0">
              <a:ea typeface="+mj-ea"/>
            </a:endParaRPr>
          </a:p>
          <a:p>
            <a:pPr>
              <a:lnSpc>
                <a:spcPct val="120000"/>
              </a:lnSpc>
            </a:pPr>
            <a:endParaRPr lang="en-US" altLang="zh-CN" sz="2200" dirty="0">
              <a:ea typeface="+mj-ea"/>
            </a:endParaRPr>
          </a:p>
        </p:txBody>
      </p:sp>
      <p:sp>
        <p:nvSpPr>
          <p:cNvPr id="23" name="文本框 22"/>
          <p:cNvSpPr txBox="1"/>
          <p:nvPr/>
        </p:nvSpPr>
        <p:spPr>
          <a:xfrm>
            <a:off x="919320" y="2376028"/>
            <a:ext cx="467691" cy="6186309"/>
          </a:xfrm>
          <a:prstGeom prst="rect">
            <a:avLst/>
          </a:prstGeom>
          <a:noFill/>
        </p:spPr>
        <p:txBody>
          <a:bodyPr wrap="square" rtlCol="0">
            <a:spAutoFit/>
          </a:bodyPr>
          <a:lstStyle/>
          <a:p>
            <a:pPr>
              <a:lnSpc>
                <a:spcPct val="120000"/>
              </a:lnSpc>
            </a:pPr>
            <a:r>
              <a:rPr lang="en-US" altLang="zh-CN" sz="2200" b="1" dirty="0">
                <a:solidFill>
                  <a:srgbClr val="DA5362"/>
                </a:solidFill>
              </a:rPr>
              <a:t>10</a:t>
            </a: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r>
              <a:rPr lang="en-US" altLang="zh-CN" sz="2200" b="1" dirty="0">
                <a:solidFill>
                  <a:srgbClr val="DA5362"/>
                </a:solidFill>
              </a:rPr>
              <a:t>11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圆角矩形 25"/>
          <p:cNvSpPr/>
          <p:nvPr/>
        </p:nvSpPr>
        <p:spPr>
          <a:xfrm>
            <a:off x="1387010" y="1965553"/>
            <a:ext cx="4127100" cy="410475"/>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latin typeface="Trade Gothic LT Std" panose="020B0503020502020204" pitchFamily="34" charset="0"/>
              </a:rPr>
              <a:t>Individual Friendships</a:t>
            </a:r>
          </a:p>
        </p:txBody>
      </p:sp>
      <p:sp>
        <p:nvSpPr>
          <p:cNvPr id="8" name="矩形: 圆角 34">
            <a:hlinkClick r:id="rId3" action="ppaction://hlinksldjump"/>
          </p:cNvPr>
          <p:cNvSpPr/>
          <p:nvPr/>
        </p:nvSpPr>
        <p:spPr>
          <a:xfrm>
            <a:off x="4083377" y="4084513"/>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0" y="1967052"/>
            <a:ext cx="10284291" cy="4154984"/>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a:lnSpc>
                <a:spcPct val="120000"/>
              </a:lnSpc>
            </a:pPr>
            <a:r>
              <a:rPr lang="en-US" altLang="zh-CN" sz="2200" dirty="0">
                <a:ea typeface="+mj-ea"/>
              </a:rPr>
              <a:t>However, like other samplers, Steve rarely discussed these isolating experiences with friends and remained isolated. Steve also felt lonesome in his academic pursuits. Despite having many friends and being involved on campus through a range of student organizations, Steve felt alone socially and academically at university. </a:t>
            </a:r>
          </a:p>
          <a:p>
            <a:pPr indent="457200">
              <a:lnSpc>
                <a:spcPct val="120000"/>
              </a:lnSpc>
            </a:pPr>
            <a:r>
              <a:rPr lang="en-US" altLang="zh-CN" sz="2200" dirty="0"/>
              <a:t> Samplers’ friends did not distract them from their academic study, although a question I had was, could they have been more successful with help from friends? </a:t>
            </a:r>
          </a:p>
          <a:p>
            <a:pPr indent="457200">
              <a:lnSpc>
                <a:spcPct val="120000"/>
              </a:lnSpc>
            </a:pPr>
            <a:r>
              <a:rPr lang="en-US" altLang="zh-CN" sz="2200" dirty="0"/>
              <a:t>Friends matter for students’ academic and social success. As the examples of Alberto, Mary, and Steve show, each network type comes with particular benefits as well as drawbacks during college and beyond.</a:t>
            </a:r>
            <a:endParaRPr lang="en-US" altLang="zh-CN" sz="2200" dirty="0">
              <a:ea typeface="+mj-ea"/>
            </a:endParaRPr>
          </a:p>
        </p:txBody>
      </p:sp>
      <p:sp>
        <p:nvSpPr>
          <p:cNvPr id="23" name="文本框 22"/>
          <p:cNvSpPr txBox="1"/>
          <p:nvPr/>
        </p:nvSpPr>
        <p:spPr>
          <a:xfrm>
            <a:off x="919320" y="2376028"/>
            <a:ext cx="467691" cy="6592574"/>
          </a:xfrm>
          <a:prstGeom prst="rect">
            <a:avLst/>
          </a:prstGeom>
          <a:noFill/>
        </p:spPr>
        <p:txBody>
          <a:bodyPr wrap="square" rtlCol="0">
            <a:spAutoFit/>
          </a:bodyPr>
          <a:lstStyle/>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r>
              <a:rPr lang="en-US" altLang="zh-CN" sz="2200" b="1" dirty="0">
                <a:solidFill>
                  <a:srgbClr val="DA5362"/>
                </a:solidFill>
              </a:rPr>
              <a:t>12</a:t>
            </a:r>
          </a:p>
          <a:p>
            <a:pPr>
              <a:lnSpc>
                <a:spcPct val="120000"/>
              </a:lnSpc>
            </a:pPr>
            <a:endParaRPr lang="en-US" altLang="zh-CN" sz="2200" b="1" dirty="0">
              <a:solidFill>
                <a:srgbClr val="DA5362"/>
              </a:solidFill>
            </a:endParaRPr>
          </a:p>
          <a:p>
            <a:pPr>
              <a:lnSpc>
                <a:spcPct val="120000"/>
              </a:lnSpc>
            </a:pPr>
            <a:r>
              <a:rPr lang="en-US" altLang="zh-CN" sz="2200" b="1" dirty="0">
                <a:solidFill>
                  <a:srgbClr val="DA5362"/>
                </a:solidFill>
              </a:rPr>
              <a:t>13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3" action="ppaction://hlinksldjump"/>
          </p:cNvPr>
          <p:cNvSpPr/>
          <p:nvPr/>
        </p:nvSpPr>
        <p:spPr>
          <a:xfrm>
            <a:off x="9371368" y="364072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07234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766629"/>
            <a:ext cx="10284291" cy="4967514"/>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r>
              <a:rPr lang="en-US" altLang="zh-CN" sz="2200" dirty="0">
                <a:ea typeface="+mj-ea"/>
              </a:rPr>
              <a:t>      </a:t>
            </a:r>
          </a:p>
          <a:p>
            <a:pPr indent="457200">
              <a:lnSpc>
                <a:spcPct val="120000"/>
              </a:lnSpc>
            </a:pPr>
            <a:r>
              <a:rPr lang="en-US" altLang="zh-CN" sz="2200" dirty="0">
                <a:solidFill>
                  <a:srgbClr val="231F20"/>
                </a:solidFill>
              </a:rPr>
              <a:t>Students need to be aware of their networks and how that is helping or hindering them. For example, tight-knitters should be particularly conscious of whether their friends pull them up rather than push them down academically. Compartmentalizers should be mindful of the number of clusters in their network; they should consciously prioritize which ones should get the bulk of their time, so that important friendships and academics do not suffer. Samplers should understand that friends can be valuable sources of help, and they might be able to actively create a supportive community of friends. </a:t>
            </a:r>
            <a:r>
              <a:rPr lang="en-US" altLang="zh-CN" sz="2200" dirty="0">
                <a:latin typeface="Trade Gothic LT Std" panose="020B0503020502020204" pitchFamily="34" charset="0"/>
              </a:rPr>
              <a:t> </a:t>
            </a:r>
          </a:p>
          <a:p>
            <a:pPr indent="457200">
              <a:lnSpc>
                <a:spcPct val="120000"/>
              </a:lnSpc>
            </a:pPr>
            <a:r>
              <a:rPr lang="en-US" altLang="zh-CN" sz="2200" dirty="0">
                <a:solidFill>
                  <a:srgbClr val="231F20"/>
                </a:solidFill>
              </a:rPr>
              <a:t>Other than this, students should also remember that it’s not just their friends — how their friends are connected to each other also matters.</a:t>
            </a:r>
            <a:endParaRPr lang="en-US" altLang="zh-CN" sz="2200" dirty="0">
              <a:ea typeface="+mj-ea"/>
            </a:endParaRPr>
          </a:p>
          <a:p>
            <a:pPr indent="457200">
              <a:lnSpc>
                <a:spcPct val="120000"/>
              </a:lnSpc>
            </a:pPr>
            <a:endParaRPr lang="en-US" altLang="zh-CN" sz="2200" dirty="0">
              <a:ea typeface="+mj-ea"/>
            </a:endParaRPr>
          </a:p>
        </p:txBody>
      </p:sp>
      <p:sp>
        <p:nvSpPr>
          <p:cNvPr id="23" name="文本框 22"/>
          <p:cNvSpPr txBox="1"/>
          <p:nvPr/>
        </p:nvSpPr>
        <p:spPr>
          <a:xfrm>
            <a:off x="919320" y="1847708"/>
            <a:ext cx="467691" cy="6592574"/>
          </a:xfrm>
          <a:prstGeom prst="rect">
            <a:avLst/>
          </a:prstGeom>
          <a:noFill/>
        </p:spPr>
        <p:txBody>
          <a:bodyPr wrap="square" rtlCol="0">
            <a:spAutoFit/>
          </a:bodyPr>
          <a:lstStyle/>
          <a:p>
            <a:pPr>
              <a:lnSpc>
                <a:spcPct val="120000"/>
              </a:lnSpc>
            </a:pPr>
            <a:endParaRPr lang="en-US" altLang="zh-CN" sz="2200" b="1" dirty="0">
              <a:solidFill>
                <a:srgbClr val="DA5362"/>
              </a:solidFill>
            </a:endParaRPr>
          </a:p>
          <a:p>
            <a:pPr>
              <a:lnSpc>
                <a:spcPct val="120000"/>
              </a:lnSpc>
            </a:pPr>
            <a:r>
              <a:rPr lang="en-US" altLang="zh-CN" sz="2200" b="1" dirty="0">
                <a:solidFill>
                  <a:srgbClr val="DA5362"/>
                </a:solidFill>
              </a:rPr>
              <a:t>14</a:t>
            </a: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r>
              <a:rPr lang="en-US" altLang="zh-CN" sz="2200" b="1" dirty="0">
                <a:solidFill>
                  <a:srgbClr val="DA5362"/>
                </a:solidFill>
              </a:rPr>
              <a:t>15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 action="ppaction://noaction"/>
          </p:cNvPr>
          <p:cNvSpPr/>
          <p:nvPr/>
        </p:nvSpPr>
        <p:spPr>
          <a:xfrm>
            <a:off x="10437545" y="5981926"/>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extLst>
      <p:ext uri="{BB962C8B-B14F-4D97-AF65-F5344CB8AC3E}">
        <p14:creationId xmlns:p14="http://schemas.microsoft.com/office/powerpoint/2010/main" xmlns="" val="2826437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xmlns="" id="{95B6249A-2592-3467-D231-901EB933ABAD}"/>
              </a:ext>
            </a:extLst>
          </p:cNvPr>
          <p:cNvSpPr/>
          <p:nvPr/>
        </p:nvSpPr>
        <p:spPr>
          <a:xfrm>
            <a:off x="0" y="2990541"/>
            <a:ext cx="12280490" cy="26769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4.11</a:t>
            </a:r>
            <a:endParaRPr lang="zh-CN" altLang="en-US" sz="2600" b="1" dirty="0">
              <a:solidFill>
                <a:srgbClr val="DA5362"/>
              </a:solidFill>
            </a:endParaRPr>
          </a:p>
        </p:txBody>
      </p:sp>
      <p:sp>
        <p:nvSpPr>
          <p:cNvPr id="30" name="文本框 29"/>
          <p:cNvSpPr txBox="1"/>
          <p:nvPr/>
        </p:nvSpPr>
        <p:spPr>
          <a:xfrm>
            <a:off x="919321" y="2061802"/>
            <a:ext cx="10795000" cy="707886"/>
          </a:xfrm>
          <a:prstGeom prst="rect">
            <a:avLst/>
          </a:prstGeom>
          <a:noFill/>
        </p:spPr>
        <p:txBody>
          <a:bodyPr wrap="square" rtlCol="0">
            <a:spAutoFit/>
          </a:bodyPr>
          <a:lstStyle/>
          <a:p>
            <a:r>
              <a:rPr lang="en-US" altLang="zh-CN" sz="2000" i="1" dirty="0">
                <a:solidFill>
                  <a:srgbClr val="231F20"/>
                </a:solidFill>
                <a:effectLst/>
              </a:rPr>
              <a:t>Find out the organizing principle the author uses to classify college friendship networks. Write the </a:t>
            </a:r>
            <a:endParaRPr lang="en-US" altLang="zh-CN" sz="2000" dirty="0"/>
          </a:p>
          <a:p>
            <a:r>
              <a:rPr lang="en-US" altLang="zh-CN" sz="2000" i="1" dirty="0">
                <a:solidFill>
                  <a:srgbClr val="231F20"/>
                </a:solidFill>
                <a:effectLst/>
              </a:rPr>
              <a:t>names of the three categories and their definitions in the following chart.</a:t>
            </a:r>
            <a:endParaRPr lang="en-US" altLang="zh-CN" sz="2000" i="1" dirty="0"/>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8" name="组合 47"/>
          <p:cNvGrpSpPr/>
          <p:nvPr/>
        </p:nvGrpSpPr>
        <p:grpSpPr>
          <a:xfrm>
            <a:off x="8370044" y="885366"/>
            <a:ext cx="799525" cy="586284"/>
            <a:chOff x="6218013" y="812542"/>
            <a:chExt cx="799525" cy="586284"/>
          </a:xfrm>
        </p:grpSpPr>
        <p:sp>
          <p:nvSpPr>
            <p:cNvPr id="49" name="椭圆 48"/>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0" name="图片 4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1" name="文本框 50">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4.11</a:t>
              </a:r>
              <a:endParaRPr lang="zh-CN" altLang="en-US" sz="1200" b="1" dirty="0">
                <a:solidFill>
                  <a:schemeClr val="bg1"/>
                </a:solidFill>
              </a:endParaRPr>
            </a:p>
          </p:txBody>
        </p:sp>
      </p:grpSp>
      <p:grpSp>
        <p:nvGrpSpPr>
          <p:cNvPr id="52" name="组合 51"/>
          <p:cNvGrpSpPr/>
          <p:nvPr/>
        </p:nvGrpSpPr>
        <p:grpSpPr>
          <a:xfrm>
            <a:off x="9094497" y="888454"/>
            <a:ext cx="799525" cy="586284"/>
            <a:chOff x="6218013" y="812542"/>
            <a:chExt cx="799525" cy="586284"/>
          </a:xfrm>
        </p:grpSpPr>
        <p:sp>
          <p:nvSpPr>
            <p:cNvPr id="53" name="椭圆 5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4.12</a:t>
              </a:r>
              <a:endParaRPr lang="zh-CN" altLang="en-US" sz="1200" b="1" dirty="0">
                <a:solidFill>
                  <a:schemeClr val="bg1"/>
                </a:solidFill>
              </a:endParaRPr>
            </a:p>
          </p:txBody>
        </p:sp>
      </p:grpSp>
      <p:grpSp>
        <p:nvGrpSpPr>
          <p:cNvPr id="56" name="组合 55"/>
          <p:cNvGrpSpPr/>
          <p:nvPr/>
        </p:nvGrpSpPr>
        <p:grpSpPr>
          <a:xfrm>
            <a:off x="9809575" y="888454"/>
            <a:ext cx="799525" cy="586284"/>
            <a:chOff x="6218013" y="812542"/>
            <a:chExt cx="799525" cy="586284"/>
          </a:xfrm>
        </p:grpSpPr>
        <p:sp>
          <p:nvSpPr>
            <p:cNvPr id="57" name="椭圆 5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8" name="图片 57"/>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9" name="文本框 58">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4.13</a:t>
              </a:r>
              <a:endParaRPr lang="zh-CN" altLang="en-US" sz="1200" b="1" dirty="0">
                <a:solidFill>
                  <a:schemeClr val="bg1"/>
                </a:solidFill>
              </a:endParaRPr>
            </a:p>
          </p:txBody>
        </p:sp>
      </p:grpSp>
      <p:grpSp>
        <p:nvGrpSpPr>
          <p:cNvPr id="60" name="组合 59"/>
          <p:cNvGrpSpPr/>
          <p:nvPr/>
        </p:nvGrpSpPr>
        <p:grpSpPr>
          <a:xfrm>
            <a:off x="10534028" y="891542"/>
            <a:ext cx="799525" cy="586284"/>
            <a:chOff x="6218013" y="812542"/>
            <a:chExt cx="799525" cy="586284"/>
          </a:xfrm>
        </p:grpSpPr>
        <p:sp>
          <p:nvSpPr>
            <p:cNvPr id="61" name="椭圆 6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2" name="图片 6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3" name="文本框 62">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4.14</a:t>
              </a:r>
              <a:endParaRPr lang="zh-CN" altLang="en-US" sz="1200" b="1" dirty="0">
                <a:solidFill>
                  <a:schemeClr val="bg1"/>
                </a:solidFill>
              </a:endParaRPr>
            </a:p>
          </p:txBody>
        </p:sp>
      </p:grpSp>
      <p:grpSp>
        <p:nvGrpSpPr>
          <p:cNvPr id="64" name="组合 63"/>
          <p:cNvGrpSpPr/>
          <p:nvPr/>
        </p:nvGrpSpPr>
        <p:grpSpPr>
          <a:xfrm>
            <a:off x="11255653" y="886655"/>
            <a:ext cx="799525" cy="586284"/>
            <a:chOff x="6218013" y="812542"/>
            <a:chExt cx="799525" cy="586284"/>
          </a:xfrm>
        </p:grpSpPr>
        <p:sp>
          <p:nvSpPr>
            <p:cNvPr id="65" name="椭圆 6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6" name="图片 6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7" name="文本框 66">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4.15</a:t>
              </a:r>
              <a:endParaRPr lang="zh-CN" altLang="en-US" sz="1200" b="1" dirty="0">
                <a:solidFill>
                  <a:schemeClr val="bg1"/>
                </a:solidFill>
              </a:endParaRPr>
            </a:p>
          </p:txBody>
        </p:sp>
      </p:grpSp>
      <p:sp>
        <p:nvSpPr>
          <p:cNvPr id="37" name="文本框 36"/>
          <p:cNvSpPr txBox="1"/>
          <p:nvPr/>
        </p:nvSpPr>
        <p:spPr>
          <a:xfrm>
            <a:off x="5546663" y="4017155"/>
            <a:ext cx="4498109" cy="877804"/>
          </a:xfrm>
          <a:prstGeom prst="rect">
            <a:avLst/>
          </a:prstGeom>
          <a:noFill/>
        </p:spPr>
        <p:txBody>
          <a:bodyPr wrap="square" rtlCol="0">
            <a:spAutoFit/>
          </a:bodyPr>
          <a:lstStyle/>
          <a:p>
            <a:pPr lvl="0">
              <a:lnSpc>
                <a:spcPct val="120000"/>
              </a:lnSpc>
              <a:defRPr/>
            </a:pPr>
            <a:r>
              <a:rPr lang="en-US" altLang="zh-CN" sz="2200" dirty="0">
                <a:solidFill>
                  <a:srgbClr val="DD5C60"/>
                </a:solidFill>
              </a:rPr>
              <a:t>1) how one connects with his friends; 2) how his friends are connected</a:t>
            </a:r>
            <a:endParaRPr kumimoji="0" lang="zh-CN" altLang="zh-CN" sz="2200" i="0" u="none" strike="noStrike" kern="1200" cap="none" spc="0" normalizeH="0" baseline="0" noProof="0" dirty="0">
              <a:ln>
                <a:noFill/>
              </a:ln>
              <a:solidFill>
                <a:srgbClr val="DD5C60"/>
              </a:solidFill>
              <a:effectLst/>
              <a:uLnTx/>
              <a:uFillTx/>
              <a:ea typeface="宋体" panose="02010600030101010101" pitchFamily="2" charset="-122"/>
            </a:endParaRPr>
          </a:p>
        </p:txBody>
      </p:sp>
      <p:sp>
        <p:nvSpPr>
          <p:cNvPr id="32" name="Shape 2654">
            <a:extLst>
              <a:ext uri="{FF2B5EF4-FFF2-40B4-BE49-F238E27FC236}">
                <a16:creationId xmlns:a16="http://schemas.microsoft.com/office/drawing/2014/main" xmlns="" id="{D4349347-99B6-4FFC-EE17-58DD128CEFF2}"/>
              </a:ext>
            </a:extLst>
          </p:cNvPr>
          <p:cNvSpPr/>
          <p:nvPr/>
        </p:nvSpPr>
        <p:spPr>
          <a:xfrm>
            <a:off x="1136997" y="3429000"/>
            <a:ext cx="1800000" cy="1800000"/>
          </a:xfrm>
          <a:custGeom>
            <a:avLst/>
            <a:gdLst/>
            <a:ahLst/>
            <a:cxnLst/>
            <a:rect l="0" t="0" r="0" b="0"/>
            <a:pathLst>
              <a:path w="996137" h="996137">
                <a:moveTo>
                  <a:pt x="498069" y="0"/>
                </a:moveTo>
                <a:cubicBezTo>
                  <a:pt x="773151" y="0"/>
                  <a:pt x="996137" y="222999"/>
                  <a:pt x="996137" y="498069"/>
                </a:cubicBezTo>
                <a:cubicBezTo>
                  <a:pt x="996137" y="773138"/>
                  <a:pt x="773151" y="996137"/>
                  <a:pt x="498069" y="996137"/>
                </a:cubicBezTo>
                <a:cubicBezTo>
                  <a:pt x="222987" y="996137"/>
                  <a:pt x="0" y="773138"/>
                  <a:pt x="0" y="498069"/>
                </a:cubicBezTo>
                <a:cubicBezTo>
                  <a:pt x="0" y="222999"/>
                  <a:pt x="222987" y="0"/>
                  <a:pt x="498069" y="0"/>
                </a:cubicBezTo>
                <a:close/>
              </a:path>
            </a:pathLst>
          </a:custGeom>
          <a:ln w="0" cap="flat">
            <a:miter lim="100000"/>
          </a:ln>
          <a:effectLst>
            <a:outerShdw blurRad="50800" dist="38100" dir="2700000" algn="tl" rotWithShape="0">
              <a:prstClr val="black">
                <a:alpha val="40000"/>
              </a:prstClr>
            </a:outerShdw>
          </a:effectLst>
        </p:spPr>
        <p:style>
          <a:lnRef idx="0">
            <a:srgbClr val="000000">
              <a:alpha val="0"/>
            </a:srgbClr>
          </a:lnRef>
          <a:fillRef idx="1">
            <a:srgbClr val="EB692D"/>
          </a:fillRef>
          <a:effectRef idx="0">
            <a:scrgbClr r="0" g="0" b="0"/>
          </a:effectRef>
          <a:fontRef idx="none"/>
        </p:style>
        <p:txBody>
          <a:bodyPr/>
          <a:lstStyle/>
          <a:p>
            <a:endParaRPr lang="zh-CN" altLang="en-US" dirty="0"/>
          </a:p>
        </p:txBody>
      </p:sp>
      <p:sp>
        <p:nvSpPr>
          <p:cNvPr id="34" name="Shape 2656">
            <a:extLst>
              <a:ext uri="{FF2B5EF4-FFF2-40B4-BE49-F238E27FC236}">
                <a16:creationId xmlns:a16="http://schemas.microsoft.com/office/drawing/2014/main" xmlns="" id="{1A35FDC3-7796-BA4B-1B60-FA9A73255828}"/>
              </a:ext>
            </a:extLst>
          </p:cNvPr>
          <p:cNvSpPr/>
          <p:nvPr/>
        </p:nvSpPr>
        <p:spPr>
          <a:xfrm>
            <a:off x="1316997" y="3609000"/>
            <a:ext cx="1440000" cy="1440000"/>
          </a:xfrm>
          <a:custGeom>
            <a:avLst/>
            <a:gdLst/>
            <a:ahLst/>
            <a:cxnLst/>
            <a:rect l="0" t="0" r="0" b="0"/>
            <a:pathLst>
              <a:path w="806882" h="806869">
                <a:moveTo>
                  <a:pt x="403441" y="0"/>
                </a:moveTo>
                <a:cubicBezTo>
                  <a:pt x="626250" y="0"/>
                  <a:pt x="806882" y="180619"/>
                  <a:pt x="806882" y="403428"/>
                </a:cubicBezTo>
                <a:cubicBezTo>
                  <a:pt x="806882" y="626250"/>
                  <a:pt x="626250" y="806869"/>
                  <a:pt x="403441" y="806869"/>
                </a:cubicBezTo>
                <a:cubicBezTo>
                  <a:pt x="180632" y="806869"/>
                  <a:pt x="0" y="626250"/>
                  <a:pt x="0" y="403428"/>
                </a:cubicBezTo>
                <a:cubicBezTo>
                  <a:pt x="0" y="180619"/>
                  <a:pt x="180632" y="0"/>
                  <a:pt x="403441" y="0"/>
                </a:cubicBezTo>
                <a:close/>
              </a:path>
            </a:pathLst>
          </a:custGeom>
          <a:ln w="0" cap="flat">
            <a:miter lim="100000"/>
          </a:ln>
          <a:effectLst>
            <a:outerShdw blurRad="50800" dist="38100" dir="2700000" algn="tl" rotWithShape="0">
              <a:prstClr val="black">
                <a:alpha val="40000"/>
              </a:prstClr>
            </a:outerShdw>
          </a:effectLst>
        </p:spPr>
        <p:style>
          <a:lnRef idx="0">
            <a:srgbClr val="000000">
              <a:alpha val="0"/>
            </a:srgbClr>
          </a:lnRef>
          <a:fillRef idx="1">
            <a:srgbClr val="FFFEFD"/>
          </a:fillRef>
          <a:effectRef idx="0">
            <a:scrgbClr r="0" g="0" b="0"/>
          </a:effectRef>
          <a:fontRef idx="none"/>
        </p:style>
        <p:txBody>
          <a:bodyPr/>
          <a:lstStyle/>
          <a:p>
            <a:endParaRPr lang="zh-CN" altLang="en-US"/>
          </a:p>
        </p:txBody>
      </p:sp>
      <p:sp>
        <p:nvSpPr>
          <p:cNvPr id="2" name="文本框 1">
            <a:extLst>
              <a:ext uri="{FF2B5EF4-FFF2-40B4-BE49-F238E27FC236}">
                <a16:creationId xmlns:a16="http://schemas.microsoft.com/office/drawing/2014/main" xmlns="" id="{F90002D1-C2C8-4B08-5A11-4D1BDEC38E5D}"/>
              </a:ext>
            </a:extLst>
          </p:cNvPr>
          <p:cNvSpPr txBox="1"/>
          <p:nvPr/>
        </p:nvSpPr>
        <p:spPr>
          <a:xfrm>
            <a:off x="1264148" y="3944279"/>
            <a:ext cx="1545697" cy="769441"/>
          </a:xfrm>
          <a:prstGeom prst="rect">
            <a:avLst/>
          </a:prstGeom>
          <a:noFill/>
        </p:spPr>
        <p:txBody>
          <a:bodyPr wrap="square" rtlCol="0">
            <a:spAutoFit/>
          </a:bodyPr>
          <a:lstStyle/>
          <a:p>
            <a:pPr algn="ctr"/>
            <a:r>
              <a:rPr lang="en-US" altLang="zh-CN" sz="2200" dirty="0"/>
              <a:t>Friendship Networks</a:t>
            </a:r>
            <a:endParaRPr lang="zh-CN" altLang="en-US" sz="2200" dirty="0"/>
          </a:p>
        </p:txBody>
      </p:sp>
      <p:pic>
        <p:nvPicPr>
          <p:cNvPr id="35" name="Picture 40670">
            <a:extLst>
              <a:ext uri="{FF2B5EF4-FFF2-40B4-BE49-F238E27FC236}">
                <a16:creationId xmlns:a16="http://schemas.microsoft.com/office/drawing/2014/main" xmlns="" id="{EEBC3E94-A4CC-55A5-CA89-BAB601C975DE}"/>
              </a:ext>
            </a:extLst>
          </p:cNvPr>
          <p:cNvPicPr/>
          <p:nvPr/>
        </p:nvPicPr>
        <p:blipFill>
          <a:blip r:embed="rId9" cstate="print"/>
          <a:stretch>
            <a:fillRect/>
          </a:stretch>
        </p:blipFill>
        <p:spPr>
          <a:xfrm>
            <a:off x="3943341" y="3944279"/>
            <a:ext cx="477630" cy="884957"/>
          </a:xfrm>
          <a:prstGeom prst="rect">
            <a:avLst/>
          </a:prstGeom>
        </p:spPr>
      </p:pic>
      <p:sp>
        <p:nvSpPr>
          <p:cNvPr id="3" name="文本框 2">
            <a:extLst>
              <a:ext uri="{FF2B5EF4-FFF2-40B4-BE49-F238E27FC236}">
                <a16:creationId xmlns:a16="http://schemas.microsoft.com/office/drawing/2014/main" xmlns="" id="{AAF6C015-752A-8612-4BC2-6C39D670AE93}"/>
              </a:ext>
            </a:extLst>
          </p:cNvPr>
          <p:cNvSpPr txBox="1"/>
          <p:nvPr/>
        </p:nvSpPr>
        <p:spPr>
          <a:xfrm>
            <a:off x="5546663" y="3686963"/>
            <a:ext cx="4448736" cy="1284069"/>
          </a:xfrm>
          <a:prstGeom prst="rect">
            <a:avLst/>
          </a:prstGeom>
          <a:noFill/>
        </p:spPr>
        <p:txBody>
          <a:bodyPr wrap="square" rtlCol="0">
            <a:spAutoFit/>
          </a:bodyPr>
          <a:lstStyle/>
          <a:p>
            <a:pPr>
              <a:lnSpc>
                <a:spcPct val="120000"/>
              </a:lnSpc>
            </a:pPr>
            <a:r>
              <a:rPr lang="en-US" altLang="zh-CN" sz="2200" b="1" dirty="0">
                <a:solidFill>
                  <a:srgbClr val="231F20"/>
                </a:solidFill>
                <a:effectLst/>
              </a:rPr>
              <a:t>Organizing Principle: ____________________________________________________________</a:t>
            </a:r>
            <a:endParaRPr lang="zh-CN" altLang="en-US" sz="2200" b="1"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nextCondLst>
                <p:cond evt="onClick" delay="0">
                  <p:tgtEl>
                    <p:spTgt spid="31"/>
                  </p:tgtEl>
                </p:cond>
              </p:nextCondLst>
            </p:seq>
          </p:childTnLst>
        </p:cTn>
      </p:par>
    </p:tnLst>
    <p:bldLst>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xmlns="" id="{95B6249A-2592-3467-D231-901EB933ABAD}"/>
              </a:ext>
            </a:extLst>
          </p:cNvPr>
          <p:cNvSpPr/>
          <p:nvPr/>
        </p:nvSpPr>
        <p:spPr>
          <a:xfrm>
            <a:off x="0" y="2394021"/>
            <a:ext cx="12192000" cy="1762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4.11</a:t>
            </a:r>
            <a:endParaRPr lang="zh-CN" altLang="en-US" sz="2600" b="1" dirty="0">
              <a:solidFill>
                <a:srgbClr val="DA5362"/>
              </a:solidFill>
            </a:endParaRP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8" name="组合 47"/>
          <p:cNvGrpSpPr/>
          <p:nvPr/>
        </p:nvGrpSpPr>
        <p:grpSpPr>
          <a:xfrm>
            <a:off x="8370044" y="885366"/>
            <a:ext cx="799525" cy="586284"/>
            <a:chOff x="6218013" y="812542"/>
            <a:chExt cx="799525" cy="586284"/>
          </a:xfrm>
        </p:grpSpPr>
        <p:sp>
          <p:nvSpPr>
            <p:cNvPr id="49" name="椭圆 48"/>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0" name="图片 4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1" name="文本框 50">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4.11</a:t>
              </a:r>
              <a:endParaRPr lang="zh-CN" altLang="en-US" sz="1200" b="1" dirty="0">
                <a:solidFill>
                  <a:schemeClr val="bg1"/>
                </a:solidFill>
              </a:endParaRPr>
            </a:p>
          </p:txBody>
        </p:sp>
      </p:grpSp>
      <p:grpSp>
        <p:nvGrpSpPr>
          <p:cNvPr id="52" name="组合 51"/>
          <p:cNvGrpSpPr/>
          <p:nvPr/>
        </p:nvGrpSpPr>
        <p:grpSpPr>
          <a:xfrm>
            <a:off x="9094497" y="888454"/>
            <a:ext cx="799525" cy="586284"/>
            <a:chOff x="6218013" y="812542"/>
            <a:chExt cx="799525" cy="586284"/>
          </a:xfrm>
        </p:grpSpPr>
        <p:sp>
          <p:nvSpPr>
            <p:cNvPr id="53" name="椭圆 5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4.12</a:t>
              </a:r>
              <a:endParaRPr lang="zh-CN" altLang="en-US" sz="1200" b="1" dirty="0">
                <a:solidFill>
                  <a:schemeClr val="bg1"/>
                </a:solidFill>
              </a:endParaRPr>
            </a:p>
          </p:txBody>
        </p:sp>
      </p:grpSp>
      <p:grpSp>
        <p:nvGrpSpPr>
          <p:cNvPr id="56" name="组合 55"/>
          <p:cNvGrpSpPr/>
          <p:nvPr/>
        </p:nvGrpSpPr>
        <p:grpSpPr>
          <a:xfrm>
            <a:off x="9809575" y="888454"/>
            <a:ext cx="799525" cy="586284"/>
            <a:chOff x="6218013" y="812542"/>
            <a:chExt cx="799525" cy="586284"/>
          </a:xfrm>
        </p:grpSpPr>
        <p:sp>
          <p:nvSpPr>
            <p:cNvPr id="57" name="椭圆 5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8" name="图片 57"/>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9" name="文本框 58">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4.13</a:t>
              </a:r>
              <a:endParaRPr lang="zh-CN" altLang="en-US" sz="1200" b="1" dirty="0">
                <a:solidFill>
                  <a:schemeClr val="bg1"/>
                </a:solidFill>
              </a:endParaRPr>
            </a:p>
          </p:txBody>
        </p:sp>
      </p:grpSp>
      <p:grpSp>
        <p:nvGrpSpPr>
          <p:cNvPr id="60" name="组合 59"/>
          <p:cNvGrpSpPr/>
          <p:nvPr/>
        </p:nvGrpSpPr>
        <p:grpSpPr>
          <a:xfrm>
            <a:off x="10534028" y="891542"/>
            <a:ext cx="799525" cy="586284"/>
            <a:chOff x="6218013" y="812542"/>
            <a:chExt cx="799525" cy="586284"/>
          </a:xfrm>
        </p:grpSpPr>
        <p:sp>
          <p:nvSpPr>
            <p:cNvPr id="61" name="椭圆 6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2" name="图片 6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3" name="文本框 62">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4.14</a:t>
              </a:r>
              <a:endParaRPr lang="zh-CN" altLang="en-US" sz="1200" b="1" dirty="0">
                <a:solidFill>
                  <a:schemeClr val="bg1"/>
                </a:solidFill>
              </a:endParaRPr>
            </a:p>
          </p:txBody>
        </p:sp>
      </p:grpSp>
      <p:grpSp>
        <p:nvGrpSpPr>
          <p:cNvPr id="64" name="组合 63"/>
          <p:cNvGrpSpPr/>
          <p:nvPr/>
        </p:nvGrpSpPr>
        <p:grpSpPr>
          <a:xfrm>
            <a:off x="11255653" y="886655"/>
            <a:ext cx="799525" cy="586284"/>
            <a:chOff x="6218013" y="812542"/>
            <a:chExt cx="799525" cy="586284"/>
          </a:xfrm>
        </p:grpSpPr>
        <p:sp>
          <p:nvSpPr>
            <p:cNvPr id="65" name="椭圆 6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6" name="图片 6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7" name="文本框 66">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4.15</a:t>
              </a:r>
              <a:endParaRPr lang="zh-CN" altLang="en-US" sz="1200" b="1" dirty="0">
                <a:solidFill>
                  <a:schemeClr val="bg1"/>
                </a:solidFill>
              </a:endParaRPr>
            </a:p>
          </p:txBody>
        </p:sp>
      </p:grpSp>
      <p:sp>
        <p:nvSpPr>
          <p:cNvPr id="37" name="文本框 36"/>
          <p:cNvSpPr txBox="1"/>
          <p:nvPr/>
        </p:nvSpPr>
        <p:spPr>
          <a:xfrm>
            <a:off x="1787463" y="2570733"/>
            <a:ext cx="2636755" cy="471539"/>
          </a:xfrm>
          <a:prstGeom prst="rect">
            <a:avLst/>
          </a:prstGeom>
          <a:noFill/>
        </p:spPr>
        <p:txBody>
          <a:bodyPr wrap="square" rtlCol="0">
            <a:spAutoFit/>
          </a:bodyPr>
          <a:lstStyle/>
          <a:p>
            <a:pPr lvl="0">
              <a:lnSpc>
                <a:spcPct val="120000"/>
              </a:lnSpc>
              <a:defRPr/>
            </a:pPr>
            <a:r>
              <a:rPr lang="en-US" altLang="zh-CN" sz="2200" dirty="0">
                <a:solidFill>
                  <a:srgbClr val="DD5C60"/>
                </a:solidFill>
              </a:rPr>
              <a:t>A Tight-Knit Network</a:t>
            </a:r>
            <a:endParaRPr kumimoji="0" lang="zh-CN" altLang="zh-CN" sz="2200" i="0" u="none" strike="noStrike" kern="1200" cap="none" spc="0" normalizeH="0" baseline="0" noProof="0" dirty="0">
              <a:ln>
                <a:noFill/>
              </a:ln>
              <a:solidFill>
                <a:srgbClr val="DD5C60"/>
              </a:solidFill>
              <a:effectLst/>
              <a:uLnTx/>
              <a:uFillTx/>
              <a:ea typeface="宋体" panose="02010600030101010101" pitchFamily="2" charset="-122"/>
            </a:endParaRPr>
          </a:p>
        </p:txBody>
      </p:sp>
      <p:sp>
        <p:nvSpPr>
          <p:cNvPr id="3" name="文本框 2">
            <a:extLst>
              <a:ext uri="{FF2B5EF4-FFF2-40B4-BE49-F238E27FC236}">
                <a16:creationId xmlns:a16="http://schemas.microsoft.com/office/drawing/2014/main" xmlns="" id="{AAF6C015-752A-8612-4BC2-6C39D670AE93}"/>
              </a:ext>
            </a:extLst>
          </p:cNvPr>
          <p:cNvSpPr txBox="1"/>
          <p:nvPr/>
        </p:nvSpPr>
        <p:spPr>
          <a:xfrm>
            <a:off x="919320" y="2607371"/>
            <a:ext cx="10898591" cy="1284069"/>
          </a:xfrm>
          <a:prstGeom prst="rect">
            <a:avLst/>
          </a:prstGeom>
          <a:noFill/>
        </p:spPr>
        <p:txBody>
          <a:bodyPr wrap="square" rtlCol="0">
            <a:spAutoFit/>
          </a:bodyPr>
          <a:lstStyle/>
          <a:p>
            <a:pPr>
              <a:lnSpc>
                <a:spcPct val="120000"/>
              </a:lnSpc>
            </a:pPr>
            <a:r>
              <a:rPr lang="en-US" altLang="zh-CN" sz="2200" b="1" dirty="0">
                <a:solidFill>
                  <a:srgbClr val="231F20"/>
                </a:solidFill>
                <a:effectLst/>
              </a:rPr>
              <a:t>Name: __________________</a:t>
            </a:r>
          </a:p>
          <a:p>
            <a:pPr>
              <a:lnSpc>
                <a:spcPct val="120000"/>
              </a:lnSpc>
            </a:pPr>
            <a:r>
              <a:rPr lang="en-US" altLang="zh-CN" sz="2200" b="1" dirty="0"/>
              <a:t>Definition: ______________________________________________________</a:t>
            </a:r>
          </a:p>
          <a:p>
            <a:pPr>
              <a:lnSpc>
                <a:spcPct val="120000"/>
              </a:lnSpc>
            </a:pPr>
            <a:r>
              <a:rPr lang="en-US" altLang="zh-CN" sz="2200" b="1" dirty="0"/>
              <a:t>                    _____________________________________________</a:t>
            </a:r>
            <a:endParaRPr lang="zh-CN" altLang="en-US" sz="2200" b="1" dirty="0"/>
          </a:p>
        </p:txBody>
      </p:sp>
      <p:sp>
        <p:nvSpPr>
          <p:cNvPr id="33" name="文本框 32">
            <a:extLst>
              <a:ext uri="{FF2B5EF4-FFF2-40B4-BE49-F238E27FC236}">
                <a16:creationId xmlns:a16="http://schemas.microsoft.com/office/drawing/2014/main" xmlns="" id="{D13B7045-0FDB-FD99-447A-A1C2D707F3F1}"/>
              </a:ext>
            </a:extLst>
          </p:cNvPr>
          <p:cNvSpPr txBox="1"/>
          <p:nvPr/>
        </p:nvSpPr>
        <p:spPr>
          <a:xfrm>
            <a:off x="2269246" y="2955052"/>
            <a:ext cx="7573876" cy="877804"/>
          </a:xfrm>
          <a:prstGeom prst="rect">
            <a:avLst/>
          </a:prstGeom>
          <a:noFill/>
        </p:spPr>
        <p:txBody>
          <a:bodyPr wrap="square" rtlCol="0">
            <a:spAutoFit/>
          </a:bodyPr>
          <a:lstStyle/>
          <a:p>
            <a:pPr>
              <a:lnSpc>
                <a:spcPct val="120000"/>
              </a:lnSpc>
            </a:pPr>
            <a:r>
              <a:rPr lang="en-US" altLang="zh-CN" sz="2200" dirty="0">
                <a:solidFill>
                  <a:srgbClr val="DD5C60"/>
                </a:solidFill>
              </a:rPr>
              <a:t>Also called “tight-knitters”: one densely woven friendship group, in which nearly all of their friends knowing each other </a:t>
            </a:r>
            <a:endParaRPr lang="zh-CN" altLang="en-US" sz="2200" dirty="0">
              <a:solidFill>
                <a:srgbClr val="DD5C60"/>
              </a:solidFill>
            </a:endParaRPr>
          </a:p>
        </p:txBody>
      </p:sp>
      <p:sp>
        <p:nvSpPr>
          <p:cNvPr id="36" name="矩形 35">
            <a:extLst>
              <a:ext uri="{FF2B5EF4-FFF2-40B4-BE49-F238E27FC236}">
                <a16:creationId xmlns:a16="http://schemas.microsoft.com/office/drawing/2014/main" xmlns="" id="{568A6267-7193-02C1-384C-9933D846884D}"/>
              </a:ext>
            </a:extLst>
          </p:cNvPr>
          <p:cNvSpPr/>
          <p:nvPr/>
        </p:nvSpPr>
        <p:spPr>
          <a:xfrm>
            <a:off x="0" y="4504045"/>
            <a:ext cx="12192000" cy="1762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a:extLst>
              <a:ext uri="{FF2B5EF4-FFF2-40B4-BE49-F238E27FC236}">
                <a16:creationId xmlns:a16="http://schemas.microsoft.com/office/drawing/2014/main" xmlns="" id="{8670EC96-487A-0B3E-F272-F93C52D0B352}"/>
              </a:ext>
            </a:extLst>
          </p:cNvPr>
          <p:cNvSpPr txBox="1"/>
          <p:nvPr/>
        </p:nvSpPr>
        <p:spPr>
          <a:xfrm>
            <a:off x="912409" y="4682389"/>
            <a:ext cx="10898591" cy="1284069"/>
          </a:xfrm>
          <a:prstGeom prst="rect">
            <a:avLst/>
          </a:prstGeom>
          <a:noFill/>
        </p:spPr>
        <p:txBody>
          <a:bodyPr wrap="square" rtlCol="0">
            <a:spAutoFit/>
          </a:bodyPr>
          <a:lstStyle/>
          <a:p>
            <a:pPr>
              <a:lnSpc>
                <a:spcPct val="120000"/>
              </a:lnSpc>
            </a:pPr>
            <a:r>
              <a:rPr lang="en-US" altLang="zh-CN" sz="2200" b="1" dirty="0">
                <a:solidFill>
                  <a:srgbClr val="231F20"/>
                </a:solidFill>
                <a:effectLst/>
              </a:rPr>
              <a:t>Name: __________________</a:t>
            </a:r>
          </a:p>
          <a:p>
            <a:pPr>
              <a:lnSpc>
                <a:spcPct val="120000"/>
              </a:lnSpc>
            </a:pPr>
            <a:r>
              <a:rPr lang="en-US" altLang="zh-CN" sz="2200" b="1" dirty="0"/>
              <a:t>Definition: ________________________________________________________________</a:t>
            </a:r>
          </a:p>
          <a:p>
            <a:pPr>
              <a:lnSpc>
                <a:spcPct val="120000"/>
              </a:lnSpc>
            </a:pPr>
            <a:r>
              <a:rPr lang="en-US" altLang="zh-CN" sz="2200" b="1" dirty="0"/>
              <a:t>                    __________________________________________________________</a:t>
            </a:r>
            <a:endParaRPr lang="zh-CN" altLang="en-US" sz="2200" b="1" dirty="0"/>
          </a:p>
        </p:txBody>
      </p:sp>
      <p:sp>
        <p:nvSpPr>
          <p:cNvPr id="40" name="文本框 39">
            <a:extLst>
              <a:ext uri="{FF2B5EF4-FFF2-40B4-BE49-F238E27FC236}">
                <a16:creationId xmlns:a16="http://schemas.microsoft.com/office/drawing/2014/main" xmlns="" id="{DC14DF8D-E517-606B-9B3A-59D6FFF5B0B6}"/>
              </a:ext>
            </a:extLst>
          </p:cNvPr>
          <p:cNvSpPr txBox="1"/>
          <p:nvPr/>
        </p:nvSpPr>
        <p:spPr>
          <a:xfrm>
            <a:off x="1787463" y="4682389"/>
            <a:ext cx="3158799" cy="430887"/>
          </a:xfrm>
          <a:prstGeom prst="rect">
            <a:avLst/>
          </a:prstGeom>
          <a:noFill/>
        </p:spPr>
        <p:txBody>
          <a:bodyPr wrap="square" rtlCol="0">
            <a:spAutoFit/>
          </a:bodyPr>
          <a:lstStyle/>
          <a:p>
            <a:r>
              <a:rPr lang="en-US" altLang="zh-CN" sz="2200" dirty="0">
                <a:solidFill>
                  <a:srgbClr val="DD5C60"/>
                </a:solidFill>
              </a:rPr>
              <a:t>A Network of Clusters</a:t>
            </a:r>
            <a:endParaRPr lang="zh-CN" altLang="en-US" sz="2200" dirty="0">
              <a:solidFill>
                <a:srgbClr val="DD5C60"/>
              </a:solidFill>
            </a:endParaRPr>
          </a:p>
        </p:txBody>
      </p:sp>
      <p:sp>
        <p:nvSpPr>
          <p:cNvPr id="41" name="文本框 40">
            <a:extLst>
              <a:ext uri="{FF2B5EF4-FFF2-40B4-BE49-F238E27FC236}">
                <a16:creationId xmlns:a16="http://schemas.microsoft.com/office/drawing/2014/main" xmlns="" id="{91C7BD0C-5D07-0A16-7895-8942C6978B08}"/>
              </a:ext>
            </a:extLst>
          </p:cNvPr>
          <p:cNvSpPr txBox="1"/>
          <p:nvPr/>
        </p:nvSpPr>
        <p:spPr>
          <a:xfrm>
            <a:off x="2269246" y="5051483"/>
            <a:ext cx="8827041" cy="877804"/>
          </a:xfrm>
          <a:prstGeom prst="rect">
            <a:avLst/>
          </a:prstGeom>
          <a:noFill/>
        </p:spPr>
        <p:txBody>
          <a:bodyPr wrap="square" rtlCol="0">
            <a:spAutoFit/>
          </a:bodyPr>
          <a:lstStyle/>
          <a:p>
            <a:pPr>
              <a:lnSpc>
                <a:spcPct val="120000"/>
              </a:lnSpc>
            </a:pPr>
            <a:r>
              <a:rPr lang="en-US" altLang="zh-CN" sz="2200" dirty="0">
                <a:solidFill>
                  <a:srgbClr val="DD5C60"/>
                </a:solidFill>
              </a:rPr>
              <a:t>Also called “compartmentalizers”; networks divided into two to four clusters, where friends knew each other within clusters but rarely across them</a:t>
            </a:r>
            <a:endParaRPr lang="en-US" altLang="zh-CN" sz="2200" kern="100" dirty="0">
              <a:solidFill>
                <a:srgbClr val="DD5C60"/>
              </a:solidFill>
              <a:cs typeface="Times New Roman" panose="02020603050405020304" pitchFamily="18" charset="0"/>
            </a:endParaRPr>
          </a:p>
        </p:txBody>
      </p:sp>
    </p:spTree>
    <p:extLst>
      <p:ext uri="{BB962C8B-B14F-4D97-AF65-F5344CB8AC3E}">
        <p14:creationId xmlns:p14="http://schemas.microsoft.com/office/powerpoint/2010/main" xmlns="" val="39694049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childTnLst>
              </p:cTn>
              <p:nextCondLst>
                <p:cond evt="onClick" delay="0">
                  <p:tgtEl>
                    <p:spTgt spid="31"/>
                  </p:tgtEl>
                </p:cond>
              </p:nextCondLst>
            </p:seq>
          </p:childTnLst>
        </p:cTn>
      </p:par>
    </p:tnLst>
    <p:bldLst>
      <p:bldP spid="37" grpId="0"/>
      <p:bldP spid="33" grpId="0"/>
      <p:bldP spid="40" grpId="0"/>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xmlns="" id="{95B6249A-2592-3467-D231-901EB933ABAD}"/>
              </a:ext>
            </a:extLst>
          </p:cNvPr>
          <p:cNvSpPr/>
          <p:nvPr/>
        </p:nvSpPr>
        <p:spPr>
          <a:xfrm>
            <a:off x="0" y="2394021"/>
            <a:ext cx="12192000" cy="1762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8" name="组合 47"/>
          <p:cNvGrpSpPr/>
          <p:nvPr/>
        </p:nvGrpSpPr>
        <p:grpSpPr>
          <a:xfrm>
            <a:off x="8370044" y="885366"/>
            <a:ext cx="799525" cy="586284"/>
            <a:chOff x="6218013" y="812542"/>
            <a:chExt cx="799525" cy="586284"/>
          </a:xfrm>
        </p:grpSpPr>
        <p:sp>
          <p:nvSpPr>
            <p:cNvPr id="49" name="椭圆 48"/>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0" name="图片 4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1" name="文本框 50">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4.11</a:t>
              </a:r>
              <a:endParaRPr lang="zh-CN" altLang="en-US" sz="1200" b="1" dirty="0">
                <a:solidFill>
                  <a:schemeClr val="bg1"/>
                </a:solidFill>
              </a:endParaRPr>
            </a:p>
          </p:txBody>
        </p:sp>
      </p:grpSp>
      <p:grpSp>
        <p:nvGrpSpPr>
          <p:cNvPr id="52" name="组合 51"/>
          <p:cNvGrpSpPr/>
          <p:nvPr/>
        </p:nvGrpSpPr>
        <p:grpSpPr>
          <a:xfrm>
            <a:off x="9094497" y="888454"/>
            <a:ext cx="799525" cy="586284"/>
            <a:chOff x="6218013" y="812542"/>
            <a:chExt cx="799525" cy="586284"/>
          </a:xfrm>
        </p:grpSpPr>
        <p:sp>
          <p:nvSpPr>
            <p:cNvPr id="53" name="椭圆 5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4.12</a:t>
              </a:r>
              <a:endParaRPr lang="zh-CN" altLang="en-US" sz="1200" b="1" dirty="0">
                <a:solidFill>
                  <a:schemeClr val="bg1"/>
                </a:solidFill>
              </a:endParaRPr>
            </a:p>
          </p:txBody>
        </p:sp>
      </p:grpSp>
      <p:grpSp>
        <p:nvGrpSpPr>
          <p:cNvPr id="56" name="组合 55"/>
          <p:cNvGrpSpPr/>
          <p:nvPr/>
        </p:nvGrpSpPr>
        <p:grpSpPr>
          <a:xfrm>
            <a:off x="9809575" y="888454"/>
            <a:ext cx="799525" cy="586284"/>
            <a:chOff x="6218013" y="812542"/>
            <a:chExt cx="799525" cy="586284"/>
          </a:xfrm>
        </p:grpSpPr>
        <p:sp>
          <p:nvSpPr>
            <p:cNvPr id="57" name="椭圆 5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8" name="图片 57"/>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9" name="文本框 58">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4.13</a:t>
              </a:r>
              <a:endParaRPr lang="zh-CN" altLang="en-US" sz="1200" b="1" dirty="0">
                <a:solidFill>
                  <a:schemeClr val="bg1"/>
                </a:solidFill>
              </a:endParaRPr>
            </a:p>
          </p:txBody>
        </p:sp>
      </p:grpSp>
      <p:grpSp>
        <p:nvGrpSpPr>
          <p:cNvPr id="60" name="组合 59"/>
          <p:cNvGrpSpPr/>
          <p:nvPr/>
        </p:nvGrpSpPr>
        <p:grpSpPr>
          <a:xfrm>
            <a:off x="10534028" y="891542"/>
            <a:ext cx="799525" cy="586284"/>
            <a:chOff x="6218013" y="812542"/>
            <a:chExt cx="799525" cy="586284"/>
          </a:xfrm>
        </p:grpSpPr>
        <p:sp>
          <p:nvSpPr>
            <p:cNvPr id="61" name="椭圆 6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2" name="图片 6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3" name="文本框 62">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4.14</a:t>
              </a:r>
              <a:endParaRPr lang="zh-CN" altLang="en-US" sz="1200" b="1" dirty="0">
                <a:solidFill>
                  <a:schemeClr val="bg1"/>
                </a:solidFill>
              </a:endParaRPr>
            </a:p>
          </p:txBody>
        </p:sp>
      </p:grpSp>
      <p:grpSp>
        <p:nvGrpSpPr>
          <p:cNvPr id="64" name="组合 63"/>
          <p:cNvGrpSpPr/>
          <p:nvPr/>
        </p:nvGrpSpPr>
        <p:grpSpPr>
          <a:xfrm>
            <a:off x="11255653" y="886655"/>
            <a:ext cx="799525" cy="586284"/>
            <a:chOff x="6218013" y="812542"/>
            <a:chExt cx="799525" cy="586284"/>
          </a:xfrm>
        </p:grpSpPr>
        <p:sp>
          <p:nvSpPr>
            <p:cNvPr id="65" name="椭圆 6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6" name="图片 6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7" name="文本框 66">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4.15</a:t>
              </a:r>
              <a:endParaRPr lang="zh-CN" altLang="en-US" sz="1200" b="1" dirty="0">
                <a:solidFill>
                  <a:schemeClr val="bg1"/>
                </a:solidFill>
              </a:endParaRPr>
            </a:p>
          </p:txBody>
        </p:sp>
      </p:grpSp>
      <p:sp>
        <p:nvSpPr>
          <p:cNvPr id="37" name="文本框 36"/>
          <p:cNvSpPr txBox="1"/>
          <p:nvPr/>
        </p:nvSpPr>
        <p:spPr>
          <a:xfrm>
            <a:off x="1787463" y="2570733"/>
            <a:ext cx="2860737" cy="471539"/>
          </a:xfrm>
          <a:prstGeom prst="rect">
            <a:avLst/>
          </a:prstGeom>
          <a:noFill/>
        </p:spPr>
        <p:txBody>
          <a:bodyPr wrap="square" rtlCol="0">
            <a:spAutoFit/>
          </a:bodyPr>
          <a:lstStyle/>
          <a:p>
            <a:pPr lvl="0">
              <a:lnSpc>
                <a:spcPct val="120000"/>
              </a:lnSpc>
              <a:defRPr/>
            </a:pPr>
            <a:r>
              <a:rPr lang="en-US" altLang="zh-CN" sz="2200" dirty="0">
                <a:solidFill>
                  <a:srgbClr val="DD5C60"/>
                </a:solidFill>
              </a:rPr>
              <a:t>Individual Friendships</a:t>
            </a:r>
            <a:endParaRPr kumimoji="0" lang="zh-CN" altLang="zh-CN" sz="2200" i="0" u="none" strike="noStrike" kern="1200" cap="none" spc="0" normalizeH="0" baseline="0" noProof="0" dirty="0">
              <a:ln>
                <a:noFill/>
              </a:ln>
              <a:solidFill>
                <a:srgbClr val="DD5C60"/>
              </a:solidFill>
              <a:effectLst/>
              <a:uLnTx/>
              <a:uFillTx/>
              <a:ea typeface="宋体" panose="02010600030101010101" pitchFamily="2" charset="-122"/>
            </a:endParaRPr>
          </a:p>
        </p:txBody>
      </p:sp>
      <p:sp>
        <p:nvSpPr>
          <p:cNvPr id="3" name="文本框 2">
            <a:extLst>
              <a:ext uri="{FF2B5EF4-FFF2-40B4-BE49-F238E27FC236}">
                <a16:creationId xmlns:a16="http://schemas.microsoft.com/office/drawing/2014/main" xmlns="" id="{AAF6C015-752A-8612-4BC2-6C39D670AE93}"/>
              </a:ext>
            </a:extLst>
          </p:cNvPr>
          <p:cNvSpPr txBox="1"/>
          <p:nvPr/>
        </p:nvSpPr>
        <p:spPr>
          <a:xfrm>
            <a:off x="912408" y="2586873"/>
            <a:ext cx="10898591" cy="1284069"/>
          </a:xfrm>
          <a:prstGeom prst="rect">
            <a:avLst/>
          </a:prstGeom>
          <a:noFill/>
        </p:spPr>
        <p:txBody>
          <a:bodyPr wrap="square" rtlCol="0">
            <a:spAutoFit/>
          </a:bodyPr>
          <a:lstStyle/>
          <a:p>
            <a:pPr>
              <a:lnSpc>
                <a:spcPct val="120000"/>
              </a:lnSpc>
            </a:pPr>
            <a:r>
              <a:rPr lang="en-US" altLang="zh-CN" sz="2200" b="1" dirty="0">
                <a:solidFill>
                  <a:srgbClr val="231F20"/>
                </a:solidFill>
                <a:effectLst/>
              </a:rPr>
              <a:t>Name: __________________</a:t>
            </a:r>
          </a:p>
          <a:p>
            <a:pPr>
              <a:lnSpc>
                <a:spcPct val="120000"/>
              </a:lnSpc>
            </a:pPr>
            <a:r>
              <a:rPr lang="en-US" altLang="zh-CN" sz="2200" b="1" dirty="0"/>
              <a:t>Definition: ______________________________________________________</a:t>
            </a:r>
          </a:p>
          <a:p>
            <a:pPr>
              <a:lnSpc>
                <a:spcPct val="120000"/>
              </a:lnSpc>
            </a:pPr>
            <a:r>
              <a:rPr lang="en-US" altLang="zh-CN" sz="2200" b="1" dirty="0"/>
              <a:t>                    _____________________________________________</a:t>
            </a:r>
            <a:endParaRPr lang="zh-CN" altLang="en-US" sz="2200" b="1" dirty="0"/>
          </a:p>
        </p:txBody>
      </p:sp>
      <p:sp>
        <p:nvSpPr>
          <p:cNvPr id="33" name="文本框 32">
            <a:extLst>
              <a:ext uri="{FF2B5EF4-FFF2-40B4-BE49-F238E27FC236}">
                <a16:creationId xmlns:a16="http://schemas.microsoft.com/office/drawing/2014/main" xmlns="" id="{D13B7045-0FDB-FD99-447A-A1C2D707F3F1}"/>
              </a:ext>
            </a:extLst>
          </p:cNvPr>
          <p:cNvSpPr txBox="1"/>
          <p:nvPr/>
        </p:nvSpPr>
        <p:spPr>
          <a:xfrm>
            <a:off x="2269386" y="2957262"/>
            <a:ext cx="7540189" cy="908207"/>
          </a:xfrm>
          <a:prstGeom prst="rect">
            <a:avLst/>
          </a:prstGeom>
          <a:noFill/>
        </p:spPr>
        <p:txBody>
          <a:bodyPr wrap="square" rtlCol="0">
            <a:spAutoFit/>
          </a:bodyPr>
          <a:lstStyle/>
          <a:p>
            <a:pPr>
              <a:lnSpc>
                <a:spcPct val="120000"/>
              </a:lnSpc>
            </a:pPr>
            <a:r>
              <a:rPr lang="en-US" altLang="zh-CN" sz="2200" dirty="0">
                <a:solidFill>
                  <a:srgbClr val="DD5C60"/>
                </a:solidFill>
              </a:rPr>
              <a:t>Also called “samplers”; collect friends one by one from a variety of places and achieve academic success independently</a:t>
            </a:r>
            <a:endParaRPr lang="zh-CN" altLang="en-US" sz="2200" dirty="0">
              <a:solidFill>
                <a:srgbClr val="DD5C60"/>
              </a:solidFill>
            </a:endParaRPr>
          </a:p>
        </p:txBody>
      </p:sp>
      <p:sp>
        <p:nvSpPr>
          <p:cNvPr id="35" name="文本框 34">
            <a:extLst>
              <a:ext uri="{FF2B5EF4-FFF2-40B4-BE49-F238E27FC236}">
                <a16:creationId xmlns:a16="http://schemas.microsoft.com/office/drawing/2014/main" xmlns="" id="{004ADA23-B027-3711-ED26-BC2932F2978C}"/>
              </a:ext>
            </a:extLst>
          </p:cNvPr>
          <p:cNvSpPr txBox="1"/>
          <p:nvPr/>
        </p:nvSpPr>
        <p:spPr>
          <a:xfrm>
            <a:off x="919321" y="1569392"/>
            <a:ext cx="10891679" cy="492443"/>
          </a:xfrm>
          <a:prstGeom prst="rect">
            <a:avLst/>
          </a:prstGeom>
          <a:noFill/>
        </p:spPr>
        <p:txBody>
          <a:bodyPr wrap="square" rtlCol="0">
            <a:spAutoFit/>
          </a:bodyPr>
          <a:lstStyle/>
          <a:p>
            <a:r>
              <a:rPr lang="en-US" altLang="zh-CN" sz="2600" b="1" dirty="0">
                <a:solidFill>
                  <a:srgbClr val="DA5362"/>
                </a:solidFill>
              </a:rPr>
              <a:t>Activity 4.11</a:t>
            </a:r>
            <a:endParaRPr lang="zh-CN" altLang="en-US" sz="2600" b="1" dirty="0">
              <a:solidFill>
                <a:srgbClr val="DA5362"/>
              </a:solidFill>
            </a:endParaRPr>
          </a:p>
        </p:txBody>
      </p:sp>
      <p:sp>
        <p:nvSpPr>
          <p:cNvPr id="42" name="圆角矩形 30">
            <a:extLst>
              <a:ext uri="{FF2B5EF4-FFF2-40B4-BE49-F238E27FC236}">
                <a16:creationId xmlns:a16="http://schemas.microsoft.com/office/drawing/2014/main" xmlns="" id="{E0F6D3CF-D055-191E-AC7E-97E4CDF0F5CD}"/>
              </a:ext>
            </a:extLst>
          </p:cNvPr>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Tree>
    <p:extLst>
      <p:ext uri="{BB962C8B-B14F-4D97-AF65-F5344CB8AC3E}">
        <p14:creationId xmlns:p14="http://schemas.microsoft.com/office/powerpoint/2010/main" xmlns="" val="428779765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childTnLst>
              </p:cTn>
              <p:nextCondLst>
                <p:cond evt="onClick" delay="0">
                  <p:tgtEl>
                    <p:spTgt spid="42"/>
                  </p:tgtEl>
                </p:cond>
              </p:nextCondLst>
            </p:seq>
          </p:childTnLst>
        </p:cTn>
      </p:par>
    </p:tnLst>
    <p:bldLst>
      <p:bldP spid="37"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919321" y="2061802"/>
            <a:ext cx="10795000" cy="1015663"/>
          </a:xfrm>
          <a:prstGeom prst="rect">
            <a:avLst/>
          </a:prstGeom>
          <a:noFill/>
        </p:spPr>
        <p:txBody>
          <a:bodyPr wrap="square" rtlCol="0">
            <a:spAutoFit/>
          </a:bodyPr>
          <a:lstStyle/>
          <a:p>
            <a:r>
              <a:rPr lang="en-US" altLang="zh-CN" sz="2000" i="1" dirty="0">
                <a:solidFill>
                  <a:srgbClr val="231F20"/>
                </a:solidFill>
                <a:effectLst/>
              </a:rPr>
              <a:t>Below are friendship network maps of Betsy, Ryan and James, respectively. Decide the type of their </a:t>
            </a:r>
            <a:endParaRPr lang="en-US" altLang="zh-CN" sz="2000" dirty="0"/>
          </a:p>
          <a:p>
            <a:r>
              <a:rPr lang="en-US" altLang="zh-CN" sz="2000" i="1" dirty="0">
                <a:solidFill>
                  <a:srgbClr val="231F20"/>
                </a:solidFill>
                <a:effectLst/>
              </a:rPr>
              <a:t>friendship network and explain your choice with the help of the definitions in Activity 4.11. The </a:t>
            </a:r>
            <a:endParaRPr lang="en-US" altLang="zh-CN" sz="2000" dirty="0"/>
          </a:p>
          <a:p>
            <a:r>
              <a:rPr lang="en-US" altLang="zh-CN" sz="2000" i="1" dirty="0">
                <a:solidFill>
                  <a:srgbClr val="231F20"/>
                </a:solidFill>
                <a:effectLst/>
              </a:rPr>
              <a:t>first one has been done for you as an example.</a:t>
            </a:r>
            <a:endParaRPr lang="en-US" altLang="zh-CN" sz="2000" i="1" dirty="0"/>
          </a:p>
        </p:txBody>
      </p:sp>
      <p:grpSp>
        <p:nvGrpSpPr>
          <p:cNvPr id="35" name="组合 34"/>
          <p:cNvGrpSpPr/>
          <p:nvPr/>
        </p:nvGrpSpPr>
        <p:grpSpPr>
          <a:xfrm>
            <a:off x="8370044" y="885366"/>
            <a:ext cx="799525" cy="586284"/>
            <a:chOff x="6218013" y="812542"/>
            <a:chExt cx="799525" cy="586284"/>
          </a:xfrm>
        </p:grpSpPr>
        <p:sp>
          <p:nvSpPr>
            <p:cNvPr id="36" name="椭圆 35"/>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 name="图片 3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8" name="文本框 37">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4.11</a:t>
              </a:r>
              <a:endParaRPr lang="zh-CN" altLang="en-US" sz="1200" b="1" dirty="0">
                <a:solidFill>
                  <a:schemeClr val="bg1"/>
                </a:solidFill>
              </a:endParaRPr>
            </a:p>
          </p:txBody>
        </p:sp>
      </p:grpSp>
      <p:grpSp>
        <p:nvGrpSpPr>
          <p:cNvPr id="39" name="组合 38"/>
          <p:cNvGrpSpPr/>
          <p:nvPr/>
        </p:nvGrpSpPr>
        <p:grpSpPr>
          <a:xfrm>
            <a:off x="9094497" y="888454"/>
            <a:ext cx="799525" cy="586284"/>
            <a:chOff x="6218013" y="812542"/>
            <a:chExt cx="799525" cy="586284"/>
          </a:xfrm>
        </p:grpSpPr>
        <p:sp>
          <p:nvSpPr>
            <p:cNvPr id="40" name="椭圆 39"/>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1" name="图片 40"/>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2" name="文本框 41">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4.12</a:t>
              </a:r>
              <a:endParaRPr lang="zh-CN" altLang="en-US" sz="1200" b="1" dirty="0">
                <a:solidFill>
                  <a:schemeClr val="bg1"/>
                </a:solidFill>
              </a:endParaRPr>
            </a:p>
          </p:txBody>
        </p:sp>
      </p:grpSp>
      <p:grpSp>
        <p:nvGrpSpPr>
          <p:cNvPr id="43" name="组合 42"/>
          <p:cNvGrpSpPr/>
          <p:nvPr/>
        </p:nvGrpSpPr>
        <p:grpSpPr>
          <a:xfrm>
            <a:off x="9809575" y="888454"/>
            <a:ext cx="799525" cy="586284"/>
            <a:chOff x="6218013" y="812542"/>
            <a:chExt cx="799525" cy="586284"/>
          </a:xfrm>
        </p:grpSpPr>
        <p:sp>
          <p:nvSpPr>
            <p:cNvPr id="64" name="椭圆 6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4.13</a:t>
              </a:r>
              <a:endParaRPr lang="zh-CN" altLang="en-US" sz="1200" b="1" dirty="0">
                <a:solidFill>
                  <a:schemeClr val="bg1"/>
                </a:solidFill>
              </a:endParaRPr>
            </a:p>
          </p:txBody>
        </p:sp>
      </p:grpSp>
      <p:grpSp>
        <p:nvGrpSpPr>
          <p:cNvPr id="67" name="组合 66"/>
          <p:cNvGrpSpPr/>
          <p:nvPr/>
        </p:nvGrpSpPr>
        <p:grpSpPr>
          <a:xfrm>
            <a:off x="10534028" y="891542"/>
            <a:ext cx="799525" cy="586284"/>
            <a:chOff x="6218013" y="812542"/>
            <a:chExt cx="799525" cy="586284"/>
          </a:xfrm>
        </p:grpSpPr>
        <p:sp>
          <p:nvSpPr>
            <p:cNvPr id="68" name="椭圆 6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4.14</a:t>
              </a:r>
              <a:endParaRPr lang="zh-CN" altLang="en-US" sz="1200" b="1" dirty="0">
                <a:solidFill>
                  <a:schemeClr val="bg1"/>
                </a:solidFill>
              </a:endParaRPr>
            </a:p>
          </p:txBody>
        </p:sp>
      </p:grpSp>
      <p:grpSp>
        <p:nvGrpSpPr>
          <p:cNvPr id="71" name="组合 70"/>
          <p:cNvGrpSpPr/>
          <p:nvPr/>
        </p:nvGrpSpPr>
        <p:grpSpPr>
          <a:xfrm>
            <a:off x="11255653" y="886655"/>
            <a:ext cx="799525" cy="586284"/>
            <a:chOff x="6218013" y="812542"/>
            <a:chExt cx="799525" cy="586284"/>
          </a:xfrm>
        </p:grpSpPr>
        <p:sp>
          <p:nvSpPr>
            <p:cNvPr id="72" name="椭圆 7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4.15</a:t>
              </a:r>
              <a:endParaRPr lang="zh-CN" altLang="en-US" sz="1200" b="1" dirty="0">
                <a:solidFill>
                  <a:schemeClr val="bg1"/>
                </a:solidFill>
              </a:endParaRPr>
            </a:p>
          </p:txBody>
        </p:sp>
      </p:grpSp>
      <p:pic>
        <p:nvPicPr>
          <p:cNvPr id="3" name="图片 2">
            <a:extLst>
              <a:ext uri="{FF2B5EF4-FFF2-40B4-BE49-F238E27FC236}">
                <a16:creationId xmlns:a16="http://schemas.microsoft.com/office/drawing/2014/main" xmlns="" id="{3076563A-F631-0029-9F3E-925884218CA3}"/>
              </a:ext>
            </a:extLst>
          </p:cNvPr>
          <p:cNvPicPr>
            <a:picLocks noChangeAspect="1"/>
          </p:cNvPicPr>
          <p:nvPr/>
        </p:nvPicPr>
        <p:blipFill rotWithShape="1">
          <a:blip r:embed="rId9" cstate="print">
            <a:extLst>
              <a:ext uri="{28A0092B-C50C-407E-A947-70E740481C1C}">
                <a14:useLocalDpi xmlns:a14="http://schemas.microsoft.com/office/drawing/2010/main" xmlns="" val="0"/>
              </a:ext>
            </a:extLst>
          </a:blip>
          <a:srcRect t="1444" r="12997" b="42111"/>
          <a:stretch/>
        </p:blipFill>
        <p:spPr>
          <a:xfrm>
            <a:off x="529467" y="3195484"/>
            <a:ext cx="11525711" cy="3382297"/>
          </a:xfrm>
          <a:prstGeom prst="rect">
            <a:avLst/>
          </a:prstGeom>
        </p:spPr>
      </p:pic>
      <p:sp>
        <p:nvSpPr>
          <p:cNvPr id="44" name="文本框 43">
            <a:extLst>
              <a:ext uri="{FF2B5EF4-FFF2-40B4-BE49-F238E27FC236}">
                <a16:creationId xmlns:a16="http://schemas.microsoft.com/office/drawing/2014/main" xmlns="" id="{41BABE4F-79A7-045D-8935-3A2E795B39B4}"/>
              </a:ext>
            </a:extLst>
          </p:cNvPr>
          <p:cNvSpPr txBox="1"/>
          <p:nvPr/>
        </p:nvSpPr>
        <p:spPr>
          <a:xfrm>
            <a:off x="919321" y="1569392"/>
            <a:ext cx="10891679" cy="492443"/>
          </a:xfrm>
          <a:prstGeom prst="rect">
            <a:avLst/>
          </a:prstGeom>
          <a:noFill/>
        </p:spPr>
        <p:txBody>
          <a:bodyPr wrap="square" rtlCol="0">
            <a:spAutoFit/>
          </a:bodyPr>
          <a:lstStyle/>
          <a:p>
            <a:r>
              <a:rPr lang="en-US" altLang="zh-CN" sz="2600" b="1" dirty="0">
                <a:solidFill>
                  <a:srgbClr val="DA5362"/>
                </a:solidFill>
              </a:rPr>
              <a:t>Activity 4.12</a:t>
            </a:r>
            <a:endParaRPr lang="zh-CN" altLang="en-US" sz="2600" b="1" dirty="0">
              <a:solidFill>
                <a:srgbClr val="DA536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8370044" y="885366"/>
            <a:ext cx="799525" cy="586284"/>
            <a:chOff x="6218013" y="812542"/>
            <a:chExt cx="799525" cy="586284"/>
          </a:xfrm>
        </p:grpSpPr>
        <p:sp>
          <p:nvSpPr>
            <p:cNvPr id="36" name="椭圆 35"/>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 name="图片 3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8" name="文本框 37">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4.11</a:t>
              </a:r>
              <a:endParaRPr lang="zh-CN" altLang="en-US" sz="1200" b="1" dirty="0">
                <a:solidFill>
                  <a:schemeClr val="bg1"/>
                </a:solidFill>
              </a:endParaRPr>
            </a:p>
          </p:txBody>
        </p:sp>
      </p:grpSp>
      <p:grpSp>
        <p:nvGrpSpPr>
          <p:cNvPr id="39" name="组合 38"/>
          <p:cNvGrpSpPr/>
          <p:nvPr/>
        </p:nvGrpSpPr>
        <p:grpSpPr>
          <a:xfrm>
            <a:off x="9094497" y="888454"/>
            <a:ext cx="799525" cy="586284"/>
            <a:chOff x="6218013" y="812542"/>
            <a:chExt cx="799525" cy="586284"/>
          </a:xfrm>
        </p:grpSpPr>
        <p:sp>
          <p:nvSpPr>
            <p:cNvPr id="40" name="椭圆 39"/>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1" name="图片 40"/>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2" name="文本框 41">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4.12</a:t>
              </a:r>
              <a:endParaRPr lang="zh-CN" altLang="en-US" sz="1200" b="1" dirty="0">
                <a:solidFill>
                  <a:schemeClr val="bg1"/>
                </a:solidFill>
              </a:endParaRPr>
            </a:p>
          </p:txBody>
        </p:sp>
      </p:grpSp>
      <p:grpSp>
        <p:nvGrpSpPr>
          <p:cNvPr id="43" name="组合 42"/>
          <p:cNvGrpSpPr/>
          <p:nvPr/>
        </p:nvGrpSpPr>
        <p:grpSpPr>
          <a:xfrm>
            <a:off x="9809575" y="888454"/>
            <a:ext cx="799525" cy="586284"/>
            <a:chOff x="6218013" y="812542"/>
            <a:chExt cx="799525" cy="586284"/>
          </a:xfrm>
        </p:grpSpPr>
        <p:sp>
          <p:nvSpPr>
            <p:cNvPr id="64" name="椭圆 6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4.13</a:t>
              </a:r>
              <a:endParaRPr lang="zh-CN" altLang="en-US" sz="1200" b="1" dirty="0">
                <a:solidFill>
                  <a:schemeClr val="bg1"/>
                </a:solidFill>
              </a:endParaRPr>
            </a:p>
          </p:txBody>
        </p:sp>
      </p:grpSp>
      <p:grpSp>
        <p:nvGrpSpPr>
          <p:cNvPr id="67" name="组合 66"/>
          <p:cNvGrpSpPr/>
          <p:nvPr/>
        </p:nvGrpSpPr>
        <p:grpSpPr>
          <a:xfrm>
            <a:off x="10534028" y="891542"/>
            <a:ext cx="799525" cy="586284"/>
            <a:chOff x="6218013" y="812542"/>
            <a:chExt cx="799525" cy="586284"/>
          </a:xfrm>
        </p:grpSpPr>
        <p:sp>
          <p:nvSpPr>
            <p:cNvPr id="68" name="椭圆 6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4.14</a:t>
              </a:r>
              <a:endParaRPr lang="zh-CN" altLang="en-US" sz="1200" b="1" dirty="0">
                <a:solidFill>
                  <a:schemeClr val="bg1"/>
                </a:solidFill>
              </a:endParaRPr>
            </a:p>
          </p:txBody>
        </p:sp>
      </p:grpSp>
      <p:grpSp>
        <p:nvGrpSpPr>
          <p:cNvPr id="71" name="组合 70"/>
          <p:cNvGrpSpPr/>
          <p:nvPr/>
        </p:nvGrpSpPr>
        <p:grpSpPr>
          <a:xfrm>
            <a:off x="11255653" y="886655"/>
            <a:ext cx="799525" cy="586284"/>
            <a:chOff x="6218013" y="812542"/>
            <a:chExt cx="799525" cy="586284"/>
          </a:xfrm>
        </p:grpSpPr>
        <p:sp>
          <p:nvSpPr>
            <p:cNvPr id="72" name="椭圆 7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4.15</a:t>
              </a:r>
              <a:endParaRPr lang="zh-CN" altLang="en-US" sz="1200" b="1" dirty="0">
                <a:solidFill>
                  <a:schemeClr val="bg1"/>
                </a:solidFill>
              </a:endParaRPr>
            </a:p>
          </p:txBody>
        </p:sp>
      </p:grpSp>
      <p:sp>
        <p:nvSpPr>
          <p:cNvPr id="44" name="文本框 43">
            <a:extLst>
              <a:ext uri="{FF2B5EF4-FFF2-40B4-BE49-F238E27FC236}">
                <a16:creationId xmlns:a16="http://schemas.microsoft.com/office/drawing/2014/main" xmlns="" id="{41BABE4F-79A7-045D-8935-3A2E795B39B4}"/>
              </a:ext>
            </a:extLst>
          </p:cNvPr>
          <p:cNvSpPr txBox="1"/>
          <p:nvPr/>
        </p:nvSpPr>
        <p:spPr>
          <a:xfrm>
            <a:off x="926233" y="1599501"/>
            <a:ext cx="10891679" cy="492443"/>
          </a:xfrm>
          <a:prstGeom prst="rect">
            <a:avLst/>
          </a:prstGeom>
          <a:noFill/>
        </p:spPr>
        <p:txBody>
          <a:bodyPr wrap="square" rtlCol="0">
            <a:spAutoFit/>
          </a:bodyPr>
          <a:lstStyle/>
          <a:p>
            <a:r>
              <a:rPr lang="en-US" altLang="zh-CN" sz="2600" b="1" dirty="0">
                <a:solidFill>
                  <a:srgbClr val="DA5362"/>
                </a:solidFill>
              </a:rPr>
              <a:t>Activity 4.12</a:t>
            </a:r>
            <a:endParaRPr lang="zh-CN" altLang="en-US" sz="2600" b="1" dirty="0">
              <a:solidFill>
                <a:srgbClr val="DA5362"/>
              </a:solidFill>
            </a:endParaRPr>
          </a:p>
        </p:txBody>
      </p:sp>
      <p:pic>
        <p:nvPicPr>
          <p:cNvPr id="4" name="图片 3">
            <a:extLst>
              <a:ext uri="{FF2B5EF4-FFF2-40B4-BE49-F238E27FC236}">
                <a16:creationId xmlns:a16="http://schemas.microsoft.com/office/drawing/2014/main" xmlns="" id="{1955B202-FB3B-3239-7922-02C6523FF96F}"/>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743565" y="2322166"/>
            <a:ext cx="6477000" cy="3181350"/>
          </a:xfrm>
          <a:prstGeom prst="rect">
            <a:avLst/>
          </a:prstGeom>
        </p:spPr>
      </p:pic>
      <p:sp>
        <p:nvSpPr>
          <p:cNvPr id="27" name="矩形 26">
            <a:extLst>
              <a:ext uri="{FF2B5EF4-FFF2-40B4-BE49-F238E27FC236}">
                <a16:creationId xmlns:a16="http://schemas.microsoft.com/office/drawing/2014/main" xmlns="" id="{12655989-4846-0841-E73B-EEE17954D052}"/>
              </a:ext>
            </a:extLst>
          </p:cNvPr>
          <p:cNvSpPr/>
          <p:nvPr/>
        </p:nvSpPr>
        <p:spPr>
          <a:xfrm>
            <a:off x="7364361" y="2421147"/>
            <a:ext cx="4827639" cy="29833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xmlns="" id="{70C41C96-45F2-4FC0-BC06-CD8EF93DED57}"/>
              </a:ext>
            </a:extLst>
          </p:cNvPr>
          <p:cNvSpPr txBox="1"/>
          <p:nvPr/>
        </p:nvSpPr>
        <p:spPr>
          <a:xfrm>
            <a:off x="7507057" y="2588623"/>
            <a:ext cx="4684943" cy="2502865"/>
          </a:xfrm>
          <a:prstGeom prst="rect">
            <a:avLst/>
          </a:prstGeom>
          <a:noFill/>
        </p:spPr>
        <p:txBody>
          <a:bodyPr wrap="square" rtlCol="0">
            <a:spAutoFit/>
          </a:bodyPr>
          <a:lstStyle/>
          <a:p>
            <a:pPr>
              <a:lnSpc>
                <a:spcPct val="120000"/>
              </a:lnSpc>
            </a:pPr>
            <a:r>
              <a:rPr lang="en-US" altLang="zh-CN" sz="2200" b="1" dirty="0">
                <a:effectLst/>
              </a:rPr>
              <a:t>Friendship Network Type: </a:t>
            </a:r>
            <a:endParaRPr lang="en-US" altLang="zh-CN" sz="2200" dirty="0"/>
          </a:p>
          <a:p>
            <a:pPr>
              <a:lnSpc>
                <a:spcPct val="120000"/>
              </a:lnSpc>
            </a:pPr>
            <a:r>
              <a:rPr lang="en-US" altLang="zh-CN" sz="2200" b="1" dirty="0">
                <a:solidFill>
                  <a:srgbClr val="231F20"/>
                </a:solidFill>
                <a:effectLst/>
                <a:latin typeface="TradeGothicLTStd-Bold"/>
              </a:rPr>
              <a:t>__________________</a:t>
            </a:r>
            <a:endParaRPr lang="en-US" altLang="zh-CN" sz="2200" dirty="0"/>
          </a:p>
          <a:p>
            <a:pPr>
              <a:lnSpc>
                <a:spcPct val="120000"/>
              </a:lnSpc>
            </a:pPr>
            <a:r>
              <a:rPr lang="en-US" altLang="zh-CN" sz="2200" b="1" dirty="0">
                <a:effectLst/>
              </a:rPr>
              <a:t>Explanation: </a:t>
            </a:r>
            <a:endParaRPr lang="en-US" altLang="zh-CN" sz="2200" dirty="0"/>
          </a:p>
          <a:p>
            <a:pPr>
              <a:lnSpc>
                <a:spcPct val="120000"/>
              </a:lnSpc>
            </a:pPr>
            <a:r>
              <a:rPr lang="en-US" altLang="zh-CN" sz="2200" b="1" dirty="0">
                <a:solidFill>
                  <a:srgbClr val="231F20"/>
                </a:solidFill>
                <a:effectLst/>
                <a:latin typeface="TradeGothicLTStd-Bold"/>
              </a:rPr>
              <a:t>___________________________</a:t>
            </a:r>
            <a:endParaRPr lang="en-US" altLang="zh-CN" sz="2200" dirty="0"/>
          </a:p>
          <a:p>
            <a:pPr>
              <a:lnSpc>
                <a:spcPct val="120000"/>
              </a:lnSpc>
            </a:pPr>
            <a:r>
              <a:rPr lang="en-US" altLang="zh-CN" sz="2200" b="1" dirty="0">
                <a:solidFill>
                  <a:srgbClr val="231F20"/>
                </a:solidFill>
                <a:effectLst/>
                <a:latin typeface="TradeGothicLTStd-Bold"/>
              </a:rPr>
              <a:t>___________________________</a:t>
            </a:r>
            <a:endParaRPr lang="en-US" altLang="zh-CN" sz="2200" dirty="0"/>
          </a:p>
          <a:p>
            <a:pPr>
              <a:lnSpc>
                <a:spcPct val="120000"/>
              </a:lnSpc>
            </a:pPr>
            <a:r>
              <a:rPr lang="en-US" altLang="zh-CN" sz="2200" b="1" dirty="0">
                <a:solidFill>
                  <a:srgbClr val="231F20"/>
                </a:solidFill>
                <a:effectLst/>
                <a:latin typeface="TradeGothicLTStd-Bold"/>
              </a:rPr>
              <a:t>___________________________</a:t>
            </a:r>
            <a:endParaRPr lang="zh-CN" altLang="en-US" sz="2200" dirty="0"/>
          </a:p>
        </p:txBody>
      </p:sp>
      <p:sp>
        <p:nvSpPr>
          <p:cNvPr id="29" name="文本框 28">
            <a:extLst>
              <a:ext uri="{FF2B5EF4-FFF2-40B4-BE49-F238E27FC236}">
                <a16:creationId xmlns:a16="http://schemas.microsoft.com/office/drawing/2014/main" xmlns="" id="{6A216825-B775-3BA5-5008-B43A433FB39E}"/>
              </a:ext>
            </a:extLst>
          </p:cNvPr>
          <p:cNvSpPr txBox="1"/>
          <p:nvPr/>
        </p:nvSpPr>
        <p:spPr>
          <a:xfrm>
            <a:off x="7507057" y="2957461"/>
            <a:ext cx="2998322" cy="471539"/>
          </a:xfrm>
          <a:prstGeom prst="rect">
            <a:avLst/>
          </a:prstGeom>
          <a:noFill/>
        </p:spPr>
        <p:txBody>
          <a:bodyPr wrap="square" rtlCol="0">
            <a:spAutoFit/>
          </a:bodyPr>
          <a:lstStyle/>
          <a:p>
            <a:pPr>
              <a:lnSpc>
                <a:spcPct val="120000"/>
              </a:lnSpc>
            </a:pPr>
            <a:r>
              <a:rPr lang="en-US" altLang="zh-CN" sz="2200" dirty="0">
                <a:solidFill>
                  <a:srgbClr val="DD5C60"/>
                </a:solidFill>
              </a:rPr>
              <a:t>Individual Friendships</a:t>
            </a:r>
            <a:endParaRPr lang="zh-CN" altLang="en-US" sz="2200" dirty="0">
              <a:solidFill>
                <a:srgbClr val="DD5C60"/>
              </a:solidFill>
            </a:endParaRPr>
          </a:p>
        </p:txBody>
      </p:sp>
      <p:sp>
        <p:nvSpPr>
          <p:cNvPr id="31" name="圆角矩形 30">
            <a:extLst>
              <a:ext uri="{FF2B5EF4-FFF2-40B4-BE49-F238E27FC236}">
                <a16:creationId xmlns:a16="http://schemas.microsoft.com/office/drawing/2014/main" xmlns="" id="{E09E3C6F-1050-2B15-F4A8-09A802A86FAB}"/>
              </a:ext>
            </a:extLst>
          </p:cNvPr>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32" name="文本框 31">
            <a:extLst>
              <a:ext uri="{FF2B5EF4-FFF2-40B4-BE49-F238E27FC236}">
                <a16:creationId xmlns:a16="http://schemas.microsoft.com/office/drawing/2014/main" xmlns="" id="{A115DABD-CDEE-2314-DCF7-7AD217DD8255}"/>
              </a:ext>
            </a:extLst>
          </p:cNvPr>
          <p:cNvSpPr txBox="1"/>
          <p:nvPr/>
        </p:nvSpPr>
        <p:spPr>
          <a:xfrm>
            <a:off x="7507057" y="3758203"/>
            <a:ext cx="4095855" cy="1284069"/>
          </a:xfrm>
          <a:prstGeom prst="rect">
            <a:avLst/>
          </a:prstGeom>
          <a:noFill/>
        </p:spPr>
        <p:txBody>
          <a:bodyPr wrap="square" rtlCol="0">
            <a:spAutoFit/>
          </a:bodyPr>
          <a:lstStyle/>
          <a:p>
            <a:pPr>
              <a:lnSpc>
                <a:spcPct val="120000"/>
              </a:lnSpc>
            </a:pPr>
            <a:r>
              <a:rPr lang="en-US" altLang="zh-CN" sz="2200" dirty="0">
                <a:solidFill>
                  <a:srgbClr val="DD5C60"/>
                </a:solidFill>
              </a:rPr>
              <a:t>Ryan had friends in different places. These friends had no or little connection with each other. </a:t>
            </a:r>
            <a:endParaRPr lang="zh-CN" altLang="en-US" sz="2200" dirty="0">
              <a:solidFill>
                <a:srgbClr val="DD5C60"/>
              </a:solidFill>
            </a:endParaRPr>
          </a:p>
        </p:txBody>
      </p:sp>
    </p:spTree>
    <p:extLst>
      <p:ext uri="{BB962C8B-B14F-4D97-AF65-F5344CB8AC3E}">
        <p14:creationId xmlns:p14="http://schemas.microsoft.com/office/powerpoint/2010/main" xmlns="" val="16063841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nextCondLst>
                <p:cond evt="onClick" delay="0">
                  <p:tgtEl>
                    <p:spTgt spid="31"/>
                  </p:tgtEl>
                </p:cond>
              </p:nextCondLst>
            </p:seq>
          </p:childTnLst>
        </p:cTn>
      </p:par>
    </p:tnLst>
    <p:bldLst>
      <p:bldP spid="29"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8370044" y="885366"/>
            <a:ext cx="799525" cy="586284"/>
            <a:chOff x="6218013" y="812542"/>
            <a:chExt cx="799525" cy="586284"/>
          </a:xfrm>
        </p:grpSpPr>
        <p:sp>
          <p:nvSpPr>
            <p:cNvPr id="36" name="椭圆 35"/>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 name="图片 3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8" name="文本框 37">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4.11</a:t>
              </a:r>
              <a:endParaRPr lang="zh-CN" altLang="en-US" sz="1200" b="1" dirty="0">
                <a:solidFill>
                  <a:schemeClr val="bg1"/>
                </a:solidFill>
              </a:endParaRPr>
            </a:p>
          </p:txBody>
        </p:sp>
      </p:grpSp>
      <p:grpSp>
        <p:nvGrpSpPr>
          <p:cNvPr id="39" name="组合 38"/>
          <p:cNvGrpSpPr/>
          <p:nvPr/>
        </p:nvGrpSpPr>
        <p:grpSpPr>
          <a:xfrm>
            <a:off x="9094497" y="888454"/>
            <a:ext cx="799525" cy="586284"/>
            <a:chOff x="6218013" y="812542"/>
            <a:chExt cx="799525" cy="586284"/>
          </a:xfrm>
        </p:grpSpPr>
        <p:sp>
          <p:nvSpPr>
            <p:cNvPr id="40" name="椭圆 39"/>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1" name="图片 40"/>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2" name="文本框 41">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4.12</a:t>
              </a:r>
              <a:endParaRPr lang="zh-CN" altLang="en-US" sz="1200" b="1" dirty="0">
                <a:solidFill>
                  <a:schemeClr val="bg1"/>
                </a:solidFill>
              </a:endParaRPr>
            </a:p>
          </p:txBody>
        </p:sp>
      </p:grpSp>
      <p:grpSp>
        <p:nvGrpSpPr>
          <p:cNvPr id="43" name="组合 42"/>
          <p:cNvGrpSpPr/>
          <p:nvPr/>
        </p:nvGrpSpPr>
        <p:grpSpPr>
          <a:xfrm>
            <a:off x="9809575" y="888454"/>
            <a:ext cx="799525" cy="586284"/>
            <a:chOff x="6218013" y="812542"/>
            <a:chExt cx="799525" cy="586284"/>
          </a:xfrm>
        </p:grpSpPr>
        <p:sp>
          <p:nvSpPr>
            <p:cNvPr id="64" name="椭圆 6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4.13</a:t>
              </a:r>
              <a:endParaRPr lang="zh-CN" altLang="en-US" sz="1200" b="1" dirty="0">
                <a:solidFill>
                  <a:schemeClr val="bg1"/>
                </a:solidFill>
              </a:endParaRPr>
            </a:p>
          </p:txBody>
        </p:sp>
      </p:grpSp>
      <p:grpSp>
        <p:nvGrpSpPr>
          <p:cNvPr id="67" name="组合 66"/>
          <p:cNvGrpSpPr/>
          <p:nvPr/>
        </p:nvGrpSpPr>
        <p:grpSpPr>
          <a:xfrm>
            <a:off x="10534028" y="891542"/>
            <a:ext cx="799525" cy="586284"/>
            <a:chOff x="6218013" y="812542"/>
            <a:chExt cx="799525" cy="586284"/>
          </a:xfrm>
        </p:grpSpPr>
        <p:sp>
          <p:nvSpPr>
            <p:cNvPr id="68" name="椭圆 6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4.14</a:t>
              </a:r>
              <a:endParaRPr lang="zh-CN" altLang="en-US" sz="1200" b="1" dirty="0">
                <a:solidFill>
                  <a:schemeClr val="bg1"/>
                </a:solidFill>
              </a:endParaRPr>
            </a:p>
          </p:txBody>
        </p:sp>
      </p:grpSp>
      <p:grpSp>
        <p:nvGrpSpPr>
          <p:cNvPr id="71" name="组合 70"/>
          <p:cNvGrpSpPr/>
          <p:nvPr/>
        </p:nvGrpSpPr>
        <p:grpSpPr>
          <a:xfrm>
            <a:off x="11255653" y="886655"/>
            <a:ext cx="799525" cy="586284"/>
            <a:chOff x="6218013" y="812542"/>
            <a:chExt cx="799525" cy="586284"/>
          </a:xfrm>
        </p:grpSpPr>
        <p:sp>
          <p:nvSpPr>
            <p:cNvPr id="72" name="椭圆 7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4.15</a:t>
              </a:r>
              <a:endParaRPr lang="zh-CN" altLang="en-US" sz="1200" b="1" dirty="0">
                <a:solidFill>
                  <a:schemeClr val="bg1"/>
                </a:solidFill>
              </a:endParaRPr>
            </a:p>
          </p:txBody>
        </p:sp>
      </p:grpSp>
      <p:sp>
        <p:nvSpPr>
          <p:cNvPr id="44" name="文本框 43">
            <a:extLst>
              <a:ext uri="{FF2B5EF4-FFF2-40B4-BE49-F238E27FC236}">
                <a16:creationId xmlns:a16="http://schemas.microsoft.com/office/drawing/2014/main" xmlns="" id="{41BABE4F-79A7-045D-8935-3A2E795B39B4}"/>
              </a:ext>
            </a:extLst>
          </p:cNvPr>
          <p:cNvSpPr txBox="1"/>
          <p:nvPr/>
        </p:nvSpPr>
        <p:spPr>
          <a:xfrm>
            <a:off x="926233" y="1599501"/>
            <a:ext cx="10891679" cy="492443"/>
          </a:xfrm>
          <a:prstGeom prst="rect">
            <a:avLst/>
          </a:prstGeom>
          <a:noFill/>
        </p:spPr>
        <p:txBody>
          <a:bodyPr wrap="square" rtlCol="0">
            <a:spAutoFit/>
          </a:bodyPr>
          <a:lstStyle/>
          <a:p>
            <a:r>
              <a:rPr lang="en-US" altLang="zh-CN" sz="2600" b="1" dirty="0">
                <a:solidFill>
                  <a:srgbClr val="DA5362"/>
                </a:solidFill>
              </a:rPr>
              <a:t>Activity 4.12</a:t>
            </a:r>
            <a:endParaRPr lang="zh-CN" altLang="en-US" sz="2600" b="1" dirty="0">
              <a:solidFill>
                <a:srgbClr val="DA5362"/>
              </a:solidFill>
            </a:endParaRPr>
          </a:p>
        </p:txBody>
      </p:sp>
      <p:sp>
        <p:nvSpPr>
          <p:cNvPr id="31" name="圆角矩形 30">
            <a:extLst>
              <a:ext uri="{FF2B5EF4-FFF2-40B4-BE49-F238E27FC236}">
                <a16:creationId xmlns:a16="http://schemas.microsoft.com/office/drawing/2014/main" xmlns="" id="{E09E3C6F-1050-2B15-F4A8-09A802A86FAB}"/>
              </a:ext>
            </a:extLst>
          </p:cNvPr>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pic>
        <p:nvPicPr>
          <p:cNvPr id="3" name="图片 2">
            <a:extLst>
              <a:ext uri="{FF2B5EF4-FFF2-40B4-BE49-F238E27FC236}">
                <a16:creationId xmlns:a16="http://schemas.microsoft.com/office/drawing/2014/main" xmlns="" id="{27470300-3931-F731-CBE2-9BCE556FF992}"/>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926233" y="2477682"/>
            <a:ext cx="5734050" cy="3609975"/>
          </a:xfrm>
          <a:prstGeom prst="rect">
            <a:avLst/>
          </a:prstGeom>
        </p:spPr>
      </p:pic>
      <p:sp>
        <p:nvSpPr>
          <p:cNvPr id="27" name="矩形 26">
            <a:extLst>
              <a:ext uri="{FF2B5EF4-FFF2-40B4-BE49-F238E27FC236}">
                <a16:creationId xmlns:a16="http://schemas.microsoft.com/office/drawing/2014/main" xmlns="" id="{12655989-4846-0841-E73B-EEE17954D052}"/>
              </a:ext>
            </a:extLst>
          </p:cNvPr>
          <p:cNvSpPr/>
          <p:nvPr/>
        </p:nvSpPr>
        <p:spPr>
          <a:xfrm>
            <a:off x="6102417" y="2477682"/>
            <a:ext cx="6089583" cy="31145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xmlns="" id="{70C41C96-45F2-4FC0-BC06-CD8EF93DED57}"/>
              </a:ext>
            </a:extLst>
          </p:cNvPr>
          <p:cNvSpPr txBox="1"/>
          <p:nvPr/>
        </p:nvSpPr>
        <p:spPr>
          <a:xfrm>
            <a:off x="6580825" y="2786636"/>
            <a:ext cx="4684943" cy="2529923"/>
          </a:xfrm>
          <a:prstGeom prst="rect">
            <a:avLst/>
          </a:prstGeom>
          <a:noFill/>
        </p:spPr>
        <p:txBody>
          <a:bodyPr wrap="square" rtlCol="0">
            <a:spAutoFit/>
          </a:bodyPr>
          <a:lstStyle/>
          <a:p>
            <a:pPr>
              <a:lnSpc>
                <a:spcPct val="120000"/>
              </a:lnSpc>
            </a:pPr>
            <a:r>
              <a:rPr lang="en-US" altLang="zh-CN" sz="2200" b="1" dirty="0">
                <a:effectLst/>
              </a:rPr>
              <a:t>Friendship Network Type: </a:t>
            </a:r>
            <a:endParaRPr lang="en-US" altLang="zh-CN" sz="2200" dirty="0"/>
          </a:p>
          <a:p>
            <a:pPr>
              <a:lnSpc>
                <a:spcPct val="120000"/>
              </a:lnSpc>
            </a:pPr>
            <a:r>
              <a:rPr lang="en-US" altLang="zh-CN" sz="2200" b="1" dirty="0">
                <a:solidFill>
                  <a:srgbClr val="231F20"/>
                </a:solidFill>
                <a:effectLst/>
                <a:latin typeface="TradeGothicLTStd-Bold"/>
              </a:rPr>
              <a:t>__________________</a:t>
            </a:r>
            <a:endParaRPr lang="en-US" altLang="zh-CN" sz="2200" dirty="0"/>
          </a:p>
          <a:p>
            <a:pPr>
              <a:lnSpc>
                <a:spcPct val="120000"/>
              </a:lnSpc>
            </a:pPr>
            <a:r>
              <a:rPr lang="en-US" altLang="zh-CN" sz="2200" b="1" dirty="0">
                <a:effectLst/>
              </a:rPr>
              <a:t>Explanation: </a:t>
            </a:r>
            <a:endParaRPr lang="en-US" altLang="zh-CN" sz="2200" dirty="0"/>
          </a:p>
          <a:p>
            <a:pPr>
              <a:lnSpc>
                <a:spcPct val="120000"/>
              </a:lnSpc>
            </a:pPr>
            <a:r>
              <a:rPr lang="en-US" altLang="zh-CN" sz="2200" b="1" dirty="0">
                <a:solidFill>
                  <a:srgbClr val="231F20"/>
                </a:solidFill>
                <a:effectLst/>
                <a:latin typeface="TradeGothicLTStd-Bold"/>
              </a:rPr>
              <a:t>_______________________________</a:t>
            </a:r>
            <a:endParaRPr lang="en-US" altLang="zh-CN" sz="2200" dirty="0"/>
          </a:p>
          <a:p>
            <a:pPr>
              <a:lnSpc>
                <a:spcPct val="120000"/>
              </a:lnSpc>
            </a:pPr>
            <a:r>
              <a:rPr lang="en-US" altLang="zh-CN" sz="2200" b="1" dirty="0">
                <a:solidFill>
                  <a:srgbClr val="231F20"/>
                </a:solidFill>
                <a:effectLst/>
                <a:latin typeface="TradeGothicLTStd-Bold"/>
              </a:rPr>
              <a:t>_______________________________</a:t>
            </a:r>
            <a:endParaRPr lang="en-US" altLang="zh-CN" sz="2200" dirty="0"/>
          </a:p>
          <a:p>
            <a:pPr>
              <a:lnSpc>
                <a:spcPct val="120000"/>
              </a:lnSpc>
            </a:pPr>
            <a:r>
              <a:rPr lang="en-US" altLang="zh-CN" sz="2200" b="1" dirty="0">
                <a:solidFill>
                  <a:srgbClr val="231F20"/>
                </a:solidFill>
                <a:effectLst/>
                <a:latin typeface="TradeGothicLTStd-Bold"/>
              </a:rPr>
              <a:t>___________________________</a:t>
            </a:r>
            <a:endParaRPr lang="zh-CN" altLang="en-US" sz="2200" dirty="0"/>
          </a:p>
        </p:txBody>
      </p:sp>
      <p:sp>
        <p:nvSpPr>
          <p:cNvPr id="29" name="文本框 28">
            <a:extLst>
              <a:ext uri="{FF2B5EF4-FFF2-40B4-BE49-F238E27FC236}">
                <a16:creationId xmlns:a16="http://schemas.microsoft.com/office/drawing/2014/main" xmlns="" id="{6A216825-B775-3BA5-5008-B43A433FB39E}"/>
              </a:ext>
            </a:extLst>
          </p:cNvPr>
          <p:cNvSpPr txBox="1"/>
          <p:nvPr/>
        </p:nvSpPr>
        <p:spPr>
          <a:xfrm>
            <a:off x="6580825" y="3154173"/>
            <a:ext cx="2998322" cy="471539"/>
          </a:xfrm>
          <a:prstGeom prst="rect">
            <a:avLst/>
          </a:prstGeom>
          <a:noFill/>
        </p:spPr>
        <p:txBody>
          <a:bodyPr wrap="square" rtlCol="0">
            <a:spAutoFit/>
          </a:bodyPr>
          <a:lstStyle/>
          <a:p>
            <a:pPr>
              <a:lnSpc>
                <a:spcPct val="120000"/>
              </a:lnSpc>
            </a:pPr>
            <a:r>
              <a:rPr lang="en-US" altLang="zh-CN" sz="2200" dirty="0">
                <a:solidFill>
                  <a:srgbClr val="DD5C60"/>
                </a:solidFill>
              </a:rPr>
              <a:t>A Tight-Knit Network</a:t>
            </a:r>
            <a:endParaRPr lang="zh-CN" altLang="en-US" sz="2200" dirty="0">
              <a:solidFill>
                <a:srgbClr val="DD5C60"/>
              </a:solidFill>
            </a:endParaRPr>
          </a:p>
        </p:txBody>
      </p:sp>
      <p:sp>
        <p:nvSpPr>
          <p:cNvPr id="32" name="文本框 31">
            <a:extLst>
              <a:ext uri="{FF2B5EF4-FFF2-40B4-BE49-F238E27FC236}">
                <a16:creationId xmlns:a16="http://schemas.microsoft.com/office/drawing/2014/main" xmlns="" id="{A115DABD-CDEE-2314-DCF7-7AD217DD8255}"/>
              </a:ext>
            </a:extLst>
          </p:cNvPr>
          <p:cNvSpPr txBox="1"/>
          <p:nvPr/>
        </p:nvSpPr>
        <p:spPr>
          <a:xfrm>
            <a:off x="6601258" y="3978097"/>
            <a:ext cx="4890230" cy="1311128"/>
          </a:xfrm>
          <a:prstGeom prst="rect">
            <a:avLst/>
          </a:prstGeom>
          <a:noFill/>
        </p:spPr>
        <p:txBody>
          <a:bodyPr wrap="square" rtlCol="0">
            <a:spAutoFit/>
          </a:bodyPr>
          <a:lstStyle/>
          <a:p>
            <a:pPr>
              <a:lnSpc>
                <a:spcPct val="120000"/>
              </a:lnSpc>
            </a:pPr>
            <a:r>
              <a:rPr lang="en-US" altLang="zh-CN" sz="2200" dirty="0">
                <a:solidFill>
                  <a:srgbClr val="DD5C60"/>
                </a:solidFill>
              </a:rPr>
              <a:t>James’ friendship network was densely woven. Nearly all his friends were connecting with each other.</a:t>
            </a:r>
            <a:endParaRPr lang="zh-CN" altLang="en-US" sz="2200" dirty="0">
              <a:solidFill>
                <a:srgbClr val="DD5C60"/>
              </a:solidFill>
            </a:endParaRPr>
          </a:p>
        </p:txBody>
      </p:sp>
    </p:spTree>
    <p:extLst>
      <p:ext uri="{BB962C8B-B14F-4D97-AF65-F5344CB8AC3E}">
        <p14:creationId xmlns:p14="http://schemas.microsoft.com/office/powerpoint/2010/main" xmlns="" val="23024441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nextCondLst>
                <p:cond evt="onClick" delay="0">
                  <p:tgtEl>
                    <p:spTgt spid="31"/>
                  </p:tgtEl>
                </p:cond>
              </p:nextCondLst>
            </p:seq>
          </p:childTnLst>
        </p:cTn>
      </p:par>
    </p:tnLst>
    <p:bldLst>
      <p:bldP spid="29"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4.13</a:t>
            </a:r>
            <a:endParaRPr lang="zh-CN" altLang="en-US" sz="2600" b="1" dirty="0">
              <a:solidFill>
                <a:srgbClr val="DA5362"/>
              </a:solidFill>
            </a:endParaRPr>
          </a:p>
        </p:txBody>
      </p:sp>
      <p:sp>
        <p:nvSpPr>
          <p:cNvPr id="25" name="文本框 24"/>
          <p:cNvSpPr txBox="1"/>
          <p:nvPr/>
        </p:nvSpPr>
        <p:spPr>
          <a:xfrm>
            <a:off x="919321" y="2061802"/>
            <a:ext cx="10795000" cy="1015663"/>
          </a:xfrm>
          <a:prstGeom prst="rect">
            <a:avLst/>
          </a:prstGeom>
          <a:noFill/>
        </p:spPr>
        <p:txBody>
          <a:bodyPr wrap="square" rtlCol="0">
            <a:spAutoFit/>
          </a:bodyPr>
          <a:lstStyle/>
          <a:p>
            <a:r>
              <a:rPr lang="en-US" altLang="zh-CN" sz="2000" i="1" dirty="0">
                <a:solidFill>
                  <a:srgbClr val="231F20"/>
                </a:solidFill>
                <a:effectLst/>
              </a:rPr>
              <a:t>Compared with the three types of friendship networks discussed in the passage, what type(s) of </a:t>
            </a:r>
            <a:endParaRPr lang="en-US" altLang="zh-CN" sz="2000" dirty="0"/>
          </a:p>
          <a:p>
            <a:r>
              <a:rPr lang="en-US" altLang="zh-CN" sz="2000" i="1" dirty="0">
                <a:solidFill>
                  <a:srgbClr val="231F20"/>
                </a:solidFill>
                <a:effectLst/>
              </a:rPr>
              <a:t>friendship network(s) do you have? Follow the examples of Activity 4.12, classify your friendship </a:t>
            </a:r>
            <a:endParaRPr lang="en-US" altLang="zh-CN" sz="2000" dirty="0"/>
          </a:p>
          <a:p>
            <a:r>
              <a:rPr lang="en-US" altLang="zh-CN" sz="2000" i="1" dirty="0">
                <a:solidFill>
                  <a:srgbClr val="231F20"/>
                </a:solidFill>
                <a:effectLst/>
              </a:rPr>
              <a:t>networks, name and define each category. You can add or remove categories if needed.</a:t>
            </a:r>
            <a:endParaRPr kumimoji="0" lang="en-US" altLang="zh-CN" sz="2000" b="0" i="1"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grpSp>
        <p:nvGrpSpPr>
          <p:cNvPr id="24" name="组合 23"/>
          <p:cNvGrpSpPr/>
          <p:nvPr/>
        </p:nvGrpSpPr>
        <p:grpSpPr>
          <a:xfrm>
            <a:off x="8370044" y="885366"/>
            <a:ext cx="799525" cy="586284"/>
            <a:chOff x="6218013" y="812542"/>
            <a:chExt cx="799525" cy="586284"/>
          </a:xfrm>
        </p:grpSpPr>
        <p:sp>
          <p:nvSpPr>
            <p:cNvPr id="26" name="椭圆 25"/>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7" name="图片 2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8" name="文本框 27">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4.11</a:t>
              </a:r>
              <a:endParaRPr lang="zh-CN" altLang="en-US" sz="1200" b="1" dirty="0">
                <a:solidFill>
                  <a:schemeClr val="bg1"/>
                </a:solidFill>
              </a:endParaRPr>
            </a:p>
          </p:txBody>
        </p:sp>
      </p:grpSp>
      <p:grpSp>
        <p:nvGrpSpPr>
          <p:cNvPr id="30" name="组合 29"/>
          <p:cNvGrpSpPr/>
          <p:nvPr/>
        </p:nvGrpSpPr>
        <p:grpSpPr>
          <a:xfrm>
            <a:off x="9094497" y="888454"/>
            <a:ext cx="799525" cy="586284"/>
            <a:chOff x="6218013" y="812542"/>
            <a:chExt cx="799525" cy="586284"/>
          </a:xfrm>
        </p:grpSpPr>
        <p:sp>
          <p:nvSpPr>
            <p:cNvPr id="31" name="椭圆 3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2" name="图片 3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3" name="文本框 32">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4.12</a:t>
              </a:r>
              <a:endParaRPr lang="zh-CN" altLang="en-US" sz="1200" b="1" dirty="0">
                <a:solidFill>
                  <a:schemeClr val="bg1"/>
                </a:solidFill>
              </a:endParaRPr>
            </a:p>
          </p:txBody>
        </p:sp>
      </p:grpSp>
      <p:grpSp>
        <p:nvGrpSpPr>
          <p:cNvPr id="34" name="组合 33"/>
          <p:cNvGrpSpPr/>
          <p:nvPr/>
        </p:nvGrpSpPr>
        <p:grpSpPr>
          <a:xfrm>
            <a:off x="9809575" y="888454"/>
            <a:ext cx="799525" cy="586284"/>
            <a:chOff x="6218013" y="812542"/>
            <a:chExt cx="799525" cy="586284"/>
          </a:xfrm>
        </p:grpSpPr>
        <p:sp>
          <p:nvSpPr>
            <p:cNvPr id="35" name="椭圆 34"/>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6" name="图片 3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7" name="文本框 36">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4.13</a:t>
              </a:r>
              <a:endParaRPr lang="zh-CN" altLang="en-US" sz="1200" b="1" dirty="0">
                <a:solidFill>
                  <a:schemeClr val="bg1"/>
                </a:solidFill>
              </a:endParaRPr>
            </a:p>
          </p:txBody>
        </p:sp>
      </p:grpSp>
      <p:grpSp>
        <p:nvGrpSpPr>
          <p:cNvPr id="38" name="组合 37"/>
          <p:cNvGrpSpPr/>
          <p:nvPr/>
        </p:nvGrpSpPr>
        <p:grpSpPr>
          <a:xfrm>
            <a:off x="10534028" y="891542"/>
            <a:ext cx="799525" cy="586284"/>
            <a:chOff x="6218013" y="812542"/>
            <a:chExt cx="799525" cy="586284"/>
          </a:xfrm>
        </p:grpSpPr>
        <p:sp>
          <p:nvSpPr>
            <p:cNvPr id="39" name="椭圆 3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0" name="图片 3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1" name="文本框 40">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4.14</a:t>
              </a:r>
              <a:endParaRPr lang="zh-CN" altLang="en-US" sz="1200" b="1" dirty="0">
                <a:solidFill>
                  <a:schemeClr val="bg1"/>
                </a:solidFill>
              </a:endParaRPr>
            </a:p>
          </p:txBody>
        </p:sp>
      </p:grpSp>
      <p:grpSp>
        <p:nvGrpSpPr>
          <p:cNvPr id="42" name="组合 41"/>
          <p:cNvGrpSpPr/>
          <p:nvPr/>
        </p:nvGrpSpPr>
        <p:grpSpPr>
          <a:xfrm>
            <a:off x="11255653" y="886655"/>
            <a:ext cx="799525" cy="586284"/>
            <a:chOff x="6218013" y="812542"/>
            <a:chExt cx="799525" cy="586284"/>
          </a:xfrm>
        </p:grpSpPr>
        <p:sp>
          <p:nvSpPr>
            <p:cNvPr id="43" name="椭圆 4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4" name="图片 6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5" name="文本框 64">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4.15</a:t>
              </a:r>
              <a:endParaRPr lang="zh-CN" altLang="en-US" sz="1200" b="1" dirty="0">
                <a:solidFill>
                  <a:schemeClr val="bg1"/>
                </a:solidFill>
              </a:endParaRPr>
            </a:p>
          </p:txBody>
        </p:sp>
      </p:grpSp>
      <p:grpSp>
        <p:nvGrpSpPr>
          <p:cNvPr id="4" name="组合 3"/>
          <p:cNvGrpSpPr/>
          <p:nvPr/>
        </p:nvGrpSpPr>
        <p:grpSpPr>
          <a:xfrm>
            <a:off x="69537" y="3077465"/>
            <a:ext cx="11259476" cy="3570282"/>
            <a:chOff x="69537" y="3077465"/>
            <a:chExt cx="11259476" cy="3570282"/>
          </a:xfrm>
        </p:grpSpPr>
        <p:pic>
          <p:nvPicPr>
            <p:cNvPr id="3" name="图片 2">
              <a:extLst>
                <a:ext uri="{FF2B5EF4-FFF2-40B4-BE49-F238E27FC236}">
                  <a16:creationId xmlns:a16="http://schemas.microsoft.com/office/drawing/2014/main" xmlns="" id="{67BBF5F8-BC57-88CA-FC3F-32B6504916E0}"/>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69537" y="3077465"/>
              <a:ext cx="11259476" cy="3570282"/>
            </a:xfrm>
            <a:prstGeom prst="rect">
              <a:avLst/>
            </a:prstGeom>
          </p:spPr>
        </p:pic>
        <p:sp>
          <p:nvSpPr>
            <p:cNvPr id="2" name="矩形 1"/>
            <p:cNvSpPr/>
            <p:nvPr/>
          </p:nvSpPr>
          <p:spPr>
            <a:xfrm>
              <a:off x="1686560" y="5069840"/>
              <a:ext cx="853440" cy="19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90700" y="533400"/>
            <a:ext cx="10401300" cy="706755"/>
          </a:xfrm>
          <a:prstGeom prst="rect">
            <a:avLst/>
          </a:prstGeom>
          <a:noFill/>
        </p:spPr>
        <p:txBody>
          <a:bodyPr wrap="square" rtlCol="0">
            <a:spAutoFit/>
          </a:bodyPr>
          <a:lstStyle/>
          <a:p>
            <a:r>
              <a:rPr lang="en-GB" altLang="zh-CN" sz="4000" b="1" dirty="0">
                <a:latin typeface="Arial" panose="020B0604020202020204" pitchFamily="34" charset="0"/>
                <a:cs typeface="Arial" panose="020B0604020202020204" pitchFamily="34" charset="0"/>
              </a:rPr>
              <a:t>UNIT </a:t>
            </a:r>
            <a:r>
              <a:rPr lang="en-US" altLang="en-GB" sz="4000" b="1" dirty="0">
                <a:latin typeface="Arial" panose="020B0604020202020204" pitchFamily="34" charset="0"/>
                <a:cs typeface="Arial" panose="020B0604020202020204" pitchFamily="34" charset="0"/>
              </a:rPr>
              <a:t>4</a:t>
            </a:r>
            <a:r>
              <a:rPr lang="en-GB" altLang="zh-CN" sz="4000" b="1" dirty="0">
                <a:latin typeface="Arial" panose="020B0604020202020204" pitchFamily="34" charset="0"/>
                <a:cs typeface="Arial" panose="020B0604020202020204" pitchFamily="34" charset="0"/>
              </a:rPr>
              <a:t> </a:t>
            </a:r>
            <a:r>
              <a:rPr lang="en-GB" altLang="zh-CN" sz="4000" b="1" dirty="0">
                <a:solidFill>
                  <a:schemeClr val="bg1"/>
                </a:solidFill>
                <a:latin typeface="Arial" panose="020B0604020202020204" pitchFamily="34" charset="0"/>
                <a:cs typeface="Arial" panose="020B0604020202020204" pitchFamily="34" charset="0"/>
              </a:rPr>
              <a:t>Interpersonal Relationships</a:t>
            </a:r>
          </a:p>
        </p:txBody>
      </p:sp>
      <p:sp>
        <p:nvSpPr>
          <p:cNvPr id="8" name="文本框 7"/>
          <p:cNvSpPr txBox="1"/>
          <p:nvPr/>
        </p:nvSpPr>
        <p:spPr>
          <a:xfrm>
            <a:off x="1848208" y="1567120"/>
            <a:ext cx="10020300" cy="353822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OBJECTIVES</a:t>
            </a:r>
          </a:p>
          <a:p>
            <a:pPr marL="342900" indent="-342900">
              <a:buFont typeface="Arial" panose="020B0604020202020204" pitchFamily="34" charset="0"/>
              <a:buChar char="•"/>
            </a:pPr>
            <a:r>
              <a:rPr altLang="zh-CN" sz="2800" dirty="0">
                <a:solidFill>
                  <a:schemeClr val="bg1"/>
                </a:solidFill>
              </a:rPr>
              <a:t>cultivate healthy friendships by learning to build positive interpersonal relationships;</a:t>
            </a:r>
          </a:p>
          <a:p>
            <a:pPr marL="342900" indent="-342900">
              <a:buFont typeface="Arial" panose="020B0604020202020204" pitchFamily="34" charset="0"/>
              <a:buChar char="•"/>
            </a:pPr>
            <a:r>
              <a:rPr lang="en-US" altLang="zh-CN" sz="2800" dirty="0">
                <a:solidFill>
                  <a:schemeClr val="bg1"/>
                </a:solidFill>
              </a:rPr>
              <a:t>use precise vocabulary to describe personalities and character traits;</a:t>
            </a:r>
          </a:p>
          <a:p>
            <a:pPr marL="342900" indent="-342900">
              <a:buFont typeface="Arial" panose="020B0604020202020204" pitchFamily="34" charset="0"/>
              <a:buChar char="•"/>
            </a:pPr>
            <a:r>
              <a:rPr lang="en-US" altLang="zh-CN" sz="2800" dirty="0">
                <a:solidFill>
                  <a:schemeClr val="bg1"/>
                </a:solidFill>
              </a:rPr>
              <a:t>enhance the knowledge of classification in reading and writing;</a:t>
            </a:r>
          </a:p>
          <a:p>
            <a:pPr marL="342900" indent="-342900">
              <a:buFont typeface="Arial" panose="020B0604020202020204" pitchFamily="34" charset="0"/>
              <a:buChar char="•"/>
            </a:pPr>
            <a:r>
              <a:rPr lang="en-US" altLang="zh-CN" sz="2800" dirty="0">
                <a:solidFill>
                  <a:schemeClr val="bg1"/>
                </a:solidFill>
              </a:rPr>
              <a:t>develop skills in writing dialogues for a play;</a:t>
            </a:r>
          </a:p>
          <a:p>
            <a:pPr marL="342900" indent="-342900">
              <a:buFont typeface="Arial" panose="020B0604020202020204" pitchFamily="34" charset="0"/>
              <a:buChar char="•"/>
            </a:pPr>
            <a:r>
              <a:rPr altLang="zh-CN" sz="2800" dirty="0">
                <a:solidFill>
                  <a:schemeClr val="bg1"/>
                </a:solidFill>
              </a:rPr>
              <a:t>increase flexibility and adaptability by networking with others.</a:t>
            </a: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xmlns="" val="0"/>
              </a:ext>
            </a:extLst>
          </a:blip>
          <a:srcRect l="-1" t="-140" r="64108" b="279"/>
          <a:stretch/>
        </p:blipFill>
        <p:spPr>
          <a:xfrm>
            <a:off x="0" y="0"/>
            <a:ext cx="1649025" cy="688276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4.14</a:t>
            </a:r>
            <a:endParaRPr lang="zh-CN" altLang="en-US" sz="2600" b="1" dirty="0">
              <a:solidFill>
                <a:srgbClr val="DA5362"/>
              </a:solidFill>
            </a:endParaRP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25" name="文本框 24"/>
          <p:cNvSpPr txBox="1"/>
          <p:nvPr/>
        </p:nvSpPr>
        <p:spPr>
          <a:xfrm>
            <a:off x="919321" y="2061802"/>
            <a:ext cx="10795000" cy="1015663"/>
          </a:xfrm>
          <a:prstGeom prst="rect">
            <a:avLst/>
          </a:prstGeom>
          <a:noFill/>
        </p:spPr>
        <p:txBody>
          <a:bodyPr wrap="square" rtlCol="0">
            <a:spAutoFit/>
          </a:bodyPr>
          <a:lstStyle/>
          <a:p>
            <a:r>
              <a:rPr lang="en-US" altLang="zh-CN" sz="2000" i="1" dirty="0">
                <a:solidFill>
                  <a:srgbClr val="231F20"/>
                </a:solidFill>
                <a:effectLst/>
              </a:rPr>
              <a:t>The author uses examples to illustrate the positive and negative influences each type of friendship </a:t>
            </a:r>
            <a:endParaRPr lang="en-US" altLang="zh-CN" sz="2000" dirty="0"/>
          </a:p>
          <a:p>
            <a:r>
              <a:rPr lang="en-US" altLang="zh-CN" sz="2000" i="1" dirty="0">
                <a:solidFill>
                  <a:srgbClr val="231F20"/>
                </a:solidFill>
                <a:effectLst/>
              </a:rPr>
              <a:t>network might bring. Explore the cases by filling the blanks with appropriate words from the word </a:t>
            </a:r>
            <a:endParaRPr lang="en-US" altLang="zh-CN" sz="2000" dirty="0"/>
          </a:p>
          <a:p>
            <a:r>
              <a:rPr lang="en-US" altLang="zh-CN" sz="2000" i="1" dirty="0">
                <a:solidFill>
                  <a:srgbClr val="231F20"/>
                </a:solidFill>
                <a:effectLst/>
              </a:rPr>
              <a:t>bank given below.</a:t>
            </a:r>
            <a:endParaRPr kumimoji="0" lang="en-US" altLang="zh-CN" sz="2000" b="0" i="1"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grpSp>
        <p:nvGrpSpPr>
          <p:cNvPr id="43" name="组合 42"/>
          <p:cNvGrpSpPr/>
          <p:nvPr/>
        </p:nvGrpSpPr>
        <p:grpSpPr>
          <a:xfrm>
            <a:off x="8370044" y="885366"/>
            <a:ext cx="799525" cy="586284"/>
            <a:chOff x="6218013" y="812542"/>
            <a:chExt cx="799525" cy="586284"/>
          </a:xfrm>
        </p:grpSpPr>
        <p:sp>
          <p:nvSpPr>
            <p:cNvPr id="64" name="椭圆 63"/>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4.11</a:t>
              </a:r>
              <a:endParaRPr lang="zh-CN" altLang="en-US" sz="1200" b="1" dirty="0">
                <a:solidFill>
                  <a:schemeClr val="bg1"/>
                </a:solidFill>
              </a:endParaRPr>
            </a:p>
          </p:txBody>
        </p:sp>
      </p:grpSp>
      <p:grpSp>
        <p:nvGrpSpPr>
          <p:cNvPr id="67" name="组合 66"/>
          <p:cNvGrpSpPr/>
          <p:nvPr/>
        </p:nvGrpSpPr>
        <p:grpSpPr>
          <a:xfrm>
            <a:off x="9094497" y="888454"/>
            <a:ext cx="799525" cy="586284"/>
            <a:chOff x="6218013" y="812542"/>
            <a:chExt cx="799525" cy="586284"/>
          </a:xfrm>
        </p:grpSpPr>
        <p:sp>
          <p:nvSpPr>
            <p:cNvPr id="68" name="椭圆 6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4.12</a:t>
              </a:r>
              <a:endParaRPr lang="zh-CN" altLang="en-US" sz="1200" b="1" dirty="0">
                <a:solidFill>
                  <a:schemeClr val="bg1"/>
                </a:solidFill>
              </a:endParaRPr>
            </a:p>
          </p:txBody>
        </p:sp>
      </p:grpSp>
      <p:grpSp>
        <p:nvGrpSpPr>
          <p:cNvPr id="71" name="组合 70"/>
          <p:cNvGrpSpPr/>
          <p:nvPr/>
        </p:nvGrpSpPr>
        <p:grpSpPr>
          <a:xfrm>
            <a:off x="9809575" y="888454"/>
            <a:ext cx="799525" cy="586284"/>
            <a:chOff x="6218013" y="812542"/>
            <a:chExt cx="799525" cy="586284"/>
          </a:xfrm>
        </p:grpSpPr>
        <p:sp>
          <p:nvSpPr>
            <p:cNvPr id="72" name="椭圆 71"/>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4.13</a:t>
              </a:r>
              <a:endParaRPr lang="zh-CN" altLang="en-US" sz="1200" b="1" dirty="0">
                <a:solidFill>
                  <a:schemeClr val="bg1"/>
                </a:solidFill>
              </a:endParaRPr>
            </a:p>
          </p:txBody>
        </p:sp>
      </p:grpSp>
      <p:grpSp>
        <p:nvGrpSpPr>
          <p:cNvPr id="75" name="组合 74"/>
          <p:cNvGrpSpPr/>
          <p:nvPr/>
        </p:nvGrpSpPr>
        <p:grpSpPr>
          <a:xfrm>
            <a:off x="10534028" y="891542"/>
            <a:ext cx="799525" cy="586284"/>
            <a:chOff x="6218013" y="812542"/>
            <a:chExt cx="799525" cy="586284"/>
          </a:xfrm>
        </p:grpSpPr>
        <p:sp>
          <p:nvSpPr>
            <p:cNvPr id="76" name="椭圆 75"/>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7" name="图片 7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8" name="文本框 77">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4.14</a:t>
              </a:r>
              <a:endParaRPr lang="zh-CN" altLang="en-US" sz="1200" b="1" dirty="0">
                <a:solidFill>
                  <a:schemeClr val="bg1"/>
                </a:solidFill>
              </a:endParaRPr>
            </a:p>
          </p:txBody>
        </p:sp>
      </p:grpSp>
      <p:grpSp>
        <p:nvGrpSpPr>
          <p:cNvPr id="79" name="组合 78"/>
          <p:cNvGrpSpPr/>
          <p:nvPr/>
        </p:nvGrpSpPr>
        <p:grpSpPr>
          <a:xfrm>
            <a:off x="11255653" y="886655"/>
            <a:ext cx="799525" cy="586284"/>
            <a:chOff x="6218013" y="812542"/>
            <a:chExt cx="799525" cy="586284"/>
          </a:xfrm>
        </p:grpSpPr>
        <p:sp>
          <p:nvSpPr>
            <p:cNvPr id="80" name="椭圆 7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1" name="图片 80"/>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2" name="文本框 81">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4.15</a:t>
              </a:r>
              <a:endParaRPr lang="zh-CN" altLang="en-US" sz="1200" b="1" dirty="0">
                <a:solidFill>
                  <a:schemeClr val="bg1"/>
                </a:solidFill>
              </a:endParaRPr>
            </a:p>
          </p:txBody>
        </p:sp>
      </p:grpSp>
      <p:sp>
        <p:nvSpPr>
          <p:cNvPr id="44" name="矩形 43">
            <a:extLst>
              <a:ext uri="{FF2B5EF4-FFF2-40B4-BE49-F238E27FC236}">
                <a16:creationId xmlns:a16="http://schemas.microsoft.com/office/drawing/2014/main" xmlns="" id="{1A996444-9402-E04A-F365-6765AA644289}"/>
              </a:ext>
            </a:extLst>
          </p:cNvPr>
          <p:cNvSpPr/>
          <p:nvPr/>
        </p:nvSpPr>
        <p:spPr>
          <a:xfrm>
            <a:off x="2853201" y="3115834"/>
            <a:ext cx="6485593" cy="1015663"/>
          </a:xfrm>
          <a:prstGeom prst="rect">
            <a:avLst/>
          </a:prstGeom>
          <a:solidFill>
            <a:srgbClr val="F19B4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文本框 44">
            <a:extLst>
              <a:ext uri="{FF2B5EF4-FFF2-40B4-BE49-F238E27FC236}">
                <a16:creationId xmlns:a16="http://schemas.microsoft.com/office/drawing/2014/main" xmlns="" id="{73329BEF-749C-57EF-5FC2-C5E27CB8DD6F}"/>
              </a:ext>
            </a:extLst>
          </p:cNvPr>
          <p:cNvSpPr txBox="1"/>
          <p:nvPr/>
        </p:nvSpPr>
        <p:spPr>
          <a:xfrm>
            <a:off x="2913992" y="3220477"/>
            <a:ext cx="6364009" cy="806375"/>
          </a:xfrm>
          <a:prstGeom prst="rect">
            <a:avLst/>
          </a:prstGeom>
          <a:noFill/>
        </p:spPr>
        <p:txBody>
          <a:bodyPr wrap="square">
            <a:spAutoFit/>
          </a:bodyPr>
          <a:lstStyle/>
          <a:p>
            <a:pPr>
              <a:lnSpc>
                <a:spcPct val="120000"/>
              </a:lnSpc>
            </a:pPr>
            <a:r>
              <a:rPr lang="en-US" altLang="zh-CN" sz="2000" i="1" dirty="0"/>
              <a:t>• social                 • struggle  • academic    • less      • ease</a:t>
            </a:r>
          </a:p>
          <a:p>
            <a:pPr>
              <a:lnSpc>
                <a:spcPct val="120000"/>
              </a:lnSpc>
            </a:pPr>
            <a:r>
              <a:rPr lang="en-US" altLang="zh-CN" sz="2000" i="1" dirty="0"/>
              <a:t>• independently  • more       • multiple      • alone   • distract </a:t>
            </a:r>
          </a:p>
        </p:txBody>
      </p:sp>
      <p:graphicFrame>
        <p:nvGraphicFramePr>
          <p:cNvPr id="46" name="表格 45">
            <a:extLst>
              <a:ext uri="{FF2B5EF4-FFF2-40B4-BE49-F238E27FC236}">
                <a16:creationId xmlns:a16="http://schemas.microsoft.com/office/drawing/2014/main" xmlns="" id="{A40AE994-A170-CED1-1AF8-02B4A9098968}"/>
              </a:ext>
            </a:extLst>
          </p:cNvPr>
          <p:cNvGraphicFramePr>
            <a:graphicFrameLocks noGrp="1"/>
          </p:cNvGraphicFramePr>
          <p:nvPr>
            <p:extLst>
              <p:ext uri="{D42A27DB-BD31-4B8C-83A1-F6EECF244321}">
                <p14:modId xmlns:p14="http://schemas.microsoft.com/office/powerpoint/2010/main" xmlns="" val="3313447818"/>
              </p:ext>
            </p:extLst>
          </p:nvPr>
        </p:nvGraphicFramePr>
        <p:xfrm>
          <a:off x="919321" y="4310169"/>
          <a:ext cx="10655947" cy="1956944"/>
        </p:xfrm>
        <a:graphic>
          <a:graphicData uri="http://schemas.openxmlformats.org/drawingml/2006/table">
            <a:tbl>
              <a:tblPr firstRow="1" firstCol="1" bandRow="1">
                <a:tableStyleId>{5C22544A-7EE6-4342-B048-85BDC9FD1C3A}</a:tableStyleId>
              </a:tblPr>
              <a:tblGrid>
                <a:gridCol w="1578706">
                  <a:extLst>
                    <a:ext uri="{9D8B030D-6E8A-4147-A177-3AD203B41FA5}">
                      <a16:colId xmlns:a16="http://schemas.microsoft.com/office/drawing/2014/main" xmlns="" val="2372594476"/>
                    </a:ext>
                  </a:extLst>
                </a:gridCol>
                <a:gridCol w="4495440">
                  <a:extLst>
                    <a:ext uri="{9D8B030D-6E8A-4147-A177-3AD203B41FA5}">
                      <a16:colId xmlns:a16="http://schemas.microsoft.com/office/drawing/2014/main" xmlns="" val="2838893084"/>
                    </a:ext>
                  </a:extLst>
                </a:gridCol>
                <a:gridCol w="4581801">
                  <a:extLst>
                    <a:ext uri="{9D8B030D-6E8A-4147-A177-3AD203B41FA5}">
                      <a16:colId xmlns:a16="http://schemas.microsoft.com/office/drawing/2014/main" xmlns="" val="20001"/>
                    </a:ext>
                  </a:extLst>
                </a:gridCol>
              </a:tblGrid>
              <a:tr h="615824">
                <a:tc>
                  <a:txBody>
                    <a:bodyPr/>
                    <a:lstStyle/>
                    <a:p>
                      <a:pPr marR="19685" algn="ctr">
                        <a:lnSpc>
                          <a:spcPct val="100000"/>
                        </a:lnSpc>
                        <a:spcAft>
                          <a:spcPts val="0"/>
                        </a:spcAft>
                        <a:tabLst>
                          <a:tab pos="2070735" algn="l"/>
                        </a:tabLst>
                      </a:pPr>
                      <a:r>
                        <a:rPr lang="en-US" altLang="zh-CN" sz="2200" kern="100" dirty="0">
                          <a:effectLst/>
                          <a:latin typeface="+mn-lt"/>
                          <a:ea typeface="宋体" panose="02010600030101010101" pitchFamily="2" charset="-122"/>
                          <a:cs typeface="Times New Roman" panose="02020603050405020304" pitchFamily="18" charset="0"/>
                        </a:rPr>
                        <a:t>Class</a:t>
                      </a: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indent="799465" algn="ctr" defTabSz="914400" rtl="0" eaLnBrk="1" latinLnBrk="0" hangingPunct="1">
                        <a:lnSpc>
                          <a:spcPct val="100000"/>
                        </a:lnSpc>
                        <a:spcAft>
                          <a:spcPts val="0"/>
                        </a:spcAft>
                        <a:tabLst>
                          <a:tab pos="2070735" algn="l"/>
                        </a:tabLst>
                      </a:pPr>
                      <a:r>
                        <a:rPr lang="en-US" altLang="zh-CN" sz="2200" b="1" kern="100" dirty="0">
                          <a:solidFill>
                            <a:schemeClr val="lt1"/>
                          </a:solidFill>
                          <a:effectLst/>
                          <a:latin typeface="+mn-lt"/>
                          <a:ea typeface="+mn-ea"/>
                          <a:cs typeface="Times New Roman" panose="02020603050405020304" pitchFamily="18" charset="0"/>
                        </a:rPr>
                        <a:t>Positive Influences</a:t>
                      </a:r>
                      <a:endParaRPr lang="zh-CN" altLang="en-US" sz="2200" b="1" kern="100" dirty="0">
                        <a:solidFill>
                          <a:schemeClr val="lt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indent="799465" algn="ctr" defTabSz="914400" rtl="0" eaLnBrk="1" latinLnBrk="0" hangingPunct="1">
                        <a:lnSpc>
                          <a:spcPct val="100000"/>
                        </a:lnSpc>
                        <a:spcAft>
                          <a:spcPts val="0"/>
                        </a:spcAft>
                        <a:tabLst>
                          <a:tab pos="2070735" algn="l"/>
                        </a:tabLst>
                      </a:pPr>
                      <a:r>
                        <a:rPr lang="en-US" altLang="zh-CN" sz="2200" b="1" kern="100" dirty="0">
                          <a:solidFill>
                            <a:schemeClr val="lt1"/>
                          </a:solidFill>
                          <a:effectLst/>
                          <a:latin typeface="+mn-lt"/>
                          <a:ea typeface="+mn-ea"/>
                          <a:cs typeface="Times New Roman" panose="02020603050405020304" pitchFamily="18" charset="0"/>
                        </a:rPr>
                        <a:t>Negative Influences</a:t>
                      </a:r>
                      <a:endParaRPr lang="zh-CN" altLang="en-US" sz="2200" b="1" kern="100" dirty="0">
                        <a:solidFill>
                          <a:schemeClr val="lt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extLst>
                  <a:ext uri="{0D108BD9-81ED-4DB2-BD59-A6C34878D82A}">
                    <a16:rowId xmlns:a16="http://schemas.microsoft.com/office/drawing/2014/main" xmlns="" val="10000"/>
                  </a:ext>
                </a:extLst>
              </a:tr>
              <a:tr h="729208">
                <a:tc>
                  <a:txBody>
                    <a:bodyPr/>
                    <a:lstStyle/>
                    <a:p>
                      <a:pPr algn="ctr"/>
                      <a:r>
                        <a:rPr lang="en-US" altLang="zh-CN" sz="2200" b="1" kern="1200" dirty="0">
                          <a:solidFill>
                            <a:schemeClr val="tx1"/>
                          </a:solidFill>
                          <a:effectLst/>
                          <a:latin typeface="+mn-lt"/>
                          <a:ea typeface="+mn-ea"/>
                          <a:cs typeface="+mn-cs"/>
                        </a:rPr>
                        <a:t>Alberto </a:t>
                      </a:r>
                      <a:endParaRPr lang="en-US" altLang="zh-CN" sz="2200" b="1" dirty="0">
                        <a:solidFill>
                          <a:schemeClr val="tx1"/>
                        </a:solidFill>
                      </a:endParaRPr>
                    </a:p>
                    <a:p>
                      <a:pPr algn="ctr"/>
                      <a:r>
                        <a:rPr lang="en-US" altLang="zh-CN" sz="2200" b="1" kern="1200" dirty="0">
                          <a:solidFill>
                            <a:schemeClr val="tx1"/>
                          </a:solidFill>
                          <a:effectLst/>
                          <a:latin typeface="+mn-lt"/>
                          <a:ea typeface="+mn-ea"/>
                          <a:cs typeface="+mn-cs"/>
                        </a:rPr>
                        <a:t>&amp; </a:t>
                      </a:r>
                      <a:endParaRPr lang="en-US" altLang="zh-CN" sz="2200" b="1" dirty="0">
                        <a:solidFill>
                          <a:schemeClr val="tx1"/>
                        </a:solidFill>
                      </a:endParaRPr>
                    </a:p>
                    <a:p>
                      <a:pPr algn="ctr"/>
                      <a:r>
                        <a:rPr lang="en-US" altLang="zh-CN" sz="2200" b="1" kern="1200" dirty="0">
                          <a:solidFill>
                            <a:schemeClr val="tx1"/>
                          </a:solidFill>
                          <a:effectLst/>
                          <a:latin typeface="+mn-lt"/>
                          <a:ea typeface="+mn-ea"/>
                          <a:cs typeface="+mn-cs"/>
                        </a:rPr>
                        <a:t>Latasha</a:t>
                      </a:r>
                      <a:endParaRPr lang="en-US" sz="2200" b="1" kern="100" dirty="0">
                        <a:solidFill>
                          <a:schemeClr val="tx1"/>
                        </a:solidFill>
                        <a:effectLst/>
                        <a:latin typeface="+mn-lt"/>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2200" kern="1200" dirty="0">
                          <a:solidFill>
                            <a:schemeClr val="dk1"/>
                          </a:solidFill>
                          <a:effectLst/>
                          <a:latin typeface="+mn-lt"/>
                          <a:ea typeface="+mn-ea"/>
                          <a:cs typeface="+mn-cs"/>
                        </a:rPr>
                        <a:t>• provided both 1. _________ and </a:t>
                      </a:r>
                    </a:p>
                    <a:p>
                      <a:r>
                        <a:rPr lang="en-US" altLang="zh-CN" sz="2200" kern="1200" dirty="0">
                          <a:solidFill>
                            <a:schemeClr val="dk1"/>
                          </a:solidFill>
                          <a:effectLst/>
                          <a:latin typeface="+mn-lt"/>
                          <a:ea typeface="+mn-ea"/>
                          <a:cs typeface="+mn-cs"/>
                        </a:rPr>
                        <a:t>   2. ______ support </a:t>
                      </a:r>
                      <a:endParaRPr lang="en-US" altLang="zh-CN" sz="2200" dirty="0"/>
                    </a:p>
                    <a:p>
                      <a:r>
                        <a:rPr lang="en-US" altLang="zh-CN" sz="2200" kern="1200" dirty="0">
                          <a:solidFill>
                            <a:schemeClr val="dk1"/>
                          </a:solidFill>
                          <a:effectLst/>
                          <a:latin typeface="+mn-lt"/>
                          <a:ea typeface="+mn-ea"/>
                          <a:cs typeface="+mn-cs"/>
                        </a:rPr>
                        <a:t>• helped with some problems on </a:t>
                      </a:r>
                    </a:p>
                    <a:p>
                      <a:r>
                        <a:rPr lang="en-US" sz="2200" b="1" kern="1200" dirty="0">
                          <a:solidFill>
                            <a:schemeClr val="dk1"/>
                          </a:solidFill>
                          <a:effectLst/>
                          <a:latin typeface="+mn-lt"/>
                          <a:ea typeface="+mn-ea"/>
                          <a:cs typeface="+mn-cs"/>
                        </a:rPr>
                        <a:t>   </a:t>
                      </a:r>
                      <a:r>
                        <a:rPr lang="en-US" sz="2200" b="0" kern="1200" dirty="0">
                          <a:solidFill>
                            <a:schemeClr val="dk1"/>
                          </a:solidFill>
                          <a:effectLst/>
                          <a:latin typeface="+mn-lt"/>
                          <a:ea typeface="+mn-ea"/>
                          <a:cs typeface="+mn-cs"/>
                        </a:rPr>
                        <a:t>campus</a:t>
                      </a:r>
                      <a:endParaRPr lang="en-US" sz="2200" b="0" kern="100" dirty="0">
                        <a:solidFill>
                          <a:schemeClr val="tx1"/>
                        </a:solidFill>
                        <a:effectLst/>
                        <a:latin typeface="+mn-lt"/>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2200" kern="1200" dirty="0">
                          <a:solidFill>
                            <a:schemeClr val="dk1"/>
                          </a:solidFill>
                          <a:effectLst/>
                          <a:latin typeface="+mn-lt"/>
                          <a:ea typeface="+mn-ea"/>
                          <a:cs typeface="+mn-cs"/>
                        </a:rPr>
                        <a:t>• could 3. _______ students from </a:t>
                      </a:r>
                    </a:p>
                    <a:p>
                      <a:r>
                        <a:rPr lang="en-US" altLang="zh-CN" sz="2200" kern="1200" dirty="0">
                          <a:solidFill>
                            <a:schemeClr val="dk1"/>
                          </a:solidFill>
                          <a:effectLst/>
                          <a:latin typeface="+mn-lt"/>
                          <a:ea typeface="+mn-ea"/>
                          <a:cs typeface="+mn-cs"/>
                        </a:rPr>
                        <a:t>   academic and social goals</a:t>
                      </a:r>
                      <a:endParaRPr lang="en-US" altLang="zh-CN" sz="2200" kern="100" dirty="0">
                        <a:effectLst/>
                        <a:latin typeface="+mn-lt"/>
                        <a:ea typeface="宋体" panose="02010600030101010101" pitchFamily="2" charset="-122"/>
                        <a:cs typeface="Times New Roman" panose="02020603050405020304" pitchFamily="18" charset="0"/>
                      </a:endParaRPr>
                    </a:p>
                    <a:p>
                      <a:pPr marL="0" lvl="0" indent="0">
                        <a:spcAft>
                          <a:spcPts val="0"/>
                        </a:spcAft>
                        <a:buSzPts val="650"/>
                        <a:buFont typeface="Wingdings" panose="05000000000000000000" pitchFamily="2" charset="2"/>
                        <a:buNone/>
                      </a:pPr>
                      <a:endParaRPr lang="en-US" altLang="zh-CN" sz="2200" kern="100" dirty="0">
                        <a:effectLst/>
                        <a:latin typeface="+mn-lt"/>
                        <a:ea typeface="宋体" panose="02010600030101010101" pitchFamily="2" charset="-122"/>
                        <a:cs typeface="Times New Roman" panose="02020603050405020304" pitchFamily="18" charset="0"/>
                      </a:endParaRPr>
                    </a:p>
                    <a:p>
                      <a:pPr marL="0" lvl="0" indent="0">
                        <a:spcAft>
                          <a:spcPts val="0"/>
                        </a:spcAft>
                        <a:buSzPts val="650"/>
                        <a:buFont typeface="Wingdings" panose="05000000000000000000" pitchFamily="2" charset="2"/>
                        <a:buNone/>
                      </a:pPr>
                      <a:endParaRPr lang="en-US" alt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1"/>
                  </a:ext>
                </a:extLst>
              </a:tr>
            </a:tbl>
          </a:graphicData>
        </a:graphic>
      </p:graphicFrame>
      <p:sp>
        <p:nvSpPr>
          <p:cNvPr id="47" name="文本框 46">
            <a:extLst>
              <a:ext uri="{FF2B5EF4-FFF2-40B4-BE49-F238E27FC236}">
                <a16:creationId xmlns:a16="http://schemas.microsoft.com/office/drawing/2014/main" xmlns="" id="{3EFC2BF8-B1AA-8125-1145-2D1136A366FB}"/>
              </a:ext>
            </a:extLst>
          </p:cNvPr>
          <p:cNvSpPr txBox="1"/>
          <p:nvPr/>
        </p:nvSpPr>
        <p:spPr>
          <a:xfrm>
            <a:off x="4652321" y="4817102"/>
            <a:ext cx="1315883" cy="471539"/>
          </a:xfrm>
          <a:prstGeom prst="rect">
            <a:avLst/>
          </a:prstGeom>
          <a:noFill/>
        </p:spPr>
        <p:txBody>
          <a:bodyPr wrap="square" rtlCol="0">
            <a:spAutoFit/>
          </a:bodyPr>
          <a:lstStyle/>
          <a:p>
            <a:pPr>
              <a:lnSpc>
                <a:spcPct val="120000"/>
              </a:lnSpc>
            </a:pPr>
            <a:r>
              <a:rPr lang="en-US" altLang="zh-CN" sz="2200" dirty="0">
                <a:solidFill>
                  <a:srgbClr val="DD5C60"/>
                </a:solidFill>
              </a:rPr>
              <a:t>academic</a:t>
            </a:r>
            <a:endParaRPr lang="zh-CN" altLang="en-US" sz="2200" dirty="0">
              <a:solidFill>
                <a:srgbClr val="DD5C60"/>
              </a:solidFill>
            </a:endParaRPr>
          </a:p>
        </p:txBody>
      </p:sp>
      <p:sp>
        <p:nvSpPr>
          <p:cNvPr id="48" name="文本框 47">
            <a:extLst>
              <a:ext uri="{FF2B5EF4-FFF2-40B4-BE49-F238E27FC236}">
                <a16:creationId xmlns:a16="http://schemas.microsoft.com/office/drawing/2014/main" xmlns="" id="{BE41BEB0-3A30-D71A-6AEC-40F0D51A766B}"/>
              </a:ext>
            </a:extLst>
          </p:cNvPr>
          <p:cNvSpPr txBox="1"/>
          <p:nvPr/>
        </p:nvSpPr>
        <p:spPr>
          <a:xfrm>
            <a:off x="2987292" y="5187698"/>
            <a:ext cx="912941" cy="471539"/>
          </a:xfrm>
          <a:prstGeom prst="rect">
            <a:avLst/>
          </a:prstGeom>
          <a:noFill/>
        </p:spPr>
        <p:txBody>
          <a:bodyPr wrap="square" rtlCol="0">
            <a:spAutoFit/>
          </a:bodyPr>
          <a:lstStyle/>
          <a:p>
            <a:pPr>
              <a:lnSpc>
                <a:spcPct val="120000"/>
              </a:lnSpc>
            </a:pPr>
            <a:r>
              <a:rPr lang="en-US" altLang="zh-CN" sz="2200" dirty="0">
                <a:solidFill>
                  <a:srgbClr val="DD5C60"/>
                </a:solidFill>
              </a:rPr>
              <a:t>social</a:t>
            </a:r>
            <a:endParaRPr lang="zh-CN" altLang="en-US" sz="2200" dirty="0">
              <a:solidFill>
                <a:srgbClr val="DD5C60"/>
              </a:solidFill>
            </a:endParaRPr>
          </a:p>
        </p:txBody>
      </p:sp>
      <p:sp>
        <p:nvSpPr>
          <p:cNvPr id="49" name="文本框 48">
            <a:extLst>
              <a:ext uri="{FF2B5EF4-FFF2-40B4-BE49-F238E27FC236}">
                <a16:creationId xmlns:a16="http://schemas.microsoft.com/office/drawing/2014/main" xmlns="" id="{A32120B5-F7D4-A14D-1BCE-FC92B211FEFC}"/>
              </a:ext>
            </a:extLst>
          </p:cNvPr>
          <p:cNvSpPr txBox="1"/>
          <p:nvPr/>
        </p:nvSpPr>
        <p:spPr>
          <a:xfrm>
            <a:off x="8115891" y="4817102"/>
            <a:ext cx="1103414" cy="471539"/>
          </a:xfrm>
          <a:prstGeom prst="rect">
            <a:avLst/>
          </a:prstGeom>
          <a:noFill/>
        </p:spPr>
        <p:txBody>
          <a:bodyPr wrap="square" rtlCol="0">
            <a:spAutoFit/>
          </a:bodyPr>
          <a:lstStyle/>
          <a:p>
            <a:pPr>
              <a:lnSpc>
                <a:spcPct val="120000"/>
              </a:lnSpc>
            </a:pPr>
            <a:r>
              <a:rPr lang="en-US" altLang="zh-CN" sz="2200" dirty="0">
                <a:solidFill>
                  <a:srgbClr val="DD5C60"/>
                </a:solidFill>
              </a:rPr>
              <a:t>distract</a:t>
            </a:r>
            <a:endParaRPr lang="zh-CN" altLang="en-US" sz="2200" dirty="0">
              <a:solidFill>
                <a:srgbClr val="DD5C60"/>
              </a:solidFill>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childTnLst>
              </p:cTn>
              <p:nextCondLst>
                <p:cond evt="onClick" delay="0">
                  <p:tgtEl>
                    <p:spTgt spid="31"/>
                  </p:tgtEl>
                </p:cond>
              </p:nextCondLst>
            </p:seq>
          </p:childTnLst>
        </p:cTn>
      </p:par>
    </p:tnLst>
    <p:bldLst>
      <p:bldP spid="47" grpId="0"/>
      <p:bldP spid="48" grpId="0"/>
      <p:bldP spid="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4.14</a:t>
            </a:r>
            <a:endParaRPr lang="zh-CN" altLang="en-US" sz="2600" b="1" dirty="0">
              <a:solidFill>
                <a:srgbClr val="DA5362"/>
              </a:solidFill>
            </a:endParaRP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3" name="组合 42"/>
          <p:cNvGrpSpPr/>
          <p:nvPr/>
        </p:nvGrpSpPr>
        <p:grpSpPr>
          <a:xfrm>
            <a:off x="8370044" y="885366"/>
            <a:ext cx="799525" cy="586284"/>
            <a:chOff x="6218013" y="812542"/>
            <a:chExt cx="799525" cy="586284"/>
          </a:xfrm>
        </p:grpSpPr>
        <p:sp>
          <p:nvSpPr>
            <p:cNvPr id="64" name="椭圆 63"/>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4.11</a:t>
              </a:r>
              <a:endParaRPr lang="zh-CN" altLang="en-US" sz="1200" b="1" dirty="0">
                <a:solidFill>
                  <a:schemeClr val="bg1"/>
                </a:solidFill>
              </a:endParaRPr>
            </a:p>
          </p:txBody>
        </p:sp>
      </p:grpSp>
      <p:grpSp>
        <p:nvGrpSpPr>
          <p:cNvPr id="67" name="组合 66"/>
          <p:cNvGrpSpPr/>
          <p:nvPr/>
        </p:nvGrpSpPr>
        <p:grpSpPr>
          <a:xfrm>
            <a:off x="9094497" y="888454"/>
            <a:ext cx="799525" cy="586284"/>
            <a:chOff x="6218013" y="812542"/>
            <a:chExt cx="799525" cy="586284"/>
          </a:xfrm>
        </p:grpSpPr>
        <p:sp>
          <p:nvSpPr>
            <p:cNvPr id="68" name="椭圆 6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4.12</a:t>
              </a:r>
              <a:endParaRPr lang="zh-CN" altLang="en-US" sz="1200" b="1" dirty="0">
                <a:solidFill>
                  <a:schemeClr val="bg1"/>
                </a:solidFill>
              </a:endParaRPr>
            </a:p>
          </p:txBody>
        </p:sp>
      </p:grpSp>
      <p:grpSp>
        <p:nvGrpSpPr>
          <p:cNvPr id="71" name="组合 70"/>
          <p:cNvGrpSpPr/>
          <p:nvPr/>
        </p:nvGrpSpPr>
        <p:grpSpPr>
          <a:xfrm>
            <a:off x="9809575" y="888454"/>
            <a:ext cx="799525" cy="586284"/>
            <a:chOff x="6218013" y="812542"/>
            <a:chExt cx="799525" cy="586284"/>
          </a:xfrm>
        </p:grpSpPr>
        <p:sp>
          <p:nvSpPr>
            <p:cNvPr id="72" name="椭圆 71"/>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4.13</a:t>
              </a:r>
              <a:endParaRPr lang="zh-CN" altLang="en-US" sz="1200" b="1" dirty="0">
                <a:solidFill>
                  <a:schemeClr val="bg1"/>
                </a:solidFill>
              </a:endParaRPr>
            </a:p>
          </p:txBody>
        </p:sp>
      </p:grpSp>
      <p:grpSp>
        <p:nvGrpSpPr>
          <p:cNvPr id="75" name="组合 74"/>
          <p:cNvGrpSpPr/>
          <p:nvPr/>
        </p:nvGrpSpPr>
        <p:grpSpPr>
          <a:xfrm>
            <a:off x="10534028" y="891542"/>
            <a:ext cx="799525" cy="586284"/>
            <a:chOff x="6218013" y="812542"/>
            <a:chExt cx="799525" cy="586284"/>
          </a:xfrm>
        </p:grpSpPr>
        <p:sp>
          <p:nvSpPr>
            <p:cNvPr id="76" name="椭圆 75"/>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7" name="图片 7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8" name="文本框 77">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4.14</a:t>
              </a:r>
              <a:endParaRPr lang="zh-CN" altLang="en-US" sz="1200" b="1" dirty="0">
                <a:solidFill>
                  <a:schemeClr val="bg1"/>
                </a:solidFill>
              </a:endParaRPr>
            </a:p>
          </p:txBody>
        </p:sp>
      </p:grpSp>
      <p:grpSp>
        <p:nvGrpSpPr>
          <p:cNvPr id="79" name="组合 78"/>
          <p:cNvGrpSpPr/>
          <p:nvPr/>
        </p:nvGrpSpPr>
        <p:grpSpPr>
          <a:xfrm>
            <a:off x="11255653" y="886655"/>
            <a:ext cx="799525" cy="586284"/>
            <a:chOff x="6218013" y="812542"/>
            <a:chExt cx="799525" cy="586284"/>
          </a:xfrm>
        </p:grpSpPr>
        <p:sp>
          <p:nvSpPr>
            <p:cNvPr id="80" name="椭圆 7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1" name="图片 80"/>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2" name="文本框 81">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4.15</a:t>
              </a:r>
              <a:endParaRPr lang="zh-CN" altLang="en-US" sz="1200" b="1" dirty="0">
                <a:solidFill>
                  <a:schemeClr val="bg1"/>
                </a:solidFill>
              </a:endParaRPr>
            </a:p>
          </p:txBody>
        </p:sp>
      </p:grpSp>
      <p:sp>
        <p:nvSpPr>
          <p:cNvPr id="44" name="矩形 43">
            <a:extLst>
              <a:ext uri="{FF2B5EF4-FFF2-40B4-BE49-F238E27FC236}">
                <a16:creationId xmlns:a16="http://schemas.microsoft.com/office/drawing/2014/main" xmlns="" id="{1A996444-9402-E04A-F365-6765AA644289}"/>
              </a:ext>
            </a:extLst>
          </p:cNvPr>
          <p:cNvSpPr/>
          <p:nvPr/>
        </p:nvSpPr>
        <p:spPr>
          <a:xfrm>
            <a:off x="2817391" y="2273881"/>
            <a:ext cx="6485593" cy="1015663"/>
          </a:xfrm>
          <a:prstGeom prst="rect">
            <a:avLst/>
          </a:prstGeom>
          <a:solidFill>
            <a:srgbClr val="F19B4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文本框 44">
            <a:extLst>
              <a:ext uri="{FF2B5EF4-FFF2-40B4-BE49-F238E27FC236}">
                <a16:creationId xmlns:a16="http://schemas.microsoft.com/office/drawing/2014/main" xmlns="" id="{73329BEF-749C-57EF-5FC2-C5E27CB8DD6F}"/>
              </a:ext>
            </a:extLst>
          </p:cNvPr>
          <p:cNvSpPr txBox="1"/>
          <p:nvPr/>
        </p:nvSpPr>
        <p:spPr>
          <a:xfrm>
            <a:off x="2913995" y="2378524"/>
            <a:ext cx="6364009" cy="806375"/>
          </a:xfrm>
          <a:prstGeom prst="rect">
            <a:avLst/>
          </a:prstGeom>
          <a:noFill/>
        </p:spPr>
        <p:txBody>
          <a:bodyPr wrap="square">
            <a:spAutoFit/>
          </a:bodyPr>
          <a:lstStyle/>
          <a:p>
            <a:pPr>
              <a:lnSpc>
                <a:spcPct val="120000"/>
              </a:lnSpc>
            </a:pPr>
            <a:r>
              <a:rPr lang="en-US" altLang="zh-CN" sz="2000" i="1" dirty="0"/>
              <a:t>• social                 • struggle  • academic    • less      • ease</a:t>
            </a:r>
          </a:p>
          <a:p>
            <a:pPr>
              <a:lnSpc>
                <a:spcPct val="120000"/>
              </a:lnSpc>
            </a:pPr>
            <a:r>
              <a:rPr lang="en-US" altLang="zh-CN" sz="2000" i="1" dirty="0"/>
              <a:t>• independently  • more       • multiple      • alone   • distract </a:t>
            </a:r>
          </a:p>
        </p:txBody>
      </p:sp>
      <p:graphicFrame>
        <p:nvGraphicFramePr>
          <p:cNvPr id="46" name="表格 45">
            <a:extLst>
              <a:ext uri="{FF2B5EF4-FFF2-40B4-BE49-F238E27FC236}">
                <a16:creationId xmlns:a16="http://schemas.microsoft.com/office/drawing/2014/main" xmlns="" id="{A40AE994-A170-CED1-1AF8-02B4A9098968}"/>
              </a:ext>
            </a:extLst>
          </p:cNvPr>
          <p:cNvGraphicFramePr>
            <a:graphicFrameLocks noGrp="1"/>
          </p:cNvGraphicFramePr>
          <p:nvPr>
            <p:extLst>
              <p:ext uri="{D42A27DB-BD31-4B8C-83A1-F6EECF244321}">
                <p14:modId xmlns:p14="http://schemas.microsoft.com/office/powerpoint/2010/main" xmlns="" val="3962225117"/>
              </p:ext>
            </p:extLst>
          </p:nvPr>
        </p:nvGraphicFramePr>
        <p:xfrm>
          <a:off x="919321" y="3501623"/>
          <a:ext cx="10655947" cy="3298064"/>
        </p:xfrm>
        <a:graphic>
          <a:graphicData uri="http://schemas.openxmlformats.org/drawingml/2006/table">
            <a:tbl>
              <a:tblPr firstRow="1" firstCol="1" bandRow="1">
                <a:tableStyleId>{5C22544A-7EE6-4342-B048-85BDC9FD1C3A}</a:tableStyleId>
              </a:tblPr>
              <a:tblGrid>
                <a:gridCol w="1578706">
                  <a:extLst>
                    <a:ext uri="{9D8B030D-6E8A-4147-A177-3AD203B41FA5}">
                      <a16:colId xmlns:a16="http://schemas.microsoft.com/office/drawing/2014/main" xmlns="" val="2372594476"/>
                    </a:ext>
                  </a:extLst>
                </a:gridCol>
                <a:gridCol w="4495440">
                  <a:extLst>
                    <a:ext uri="{9D8B030D-6E8A-4147-A177-3AD203B41FA5}">
                      <a16:colId xmlns:a16="http://schemas.microsoft.com/office/drawing/2014/main" xmlns="" val="2838893084"/>
                    </a:ext>
                  </a:extLst>
                </a:gridCol>
                <a:gridCol w="4581801">
                  <a:extLst>
                    <a:ext uri="{9D8B030D-6E8A-4147-A177-3AD203B41FA5}">
                      <a16:colId xmlns:a16="http://schemas.microsoft.com/office/drawing/2014/main" xmlns="" val="20001"/>
                    </a:ext>
                  </a:extLst>
                </a:gridCol>
              </a:tblGrid>
              <a:tr h="615824">
                <a:tc>
                  <a:txBody>
                    <a:bodyPr/>
                    <a:lstStyle/>
                    <a:p>
                      <a:pPr marR="19685" algn="ctr">
                        <a:lnSpc>
                          <a:spcPct val="100000"/>
                        </a:lnSpc>
                        <a:spcAft>
                          <a:spcPts val="0"/>
                        </a:spcAft>
                        <a:tabLst>
                          <a:tab pos="2070735" algn="l"/>
                        </a:tabLst>
                      </a:pPr>
                      <a:r>
                        <a:rPr lang="en-US" altLang="zh-CN" sz="2200" kern="100" dirty="0">
                          <a:effectLst/>
                          <a:latin typeface="+mn-lt"/>
                          <a:ea typeface="宋体" panose="02010600030101010101" pitchFamily="2" charset="-122"/>
                          <a:cs typeface="Times New Roman" panose="02020603050405020304" pitchFamily="18" charset="0"/>
                        </a:rPr>
                        <a:t>Class</a:t>
                      </a: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indent="799465" algn="ctr" defTabSz="914400" rtl="0" eaLnBrk="1" latinLnBrk="0" hangingPunct="1">
                        <a:lnSpc>
                          <a:spcPct val="100000"/>
                        </a:lnSpc>
                        <a:spcAft>
                          <a:spcPts val="0"/>
                        </a:spcAft>
                        <a:tabLst>
                          <a:tab pos="2070735" algn="l"/>
                        </a:tabLst>
                      </a:pPr>
                      <a:r>
                        <a:rPr lang="en-US" altLang="zh-CN" sz="2200" b="1" kern="100" dirty="0">
                          <a:solidFill>
                            <a:schemeClr val="lt1"/>
                          </a:solidFill>
                          <a:effectLst/>
                          <a:latin typeface="+mn-lt"/>
                          <a:ea typeface="+mn-ea"/>
                          <a:cs typeface="Times New Roman" panose="02020603050405020304" pitchFamily="18" charset="0"/>
                        </a:rPr>
                        <a:t>Positive Influences</a:t>
                      </a:r>
                      <a:endParaRPr lang="zh-CN" altLang="en-US" sz="2200" b="1" kern="100" dirty="0">
                        <a:solidFill>
                          <a:schemeClr val="lt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indent="799465" algn="ctr" defTabSz="914400" rtl="0" eaLnBrk="1" latinLnBrk="0" hangingPunct="1">
                        <a:lnSpc>
                          <a:spcPct val="100000"/>
                        </a:lnSpc>
                        <a:spcAft>
                          <a:spcPts val="0"/>
                        </a:spcAft>
                        <a:tabLst>
                          <a:tab pos="2070735" algn="l"/>
                        </a:tabLst>
                      </a:pPr>
                      <a:r>
                        <a:rPr lang="en-US" altLang="zh-CN" sz="2200" b="1" kern="100" dirty="0">
                          <a:solidFill>
                            <a:schemeClr val="lt1"/>
                          </a:solidFill>
                          <a:effectLst/>
                          <a:latin typeface="+mn-lt"/>
                          <a:ea typeface="+mn-ea"/>
                          <a:cs typeface="Times New Roman" panose="02020603050405020304" pitchFamily="18" charset="0"/>
                        </a:rPr>
                        <a:t>Negative Influences</a:t>
                      </a:r>
                      <a:endParaRPr lang="zh-CN" altLang="en-US" sz="2200" b="1" kern="100" dirty="0">
                        <a:solidFill>
                          <a:schemeClr val="lt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extLst>
                  <a:ext uri="{0D108BD9-81ED-4DB2-BD59-A6C34878D82A}">
                    <a16:rowId xmlns:a16="http://schemas.microsoft.com/office/drawing/2014/main" xmlns="" val="10000"/>
                  </a:ext>
                </a:extLst>
              </a:tr>
              <a:tr h="1254234">
                <a:tc>
                  <a:txBody>
                    <a:bodyPr/>
                    <a:lstStyle/>
                    <a:p>
                      <a:pPr algn="ctr"/>
                      <a:r>
                        <a:rPr lang="en-US" altLang="zh-CN" sz="2200" b="1" kern="1200" dirty="0">
                          <a:solidFill>
                            <a:schemeClr val="tx1"/>
                          </a:solidFill>
                          <a:effectLst/>
                          <a:latin typeface="+mn-lt"/>
                          <a:ea typeface="+mn-ea"/>
                          <a:cs typeface="+mn-cs"/>
                        </a:rPr>
                        <a:t>Mary</a:t>
                      </a:r>
                      <a:endParaRPr lang="en-US" sz="2200" b="1" kern="100" dirty="0">
                        <a:solidFill>
                          <a:schemeClr val="tx1"/>
                        </a:solidFill>
                        <a:effectLst/>
                        <a:latin typeface="+mn-lt"/>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2200" kern="1200" dirty="0">
                          <a:solidFill>
                            <a:schemeClr val="dk1"/>
                          </a:solidFill>
                          <a:effectLst/>
                          <a:latin typeface="+mn-lt"/>
                          <a:ea typeface="+mn-ea"/>
                          <a:cs typeface="+mn-cs"/>
                        </a:rPr>
                        <a:t>• had 4. ________ groups with each </a:t>
                      </a:r>
                    </a:p>
                    <a:p>
                      <a:r>
                        <a:rPr lang="en-US" altLang="zh-CN" sz="2200" kern="1200" dirty="0">
                          <a:solidFill>
                            <a:schemeClr val="dk1"/>
                          </a:solidFill>
                          <a:effectLst/>
                          <a:latin typeface="+mn-lt"/>
                          <a:ea typeface="+mn-ea"/>
                          <a:cs typeface="+mn-cs"/>
                        </a:rPr>
                        <a:t>   providing different types of support </a:t>
                      </a:r>
                      <a:endParaRPr lang="en-US" altLang="zh-CN" sz="2200" dirty="0"/>
                    </a:p>
                    <a:p>
                      <a:r>
                        <a:rPr lang="en-US" altLang="zh-CN" sz="2200" kern="1200" dirty="0">
                          <a:solidFill>
                            <a:schemeClr val="dk1"/>
                          </a:solidFill>
                          <a:effectLst/>
                          <a:latin typeface="+mn-lt"/>
                          <a:ea typeface="+mn-ea"/>
                          <a:cs typeface="+mn-cs"/>
                        </a:rPr>
                        <a:t>• experienced greater 5. _____ on </a:t>
                      </a:r>
                    </a:p>
                    <a:p>
                      <a:r>
                        <a:rPr lang="en-US" altLang="zh-CN" sz="2200" kern="1200" dirty="0">
                          <a:solidFill>
                            <a:schemeClr val="dk1"/>
                          </a:solidFill>
                          <a:effectLst/>
                          <a:latin typeface="+mn-lt"/>
                          <a:ea typeface="+mn-ea"/>
                          <a:cs typeface="+mn-cs"/>
                        </a:rPr>
                        <a:t>   campus and succeeded in college </a:t>
                      </a:r>
                      <a:endParaRPr lang="en-US" sz="2200" b="0" kern="100" dirty="0">
                        <a:solidFill>
                          <a:schemeClr val="tx1"/>
                        </a:solidFill>
                        <a:effectLst/>
                        <a:latin typeface="+mn-lt"/>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altLang="zh-CN" sz="2200" kern="1200" dirty="0">
                          <a:solidFill>
                            <a:schemeClr val="dk1"/>
                          </a:solidFill>
                          <a:effectLst/>
                          <a:latin typeface="+mn-lt"/>
                          <a:ea typeface="+mn-ea"/>
                          <a:cs typeface="+mn-cs"/>
                        </a:rPr>
                        <a:t>• 6. ____ support from friends </a:t>
                      </a:r>
                      <a:endParaRPr lang="en-US" altLang="zh-CN" sz="2200" dirty="0"/>
                    </a:p>
                    <a:p>
                      <a:pPr algn="l"/>
                      <a:r>
                        <a:rPr lang="en-US" altLang="zh-CN" sz="2200" kern="1200" dirty="0">
                          <a:solidFill>
                            <a:schemeClr val="dk1"/>
                          </a:solidFill>
                          <a:effectLst/>
                          <a:latin typeface="+mn-lt"/>
                          <a:ea typeface="+mn-ea"/>
                          <a:cs typeface="+mn-cs"/>
                        </a:rPr>
                        <a:t>• 7. _______   to keep up with each </a:t>
                      </a:r>
                    </a:p>
                    <a:p>
                      <a:pPr algn="l"/>
                      <a:r>
                        <a:rPr lang="en-US" altLang="zh-CN" sz="2200" kern="1200" dirty="0">
                          <a:solidFill>
                            <a:schemeClr val="dk1"/>
                          </a:solidFill>
                          <a:effectLst/>
                          <a:latin typeface="+mn-lt"/>
                          <a:ea typeface="+mn-ea"/>
                          <a:cs typeface="+mn-cs"/>
                        </a:rPr>
                        <a:t>   cluster</a:t>
                      </a:r>
                      <a:endParaRPr lang="en-US" alt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1"/>
                  </a:ext>
                </a:extLst>
              </a:tr>
              <a:tr h="729208">
                <a:tc>
                  <a:txBody>
                    <a:bodyPr/>
                    <a:lstStyle/>
                    <a:p>
                      <a:pPr algn="ctr"/>
                      <a:r>
                        <a:rPr lang="en-US" altLang="zh-CN" sz="2200" b="1" kern="1200" dirty="0">
                          <a:solidFill>
                            <a:schemeClr val="tx1"/>
                          </a:solidFill>
                          <a:effectLst/>
                          <a:latin typeface="+mn-lt"/>
                          <a:ea typeface="+mn-ea"/>
                          <a:cs typeface="+mn-cs"/>
                        </a:rPr>
                        <a:t>Steve</a:t>
                      </a:r>
                      <a:endParaRPr lang="en-US" sz="2200" b="1" kern="100" dirty="0">
                        <a:solidFill>
                          <a:schemeClr val="tx1"/>
                        </a:solidFill>
                        <a:effectLst/>
                        <a:latin typeface="+mn-lt"/>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2200" kern="1200" dirty="0">
                          <a:solidFill>
                            <a:schemeClr val="dk1"/>
                          </a:solidFill>
                          <a:effectLst/>
                          <a:latin typeface="+mn-lt"/>
                          <a:ea typeface="+mn-ea"/>
                          <a:cs typeface="+mn-cs"/>
                        </a:rPr>
                        <a:t>• achieved academic success </a:t>
                      </a:r>
                    </a:p>
                    <a:p>
                      <a:r>
                        <a:rPr lang="en-US" altLang="zh-CN" sz="2200" kern="1200" dirty="0">
                          <a:solidFill>
                            <a:schemeClr val="dk1"/>
                          </a:solidFill>
                          <a:effectLst/>
                          <a:latin typeface="+mn-lt"/>
                          <a:ea typeface="+mn-ea"/>
                          <a:cs typeface="+mn-cs"/>
                        </a:rPr>
                        <a:t>   8. ____________</a:t>
                      </a:r>
                      <a:endParaRPr lang="en-US" sz="2200" b="0" kern="100" dirty="0">
                        <a:solidFill>
                          <a:schemeClr val="tx1"/>
                        </a:solidFill>
                        <a:effectLst/>
                        <a:latin typeface="+mn-lt"/>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2200" kern="1200" dirty="0">
                          <a:solidFill>
                            <a:schemeClr val="dk1"/>
                          </a:solidFill>
                          <a:effectLst/>
                          <a:latin typeface="+mn-lt"/>
                          <a:ea typeface="+mn-ea"/>
                          <a:cs typeface="+mn-cs"/>
                        </a:rPr>
                        <a:t>• felt 9. _____ socially and  </a:t>
                      </a:r>
                    </a:p>
                    <a:p>
                      <a:r>
                        <a:rPr lang="en-US" altLang="zh-CN" sz="2200" kern="1200" dirty="0">
                          <a:solidFill>
                            <a:schemeClr val="dk1"/>
                          </a:solidFill>
                          <a:effectLst/>
                          <a:latin typeface="+mn-lt"/>
                          <a:ea typeface="+mn-ea"/>
                          <a:cs typeface="+mn-cs"/>
                        </a:rPr>
                        <a:t>   academically at university </a:t>
                      </a:r>
                      <a:endParaRPr lang="en-US" altLang="zh-CN" sz="2200" dirty="0"/>
                    </a:p>
                    <a:p>
                      <a:r>
                        <a:rPr lang="en-US" altLang="zh-CN" sz="2200" kern="1200" dirty="0">
                          <a:solidFill>
                            <a:schemeClr val="dk1"/>
                          </a:solidFill>
                          <a:effectLst/>
                          <a:latin typeface="+mn-lt"/>
                          <a:ea typeface="+mn-ea"/>
                          <a:cs typeface="+mn-cs"/>
                        </a:rPr>
                        <a:t>• could be 10. _____ successful with </a:t>
                      </a:r>
                    </a:p>
                    <a:p>
                      <a:r>
                        <a:rPr lang="en-US" altLang="zh-CN" sz="2200" kern="1200" dirty="0">
                          <a:solidFill>
                            <a:schemeClr val="dk1"/>
                          </a:solidFill>
                          <a:effectLst/>
                          <a:latin typeface="+mn-lt"/>
                          <a:ea typeface="+mn-ea"/>
                          <a:cs typeface="+mn-cs"/>
                        </a:rPr>
                        <a:t>   help from friends</a:t>
                      </a:r>
                      <a:endParaRPr lang="en-US" alt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4205382890"/>
                  </a:ext>
                </a:extLst>
              </a:tr>
            </a:tbl>
          </a:graphicData>
        </a:graphic>
      </p:graphicFrame>
      <p:sp>
        <p:nvSpPr>
          <p:cNvPr id="47" name="文本框 46">
            <a:extLst>
              <a:ext uri="{FF2B5EF4-FFF2-40B4-BE49-F238E27FC236}">
                <a16:creationId xmlns:a16="http://schemas.microsoft.com/office/drawing/2014/main" xmlns="" id="{3EFC2BF8-B1AA-8125-1145-2D1136A366FB}"/>
              </a:ext>
            </a:extLst>
          </p:cNvPr>
          <p:cNvSpPr txBox="1"/>
          <p:nvPr/>
        </p:nvSpPr>
        <p:spPr>
          <a:xfrm>
            <a:off x="5379222" y="4689950"/>
            <a:ext cx="787897" cy="471539"/>
          </a:xfrm>
          <a:prstGeom prst="rect">
            <a:avLst/>
          </a:prstGeom>
          <a:noFill/>
        </p:spPr>
        <p:txBody>
          <a:bodyPr wrap="square" rtlCol="0">
            <a:spAutoFit/>
          </a:bodyPr>
          <a:lstStyle/>
          <a:p>
            <a:pPr>
              <a:lnSpc>
                <a:spcPct val="120000"/>
              </a:lnSpc>
            </a:pPr>
            <a:r>
              <a:rPr lang="en-US" altLang="zh-CN" sz="2200" dirty="0">
                <a:solidFill>
                  <a:srgbClr val="DD5C60"/>
                </a:solidFill>
              </a:rPr>
              <a:t>ease</a:t>
            </a:r>
            <a:endParaRPr lang="zh-CN" altLang="en-US" sz="2200" dirty="0">
              <a:solidFill>
                <a:srgbClr val="DD5C60"/>
              </a:solidFill>
            </a:endParaRPr>
          </a:p>
        </p:txBody>
      </p:sp>
      <p:sp>
        <p:nvSpPr>
          <p:cNvPr id="48" name="文本框 47">
            <a:extLst>
              <a:ext uri="{FF2B5EF4-FFF2-40B4-BE49-F238E27FC236}">
                <a16:creationId xmlns:a16="http://schemas.microsoft.com/office/drawing/2014/main" xmlns="" id="{BE41BEB0-3A30-D71A-6AEC-40F0D51A766B}"/>
              </a:ext>
            </a:extLst>
          </p:cNvPr>
          <p:cNvSpPr txBox="1"/>
          <p:nvPr/>
        </p:nvSpPr>
        <p:spPr>
          <a:xfrm>
            <a:off x="3500838" y="3994401"/>
            <a:ext cx="1122891" cy="471539"/>
          </a:xfrm>
          <a:prstGeom prst="rect">
            <a:avLst/>
          </a:prstGeom>
          <a:noFill/>
        </p:spPr>
        <p:txBody>
          <a:bodyPr wrap="square" rtlCol="0">
            <a:spAutoFit/>
          </a:bodyPr>
          <a:lstStyle/>
          <a:p>
            <a:pPr>
              <a:lnSpc>
                <a:spcPct val="120000"/>
              </a:lnSpc>
            </a:pPr>
            <a:r>
              <a:rPr lang="en-US" altLang="zh-CN" sz="2200" dirty="0">
                <a:solidFill>
                  <a:srgbClr val="DD5C60"/>
                </a:solidFill>
              </a:rPr>
              <a:t>multiple</a:t>
            </a:r>
            <a:endParaRPr lang="zh-CN" altLang="en-US" sz="2200" dirty="0">
              <a:solidFill>
                <a:srgbClr val="DD5C60"/>
              </a:solidFill>
            </a:endParaRPr>
          </a:p>
        </p:txBody>
      </p:sp>
      <p:sp>
        <p:nvSpPr>
          <p:cNvPr id="49" name="文本框 48">
            <a:extLst>
              <a:ext uri="{FF2B5EF4-FFF2-40B4-BE49-F238E27FC236}">
                <a16:creationId xmlns:a16="http://schemas.microsoft.com/office/drawing/2014/main" xmlns="" id="{A32120B5-F7D4-A14D-1BCE-FC92B211FEFC}"/>
              </a:ext>
            </a:extLst>
          </p:cNvPr>
          <p:cNvSpPr txBox="1"/>
          <p:nvPr/>
        </p:nvSpPr>
        <p:spPr>
          <a:xfrm>
            <a:off x="7469193" y="4207001"/>
            <a:ext cx="699166" cy="471539"/>
          </a:xfrm>
          <a:prstGeom prst="rect">
            <a:avLst/>
          </a:prstGeom>
          <a:noFill/>
        </p:spPr>
        <p:txBody>
          <a:bodyPr wrap="square" rtlCol="0">
            <a:spAutoFit/>
          </a:bodyPr>
          <a:lstStyle/>
          <a:p>
            <a:pPr>
              <a:lnSpc>
                <a:spcPct val="120000"/>
              </a:lnSpc>
            </a:pPr>
            <a:r>
              <a:rPr lang="en-US" altLang="zh-CN" sz="2200" dirty="0">
                <a:solidFill>
                  <a:srgbClr val="DD5C60"/>
                </a:solidFill>
              </a:rPr>
              <a:t>less</a:t>
            </a:r>
            <a:endParaRPr lang="zh-CN" altLang="en-US" sz="2200" dirty="0">
              <a:solidFill>
                <a:srgbClr val="DD5C60"/>
              </a:solidFill>
            </a:endParaRPr>
          </a:p>
        </p:txBody>
      </p:sp>
      <p:sp>
        <p:nvSpPr>
          <p:cNvPr id="32" name="文本框 31">
            <a:extLst>
              <a:ext uri="{FF2B5EF4-FFF2-40B4-BE49-F238E27FC236}">
                <a16:creationId xmlns:a16="http://schemas.microsoft.com/office/drawing/2014/main" xmlns="" id="{677FEB69-2355-192E-486A-C462A5DFDE35}"/>
              </a:ext>
            </a:extLst>
          </p:cNvPr>
          <p:cNvSpPr txBox="1"/>
          <p:nvPr/>
        </p:nvSpPr>
        <p:spPr>
          <a:xfrm>
            <a:off x="2913995" y="6012538"/>
            <a:ext cx="1870393" cy="471539"/>
          </a:xfrm>
          <a:prstGeom prst="rect">
            <a:avLst/>
          </a:prstGeom>
          <a:noFill/>
        </p:spPr>
        <p:txBody>
          <a:bodyPr wrap="square" rtlCol="0">
            <a:spAutoFit/>
          </a:bodyPr>
          <a:lstStyle/>
          <a:p>
            <a:pPr>
              <a:lnSpc>
                <a:spcPct val="120000"/>
              </a:lnSpc>
            </a:pPr>
            <a:r>
              <a:rPr lang="en-US" altLang="zh-CN" sz="2200" dirty="0">
                <a:solidFill>
                  <a:srgbClr val="DD5C60"/>
                </a:solidFill>
              </a:rPr>
              <a:t>independently</a:t>
            </a:r>
            <a:endParaRPr lang="zh-CN" altLang="en-US" sz="2200" dirty="0">
              <a:solidFill>
                <a:srgbClr val="DD5C60"/>
              </a:solidFill>
            </a:endParaRPr>
          </a:p>
        </p:txBody>
      </p:sp>
      <p:sp>
        <p:nvSpPr>
          <p:cNvPr id="33" name="文本框 32">
            <a:extLst>
              <a:ext uri="{FF2B5EF4-FFF2-40B4-BE49-F238E27FC236}">
                <a16:creationId xmlns:a16="http://schemas.microsoft.com/office/drawing/2014/main" xmlns="" id="{24047D91-E13C-FD15-32F4-190AA9027F60}"/>
              </a:ext>
            </a:extLst>
          </p:cNvPr>
          <p:cNvSpPr txBox="1"/>
          <p:nvPr/>
        </p:nvSpPr>
        <p:spPr>
          <a:xfrm>
            <a:off x="7926482" y="5360575"/>
            <a:ext cx="880004" cy="471539"/>
          </a:xfrm>
          <a:prstGeom prst="rect">
            <a:avLst/>
          </a:prstGeom>
          <a:noFill/>
        </p:spPr>
        <p:txBody>
          <a:bodyPr wrap="square" rtlCol="0">
            <a:spAutoFit/>
          </a:bodyPr>
          <a:lstStyle/>
          <a:p>
            <a:pPr>
              <a:lnSpc>
                <a:spcPct val="120000"/>
              </a:lnSpc>
            </a:pPr>
            <a:r>
              <a:rPr lang="en-US" altLang="zh-CN" sz="2200" dirty="0">
                <a:solidFill>
                  <a:srgbClr val="DD5C60"/>
                </a:solidFill>
              </a:rPr>
              <a:t>alone</a:t>
            </a:r>
            <a:endParaRPr lang="zh-CN" altLang="en-US" sz="2200" dirty="0">
              <a:solidFill>
                <a:srgbClr val="DD5C60"/>
              </a:solidFill>
            </a:endParaRPr>
          </a:p>
        </p:txBody>
      </p:sp>
      <p:sp>
        <p:nvSpPr>
          <p:cNvPr id="34" name="文本框 33">
            <a:extLst>
              <a:ext uri="{FF2B5EF4-FFF2-40B4-BE49-F238E27FC236}">
                <a16:creationId xmlns:a16="http://schemas.microsoft.com/office/drawing/2014/main" xmlns="" id="{0C874968-4740-26BB-0E3A-28F053721A37}"/>
              </a:ext>
            </a:extLst>
          </p:cNvPr>
          <p:cNvSpPr txBox="1"/>
          <p:nvPr/>
        </p:nvSpPr>
        <p:spPr>
          <a:xfrm>
            <a:off x="8564771" y="6012538"/>
            <a:ext cx="880004" cy="471539"/>
          </a:xfrm>
          <a:prstGeom prst="rect">
            <a:avLst/>
          </a:prstGeom>
          <a:noFill/>
        </p:spPr>
        <p:txBody>
          <a:bodyPr wrap="square" rtlCol="0">
            <a:spAutoFit/>
          </a:bodyPr>
          <a:lstStyle/>
          <a:p>
            <a:pPr>
              <a:lnSpc>
                <a:spcPct val="120000"/>
              </a:lnSpc>
            </a:pPr>
            <a:r>
              <a:rPr lang="en-US" altLang="zh-CN" sz="2200" dirty="0">
                <a:solidFill>
                  <a:srgbClr val="DD5C60"/>
                </a:solidFill>
              </a:rPr>
              <a:t>more</a:t>
            </a:r>
            <a:endParaRPr lang="zh-CN" altLang="en-US" sz="2200" dirty="0">
              <a:solidFill>
                <a:srgbClr val="DD5C60"/>
              </a:solidFill>
            </a:endParaRPr>
          </a:p>
        </p:txBody>
      </p:sp>
      <p:sp>
        <p:nvSpPr>
          <p:cNvPr id="35" name="文本框 34">
            <a:extLst>
              <a:ext uri="{FF2B5EF4-FFF2-40B4-BE49-F238E27FC236}">
                <a16:creationId xmlns:a16="http://schemas.microsoft.com/office/drawing/2014/main" xmlns="" id="{A32120B5-F7D4-A14D-1BCE-FC92B211FEFC}"/>
              </a:ext>
            </a:extLst>
          </p:cNvPr>
          <p:cNvSpPr txBox="1"/>
          <p:nvPr/>
        </p:nvSpPr>
        <p:spPr>
          <a:xfrm>
            <a:off x="7469193" y="4480066"/>
            <a:ext cx="1337294" cy="498598"/>
          </a:xfrm>
          <a:prstGeom prst="rect">
            <a:avLst/>
          </a:prstGeom>
          <a:noFill/>
        </p:spPr>
        <p:txBody>
          <a:bodyPr wrap="square" rtlCol="0">
            <a:spAutoFit/>
          </a:bodyPr>
          <a:lstStyle/>
          <a:p>
            <a:pPr>
              <a:lnSpc>
                <a:spcPct val="120000"/>
              </a:lnSpc>
            </a:pPr>
            <a:r>
              <a:rPr lang="en-US" altLang="zh-CN" sz="2200" dirty="0">
                <a:solidFill>
                  <a:srgbClr val="DD5C60"/>
                </a:solidFill>
              </a:rPr>
              <a:t>struggle</a:t>
            </a:r>
            <a:endParaRPr lang="zh-CN" altLang="en-US" sz="2200" dirty="0">
              <a:solidFill>
                <a:srgbClr val="DD5C60"/>
              </a:solidFill>
            </a:endParaRPr>
          </a:p>
        </p:txBody>
      </p:sp>
    </p:spTree>
    <p:extLst>
      <p:ext uri="{BB962C8B-B14F-4D97-AF65-F5344CB8AC3E}">
        <p14:creationId xmlns:p14="http://schemas.microsoft.com/office/powerpoint/2010/main" xmlns="" val="7348236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childTnLst>
              </p:cTn>
              <p:nextCondLst>
                <p:cond evt="onClick" delay="0">
                  <p:tgtEl>
                    <p:spTgt spid="31"/>
                  </p:tgtEl>
                </p:cond>
              </p:nextCondLst>
            </p:seq>
          </p:childTnLst>
        </p:cTn>
      </p:par>
    </p:tnLst>
    <p:bldLst>
      <p:bldP spid="47" grpId="0"/>
      <p:bldP spid="48" grpId="0"/>
      <p:bldP spid="49" grpId="0"/>
      <p:bldP spid="32" grpId="0"/>
      <p:bldP spid="33" grpId="0"/>
      <p:bldP spid="34" grpId="0"/>
      <p:bldP spid="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4.15</a:t>
            </a:r>
            <a:endParaRPr lang="zh-CN" altLang="en-US" sz="2600" b="1" dirty="0">
              <a:solidFill>
                <a:srgbClr val="DA5362"/>
              </a:solidFill>
            </a:endParaRPr>
          </a:p>
        </p:txBody>
      </p:sp>
      <p:sp>
        <p:nvSpPr>
          <p:cNvPr id="25" name="文本框 24"/>
          <p:cNvSpPr txBox="1"/>
          <p:nvPr/>
        </p:nvSpPr>
        <p:spPr>
          <a:xfrm>
            <a:off x="919321" y="2061802"/>
            <a:ext cx="10795000" cy="1015663"/>
          </a:xfrm>
          <a:prstGeom prst="rect">
            <a:avLst/>
          </a:prstGeom>
          <a:noFill/>
        </p:spPr>
        <p:txBody>
          <a:bodyPr wrap="square" rtlCol="0">
            <a:spAutoFit/>
          </a:bodyPr>
          <a:lstStyle/>
          <a:p>
            <a:r>
              <a:rPr lang="en-US" altLang="zh-CN" sz="2000" i="1" dirty="0">
                <a:solidFill>
                  <a:srgbClr val="231F20"/>
                </a:solidFill>
                <a:effectLst/>
              </a:rPr>
              <a:t>Choose one category of your friendship networks classified and defined in Activity 4.13. Use the </a:t>
            </a:r>
            <a:endParaRPr lang="en-US" altLang="zh-CN" sz="2000" dirty="0"/>
          </a:p>
          <a:p>
            <a:r>
              <a:rPr lang="en-US" altLang="zh-CN" sz="2000" i="1" dirty="0">
                <a:solidFill>
                  <a:srgbClr val="231F20"/>
                </a:solidFill>
                <a:effectLst/>
              </a:rPr>
              <a:t>paragraph given below as an example and write a paragraph describing the positive and negative </a:t>
            </a:r>
            <a:endParaRPr lang="en-US" altLang="zh-CN" sz="2000" dirty="0"/>
          </a:p>
          <a:p>
            <a:r>
              <a:rPr lang="en-US" altLang="zh-CN" sz="2000" i="1" dirty="0">
                <a:solidFill>
                  <a:srgbClr val="231F20"/>
                </a:solidFill>
                <a:effectLst/>
              </a:rPr>
              <a:t>influences this friendship network might have on a student’s social and academic life.</a:t>
            </a:r>
            <a:endParaRPr kumimoji="0" lang="en-US" altLang="zh-CN" sz="2000" b="0" i="1"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grpSp>
        <p:nvGrpSpPr>
          <p:cNvPr id="26" name="组合 25"/>
          <p:cNvGrpSpPr/>
          <p:nvPr/>
        </p:nvGrpSpPr>
        <p:grpSpPr>
          <a:xfrm>
            <a:off x="8370044" y="885366"/>
            <a:ext cx="799525" cy="586284"/>
            <a:chOff x="6218013" y="812542"/>
            <a:chExt cx="799525" cy="586284"/>
          </a:xfrm>
        </p:grpSpPr>
        <p:sp>
          <p:nvSpPr>
            <p:cNvPr id="27" name="椭圆 26"/>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8" name="图片 27"/>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0" name="文本框 29">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4.11</a:t>
              </a:r>
              <a:endParaRPr lang="zh-CN" altLang="en-US" sz="1200" b="1" dirty="0">
                <a:solidFill>
                  <a:schemeClr val="bg1"/>
                </a:solidFill>
              </a:endParaRPr>
            </a:p>
          </p:txBody>
        </p:sp>
      </p:grpSp>
      <p:grpSp>
        <p:nvGrpSpPr>
          <p:cNvPr id="31" name="组合 30"/>
          <p:cNvGrpSpPr/>
          <p:nvPr/>
        </p:nvGrpSpPr>
        <p:grpSpPr>
          <a:xfrm>
            <a:off x="9094497" y="888454"/>
            <a:ext cx="799525" cy="586284"/>
            <a:chOff x="6218013" y="812542"/>
            <a:chExt cx="799525" cy="586284"/>
          </a:xfrm>
        </p:grpSpPr>
        <p:sp>
          <p:nvSpPr>
            <p:cNvPr id="32" name="椭圆 3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3" name="图片 3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4" name="文本框 33">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4.12</a:t>
              </a:r>
              <a:endParaRPr lang="zh-CN" altLang="en-US" sz="1200" b="1" dirty="0">
                <a:solidFill>
                  <a:schemeClr val="bg1"/>
                </a:solidFill>
              </a:endParaRPr>
            </a:p>
          </p:txBody>
        </p:sp>
      </p:grpSp>
      <p:grpSp>
        <p:nvGrpSpPr>
          <p:cNvPr id="35" name="组合 34"/>
          <p:cNvGrpSpPr/>
          <p:nvPr/>
        </p:nvGrpSpPr>
        <p:grpSpPr>
          <a:xfrm>
            <a:off x="9809575" y="888454"/>
            <a:ext cx="799525" cy="586284"/>
            <a:chOff x="6218013" y="812542"/>
            <a:chExt cx="799525" cy="586284"/>
          </a:xfrm>
        </p:grpSpPr>
        <p:sp>
          <p:nvSpPr>
            <p:cNvPr id="36" name="椭圆 35"/>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 name="图片 3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8" name="文本框 37">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4.13</a:t>
              </a:r>
              <a:endParaRPr lang="zh-CN" altLang="en-US" sz="1200" b="1" dirty="0">
                <a:solidFill>
                  <a:schemeClr val="bg1"/>
                </a:solidFill>
              </a:endParaRPr>
            </a:p>
          </p:txBody>
        </p:sp>
      </p:grpSp>
      <p:grpSp>
        <p:nvGrpSpPr>
          <p:cNvPr id="39" name="组合 38"/>
          <p:cNvGrpSpPr/>
          <p:nvPr/>
        </p:nvGrpSpPr>
        <p:grpSpPr>
          <a:xfrm>
            <a:off x="10534028" y="891542"/>
            <a:ext cx="799525" cy="586284"/>
            <a:chOff x="6218013" y="812542"/>
            <a:chExt cx="799525" cy="586284"/>
          </a:xfrm>
        </p:grpSpPr>
        <p:sp>
          <p:nvSpPr>
            <p:cNvPr id="40" name="椭圆 3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1" name="图片 40"/>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2" name="文本框 41">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4.14</a:t>
              </a:r>
              <a:endParaRPr lang="zh-CN" altLang="en-US" sz="1200" b="1" dirty="0">
                <a:solidFill>
                  <a:schemeClr val="bg1"/>
                </a:solidFill>
              </a:endParaRPr>
            </a:p>
          </p:txBody>
        </p:sp>
      </p:grpSp>
      <p:grpSp>
        <p:nvGrpSpPr>
          <p:cNvPr id="43" name="组合 42"/>
          <p:cNvGrpSpPr/>
          <p:nvPr/>
        </p:nvGrpSpPr>
        <p:grpSpPr>
          <a:xfrm>
            <a:off x="11255653" y="886655"/>
            <a:ext cx="799525" cy="586284"/>
            <a:chOff x="6218013" y="812542"/>
            <a:chExt cx="799525" cy="586284"/>
          </a:xfrm>
        </p:grpSpPr>
        <p:sp>
          <p:nvSpPr>
            <p:cNvPr id="64" name="椭圆 63"/>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4.15</a:t>
              </a:r>
              <a:endParaRPr lang="zh-CN" altLang="en-US" sz="1200" b="1" dirty="0">
                <a:solidFill>
                  <a:schemeClr val="bg1"/>
                </a:solidFill>
              </a:endParaRPr>
            </a:p>
          </p:txBody>
        </p:sp>
      </p:grpSp>
      <p:sp>
        <p:nvSpPr>
          <p:cNvPr id="45" name="矩形 44">
            <a:extLst>
              <a:ext uri="{FF2B5EF4-FFF2-40B4-BE49-F238E27FC236}">
                <a16:creationId xmlns:a16="http://schemas.microsoft.com/office/drawing/2014/main" xmlns="" id="{5C450F3D-5F9F-9C46-8244-8D86D973DB55}"/>
              </a:ext>
            </a:extLst>
          </p:cNvPr>
          <p:cNvSpPr/>
          <p:nvPr/>
        </p:nvSpPr>
        <p:spPr>
          <a:xfrm>
            <a:off x="1419726" y="3508852"/>
            <a:ext cx="10772274" cy="29833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1">
            <a:extLst>
              <a:ext uri="{FF2B5EF4-FFF2-40B4-BE49-F238E27FC236}">
                <a16:creationId xmlns:a16="http://schemas.microsoft.com/office/drawing/2014/main" xmlns="" id="{AEB9E2B5-0D27-1938-ED02-D257D7FF26CE}"/>
              </a:ext>
            </a:extLst>
          </p:cNvPr>
          <p:cNvSpPr/>
          <p:nvPr/>
        </p:nvSpPr>
        <p:spPr>
          <a:xfrm>
            <a:off x="919321" y="3228830"/>
            <a:ext cx="2691980"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t>SIMPLE PARAGRAPH</a:t>
            </a:r>
            <a:endParaRPr lang="zh-CN" altLang="en-US" sz="2200" b="1" dirty="0"/>
          </a:p>
        </p:txBody>
      </p:sp>
      <p:sp>
        <p:nvSpPr>
          <p:cNvPr id="47" name="文本框 46">
            <a:extLst>
              <a:ext uri="{FF2B5EF4-FFF2-40B4-BE49-F238E27FC236}">
                <a16:creationId xmlns:a16="http://schemas.microsoft.com/office/drawing/2014/main" xmlns="" id="{55C2825D-B291-F9A0-DB28-4C3533B0EEE4}"/>
              </a:ext>
            </a:extLst>
          </p:cNvPr>
          <p:cNvSpPr txBox="1"/>
          <p:nvPr/>
        </p:nvSpPr>
        <p:spPr>
          <a:xfrm>
            <a:off x="1611723" y="3952246"/>
            <a:ext cx="10294595" cy="2096600"/>
          </a:xfrm>
          <a:prstGeom prst="rect">
            <a:avLst/>
          </a:prstGeom>
          <a:noFill/>
        </p:spPr>
        <p:txBody>
          <a:bodyPr wrap="square" rtlCol="0">
            <a:spAutoFit/>
          </a:bodyPr>
          <a:lstStyle/>
          <a:p>
            <a:pPr>
              <a:lnSpc>
                <a:spcPct val="120000"/>
              </a:lnSpc>
            </a:pPr>
            <a:r>
              <a:rPr lang="en-US" altLang="zh-CN" sz="2200" dirty="0">
                <a:solidFill>
                  <a:srgbClr val="231F20"/>
                </a:solidFill>
                <a:effectLst/>
              </a:rPr>
              <a:t>Steve was a sampler. He formed individual friendships at events, food courts, and other campus locations, and his friends were less connected to one another. Despite having many friends and being involved on campus through various student organizations, Steve rarely discussed his isolating experiences with friends and remained isolated. Steve also felt lonesome in his academic pursuits and achieved academic success independently.</a:t>
            </a:r>
            <a:endParaRPr kumimoji="0" lang="en-US" altLang="zh-CN" sz="2200" b="0" i="1"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88200" y="2379600"/>
            <a:ext cx="11415600" cy="1835567"/>
          </a:xfrm>
          <a:prstGeom prst="rect">
            <a:avLst/>
          </a:prstGeom>
          <a:noFill/>
        </p:spPr>
        <p:txBody>
          <a:bodyPr wrap="square" rtlCol="0">
            <a:spAutoFit/>
          </a:bodyPr>
          <a:lstStyle/>
          <a:p>
            <a:pPr>
              <a:lnSpc>
                <a:spcPct val="120000"/>
              </a:lnSpc>
            </a:pPr>
            <a:r>
              <a:rPr lang="en-US" altLang="zh-CN" sz="2400" b="1" dirty="0">
                <a:effectLst/>
              </a:rPr>
              <a:t>Shakespeare writes, “All the world’s a stage, and all the men and women merely players.” In this unit, you will write and act out a one-act play showing how college students interact with each other. To accomplish this, you need to learn what a one-act play is and how to write a play script. First, let’s learn some basic play terms and the format of a play script.</a:t>
            </a:r>
            <a:endParaRPr lang="zh-CN" altLang="en-US" sz="2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82912"/>
            <a:ext cx="10578577" cy="4811189"/>
          </a:xfrm>
          <a:prstGeom prst="rect">
            <a:avLst/>
          </a:prstGeom>
          <a:solidFill>
            <a:schemeClr val="bg1">
              <a:lumMod val="95000"/>
            </a:schemeClr>
          </a:solidFill>
        </p:spPr>
        <p:txBody>
          <a:bodyPr wrap="square" rtlCol="0">
            <a:spAutoFit/>
          </a:bodyPr>
          <a:lstStyle/>
          <a:p>
            <a:endParaRPr lang="en-US" altLang="zh-CN" dirty="0"/>
          </a:p>
          <a:p>
            <a:pPr>
              <a:lnSpc>
                <a:spcPct val="120000"/>
              </a:lnSpc>
            </a:pPr>
            <a:r>
              <a:rPr lang="en-US" altLang="zh-CN" sz="2200" b="1" dirty="0">
                <a:solidFill>
                  <a:srgbClr val="DD5C60"/>
                </a:solidFill>
              </a:rPr>
              <a:t>One-act play </a:t>
            </a:r>
          </a:p>
          <a:p>
            <a:pPr>
              <a:lnSpc>
                <a:spcPct val="120000"/>
              </a:lnSpc>
            </a:pPr>
            <a:r>
              <a:rPr lang="en-US" altLang="zh-CN" sz="2200" b="1" dirty="0">
                <a:solidFill>
                  <a:srgbClr val="DD5C60"/>
                </a:solidFill>
              </a:rPr>
              <a:t>    </a:t>
            </a:r>
            <a:r>
              <a:rPr lang="en-US" altLang="zh-CN" sz="2200" dirty="0"/>
              <a:t>A one-act play is a short play that consists of only one act.</a:t>
            </a:r>
          </a:p>
          <a:p>
            <a:pPr>
              <a:lnSpc>
                <a:spcPct val="120000"/>
              </a:lnSpc>
            </a:pPr>
            <a:r>
              <a:rPr lang="en-US" altLang="zh-CN" sz="2200" b="1" dirty="0">
                <a:solidFill>
                  <a:srgbClr val="DD5C60"/>
                </a:solidFill>
              </a:rPr>
              <a:t>Play terms</a:t>
            </a:r>
          </a:p>
          <a:p>
            <a:pPr>
              <a:lnSpc>
                <a:spcPct val="120000"/>
              </a:lnSpc>
            </a:pPr>
            <a:r>
              <a:rPr lang="en-US" altLang="zh-CN" sz="2200" b="1" dirty="0">
                <a:solidFill>
                  <a:srgbClr val="231F20"/>
                </a:solidFill>
                <a:effectLst/>
              </a:rPr>
              <a:t>                    playwright: </a:t>
            </a:r>
            <a:r>
              <a:rPr lang="en-US" altLang="zh-CN" sz="2200" dirty="0">
                <a:solidFill>
                  <a:srgbClr val="231F20"/>
                </a:solidFill>
                <a:effectLst/>
              </a:rPr>
              <a:t>the author of the play </a:t>
            </a:r>
            <a:endParaRPr lang="en-US" altLang="zh-CN" sz="2200" dirty="0"/>
          </a:p>
          <a:p>
            <a:pPr>
              <a:lnSpc>
                <a:spcPct val="120000"/>
              </a:lnSpc>
            </a:pPr>
            <a:r>
              <a:rPr lang="en-US" altLang="zh-CN" sz="2200" b="1" dirty="0">
                <a:solidFill>
                  <a:srgbClr val="231F20"/>
                </a:solidFill>
                <a:effectLst/>
              </a:rPr>
              <a:t>                             script: </a:t>
            </a:r>
            <a:r>
              <a:rPr lang="en-US" altLang="zh-CN" sz="2200" dirty="0">
                <a:solidFill>
                  <a:srgbClr val="231F20"/>
                </a:solidFill>
                <a:effectLst/>
              </a:rPr>
              <a:t>the play in the written form </a:t>
            </a:r>
            <a:endParaRPr lang="en-US" altLang="zh-CN" sz="2200" dirty="0"/>
          </a:p>
          <a:p>
            <a:pPr>
              <a:lnSpc>
                <a:spcPct val="120000"/>
              </a:lnSpc>
            </a:pPr>
            <a:r>
              <a:rPr lang="en-US" altLang="zh-CN" sz="2200" b="1" dirty="0">
                <a:solidFill>
                  <a:srgbClr val="231F20"/>
                </a:solidFill>
                <a:effectLst/>
              </a:rPr>
              <a:t>                                 act:  </a:t>
            </a:r>
            <a:r>
              <a:rPr lang="en-US" altLang="zh-CN" sz="2200" dirty="0">
                <a:solidFill>
                  <a:srgbClr val="231F20"/>
                </a:solidFill>
                <a:effectLst/>
              </a:rPr>
              <a:t>a division of a play, like the chapters of a book; made of many </a:t>
            </a:r>
          </a:p>
          <a:p>
            <a:pPr>
              <a:lnSpc>
                <a:spcPct val="120000"/>
              </a:lnSpc>
            </a:pPr>
            <a:r>
              <a:rPr lang="en-US" altLang="zh-CN" sz="2200" dirty="0">
                <a:solidFill>
                  <a:srgbClr val="231F20"/>
                </a:solidFill>
              </a:rPr>
              <a:t>                                          </a:t>
            </a:r>
            <a:r>
              <a:rPr lang="en-US" altLang="zh-CN" sz="2200" dirty="0">
                <a:solidFill>
                  <a:srgbClr val="231F20"/>
                </a:solidFill>
                <a:effectLst/>
              </a:rPr>
              <a:t>scenes </a:t>
            </a:r>
            <a:endParaRPr lang="en-US" altLang="zh-CN" sz="2200" dirty="0"/>
          </a:p>
          <a:p>
            <a:pPr>
              <a:lnSpc>
                <a:spcPct val="120000"/>
              </a:lnSpc>
            </a:pPr>
            <a:r>
              <a:rPr lang="en-US" altLang="zh-CN" sz="2200" b="1" dirty="0">
                <a:solidFill>
                  <a:srgbClr val="231F20"/>
                </a:solidFill>
                <a:effectLst/>
              </a:rPr>
              <a:t>                            scene:  </a:t>
            </a:r>
            <a:r>
              <a:rPr lang="en-US" altLang="zh-CN" sz="2200" dirty="0">
                <a:solidFill>
                  <a:srgbClr val="231F20"/>
                </a:solidFill>
                <a:effectLst/>
              </a:rPr>
              <a:t>a subdivision of an act (change of location) </a:t>
            </a:r>
            <a:endParaRPr lang="en-US" altLang="zh-CN" sz="2200" dirty="0"/>
          </a:p>
          <a:p>
            <a:pPr>
              <a:lnSpc>
                <a:spcPct val="120000"/>
              </a:lnSpc>
            </a:pPr>
            <a:r>
              <a:rPr lang="en-US" altLang="zh-CN" sz="2200" b="1" dirty="0">
                <a:solidFill>
                  <a:srgbClr val="231F20"/>
                </a:solidFill>
                <a:effectLst/>
              </a:rPr>
              <a:t>                    characters</a:t>
            </a:r>
            <a:r>
              <a:rPr lang="en-US" altLang="zh-CN" sz="2200" b="1" dirty="0">
                <a:solidFill>
                  <a:srgbClr val="231F20"/>
                </a:solidFill>
              </a:rPr>
              <a:t>:</a:t>
            </a:r>
            <a:r>
              <a:rPr lang="en-US" altLang="zh-CN" sz="2200" dirty="0">
                <a:solidFill>
                  <a:srgbClr val="231F20"/>
                </a:solidFill>
                <a:effectLst/>
              </a:rPr>
              <a:t>  people or creatures in a play </a:t>
            </a:r>
            <a:endParaRPr lang="en-US" altLang="zh-CN" sz="2200" dirty="0"/>
          </a:p>
          <a:p>
            <a:pPr>
              <a:lnSpc>
                <a:spcPct val="120000"/>
              </a:lnSpc>
            </a:pPr>
            <a:r>
              <a:rPr lang="en-US" altLang="zh-CN" sz="2200" b="1" dirty="0">
                <a:solidFill>
                  <a:srgbClr val="231F20"/>
                </a:solidFill>
                <a:effectLst/>
              </a:rPr>
              <a:t>                        narrator:  </a:t>
            </a:r>
            <a:r>
              <a:rPr lang="en-US" altLang="zh-CN" sz="2200" dirty="0">
                <a:solidFill>
                  <a:srgbClr val="231F20"/>
                </a:solidFill>
                <a:effectLst/>
              </a:rPr>
              <a:t>the person who tells audience information about what is happening   </a:t>
            </a:r>
          </a:p>
          <a:p>
            <a:pPr>
              <a:lnSpc>
                <a:spcPct val="120000"/>
              </a:lnSpc>
            </a:pPr>
            <a:r>
              <a:rPr lang="en-US" altLang="zh-CN" sz="2200" dirty="0">
                <a:solidFill>
                  <a:srgbClr val="231F20"/>
                </a:solidFill>
              </a:rPr>
              <a:t>                                          </a:t>
            </a:r>
            <a:r>
              <a:rPr lang="en-US" altLang="zh-CN" sz="2200" dirty="0">
                <a:solidFill>
                  <a:srgbClr val="231F20"/>
                </a:solidFill>
                <a:effectLst/>
              </a:rPr>
              <a:t>on stage; but does not act; not a must</a:t>
            </a:r>
            <a:endParaRPr lang="en-US" altLang="zh-CN" sz="2200" dirty="0"/>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WRITINH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Making a One-Act Play</a:t>
            </a:r>
            <a:endParaRPr lang="zh-CN" altLang="en-US" sz="2400" b="1" dirty="0">
              <a:solidFill>
                <a:srgbClr val="DD5C6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82912"/>
            <a:ext cx="10580400" cy="3592394"/>
          </a:xfrm>
          <a:prstGeom prst="rect">
            <a:avLst/>
          </a:prstGeom>
          <a:solidFill>
            <a:schemeClr val="bg1">
              <a:lumMod val="95000"/>
            </a:schemeClr>
          </a:solidFill>
        </p:spPr>
        <p:txBody>
          <a:bodyPr wrap="square" rtlCol="0">
            <a:spAutoFit/>
          </a:bodyPr>
          <a:lstStyle/>
          <a:p>
            <a:endParaRPr lang="en-US" altLang="zh-CN" dirty="0"/>
          </a:p>
          <a:p>
            <a:pPr>
              <a:lnSpc>
                <a:spcPct val="120000"/>
              </a:lnSpc>
            </a:pPr>
            <a:r>
              <a:rPr lang="en-US" altLang="zh-CN" sz="2200" b="1" dirty="0">
                <a:solidFill>
                  <a:srgbClr val="DD5C60"/>
                </a:solidFill>
              </a:rPr>
              <a:t>Play terms</a:t>
            </a:r>
          </a:p>
          <a:p>
            <a:pPr>
              <a:lnSpc>
                <a:spcPct val="120000"/>
              </a:lnSpc>
            </a:pPr>
            <a:r>
              <a:rPr lang="en-US" altLang="zh-CN" sz="2200" b="1" dirty="0">
                <a:solidFill>
                  <a:srgbClr val="231F20"/>
                </a:solidFill>
                <a:effectLst/>
              </a:rPr>
              <a:t>                    setting</a:t>
            </a:r>
            <a:r>
              <a:rPr lang="en-US" altLang="zh-CN" sz="2200" b="1" dirty="0">
                <a:solidFill>
                  <a:srgbClr val="231F20"/>
                </a:solidFill>
              </a:rPr>
              <a:t>:</a:t>
            </a:r>
            <a:r>
              <a:rPr lang="en-US" altLang="zh-CN" sz="2200" dirty="0">
                <a:solidFill>
                  <a:srgbClr val="231F20"/>
                </a:solidFill>
                <a:effectLst/>
              </a:rPr>
              <a:t>  the time, place, or era of a play </a:t>
            </a:r>
            <a:endParaRPr lang="en-US" altLang="zh-CN" sz="2200" dirty="0"/>
          </a:p>
          <a:p>
            <a:pPr>
              <a:lnSpc>
                <a:spcPct val="120000"/>
              </a:lnSpc>
            </a:pPr>
            <a:r>
              <a:rPr lang="en-US" altLang="zh-CN" sz="2200" b="1" dirty="0">
                <a:solidFill>
                  <a:srgbClr val="231F20"/>
                </a:solidFill>
                <a:effectLst/>
              </a:rPr>
              <a:t>                   conflict:  </a:t>
            </a:r>
            <a:r>
              <a:rPr lang="en-US" altLang="zh-CN" sz="2200" dirty="0">
                <a:solidFill>
                  <a:srgbClr val="231F20"/>
                </a:solidFill>
                <a:effectLst/>
              </a:rPr>
              <a:t>any struggle between the main character and the opposing forces </a:t>
            </a:r>
            <a:endParaRPr lang="en-US" altLang="zh-CN" sz="2200" dirty="0"/>
          </a:p>
          <a:p>
            <a:pPr>
              <a:lnSpc>
                <a:spcPct val="120000"/>
              </a:lnSpc>
            </a:pPr>
            <a:r>
              <a:rPr lang="en-US" altLang="zh-CN" sz="2200" b="1" dirty="0">
                <a:solidFill>
                  <a:srgbClr val="231F20"/>
                </a:solidFill>
                <a:effectLst/>
              </a:rPr>
              <a:t>                         plot:  </a:t>
            </a:r>
            <a:r>
              <a:rPr lang="en-US" altLang="zh-CN" sz="2200" dirty="0">
                <a:solidFill>
                  <a:srgbClr val="231F20"/>
                </a:solidFill>
                <a:effectLst/>
              </a:rPr>
              <a:t>the sequence of events in a play </a:t>
            </a:r>
            <a:endParaRPr lang="en-US" altLang="zh-CN" sz="2200" dirty="0"/>
          </a:p>
          <a:p>
            <a:pPr>
              <a:lnSpc>
                <a:spcPct val="120000"/>
              </a:lnSpc>
            </a:pPr>
            <a:r>
              <a:rPr lang="en-US" altLang="zh-CN" sz="2200" b="1" dirty="0">
                <a:solidFill>
                  <a:srgbClr val="231F20"/>
                </a:solidFill>
                <a:effectLst/>
              </a:rPr>
              <a:t>                     theme:  </a:t>
            </a:r>
            <a:r>
              <a:rPr lang="en-US" altLang="zh-CN" sz="2200" dirty="0">
                <a:solidFill>
                  <a:srgbClr val="231F20"/>
                </a:solidFill>
                <a:effectLst/>
              </a:rPr>
              <a:t>the message of the play (the moral / lesson); characters and the plot </a:t>
            </a:r>
          </a:p>
          <a:p>
            <a:pPr>
              <a:lnSpc>
                <a:spcPct val="120000"/>
              </a:lnSpc>
            </a:pPr>
            <a:r>
              <a:rPr lang="en-US" altLang="zh-CN" sz="2200" dirty="0">
                <a:solidFill>
                  <a:srgbClr val="231F20"/>
                </a:solidFill>
              </a:rPr>
              <a:t>                                    </a:t>
            </a:r>
            <a:r>
              <a:rPr lang="en-US" altLang="zh-CN" sz="2200" dirty="0">
                <a:solidFill>
                  <a:srgbClr val="231F20"/>
                </a:solidFill>
                <a:effectLst/>
              </a:rPr>
              <a:t>need to point to and support the theme </a:t>
            </a:r>
            <a:endParaRPr lang="en-US" altLang="zh-CN" sz="2200" dirty="0"/>
          </a:p>
          <a:p>
            <a:pPr>
              <a:lnSpc>
                <a:spcPct val="120000"/>
              </a:lnSpc>
            </a:pPr>
            <a:r>
              <a:rPr lang="en-US" altLang="zh-CN" sz="2200" b="1" dirty="0">
                <a:solidFill>
                  <a:srgbClr val="231F20"/>
                </a:solidFill>
                <a:effectLst/>
              </a:rPr>
              <a:t>    stage directions</a:t>
            </a:r>
            <a:r>
              <a:rPr lang="en-US" altLang="zh-CN" sz="2200" b="1" dirty="0">
                <a:solidFill>
                  <a:srgbClr val="231F20"/>
                </a:solidFill>
              </a:rPr>
              <a:t>:</a:t>
            </a:r>
            <a:r>
              <a:rPr lang="en-US" altLang="zh-CN" sz="2200" dirty="0">
                <a:solidFill>
                  <a:srgbClr val="231F20"/>
                </a:solidFill>
                <a:effectLst/>
              </a:rPr>
              <a:t>  instructions for the actors and descriptions of emotions </a:t>
            </a:r>
            <a:endParaRPr lang="en-US" altLang="zh-CN" sz="2200" dirty="0"/>
          </a:p>
          <a:p>
            <a:pPr>
              <a:lnSpc>
                <a:spcPct val="120000"/>
              </a:lnSpc>
            </a:pPr>
            <a:r>
              <a:rPr lang="en-US" altLang="zh-CN" sz="2200" b="1" dirty="0">
                <a:solidFill>
                  <a:srgbClr val="231F20"/>
                </a:solidFill>
                <a:effectLst/>
              </a:rPr>
              <a:t>                 dialogue:  </a:t>
            </a:r>
            <a:r>
              <a:rPr lang="en-US" altLang="zh-CN" sz="2200" dirty="0">
                <a:solidFill>
                  <a:srgbClr val="231F20"/>
                </a:solidFill>
                <a:effectLst/>
              </a:rPr>
              <a:t>the conversation between actors on stage (not use quotations marks)</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WRITINH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Making a One-Act Play</a:t>
            </a:r>
            <a:endParaRPr lang="zh-CN" altLang="en-US" sz="2400" b="1" dirty="0">
              <a:solidFill>
                <a:srgbClr val="DD5C60"/>
              </a:solidFill>
            </a:endParaRPr>
          </a:p>
        </p:txBody>
      </p:sp>
    </p:spTree>
    <p:extLst>
      <p:ext uri="{BB962C8B-B14F-4D97-AF65-F5344CB8AC3E}">
        <p14:creationId xmlns:p14="http://schemas.microsoft.com/office/powerpoint/2010/main" xmlns="" val="527356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82912"/>
            <a:ext cx="10580400" cy="3998659"/>
          </a:xfrm>
          <a:prstGeom prst="rect">
            <a:avLst/>
          </a:prstGeom>
          <a:solidFill>
            <a:schemeClr val="bg1">
              <a:lumMod val="95000"/>
            </a:schemeClr>
          </a:solidFill>
        </p:spPr>
        <p:txBody>
          <a:bodyPr wrap="square" rtlCol="0">
            <a:spAutoFit/>
          </a:bodyPr>
          <a:lstStyle/>
          <a:p>
            <a:endParaRPr lang="en-US" altLang="zh-CN" dirty="0"/>
          </a:p>
          <a:p>
            <a:pPr>
              <a:lnSpc>
                <a:spcPct val="120000"/>
              </a:lnSpc>
            </a:pPr>
            <a:r>
              <a:rPr lang="en-US" altLang="zh-CN" sz="2200" b="1" dirty="0">
                <a:solidFill>
                  <a:srgbClr val="DD5C60"/>
                </a:solidFill>
              </a:rPr>
              <a:t>Format of a play script </a:t>
            </a:r>
          </a:p>
          <a:p>
            <a:pPr>
              <a:lnSpc>
                <a:spcPct val="120000"/>
              </a:lnSpc>
            </a:pPr>
            <a:r>
              <a:rPr lang="en-US" altLang="zh-CN" sz="2200" dirty="0">
                <a:solidFill>
                  <a:srgbClr val="231F20"/>
                </a:solidFill>
                <a:effectLst/>
              </a:rPr>
              <a:t>        Formatting for the theater is flexible up to a point. As long as there is a clear differentiation between stage directions and dialogues, and the script is easy to read and carefully proofread, it may well be acceptable. General rules are as follows: </a:t>
            </a:r>
            <a:endParaRPr lang="en-US" altLang="zh-CN" sz="2200" dirty="0"/>
          </a:p>
          <a:p>
            <a:pPr>
              <a:lnSpc>
                <a:spcPct val="120000"/>
              </a:lnSpc>
            </a:pPr>
            <a:r>
              <a:rPr lang="en-US" altLang="zh-CN" sz="2200" dirty="0">
                <a:solidFill>
                  <a:srgbClr val="231F20"/>
                </a:solidFill>
                <a:effectLst/>
              </a:rPr>
              <a:t>        • All a script needs are the actions and the dialogue; </a:t>
            </a:r>
            <a:endParaRPr lang="en-US" altLang="zh-CN" sz="2200" dirty="0"/>
          </a:p>
          <a:p>
            <a:pPr>
              <a:lnSpc>
                <a:spcPct val="120000"/>
              </a:lnSpc>
            </a:pPr>
            <a:r>
              <a:rPr lang="en-US" altLang="zh-CN" sz="2200" dirty="0">
                <a:solidFill>
                  <a:srgbClr val="231F20"/>
                </a:solidFill>
                <a:effectLst/>
              </a:rPr>
              <a:t>        • Scripts are in the present tense; </a:t>
            </a:r>
            <a:endParaRPr lang="en-US" altLang="zh-CN" sz="2200" dirty="0"/>
          </a:p>
          <a:p>
            <a:pPr>
              <a:lnSpc>
                <a:spcPct val="120000"/>
              </a:lnSpc>
            </a:pPr>
            <a:r>
              <a:rPr lang="en-US" altLang="zh-CN" sz="2200" dirty="0">
                <a:solidFill>
                  <a:srgbClr val="231F20"/>
                </a:solidFill>
                <a:effectLst/>
              </a:rPr>
              <a:t>        • Cast / Characters are listed at the beginning with the order of descending importance   </a:t>
            </a:r>
          </a:p>
          <a:p>
            <a:pPr>
              <a:lnSpc>
                <a:spcPct val="120000"/>
              </a:lnSpc>
            </a:pPr>
            <a:r>
              <a:rPr lang="en-US" altLang="zh-CN" sz="2200" dirty="0">
                <a:solidFill>
                  <a:srgbClr val="231F20"/>
                </a:solidFill>
              </a:rPr>
              <a:t>           </a:t>
            </a:r>
            <a:r>
              <a:rPr lang="en-US" altLang="zh-CN" sz="2200" dirty="0">
                <a:solidFill>
                  <a:srgbClr val="231F20"/>
                </a:solidFill>
                <a:effectLst/>
              </a:rPr>
              <a:t>and relationship with the main character; </a:t>
            </a:r>
            <a:endParaRPr lang="en-US" altLang="zh-CN" sz="2200" dirty="0"/>
          </a:p>
          <a:p>
            <a:pPr>
              <a:lnSpc>
                <a:spcPct val="120000"/>
              </a:lnSpc>
            </a:pPr>
            <a:r>
              <a:rPr lang="en-US" altLang="zh-CN" sz="2200" dirty="0">
                <a:solidFill>
                  <a:srgbClr val="231F20"/>
                </a:solidFill>
                <a:effectLst/>
              </a:rPr>
              <a:t>        • Setting explains when, where, and other environmental details; </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WRITINH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Making a One-Act Play</a:t>
            </a:r>
            <a:endParaRPr lang="zh-CN" altLang="en-US" sz="2400" b="1" dirty="0">
              <a:solidFill>
                <a:srgbClr val="DD5C60"/>
              </a:solidFill>
            </a:endParaRPr>
          </a:p>
        </p:txBody>
      </p:sp>
    </p:spTree>
    <p:extLst>
      <p:ext uri="{BB962C8B-B14F-4D97-AF65-F5344CB8AC3E}">
        <p14:creationId xmlns:p14="http://schemas.microsoft.com/office/powerpoint/2010/main" xmlns="" val="3627503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82912"/>
            <a:ext cx="10580400" cy="3592394"/>
          </a:xfrm>
          <a:prstGeom prst="rect">
            <a:avLst/>
          </a:prstGeom>
          <a:solidFill>
            <a:schemeClr val="bg1">
              <a:lumMod val="95000"/>
            </a:schemeClr>
          </a:solidFill>
        </p:spPr>
        <p:txBody>
          <a:bodyPr wrap="square" rtlCol="0">
            <a:spAutoFit/>
          </a:bodyPr>
          <a:lstStyle/>
          <a:p>
            <a:endParaRPr lang="en-US" altLang="zh-CN" dirty="0"/>
          </a:p>
          <a:p>
            <a:pPr>
              <a:lnSpc>
                <a:spcPct val="120000"/>
              </a:lnSpc>
            </a:pPr>
            <a:r>
              <a:rPr lang="en-US" altLang="zh-CN" sz="2200" b="1" dirty="0">
                <a:solidFill>
                  <a:srgbClr val="DD5C60"/>
                </a:solidFill>
              </a:rPr>
              <a:t>Format of a play script </a:t>
            </a:r>
          </a:p>
          <a:p>
            <a:pPr>
              <a:lnSpc>
                <a:spcPct val="120000"/>
              </a:lnSpc>
            </a:pPr>
            <a:r>
              <a:rPr lang="en-US" altLang="zh-CN" sz="2200" dirty="0">
                <a:solidFill>
                  <a:srgbClr val="231F20"/>
                </a:solidFill>
                <a:effectLst/>
              </a:rPr>
              <a:t>        • Actions / Stage directions are in italics in parentheses; </a:t>
            </a:r>
            <a:endParaRPr lang="en-US" altLang="zh-CN" sz="2200" dirty="0"/>
          </a:p>
          <a:p>
            <a:pPr>
              <a:lnSpc>
                <a:spcPct val="120000"/>
              </a:lnSpc>
            </a:pPr>
            <a:r>
              <a:rPr lang="en-US" altLang="zh-CN" sz="2200" dirty="0">
                <a:solidFill>
                  <a:srgbClr val="231F20"/>
                </a:solidFill>
                <a:effectLst/>
              </a:rPr>
              <a:t>        • Narrator describes what is going on; Narrator speaks but does not act. The narrator is   </a:t>
            </a:r>
          </a:p>
          <a:p>
            <a:pPr>
              <a:lnSpc>
                <a:spcPct val="120000"/>
              </a:lnSpc>
            </a:pPr>
            <a:r>
              <a:rPr lang="en-US" altLang="zh-CN" sz="2200" dirty="0">
                <a:solidFill>
                  <a:srgbClr val="231F20"/>
                </a:solidFill>
              </a:rPr>
              <a:t>           </a:t>
            </a:r>
            <a:r>
              <a:rPr lang="en-US" altLang="zh-CN" sz="2200" dirty="0">
                <a:solidFill>
                  <a:srgbClr val="231F20"/>
                </a:solidFill>
                <a:effectLst/>
              </a:rPr>
              <a:t>not a must in a play; </a:t>
            </a:r>
            <a:endParaRPr lang="en-US" altLang="zh-CN" sz="2200" dirty="0"/>
          </a:p>
          <a:p>
            <a:pPr>
              <a:lnSpc>
                <a:spcPct val="120000"/>
              </a:lnSpc>
            </a:pPr>
            <a:r>
              <a:rPr lang="en-US" altLang="zh-CN" sz="2200" dirty="0">
                <a:solidFill>
                  <a:srgbClr val="231F20"/>
                </a:solidFill>
                <a:effectLst/>
              </a:rPr>
              <a:t>        • Add sound effects and special effects to scripts so that actors can “see” what is going </a:t>
            </a:r>
          </a:p>
          <a:p>
            <a:pPr>
              <a:lnSpc>
                <a:spcPct val="120000"/>
              </a:lnSpc>
            </a:pPr>
            <a:r>
              <a:rPr lang="en-US" altLang="zh-CN" sz="2200" dirty="0">
                <a:solidFill>
                  <a:srgbClr val="231F20"/>
                </a:solidFill>
              </a:rPr>
              <a:t>           </a:t>
            </a:r>
            <a:r>
              <a:rPr lang="en-US" altLang="zh-CN" sz="2200" dirty="0">
                <a:solidFill>
                  <a:srgbClr val="231F20"/>
                </a:solidFill>
                <a:effectLst/>
              </a:rPr>
              <a:t>on when reading the script; </a:t>
            </a:r>
            <a:endParaRPr lang="en-US" altLang="zh-CN" sz="2200" dirty="0"/>
          </a:p>
          <a:p>
            <a:pPr>
              <a:lnSpc>
                <a:spcPct val="120000"/>
              </a:lnSpc>
            </a:pPr>
            <a:r>
              <a:rPr lang="en-US" altLang="zh-CN" sz="2200" dirty="0">
                <a:solidFill>
                  <a:srgbClr val="231F20"/>
                </a:solidFill>
                <a:effectLst/>
              </a:rPr>
              <a:t>        • Brief stage directions that specifically apply to one character can be put in the  </a:t>
            </a:r>
          </a:p>
          <a:p>
            <a:pPr>
              <a:lnSpc>
                <a:spcPct val="120000"/>
              </a:lnSpc>
            </a:pPr>
            <a:r>
              <a:rPr lang="en-US" altLang="zh-CN" sz="2200" dirty="0">
                <a:solidFill>
                  <a:srgbClr val="231F20"/>
                </a:solidFill>
              </a:rPr>
              <a:t>           </a:t>
            </a:r>
            <a:r>
              <a:rPr lang="en-US" altLang="zh-CN" sz="2200" dirty="0">
                <a:solidFill>
                  <a:srgbClr val="231F20"/>
                </a:solidFill>
                <a:effectLst/>
              </a:rPr>
              <a:t>dialogue in brackets, e.g., </a:t>
            </a:r>
            <a:r>
              <a:rPr lang="en-US" altLang="zh-CN" sz="2200" i="1" dirty="0">
                <a:solidFill>
                  <a:srgbClr val="231F20"/>
                </a:solidFill>
                <a:effectLst/>
              </a:rPr>
              <a:t>Character 1: (to herself) Yes, that’s right</a:t>
            </a:r>
            <a:r>
              <a:rPr lang="en-US" altLang="zh-CN" sz="2200" dirty="0">
                <a:solidFill>
                  <a:srgbClr val="231F20"/>
                </a:solidFill>
                <a:effectLst/>
              </a:rPr>
              <a:t>.</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WRITINH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Making a One-Act Play</a:t>
            </a:r>
            <a:endParaRPr lang="zh-CN" altLang="en-US" sz="2400" b="1" dirty="0">
              <a:solidFill>
                <a:srgbClr val="DD5C60"/>
              </a:solidFill>
            </a:endParaRPr>
          </a:p>
        </p:txBody>
      </p:sp>
    </p:spTree>
    <p:extLst>
      <p:ext uri="{BB962C8B-B14F-4D97-AF65-F5344CB8AC3E}">
        <p14:creationId xmlns:p14="http://schemas.microsoft.com/office/powerpoint/2010/main" xmlns="" val="2032497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4.20</a:t>
            </a:r>
            <a:endParaRPr lang="zh-CN" altLang="en-US" sz="2600" b="1" dirty="0">
              <a:solidFill>
                <a:srgbClr val="DA5362"/>
              </a:solidFill>
            </a:endParaRPr>
          </a:p>
        </p:txBody>
      </p:sp>
      <p:sp>
        <p:nvSpPr>
          <p:cNvPr id="20" name="文本框 19"/>
          <p:cNvSpPr txBox="1"/>
          <p:nvPr/>
        </p:nvSpPr>
        <p:spPr>
          <a:xfrm>
            <a:off x="919321" y="2061802"/>
            <a:ext cx="10795000" cy="400110"/>
          </a:xfrm>
          <a:prstGeom prst="rect">
            <a:avLst/>
          </a:prstGeom>
          <a:noFill/>
        </p:spPr>
        <p:txBody>
          <a:bodyPr wrap="square" rtlCol="0">
            <a:spAutoFit/>
          </a:bodyPr>
          <a:lstStyle/>
          <a:p>
            <a:r>
              <a:rPr lang="en-US" altLang="zh-CN" sz="2000" i="1" dirty="0">
                <a:solidFill>
                  <a:srgbClr val="231F20"/>
                </a:solidFill>
                <a:effectLst/>
              </a:rPr>
              <a:t>Study the samples and write your play’s scene description and cast of characters.</a:t>
            </a:r>
            <a:endParaRPr lang="en-US" altLang="zh-CN" sz="2000" i="1" dirty="0"/>
          </a:p>
        </p:txBody>
      </p:sp>
      <p:sp>
        <p:nvSpPr>
          <p:cNvPr id="29" name="文本框 28">
            <a:extLst>
              <a:ext uri="{FF2B5EF4-FFF2-40B4-BE49-F238E27FC236}">
                <a16:creationId xmlns:a16="http://schemas.microsoft.com/office/drawing/2014/main" xmlns="" id="{E0685DF6-43DA-8F02-278E-43433CBF590B}"/>
              </a:ext>
            </a:extLst>
          </p:cNvPr>
          <p:cNvSpPr txBox="1"/>
          <p:nvPr/>
        </p:nvSpPr>
        <p:spPr>
          <a:xfrm>
            <a:off x="919321" y="2864909"/>
            <a:ext cx="9384884" cy="3315395"/>
          </a:xfrm>
          <a:prstGeom prst="rect">
            <a:avLst/>
          </a:prstGeom>
          <a:noFill/>
        </p:spPr>
        <p:txBody>
          <a:bodyPr wrap="square">
            <a:spAutoFit/>
          </a:bodyPr>
          <a:lstStyle/>
          <a:p>
            <a:pPr algn="ctr">
              <a:lnSpc>
                <a:spcPct val="120000"/>
              </a:lnSpc>
            </a:pPr>
            <a:r>
              <a:rPr lang="en-US" altLang="zh-CN" sz="2200" b="1" dirty="0">
                <a:solidFill>
                  <a:srgbClr val="231F20"/>
                </a:solidFill>
                <a:effectLst/>
              </a:rPr>
              <a:t>Scene Description </a:t>
            </a:r>
            <a:endParaRPr lang="en-US" altLang="zh-CN" sz="2200" dirty="0"/>
          </a:p>
          <a:p>
            <a:pPr>
              <a:lnSpc>
                <a:spcPct val="120000"/>
              </a:lnSpc>
            </a:pPr>
            <a:r>
              <a:rPr lang="en-US" altLang="zh-CN" sz="2200" i="1" dirty="0">
                <a:solidFill>
                  <a:srgbClr val="231F20"/>
                </a:solidFill>
                <a:effectLst/>
              </a:rPr>
              <a:t>        The mid 1980s. The stage has two desks set up facing away from each other, facing stage right and left, so Alice and </a:t>
            </a:r>
            <a:r>
              <a:rPr lang="en-US" altLang="zh-CN" sz="2200" i="1" dirty="0" err="1">
                <a:solidFill>
                  <a:srgbClr val="231F20"/>
                </a:solidFill>
                <a:effectLst/>
              </a:rPr>
              <a:t>Maylee</a:t>
            </a:r>
            <a:r>
              <a:rPr lang="en-US" altLang="zh-CN" sz="2200" i="1" dirty="0">
                <a:solidFill>
                  <a:srgbClr val="231F20"/>
                </a:solidFill>
                <a:effectLst/>
              </a:rPr>
              <a:t> sit back to back when they are both on stage at the same time. Each desk has a phone and a computer. There is a chair for visitors on the opposite side of each desk. </a:t>
            </a:r>
          </a:p>
          <a:p>
            <a:pPr>
              <a:lnSpc>
                <a:spcPct val="120000"/>
              </a:lnSpc>
            </a:pPr>
            <a:r>
              <a:rPr lang="en-US" altLang="zh-CN" sz="2200" i="1" dirty="0">
                <a:solidFill>
                  <a:srgbClr val="231F20"/>
                </a:solidFill>
                <a:effectLst/>
              </a:rPr>
              <a:t>       Lights up and both women are at their desks. </a:t>
            </a:r>
            <a:r>
              <a:rPr lang="en-US" altLang="zh-CN" sz="2200" i="1" dirty="0" err="1">
                <a:solidFill>
                  <a:srgbClr val="231F20"/>
                </a:solidFill>
                <a:effectLst/>
              </a:rPr>
              <a:t>Maylee</a:t>
            </a:r>
            <a:r>
              <a:rPr lang="en-US" altLang="zh-CN" sz="2200" i="1" dirty="0">
                <a:solidFill>
                  <a:srgbClr val="231F20"/>
                </a:solidFill>
                <a:effectLst/>
              </a:rPr>
              <a:t> has her phone at her ear and is talking. Alice is typing at her keyboard. Lights are lower on Alice’s side at first.</a:t>
            </a:r>
            <a:endParaRPr lang="zh-CN" altLang="en-US" sz="2200" dirty="0"/>
          </a:p>
        </p:txBody>
      </p:sp>
      <p:sp>
        <p:nvSpPr>
          <p:cNvPr id="30" name="圆角矩形 1">
            <a:extLst>
              <a:ext uri="{FF2B5EF4-FFF2-40B4-BE49-F238E27FC236}">
                <a16:creationId xmlns:a16="http://schemas.microsoft.com/office/drawing/2014/main" xmlns="" id="{19324637-7283-540C-E571-1EB6CDAE06EE}"/>
              </a:ext>
            </a:extLst>
          </p:cNvPr>
          <p:cNvSpPr/>
          <p:nvPr/>
        </p:nvSpPr>
        <p:spPr>
          <a:xfrm>
            <a:off x="1005352" y="2679812"/>
            <a:ext cx="1764885" cy="496007"/>
          </a:xfrm>
          <a:prstGeom prst="roundRect">
            <a:avLst/>
          </a:prstGeom>
          <a:solidFill>
            <a:srgbClr val="E984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rgbClr val="FFFFFF"/>
                </a:solidFill>
                <a:effectLst/>
              </a:rPr>
              <a:t>Sample 1</a:t>
            </a:r>
            <a:endParaRPr lang="zh-CN" altLang="en-US" sz="2200" b="1" dirty="0"/>
          </a:p>
        </p:txBody>
      </p:sp>
      <p:grpSp>
        <p:nvGrpSpPr>
          <p:cNvPr id="76" name="组合 75">
            <a:extLst>
              <a:ext uri="{FF2B5EF4-FFF2-40B4-BE49-F238E27FC236}">
                <a16:creationId xmlns:a16="http://schemas.microsoft.com/office/drawing/2014/main" xmlns="" id="{02612F60-4903-6120-03C1-4C108F088FFA}"/>
              </a:ext>
            </a:extLst>
          </p:cNvPr>
          <p:cNvGrpSpPr/>
          <p:nvPr/>
        </p:nvGrpSpPr>
        <p:grpSpPr>
          <a:xfrm>
            <a:off x="9114108" y="890527"/>
            <a:ext cx="799525" cy="586284"/>
            <a:chOff x="6218013" y="812542"/>
            <a:chExt cx="799525" cy="586284"/>
          </a:xfrm>
        </p:grpSpPr>
        <p:sp>
          <p:nvSpPr>
            <p:cNvPr id="77" name="椭圆 76">
              <a:extLst>
                <a:ext uri="{FF2B5EF4-FFF2-40B4-BE49-F238E27FC236}">
                  <a16:creationId xmlns:a16="http://schemas.microsoft.com/office/drawing/2014/main" xmlns="" id="{1E5F8BEB-61A1-2EC8-08AF-7A351736BF0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8" name="图片 77">
              <a:extLst>
                <a:ext uri="{FF2B5EF4-FFF2-40B4-BE49-F238E27FC236}">
                  <a16:creationId xmlns:a16="http://schemas.microsoft.com/office/drawing/2014/main" xmlns="" id="{D95BDC1B-CFC6-E87F-17EB-F4E2F9D3AD78}"/>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9" name="文本框 78">
              <a:hlinkClick r:id="rId3" action="ppaction://hlinksldjump"/>
              <a:extLst>
                <a:ext uri="{FF2B5EF4-FFF2-40B4-BE49-F238E27FC236}">
                  <a16:creationId xmlns:a16="http://schemas.microsoft.com/office/drawing/2014/main" xmlns="" id="{75C5277F-BE59-9F5D-B23A-D8C7C6073F3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4.19</a:t>
              </a:r>
              <a:endParaRPr lang="zh-CN" altLang="en-US" sz="1200" b="1" dirty="0">
                <a:solidFill>
                  <a:schemeClr val="bg1"/>
                </a:solidFill>
              </a:endParaRPr>
            </a:p>
          </p:txBody>
        </p:sp>
      </p:grpSp>
      <p:grpSp>
        <p:nvGrpSpPr>
          <p:cNvPr id="80" name="组合 79">
            <a:extLst>
              <a:ext uri="{FF2B5EF4-FFF2-40B4-BE49-F238E27FC236}">
                <a16:creationId xmlns:a16="http://schemas.microsoft.com/office/drawing/2014/main" xmlns="" id="{4B993818-8528-3997-8DAC-C9E0102DB72F}"/>
              </a:ext>
            </a:extLst>
          </p:cNvPr>
          <p:cNvGrpSpPr/>
          <p:nvPr/>
        </p:nvGrpSpPr>
        <p:grpSpPr>
          <a:xfrm>
            <a:off x="10534028" y="891542"/>
            <a:ext cx="799525" cy="586284"/>
            <a:chOff x="6218013" y="812542"/>
            <a:chExt cx="799525" cy="586284"/>
          </a:xfrm>
        </p:grpSpPr>
        <p:sp>
          <p:nvSpPr>
            <p:cNvPr id="81" name="椭圆 80">
              <a:extLst>
                <a:ext uri="{FF2B5EF4-FFF2-40B4-BE49-F238E27FC236}">
                  <a16:creationId xmlns:a16="http://schemas.microsoft.com/office/drawing/2014/main" xmlns="" id="{92E60B45-8323-08E0-F5D5-3466F17F8EA0}"/>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2" name="图片 81">
              <a:extLst>
                <a:ext uri="{FF2B5EF4-FFF2-40B4-BE49-F238E27FC236}">
                  <a16:creationId xmlns:a16="http://schemas.microsoft.com/office/drawing/2014/main" xmlns="" id="{D7D28BE2-C5E9-F0D8-0D91-96832D7B7037}"/>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3" name="文本框 82">
              <a:hlinkClick r:id="rId4" action="ppaction://hlinksldjump"/>
              <a:extLst>
                <a:ext uri="{FF2B5EF4-FFF2-40B4-BE49-F238E27FC236}">
                  <a16:creationId xmlns:a16="http://schemas.microsoft.com/office/drawing/2014/main" xmlns="" id="{DF199F87-F6BD-BBC4-6AFA-BD0698C0515D}"/>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4.21</a:t>
              </a:r>
              <a:endParaRPr lang="zh-CN" altLang="en-US" sz="1200" b="1" dirty="0">
                <a:solidFill>
                  <a:schemeClr val="bg1"/>
                </a:solidFill>
              </a:endParaRPr>
            </a:p>
          </p:txBody>
        </p:sp>
      </p:grpSp>
      <p:grpSp>
        <p:nvGrpSpPr>
          <p:cNvPr id="84" name="组合 83">
            <a:extLst>
              <a:ext uri="{FF2B5EF4-FFF2-40B4-BE49-F238E27FC236}">
                <a16:creationId xmlns:a16="http://schemas.microsoft.com/office/drawing/2014/main" xmlns="" id="{7F10333A-FF55-2844-0179-3E22DCE9FEF3}"/>
              </a:ext>
            </a:extLst>
          </p:cNvPr>
          <p:cNvGrpSpPr/>
          <p:nvPr/>
        </p:nvGrpSpPr>
        <p:grpSpPr>
          <a:xfrm>
            <a:off x="11255653" y="886655"/>
            <a:ext cx="799525" cy="586284"/>
            <a:chOff x="6218013" y="812542"/>
            <a:chExt cx="799525" cy="586284"/>
          </a:xfrm>
        </p:grpSpPr>
        <p:sp>
          <p:nvSpPr>
            <p:cNvPr id="85" name="椭圆 84">
              <a:extLst>
                <a:ext uri="{FF2B5EF4-FFF2-40B4-BE49-F238E27FC236}">
                  <a16:creationId xmlns:a16="http://schemas.microsoft.com/office/drawing/2014/main" xmlns="" id="{C1AE08D0-5BEB-E108-D2F9-8EBC031B5CA9}"/>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6" name="图片 85">
              <a:extLst>
                <a:ext uri="{FF2B5EF4-FFF2-40B4-BE49-F238E27FC236}">
                  <a16:creationId xmlns:a16="http://schemas.microsoft.com/office/drawing/2014/main" xmlns="" id="{50899D25-2AE5-9EBC-B54E-5BC6A200A880}"/>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7" name="文本框 86">
              <a:hlinkClick r:id="rId5" action="ppaction://hlinksldjump"/>
              <a:extLst>
                <a:ext uri="{FF2B5EF4-FFF2-40B4-BE49-F238E27FC236}">
                  <a16:creationId xmlns:a16="http://schemas.microsoft.com/office/drawing/2014/main" xmlns="" id="{10327185-F05D-C35F-993C-072E146CCEA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4.22</a:t>
              </a:r>
              <a:endParaRPr lang="zh-CN" altLang="en-US" sz="1200" b="1" dirty="0">
                <a:solidFill>
                  <a:schemeClr val="bg1"/>
                </a:solidFill>
              </a:endParaRPr>
            </a:p>
          </p:txBody>
        </p:sp>
      </p:grpSp>
      <p:grpSp>
        <p:nvGrpSpPr>
          <p:cNvPr id="88" name="组合 87">
            <a:extLst>
              <a:ext uri="{FF2B5EF4-FFF2-40B4-BE49-F238E27FC236}">
                <a16:creationId xmlns:a16="http://schemas.microsoft.com/office/drawing/2014/main" xmlns="" id="{499D4AA7-283D-97CB-59E3-CE352832A0E7}"/>
              </a:ext>
            </a:extLst>
          </p:cNvPr>
          <p:cNvGrpSpPr/>
          <p:nvPr/>
        </p:nvGrpSpPr>
        <p:grpSpPr>
          <a:xfrm>
            <a:off x="8370044" y="885366"/>
            <a:ext cx="799525" cy="586284"/>
            <a:chOff x="6218013" y="812542"/>
            <a:chExt cx="799525" cy="586284"/>
          </a:xfrm>
        </p:grpSpPr>
        <p:sp>
          <p:nvSpPr>
            <p:cNvPr id="89" name="椭圆 88">
              <a:extLst>
                <a:ext uri="{FF2B5EF4-FFF2-40B4-BE49-F238E27FC236}">
                  <a16:creationId xmlns:a16="http://schemas.microsoft.com/office/drawing/2014/main" xmlns="" id="{E6E854CB-D86D-F137-319D-16956904530E}"/>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0" name="图片 89">
              <a:extLst>
                <a:ext uri="{FF2B5EF4-FFF2-40B4-BE49-F238E27FC236}">
                  <a16:creationId xmlns:a16="http://schemas.microsoft.com/office/drawing/2014/main" xmlns="" id="{3F7EA3C0-8BDC-AAC0-DDEC-760A7A53722C}"/>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1" name="文本框 90">
              <a:hlinkClick r:id="rId6" action="ppaction://hlinksldjump"/>
              <a:extLst>
                <a:ext uri="{FF2B5EF4-FFF2-40B4-BE49-F238E27FC236}">
                  <a16:creationId xmlns:a16="http://schemas.microsoft.com/office/drawing/2014/main" xmlns="" id="{956C6E42-D7DC-7628-3183-4127095C7F7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4.18</a:t>
              </a:r>
              <a:endParaRPr lang="zh-CN" altLang="en-US" sz="1200" b="1" dirty="0">
                <a:solidFill>
                  <a:schemeClr val="bg1"/>
                </a:solidFill>
              </a:endParaRPr>
            </a:p>
          </p:txBody>
        </p:sp>
      </p:grpSp>
      <p:grpSp>
        <p:nvGrpSpPr>
          <p:cNvPr id="92" name="组合 91">
            <a:extLst>
              <a:ext uri="{FF2B5EF4-FFF2-40B4-BE49-F238E27FC236}">
                <a16:creationId xmlns:a16="http://schemas.microsoft.com/office/drawing/2014/main" xmlns="" id="{F8CC6804-4ED3-9518-0C97-3B1637B90D0C}"/>
              </a:ext>
            </a:extLst>
          </p:cNvPr>
          <p:cNvGrpSpPr/>
          <p:nvPr/>
        </p:nvGrpSpPr>
        <p:grpSpPr>
          <a:xfrm>
            <a:off x="9807863" y="871243"/>
            <a:ext cx="799525" cy="586284"/>
            <a:chOff x="6218013" y="812542"/>
            <a:chExt cx="799525" cy="586284"/>
          </a:xfrm>
        </p:grpSpPr>
        <p:sp>
          <p:nvSpPr>
            <p:cNvPr id="93" name="椭圆 92">
              <a:extLst>
                <a:ext uri="{FF2B5EF4-FFF2-40B4-BE49-F238E27FC236}">
                  <a16:creationId xmlns:a16="http://schemas.microsoft.com/office/drawing/2014/main" xmlns="" id="{C8E218BD-ADDB-BEC4-0112-358A5F430265}"/>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4" name="图片 93">
              <a:extLst>
                <a:ext uri="{FF2B5EF4-FFF2-40B4-BE49-F238E27FC236}">
                  <a16:creationId xmlns:a16="http://schemas.microsoft.com/office/drawing/2014/main" xmlns="" id="{DA2BB245-2009-AAF1-0000-03A62BC52E45}"/>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5" name="文本框 94">
              <a:hlinkClick r:id="rId7" action="ppaction://hlinksldjump"/>
              <a:extLst>
                <a:ext uri="{FF2B5EF4-FFF2-40B4-BE49-F238E27FC236}">
                  <a16:creationId xmlns:a16="http://schemas.microsoft.com/office/drawing/2014/main" xmlns="" id="{EFCD10EC-736A-925F-81BB-4EF9406E1152}"/>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4.20</a:t>
              </a:r>
              <a:endParaRPr lang="zh-CN" altLang="en-US" sz="1200" b="1" dirty="0">
                <a:solidFill>
                  <a:schemeClr val="bg1"/>
                </a:solidFil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4.20</a:t>
            </a:r>
            <a:endParaRPr lang="zh-CN" altLang="en-US" sz="2600" b="1" dirty="0">
              <a:solidFill>
                <a:srgbClr val="DA5362"/>
              </a:solidFill>
            </a:endParaRPr>
          </a:p>
        </p:txBody>
      </p:sp>
      <p:sp>
        <p:nvSpPr>
          <p:cNvPr id="29" name="文本框 28">
            <a:extLst>
              <a:ext uri="{FF2B5EF4-FFF2-40B4-BE49-F238E27FC236}">
                <a16:creationId xmlns:a16="http://schemas.microsoft.com/office/drawing/2014/main" xmlns="" id="{E0685DF6-43DA-8F02-278E-43433CBF590B}"/>
              </a:ext>
            </a:extLst>
          </p:cNvPr>
          <p:cNvSpPr txBox="1"/>
          <p:nvPr/>
        </p:nvSpPr>
        <p:spPr>
          <a:xfrm>
            <a:off x="919321" y="2620627"/>
            <a:ext cx="9384884" cy="3586238"/>
          </a:xfrm>
          <a:prstGeom prst="rect">
            <a:avLst/>
          </a:prstGeom>
          <a:noFill/>
        </p:spPr>
        <p:txBody>
          <a:bodyPr wrap="square">
            <a:spAutoFit/>
          </a:bodyPr>
          <a:lstStyle/>
          <a:p>
            <a:pPr algn="ctr"/>
            <a:r>
              <a:rPr lang="en-US" altLang="zh-CN" sz="2200" b="1" dirty="0">
                <a:solidFill>
                  <a:srgbClr val="231F20"/>
                </a:solidFill>
                <a:effectLst/>
              </a:rPr>
              <a:t>Cast of Characters</a:t>
            </a:r>
          </a:p>
          <a:p>
            <a:pPr algn="ctr"/>
            <a:endParaRPr lang="en-US" altLang="zh-CN" sz="2200" dirty="0"/>
          </a:p>
          <a:p>
            <a:pPr>
              <a:lnSpc>
                <a:spcPct val="120000"/>
              </a:lnSpc>
            </a:pPr>
            <a:r>
              <a:rPr lang="en-US" altLang="zh-CN" sz="2200" b="1" dirty="0">
                <a:effectLst/>
              </a:rPr>
              <a:t>                        Alice McKinley:  </a:t>
            </a:r>
            <a:r>
              <a:rPr lang="en-US" altLang="zh-CN" sz="2200" dirty="0">
                <a:effectLst/>
              </a:rPr>
              <a:t>detective, late twenties </a:t>
            </a:r>
            <a:endParaRPr lang="en-US" altLang="zh-CN" sz="2200" dirty="0"/>
          </a:p>
          <a:p>
            <a:pPr>
              <a:lnSpc>
                <a:spcPct val="120000"/>
              </a:lnSpc>
            </a:pPr>
            <a:r>
              <a:rPr lang="en-US" altLang="zh-CN" sz="2200" b="1" dirty="0">
                <a:solidFill>
                  <a:srgbClr val="6C6D70"/>
                </a:solidFill>
                <a:effectLst/>
              </a:rPr>
              <a:t>                                     </a:t>
            </a:r>
            <a:r>
              <a:rPr lang="en-US" altLang="zh-CN" sz="2200" b="1" dirty="0" err="1">
                <a:effectLst/>
              </a:rPr>
              <a:t>Maylee</a:t>
            </a:r>
            <a:r>
              <a:rPr lang="en-US" altLang="zh-CN" sz="2200" b="1" dirty="0">
                <a:effectLst/>
              </a:rPr>
              <a:t>:</a:t>
            </a:r>
            <a:r>
              <a:rPr lang="en-US" altLang="zh-CN" sz="2200" b="1" dirty="0">
                <a:solidFill>
                  <a:srgbClr val="6C6D70"/>
                </a:solidFill>
                <a:effectLst/>
              </a:rPr>
              <a:t>  </a:t>
            </a:r>
            <a:r>
              <a:rPr lang="en-US" altLang="zh-CN" sz="2200" dirty="0">
                <a:solidFill>
                  <a:srgbClr val="231F20"/>
                </a:solidFill>
                <a:effectLst/>
              </a:rPr>
              <a:t>reporter, early twenties </a:t>
            </a:r>
            <a:endParaRPr lang="en-US" altLang="zh-CN" sz="2200" dirty="0"/>
          </a:p>
          <a:p>
            <a:pPr>
              <a:lnSpc>
                <a:spcPct val="120000"/>
              </a:lnSpc>
            </a:pPr>
            <a:r>
              <a:rPr lang="en-US" altLang="zh-CN" sz="2200" b="1" dirty="0">
                <a:solidFill>
                  <a:srgbClr val="6C6D70"/>
                </a:solidFill>
                <a:effectLst/>
              </a:rPr>
              <a:t>                                     </a:t>
            </a:r>
            <a:r>
              <a:rPr lang="en-US" altLang="zh-CN" sz="2200" b="1" dirty="0">
                <a:effectLst/>
              </a:rPr>
              <a:t>Captain:</a:t>
            </a:r>
            <a:r>
              <a:rPr lang="en-US" altLang="zh-CN" sz="2200" b="1" dirty="0">
                <a:solidFill>
                  <a:srgbClr val="6C6D70"/>
                </a:solidFill>
                <a:effectLst/>
              </a:rPr>
              <a:t>  </a:t>
            </a:r>
            <a:r>
              <a:rPr lang="en-US" altLang="zh-CN" sz="2200" dirty="0">
                <a:effectLst/>
              </a:rPr>
              <a:t>Alice’s boss, l</a:t>
            </a:r>
            <a:r>
              <a:rPr lang="en-US" altLang="zh-CN" sz="2200" dirty="0">
                <a:solidFill>
                  <a:srgbClr val="231F20"/>
                </a:solidFill>
                <a:effectLst/>
              </a:rPr>
              <a:t>ate forties </a:t>
            </a:r>
            <a:endParaRPr lang="en-US" altLang="zh-CN" sz="2200" dirty="0"/>
          </a:p>
          <a:p>
            <a:pPr>
              <a:lnSpc>
                <a:spcPct val="120000"/>
              </a:lnSpc>
            </a:pPr>
            <a:r>
              <a:rPr lang="en-US" altLang="zh-CN" sz="2200" b="1" dirty="0">
                <a:solidFill>
                  <a:srgbClr val="6C6D70"/>
                </a:solidFill>
                <a:effectLst/>
              </a:rPr>
              <a:t>                                          </a:t>
            </a:r>
            <a:r>
              <a:rPr lang="en-US" altLang="zh-CN" sz="2200" b="1" dirty="0">
                <a:effectLst/>
              </a:rPr>
              <a:t>Chaz:</a:t>
            </a:r>
            <a:r>
              <a:rPr lang="en-US" altLang="zh-CN" sz="2200" b="1" dirty="0">
                <a:solidFill>
                  <a:srgbClr val="6C6D70"/>
                </a:solidFill>
                <a:effectLst/>
              </a:rPr>
              <a:t>  </a:t>
            </a:r>
            <a:r>
              <a:rPr lang="en-US" altLang="zh-CN" sz="2200" dirty="0">
                <a:solidFill>
                  <a:srgbClr val="231F20"/>
                </a:solidFill>
                <a:effectLst/>
              </a:rPr>
              <a:t>informant, young, late teens to early twenties </a:t>
            </a:r>
            <a:endParaRPr lang="en-US" altLang="zh-CN" sz="2200" dirty="0"/>
          </a:p>
          <a:p>
            <a:pPr>
              <a:lnSpc>
                <a:spcPct val="120000"/>
              </a:lnSpc>
            </a:pPr>
            <a:r>
              <a:rPr lang="en-US" altLang="zh-CN" sz="2200" b="1" dirty="0">
                <a:solidFill>
                  <a:srgbClr val="6C6D70"/>
                </a:solidFill>
                <a:effectLst/>
              </a:rPr>
              <a:t>                                        </a:t>
            </a:r>
            <a:r>
              <a:rPr lang="en-US" altLang="zh-CN" sz="2200" b="1" dirty="0">
                <a:effectLst/>
              </a:rPr>
              <a:t>Sylvie:  </a:t>
            </a:r>
            <a:r>
              <a:rPr lang="en-US" altLang="zh-CN" sz="2200" dirty="0">
                <a:solidFill>
                  <a:srgbClr val="231F20"/>
                </a:solidFill>
                <a:effectLst/>
              </a:rPr>
              <a:t>murder victim’s mother, sixties </a:t>
            </a:r>
            <a:endParaRPr lang="en-US" altLang="zh-CN" sz="2200" dirty="0"/>
          </a:p>
          <a:p>
            <a:pPr>
              <a:lnSpc>
                <a:spcPct val="120000"/>
              </a:lnSpc>
            </a:pPr>
            <a:r>
              <a:rPr lang="en-US" altLang="zh-CN" sz="2200" b="1" dirty="0">
                <a:solidFill>
                  <a:srgbClr val="6C6D70"/>
                </a:solidFill>
                <a:effectLst/>
              </a:rPr>
              <a:t>                 </a:t>
            </a:r>
            <a:r>
              <a:rPr lang="en-US" altLang="zh-CN" sz="2200" b="1" dirty="0">
                <a:effectLst/>
              </a:rPr>
              <a:t>Detective Harrison:  </a:t>
            </a:r>
            <a:r>
              <a:rPr lang="en-US" altLang="zh-CN" sz="2200" dirty="0">
                <a:solidFill>
                  <a:srgbClr val="231F20"/>
                </a:solidFill>
                <a:effectLst/>
              </a:rPr>
              <a:t>a retired police detective </a:t>
            </a:r>
            <a:endParaRPr lang="en-US" altLang="zh-CN" sz="2200" dirty="0"/>
          </a:p>
          <a:p>
            <a:pPr>
              <a:lnSpc>
                <a:spcPct val="120000"/>
              </a:lnSpc>
            </a:pPr>
            <a:r>
              <a:rPr lang="en-US" altLang="zh-CN" sz="2200" b="1" dirty="0">
                <a:solidFill>
                  <a:srgbClr val="6C6D70"/>
                </a:solidFill>
                <a:effectLst/>
              </a:rPr>
              <a:t>                       </a:t>
            </a:r>
            <a:r>
              <a:rPr lang="en-US" altLang="zh-CN" sz="2200" b="1" dirty="0">
                <a:effectLst/>
              </a:rPr>
              <a:t>Charles Huston:  </a:t>
            </a:r>
            <a:r>
              <a:rPr lang="en-US" altLang="zh-CN" sz="2200" dirty="0">
                <a:solidFill>
                  <a:srgbClr val="231F20"/>
                </a:solidFill>
                <a:effectLst/>
              </a:rPr>
              <a:t>businessman, sixties </a:t>
            </a:r>
            <a:endParaRPr lang="zh-CN" altLang="en-US" sz="2200" dirty="0"/>
          </a:p>
        </p:txBody>
      </p:sp>
      <p:sp>
        <p:nvSpPr>
          <p:cNvPr id="30" name="圆角矩形 1">
            <a:extLst>
              <a:ext uri="{FF2B5EF4-FFF2-40B4-BE49-F238E27FC236}">
                <a16:creationId xmlns:a16="http://schemas.microsoft.com/office/drawing/2014/main" xmlns="" id="{19324637-7283-540C-E571-1EB6CDAE06EE}"/>
              </a:ext>
            </a:extLst>
          </p:cNvPr>
          <p:cNvSpPr/>
          <p:nvPr/>
        </p:nvSpPr>
        <p:spPr>
          <a:xfrm>
            <a:off x="1005352" y="2368902"/>
            <a:ext cx="1764885" cy="496007"/>
          </a:xfrm>
          <a:prstGeom prst="roundRect">
            <a:avLst/>
          </a:prstGeom>
          <a:solidFill>
            <a:srgbClr val="E984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rgbClr val="FFFFFF"/>
                </a:solidFill>
                <a:effectLst/>
              </a:rPr>
              <a:t>Sample 2</a:t>
            </a:r>
            <a:endParaRPr lang="zh-CN" altLang="en-US" sz="2200" b="1" dirty="0"/>
          </a:p>
        </p:txBody>
      </p:sp>
      <p:grpSp>
        <p:nvGrpSpPr>
          <p:cNvPr id="25" name="组合 24">
            <a:extLst>
              <a:ext uri="{FF2B5EF4-FFF2-40B4-BE49-F238E27FC236}">
                <a16:creationId xmlns:a16="http://schemas.microsoft.com/office/drawing/2014/main" xmlns="" id="{02612F60-4903-6120-03C1-4C108F088FFA}"/>
              </a:ext>
            </a:extLst>
          </p:cNvPr>
          <p:cNvGrpSpPr/>
          <p:nvPr/>
        </p:nvGrpSpPr>
        <p:grpSpPr>
          <a:xfrm>
            <a:off x="9114108" y="890527"/>
            <a:ext cx="799525" cy="586284"/>
            <a:chOff x="6218013" y="812542"/>
            <a:chExt cx="799525" cy="586284"/>
          </a:xfrm>
        </p:grpSpPr>
        <p:sp>
          <p:nvSpPr>
            <p:cNvPr id="26" name="椭圆 25">
              <a:extLst>
                <a:ext uri="{FF2B5EF4-FFF2-40B4-BE49-F238E27FC236}">
                  <a16:creationId xmlns:a16="http://schemas.microsoft.com/office/drawing/2014/main" xmlns="" id="{1E5F8BEB-61A1-2EC8-08AF-7A351736BF0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7" name="图片 26">
              <a:extLst>
                <a:ext uri="{FF2B5EF4-FFF2-40B4-BE49-F238E27FC236}">
                  <a16:creationId xmlns:a16="http://schemas.microsoft.com/office/drawing/2014/main" xmlns="" id="{D95BDC1B-CFC6-E87F-17EB-F4E2F9D3AD78}"/>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8" name="文本框 27">
              <a:hlinkClick r:id="rId3" action="ppaction://hlinksldjump"/>
              <a:extLst>
                <a:ext uri="{FF2B5EF4-FFF2-40B4-BE49-F238E27FC236}">
                  <a16:creationId xmlns:a16="http://schemas.microsoft.com/office/drawing/2014/main" xmlns="" id="{75C5277F-BE59-9F5D-B23A-D8C7C6073F3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4.19</a:t>
              </a:r>
              <a:endParaRPr lang="zh-CN" altLang="en-US" sz="1200" b="1" dirty="0">
                <a:solidFill>
                  <a:schemeClr val="bg1"/>
                </a:solidFill>
              </a:endParaRPr>
            </a:p>
          </p:txBody>
        </p:sp>
      </p:grpSp>
      <p:grpSp>
        <p:nvGrpSpPr>
          <p:cNvPr id="51" name="组合 50">
            <a:extLst>
              <a:ext uri="{FF2B5EF4-FFF2-40B4-BE49-F238E27FC236}">
                <a16:creationId xmlns:a16="http://schemas.microsoft.com/office/drawing/2014/main" xmlns="" id="{4B993818-8528-3997-8DAC-C9E0102DB72F}"/>
              </a:ext>
            </a:extLst>
          </p:cNvPr>
          <p:cNvGrpSpPr/>
          <p:nvPr/>
        </p:nvGrpSpPr>
        <p:grpSpPr>
          <a:xfrm>
            <a:off x="10534028" y="891542"/>
            <a:ext cx="799525" cy="586284"/>
            <a:chOff x="6218013" y="812542"/>
            <a:chExt cx="799525" cy="586284"/>
          </a:xfrm>
        </p:grpSpPr>
        <p:sp>
          <p:nvSpPr>
            <p:cNvPr id="52" name="椭圆 51">
              <a:extLst>
                <a:ext uri="{FF2B5EF4-FFF2-40B4-BE49-F238E27FC236}">
                  <a16:creationId xmlns:a16="http://schemas.microsoft.com/office/drawing/2014/main" xmlns="" id="{92E60B45-8323-08E0-F5D5-3466F17F8EA0}"/>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a:extLst>
                <a:ext uri="{FF2B5EF4-FFF2-40B4-BE49-F238E27FC236}">
                  <a16:creationId xmlns:a16="http://schemas.microsoft.com/office/drawing/2014/main" xmlns="" id="{D7D28BE2-C5E9-F0D8-0D91-96832D7B7037}"/>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4" action="ppaction://hlinksldjump"/>
              <a:extLst>
                <a:ext uri="{FF2B5EF4-FFF2-40B4-BE49-F238E27FC236}">
                  <a16:creationId xmlns:a16="http://schemas.microsoft.com/office/drawing/2014/main" xmlns="" id="{DF199F87-F6BD-BBC4-6AFA-BD0698C0515D}"/>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4.21</a:t>
              </a:r>
              <a:endParaRPr lang="zh-CN" altLang="en-US" sz="1200" b="1" dirty="0">
                <a:solidFill>
                  <a:schemeClr val="bg1"/>
                </a:solidFill>
              </a:endParaRPr>
            </a:p>
          </p:txBody>
        </p:sp>
      </p:grpSp>
      <p:grpSp>
        <p:nvGrpSpPr>
          <p:cNvPr id="55" name="组合 54">
            <a:extLst>
              <a:ext uri="{FF2B5EF4-FFF2-40B4-BE49-F238E27FC236}">
                <a16:creationId xmlns:a16="http://schemas.microsoft.com/office/drawing/2014/main" xmlns="" id="{7F10333A-FF55-2844-0179-3E22DCE9FEF3}"/>
              </a:ext>
            </a:extLst>
          </p:cNvPr>
          <p:cNvGrpSpPr/>
          <p:nvPr/>
        </p:nvGrpSpPr>
        <p:grpSpPr>
          <a:xfrm>
            <a:off x="11255653" y="886655"/>
            <a:ext cx="799525" cy="586284"/>
            <a:chOff x="6218013" y="812542"/>
            <a:chExt cx="799525" cy="586284"/>
          </a:xfrm>
        </p:grpSpPr>
        <p:sp>
          <p:nvSpPr>
            <p:cNvPr id="56" name="椭圆 55">
              <a:extLst>
                <a:ext uri="{FF2B5EF4-FFF2-40B4-BE49-F238E27FC236}">
                  <a16:creationId xmlns:a16="http://schemas.microsoft.com/office/drawing/2014/main" xmlns="" id="{C1AE08D0-5BEB-E108-D2F9-8EBC031B5CA9}"/>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7" name="图片 56">
              <a:extLst>
                <a:ext uri="{FF2B5EF4-FFF2-40B4-BE49-F238E27FC236}">
                  <a16:creationId xmlns:a16="http://schemas.microsoft.com/office/drawing/2014/main" xmlns="" id="{50899D25-2AE5-9EBC-B54E-5BC6A200A880}"/>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8" name="文本框 57">
              <a:hlinkClick r:id="rId5" action="ppaction://hlinksldjump"/>
              <a:extLst>
                <a:ext uri="{FF2B5EF4-FFF2-40B4-BE49-F238E27FC236}">
                  <a16:creationId xmlns:a16="http://schemas.microsoft.com/office/drawing/2014/main" xmlns="" id="{10327185-F05D-C35F-993C-072E146CCEA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4.22</a:t>
              </a:r>
              <a:endParaRPr lang="zh-CN" altLang="en-US" sz="1200" b="1" dirty="0">
                <a:solidFill>
                  <a:schemeClr val="bg1"/>
                </a:solidFill>
              </a:endParaRPr>
            </a:p>
          </p:txBody>
        </p:sp>
      </p:grpSp>
      <p:grpSp>
        <p:nvGrpSpPr>
          <p:cNvPr id="59" name="组合 58">
            <a:extLst>
              <a:ext uri="{FF2B5EF4-FFF2-40B4-BE49-F238E27FC236}">
                <a16:creationId xmlns:a16="http://schemas.microsoft.com/office/drawing/2014/main" xmlns="" id="{499D4AA7-283D-97CB-59E3-CE352832A0E7}"/>
              </a:ext>
            </a:extLst>
          </p:cNvPr>
          <p:cNvGrpSpPr/>
          <p:nvPr/>
        </p:nvGrpSpPr>
        <p:grpSpPr>
          <a:xfrm>
            <a:off x="8370044" y="885366"/>
            <a:ext cx="799525" cy="586284"/>
            <a:chOff x="6218013" y="812542"/>
            <a:chExt cx="799525" cy="586284"/>
          </a:xfrm>
        </p:grpSpPr>
        <p:sp>
          <p:nvSpPr>
            <p:cNvPr id="60" name="椭圆 59">
              <a:extLst>
                <a:ext uri="{FF2B5EF4-FFF2-40B4-BE49-F238E27FC236}">
                  <a16:creationId xmlns:a16="http://schemas.microsoft.com/office/drawing/2014/main" xmlns="" id="{E6E854CB-D86D-F137-319D-16956904530E}"/>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1" name="图片 60">
              <a:extLst>
                <a:ext uri="{FF2B5EF4-FFF2-40B4-BE49-F238E27FC236}">
                  <a16:creationId xmlns:a16="http://schemas.microsoft.com/office/drawing/2014/main" xmlns="" id="{3F7EA3C0-8BDC-AAC0-DDEC-760A7A53722C}"/>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2" name="文本框 61">
              <a:hlinkClick r:id="rId6" action="ppaction://hlinksldjump"/>
              <a:extLst>
                <a:ext uri="{FF2B5EF4-FFF2-40B4-BE49-F238E27FC236}">
                  <a16:creationId xmlns:a16="http://schemas.microsoft.com/office/drawing/2014/main" xmlns="" id="{956C6E42-D7DC-7628-3183-4127095C7F7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4.18</a:t>
              </a:r>
              <a:endParaRPr lang="zh-CN" altLang="en-US" sz="1200" b="1" dirty="0">
                <a:solidFill>
                  <a:schemeClr val="bg1"/>
                </a:solidFill>
              </a:endParaRPr>
            </a:p>
          </p:txBody>
        </p:sp>
      </p:grpSp>
      <p:grpSp>
        <p:nvGrpSpPr>
          <p:cNvPr id="63" name="组合 62">
            <a:extLst>
              <a:ext uri="{FF2B5EF4-FFF2-40B4-BE49-F238E27FC236}">
                <a16:creationId xmlns:a16="http://schemas.microsoft.com/office/drawing/2014/main" xmlns="" id="{F8CC6804-4ED3-9518-0C97-3B1637B90D0C}"/>
              </a:ext>
            </a:extLst>
          </p:cNvPr>
          <p:cNvGrpSpPr/>
          <p:nvPr/>
        </p:nvGrpSpPr>
        <p:grpSpPr>
          <a:xfrm>
            <a:off x="9807863" y="871243"/>
            <a:ext cx="799525" cy="586284"/>
            <a:chOff x="6218013" y="812542"/>
            <a:chExt cx="799525" cy="586284"/>
          </a:xfrm>
        </p:grpSpPr>
        <p:sp>
          <p:nvSpPr>
            <p:cNvPr id="64" name="椭圆 63">
              <a:extLst>
                <a:ext uri="{FF2B5EF4-FFF2-40B4-BE49-F238E27FC236}">
                  <a16:creationId xmlns:a16="http://schemas.microsoft.com/office/drawing/2014/main" xmlns="" id="{C8E218BD-ADDB-BEC4-0112-358A5F430265}"/>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a:extLst>
                <a:ext uri="{FF2B5EF4-FFF2-40B4-BE49-F238E27FC236}">
                  <a16:creationId xmlns:a16="http://schemas.microsoft.com/office/drawing/2014/main" xmlns="" id="{DA2BB245-2009-AAF1-0000-03A62BC52E45}"/>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7" action="ppaction://hlinksldjump"/>
              <a:extLst>
                <a:ext uri="{FF2B5EF4-FFF2-40B4-BE49-F238E27FC236}">
                  <a16:creationId xmlns:a16="http://schemas.microsoft.com/office/drawing/2014/main" xmlns="" id="{EFCD10EC-736A-925F-81BB-4EF9406E1152}"/>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4.20</a:t>
              </a:r>
              <a:endParaRPr lang="zh-CN" altLang="en-US" sz="1200" b="1" dirty="0">
                <a:solidFill>
                  <a:schemeClr val="bg1"/>
                </a:solidFill>
              </a:endParaRPr>
            </a:p>
          </p:txBody>
        </p:sp>
      </p:grpSp>
    </p:spTree>
    <p:extLst>
      <p:ext uri="{BB962C8B-B14F-4D97-AF65-F5344CB8AC3E}">
        <p14:creationId xmlns:p14="http://schemas.microsoft.com/office/powerpoint/2010/main" xmlns="" val="2223818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83845"/>
            <a:ext cx="10284290" cy="4644990"/>
          </a:xfrm>
          <a:prstGeom prst="rect">
            <a:avLst/>
          </a:prstGeom>
          <a:noFill/>
        </p:spPr>
        <p:txBody>
          <a:bodyPr wrap="square" rtlCol="0">
            <a:spAutoFit/>
          </a:bodyPr>
          <a:lstStyle/>
          <a:p>
            <a:pPr algn="ctr">
              <a:lnSpc>
                <a:spcPct val="120000"/>
              </a:lnSpc>
            </a:pPr>
            <a:r>
              <a:rPr lang="en-US" altLang="zh-CN" sz="2800" b="1" dirty="0"/>
              <a:t>Interpersonal Skills Matter More in College</a:t>
            </a:r>
          </a:p>
          <a:p>
            <a:pPr>
              <a:lnSpc>
                <a:spcPct val="120000"/>
              </a:lnSpc>
            </a:pPr>
            <a:r>
              <a:rPr lang="en-US" altLang="zh-CN" sz="2200" dirty="0"/>
              <a:t>        </a:t>
            </a:r>
          </a:p>
          <a:p>
            <a:pPr>
              <a:lnSpc>
                <a:spcPct val="120000"/>
              </a:lnSpc>
            </a:pPr>
            <a:r>
              <a:rPr lang="en-US" altLang="zh-CN" sz="2200" dirty="0"/>
              <a:t>        I can hardly count the number of times in recent months I have heard successful </a:t>
            </a:r>
          </a:p>
          <a:p>
            <a:pPr>
              <a:lnSpc>
                <a:spcPct val="120000"/>
              </a:lnSpc>
            </a:pPr>
            <a:r>
              <a:rPr lang="en-US" altLang="zh-CN" sz="2200" dirty="0"/>
              <a:t>people share with audiences that they are liberal arts graduates.        These speakers are often on the dais because of their success. “I was an English major — British literature to be specific!” “I majored in philosophy, double-minored in French and chemistry!”       </a:t>
            </a:r>
          </a:p>
          <a:p>
            <a:pPr>
              <a:lnSpc>
                <a:spcPct val="120000"/>
              </a:lnSpc>
            </a:pPr>
            <a:r>
              <a:rPr lang="en-US" altLang="zh-CN" sz="2200" dirty="0"/>
              <a:t>And look at them now: accomplished, articulate, passionate. They are entrepreneurs, thought leaders, successful artists and authors. “Look!” they say. “A liberal arts education can lead to great career opportunities and even more. My liberal arts background has prepared me to constantly retool, to be a lifelong learner, to ask big questions </a:t>
            </a:r>
          </a:p>
          <a:p>
            <a:pPr>
              <a:lnSpc>
                <a:spcPct val="120000"/>
              </a:lnSpc>
            </a:pPr>
            <a:r>
              <a:rPr lang="en-US" altLang="zh-CN" sz="2200" dirty="0"/>
              <a:t>and solve big problems.”</a:t>
            </a:r>
          </a:p>
        </p:txBody>
      </p:sp>
      <p:sp>
        <p:nvSpPr>
          <p:cNvPr id="18" name="文本框 17"/>
          <p:cNvSpPr txBox="1"/>
          <p:nvPr/>
        </p:nvSpPr>
        <p:spPr>
          <a:xfrm>
            <a:off x="919320" y="2460252"/>
            <a:ext cx="467691" cy="456124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8743089" y="3369606"/>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4"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5" action="ppaction://hlinksldjump"/>
          </p:cNvPr>
          <p:cNvSpPr/>
          <p:nvPr/>
        </p:nvSpPr>
        <p:spPr>
          <a:xfrm>
            <a:off x="10666545" y="4226837"/>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  </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xmlns="" id="{CA7C49F8-79A5-E3A5-ABD1-99089243D477}"/>
              </a:ext>
            </a:extLst>
          </p:cNvPr>
          <p:cNvSpPr/>
          <p:nvPr/>
        </p:nvSpPr>
        <p:spPr>
          <a:xfrm>
            <a:off x="1387215" y="2818367"/>
            <a:ext cx="11229474" cy="294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xmlns="" id="{E0685DF6-43DA-8F02-278E-43433CBF590B}"/>
              </a:ext>
            </a:extLst>
          </p:cNvPr>
          <p:cNvSpPr txBox="1"/>
          <p:nvPr/>
        </p:nvSpPr>
        <p:spPr>
          <a:xfrm>
            <a:off x="1647318" y="2982556"/>
            <a:ext cx="9384884" cy="2502865"/>
          </a:xfrm>
          <a:prstGeom prst="rect">
            <a:avLst/>
          </a:prstGeom>
          <a:noFill/>
        </p:spPr>
        <p:txBody>
          <a:bodyPr wrap="square">
            <a:spAutoFit/>
          </a:bodyPr>
          <a:lstStyle/>
          <a:p>
            <a:pPr>
              <a:lnSpc>
                <a:spcPct val="120000"/>
              </a:lnSpc>
            </a:pPr>
            <a:r>
              <a:rPr lang="en-US" altLang="zh-CN" sz="2200" b="1" i="1" dirty="0">
                <a:solidFill>
                  <a:srgbClr val="231F20"/>
                </a:solidFill>
                <a:effectLst/>
              </a:rPr>
              <a:t>Scene description</a:t>
            </a:r>
            <a:r>
              <a:rPr lang="en-US" altLang="zh-CN" sz="2200" i="1" dirty="0">
                <a:solidFill>
                  <a:srgbClr val="231F20"/>
                </a:solidFill>
                <a:effectLst/>
              </a:rPr>
              <a:t> is usually at the beginning of the script to describe the setting and explain the time, location, and other contextual details. It sets the tone of the play and introduces the characters and conflict. In many one-act plays, the introduction of </a:t>
            </a:r>
            <a:r>
              <a:rPr lang="en-US" altLang="zh-CN" sz="2200" b="1" i="1" dirty="0">
                <a:solidFill>
                  <a:srgbClr val="231F20"/>
                </a:solidFill>
                <a:effectLst/>
              </a:rPr>
              <a:t>characters</a:t>
            </a:r>
            <a:r>
              <a:rPr lang="en-US" altLang="zh-CN" sz="2200" i="1" dirty="0">
                <a:solidFill>
                  <a:srgbClr val="231F20"/>
                </a:solidFill>
                <a:effectLst/>
              </a:rPr>
              <a:t> or </a:t>
            </a:r>
            <a:r>
              <a:rPr lang="en-US" altLang="zh-CN" sz="2200" b="1" i="1" dirty="0">
                <a:solidFill>
                  <a:srgbClr val="231F20"/>
                </a:solidFill>
                <a:effectLst/>
              </a:rPr>
              <a:t>cast of characters</a:t>
            </a:r>
            <a:r>
              <a:rPr lang="en-US" altLang="zh-CN" sz="2200" i="1" dirty="0">
                <a:solidFill>
                  <a:srgbClr val="231F20"/>
                </a:solidFill>
                <a:effectLst/>
              </a:rPr>
              <a:t> is in the scene description pas</a:t>
            </a:r>
            <a:endParaRPr lang="en-US" altLang="zh-CN" sz="2200" dirty="0"/>
          </a:p>
          <a:p>
            <a:pPr>
              <a:lnSpc>
                <a:spcPct val="120000"/>
              </a:lnSpc>
            </a:pPr>
            <a:r>
              <a:rPr lang="en-US" altLang="zh-CN" sz="2200" i="1" dirty="0">
                <a:solidFill>
                  <a:srgbClr val="231F20"/>
                </a:solidFill>
                <a:effectLst/>
              </a:rPr>
              <a:t>sage. If put in a list, characters’ names are in descending order from the most to the least important.</a:t>
            </a:r>
            <a:endParaRPr lang="zh-CN" altLang="en-US" sz="2200" dirty="0"/>
          </a:p>
        </p:txBody>
      </p:sp>
      <p:sp>
        <p:nvSpPr>
          <p:cNvPr id="31" name="椭圆 30">
            <a:extLst>
              <a:ext uri="{FF2B5EF4-FFF2-40B4-BE49-F238E27FC236}">
                <a16:creationId xmlns:a16="http://schemas.microsoft.com/office/drawing/2014/main" xmlns="" id="{47A5299C-A915-C91C-06E5-ECAD3255B351}"/>
              </a:ext>
            </a:extLst>
          </p:cNvPr>
          <p:cNvSpPr/>
          <p:nvPr/>
        </p:nvSpPr>
        <p:spPr>
          <a:xfrm>
            <a:off x="919320" y="2230935"/>
            <a:ext cx="986589" cy="986589"/>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t>TIP</a:t>
            </a:r>
            <a:endParaRPr lang="zh-CN" altLang="en-US" sz="2200" b="1" dirty="0"/>
          </a:p>
        </p:txBody>
      </p:sp>
      <p:sp>
        <p:nvSpPr>
          <p:cNvPr id="32" name="文本框 31">
            <a:extLst>
              <a:ext uri="{FF2B5EF4-FFF2-40B4-BE49-F238E27FC236}">
                <a16:creationId xmlns:a16="http://schemas.microsoft.com/office/drawing/2014/main" xmlns="" id="{321607EA-2699-E530-EE6D-964FE0E864C5}"/>
              </a:ext>
            </a:extLst>
          </p:cNvPr>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4.20</a:t>
            </a:r>
            <a:endParaRPr lang="zh-CN" altLang="en-US" sz="2600" b="1" dirty="0">
              <a:solidFill>
                <a:srgbClr val="DA5362"/>
              </a:solidFill>
            </a:endParaRPr>
          </a:p>
        </p:txBody>
      </p:sp>
      <p:grpSp>
        <p:nvGrpSpPr>
          <p:cNvPr id="26" name="组合 25">
            <a:extLst>
              <a:ext uri="{FF2B5EF4-FFF2-40B4-BE49-F238E27FC236}">
                <a16:creationId xmlns:a16="http://schemas.microsoft.com/office/drawing/2014/main" xmlns="" id="{02612F60-4903-6120-03C1-4C108F088FFA}"/>
              </a:ext>
            </a:extLst>
          </p:cNvPr>
          <p:cNvGrpSpPr/>
          <p:nvPr/>
        </p:nvGrpSpPr>
        <p:grpSpPr>
          <a:xfrm>
            <a:off x="9114108" y="890527"/>
            <a:ext cx="799525" cy="586284"/>
            <a:chOff x="6218013" y="812542"/>
            <a:chExt cx="799525" cy="586284"/>
          </a:xfrm>
        </p:grpSpPr>
        <p:sp>
          <p:nvSpPr>
            <p:cNvPr id="27" name="椭圆 26">
              <a:extLst>
                <a:ext uri="{FF2B5EF4-FFF2-40B4-BE49-F238E27FC236}">
                  <a16:creationId xmlns:a16="http://schemas.microsoft.com/office/drawing/2014/main" xmlns="" id="{1E5F8BEB-61A1-2EC8-08AF-7A351736BF0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8" name="图片 27">
              <a:extLst>
                <a:ext uri="{FF2B5EF4-FFF2-40B4-BE49-F238E27FC236}">
                  <a16:creationId xmlns:a16="http://schemas.microsoft.com/office/drawing/2014/main" xmlns="" id="{D95BDC1B-CFC6-E87F-17EB-F4E2F9D3AD78}"/>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0" name="文本框 29">
              <a:hlinkClick r:id="rId3" action="ppaction://hlinksldjump"/>
              <a:extLst>
                <a:ext uri="{FF2B5EF4-FFF2-40B4-BE49-F238E27FC236}">
                  <a16:creationId xmlns:a16="http://schemas.microsoft.com/office/drawing/2014/main" xmlns="" id="{75C5277F-BE59-9F5D-B23A-D8C7C6073F3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4.19</a:t>
              </a:r>
              <a:endParaRPr lang="zh-CN" altLang="en-US" sz="1200" b="1" dirty="0">
                <a:solidFill>
                  <a:schemeClr val="bg1"/>
                </a:solidFill>
              </a:endParaRPr>
            </a:p>
          </p:txBody>
        </p:sp>
      </p:grpSp>
      <p:grpSp>
        <p:nvGrpSpPr>
          <p:cNvPr id="53" name="组合 52">
            <a:extLst>
              <a:ext uri="{FF2B5EF4-FFF2-40B4-BE49-F238E27FC236}">
                <a16:creationId xmlns:a16="http://schemas.microsoft.com/office/drawing/2014/main" xmlns="" id="{4B993818-8528-3997-8DAC-C9E0102DB72F}"/>
              </a:ext>
            </a:extLst>
          </p:cNvPr>
          <p:cNvGrpSpPr/>
          <p:nvPr/>
        </p:nvGrpSpPr>
        <p:grpSpPr>
          <a:xfrm>
            <a:off x="10534028" y="891542"/>
            <a:ext cx="799525" cy="586284"/>
            <a:chOff x="6218013" y="812542"/>
            <a:chExt cx="799525" cy="586284"/>
          </a:xfrm>
        </p:grpSpPr>
        <p:sp>
          <p:nvSpPr>
            <p:cNvPr id="54" name="椭圆 53">
              <a:extLst>
                <a:ext uri="{FF2B5EF4-FFF2-40B4-BE49-F238E27FC236}">
                  <a16:creationId xmlns:a16="http://schemas.microsoft.com/office/drawing/2014/main" xmlns="" id="{92E60B45-8323-08E0-F5D5-3466F17F8EA0}"/>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5" name="图片 54">
              <a:extLst>
                <a:ext uri="{FF2B5EF4-FFF2-40B4-BE49-F238E27FC236}">
                  <a16:creationId xmlns:a16="http://schemas.microsoft.com/office/drawing/2014/main" xmlns="" id="{D7D28BE2-C5E9-F0D8-0D91-96832D7B7037}"/>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6" name="文本框 55">
              <a:hlinkClick r:id="rId4" action="ppaction://hlinksldjump"/>
              <a:extLst>
                <a:ext uri="{FF2B5EF4-FFF2-40B4-BE49-F238E27FC236}">
                  <a16:creationId xmlns:a16="http://schemas.microsoft.com/office/drawing/2014/main" xmlns="" id="{DF199F87-F6BD-BBC4-6AFA-BD0698C0515D}"/>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4.21</a:t>
              </a:r>
              <a:endParaRPr lang="zh-CN" altLang="en-US" sz="1200" b="1" dirty="0">
                <a:solidFill>
                  <a:schemeClr val="bg1"/>
                </a:solidFill>
              </a:endParaRPr>
            </a:p>
          </p:txBody>
        </p:sp>
      </p:grpSp>
      <p:grpSp>
        <p:nvGrpSpPr>
          <p:cNvPr id="57" name="组合 56">
            <a:extLst>
              <a:ext uri="{FF2B5EF4-FFF2-40B4-BE49-F238E27FC236}">
                <a16:creationId xmlns:a16="http://schemas.microsoft.com/office/drawing/2014/main" xmlns="" id="{7F10333A-FF55-2844-0179-3E22DCE9FEF3}"/>
              </a:ext>
            </a:extLst>
          </p:cNvPr>
          <p:cNvGrpSpPr/>
          <p:nvPr/>
        </p:nvGrpSpPr>
        <p:grpSpPr>
          <a:xfrm>
            <a:off x="11255653" y="886655"/>
            <a:ext cx="799525" cy="586284"/>
            <a:chOff x="6218013" y="812542"/>
            <a:chExt cx="799525" cy="586284"/>
          </a:xfrm>
        </p:grpSpPr>
        <p:sp>
          <p:nvSpPr>
            <p:cNvPr id="58" name="椭圆 57">
              <a:extLst>
                <a:ext uri="{FF2B5EF4-FFF2-40B4-BE49-F238E27FC236}">
                  <a16:creationId xmlns:a16="http://schemas.microsoft.com/office/drawing/2014/main" xmlns="" id="{C1AE08D0-5BEB-E108-D2F9-8EBC031B5CA9}"/>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9" name="图片 58">
              <a:extLst>
                <a:ext uri="{FF2B5EF4-FFF2-40B4-BE49-F238E27FC236}">
                  <a16:creationId xmlns:a16="http://schemas.microsoft.com/office/drawing/2014/main" xmlns="" id="{50899D25-2AE5-9EBC-B54E-5BC6A200A880}"/>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0" name="文本框 59">
              <a:hlinkClick r:id="rId5" action="ppaction://hlinksldjump"/>
              <a:extLst>
                <a:ext uri="{FF2B5EF4-FFF2-40B4-BE49-F238E27FC236}">
                  <a16:creationId xmlns:a16="http://schemas.microsoft.com/office/drawing/2014/main" xmlns="" id="{10327185-F05D-C35F-993C-072E146CCEA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4.22</a:t>
              </a:r>
              <a:endParaRPr lang="zh-CN" altLang="en-US" sz="1200" b="1" dirty="0">
                <a:solidFill>
                  <a:schemeClr val="bg1"/>
                </a:solidFill>
              </a:endParaRPr>
            </a:p>
          </p:txBody>
        </p:sp>
      </p:grpSp>
      <p:grpSp>
        <p:nvGrpSpPr>
          <p:cNvPr id="61" name="组合 60">
            <a:extLst>
              <a:ext uri="{FF2B5EF4-FFF2-40B4-BE49-F238E27FC236}">
                <a16:creationId xmlns:a16="http://schemas.microsoft.com/office/drawing/2014/main" xmlns="" id="{499D4AA7-283D-97CB-59E3-CE352832A0E7}"/>
              </a:ext>
            </a:extLst>
          </p:cNvPr>
          <p:cNvGrpSpPr/>
          <p:nvPr/>
        </p:nvGrpSpPr>
        <p:grpSpPr>
          <a:xfrm>
            <a:off x="8370044" y="885366"/>
            <a:ext cx="799525" cy="586284"/>
            <a:chOff x="6218013" y="812542"/>
            <a:chExt cx="799525" cy="586284"/>
          </a:xfrm>
        </p:grpSpPr>
        <p:sp>
          <p:nvSpPr>
            <p:cNvPr id="62" name="椭圆 61">
              <a:extLst>
                <a:ext uri="{FF2B5EF4-FFF2-40B4-BE49-F238E27FC236}">
                  <a16:creationId xmlns:a16="http://schemas.microsoft.com/office/drawing/2014/main" xmlns="" id="{E6E854CB-D86D-F137-319D-16956904530E}"/>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3" name="图片 62">
              <a:extLst>
                <a:ext uri="{FF2B5EF4-FFF2-40B4-BE49-F238E27FC236}">
                  <a16:creationId xmlns:a16="http://schemas.microsoft.com/office/drawing/2014/main" xmlns="" id="{3F7EA3C0-8BDC-AAC0-DDEC-760A7A53722C}"/>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4" name="文本框 63">
              <a:hlinkClick r:id="rId6" action="ppaction://hlinksldjump"/>
              <a:extLst>
                <a:ext uri="{FF2B5EF4-FFF2-40B4-BE49-F238E27FC236}">
                  <a16:creationId xmlns:a16="http://schemas.microsoft.com/office/drawing/2014/main" xmlns="" id="{956C6E42-D7DC-7628-3183-4127095C7F7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4.18</a:t>
              </a:r>
              <a:endParaRPr lang="zh-CN" altLang="en-US" sz="1200" b="1" dirty="0">
                <a:solidFill>
                  <a:schemeClr val="bg1"/>
                </a:solidFill>
              </a:endParaRPr>
            </a:p>
          </p:txBody>
        </p:sp>
      </p:grpSp>
      <p:grpSp>
        <p:nvGrpSpPr>
          <p:cNvPr id="65" name="组合 64">
            <a:extLst>
              <a:ext uri="{FF2B5EF4-FFF2-40B4-BE49-F238E27FC236}">
                <a16:creationId xmlns:a16="http://schemas.microsoft.com/office/drawing/2014/main" xmlns="" id="{F8CC6804-4ED3-9518-0C97-3B1637B90D0C}"/>
              </a:ext>
            </a:extLst>
          </p:cNvPr>
          <p:cNvGrpSpPr/>
          <p:nvPr/>
        </p:nvGrpSpPr>
        <p:grpSpPr>
          <a:xfrm>
            <a:off x="9807863" y="871243"/>
            <a:ext cx="799525" cy="586284"/>
            <a:chOff x="6218013" y="812542"/>
            <a:chExt cx="799525" cy="586284"/>
          </a:xfrm>
        </p:grpSpPr>
        <p:sp>
          <p:nvSpPr>
            <p:cNvPr id="66" name="椭圆 65">
              <a:extLst>
                <a:ext uri="{FF2B5EF4-FFF2-40B4-BE49-F238E27FC236}">
                  <a16:creationId xmlns:a16="http://schemas.microsoft.com/office/drawing/2014/main" xmlns="" id="{C8E218BD-ADDB-BEC4-0112-358A5F430265}"/>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7" name="图片 66">
              <a:extLst>
                <a:ext uri="{FF2B5EF4-FFF2-40B4-BE49-F238E27FC236}">
                  <a16:creationId xmlns:a16="http://schemas.microsoft.com/office/drawing/2014/main" xmlns="" id="{DA2BB245-2009-AAF1-0000-03A62BC52E45}"/>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8" name="文本框 67">
              <a:hlinkClick r:id="rId7" action="ppaction://hlinksldjump"/>
              <a:extLst>
                <a:ext uri="{FF2B5EF4-FFF2-40B4-BE49-F238E27FC236}">
                  <a16:creationId xmlns:a16="http://schemas.microsoft.com/office/drawing/2014/main" xmlns="" id="{EFCD10EC-736A-925F-81BB-4EF9406E1152}"/>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4.20</a:t>
              </a:r>
              <a:endParaRPr lang="zh-CN" altLang="en-US" sz="1200" b="1" dirty="0">
                <a:solidFill>
                  <a:schemeClr val="bg1"/>
                </a:solidFill>
              </a:endParaRPr>
            </a:p>
          </p:txBody>
        </p:sp>
      </p:grpSp>
    </p:spTree>
    <p:extLst>
      <p:ext uri="{BB962C8B-B14F-4D97-AF65-F5344CB8AC3E}">
        <p14:creationId xmlns:p14="http://schemas.microsoft.com/office/powerpoint/2010/main" xmlns="" val="2529802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4.21</a:t>
            </a:r>
            <a:endParaRPr lang="zh-CN" altLang="en-US" sz="2600" b="1" dirty="0">
              <a:solidFill>
                <a:srgbClr val="DA5362"/>
              </a:solidFill>
            </a:endParaRPr>
          </a:p>
        </p:txBody>
      </p:sp>
      <p:sp>
        <p:nvSpPr>
          <p:cNvPr id="20" name="文本框 19"/>
          <p:cNvSpPr txBox="1"/>
          <p:nvPr/>
        </p:nvSpPr>
        <p:spPr>
          <a:xfrm>
            <a:off x="919321" y="2061802"/>
            <a:ext cx="10795000" cy="707886"/>
          </a:xfrm>
          <a:prstGeom prst="rect">
            <a:avLst/>
          </a:prstGeom>
          <a:noFill/>
        </p:spPr>
        <p:txBody>
          <a:bodyPr wrap="square" rtlCol="0">
            <a:spAutoFit/>
          </a:bodyPr>
          <a:lstStyle/>
          <a:p>
            <a:r>
              <a:rPr lang="en-US" altLang="zh-CN" sz="2000" i="1" dirty="0">
                <a:solidFill>
                  <a:srgbClr val="231F20"/>
                </a:solidFill>
                <a:effectLst/>
              </a:rPr>
              <a:t>Work with your group members to compose a dialogue to show the problems / conflicts and possible resolutions you have planned for the play.</a:t>
            </a:r>
            <a:endParaRPr lang="en-US" altLang="zh-CN" sz="2000" i="1" dirty="0"/>
          </a:p>
        </p:txBody>
      </p:sp>
      <p:sp>
        <p:nvSpPr>
          <p:cNvPr id="68" name="矩形 67">
            <a:extLst>
              <a:ext uri="{FF2B5EF4-FFF2-40B4-BE49-F238E27FC236}">
                <a16:creationId xmlns:a16="http://schemas.microsoft.com/office/drawing/2014/main" xmlns="" id="{7E8F5320-9F5A-B7FF-F1EE-26A3420A9F76}"/>
              </a:ext>
            </a:extLst>
          </p:cNvPr>
          <p:cNvSpPr/>
          <p:nvPr/>
        </p:nvSpPr>
        <p:spPr>
          <a:xfrm>
            <a:off x="1402782" y="3429000"/>
            <a:ext cx="11229474" cy="25374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椭圆 68">
            <a:extLst>
              <a:ext uri="{FF2B5EF4-FFF2-40B4-BE49-F238E27FC236}">
                <a16:creationId xmlns:a16="http://schemas.microsoft.com/office/drawing/2014/main" xmlns="" id="{C72F738A-1652-8FED-F7BA-556ED7862954}"/>
              </a:ext>
            </a:extLst>
          </p:cNvPr>
          <p:cNvSpPr/>
          <p:nvPr/>
        </p:nvSpPr>
        <p:spPr>
          <a:xfrm>
            <a:off x="919321" y="2939606"/>
            <a:ext cx="986589" cy="986589"/>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t>TIP</a:t>
            </a:r>
            <a:endParaRPr lang="zh-CN" altLang="en-US" sz="2200" b="1" dirty="0"/>
          </a:p>
        </p:txBody>
      </p:sp>
      <p:sp>
        <p:nvSpPr>
          <p:cNvPr id="70" name="文本框 69">
            <a:extLst>
              <a:ext uri="{FF2B5EF4-FFF2-40B4-BE49-F238E27FC236}">
                <a16:creationId xmlns:a16="http://schemas.microsoft.com/office/drawing/2014/main" xmlns="" id="{69E3CA2A-4B4F-3356-A414-E0999B2B82D0}"/>
              </a:ext>
            </a:extLst>
          </p:cNvPr>
          <p:cNvSpPr txBox="1"/>
          <p:nvPr/>
        </p:nvSpPr>
        <p:spPr>
          <a:xfrm>
            <a:off x="1870769" y="3649429"/>
            <a:ext cx="9384884" cy="2096600"/>
          </a:xfrm>
          <a:prstGeom prst="rect">
            <a:avLst/>
          </a:prstGeom>
          <a:noFill/>
        </p:spPr>
        <p:txBody>
          <a:bodyPr wrap="square">
            <a:spAutoFit/>
          </a:bodyPr>
          <a:lstStyle/>
          <a:p>
            <a:pPr>
              <a:lnSpc>
                <a:spcPct val="120000"/>
              </a:lnSpc>
            </a:pPr>
            <a:r>
              <a:rPr lang="en-US" altLang="zh-CN" sz="2200" b="1" i="1" dirty="0">
                <a:solidFill>
                  <a:srgbClr val="231F20"/>
                </a:solidFill>
                <a:effectLst/>
              </a:rPr>
              <a:t>Dialogue</a:t>
            </a:r>
            <a:r>
              <a:rPr lang="en-US" altLang="zh-CN" sz="2200" i="1" dirty="0">
                <a:solidFill>
                  <a:srgbClr val="231F20"/>
                </a:solidFill>
                <a:effectLst/>
              </a:rPr>
              <a:t> is the vocal interaction between characters. There are some rules to follow: </a:t>
            </a:r>
            <a:endParaRPr lang="en-US" altLang="zh-CN" sz="2200" dirty="0"/>
          </a:p>
          <a:p>
            <a:pPr>
              <a:lnSpc>
                <a:spcPct val="120000"/>
              </a:lnSpc>
            </a:pPr>
            <a:r>
              <a:rPr lang="en-US" altLang="zh-CN" sz="2200" i="1" dirty="0">
                <a:solidFill>
                  <a:srgbClr val="231F20"/>
                </a:solidFill>
                <a:effectLst/>
              </a:rPr>
              <a:t>1. better use active voice, not passive voice </a:t>
            </a:r>
            <a:endParaRPr lang="en-US" altLang="zh-CN" sz="2200" dirty="0"/>
          </a:p>
          <a:p>
            <a:pPr>
              <a:lnSpc>
                <a:spcPct val="120000"/>
              </a:lnSpc>
            </a:pPr>
            <a:r>
              <a:rPr lang="en-US" altLang="zh-CN" sz="2200" i="1" dirty="0">
                <a:solidFill>
                  <a:srgbClr val="231F20"/>
                </a:solidFill>
                <a:effectLst/>
              </a:rPr>
              <a:t>2. be consistent in tense </a:t>
            </a:r>
            <a:endParaRPr lang="en-US" altLang="zh-CN" sz="2200" dirty="0"/>
          </a:p>
          <a:p>
            <a:pPr>
              <a:lnSpc>
                <a:spcPct val="120000"/>
              </a:lnSpc>
            </a:pPr>
            <a:r>
              <a:rPr lang="en-US" altLang="zh-CN" sz="2200" i="1" dirty="0">
                <a:solidFill>
                  <a:srgbClr val="231F20"/>
                </a:solidFill>
                <a:effectLst/>
              </a:rPr>
              <a:t>3. avoid wordiness </a:t>
            </a:r>
            <a:endParaRPr lang="zh-CN" altLang="en-US" sz="2200" dirty="0"/>
          </a:p>
        </p:txBody>
      </p:sp>
      <p:grpSp>
        <p:nvGrpSpPr>
          <p:cNvPr id="29" name="组合 28">
            <a:extLst>
              <a:ext uri="{FF2B5EF4-FFF2-40B4-BE49-F238E27FC236}">
                <a16:creationId xmlns:a16="http://schemas.microsoft.com/office/drawing/2014/main" xmlns="" id="{02612F60-4903-6120-03C1-4C108F088FFA}"/>
              </a:ext>
            </a:extLst>
          </p:cNvPr>
          <p:cNvGrpSpPr/>
          <p:nvPr/>
        </p:nvGrpSpPr>
        <p:grpSpPr>
          <a:xfrm>
            <a:off x="9114108" y="890527"/>
            <a:ext cx="799525" cy="586284"/>
            <a:chOff x="6218013" y="812542"/>
            <a:chExt cx="799525" cy="586284"/>
          </a:xfrm>
        </p:grpSpPr>
        <p:sp>
          <p:nvSpPr>
            <p:cNvPr id="30" name="椭圆 29">
              <a:extLst>
                <a:ext uri="{FF2B5EF4-FFF2-40B4-BE49-F238E27FC236}">
                  <a16:creationId xmlns:a16="http://schemas.microsoft.com/office/drawing/2014/main" xmlns="" id="{1E5F8BEB-61A1-2EC8-08AF-7A351736BF0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1" name="图片 30">
              <a:extLst>
                <a:ext uri="{FF2B5EF4-FFF2-40B4-BE49-F238E27FC236}">
                  <a16:creationId xmlns:a16="http://schemas.microsoft.com/office/drawing/2014/main" xmlns="" id="{D95BDC1B-CFC6-E87F-17EB-F4E2F9D3AD78}"/>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2" name="文本框 31">
              <a:hlinkClick r:id="rId3" action="ppaction://hlinksldjump"/>
              <a:extLst>
                <a:ext uri="{FF2B5EF4-FFF2-40B4-BE49-F238E27FC236}">
                  <a16:creationId xmlns:a16="http://schemas.microsoft.com/office/drawing/2014/main" xmlns="" id="{75C5277F-BE59-9F5D-B23A-D8C7C6073F3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4.19</a:t>
              </a:r>
              <a:endParaRPr lang="zh-CN" altLang="en-US" sz="1200" b="1" dirty="0">
                <a:solidFill>
                  <a:schemeClr val="bg1"/>
                </a:solidFill>
              </a:endParaRPr>
            </a:p>
          </p:txBody>
        </p:sp>
      </p:grpSp>
      <p:grpSp>
        <p:nvGrpSpPr>
          <p:cNvPr id="37" name="组合 36">
            <a:extLst>
              <a:ext uri="{FF2B5EF4-FFF2-40B4-BE49-F238E27FC236}">
                <a16:creationId xmlns:a16="http://schemas.microsoft.com/office/drawing/2014/main" xmlns="" id="{7F10333A-FF55-2844-0179-3E22DCE9FEF3}"/>
              </a:ext>
            </a:extLst>
          </p:cNvPr>
          <p:cNvGrpSpPr/>
          <p:nvPr/>
        </p:nvGrpSpPr>
        <p:grpSpPr>
          <a:xfrm>
            <a:off x="11255653" y="886655"/>
            <a:ext cx="799525" cy="586284"/>
            <a:chOff x="6218013" y="812542"/>
            <a:chExt cx="799525" cy="586284"/>
          </a:xfrm>
        </p:grpSpPr>
        <p:sp>
          <p:nvSpPr>
            <p:cNvPr id="38" name="椭圆 37">
              <a:extLst>
                <a:ext uri="{FF2B5EF4-FFF2-40B4-BE49-F238E27FC236}">
                  <a16:creationId xmlns:a16="http://schemas.microsoft.com/office/drawing/2014/main" xmlns="" id="{C1AE08D0-5BEB-E108-D2F9-8EBC031B5CA9}"/>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9" name="图片 38">
              <a:extLst>
                <a:ext uri="{FF2B5EF4-FFF2-40B4-BE49-F238E27FC236}">
                  <a16:creationId xmlns:a16="http://schemas.microsoft.com/office/drawing/2014/main" xmlns="" id="{50899D25-2AE5-9EBC-B54E-5BC6A200A880}"/>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0" name="文本框 39">
              <a:hlinkClick r:id="rId4" action="ppaction://hlinksldjump"/>
              <a:extLst>
                <a:ext uri="{FF2B5EF4-FFF2-40B4-BE49-F238E27FC236}">
                  <a16:creationId xmlns:a16="http://schemas.microsoft.com/office/drawing/2014/main" xmlns="" id="{10327185-F05D-C35F-993C-072E146CCEA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4.22</a:t>
              </a:r>
              <a:endParaRPr lang="zh-CN" altLang="en-US" sz="1200" b="1" dirty="0">
                <a:solidFill>
                  <a:schemeClr val="bg1"/>
                </a:solidFill>
              </a:endParaRPr>
            </a:p>
          </p:txBody>
        </p:sp>
      </p:grpSp>
      <p:grpSp>
        <p:nvGrpSpPr>
          <p:cNvPr id="41" name="组合 40">
            <a:extLst>
              <a:ext uri="{FF2B5EF4-FFF2-40B4-BE49-F238E27FC236}">
                <a16:creationId xmlns:a16="http://schemas.microsoft.com/office/drawing/2014/main" xmlns="" id="{499D4AA7-283D-97CB-59E3-CE352832A0E7}"/>
              </a:ext>
            </a:extLst>
          </p:cNvPr>
          <p:cNvGrpSpPr/>
          <p:nvPr/>
        </p:nvGrpSpPr>
        <p:grpSpPr>
          <a:xfrm>
            <a:off x="8370044" y="885366"/>
            <a:ext cx="799525" cy="586284"/>
            <a:chOff x="6218013" y="812542"/>
            <a:chExt cx="799525" cy="586284"/>
          </a:xfrm>
        </p:grpSpPr>
        <p:sp>
          <p:nvSpPr>
            <p:cNvPr id="42" name="椭圆 41">
              <a:extLst>
                <a:ext uri="{FF2B5EF4-FFF2-40B4-BE49-F238E27FC236}">
                  <a16:creationId xmlns:a16="http://schemas.microsoft.com/office/drawing/2014/main" xmlns="" id="{E6E854CB-D86D-F137-319D-16956904530E}"/>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3" name="图片 42">
              <a:extLst>
                <a:ext uri="{FF2B5EF4-FFF2-40B4-BE49-F238E27FC236}">
                  <a16:creationId xmlns:a16="http://schemas.microsoft.com/office/drawing/2014/main" xmlns="" id="{3F7EA3C0-8BDC-AAC0-DDEC-760A7A53722C}"/>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4" name="文本框 43">
              <a:hlinkClick r:id="rId5" action="ppaction://hlinksldjump"/>
              <a:extLst>
                <a:ext uri="{FF2B5EF4-FFF2-40B4-BE49-F238E27FC236}">
                  <a16:creationId xmlns:a16="http://schemas.microsoft.com/office/drawing/2014/main" xmlns="" id="{956C6E42-D7DC-7628-3183-4127095C7F7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4.18</a:t>
              </a:r>
              <a:endParaRPr lang="zh-CN" altLang="en-US" sz="1200" b="1" dirty="0">
                <a:solidFill>
                  <a:schemeClr val="bg1"/>
                </a:solidFill>
              </a:endParaRPr>
            </a:p>
          </p:txBody>
        </p:sp>
      </p:grpSp>
      <p:grpSp>
        <p:nvGrpSpPr>
          <p:cNvPr id="45" name="组合 44">
            <a:extLst>
              <a:ext uri="{FF2B5EF4-FFF2-40B4-BE49-F238E27FC236}">
                <a16:creationId xmlns:a16="http://schemas.microsoft.com/office/drawing/2014/main" xmlns="" id="{F8CC6804-4ED3-9518-0C97-3B1637B90D0C}"/>
              </a:ext>
            </a:extLst>
          </p:cNvPr>
          <p:cNvGrpSpPr/>
          <p:nvPr/>
        </p:nvGrpSpPr>
        <p:grpSpPr>
          <a:xfrm>
            <a:off x="10529488" y="890527"/>
            <a:ext cx="799525" cy="586284"/>
            <a:chOff x="6218013" y="812542"/>
            <a:chExt cx="799525" cy="586284"/>
          </a:xfrm>
        </p:grpSpPr>
        <p:sp>
          <p:nvSpPr>
            <p:cNvPr id="46" name="椭圆 45">
              <a:extLst>
                <a:ext uri="{FF2B5EF4-FFF2-40B4-BE49-F238E27FC236}">
                  <a16:creationId xmlns:a16="http://schemas.microsoft.com/office/drawing/2014/main" xmlns="" id="{C8E218BD-ADDB-BEC4-0112-358A5F430265}"/>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7" name="图片 46">
              <a:extLst>
                <a:ext uri="{FF2B5EF4-FFF2-40B4-BE49-F238E27FC236}">
                  <a16:creationId xmlns:a16="http://schemas.microsoft.com/office/drawing/2014/main" xmlns="" id="{DA2BB245-2009-AAF1-0000-03A62BC52E45}"/>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8" name="文本框 47">
              <a:hlinkClick r:id="rId6" action="ppaction://hlinksldjump"/>
              <a:extLst>
                <a:ext uri="{FF2B5EF4-FFF2-40B4-BE49-F238E27FC236}">
                  <a16:creationId xmlns:a16="http://schemas.microsoft.com/office/drawing/2014/main" xmlns="" id="{EFCD10EC-736A-925F-81BB-4EF9406E1152}"/>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4.21</a:t>
              </a:r>
              <a:endParaRPr lang="zh-CN" altLang="en-US" sz="1200" b="1" dirty="0">
                <a:solidFill>
                  <a:schemeClr val="bg1"/>
                </a:solidFill>
              </a:endParaRPr>
            </a:p>
          </p:txBody>
        </p:sp>
      </p:grpSp>
      <p:grpSp>
        <p:nvGrpSpPr>
          <p:cNvPr id="49" name="组合 48">
            <a:extLst>
              <a:ext uri="{FF2B5EF4-FFF2-40B4-BE49-F238E27FC236}">
                <a16:creationId xmlns:a16="http://schemas.microsoft.com/office/drawing/2014/main" xmlns="" id="{02612F60-4903-6120-03C1-4C108F088FFA}"/>
              </a:ext>
            </a:extLst>
          </p:cNvPr>
          <p:cNvGrpSpPr/>
          <p:nvPr/>
        </p:nvGrpSpPr>
        <p:grpSpPr>
          <a:xfrm>
            <a:off x="9809575" y="888454"/>
            <a:ext cx="799525" cy="586284"/>
            <a:chOff x="6218013" y="812542"/>
            <a:chExt cx="799525" cy="586284"/>
          </a:xfrm>
        </p:grpSpPr>
        <p:sp>
          <p:nvSpPr>
            <p:cNvPr id="50" name="椭圆 49">
              <a:extLst>
                <a:ext uri="{FF2B5EF4-FFF2-40B4-BE49-F238E27FC236}">
                  <a16:creationId xmlns:a16="http://schemas.microsoft.com/office/drawing/2014/main" xmlns="" id="{1E5F8BEB-61A1-2EC8-08AF-7A351736BF0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1" name="图片 70">
              <a:extLst>
                <a:ext uri="{FF2B5EF4-FFF2-40B4-BE49-F238E27FC236}">
                  <a16:creationId xmlns:a16="http://schemas.microsoft.com/office/drawing/2014/main" xmlns="" id="{D95BDC1B-CFC6-E87F-17EB-F4E2F9D3AD78}"/>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2" name="文本框 71">
              <a:hlinkClick r:id="rId7" action="ppaction://hlinksldjump"/>
              <a:extLst>
                <a:ext uri="{FF2B5EF4-FFF2-40B4-BE49-F238E27FC236}">
                  <a16:creationId xmlns:a16="http://schemas.microsoft.com/office/drawing/2014/main" xmlns="" id="{75C5277F-BE59-9F5D-B23A-D8C7C6073F3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4.20</a:t>
              </a:r>
              <a:endParaRPr lang="zh-CN" altLang="en-US" sz="1200" b="1" dirty="0">
                <a:solidFill>
                  <a:schemeClr val="bg1"/>
                </a:solidFill>
              </a:endParaRPr>
            </a:p>
          </p:txBody>
        </p:sp>
      </p:grpSp>
    </p:spTree>
    <p:extLst>
      <p:ext uri="{BB962C8B-B14F-4D97-AF65-F5344CB8AC3E}">
        <p14:creationId xmlns:p14="http://schemas.microsoft.com/office/powerpoint/2010/main" xmlns="" val="1705521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xmlns="" id="{BE937062-C24B-4DB2-75B6-64D2CAE5FC27}"/>
              </a:ext>
            </a:extLst>
          </p:cNvPr>
          <p:cNvSpPr/>
          <p:nvPr/>
        </p:nvSpPr>
        <p:spPr>
          <a:xfrm>
            <a:off x="919320" y="2916643"/>
            <a:ext cx="11272681" cy="36147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p:nvSpPr>
        <p:spPr>
          <a:xfrm>
            <a:off x="919321" y="1480869"/>
            <a:ext cx="10891679" cy="492443"/>
          </a:xfrm>
          <a:prstGeom prst="rect">
            <a:avLst/>
          </a:prstGeom>
          <a:noFill/>
        </p:spPr>
        <p:txBody>
          <a:bodyPr wrap="square" rtlCol="0">
            <a:spAutoFit/>
          </a:bodyPr>
          <a:lstStyle/>
          <a:p>
            <a:r>
              <a:rPr lang="en-US" altLang="zh-CN" sz="2600" b="1" dirty="0">
                <a:solidFill>
                  <a:srgbClr val="DA5362"/>
                </a:solidFill>
              </a:rPr>
              <a:t>Activity 4.22</a:t>
            </a:r>
            <a:endParaRPr lang="zh-CN" altLang="en-US" sz="2600" b="1" dirty="0">
              <a:solidFill>
                <a:srgbClr val="DA5362"/>
              </a:solidFill>
            </a:endParaRPr>
          </a:p>
        </p:txBody>
      </p:sp>
      <p:sp>
        <p:nvSpPr>
          <p:cNvPr id="20" name="文本框 19"/>
          <p:cNvSpPr txBox="1"/>
          <p:nvPr/>
        </p:nvSpPr>
        <p:spPr>
          <a:xfrm>
            <a:off x="919320" y="2061802"/>
            <a:ext cx="10931441" cy="707886"/>
          </a:xfrm>
          <a:prstGeom prst="rect">
            <a:avLst/>
          </a:prstGeom>
          <a:noFill/>
        </p:spPr>
        <p:txBody>
          <a:bodyPr wrap="square" rtlCol="0">
            <a:spAutoFit/>
          </a:bodyPr>
          <a:lstStyle/>
          <a:p>
            <a:r>
              <a:rPr lang="en-US" altLang="zh-CN" sz="2000" i="1" dirty="0">
                <a:solidFill>
                  <a:srgbClr val="231F20"/>
                </a:solidFill>
                <a:effectLst/>
              </a:rPr>
              <a:t>Study the stage directions in italics from Alice, a play adapted from Lewis Carroll’s Alice’s </a:t>
            </a:r>
            <a:endParaRPr lang="en-US" altLang="zh-CN" sz="2000" i="1" dirty="0"/>
          </a:p>
          <a:p>
            <a:r>
              <a:rPr lang="en-US" altLang="zh-CN" sz="2000" i="1" dirty="0">
                <a:solidFill>
                  <a:srgbClr val="231F20"/>
                </a:solidFill>
                <a:effectLst/>
              </a:rPr>
              <a:t>Adventures in Wonderland. Then add necessary stage directions to the dialogue in Activity 4.21.</a:t>
            </a:r>
            <a:endParaRPr lang="en-US" altLang="zh-CN" sz="2000" i="1" dirty="0"/>
          </a:p>
        </p:txBody>
      </p:sp>
      <p:sp>
        <p:nvSpPr>
          <p:cNvPr id="2" name="文本框 1">
            <a:extLst>
              <a:ext uri="{FF2B5EF4-FFF2-40B4-BE49-F238E27FC236}">
                <a16:creationId xmlns:a16="http://schemas.microsoft.com/office/drawing/2014/main" xmlns="" id="{8DD8DF6C-B782-007D-E3E8-DC7A834802EC}"/>
              </a:ext>
            </a:extLst>
          </p:cNvPr>
          <p:cNvSpPr txBox="1"/>
          <p:nvPr/>
        </p:nvSpPr>
        <p:spPr>
          <a:xfrm>
            <a:off x="1000964" y="3041846"/>
            <a:ext cx="10409694" cy="3315395"/>
          </a:xfrm>
          <a:prstGeom prst="rect">
            <a:avLst/>
          </a:prstGeom>
          <a:noFill/>
        </p:spPr>
        <p:txBody>
          <a:bodyPr wrap="square" rtlCol="0">
            <a:spAutoFit/>
          </a:bodyPr>
          <a:lstStyle/>
          <a:p>
            <a:pPr>
              <a:lnSpc>
                <a:spcPct val="120000"/>
              </a:lnSpc>
            </a:pPr>
            <a:r>
              <a:rPr lang="en-US" altLang="zh-CN" sz="2200" i="1" dirty="0">
                <a:effectLst/>
              </a:rPr>
              <a:t>       (Suddenly the KNAVE enters right, whoops, take the grocery cart and quickly exits left.) </a:t>
            </a:r>
            <a:endParaRPr lang="en-US" altLang="zh-CN" sz="2200" dirty="0"/>
          </a:p>
          <a:p>
            <a:pPr>
              <a:lnSpc>
                <a:spcPct val="120000"/>
              </a:lnSpc>
            </a:pPr>
            <a:r>
              <a:rPr lang="en-US" altLang="zh-CN" sz="2200" dirty="0">
                <a:effectLst/>
              </a:rPr>
              <a:t>       HEY! HE TOOK MY STUFF! HELP! POLICE! </a:t>
            </a:r>
            <a:r>
              <a:rPr lang="en-US" altLang="zh-CN" sz="2200" i="1" dirty="0">
                <a:effectLst/>
              </a:rPr>
              <a:t>(Calmer.)</a:t>
            </a:r>
            <a:r>
              <a:rPr lang="en-US" altLang="zh-CN" sz="2200" dirty="0">
                <a:effectLst/>
              </a:rPr>
              <a:t> Actually, don’t call the police. I’m not on their happy list at the moment. THIEF! CROOK! </a:t>
            </a:r>
            <a:endParaRPr lang="en-US" altLang="zh-CN" sz="2200" dirty="0"/>
          </a:p>
          <a:p>
            <a:pPr>
              <a:lnSpc>
                <a:spcPct val="120000"/>
              </a:lnSpc>
            </a:pPr>
            <a:r>
              <a:rPr lang="en-US" altLang="zh-CN" sz="2200" dirty="0">
                <a:effectLst/>
              </a:rPr>
              <a:t>CRIMINAL! </a:t>
            </a:r>
            <a:r>
              <a:rPr lang="en-US" altLang="zh-CN" sz="2200" i="1" dirty="0">
                <a:effectLst/>
              </a:rPr>
              <a:t>(To ALICE.)</a:t>
            </a:r>
            <a:r>
              <a:rPr lang="en-US" altLang="zh-CN" sz="2200" dirty="0">
                <a:effectLst/>
              </a:rPr>
              <a:t> Maybe what you need is a doctor. </a:t>
            </a:r>
            <a:r>
              <a:rPr lang="en-US" altLang="zh-CN" sz="2200" i="1" dirty="0">
                <a:effectLst/>
              </a:rPr>
              <a:t>(Hands her a card.)</a:t>
            </a:r>
            <a:r>
              <a:rPr lang="en-US" altLang="zh-CN" sz="2200" dirty="0">
                <a:effectLst/>
              </a:rPr>
              <a:t> Here. Try my doctor. </a:t>
            </a:r>
            <a:r>
              <a:rPr lang="en-US" altLang="zh-CN" sz="2200" i="1" dirty="0">
                <a:effectLst/>
              </a:rPr>
              <a:t>(QUEEN exits shouting at the KNAVE.)</a:t>
            </a:r>
            <a:r>
              <a:rPr lang="en-US" altLang="zh-CN" sz="2200" dirty="0">
                <a:effectLst/>
              </a:rPr>
              <a:t> YOU DIRTY ROTTEN CRIMINAL! COME BACK WITH MY STUFF! </a:t>
            </a:r>
            <a:endParaRPr lang="en-US" altLang="zh-CN" sz="2200" dirty="0"/>
          </a:p>
          <a:p>
            <a:pPr>
              <a:lnSpc>
                <a:spcPct val="120000"/>
              </a:lnSpc>
            </a:pPr>
            <a:r>
              <a:rPr lang="en-US" altLang="zh-CN" sz="2200" dirty="0">
                <a:effectLst/>
              </a:rPr>
              <a:t>        ALICE: Dr. Turtle? Who’s Dr. Turtle? </a:t>
            </a:r>
            <a:endParaRPr lang="en-US" altLang="zh-CN" sz="2200" dirty="0"/>
          </a:p>
          <a:p>
            <a:pPr>
              <a:lnSpc>
                <a:spcPct val="120000"/>
              </a:lnSpc>
            </a:pPr>
            <a:r>
              <a:rPr lang="en-US" altLang="zh-CN" sz="2200" i="1" dirty="0">
                <a:effectLst/>
              </a:rPr>
              <a:t>        (SERVERS and STAGE MANAGER enter and move sofa and formal chair downstage.) </a:t>
            </a:r>
            <a:endParaRPr lang="zh-CN" altLang="en-US" sz="2200" dirty="0"/>
          </a:p>
        </p:txBody>
      </p:sp>
      <p:grpSp>
        <p:nvGrpSpPr>
          <p:cNvPr id="46" name="组合 45">
            <a:extLst>
              <a:ext uri="{FF2B5EF4-FFF2-40B4-BE49-F238E27FC236}">
                <a16:creationId xmlns:a16="http://schemas.microsoft.com/office/drawing/2014/main" xmlns="" id="{02612F60-4903-6120-03C1-4C108F088FFA}"/>
              </a:ext>
            </a:extLst>
          </p:cNvPr>
          <p:cNvGrpSpPr/>
          <p:nvPr/>
        </p:nvGrpSpPr>
        <p:grpSpPr>
          <a:xfrm>
            <a:off x="9114108" y="890527"/>
            <a:ext cx="799525" cy="586284"/>
            <a:chOff x="6218013" y="812542"/>
            <a:chExt cx="799525" cy="586284"/>
          </a:xfrm>
        </p:grpSpPr>
        <p:sp>
          <p:nvSpPr>
            <p:cNvPr id="47" name="椭圆 46">
              <a:extLst>
                <a:ext uri="{FF2B5EF4-FFF2-40B4-BE49-F238E27FC236}">
                  <a16:creationId xmlns:a16="http://schemas.microsoft.com/office/drawing/2014/main" xmlns="" id="{1E5F8BEB-61A1-2EC8-08AF-7A351736BF0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8" name="图片 47">
              <a:extLst>
                <a:ext uri="{FF2B5EF4-FFF2-40B4-BE49-F238E27FC236}">
                  <a16:creationId xmlns:a16="http://schemas.microsoft.com/office/drawing/2014/main" xmlns="" id="{D95BDC1B-CFC6-E87F-17EB-F4E2F9D3AD78}"/>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9" name="文本框 48">
              <a:hlinkClick r:id="rId3" action="ppaction://hlinksldjump"/>
              <a:extLst>
                <a:ext uri="{FF2B5EF4-FFF2-40B4-BE49-F238E27FC236}">
                  <a16:creationId xmlns:a16="http://schemas.microsoft.com/office/drawing/2014/main" xmlns="" id="{75C5277F-BE59-9F5D-B23A-D8C7C6073F3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4.19</a:t>
              </a:r>
              <a:endParaRPr lang="zh-CN" altLang="en-US" sz="1200" b="1" dirty="0">
                <a:solidFill>
                  <a:schemeClr val="bg1"/>
                </a:solidFill>
              </a:endParaRPr>
            </a:p>
          </p:txBody>
        </p:sp>
      </p:grpSp>
      <p:grpSp>
        <p:nvGrpSpPr>
          <p:cNvPr id="50" name="组合 49">
            <a:extLst>
              <a:ext uri="{FF2B5EF4-FFF2-40B4-BE49-F238E27FC236}">
                <a16:creationId xmlns:a16="http://schemas.microsoft.com/office/drawing/2014/main" xmlns="" id="{4B993818-8528-3997-8DAC-C9E0102DB72F}"/>
              </a:ext>
            </a:extLst>
          </p:cNvPr>
          <p:cNvGrpSpPr/>
          <p:nvPr/>
        </p:nvGrpSpPr>
        <p:grpSpPr>
          <a:xfrm>
            <a:off x="10534028" y="891542"/>
            <a:ext cx="799525" cy="586284"/>
            <a:chOff x="6218013" y="812542"/>
            <a:chExt cx="799525" cy="586284"/>
          </a:xfrm>
        </p:grpSpPr>
        <p:sp>
          <p:nvSpPr>
            <p:cNvPr id="51" name="椭圆 50">
              <a:extLst>
                <a:ext uri="{FF2B5EF4-FFF2-40B4-BE49-F238E27FC236}">
                  <a16:creationId xmlns:a16="http://schemas.microsoft.com/office/drawing/2014/main" xmlns="" id="{92E60B45-8323-08E0-F5D5-3466F17F8EA0}"/>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2" name="图片 51">
              <a:extLst>
                <a:ext uri="{FF2B5EF4-FFF2-40B4-BE49-F238E27FC236}">
                  <a16:creationId xmlns:a16="http://schemas.microsoft.com/office/drawing/2014/main" xmlns="" id="{D7D28BE2-C5E9-F0D8-0D91-96832D7B7037}"/>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3" name="文本框 52">
              <a:hlinkClick r:id="rId4" action="ppaction://hlinksldjump"/>
              <a:extLst>
                <a:ext uri="{FF2B5EF4-FFF2-40B4-BE49-F238E27FC236}">
                  <a16:creationId xmlns:a16="http://schemas.microsoft.com/office/drawing/2014/main" xmlns="" id="{DF199F87-F6BD-BBC4-6AFA-BD0698C0515D}"/>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4.21</a:t>
              </a:r>
              <a:endParaRPr lang="zh-CN" altLang="en-US" sz="1200" b="1" dirty="0">
                <a:solidFill>
                  <a:schemeClr val="bg1"/>
                </a:solidFill>
              </a:endParaRPr>
            </a:p>
          </p:txBody>
        </p:sp>
      </p:grpSp>
      <p:grpSp>
        <p:nvGrpSpPr>
          <p:cNvPr id="54" name="组合 53">
            <a:extLst>
              <a:ext uri="{FF2B5EF4-FFF2-40B4-BE49-F238E27FC236}">
                <a16:creationId xmlns:a16="http://schemas.microsoft.com/office/drawing/2014/main" xmlns="" id="{499D4AA7-283D-97CB-59E3-CE352832A0E7}"/>
              </a:ext>
            </a:extLst>
          </p:cNvPr>
          <p:cNvGrpSpPr/>
          <p:nvPr/>
        </p:nvGrpSpPr>
        <p:grpSpPr>
          <a:xfrm>
            <a:off x="8370044" y="885366"/>
            <a:ext cx="799525" cy="586284"/>
            <a:chOff x="6218013" y="812542"/>
            <a:chExt cx="799525" cy="586284"/>
          </a:xfrm>
        </p:grpSpPr>
        <p:sp>
          <p:nvSpPr>
            <p:cNvPr id="55" name="椭圆 54">
              <a:extLst>
                <a:ext uri="{FF2B5EF4-FFF2-40B4-BE49-F238E27FC236}">
                  <a16:creationId xmlns:a16="http://schemas.microsoft.com/office/drawing/2014/main" xmlns="" id="{E6E854CB-D86D-F137-319D-16956904530E}"/>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6" name="图片 55">
              <a:extLst>
                <a:ext uri="{FF2B5EF4-FFF2-40B4-BE49-F238E27FC236}">
                  <a16:creationId xmlns:a16="http://schemas.microsoft.com/office/drawing/2014/main" xmlns="" id="{3F7EA3C0-8BDC-AAC0-DDEC-760A7A53722C}"/>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8" name="文本框 57">
              <a:hlinkClick r:id="rId5" action="ppaction://hlinksldjump"/>
              <a:extLst>
                <a:ext uri="{FF2B5EF4-FFF2-40B4-BE49-F238E27FC236}">
                  <a16:creationId xmlns:a16="http://schemas.microsoft.com/office/drawing/2014/main" xmlns="" id="{956C6E42-D7DC-7628-3183-4127095C7F7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4.18</a:t>
              </a:r>
              <a:endParaRPr lang="zh-CN" altLang="en-US" sz="1200" b="1" dirty="0">
                <a:solidFill>
                  <a:schemeClr val="bg1"/>
                </a:solidFill>
              </a:endParaRPr>
            </a:p>
          </p:txBody>
        </p:sp>
      </p:grpSp>
      <p:grpSp>
        <p:nvGrpSpPr>
          <p:cNvPr id="59" name="组合 58">
            <a:extLst>
              <a:ext uri="{FF2B5EF4-FFF2-40B4-BE49-F238E27FC236}">
                <a16:creationId xmlns:a16="http://schemas.microsoft.com/office/drawing/2014/main" xmlns="" id="{F8CC6804-4ED3-9518-0C97-3B1637B90D0C}"/>
              </a:ext>
            </a:extLst>
          </p:cNvPr>
          <p:cNvGrpSpPr/>
          <p:nvPr/>
        </p:nvGrpSpPr>
        <p:grpSpPr>
          <a:xfrm>
            <a:off x="11245242" y="894585"/>
            <a:ext cx="799525" cy="586284"/>
            <a:chOff x="6218013" y="812542"/>
            <a:chExt cx="799525" cy="586284"/>
          </a:xfrm>
        </p:grpSpPr>
        <p:sp>
          <p:nvSpPr>
            <p:cNvPr id="60" name="椭圆 59">
              <a:extLst>
                <a:ext uri="{FF2B5EF4-FFF2-40B4-BE49-F238E27FC236}">
                  <a16:creationId xmlns:a16="http://schemas.microsoft.com/office/drawing/2014/main" xmlns="" id="{C8E218BD-ADDB-BEC4-0112-358A5F430265}"/>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1" name="图片 60">
              <a:extLst>
                <a:ext uri="{FF2B5EF4-FFF2-40B4-BE49-F238E27FC236}">
                  <a16:creationId xmlns:a16="http://schemas.microsoft.com/office/drawing/2014/main" xmlns="" id="{DA2BB245-2009-AAF1-0000-03A62BC52E45}"/>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2" name="文本框 61">
              <a:hlinkClick r:id="rId6" action="ppaction://hlinksldjump"/>
              <a:extLst>
                <a:ext uri="{FF2B5EF4-FFF2-40B4-BE49-F238E27FC236}">
                  <a16:creationId xmlns:a16="http://schemas.microsoft.com/office/drawing/2014/main" xmlns="" id="{EFCD10EC-736A-925F-81BB-4EF9406E1152}"/>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4.22</a:t>
              </a:r>
              <a:endParaRPr lang="zh-CN" altLang="en-US" sz="1200" b="1" dirty="0">
                <a:solidFill>
                  <a:schemeClr val="bg1"/>
                </a:solidFill>
              </a:endParaRPr>
            </a:p>
          </p:txBody>
        </p:sp>
      </p:grpSp>
      <p:grpSp>
        <p:nvGrpSpPr>
          <p:cNvPr id="63" name="组合 62">
            <a:extLst>
              <a:ext uri="{FF2B5EF4-FFF2-40B4-BE49-F238E27FC236}">
                <a16:creationId xmlns:a16="http://schemas.microsoft.com/office/drawing/2014/main" xmlns="" id="{02612F60-4903-6120-03C1-4C108F088FFA}"/>
              </a:ext>
            </a:extLst>
          </p:cNvPr>
          <p:cNvGrpSpPr/>
          <p:nvPr/>
        </p:nvGrpSpPr>
        <p:grpSpPr>
          <a:xfrm>
            <a:off x="9809575" y="888454"/>
            <a:ext cx="799525" cy="586284"/>
            <a:chOff x="6218013" y="812542"/>
            <a:chExt cx="799525" cy="586284"/>
          </a:xfrm>
        </p:grpSpPr>
        <p:sp>
          <p:nvSpPr>
            <p:cNvPr id="64" name="椭圆 63">
              <a:extLst>
                <a:ext uri="{FF2B5EF4-FFF2-40B4-BE49-F238E27FC236}">
                  <a16:creationId xmlns:a16="http://schemas.microsoft.com/office/drawing/2014/main" xmlns="" id="{1E5F8BEB-61A1-2EC8-08AF-7A351736BF0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a:extLst>
                <a:ext uri="{FF2B5EF4-FFF2-40B4-BE49-F238E27FC236}">
                  <a16:creationId xmlns:a16="http://schemas.microsoft.com/office/drawing/2014/main" xmlns="" id="{D95BDC1B-CFC6-E87F-17EB-F4E2F9D3AD78}"/>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7" action="ppaction://hlinksldjump"/>
              <a:extLst>
                <a:ext uri="{FF2B5EF4-FFF2-40B4-BE49-F238E27FC236}">
                  <a16:creationId xmlns:a16="http://schemas.microsoft.com/office/drawing/2014/main" xmlns="" id="{75C5277F-BE59-9F5D-B23A-D8C7C6073F3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4.20</a:t>
              </a:r>
              <a:endParaRPr lang="zh-CN" altLang="en-US" sz="1200" b="1" dirty="0">
                <a:solidFill>
                  <a:schemeClr val="bg1"/>
                </a:solidFill>
              </a:endParaRPr>
            </a:p>
          </p:txBody>
        </p:sp>
      </p:grpSp>
    </p:spTree>
    <p:extLst>
      <p:ext uri="{BB962C8B-B14F-4D97-AF65-F5344CB8AC3E}">
        <p14:creationId xmlns:p14="http://schemas.microsoft.com/office/powerpoint/2010/main" xmlns="" val="1848536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19321" y="1480869"/>
            <a:ext cx="10891679" cy="492443"/>
          </a:xfrm>
          <a:prstGeom prst="rect">
            <a:avLst/>
          </a:prstGeom>
          <a:noFill/>
        </p:spPr>
        <p:txBody>
          <a:bodyPr wrap="square" rtlCol="0">
            <a:spAutoFit/>
          </a:bodyPr>
          <a:lstStyle/>
          <a:p>
            <a:r>
              <a:rPr lang="en-US" altLang="zh-CN" sz="2600" b="1" dirty="0">
                <a:solidFill>
                  <a:srgbClr val="DA5362"/>
                </a:solidFill>
              </a:rPr>
              <a:t>Activity 4.22</a:t>
            </a:r>
            <a:endParaRPr lang="zh-CN" altLang="en-US" sz="2600" b="1" dirty="0">
              <a:solidFill>
                <a:srgbClr val="DA5362"/>
              </a:solidFill>
            </a:endParaRPr>
          </a:p>
        </p:txBody>
      </p:sp>
      <p:sp>
        <p:nvSpPr>
          <p:cNvPr id="25" name="矩形 24">
            <a:extLst>
              <a:ext uri="{FF2B5EF4-FFF2-40B4-BE49-F238E27FC236}">
                <a16:creationId xmlns:a16="http://schemas.microsoft.com/office/drawing/2014/main" xmlns="" id="{2CC7329B-FC8B-C46C-A82B-DB4ADB63D780}"/>
              </a:ext>
            </a:extLst>
          </p:cNvPr>
          <p:cNvSpPr/>
          <p:nvPr/>
        </p:nvSpPr>
        <p:spPr>
          <a:xfrm>
            <a:off x="1363453" y="2750575"/>
            <a:ext cx="11229474" cy="26265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a:extLst>
              <a:ext uri="{FF2B5EF4-FFF2-40B4-BE49-F238E27FC236}">
                <a16:creationId xmlns:a16="http://schemas.microsoft.com/office/drawing/2014/main" xmlns="" id="{06727528-C67A-4A3F-15D5-8AE573997601}"/>
              </a:ext>
            </a:extLst>
          </p:cNvPr>
          <p:cNvSpPr/>
          <p:nvPr/>
        </p:nvSpPr>
        <p:spPr>
          <a:xfrm>
            <a:off x="870158" y="2257280"/>
            <a:ext cx="986589" cy="986589"/>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t>TIP</a:t>
            </a:r>
            <a:endParaRPr lang="zh-CN" altLang="en-US" sz="2200" b="1" dirty="0"/>
          </a:p>
        </p:txBody>
      </p:sp>
      <p:sp>
        <p:nvSpPr>
          <p:cNvPr id="27" name="文本框 26">
            <a:extLst>
              <a:ext uri="{FF2B5EF4-FFF2-40B4-BE49-F238E27FC236}">
                <a16:creationId xmlns:a16="http://schemas.microsoft.com/office/drawing/2014/main" xmlns="" id="{9DD827EB-104F-0496-B279-CD746D958F13}"/>
              </a:ext>
            </a:extLst>
          </p:cNvPr>
          <p:cNvSpPr txBox="1"/>
          <p:nvPr/>
        </p:nvSpPr>
        <p:spPr>
          <a:xfrm>
            <a:off x="1744253" y="3059494"/>
            <a:ext cx="9384884" cy="2096600"/>
          </a:xfrm>
          <a:prstGeom prst="rect">
            <a:avLst/>
          </a:prstGeom>
          <a:noFill/>
        </p:spPr>
        <p:txBody>
          <a:bodyPr wrap="square">
            <a:spAutoFit/>
          </a:bodyPr>
          <a:lstStyle/>
          <a:p>
            <a:pPr>
              <a:lnSpc>
                <a:spcPct val="120000"/>
              </a:lnSpc>
            </a:pPr>
            <a:r>
              <a:rPr lang="en-US" altLang="zh-CN" sz="2200" b="1" i="1" dirty="0">
                <a:solidFill>
                  <a:srgbClr val="231F20"/>
                </a:solidFill>
                <a:effectLst/>
              </a:rPr>
              <a:t>Stage directions </a:t>
            </a:r>
            <a:r>
              <a:rPr lang="en-US" altLang="zh-CN" sz="2200" i="1" dirty="0">
                <a:solidFill>
                  <a:srgbClr val="231F20"/>
                </a:solidFill>
                <a:effectLst/>
              </a:rPr>
              <a:t>are small elements of a script, usually found in parentheses. They tell actors where to go on the stage and / or how to deliver their lines or how to shape their performance. They may describe how the character behaves physically or mentally and are often used by the playwright to guide the play’s emotional tone. </a:t>
            </a:r>
            <a:endParaRPr lang="zh-CN" altLang="en-US" sz="2200" dirty="0"/>
          </a:p>
        </p:txBody>
      </p:sp>
      <p:grpSp>
        <p:nvGrpSpPr>
          <p:cNvPr id="28" name="组合 27">
            <a:extLst>
              <a:ext uri="{FF2B5EF4-FFF2-40B4-BE49-F238E27FC236}">
                <a16:creationId xmlns:a16="http://schemas.microsoft.com/office/drawing/2014/main" xmlns="" id="{02612F60-4903-6120-03C1-4C108F088FFA}"/>
              </a:ext>
            </a:extLst>
          </p:cNvPr>
          <p:cNvGrpSpPr/>
          <p:nvPr/>
        </p:nvGrpSpPr>
        <p:grpSpPr>
          <a:xfrm>
            <a:off x="9114108" y="890527"/>
            <a:ext cx="799525" cy="586284"/>
            <a:chOff x="6218013" y="812542"/>
            <a:chExt cx="799525" cy="586284"/>
          </a:xfrm>
        </p:grpSpPr>
        <p:sp>
          <p:nvSpPr>
            <p:cNvPr id="29" name="椭圆 28">
              <a:extLst>
                <a:ext uri="{FF2B5EF4-FFF2-40B4-BE49-F238E27FC236}">
                  <a16:creationId xmlns:a16="http://schemas.microsoft.com/office/drawing/2014/main" xmlns="" id="{1E5F8BEB-61A1-2EC8-08AF-7A351736BF0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0" name="图片 29">
              <a:extLst>
                <a:ext uri="{FF2B5EF4-FFF2-40B4-BE49-F238E27FC236}">
                  <a16:creationId xmlns:a16="http://schemas.microsoft.com/office/drawing/2014/main" xmlns="" id="{D95BDC1B-CFC6-E87F-17EB-F4E2F9D3AD78}"/>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1" name="文本框 30">
              <a:hlinkClick r:id="rId3" action="ppaction://hlinksldjump"/>
              <a:extLst>
                <a:ext uri="{FF2B5EF4-FFF2-40B4-BE49-F238E27FC236}">
                  <a16:creationId xmlns:a16="http://schemas.microsoft.com/office/drawing/2014/main" xmlns="" id="{75C5277F-BE59-9F5D-B23A-D8C7C6073F3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4.19</a:t>
              </a:r>
              <a:endParaRPr lang="zh-CN" altLang="en-US" sz="1200" b="1" dirty="0">
                <a:solidFill>
                  <a:schemeClr val="bg1"/>
                </a:solidFill>
              </a:endParaRPr>
            </a:p>
          </p:txBody>
        </p:sp>
      </p:grpSp>
      <p:grpSp>
        <p:nvGrpSpPr>
          <p:cNvPr id="32" name="组合 31">
            <a:extLst>
              <a:ext uri="{FF2B5EF4-FFF2-40B4-BE49-F238E27FC236}">
                <a16:creationId xmlns:a16="http://schemas.microsoft.com/office/drawing/2014/main" xmlns="" id="{4B993818-8528-3997-8DAC-C9E0102DB72F}"/>
              </a:ext>
            </a:extLst>
          </p:cNvPr>
          <p:cNvGrpSpPr/>
          <p:nvPr/>
        </p:nvGrpSpPr>
        <p:grpSpPr>
          <a:xfrm>
            <a:off x="10534028" y="891542"/>
            <a:ext cx="799525" cy="586284"/>
            <a:chOff x="6218013" y="812542"/>
            <a:chExt cx="799525" cy="586284"/>
          </a:xfrm>
        </p:grpSpPr>
        <p:sp>
          <p:nvSpPr>
            <p:cNvPr id="33" name="椭圆 32">
              <a:extLst>
                <a:ext uri="{FF2B5EF4-FFF2-40B4-BE49-F238E27FC236}">
                  <a16:creationId xmlns:a16="http://schemas.microsoft.com/office/drawing/2014/main" xmlns="" id="{92E60B45-8323-08E0-F5D5-3466F17F8EA0}"/>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 name="图片 33">
              <a:extLst>
                <a:ext uri="{FF2B5EF4-FFF2-40B4-BE49-F238E27FC236}">
                  <a16:creationId xmlns:a16="http://schemas.microsoft.com/office/drawing/2014/main" xmlns="" id="{D7D28BE2-C5E9-F0D8-0D91-96832D7B7037}"/>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5" name="文本框 34">
              <a:hlinkClick r:id="rId4" action="ppaction://hlinksldjump"/>
              <a:extLst>
                <a:ext uri="{FF2B5EF4-FFF2-40B4-BE49-F238E27FC236}">
                  <a16:creationId xmlns:a16="http://schemas.microsoft.com/office/drawing/2014/main" xmlns="" id="{DF199F87-F6BD-BBC4-6AFA-BD0698C0515D}"/>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4.21</a:t>
              </a:r>
              <a:endParaRPr lang="zh-CN" altLang="en-US" sz="1200" b="1" dirty="0">
                <a:solidFill>
                  <a:schemeClr val="bg1"/>
                </a:solidFill>
              </a:endParaRPr>
            </a:p>
          </p:txBody>
        </p:sp>
      </p:grpSp>
      <p:grpSp>
        <p:nvGrpSpPr>
          <p:cNvPr id="40" name="组合 39">
            <a:extLst>
              <a:ext uri="{FF2B5EF4-FFF2-40B4-BE49-F238E27FC236}">
                <a16:creationId xmlns:a16="http://schemas.microsoft.com/office/drawing/2014/main" xmlns="" id="{499D4AA7-283D-97CB-59E3-CE352832A0E7}"/>
              </a:ext>
            </a:extLst>
          </p:cNvPr>
          <p:cNvGrpSpPr/>
          <p:nvPr/>
        </p:nvGrpSpPr>
        <p:grpSpPr>
          <a:xfrm>
            <a:off x="8370044" y="885366"/>
            <a:ext cx="799525" cy="586284"/>
            <a:chOff x="6218013" y="812542"/>
            <a:chExt cx="799525" cy="586284"/>
          </a:xfrm>
        </p:grpSpPr>
        <p:sp>
          <p:nvSpPr>
            <p:cNvPr id="41" name="椭圆 40">
              <a:extLst>
                <a:ext uri="{FF2B5EF4-FFF2-40B4-BE49-F238E27FC236}">
                  <a16:creationId xmlns:a16="http://schemas.microsoft.com/office/drawing/2014/main" xmlns="" id="{E6E854CB-D86D-F137-319D-16956904530E}"/>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2" name="图片 41">
              <a:extLst>
                <a:ext uri="{FF2B5EF4-FFF2-40B4-BE49-F238E27FC236}">
                  <a16:creationId xmlns:a16="http://schemas.microsoft.com/office/drawing/2014/main" xmlns="" id="{3F7EA3C0-8BDC-AAC0-DDEC-760A7A53722C}"/>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3" name="文本框 42">
              <a:hlinkClick r:id="rId5" action="ppaction://hlinksldjump"/>
              <a:extLst>
                <a:ext uri="{FF2B5EF4-FFF2-40B4-BE49-F238E27FC236}">
                  <a16:creationId xmlns:a16="http://schemas.microsoft.com/office/drawing/2014/main" xmlns="" id="{956C6E42-D7DC-7628-3183-4127095C7F7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4.18</a:t>
              </a:r>
              <a:endParaRPr lang="zh-CN" altLang="en-US" sz="1200" b="1" dirty="0">
                <a:solidFill>
                  <a:schemeClr val="bg1"/>
                </a:solidFill>
              </a:endParaRPr>
            </a:p>
          </p:txBody>
        </p:sp>
      </p:grpSp>
      <p:grpSp>
        <p:nvGrpSpPr>
          <p:cNvPr id="44" name="组合 43">
            <a:extLst>
              <a:ext uri="{FF2B5EF4-FFF2-40B4-BE49-F238E27FC236}">
                <a16:creationId xmlns:a16="http://schemas.microsoft.com/office/drawing/2014/main" xmlns="" id="{F8CC6804-4ED3-9518-0C97-3B1637B90D0C}"/>
              </a:ext>
            </a:extLst>
          </p:cNvPr>
          <p:cNvGrpSpPr/>
          <p:nvPr/>
        </p:nvGrpSpPr>
        <p:grpSpPr>
          <a:xfrm>
            <a:off x="11245242" y="894585"/>
            <a:ext cx="799525" cy="586284"/>
            <a:chOff x="6218013" y="812542"/>
            <a:chExt cx="799525" cy="586284"/>
          </a:xfrm>
        </p:grpSpPr>
        <p:sp>
          <p:nvSpPr>
            <p:cNvPr id="45" name="椭圆 44">
              <a:extLst>
                <a:ext uri="{FF2B5EF4-FFF2-40B4-BE49-F238E27FC236}">
                  <a16:creationId xmlns:a16="http://schemas.microsoft.com/office/drawing/2014/main" xmlns="" id="{C8E218BD-ADDB-BEC4-0112-358A5F430265}"/>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6" name="图片 45">
              <a:extLst>
                <a:ext uri="{FF2B5EF4-FFF2-40B4-BE49-F238E27FC236}">
                  <a16:creationId xmlns:a16="http://schemas.microsoft.com/office/drawing/2014/main" xmlns="" id="{DA2BB245-2009-AAF1-0000-03A62BC52E45}"/>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7" name="文本框 46">
              <a:hlinkClick r:id="rId6" action="ppaction://hlinksldjump"/>
              <a:extLst>
                <a:ext uri="{FF2B5EF4-FFF2-40B4-BE49-F238E27FC236}">
                  <a16:creationId xmlns:a16="http://schemas.microsoft.com/office/drawing/2014/main" xmlns="" id="{EFCD10EC-736A-925F-81BB-4EF9406E1152}"/>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4.22</a:t>
              </a:r>
              <a:endParaRPr lang="zh-CN" altLang="en-US" sz="1200" b="1" dirty="0">
                <a:solidFill>
                  <a:schemeClr val="bg1"/>
                </a:solidFill>
              </a:endParaRPr>
            </a:p>
          </p:txBody>
        </p:sp>
      </p:grpSp>
      <p:grpSp>
        <p:nvGrpSpPr>
          <p:cNvPr id="48" name="组合 47">
            <a:extLst>
              <a:ext uri="{FF2B5EF4-FFF2-40B4-BE49-F238E27FC236}">
                <a16:creationId xmlns:a16="http://schemas.microsoft.com/office/drawing/2014/main" xmlns="" id="{02612F60-4903-6120-03C1-4C108F088FFA}"/>
              </a:ext>
            </a:extLst>
          </p:cNvPr>
          <p:cNvGrpSpPr/>
          <p:nvPr/>
        </p:nvGrpSpPr>
        <p:grpSpPr>
          <a:xfrm>
            <a:off x="9809575" y="888454"/>
            <a:ext cx="799525" cy="586284"/>
            <a:chOff x="6218013" y="812542"/>
            <a:chExt cx="799525" cy="586284"/>
          </a:xfrm>
        </p:grpSpPr>
        <p:sp>
          <p:nvSpPr>
            <p:cNvPr id="49" name="椭圆 48">
              <a:extLst>
                <a:ext uri="{FF2B5EF4-FFF2-40B4-BE49-F238E27FC236}">
                  <a16:creationId xmlns:a16="http://schemas.microsoft.com/office/drawing/2014/main" xmlns="" id="{1E5F8BEB-61A1-2EC8-08AF-7A351736BF0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0" name="图片 49">
              <a:extLst>
                <a:ext uri="{FF2B5EF4-FFF2-40B4-BE49-F238E27FC236}">
                  <a16:creationId xmlns:a16="http://schemas.microsoft.com/office/drawing/2014/main" xmlns="" id="{D95BDC1B-CFC6-E87F-17EB-F4E2F9D3AD78}"/>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1" name="文本框 50">
              <a:hlinkClick r:id="rId7" action="ppaction://hlinksldjump"/>
              <a:extLst>
                <a:ext uri="{FF2B5EF4-FFF2-40B4-BE49-F238E27FC236}">
                  <a16:creationId xmlns:a16="http://schemas.microsoft.com/office/drawing/2014/main" xmlns="" id="{75C5277F-BE59-9F5D-B23A-D8C7C6073F3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4.20</a:t>
              </a:r>
              <a:endParaRPr lang="zh-CN" altLang="en-US" sz="1200" b="1" dirty="0">
                <a:solidFill>
                  <a:schemeClr val="bg1"/>
                </a:solidFill>
              </a:endParaRPr>
            </a:p>
          </p:txBody>
        </p:sp>
      </p:grpSp>
    </p:spTree>
    <p:extLst>
      <p:ext uri="{BB962C8B-B14F-4D97-AF65-F5344CB8AC3E}">
        <p14:creationId xmlns:p14="http://schemas.microsoft.com/office/powerpoint/2010/main" xmlns="" val="3961659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388800" y="2379600"/>
            <a:ext cx="11415600" cy="949171"/>
          </a:xfrm>
          <a:prstGeom prst="rect">
            <a:avLst/>
          </a:prstGeom>
          <a:noFill/>
        </p:spPr>
        <p:txBody>
          <a:bodyPr wrap="square" rtlCol="0">
            <a:spAutoFit/>
          </a:bodyPr>
          <a:lstStyle/>
          <a:p>
            <a:pPr>
              <a:lnSpc>
                <a:spcPct val="120000"/>
              </a:lnSpc>
            </a:pPr>
            <a:r>
              <a:rPr lang="en-US" altLang="zh-CN" sz="2400" b="1" dirty="0">
                <a:effectLst/>
              </a:rPr>
              <a:t>Now you are to put all you have written in a complete form and make improvements. Rehearse the play and perform it before class.</a:t>
            </a:r>
            <a:endParaRPr lang="zh-CN" altLang="en-US" sz="2400" dirty="0"/>
          </a:p>
        </p:txBody>
      </p:sp>
      <p:sp>
        <p:nvSpPr>
          <p:cNvPr id="20" name="文本框 19"/>
          <p:cNvSpPr txBox="1"/>
          <p:nvPr/>
        </p:nvSpPr>
        <p:spPr>
          <a:xfrm>
            <a:off x="936826" y="4088093"/>
            <a:ext cx="10891679" cy="492443"/>
          </a:xfrm>
          <a:prstGeom prst="rect">
            <a:avLst/>
          </a:prstGeom>
          <a:noFill/>
        </p:spPr>
        <p:txBody>
          <a:bodyPr wrap="square" rtlCol="0">
            <a:spAutoFit/>
          </a:bodyPr>
          <a:lstStyle/>
          <a:p>
            <a:r>
              <a:rPr lang="en-US" altLang="zh-CN" sz="2600" b="1" dirty="0">
                <a:solidFill>
                  <a:srgbClr val="DA5362"/>
                </a:solidFill>
              </a:rPr>
              <a:t>Activity 4.23</a:t>
            </a:r>
            <a:endParaRPr lang="zh-CN" altLang="en-US" sz="2600" b="1" dirty="0">
              <a:solidFill>
                <a:srgbClr val="DA5362"/>
              </a:solidFill>
            </a:endParaRPr>
          </a:p>
        </p:txBody>
      </p:sp>
      <p:sp>
        <p:nvSpPr>
          <p:cNvPr id="21" name="文本框 20"/>
          <p:cNvSpPr txBox="1"/>
          <p:nvPr/>
        </p:nvSpPr>
        <p:spPr>
          <a:xfrm>
            <a:off x="919321" y="4672463"/>
            <a:ext cx="10795000" cy="1015663"/>
          </a:xfrm>
          <a:prstGeom prst="rect">
            <a:avLst/>
          </a:prstGeom>
          <a:noFill/>
        </p:spPr>
        <p:txBody>
          <a:bodyPr wrap="square" rtlCol="0">
            <a:spAutoFit/>
          </a:bodyPr>
          <a:lstStyle/>
          <a:p>
            <a:r>
              <a:rPr lang="en-US" altLang="zh-CN" sz="2000" i="1" dirty="0">
                <a:solidFill>
                  <a:srgbClr val="231F20"/>
                </a:solidFill>
                <a:effectLst/>
              </a:rPr>
              <a:t>Work in groups. Combine the scene description, cast of characters, dialogue and stage directions to </a:t>
            </a:r>
            <a:endParaRPr lang="en-US" altLang="zh-CN" sz="2000" dirty="0"/>
          </a:p>
          <a:p>
            <a:r>
              <a:rPr lang="en-US" altLang="zh-CN" sz="2000" i="1" dirty="0">
                <a:solidFill>
                  <a:srgbClr val="231F20"/>
                </a:solidFill>
                <a:effectLst/>
              </a:rPr>
              <a:t>make a complete one-act play. Rehearse the play to practice your performance skills and improve </a:t>
            </a:r>
            <a:endParaRPr lang="en-US" altLang="zh-CN" sz="2000" dirty="0"/>
          </a:p>
          <a:p>
            <a:r>
              <a:rPr lang="en-US" altLang="zh-CN" sz="2000" i="1" dirty="0">
                <a:solidFill>
                  <a:srgbClr val="231F20"/>
                </a:solidFill>
                <a:effectLst/>
              </a:rPr>
              <a:t>the effect of your performance.</a:t>
            </a:r>
            <a:endParaRPr lang="en-US" altLang="zh-CN" sz="2000" i="1" dirty="0"/>
          </a:p>
        </p:txBody>
      </p:sp>
      <p:grpSp>
        <p:nvGrpSpPr>
          <p:cNvPr id="23" name="组合 22"/>
          <p:cNvGrpSpPr/>
          <p:nvPr/>
        </p:nvGrpSpPr>
        <p:grpSpPr>
          <a:xfrm>
            <a:off x="10551168" y="888454"/>
            <a:ext cx="799525" cy="586284"/>
            <a:chOff x="6218013" y="812542"/>
            <a:chExt cx="799525" cy="586284"/>
          </a:xfrm>
        </p:grpSpPr>
        <p:sp>
          <p:nvSpPr>
            <p:cNvPr id="24" name="椭圆 23"/>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5" name="图片 2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6" name="文本框 25">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4.23</a:t>
              </a:r>
              <a:endParaRPr lang="zh-CN" altLang="en-US" sz="1200" b="1" dirty="0">
                <a:solidFill>
                  <a:schemeClr val="bg1"/>
                </a:solidFill>
              </a:endParaRPr>
            </a:p>
          </p:txBody>
        </p:sp>
      </p:grpSp>
      <p:grpSp>
        <p:nvGrpSpPr>
          <p:cNvPr id="27" name="组合 26"/>
          <p:cNvGrpSpPr/>
          <p:nvPr/>
        </p:nvGrpSpPr>
        <p:grpSpPr>
          <a:xfrm>
            <a:off x="11266246" y="888454"/>
            <a:ext cx="799525" cy="586284"/>
            <a:chOff x="6218013" y="812542"/>
            <a:chExt cx="799525" cy="586284"/>
          </a:xfrm>
        </p:grpSpPr>
        <p:sp>
          <p:nvSpPr>
            <p:cNvPr id="28" name="椭圆 2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9" name="图片 2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0" name="文本框 29">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4.24</a:t>
              </a:r>
              <a:endParaRPr lang="zh-CN" altLang="en-US" sz="1200" b="1" dirty="0">
                <a:solidFill>
                  <a:schemeClr val="bg1"/>
                </a:solidFil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79992"/>
            <a:ext cx="10891679" cy="492443"/>
          </a:xfrm>
          <a:prstGeom prst="rect">
            <a:avLst/>
          </a:prstGeom>
          <a:noFill/>
        </p:spPr>
        <p:txBody>
          <a:bodyPr wrap="square" rtlCol="0">
            <a:spAutoFit/>
          </a:bodyPr>
          <a:lstStyle/>
          <a:p>
            <a:r>
              <a:rPr lang="en-US" altLang="zh-CN" sz="2600" b="1" dirty="0">
                <a:solidFill>
                  <a:srgbClr val="DA5362"/>
                </a:solidFill>
              </a:rPr>
              <a:t>Activity 4.24</a:t>
            </a:r>
            <a:endParaRPr lang="zh-CN" altLang="en-US" sz="2600" b="1" dirty="0">
              <a:solidFill>
                <a:srgbClr val="DA5362"/>
              </a:solidFill>
            </a:endParaRPr>
          </a:p>
        </p:txBody>
      </p:sp>
      <p:sp>
        <p:nvSpPr>
          <p:cNvPr id="21" name="文本框 20"/>
          <p:cNvSpPr txBox="1"/>
          <p:nvPr/>
        </p:nvSpPr>
        <p:spPr>
          <a:xfrm>
            <a:off x="919321" y="2072435"/>
            <a:ext cx="10795000" cy="707886"/>
          </a:xfrm>
          <a:prstGeom prst="rect">
            <a:avLst/>
          </a:prstGeom>
          <a:noFill/>
        </p:spPr>
        <p:txBody>
          <a:bodyPr wrap="square" rtlCol="0">
            <a:spAutoFit/>
          </a:bodyPr>
          <a:lstStyle/>
          <a:p>
            <a:r>
              <a:rPr lang="en-US" altLang="zh-CN" sz="2000" i="1" dirty="0">
                <a:solidFill>
                  <a:srgbClr val="231F20"/>
                </a:solidFill>
                <a:effectLst/>
              </a:rPr>
              <a:t>Perform your play in class. Take questions, comments, or suggestions from the audience if possible. </a:t>
            </a:r>
            <a:endParaRPr lang="en-US" altLang="zh-CN" sz="2000" dirty="0"/>
          </a:p>
          <a:p>
            <a:r>
              <a:rPr lang="en-US" altLang="zh-CN" sz="2000" i="1" dirty="0">
                <a:solidFill>
                  <a:srgbClr val="231F20"/>
                </a:solidFill>
                <a:effectLst/>
              </a:rPr>
              <a:t>And finally, enjoy the show!</a:t>
            </a:r>
            <a:endParaRPr lang="en-US" altLang="zh-CN" sz="2000" i="1" dirty="0"/>
          </a:p>
        </p:txBody>
      </p:sp>
      <p:grpSp>
        <p:nvGrpSpPr>
          <p:cNvPr id="23" name="组合 22"/>
          <p:cNvGrpSpPr/>
          <p:nvPr/>
        </p:nvGrpSpPr>
        <p:grpSpPr>
          <a:xfrm>
            <a:off x="10551168" y="888454"/>
            <a:ext cx="799525" cy="586284"/>
            <a:chOff x="6218013" y="812542"/>
            <a:chExt cx="799525" cy="586284"/>
          </a:xfrm>
        </p:grpSpPr>
        <p:sp>
          <p:nvSpPr>
            <p:cNvPr id="24" name="椭圆 2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5" name="图片 2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6" name="文本框 25">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4.23</a:t>
              </a:r>
              <a:endParaRPr lang="zh-CN" altLang="en-US" sz="1200" b="1" dirty="0">
                <a:solidFill>
                  <a:schemeClr val="bg1"/>
                </a:solidFill>
              </a:endParaRPr>
            </a:p>
          </p:txBody>
        </p:sp>
      </p:grpSp>
      <p:grpSp>
        <p:nvGrpSpPr>
          <p:cNvPr id="27" name="组合 26"/>
          <p:cNvGrpSpPr/>
          <p:nvPr/>
        </p:nvGrpSpPr>
        <p:grpSpPr>
          <a:xfrm>
            <a:off x="11266246" y="888454"/>
            <a:ext cx="799525" cy="586284"/>
            <a:chOff x="6218013" y="812542"/>
            <a:chExt cx="799525" cy="586284"/>
          </a:xfrm>
        </p:grpSpPr>
        <p:sp>
          <p:nvSpPr>
            <p:cNvPr id="28" name="椭圆 27"/>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9" name="图片 2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0" name="文本框 29">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4.24</a:t>
              </a:r>
              <a:endParaRPr lang="zh-CN" altLang="en-US" sz="1200" b="1" dirty="0">
                <a:solidFill>
                  <a:schemeClr val="bg1"/>
                </a:solidFil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800749"/>
            <a:ext cx="12192000" cy="25414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1</a:t>
            </a:r>
            <a:endParaRPr lang="zh-CN" altLang="en-US" sz="2600" b="1" dirty="0"/>
          </a:p>
        </p:txBody>
      </p:sp>
      <p:sp>
        <p:nvSpPr>
          <p:cNvPr id="3" name="文本框 2"/>
          <p:cNvSpPr txBox="1"/>
          <p:nvPr/>
        </p:nvSpPr>
        <p:spPr>
          <a:xfrm>
            <a:off x="956928" y="1251464"/>
            <a:ext cx="11034444" cy="2497415"/>
          </a:xfrm>
          <a:prstGeom prst="rect">
            <a:avLst/>
          </a:prstGeom>
          <a:noFill/>
        </p:spPr>
        <p:txBody>
          <a:bodyPr wrap="square" rtlCol="0">
            <a:spAutoFit/>
          </a:bodyPr>
          <a:lstStyle/>
          <a:p>
            <a:pPr>
              <a:lnSpc>
                <a:spcPct val="120000"/>
              </a:lnSpc>
            </a:pPr>
            <a:r>
              <a:rPr lang="en-US" altLang="zh-CN" sz="2200" b="1" dirty="0">
                <a:solidFill>
                  <a:prstClr val="black"/>
                </a:solidFill>
                <a:cs typeface="Times New Roman" panose="02020603050405020304" pitchFamily="18" charset="0"/>
              </a:rPr>
              <a:t>I can hardly count the number of </a:t>
            </a:r>
            <a:r>
              <a:rPr lang="en-US" altLang="zh-CN" sz="2200" b="1" u="sng" dirty="0">
                <a:solidFill>
                  <a:srgbClr val="DD5C60"/>
                </a:solidFill>
                <a:cs typeface="Times New Roman" panose="02020603050405020304" pitchFamily="18" charset="0"/>
              </a:rPr>
              <a:t>times</a:t>
            </a:r>
            <a:r>
              <a:rPr lang="en-US" altLang="zh-CN" sz="2200" b="1" dirty="0">
                <a:solidFill>
                  <a:prstClr val="black"/>
                </a:solidFill>
                <a:cs typeface="Times New Roman" panose="02020603050405020304" pitchFamily="18" charset="0"/>
              </a:rPr>
              <a:t> in recent months I have heard successful people share </a:t>
            </a:r>
          </a:p>
          <a:p>
            <a:pPr>
              <a:lnSpc>
                <a:spcPct val="120000"/>
              </a:lnSpc>
            </a:pPr>
            <a:r>
              <a:rPr lang="en-US" altLang="zh-CN" sz="2200" b="1" dirty="0">
                <a:solidFill>
                  <a:prstClr val="black"/>
                </a:solidFill>
                <a:cs typeface="Times New Roman" panose="02020603050405020304" pitchFamily="18" charset="0"/>
              </a:rPr>
              <a:t>with audiences that they are </a:t>
            </a:r>
            <a:r>
              <a:rPr lang="en-US" altLang="zh-CN" sz="2200" b="1" u="sng" dirty="0">
                <a:solidFill>
                  <a:srgbClr val="DD5C60"/>
                </a:solidFill>
                <a:cs typeface="Times New Roman" panose="02020603050405020304" pitchFamily="18" charset="0"/>
              </a:rPr>
              <a:t>liberal arts</a:t>
            </a:r>
            <a:r>
              <a:rPr lang="en-US" altLang="zh-CN" sz="2200" b="1" dirty="0">
                <a:solidFill>
                  <a:srgbClr val="DD5C60"/>
                </a:solidFill>
                <a:cs typeface="Times New Roman" panose="02020603050405020304" pitchFamily="18" charset="0"/>
              </a:rPr>
              <a:t> </a:t>
            </a:r>
            <a:r>
              <a:rPr lang="en-US" altLang="zh-CN" sz="2200" b="1" dirty="0">
                <a:solidFill>
                  <a:prstClr val="black"/>
                </a:solidFill>
                <a:cs typeface="Times New Roman" panose="02020603050405020304" pitchFamily="18" charset="0"/>
              </a:rPr>
              <a:t>graduates. </a:t>
            </a:r>
            <a:r>
              <a:rPr lang="en-US" altLang="zh-CN" sz="2200" dirty="0">
                <a:solidFill>
                  <a:prstClr val="black"/>
                </a:solidFill>
                <a:cs typeface="Times New Roman" panose="02020603050405020304" pitchFamily="18" charset="0"/>
              </a:rPr>
              <a:t>(Lines 1-2, para. 1)</a:t>
            </a:r>
          </a:p>
          <a:p>
            <a:pPr>
              <a:lnSpc>
                <a:spcPct val="120000"/>
              </a:lnSpc>
            </a:pPr>
            <a:r>
              <a:rPr lang="en-US" altLang="zh-CN" sz="2200" b="1" dirty="0">
                <a:solidFill>
                  <a:srgbClr val="231F20"/>
                </a:solidFill>
                <a:effectLst/>
              </a:rPr>
              <a:t>time </a:t>
            </a:r>
            <a:r>
              <a:rPr lang="en-US" altLang="zh-CN" sz="2200" i="1" dirty="0">
                <a:solidFill>
                  <a:srgbClr val="231F20"/>
                </a:solidFill>
                <a:effectLst/>
              </a:rPr>
              <a:t>n.</a:t>
            </a:r>
            <a:r>
              <a:rPr lang="en-US" altLang="zh-CN" sz="2200" dirty="0">
                <a:solidFill>
                  <a:srgbClr val="231F20"/>
                </a:solidFill>
                <a:effectLst/>
              </a:rPr>
              <a:t> an occasion when you do </a:t>
            </a:r>
            <a:r>
              <a:rPr lang="en-US" altLang="zh-CN" sz="2200" dirty="0" err="1">
                <a:solidFill>
                  <a:srgbClr val="231F20"/>
                </a:solidFill>
                <a:effectLst/>
              </a:rPr>
              <a:t>sth</a:t>
            </a:r>
            <a:r>
              <a:rPr lang="en-US" altLang="zh-CN" sz="2200" dirty="0">
                <a:solidFill>
                  <a:srgbClr val="231F20"/>
                </a:solidFill>
                <a:effectLst/>
              </a:rPr>
              <a:t> or when </a:t>
            </a:r>
            <a:r>
              <a:rPr lang="en-US" altLang="zh-CN" sz="2200" dirty="0" err="1">
                <a:solidFill>
                  <a:srgbClr val="231F20"/>
                </a:solidFill>
                <a:effectLst/>
              </a:rPr>
              <a:t>sth</a:t>
            </a:r>
            <a:r>
              <a:rPr lang="en-US" altLang="zh-CN" sz="2200" dirty="0">
                <a:solidFill>
                  <a:srgbClr val="231F20"/>
                </a:solidFill>
                <a:effectLst/>
              </a:rPr>
              <a:t> happens </a:t>
            </a:r>
            <a:r>
              <a:rPr lang="zh-CN" altLang="en-US" sz="2200" dirty="0">
                <a:solidFill>
                  <a:srgbClr val="231F20"/>
                </a:solidFill>
                <a:effectLst/>
                <a:latin typeface="黑体" panose="02010609060101010101" pitchFamily="49" charset="-122"/>
                <a:ea typeface="黑体" panose="02010609060101010101" pitchFamily="49" charset="-122"/>
              </a:rPr>
              <a:t>次；回</a:t>
            </a:r>
            <a:r>
              <a:rPr lang="zh-CN" altLang="en-US" sz="2200" dirty="0">
                <a:solidFill>
                  <a:srgbClr val="231F20"/>
                </a:solidFill>
                <a:effectLst/>
              </a:rPr>
              <a:t> </a:t>
            </a:r>
            <a:endParaRPr lang="zh-CN" altLang="en-US" sz="2200" dirty="0"/>
          </a:p>
          <a:p>
            <a:pPr>
              <a:lnSpc>
                <a:spcPct val="120000"/>
              </a:lnSpc>
            </a:pPr>
            <a:r>
              <a:rPr lang="en-US" altLang="zh-CN" sz="2200" i="1" dirty="0">
                <a:solidFill>
                  <a:srgbClr val="231F20"/>
                </a:solidFill>
                <a:effectLst/>
              </a:rPr>
              <a:t>e.</a:t>
            </a:r>
            <a:r>
              <a:rPr lang="en-US" altLang="zh-CN" sz="2200" i="1" dirty="0">
                <a:solidFill>
                  <a:prstClr val="black"/>
                </a:solidFill>
                <a:cs typeface="Times New Roman" panose="02020603050405020304" pitchFamily="18" charset="0"/>
              </a:rPr>
              <a:t>g</a:t>
            </a:r>
            <a:r>
              <a:rPr lang="en-US" altLang="zh-CN" sz="2200" i="1" dirty="0">
                <a:solidFill>
                  <a:srgbClr val="231F20"/>
                </a:solidFill>
                <a:effectLst/>
              </a:rPr>
              <a:t>.</a:t>
            </a:r>
            <a:r>
              <a:rPr lang="en-US" altLang="zh-CN" sz="2200" b="1" i="1" dirty="0">
                <a:solidFill>
                  <a:srgbClr val="231F20"/>
                </a:solidFill>
                <a:effectLst/>
              </a:rPr>
              <a:t>  </a:t>
            </a:r>
            <a:r>
              <a:rPr lang="en-US" altLang="zh-CN" sz="2200" dirty="0">
                <a:solidFill>
                  <a:srgbClr val="231F20"/>
                </a:solidFill>
                <a:effectLst/>
              </a:rPr>
              <a:t>He failed his driving test three </a:t>
            </a:r>
            <a:r>
              <a:rPr lang="en-US" altLang="zh-CN" sz="2200" b="1" i="1" dirty="0">
                <a:solidFill>
                  <a:srgbClr val="231F20"/>
                </a:solidFill>
                <a:effectLst/>
              </a:rPr>
              <a:t>times</a:t>
            </a:r>
            <a:r>
              <a:rPr lang="en-US" altLang="zh-CN" sz="2200" dirty="0">
                <a:solidFill>
                  <a:srgbClr val="231F20"/>
                </a:solidFill>
                <a:effectLst/>
              </a:rPr>
              <a:t>. </a:t>
            </a:r>
            <a:r>
              <a:rPr lang="zh-CN" altLang="en-US" sz="2200" dirty="0">
                <a:solidFill>
                  <a:srgbClr val="231F20"/>
                </a:solidFill>
                <a:effectLst/>
                <a:latin typeface="黑体" panose="02010609060101010101" pitchFamily="49" charset="-122"/>
                <a:ea typeface="黑体" panose="02010609060101010101" pitchFamily="49" charset="-122"/>
              </a:rPr>
              <a:t>他考了三次驾照都没通过。</a:t>
            </a:r>
            <a:endParaRPr lang="en-US" altLang="zh-CN" sz="2200" dirty="0">
              <a:solidFill>
                <a:srgbClr val="231F20"/>
              </a:solidFill>
              <a:effectLst/>
              <a:latin typeface="黑体" panose="02010609060101010101" pitchFamily="49" charset="-122"/>
              <a:ea typeface="黑体" panose="02010609060101010101" pitchFamily="49" charset="-122"/>
            </a:endParaRPr>
          </a:p>
          <a:p>
            <a:pPr marL="2060575" indent="-2060575">
              <a:lnSpc>
                <a:spcPct val="120000"/>
              </a:lnSpc>
            </a:pPr>
            <a:r>
              <a:rPr lang="en-US" altLang="zh-CN" sz="2200" b="1" dirty="0">
                <a:solidFill>
                  <a:srgbClr val="231F20"/>
                </a:solidFill>
                <a:effectLst/>
              </a:rPr>
              <a:t>liberal arts</a:t>
            </a:r>
            <a:r>
              <a:rPr lang="en-US" altLang="zh-CN" sz="2200" b="1" dirty="0">
                <a:solidFill>
                  <a:srgbClr val="231F20"/>
                </a:solidFill>
                <a:effectLst/>
                <a:latin typeface="Charter-Bold"/>
              </a:rPr>
              <a:t> </a:t>
            </a:r>
            <a:r>
              <a:rPr lang="en-US" altLang="zh-CN" sz="2200" i="1" dirty="0">
                <a:solidFill>
                  <a:srgbClr val="231F20"/>
                </a:solidFill>
                <a:effectLst/>
              </a:rPr>
              <a:t>n.</a:t>
            </a:r>
            <a:r>
              <a:rPr lang="en-US" altLang="zh-CN" sz="2200" dirty="0">
                <a:solidFill>
                  <a:srgbClr val="231F20"/>
                </a:solidFill>
                <a:effectLst/>
              </a:rPr>
              <a:t> [</a:t>
            </a:r>
            <a:r>
              <a:rPr lang="en-US" altLang="zh-CN" sz="2200" i="1" dirty="0">
                <a:solidFill>
                  <a:srgbClr val="231F20"/>
                </a:solidFill>
                <a:effectLst/>
              </a:rPr>
              <a:t>pl.</a:t>
            </a:r>
            <a:r>
              <a:rPr lang="en-US" altLang="zh-CN" sz="2200" dirty="0">
                <a:solidFill>
                  <a:srgbClr val="231F20"/>
                </a:solidFill>
                <a:effectLst/>
              </a:rPr>
              <a:t>] (especially </a:t>
            </a:r>
            <a:r>
              <a:rPr lang="en-US" altLang="zh-CN" sz="2200" i="1" dirty="0" err="1">
                <a:solidFill>
                  <a:srgbClr val="231F20"/>
                </a:solidFill>
                <a:effectLst/>
              </a:rPr>
              <a:t>NAmE</a:t>
            </a:r>
            <a:r>
              <a:rPr lang="en-US" altLang="zh-CN" sz="2200" dirty="0">
                <a:solidFill>
                  <a:srgbClr val="231F20"/>
                </a:solidFill>
                <a:effectLst/>
              </a:rPr>
              <a:t>) subjects of study that develop Ss’ general knowledge and ability to think, rather than their technical skills </a:t>
            </a:r>
            <a:r>
              <a:rPr lang="zh-CN" altLang="en-US" sz="2200" dirty="0">
                <a:solidFill>
                  <a:srgbClr val="231F20"/>
                </a:solidFill>
                <a:effectLst/>
                <a:latin typeface="黑体" panose="02010609060101010101" pitchFamily="49" charset="-122"/>
                <a:ea typeface="黑体" panose="02010609060101010101" pitchFamily="49" charset="-122"/>
              </a:rPr>
              <a:t>（历史、文学等）大学文科</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57600" y="3960584"/>
            <a:ext cx="10823943" cy="2069734"/>
          </a:xfrm>
          <a:prstGeom prst="rect">
            <a:avLst/>
          </a:prstGeom>
          <a:noFill/>
        </p:spPr>
        <p:txBody>
          <a:bodyPr wrap="square" rtlCol="0">
            <a:spAutoFit/>
          </a:bodyPr>
          <a:lstStyle/>
          <a:p>
            <a:pPr>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博雅教育（英语：</a:t>
            </a:r>
            <a:r>
              <a:rPr lang="en-US" altLang="zh-CN" sz="2200" dirty="0">
                <a:solidFill>
                  <a:srgbClr val="231F20"/>
                </a:solidFill>
                <a:effectLst/>
                <a:ea typeface="黑体" panose="02010609060101010101" pitchFamily="49" charset="-122"/>
              </a:rPr>
              <a:t>liberal arts education</a:t>
            </a:r>
            <a:r>
              <a:rPr lang="zh-CN" altLang="en-US" sz="2200" dirty="0">
                <a:solidFill>
                  <a:srgbClr val="231F20"/>
                </a:solidFill>
                <a:effectLst/>
                <a:latin typeface="黑体" panose="02010609060101010101" pitchFamily="49" charset="-122"/>
                <a:ea typeface="黑体" panose="02010609060101010101" pitchFamily="49" charset="-122"/>
              </a:rPr>
              <a:t>），又译为文科教育、人文教育、通才教育、通识教育、素质教育，原是指在西方古典时代中，一个自由的城市公民所应该学习的基本学科</a:t>
            </a:r>
            <a:r>
              <a:rPr lang="zh-CN" altLang="en-US" sz="2200" dirty="0">
                <a:solidFill>
                  <a:srgbClr val="231F20"/>
                </a:solidFill>
                <a:latin typeface="黑体" panose="02010609060101010101" pitchFamily="49" charset="-122"/>
                <a:ea typeface="黑体" panose="02010609060101010101" pitchFamily="49" charset="-122"/>
              </a:rPr>
              <a:t>。</a:t>
            </a:r>
            <a:r>
              <a:rPr lang="zh-CN" altLang="en-US" sz="2200" dirty="0">
                <a:solidFill>
                  <a:srgbClr val="231F20"/>
                </a:solidFill>
                <a:effectLst/>
                <a:latin typeface="黑体" panose="02010609060101010101" pitchFamily="49" charset="-122"/>
                <a:ea typeface="黑体" panose="02010609060101010101" pitchFamily="49" charset="-122"/>
              </a:rPr>
              <a:t>文法、修辞与逻辑，是文科教育中的核心部份，被称为三艺（</a:t>
            </a:r>
            <a:r>
              <a:rPr lang="en-US" altLang="zh-CN" sz="2200" dirty="0">
                <a:solidFill>
                  <a:srgbClr val="231F20"/>
                </a:solidFill>
                <a:effectLst/>
                <a:ea typeface="黑体" panose="02010609060101010101" pitchFamily="49" charset="-122"/>
              </a:rPr>
              <a:t>Trivium</a:t>
            </a:r>
            <a:r>
              <a:rPr lang="zh-CN" altLang="en-US" sz="2200" dirty="0">
                <a:solidFill>
                  <a:srgbClr val="231F20"/>
                </a:solidFill>
                <a:effectLst/>
                <a:latin typeface="黑体" panose="02010609060101010101" pitchFamily="49" charset="-122"/>
                <a:ea typeface="黑体" panose="02010609060101010101" pitchFamily="49" charset="-122"/>
              </a:rPr>
              <a:t>）。到了近代，人文和科学都成为了博雅教育的重要组成部分，博雅教育又被称为文理教育。医学、法律、工程、工商管理等学科及领域不属于博雅教育的范畴。</a:t>
            </a:r>
            <a:endParaRPr lang="zh-CN" altLang="en-US" sz="2200" dirty="0">
              <a:latin typeface="黑体" panose="02010609060101010101" pitchFamily="49" charset="-122"/>
              <a:ea typeface="黑体" panose="02010609060101010101" pitchFamily="49" charset="-122"/>
            </a:endParaRPr>
          </a:p>
        </p:txBody>
      </p:sp>
      <p:sp>
        <p:nvSpPr>
          <p:cNvPr id="32" name="圆角矩形 31"/>
          <p:cNvSpPr/>
          <p:nvPr/>
        </p:nvSpPr>
        <p:spPr>
          <a:xfrm>
            <a:off x="1041992" y="358896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2" name="文本框 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710856"/>
            <a:ext cx="12192000" cy="2070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2</a:t>
            </a:r>
            <a:endParaRPr lang="zh-CN" altLang="en-US" sz="2600" b="1" dirty="0"/>
          </a:p>
        </p:txBody>
      </p:sp>
      <p:sp>
        <p:nvSpPr>
          <p:cNvPr id="3" name="文本框 2"/>
          <p:cNvSpPr txBox="1"/>
          <p:nvPr/>
        </p:nvSpPr>
        <p:spPr>
          <a:xfrm>
            <a:off x="956928" y="1234211"/>
            <a:ext cx="10758377"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 was an English </a:t>
            </a:r>
            <a:r>
              <a:rPr lang="en-US" altLang="zh-CN" sz="2200" b="1" u="sng" dirty="0">
                <a:solidFill>
                  <a:srgbClr val="DD5C60"/>
                </a:solidFill>
                <a:cs typeface="Times New Roman" panose="02020603050405020304" pitchFamily="18" charset="0"/>
              </a:rPr>
              <a:t>major</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 British </a:t>
            </a:r>
            <a:r>
              <a:rPr lang="en-US" altLang="zh-CN" sz="2200" b="1" dirty="0">
                <a:cs typeface="Times New Roman" panose="02020603050405020304" pitchFamily="18" charset="0"/>
              </a:rPr>
              <a:t>literature</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be specific!” “I majored in philosophy, double-minored in French and chemistry!”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3-4, para. 1) </a:t>
            </a:r>
          </a:p>
          <a:p>
            <a:pPr>
              <a:lnSpc>
                <a:spcPct val="120000"/>
              </a:lnSpc>
            </a:pPr>
            <a:r>
              <a:rPr lang="en-US" altLang="zh-CN" sz="2200" b="1" dirty="0">
                <a:ea typeface="黑体" panose="02010609060101010101" pitchFamily="49" charset="-122"/>
                <a:cs typeface="Times New Roman" panose="02020603050405020304" pitchFamily="18" charset="0"/>
              </a:rPr>
              <a:t>major </a:t>
            </a:r>
            <a:r>
              <a:rPr lang="en-US" altLang="zh-CN" sz="2200" i="1" dirty="0">
                <a:ea typeface="黑体" panose="02010609060101010101" pitchFamily="49" charset="-122"/>
                <a:cs typeface="Times New Roman" panose="02020603050405020304" pitchFamily="18" charset="0"/>
              </a:rPr>
              <a:t>n.</a:t>
            </a:r>
            <a:r>
              <a:rPr lang="en-US" altLang="zh-CN" sz="2200" dirty="0">
                <a:ea typeface="黑体" panose="02010609060101010101" pitchFamily="49" charset="-122"/>
                <a:cs typeface="Times New Roman" panose="02020603050405020304" pitchFamily="18" charset="0"/>
              </a:rPr>
              <a:t> [often with modifier] a student specializing in a specific subject </a:t>
            </a:r>
            <a:r>
              <a:rPr lang="zh-CN" altLang="en-US" sz="2200" dirty="0">
                <a:ea typeface="黑体" panose="02010609060101010101" pitchFamily="49" charset="-122"/>
                <a:cs typeface="Times New Roman" panose="02020603050405020304" pitchFamily="18" charset="0"/>
              </a:rPr>
              <a:t>主修学生</a:t>
            </a:r>
          </a:p>
          <a:p>
            <a:pPr>
              <a:lnSpc>
                <a:spcPct val="120000"/>
              </a:lnSpc>
            </a:pPr>
            <a:r>
              <a:rPr lang="en-US" altLang="zh-CN" sz="2200" i="1" dirty="0">
                <a:ea typeface="黑体" panose="02010609060101010101" pitchFamily="49" charset="-122"/>
                <a:cs typeface="Times New Roman" panose="02020603050405020304" pitchFamily="18" charset="0"/>
              </a:rPr>
              <a:t>e.g.</a:t>
            </a:r>
            <a:r>
              <a:rPr lang="en-US" altLang="zh-CN" sz="2200" b="1" dirty="0">
                <a:ea typeface="黑体" panose="02010609060101010101" pitchFamily="49" charset="-122"/>
                <a:cs typeface="Times New Roman" panose="02020603050405020304" pitchFamily="18" charset="0"/>
              </a:rPr>
              <a:t>  </a:t>
            </a:r>
            <a:r>
              <a:rPr lang="en-US" altLang="zh-CN" sz="2200" dirty="0">
                <a:ea typeface="黑体" panose="02010609060101010101" pitchFamily="49" charset="-122"/>
                <a:cs typeface="Times New Roman" panose="02020603050405020304" pitchFamily="18" charset="0"/>
              </a:rPr>
              <a:t>a math </a:t>
            </a:r>
            <a:r>
              <a:rPr lang="en-US" altLang="zh-CN" sz="2200" b="1" i="1" dirty="0">
                <a:ea typeface="黑体" panose="02010609060101010101" pitchFamily="49" charset="-122"/>
                <a:cs typeface="Times New Roman" panose="02020603050405020304" pitchFamily="18" charset="0"/>
              </a:rPr>
              <a:t>major</a:t>
            </a:r>
            <a:r>
              <a:rPr lang="en-US" altLang="zh-CN" sz="2200" dirty="0">
                <a:ea typeface="黑体" panose="02010609060101010101" pitchFamily="49" charset="-122"/>
                <a:cs typeface="Times New Roman" panose="02020603050405020304" pitchFamily="18" charset="0"/>
              </a:rPr>
              <a:t> </a:t>
            </a:r>
            <a:r>
              <a:rPr lang="zh-CN" altLang="en-US" sz="2200" dirty="0">
                <a:ea typeface="黑体" panose="02010609060101010101" pitchFamily="49" charset="-122"/>
                <a:cs typeface="Times New Roman" panose="02020603050405020304" pitchFamily="18" charset="0"/>
              </a:rPr>
              <a:t>主修数学的学生</a:t>
            </a:r>
            <a:endParaRPr lang="zh-CN" altLang="en-US" sz="2200" dirty="0">
              <a:solidFill>
                <a:prstClr val="black"/>
              </a:solidFill>
              <a:ea typeface="黑体" panose="02010609060101010101" pitchFamily="49" charset="-122"/>
              <a:cs typeface="Times New Roman" panose="02020603050405020304" pitchFamily="18" charset="0"/>
            </a:endParaRPr>
          </a:p>
        </p:txBody>
      </p:sp>
      <p:sp>
        <p:nvSpPr>
          <p:cNvPr id="4" name="文本框 3"/>
          <p:cNvSpPr txBox="1"/>
          <p:nvPr/>
        </p:nvSpPr>
        <p:spPr>
          <a:xfrm>
            <a:off x="956928" y="3896592"/>
            <a:ext cx="10823943" cy="1684885"/>
          </a:xfrm>
          <a:prstGeom prst="rect">
            <a:avLst/>
          </a:prstGeom>
          <a:noFill/>
        </p:spPr>
        <p:txBody>
          <a:bodyPr wrap="square" rtlCol="0">
            <a:spAutoFit/>
          </a:bodyPr>
          <a:lstStyle/>
          <a:p>
            <a:pPr>
              <a:lnSpc>
                <a:spcPct val="120000"/>
              </a:lnSpc>
            </a:pPr>
            <a:r>
              <a:rPr lang="en-US" altLang="zh-CN" sz="2200" dirty="0">
                <a:solidFill>
                  <a:prstClr val="black"/>
                </a:solidFill>
                <a:ea typeface="黑体" panose="02010609060101010101" pitchFamily="49" charset="-122"/>
                <a:cs typeface="Times New Roman" panose="02020603050405020304" pitchFamily="18" charset="0"/>
              </a:rPr>
              <a:t>major </a:t>
            </a:r>
            <a:r>
              <a:rPr lang="zh-CN" altLang="en-US" sz="2200" dirty="0">
                <a:solidFill>
                  <a:prstClr val="black"/>
                </a:solidFill>
                <a:ea typeface="黑体" panose="02010609060101010101" pitchFamily="49" charset="-122"/>
                <a:cs typeface="Times New Roman" panose="02020603050405020304" pitchFamily="18" charset="0"/>
              </a:rPr>
              <a:t>亦可表示 </a:t>
            </a:r>
            <a:r>
              <a:rPr lang="en-US" altLang="zh-CN" sz="2200" dirty="0">
                <a:solidFill>
                  <a:prstClr val="black"/>
                </a:solidFill>
                <a:ea typeface="黑体" panose="02010609060101010101" pitchFamily="49" charset="-122"/>
                <a:cs typeface="Times New Roman" panose="02020603050405020304" pitchFamily="18" charset="0"/>
              </a:rPr>
              <a:t>the main subject or course of a student at college or university </a:t>
            </a:r>
            <a:r>
              <a:rPr lang="zh-CN" altLang="en-US" sz="2200" dirty="0">
                <a:solidFill>
                  <a:prstClr val="black"/>
                </a:solidFill>
                <a:ea typeface="黑体" panose="02010609060101010101" pitchFamily="49" charset="-122"/>
                <a:cs typeface="Times New Roman" panose="02020603050405020304" pitchFamily="18" charset="0"/>
              </a:rPr>
              <a:t>主修课程；</a:t>
            </a:r>
          </a:p>
          <a:p>
            <a:pPr>
              <a:lnSpc>
                <a:spcPct val="120000"/>
              </a:lnSpc>
            </a:pPr>
            <a:r>
              <a:rPr lang="zh-CN" altLang="en-US" sz="2200" dirty="0">
                <a:solidFill>
                  <a:prstClr val="black"/>
                </a:solidFill>
                <a:ea typeface="黑体" panose="02010609060101010101" pitchFamily="49" charset="-122"/>
                <a:cs typeface="Times New Roman" panose="02020603050405020304" pitchFamily="18" charset="0"/>
              </a:rPr>
              <a:t>专业课，对应的是 </a:t>
            </a:r>
            <a:r>
              <a:rPr lang="en-US" altLang="zh-CN" sz="2200" dirty="0">
                <a:solidFill>
                  <a:prstClr val="black"/>
                </a:solidFill>
                <a:ea typeface="黑体" panose="02010609060101010101" pitchFamily="49" charset="-122"/>
                <a:cs typeface="Times New Roman" panose="02020603050405020304" pitchFamily="18" charset="0"/>
              </a:rPr>
              <a:t>minor</a:t>
            </a:r>
            <a:r>
              <a:rPr lang="zh-CN" altLang="en-US" sz="2200" dirty="0">
                <a:solidFill>
                  <a:prstClr val="black"/>
                </a:solidFill>
                <a:ea typeface="黑体" panose="02010609060101010101" pitchFamily="49" charset="-122"/>
                <a:cs typeface="Times New Roman" panose="02020603050405020304" pitchFamily="18" charset="0"/>
              </a:rPr>
              <a:t>。</a:t>
            </a:r>
            <a:r>
              <a:rPr lang="en-US" altLang="zh-CN" sz="2200" dirty="0">
                <a:solidFill>
                  <a:prstClr val="black"/>
                </a:solidFill>
                <a:ea typeface="黑体" panose="02010609060101010101" pitchFamily="49" charset="-122"/>
                <a:cs typeface="Times New Roman" panose="02020603050405020304" pitchFamily="18" charset="0"/>
              </a:rPr>
              <a:t>At a university or college in the United States, a student’s </a:t>
            </a:r>
            <a:r>
              <a:rPr lang="en-US" altLang="zh-CN" sz="2200" b="1" dirty="0">
                <a:solidFill>
                  <a:prstClr val="black"/>
                </a:solidFill>
                <a:ea typeface="黑体" panose="02010609060101010101" pitchFamily="49" charset="-122"/>
                <a:cs typeface="Times New Roman" panose="02020603050405020304" pitchFamily="18" charset="0"/>
              </a:rPr>
              <a:t>minor</a:t>
            </a:r>
          </a:p>
          <a:p>
            <a:pPr>
              <a:lnSpc>
                <a:spcPct val="120000"/>
              </a:lnSpc>
            </a:pPr>
            <a:r>
              <a:rPr lang="en-US" altLang="zh-CN" sz="2200" dirty="0">
                <a:solidFill>
                  <a:prstClr val="black"/>
                </a:solidFill>
                <a:ea typeface="黑体" panose="02010609060101010101" pitchFamily="49" charset="-122"/>
                <a:cs typeface="Times New Roman" panose="02020603050405020304" pitchFamily="18" charset="0"/>
              </a:rPr>
              <a:t>is a subject that they are studying in addition to their main subject, or </a:t>
            </a:r>
            <a:r>
              <a:rPr lang="en-US" altLang="zh-CN" sz="2200" b="1" dirty="0">
                <a:solidFill>
                  <a:prstClr val="black"/>
                </a:solidFill>
                <a:ea typeface="黑体" panose="02010609060101010101" pitchFamily="49" charset="-122"/>
                <a:cs typeface="Times New Roman" panose="02020603050405020304" pitchFamily="18" charset="0"/>
              </a:rPr>
              <a:t>major</a:t>
            </a:r>
            <a:r>
              <a:rPr lang="en-US" altLang="zh-CN" sz="2200" dirty="0">
                <a:solidFill>
                  <a:prstClr val="black"/>
                </a:solidFill>
                <a:ea typeface="黑体" panose="02010609060101010101" pitchFamily="49" charset="-122"/>
                <a:cs typeface="Times New Roman" panose="02020603050405020304" pitchFamily="18" charset="0"/>
              </a:rPr>
              <a:t>. </a:t>
            </a:r>
            <a:r>
              <a:rPr lang="zh-CN" altLang="en-US" sz="2200" dirty="0">
                <a:solidFill>
                  <a:prstClr val="black"/>
                </a:solidFill>
                <a:ea typeface="黑体" panose="02010609060101010101" pitchFamily="49" charset="-122"/>
                <a:cs typeface="Times New Roman" panose="02020603050405020304" pitchFamily="18" charset="0"/>
              </a:rPr>
              <a:t>美国大学的专</a:t>
            </a:r>
          </a:p>
          <a:p>
            <a:pPr>
              <a:lnSpc>
                <a:spcPct val="120000"/>
              </a:lnSpc>
            </a:pPr>
            <a:r>
              <a:rPr lang="zh-CN" altLang="en-US" sz="2200" dirty="0">
                <a:solidFill>
                  <a:prstClr val="black"/>
                </a:solidFill>
                <a:ea typeface="黑体" panose="02010609060101010101" pitchFamily="49" charset="-122"/>
                <a:cs typeface="Times New Roman" panose="02020603050405020304" pitchFamily="18" charset="0"/>
              </a:rPr>
              <a:t>业，分为主修和辅修，</a:t>
            </a:r>
            <a:r>
              <a:rPr lang="en-US" altLang="zh-CN" sz="2200" dirty="0">
                <a:solidFill>
                  <a:prstClr val="black"/>
                </a:solidFill>
                <a:ea typeface="黑体" panose="02010609060101010101" pitchFamily="49" charset="-122"/>
                <a:cs typeface="Times New Roman" panose="02020603050405020304" pitchFamily="18" charset="0"/>
              </a:rPr>
              <a:t>major </a:t>
            </a:r>
            <a:r>
              <a:rPr lang="zh-CN" altLang="en-US" sz="2200" dirty="0">
                <a:solidFill>
                  <a:prstClr val="black"/>
                </a:solidFill>
                <a:ea typeface="黑体" panose="02010609060101010101" pitchFamily="49" charset="-122"/>
                <a:cs typeface="Times New Roman" panose="02020603050405020304" pitchFamily="18" charset="0"/>
              </a:rPr>
              <a:t>是主修专业，</a:t>
            </a:r>
            <a:r>
              <a:rPr lang="en-US" altLang="zh-CN" sz="2200" dirty="0">
                <a:solidFill>
                  <a:prstClr val="black"/>
                </a:solidFill>
                <a:ea typeface="黑体" panose="02010609060101010101" pitchFamily="49" charset="-122"/>
                <a:cs typeface="Times New Roman" panose="02020603050405020304" pitchFamily="18" charset="0"/>
              </a:rPr>
              <a:t>minor </a:t>
            </a:r>
            <a:r>
              <a:rPr lang="zh-CN" altLang="en-US" sz="2200" dirty="0">
                <a:solidFill>
                  <a:prstClr val="black"/>
                </a:solidFill>
                <a:ea typeface="黑体" panose="02010609060101010101" pitchFamily="49" charset="-122"/>
                <a:cs typeface="Times New Roman" panose="02020603050405020304" pitchFamily="18" charset="0"/>
              </a:rPr>
              <a:t>是辅修专业。</a:t>
            </a:r>
            <a:endParaRPr lang="zh-CN" altLang="en-US" sz="2200" dirty="0">
              <a:ea typeface="黑体" panose="02010609060101010101" pitchFamily="49" charset="-122"/>
            </a:endParaRPr>
          </a:p>
        </p:txBody>
      </p:sp>
      <p:sp>
        <p:nvSpPr>
          <p:cNvPr id="32" name="圆角矩形 31"/>
          <p:cNvSpPr/>
          <p:nvPr/>
        </p:nvSpPr>
        <p:spPr>
          <a:xfrm>
            <a:off x="1041992" y="348088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212663"/>
            <a:ext cx="12259733" cy="10205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3</a:t>
            </a:r>
            <a:endParaRPr lang="zh-CN" altLang="en-US" sz="2600" b="1" dirty="0"/>
          </a:p>
        </p:txBody>
      </p:sp>
      <p:sp>
        <p:nvSpPr>
          <p:cNvPr id="3" name="文本框 2"/>
          <p:cNvSpPr txBox="1"/>
          <p:nvPr/>
        </p:nvSpPr>
        <p:spPr>
          <a:xfrm>
            <a:off x="956928" y="1234211"/>
            <a:ext cx="10758377"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It absolutely can, but it is not enough. </a:t>
            </a:r>
            <a:r>
              <a:rPr lang="en-US" altLang="zh-CN" sz="2200" b="1" u="sng" dirty="0">
                <a:solidFill>
                  <a:srgbClr val="DD5C60"/>
                </a:solidFill>
                <a:cs typeface="Times New Roman" panose="02020603050405020304" pitchFamily="18" charset="0"/>
              </a:rPr>
              <a:t>Nor</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is it enough to major in business, or engineering, or anything, </a:t>
            </a:r>
            <a:r>
              <a:rPr lang="en-US" altLang="zh-CN" sz="2200" b="1" u="sng" dirty="0">
                <a:solidFill>
                  <a:srgbClr val="DD5C60"/>
                </a:solidFill>
                <a:cs typeface="Times New Roman" panose="02020603050405020304" pitchFamily="18" charset="0"/>
              </a:rPr>
              <a:t>for that matter</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1-2, para. 2) </a:t>
            </a:r>
          </a:p>
          <a:p>
            <a:pPr marL="1879600" marR="0" lvl="0" indent="-1879600" algn="just" defTabSz="914400" rtl="0" eaLnBrk="1" fontAlgn="auto" latinLnBrk="0" hangingPunct="1">
              <a:lnSpc>
                <a:spcPct val="120000"/>
              </a:lnSpc>
              <a:spcBef>
                <a:spcPts val="0"/>
              </a:spcBef>
              <a:spcAft>
                <a:spcPts val="0"/>
              </a:spcAft>
              <a:buClrTx/>
              <a:buSzTx/>
              <a:buFontTx/>
              <a:buNone/>
              <a:defRPr/>
            </a:pPr>
            <a:r>
              <a:rPr lang="en-US" altLang="zh-CN" sz="2200" b="1" kern="100" dirty="0">
                <a:solidFill>
                  <a:srgbClr val="0D0D0D"/>
                </a:solidFill>
                <a:effectLst/>
                <a:ea typeface="宋体" panose="02010600030101010101" pitchFamily="2" charset="-122"/>
                <a:cs typeface="Times New Roman" panose="02020603050405020304" pitchFamily="18" charset="0"/>
              </a:rPr>
              <a:t>nor </a:t>
            </a:r>
            <a:r>
              <a:rPr lang="en-US" altLang="zh-CN" sz="2200" i="1" kern="100" dirty="0">
                <a:solidFill>
                  <a:srgbClr val="0D0D0D"/>
                </a:solidFill>
                <a:effectLst/>
                <a:ea typeface="宋体" panose="02010600030101010101" pitchFamily="2" charset="-122"/>
                <a:cs typeface="Times New Roman" panose="02020603050405020304" pitchFamily="18" charset="0"/>
              </a:rPr>
              <a:t>conj. </a:t>
            </a:r>
            <a:r>
              <a:rPr lang="en-US" altLang="zh-CN" sz="2200" kern="100" dirty="0">
                <a:solidFill>
                  <a:srgbClr val="0D0D0D"/>
                </a:solidFill>
                <a:effectLst/>
                <a:ea typeface="宋体" panose="02010600030101010101" pitchFamily="2" charset="-122"/>
                <a:cs typeface="Times New Roman" panose="02020603050405020304" pitchFamily="18" charset="0"/>
              </a:rPr>
              <a:t>or</a:t>
            </a:r>
            <a:r>
              <a:rPr lang="en-US" altLang="zh-CN" sz="2200" i="1" kern="100" dirty="0">
                <a:solidFill>
                  <a:srgbClr val="0D0D0D"/>
                </a:solidFill>
                <a:effectLst/>
                <a:ea typeface="宋体" panose="02010600030101010101" pitchFamily="2" charset="-122"/>
                <a:cs typeface="Times New Roman" panose="02020603050405020304" pitchFamily="18" charset="0"/>
              </a:rPr>
              <a:t> adv. </a:t>
            </a:r>
            <a:r>
              <a:rPr lang="en-US" altLang="zh-CN" sz="2200" kern="100" dirty="0">
                <a:solidFill>
                  <a:srgbClr val="0D0D0D"/>
                </a:solidFill>
                <a:effectLst/>
                <a:ea typeface="宋体" panose="02010600030101010101" pitchFamily="2" charset="-122"/>
                <a:cs typeface="Times New Roman" panose="02020603050405020304" pitchFamily="18" charset="0"/>
              </a:rPr>
              <a:t>used before a positive verb to agree with sth negative that has just been said </a:t>
            </a:r>
            <a:r>
              <a:rPr lang="zh-CN" altLang="en-US" sz="2200" kern="100" dirty="0">
                <a:solidFill>
                  <a:srgbClr val="0D0D0D"/>
                </a:solidFill>
                <a:effectLst/>
                <a:latin typeface="黑体" panose="02010609060101010101" pitchFamily="49" charset="-122"/>
                <a:ea typeface="黑体" panose="02010609060101010101" pitchFamily="49" charset="-122"/>
                <a:cs typeface="Times New Roman" panose="02020603050405020304" pitchFamily="18" charset="0"/>
              </a:rPr>
              <a:t> </a:t>
            </a:r>
            <a:r>
              <a:rPr lang="zh-CN" altLang="en-US" sz="2200" kern="100" dirty="0">
                <a:solidFill>
                  <a:srgbClr val="0D0D0D"/>
                </a:solidFill>
                <a:latin typeface="黑体" panose="02010609060101010101" pitchFamily="49" charset="-122"/>
                <a:ea typeface="黑体" panose="02010609060101010101" pitchFamily="49" charset="-122"/>
                <a:cs typeface="Times New Roman" panose="02020603050405020304" pitchFamily="18" charset="0"/>
              </a:rPr>
              <a:t>（用于肯定动词前，表示同意刚提及的否定命题）也不</a:t>
            </a:r>
            <a:endParaRPr lang="zh-CN" altLang="en-US" sz="2200" kern="100" dirty="0">
              <a:solidFill>
                <a:srgbClr val="0D0D0D"/>
              </a:solidFill>
              <a:effectLst/>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lang="en-US" altLang="zh-CN" sz="2200" i="1" kern="100" dirty="0">
                <a:solidFill>
                  <a:srgbClr val="0D0D0D"/>
                </a:solidFill>
                <a:effectLst/>
                <a:ea typeface="宋体" panose="02010600030101010101" pitchFamily="2" charset="-122"/>
                <a:cs typeface="Times New Roman" panose="02020603050405020304" pitchFamily="18" charset="0"/>
              </a:rPr>
              <a:t>e.g. </a:t>
            </a:r>
            <a:r>
              <a:rPr lang="en-US" altLang="zh-CN" sz="2200" b="1" kern="100" dirty="0">
                <a:solidFill>
                  <a:srgbClr val="0D0D0D"/>
                </a:solidFill>
                <a:effectLst/>
                <a:ea typeface="宋体" panose="02010600030101010101" pitchFamily="2" charset="-122"/>
                <a:cs typeface="Times New Roman" panose="02020603050405020304" pitchFamily="18" charset="0"/>
              </a:rPr>
              <a:t> </a:t>
            </a:r>
            <a:r>
              <a:rPr lang="en-US" altLang="zh-CN" sz="2200" kern="100" dirty="0">
                <a:solidFill>
                  <a:srgbClr val="0D0D0D"/>
                </a:solidFill>
                <a:effectLst/>
                <a:ea typeface="宋体" panose="02010600030101010101" pitchFamily="2" charset="-122"/>
                <a:cs typeface="Times New Roman" panose="02020603050405020304" pitchFamily="18" charset="0"/>
              </a:rPr>
              <a:t>“I’m not going.” “</a:t>
            </a:r>
            <a:r>
              <a:rPr lang="en-US" altLang="zh-CN" sz="2200" b="1" i="1" kern="100" dirty="0">
                <a:solidFill>
                  <a:srgbClr val="0D0D0D"/>
                </a:solidFill>
                <a:effectLst/>
                <a:ea typeface="宋体" panose="02010600030101010101" pitchFamily="2" charset="-122"/>
                <a:cs typeface="Times New Roman" panose="02020603050405020304" pitchFamily="18" charset="0"/>
              </a:rPr>
              <a:t>Nor</a:t>
            </a:r>
            <a:r>
              <a:rPr lang="en-US" altLang="zh-CN" sz="2200" kern="100" dirty="0">
                <a:solidFill>
                  <a:srgbClr val="0D0D0D"/>
                </a:solidFill>
                <a:effectLst/>
                <a:ea typeface="宋体" panose="02010600030101010101" pitchFamily="2" charset="-122"/>
                <a:cs typeface="Times New Roman" panose="02020603050405020304" pitchFamily="18" charset="0"/>
              </a:rPr>
              <a:t> am I.” </a:t>
            </a:r>
            <a:r>
              <a:rPr lang="en-US" altLang="zh-CN" sz="2200" kern="100" dirty="0">
                <a:solidFill>
                  <a:srgbClr val="0D0D0D"/>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solidFill>
                  <a:srgbClr val="0D0D0D"/>
                </a:solidFill>
                <a:effectLst/>
                <a:latin typeface="黑体" panose="02010609060101010101" pitchFamily="49" charset="-122"/>
                <a:ea typeface="黑体" panose="02010609060101010101" pitchFamily="49" charset="-122"/>
                <a:cs typeface="Times New Roman" panose="02020603050405020304" pitchFamily="18" charset="0"/>
              </a:rPr>
              <a:t>我不会去。”“我也不去。”</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56928" y="4451545"/>
            <a:ext cx="10823943" cy="498598"/>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否定词 </a:t>
            </a:r>
            <a:r>
              <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nor </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在句首时，主谓语要用倒装，如原句中的</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nor is it</a:t>
            </a:r>
            <a:r>
              <a:rPr lang="zh-CN" altLang="en-US" sz="2200" dirty="0">
                <a:solidFill>
                  <a:prstClr val="black"/>
                </a:solidFill>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和例句中</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nor am I</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p>
        </p:txBody>
      </p:sp>
      <p:sp>
        <p:nvSpPr>
          <p:cNvPr id="32" name="圆角矩形 31"/>
          <p:cNvSpPr/>
          <p:nvPr/>
        </p:nvSpPr>
        <p:spPr>
          <a:xfrm>
            <a:off x="1041992" y="400087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7" name="文本框 6"/>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3</a:t>
            </a:r>
            <a:endParaRPr lang="zh-CN" altLang="en-US" sz="2600" b="1" dirty="0"/>
          </a:p>
        </p:txBody>
      </p:sp>
      <p:sp>
        <p:nvSpPr>
          <p:cNvPr id="3" name="文本框 2"/>
          <p:cNvSpPr txBox="1"/>
          <p:nvPr/>
        </p:nvSpPr>
        <p:spPr>
          <a:xfrm>
            <a:off x="956928" y="1234211"/>
            <a:ext cx="10758377" cy="247599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It absolutely can, but it is not enough. </a:t>
            </a:r>
            <a:r>
              <a:rPr lang="en-US" altLang="zh-CN" sz="2200" b="1" u="sng" dirty="0">
                <a:solidFill>
                  <a:srgbClr val="DD5C60"/>
                </a:solidFill>
                <a:cs typeface="Times New Roman" panose="02020603050405020304" pitchFamily="18" charset="0"/>
              </a:rPr>
              <a:t>Nor</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is it enough to major in business, or engineering, or anything, </a:t>
            </a:r>
            <a:r>
              <a:rPr lang="en-US" altLang="zh-CN" sz="2200" b="1" u="sng" dirty="0">
                <a:solidFill>
                  <a:srgbClr val="DD5C60"/>
                </a:solidFill>
                <a:cs typeface="Times New Roman" panose="02020603050405020304" pitchFamily="18" charset="0"/>
              </a:rPr>
              <a:t>for that matter</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1-2, para. 2) </a:t>
            </a:r>
          </a:p>
          <a:p>
            <a:pPr marL="1970088" marR="0" lvl="0" indent="-1970088" algn="just" defTabSz="914400" rtl="0" eaLnBrk="1" fontAlgn="auto" latinLnBrk="0" hangingPunct="1">
              <a:lnSpc>
                <a:spcPct val="120000"/>
              </a:lnSpc>
              <a:spcBef>
                <a:spcPts val="0"/>
              </a:spcBef>
              <a:spcAft>
                <a:spcPts val="0"/>
              </a:spcAft>
              <a:buClrTx/>
              <a:buSzTx/>
              <a:buFontTx/>
              <a:buNone/>
              <a:defRPr/>
            </a:pPr>
            <a:r>
              <a:rPr lang="en-US" altLang="zh-CN" sz="2200" b="1" kern="100" dirty="0">
                <a:solidFill>
                  <a:srgbClr val="0D0D0D"/>
                </a:solidFill>
                <a:effectLst/>
                <a:ea typeface="宋体" panose="02010600030101010101" pitchFamily="2" charset="-122"/>
                <a:cs typeface="Times New Roman" panose="02020603050405020304" pitchFamily="18" charset="0"/>
              </a:rPr>
              <a:t>for that matter: </a:t>
            </a:r>
            <a:r>
              <a:rPr lang="en-US" altLang="zh-CN" sz="2200" kern="100" dirty="0">
                <a:solidFill>
                  <a:srgbClr val="0D0D0D"/>
                </a:solidFill>
                <a:effectLst/>
                <a:ea typeface="宋体" panose="02010600030101010101" pitchFamily="2" charset="-122"/>
                <a:cs typeface="Times New Roman" panose="02020603050405020304" pitchFamily="18" charset="0"/>
              </a:rPr>
              <a:t>used to indicate that a subject, though mentioned second, is as relevant as </a:t>
            </a:r>
            <a:r>
              <a:rPr lang="en-US" altLang="zh-CN" sz="2200" kern="100" dirty="0">
                <a:solidFill>
                  <a:srgbClr val="0D0D0D"/>
                </a:solidFill>
                <a:ea typeface="宋体" panose="02010600030101010101" pitchFamily="2" charset="-122"/>
                <a:cs typeface="Times New Roman" panose="02020603050405020304" pitchFamily="18" charset="0"/>
              </a:rPr>
              <a:t>the first</a:t>
            </a:r>
            <a:r>
              <a:rPr lang="zh-CN" altLang="en-US" sz="2200" kern="100" dirty="0">
                <a:solidFill>
                  <a:srgbClr val="0D0D0D"/>
                </a:solidFill>
                <a:latin typeface="黑体" panose="02010609060101010101" pitchFamily="49" charset="-122"/>
                <a:ea typeface="黑体" panose="02010609060101010101" pitchFamily="49" charset="-122"/>
                <a:cs typeface="Times New Roman" panose="02020603050405020304" pitchFamily="18" charset="0"/>
              </a:rPr>
              <a:t>对再次提及的某事再加评论</a:t>
            </a:r>
            <a:endParaRPr lang="zh-CN" altLang="en-US" sz="2200" kern="100" dirty="0">
              <a:solidFill>
                <a:srgbClr val="0D0D0D"/>
              </a:solidFill>
              <a:effectLst/>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lang="en-US" altLang="zh-CN" sz="2200" i="1" kern="100" dirty="0">
                <a:solidFill>
                  <a:srgbClr val="0D0D0D"/>
                </a:solidFill>
                <a:effectLst/>
                <a:ea typeface="宋体" panose="02010600030101010101" pitchFamily="2" charset="-122"/>
                <a:cs typeface="Times New Roman" panose="02020603050405020304" pitchFamily="18" charset="0"/>
              </a:rPr>
              <a:t>e.g.</a:t>
            </a:r>
            <a:r>
              <a:rPr lang="en-US" altLang="zh-CN" sz="2200" b="1" kern="100" dirty="0">
                <a:solidFill>
                  <a:srgbClr val="0D0D0D"/>
                </a:solidFill>
                <a:effectLst/>
                <a:ea typeface="宋体" panose="02010600030101010101" pitchFamily="2" charset="-122"/>
                <a:cs typeface="Times New Roman" panose="02020603050405020304" pitchFamily="18" charset="0"/>
              </a:rPr>
              <a:t>  </a:t>
            </a:r>
            <a:r>
              <a:rPr lang="en-US" altLang="zh-CN" sz="2200" kern="100" dirty="0">
                <a:solidFill>
                  <a:srgbClr val="0D0D0D"/>
                </a:solidFill>
                <a:effectLst/>
                <a:ea typeface="宋体" panose="02010600030101010101" pitchFamily="2" charset="-122"/>
                <a:cs typeface="Times New Roman" panose="02020603050405020304" pitchFamily="18" charset="0"/>
              </a:rPr>
              <a:t>Ming’s never been to Spain, or to any European country </a:t>
            </a:r>
            <a:r>
              <a:rPr lang="en-US" altLang="zh-CN" sz="2200" b="1" i="1" kern="100" dirty="0">
                <a:solidFill>
                  <a:srgbClr val="0D0D0D"/>
                </a:solidFill>
                <a:effectLst/>
                <a:ea typeface="宋体" panose="02010600030101010101" pitchFamily="2" charset="-122"/>
                <a:cs typeface="Times New Roman" panose="02020603050405020304" pitchFamily="18" charset="0"/>
              </a:rPr>
              <a:t>for that matter</a:t>
            </a:r>
            <a:r>
              <a:rPr lang="en-US" altLang="zh-CN" sz="2200" kern="100" dirty="0">
                <a:solidFill>
                  <a:srgbClr val="0D0D0D"/>
                </a:solidFill>
                <a:effectLst/>
                <a:ea typeface="宋体" panose="02010600030101010101" pitchFamily="2" charset="-122"/>
                <a:cs typeface="Times New Roman" panose="02020603050405020304" pitchFamily="18" charset="0"/>
              </a:rPr>
              <a:t>. </a:t>
            </a:r>
            <a:r>
              <a:rPr lang="zh-CN" altLang="en-US" sz="2200" kern="100" dirty="0">
                <a:solidFill>
                  <a:srgbClr val="0D0D0D"/>
                </a:solidFill>
                <a:effectLst/>
                <a:latin typeface="黑体" panose="02010609060101010101" pitchFamily="49" charset="-122"/>
                <a:ea typeface="黑体" panose="02010609060101010101" pitchFamily="49" charset="-122"/>
                <a:cs typeface="Times New Roman" panose="02020603050405020304" pitchFamily="18" charset="0"/>
              </a:rPr>
              <a:t>明从未去过西</a:t>
            </a:r>
            <a:endParaRPr lang="en-US" altLang="zh-CN" sz="2200" kern="100" dirty="0">
              <a:solidFill>
                <a:srgbClr val="0D0D0D"/>
              </a:solidFill>
              <a:effectLst/>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00" cap="none" spc="0" normalizeH="0" baseline="0" noProof="0" dirty="0">
                <a:ln>
                  <a:noFill/>
                </a:ln>
                <a:solidFill>
                  <a:srgbClr val="0D0D0D"/>
                </a:solidFill>
                <a:uLnTx/>
                <a:uFillTx/>
                <a:latin typeface="黑体" panose="02010609060101010101" pitchFamily="49" charset="-122"/>
                <a:ea typeface="黑体" panose="02010609060101010101" pitchFamily="49" charset="-122"/>
                <a:cs typeface="Times New Roman" panose="02020603050405020304" pitchFamily="18" charset="0"/>
              </a:rPr>
              <a:t>    </a:t>
            </a:r>
            <a:r>
              <a:rPr lang="zh-CN" altLang="en-US" sz="2200" kern="100" dirty="0">
                <a:solidFill>
                  <a:srgbClr val="0D0D0D"/>
                </a:solidFill>
                <a:latin typeface="黑体" panose="02010609060101010101" pitchFamily="49" charset="-122"/>
                <a:ea typeface="黑体" panose="02010609060101010101" pitchFamily="49" charset="-122"/>
                <a:cs typeface="Times New Roman" panose="02020603050405020304" pitchFamily="18" charset="0"/>
              </a:rPr>
              <a:t>西班牙，同样的，也没去过其他任何欧洲国家。</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1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5" name="文本框 4"/>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04286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425481"/>
            <a:ext cx="10284290" cy="3315395"/>
          </a:xfrm>
          <a:prstGeom prst="rect">
            <a:avLst/>
          </a:prstGeom>
          <a:noFill/>
        </p:spPr>
        <p:txBody>
          <a:bodyPr wrap="square" rtlCol="0">
            <a:spAutoFit/>
          </a:bodyPr>
          <a:lstStyle/>
          <a:p>
            <a:pPr>
              <a:lnSpc>
                <a:spcPct val="120000"/>
              </a:lnSpc>
            </a:pPr>
            <a:endParaRPr lang="en-US" altLang="zh-CN" sz="2200" dirty="0"/>
          </a:p>
          <a:p>
            <a:pPr>
              <a:lnSpc>
                <a:spcPct val="120000"/>
              </a:lnSpc>
            </a:pPr>
            <a:r>
              <a:rPr lang="en-US" altLang="zh-CN" sz="2200" dirty="0"/>
              <a:t>        </a:t>
            </a:r>
          </a:p>
          <a:p>
            <a:pPr>
              <a:lnSpc>
                <a:spcPct val="120000"/>
              </a:lnSpc>
            </a:pPr>
            <a:r>
              <a:rPr lang="en-US" altLang="zh-CN" sz="2200" dirty="0"/>
              <a:t>        It absolutely can, but it is not enough. Nor is it enough to major in business, or engineering, or anything, for that matter.        It is no longer enough to lay claim to a particular educational background.        Professional success and personal satisfaction can certainly come to someone who majored in political science or sociology, but not just </a:t>
            </a:r>
          </a:p>
          <a:p>
            <a:pPr>
              <a:lnSpc>
                <a:spcPct val="120000"/>
              </a:lnSpc>
            </a:pPr>
            <a:r>
              <a:rPr lang="en-US" altLang="zh-CN" sz="2200" dirty="0"/>
              <a:t>because of that major, or in spite of it. It matters what our students major in, but it may matter less than their maturity and perseverance and other interpersonal skills. </a:t>
            </a:r>
          </a:p>
        </p:txBody>
      </p:sp>
      <p:sp>
        <p:nvSpPr>
          <p:cNvPr id="18" name="文本框 17"/>
          <p:cNvSpPr txBox="1"/>
          <p:nvPr/>
        </p:nvSpPr>
        <p:spPr>
          <a:xfrm>
            <a:off x="919320" y="1863486"/>
            <a:ext cx="467691" cy="456124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6122462" y="2689332"/>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4"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5" action="ppaction://hlinksldjump"/>
          </p:cNvPr>
          <p:cNvSpPr/>
          <p:nvPr/>
        </p:nvSpPr>
        <p:spPr>
          <a:xfrm>
            <a:off x="5403216" y="3131696"/>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  </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94365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dirty="0">
                <a:solidFill>
                  <a:prstClr val="black"/>
                </a:solidFill>
                <a:latin typeface="Calibri" panose="020F0502020204030204"/>
                <a:ea typeface="宋体" panose="02010600030101010101" pitchFamily="2" charset="-122"/>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884563" cy="171739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It is no longer enough to </a:t>
            </a:r>
            <a:r>
              <a:rPr lang="en-US" altLang="zh-CN" sz="2200" b="1" u="sng" dirty="0">
                <a:solidFill>
                  <a:srgbClr val="DD5C60"/>
                </a:solidFill>
                <a:cs typeface="Times New Roman" panose="02020603050405020304" pitchFamily="18" charset="0"/>
              </a:rPr>
              <a:t>lay claim to</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 particular educational background.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2-3, para. 2) </a:t>
            </a:r>
          </a:p>
          <a:p>
            <a:pPr marL="1879600" indent="-1879600" algn="just">
              <a:lnSpc>
                <a:spcPct val="120000"/>
              </a:lnSpc>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lay claim to </a:t>
            </a:r>
            <a:r>
              <a:rPr kumimoji="0" lang="en-US" altLang="zh-CN" sz="2200" b="1"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 state that you have a right to own </a:t>
            </a:r>
            <a:r>
              <a:rPr kumimoji="0" lang="en-US" altLang="zh-CN" sz="220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声称对</a:t>
            </a:r>
            <a:r>
              <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的拥有权；提出对</a:t>
            </a:r>
            <a:r>
              <a:rPr kumimoji="0" lang="en-US" altLang="zh-CN" sz="220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a:t>
            </a:r>
            <a:r>
              <a:rPr lang="zh-CN" altLang="en-US" sz="2200" noProof="0" dirty="0">
                <a:ea typeface="黑体" panose="02010609060101010101" pitchFamily="49" charset="-122"/>
                <a:cs typeface="Times New Roman" panose="02020603050405020304" pitchFamily="18" charset="0"/>
              </a:rPr>
              <a:t>的所有权</a:t>
            </a:r>
            <a:endParaRPr lang="en-US" altLang="zh-CN" sz="2200" noProof="0" dirty="0">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He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laid claim to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property.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他声称对这笔财产拥有所有权。</a:t>
            </a:r>
            <a:endParaRPr lang="en-US" altLang="zh-CN" sz="2200" dirty="0">
              <a:ea typeface="黑体" panose="02010609060101010101" pitchFamily="49" charset="-122"/>
              <a:cs typeface="Times New Roman" panose="02020603050405020304" pitchFamily="18" charset="0"/>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5" name="文本框 4"/>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dirty="0">
                <a:solidFill>
                  <a:prstClr val="black"/>
                </a:solidFill>
                <a:latin typeface="Calibri" panose="020F0502020204030204"/>
                <a:ea typeface="宋体" panose="02010600030101010101" pitchFamily="2" charset="-122"/>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171739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They did not </a:t>
            </a:r>
            <a:r>
              <a:rPr lang="en-US" altLang="zh-CN" sz="2200" b="1" u="sng" dirty="0">
                <a:solidFill>
                  <a:srgbClr val="DD5C60"/>
                </a:solidFill>
                <a:cs typeface="Times New Roman" panose="02020603050405020304" pitchFamily="18" charset="0"/>
              </a:rPr>
              <a:t>bail on</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 group project because their classmates made them uncomfortable.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6-7, para. 3)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bail on (sb or </a:t>
            </a:r>
            <a:r>
              <a:rPr kumimoji="0" lang="en-US" altLang="zh-CN" sz="2200" b="1"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leave or abandon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放弃，失约</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You can’t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bail on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Toby’s bachelor party.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你不能爽约托比的单身汉派对。</a:t>
            </a:r>
            <a:endParaRPr kumimoji="0" lang="zh-CN" altLang="en-US" sz="220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9" y="1234211"/>
            <a:ext cx="10460372" cy="456124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Sometimes they are at the table in my office because they are sadly disconnected from the social fabric of this small college, leading a faculty or staff member to </a:t>
            </a:r>
            <a:r>
              <a:rPr lang="en-US" altLang="zh-CN" sz="2200" b="1" u="sng" dirty="0">
                <a:solidFill>
                  <a:srgbClr val="DD5C60"/>
                </a:solidFill>
                <a:cs typeface="Times New Roman" panose="02020603050405020304" pitchFamily="18" charset="0"/>
              </a:rPr>
              <a:t>alert me to</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the possibility of them dropping out, </a:t>
            </a:r>
            <a:r>
              <a:rPr lang="en-US" altLang="zh-CN" sz="2200" b="1" u="sng" dirty="0">
                <a:solidFill>
                  <a:srgbClr val="DD5C60"/>
                </a:solidFill>
                <a:cs typeface="Times New Roman" panose="02020603050405020304" pitchFamily="18" charset="0"/>
              </a:rPr>
              <a:t>flunking out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or worse.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6-9, para. 4)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alert sb to </a:t>
            </a:r>
            <a:r>
              <a:rPr kumimoji="0" lang="en-US" altLang="zh-CN" sz="2200" b="1"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make sb aware of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使某人意识到</a:t>
            </a:r>
            <a:r>
              <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p>
          <a:p>
            <a:pPr marL="533400" marR="0" lvl="0" indent="-53340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They had been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alerted to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possibility of further price rises.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他们已意识到价格可能</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继续上涨。</a:t>
            </a:r>
            <a:endPar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2060575" marR="0" lvl="0" indent="-206057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flunk out (of 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NAmE</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(informal) to have to leave a school or college because one’s marks </a:t>
            </a:r>
            <a:r>
              <a:rPr lang="en-US" altLang="zh-CN" sz="2200" dirty="0">
                <a:solidFill>
                  <a:prstClr val="black"/>
                </a:solidFill>
                <a:ea typeface="宋体" panose="02010600030101010101" pitchFamily="2" charset="-122"/>
                <a:cs typeface="Times New Roman" panose="02020603050405020304" pitchFamily="18" charset="0"/>
              </a:rPr>
              <a:t>/ grades are not good enough</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（因不及格而）离（校），开除（学籍），</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退学</a:t>
            </a:r>
          </a:p>
          <a:p>
            <a:pPr marL="533400" marR="0" lvl="0" indent="-53340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Dan won’t be in college next year — he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flunked out</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丹明年不上大学了，他挂科退学了。</a:t>
            </a:r>
            <a:endParaRPr kumimoji="0" lang="zh-CN" altLang="en-US" sz="220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1764415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dirty="0">
                <a:solidFill>
                  <a:prstClr val="black"/>
                </a:solidFill>
                <a:latin typeface="Calibri" panose="020F0502020204030204"/>
                <a:ea typeface="宋体" panose="02010600030101010101" pitchFamily="2" charset="-122"/>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4101059"/>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 good major is neither a </a:t>
            </a:r>
            <a:r>
              <a:rPr lang="en-US" altLang="zh-CN" sz="2200" b="1" u="sng" dirty="0">
                <a:solidFill>
                  <a:srgbClr val="DD5C60"/>
                </a:solidFill>
                <a:cs typeface="Times New Roman" panose="02020603050405020304" pitchFamily="18" charset="0"/>
              </a:rPr>
              <a:t>solid</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en-US" altLang="zh-CN" sz="2200" b="1" u="sng" dirty="0">
                <a:solidFill>
                  <a:srgbClr val="DD5C60"/>
                </a:solidFill>
                <a:cs typeface="Times New Roman" panose="02020603050405020304" pitchFamily="18" charset="0"/>
              </a:rPr>
              <a:t>predictor</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of, nor an </a:t>
            </a:r>
            <a:r>
              <a:rPr lang="en-US" altLang="zh-CN" sz="2200" b="1" u="sng" dirty="0">
                <a:solidFill>
                  <a:srgbClr val="DD5C60"/>
                </a:solidFill>
                <a:cs typeface="Times New Roman" panose="02020603050405020304" pitchFamily="18" charset="0"/>
              </a:rPr>
              <a:t>ample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plan for, career success.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 1, para. 6)</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solid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adj.</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that you can rely on; having a strong basis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可靠的；可信赖的；坚实的</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As yet, they have no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solid</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evidence.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他们至今没有任何可靠的证据。</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predictor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n.</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that can show what will happen in the future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预测器；预示物</a:t>
            </a:r>
          </a:p>
          <a:p>
            <a:pPr marL="533400" marR="0" lvl="0" indent="-533400" algn="just" defTabSz="914400" rtl="0" eaLnBrk="1" fontAlgn="auto" latinLnBrk="0" hangingPunct="1">
              <a:lnSpc>
                <a:spcPct val="120000"/>
              </a:lnSpc>
              <a:spcBef>
                <a:spcPts val="0"/>
              </a:spcBef>
              <a:spcAft>
                <a:spcPts val="0"/>
              </a:spcAft>
              <a:buClrTx/>
              <a:buSzTx/>
              <a:buFontTx/>
              <a:buNone/>
              <a:defRPr/>
            </a:pPr>
            <a:r>
              <a:rPr lang="en-US" altLang="zh-CN" sz="2200" i="1" dirty="0">
                <a:solidFill>
                  <a:prstClr val="black"/>
                </a:solidFill>
                <a:ea typeface="宋体" panose="02010600030101010101" pitchFamily="2" charset="-122"/>
                <a:cs typeface="Times New Roman" panose="02020603050405020304" pitchFamily="18" charset="0"/>
              </a:rPr>
              <a:t>e.g.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Cholesterol level is not a strong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predictor</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of heart disease in women.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胆固醇水平在预</a:t>
            </a:r>
            <a:r>
              <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示女性患心</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脏病方面并不是一个很准确的因素。</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ample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adj.</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enough or more than enough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足够的；丰裕的</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533400" marR="0" lvl="0" indent="-533400" algn="just" defTabSz="914400" rtl="0" eaLnBrk="1" fontAlgn="auto" latinLnBrk="0" hangingPunct="1">
              <a:lnSpc>
                <a:spcPct val="120000"/>
              </a:lnSpc>
              <a:spcBef>
                <a:spcPts val="0"/>
              </a:spcBef>
              <a:spcAft>
                <a:spcPts val="0"/>
              </a:spcAft>
              <a:buClrTx/>
              <a:buSzTx/>
              <a:buFontTx/>
              <a:buNone/>
              <a:defRPr/>
            </a:pPr>
            <a:r>
              <a:rPr lang="en-US" altLang="zh-CN" sz="2200" i="1" dirty="0">
                <a:solidFill>
                  <a:prstClr val="black"/>
                </a:solidFill>
                <a:ea typeface="宋体" panose="02010600030101010101" pitchFamily="2" charset="-122"/>
                <a:cs typeface="Times New Roman" panose="02020603050405020304" pitchFamily="18" charset="0"/>
              </a:rPr>
              <a:t>e.g.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ample</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opportunity / evidence / space / proof</a:t>
            </a:r>
            <a:r>
              <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充分的机会；足够的证据；宽敞的空间；</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充足的证明</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205683"/>
            <a:ext cx="12192000" cy="2221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dirty="0">
                <a:solidFill>
                  <a:prstClr val="black"/>
                </a:solidFill>
                <a:latin typeface="Calibri" panose="020F0502020204030204"/>
                <a:ea typeface="宋体" panose="02010600030101010101" pitchFamily="2" charset="-122"/>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15466"/>
            <a:ext cx="10758377"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 marketable major (in these times, </a:t>
            </a:r>
            <a:r>
              <a:rPr lang="en-US" altLang="zh-CN" sz="2200" b="1" u="sng" dirty="0">
                <a:solidFill>
                  <a:srgbClr val="DD5C60"/>
                </a:solidFill>
                <a:cs typeface="Times New Roman" panose="02020603050405020304" pitchFamily="18" charset="0"/>
              </a:rPr>
              <a:t>STEM</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majors and some professionally focused majors) +good interpersonal skills (which include reliability, ability to work with others, a </a:t>
            </a:r>
            <a:r>
              <a:rPr lang="en-US" altLang="zh-CN" sz="2200" b="1" u="sng" dirty="0">
                <a:solidFill>
                  <a:srgbClr val="DD5C60"/>
                </a:solidFill>
                <a:cs typeface="Times New Roman" panose="02020603050405020304" pitchFamily="18" charset="0"/>
              </a:rPr>
              <a:t>decent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attention span) = very likely professional success.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4-6, para. 6)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STEM</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abbr.</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science, technology, engineering, and mathematics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科学、技术、工程和数学</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56928" y="3669570"/>
            <a:ext cx="10823943" cy="1278620"/>
          </a:xfrm>
          <a:prstGeom prst="rect">
            <a:avLst/>
          </a:prstGeom>
          <a:noFill/>
        </p:spPr>
        <p:txBody>
          <a:bodyPr wrap="square" rtlCol="0">
            <a:spAutoFit/>
          </a:bodyPr>
          <a:lstStyle/>
          <a:p>
            <a:pPr>
              <a:lnSpc>
                <a:spcPct val="120000"/>
              </a:lnSpc>
            </a:pPr>
            <a:r>
              <a:rPr lang="en-US" altLang="zh-CN" sz="2200" dirty="0">
                <a:solidFill>
                  <a:srgbClr val="231F20"/>
                </a:solidFill>
                <a:effectLst/>
                <a:ea typeface="黑体" panose="02010609060101010101" pitchFamily="49" charset="-122"/>
              </a:rPr>
              <a:t>STEM </a:t>
            </a:r>
            <a:r>
              <a:rPr lang="zh-CN" altLang="en-US" sz="2200" dirty="0">
                <a:solidFill>
                  <a:srgbClr val="231F20"/>
                </a:solidFill>
                <a:effectLst/>
                <a:latin typeface="黑体" panose="02010609060101010101" pitchFamily="49" charset="-122"/>
                <a:ea typeface="黑体" panose="02010609060101010101" pitchFamily="49" charset="-122"/>
              </a:rPr>
              <a:t>计划是美国鼓励学生主修科学、技术、工程及数学相关专业的一项计划。参与</a:t>
            </a:r>
            <a:r>
              <a:rPr lang="en-US" altLang="zh-CN" sz="2200" dirty="0">
                <a:solidFill>
                  <a:srgbClr val="231F20"/>
                </a:solidFill>
                <a:ea typeface="黑体" panose="02010609060101010101" pitchFamily="49" charset="-122"/>
              </a:rPr>
              <a:t>STEM </a:t>
            </a:r>
            <a:r>
              <a:rPr lang="zh-CN" altLang="en-US" sz="2200" dirty="0">
                <a:solidFill>
                  <a:srgbClr val="231F20"/>
                </a:solidFill>
                <a:effectLst/>
                <a:latin typeface="黑体" panose="02010609060101010101" pitchFamily="49" charset="-122"/>
                <a:ea typeface="黑体" panose="02010609060101010101" pitchFamily="49" charset="-122"/>
              </a:rPr>
              <a:t>计划的专业被称为 </a:t>
            </a:r>
            <a:r>
              <a:rPr lang="en-US" altLang="zh-CN" sz="2200" dirty="0">
                <a:solidFill>
                  <a:srgbClr val="231F20"/>
                </a:solidFill>
                <a:ea typeface="黑体" panose="02010609060101010101" pitchFamily="49" charset="-122"/>
              </a:rPr>
              <a:t>STEM </a:t>
            </a:r>
            <a:r>
              <a:rPr lang="zh-CN" altLang="en-US" sz="2200" dirty="0">
                <a:solidFill>
                  <a:srgbClr val="231F20"/>
                </a:solidFill>
                <a:effectLst/>
                <a:latin typeface="黑体" panose="02010609060101010101" pitchFamily="49" charset="-122"/>
                <a:ea typeface="黑体" panose="02010609060101010101" pitchFamily="49" charset="-122"/>
              </a:rPr>
              <a:t>专业。现在许多美国学校的商学院也将部分需要科学技术的商科专业列为 </a:t>
            </a:r>
            <a:r>
              <a:rPr lang="en-US" altLang="zh-CN" sz="2200" dirty="0">
                <a:solidFill>
                  <a:srgbClr val="231F20"/>
                </a:solidFill>
                <a:ea typeface="黑体" panose="02010609060101010101" pitchFamily="49" charset="-122"/>
              </a:rPr>
              <a:t>STEM </a:t>
            </a:r>
            <a:r>
              <a:rPr lang="zh-CN" altLang="en-US" sz="2200" dirty="0">
                <a:solidFill>
                  <a:srgbClr val="231F20"/>
                </a:solidFill>
                <a:effectLst/>
                <a:latin typeface="黑体" panose="02010609060101010101" pitchFamily="49" charset="-122"/>
                <a:ea typeface="黑体" panose="02010609060101010101" pitchFamily="49" charset="-122"/>
              </a:rPr>
              <a:t>专业。</a:t>
            </a:r>
            <a:endParaRPr kumimoji="0" lang="zh-CN" altLang="en-US" sz="2200" i="0" u="none" strike="noStrike" kern="1200" cap="none" spc="0" normalizeH="0" baseline="0" noProof="0" dirty="0">
              <a:ln>
                <a:noFill/>
              </a:ln>
              <a:solidFill>
                <a:srgbClr val="0070C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32" name="圆角矩形 31"/>
          <p:cNvSpPr/>
          <p:nvPr/>
        </p:nvSpPr>
        <p:spPr>
          <a:xfrm>
            <a:off x="1041992" y="3013295"/>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dirty="0">
                <a:solidFill>
                  <a:prstClr val="black"/>
                </a:solidFill>
                <a:latin typeface="Calibri" panose="020F0502020204030204"/>
                <a:ea typeface="宋体" panose="02010600030101010101" pitchFamily="2" charset="-122"/>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15466"/>
            <a:ext cx="10758377" cy="2903680"/>
          </a:xfrm>
          <a:prstGeom prst="rect">
            <a:avLst/>
          </a:prstGeom>
          <a:noFill/>
        </p:spPr>
        <p:txBody>
          <a:bodyPr wrap="square" rtlCol="0">
            <a:spAutoFit/>
          </a:bodyPr>
          <a:lstStyle/>
          <a:p>
            <a:pPr>
              <a:lnSpc>
                <a:spcPct val="120000"/>
              </a:lnSpc>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 marketable major (in these times, </a:t>
            </a:r>
            <a:r>
              <a:rPr lang="en-US" altLang="zh-CN" sz="2200" b="1" u="sng" dirty="0">
                <a:solidFill>
                  <a:srgbClr val="DD5C60"/>
                </a:solidFill>
                <a:cs typeface="Times New Roman" panose="02020603050405020304" pitchFamily="18" charset="0"/>
              </a:rPr>
              <a:t>STEM</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majors and some professionally focused majors) +good interpersonal skills (which include reliability, ability to work with others, a </a:t>
            </a:r>
            <a:r>
              <a:rPr lang="en-US" altLang="zh-CN" sz="2200" b="1" u="sng" dirty="0">
                <a:solidFill>
                  <a:srgbClr val="DD5C60"/>
                </a:solidFill>
                <a:cs typeface="Times New Roman" panose="02020603050405020304" pitchFamily="18" charset="0"/>
              </a:rPr>
              <a:t>decent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attention span) = very likely professional success.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4-6, para. 6) </a:t>
            </a:r>
          </a:p>
          <a:p>
            <a:pPr>
              <a:lnSpc>
                <a:spcPct val="120000"/>
              </a:lnSpc>
            </a:pPr>
            <a:r>
              <a:rPr lang="en-US" altLang="zh-CN" sz="2200" b="1" dirty="0">
                <a:solidFill>
                  <a:srgbClr val="231F20"/>
                </a:solidFill>
                <a:effectLst/>
                <a:ea typeface="黑体" panose="02010609060101010101" pitchFamily="49" charset="-122"/>
              </a:rPr>
              <a:t>decent </a:t>
            </a:r>
            <a:r>
              <a:rPr lang="en-US" altLang="zh-CN" sz="2200" i="1" dirty="0">
                <a:solidFill>
                  <a:srgbClr val="231F20"/>
                </a:solidFill>
                <a:effectLst/>
                <a:ea typeface="黑体" panose="02010609060101010101" pitchFamily="49" charset="-122"/>
              </a:rPr>
              <a:t>adj. </a:t>
            </a:r>
            <a:r>
              <a:rPr lang="en-US" altLang="zh-CN" sz="2200" dirty="0">
                <a:solidFill>
                  <a:srgbClr val="231F20"/>
                </a:solidFill>
                <a:effectLst/>
                <a:ea typeface="黑体" panose="02010609060101010101" pitchFamily="49" charset="-122"/>
              </a:rPr>
              <a:t>of a good enough standard or quality </a:t>
            </a:r>
            <a:r>
              <a:rPr lang="zh-CN" altLang="en-US" sz="2200" dirty="0">
                <a:solidFill>
                  <a:srgbClr val="231F20"/>
                </a:solidFill>
                <a:effectLst/>
                <a:ea typeface="黑体" panose="02010609060101010101" pitchFamily="49" charset="-122"/>
              </a:rPr>
              <a:t>像样的；相当不错的 </a:t>
            </a:r>
            <a:endParaRPr lang="zh-CN" altLang="en-US" sz="2200" dirty="0">
              <a:ea typeface="黑体" panose="02010609060101010101" pitchFamily="49" charset="-122"/>
            </a:endParaRPr>
          </a:p>
          <a:p>
            <a:pPr>
              <a:lnSpc>
                <a:spcPct val="120000"/>
              </a:lnSpc>
            </a:pPr>
            <a:r>
              <a:rPr lang="en-US" altLang="zh-CN" sz="2200" i="1" dirty="0">
                <a:solidFill>
                  <a:srgbClr val="231F20"/>
                </a:solidFill>
                <a:effectLst/>
                <a:ea typeface="黑体" panose="02010609060101010101" pitchFamily="49" charset="-122"/>
              </a:rPr>
              <a:t>e.g.  </a:t>
            </a:r>
            <a:r>
              <a:rPr lang="en-US" altLang="zh-CN" sz="2200" dirty="0">
                <a:solidFill>
                  <a:srgbClr val="231F20"/>
                </a:solidFill>
                <a:effectLst/>
                <a:ea typeface="黑体" panose="02010609060101010101" pitchFamily="49" charset="-122"/>
              </a:rPr>
              <a:t>He didn’t get a </a:t>
            </a:r>
            <a:r>
              <a:rPr lang="en-US" altLang="zh-CN" sz="2200" b="1" i="1" dirty="0">
                <a:solidFill>
                  <a:srgbClr val="231F20"/>
                </a:solidFill>
                <a:effectLst/>
                <a:ea typeface="黑体" panose="02010609060101010101" pitchFamily="49" charset="-122"/>
              </a:rPr>
              <a:t>decent</a:t>
            </a:r>
            <a:r>
              <a:rPr lang="en-US" altLang="zh-CN" sz="2200" dirty="0">
                <a:solidFill>
                  <a:srgbClr val="231F20"/>
                </a:solidFill>
                <a:effectLst/>
                <a:ea typeface="黑体" panose="02010609060101010101" pitchFamily="49" charset="-122"/>
              </a:rPr>
              <a:t> explanation. </a:t>
            </a:r>
            <a:r>
              <a:rPr lang="zh-CN" altLang="en-US" sz="2200" dirty="0">
                <a:solidFill>
                  <a:srgbClr val="231F20"/>
                </a:solidFill>
                <a:effectLst/>
                <a:ea typeface="黑体" panose="02010609060101010101" pitchFamily="49" charset="-122"/>
              </a:rPr>
              <a:t>他没有得到一个像样的解释。</a:t>
            </a:r>
            <a:endParaRPr lang="zh-CN" altLang="en-US" sz="2200" dirty="0">
              <a:ea typeface="黑体" panose="02010609060101010101" pitchFamily="49" charset="-122"/>
            </a:endParaRPr>
          </a:p>
          <a:p>
            <a:pPr marL="533400">
              <a:lnSpc>
                <a:spcPct val="120000"/>
              </a:lnSpc>
            </a:pPr>
            <a:r>
              <a:rPr lang="en-US" altLang="zh-CN" sz="2200" dirty="0">
                <a:solidFill>
                  <a:srgbClr val="231F20"/>
                </a:solidFill>
                <a:effectLst/>
                <a:ea typeface="黑体" panose="02010609060101010101" pitchFamily="49" charset="-122"/>
              </a:rPr>
              <a:t>The lack of a </a:t>
            </a:r>
            <a:r>
              <a:rPr lang="en-US" altLang="zh-CN" sz="2200" b="1" i="1" dirty="0">
                <a:solidFill>
                  <a:srgbClr val="231F20"/>
                </a:solidFill>
                <a:effectLst/>
                <a:ea typeface="黑体" panose="02010609060101010101" pitchFamily="49" charset="-122"/>
              </a:rPr>
              <a:t>decent</a:t>
            </a:r>
            <a:r>
              <a:rPr lang="en-US" altLang="zh-CN" sz="2200" dirty="0">
                <a:solidFill>
                  <a:srgbClr val="231F20"/>
                </a:solidFill>
                <a:effectLst/>
                <a:ea typeface="黑体" panose="02010609060101010101" pitchFamily="49" charset="-122"/>
              </a:rPr>
              <a:t> education did not defeat Rey. </a:t>
            </a:r>
            <a:r>
              <a:rPr lang="zh-CN" altLang="en-US" sz="2200" dirty="0">
                <a:solidFill>
                  <a:srgbClr val="231F20"/>
                </a:solidFill>
                <a:effectLst/>
                <a:ea typeface="黑体" panose="02010609060101010101" pitchFamily="49" charset="-122"/>
              </a:rPr>
              <a:t>缺乏良好的教育并没有阻碍雷伊的发展。</a:t>
            </a:r>
            <a:endParaRPr kumimoji="0" lang="zh-CN" altLang="en-US" sz="220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756404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080234"/>
            <a:ext cx="12192000" cy="18490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dirty="0">
                <a:solidFill>
                  <a:prstClr val="black"/>
                </a:solidFill>
                <a:latin typeface="Calibri" panose="020F0502020204030204"/>
                <a:ea typeface="宋体" panose="02010600030101010101" pitchFamily="2" charset="-122"/>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884563" cy="90486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An </a:t>
            </a:r>
            <a:r>
              <a:rPr lang="en-US" altLang="zh-CN" sz="2200" b="1" u="sng" dirty="0">
                <a:solidFill>
                  <a:srgbClr val="DD5C60"/>
                </a:solidFill>
                <a:cs typeface="Times New Roman" panose="02020603050405020304" pitchFamily="18" charset="0"/>
              </a:rPr>
              <a:t>ordinary</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major + those same interpersonal skills = fairly likely professional success.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7-8, para. 6) </a:t>
            </a:r>
          </a:p>
        </p:txBody>
      </p:sp>
      <p:sp>
        <p:nvSpPr>
          <p:cNvPr id="4" name="文本框 3"/>
          <p:cNvSpPr txBox="1"/>
          <p:nvPr/>
        </p:nvSpPr>
        <p:spPr>
          <a:xfrm>
            <a:off x="956928" y="3407203"/>
            <a:ext cx="10823943" cy="169033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有时人们用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ordinary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来形容某人或某事，言外之意是说他们比较平淡无奇，甚至有些乏味，含有一定贬义。</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如</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Your life since then must have seemed very </a:t>
            </a:r>
            <a:r>
              <a:rPr kumimoji="0" lang="en-US" altLang="zh-CN" sz="2200" b="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ordinary</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从那时起你的生活一定非常平淡</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无奇。</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956928" y="286844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798798"/>
            <a:ext cx="12192000" cy="19914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249741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An equation leading to a good life must balance the major with interpersonal relationship —something that demonstrates </a:t>
            </a:r>
            <a:r>
              <a:rPr lang="en-US" altLang="zh-CN" sz="2200" b="1" u="sng" dirty="0">
                <a:solidFill>
                  <a:srgbClr val="DD5C60"/>
                </a:solidFill>
                <a:cs typeface="Times New Roman" panose="02020603050405020304" pitchFamily="18" charset="0"/>
              </a:rPr>
              <a:t>emotional intelligence</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u="sng" dirty="0">
                <a:solidFill>
                  <a:srgbClr val="DD5C60"/>
                </a:solidFill>
                <a:cs typeface="Times New Roman" panose="02020603050405020304" pitchFamily="18" charset="0"/>
              </a:rPr>
              <a:t>self-awareness</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and maturity.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1-3, para. 7)</a:t>
            </a:r>
          </a:p>
          <a:p>
            <a:pPr marL="2781300" marR="0" lvl="0" indent="-278130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emotional intelligence: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ability to understand your emotions and those of other people and to behave appropriately in different situations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情绪智力（指理解情感、在不同场合下举止得体的能力）</a:t>
            </a:r>
          </a:p>
        </p:txBody>
      </p:sp>
      <p:sp>
        <p:nvSpPr>
          <p:cNvPr id="4" name="文本框 3"/>
          <p:cNvSpPr txBox="1"/>
          <p:nvPr/>
        </p:nvSpPr>
        <p:spPr>
          <a:xfrm>
            <a:off x="956928" y="3957649"/>
            <a:ext cx="10823943" cy="168488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情绪商数（</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Emotional Intelligence Quotient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，缩写为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EI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或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EQ</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，简称情商），是一种自我情绪控制能力的指数。具体表现为对自身和他人情绪的觉察和管理、对人际关系的管理、在逆境中的自我激励能力等。它是近年来心理学家们提出的与智商（</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Intelligence quotient,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简称</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IQ</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）相对应的概念。</a:t>
            </a:r>
            <a:endParaRPr kumimoji="0" lang="zh-CN" altLang="en-US" sz="220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54123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798799"/>
            <a:ext cx="12192000" cy="1586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An equation leading to a good life must balance the major with interpersonal relationship —something that demonstrates </a:t>
            </a:r>
            <a:r>
              <a:rPr lang="en-US" altLang="zh-CN" sz="2200" b="1" u="sng" dirty="0">
                <a:solidFill>
                  <a:srgbClr val="DD5C60"/>
                </a:solidFill>
                <a:cs typeface="Times New Roman" panose="02020603050405020304" pitchFamily="18" charset="0"/>
              </a:rPr>
              <a:t>emotional intelligence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u="sng" dirty="0">
                <a:solidFill>
                  <a:srgbClr val="DD5C60"/>
                </a:solidFill>
                <a:cs typeface="Times New Roman" panose="02020603050405020304" pitchFamily="18" charset="0"/>
              </a:rPr>
              <a:t>self-awareness</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and maturity.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1-3, para. 7)</a:t>
            </a:r>
          </a:p>
          <a:p>
            <a:pPr algn="just">
              <a:lnSpc>
                <a:spcPct val="120000"/>
              </a:lnSpc>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self-awareness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knowledge and understanding of one’s own character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自知；自明；自觉</a:t>
            </a:r>
            <a:endPar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4" name="文本框 3"/>
          <p:cNvSpPr txBox="1"/>
          <p:nvPr/>
        </p:nvSpPr>
        <p:spPr>
          <a:xfrm>
            <a:off x="956928" y="3957649"/>
            <a:ext cx="10823943"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lang="zh-CN" altLang="en-US" sz="2200" dirty="0">
                <a:ea typeface="黑体" panose="02010609060101010101" pitchFamily="49" charset="-122"/>
                <a:cs typeface="Times New Roman" panose="02020603050405020304" pitchFamily="18" charset="0"/>
              </a:rPr>
              <a:t>智力商数（</a:t>
            </a:r>
            <a:r>
              <a:rPr lang="en-US" altLang="zh-CN" sz="2200" dirty="0">
                <a:ea typeface="黑体" panose="02010609060101010101" pitchFamily="49" charset="-122"/>
                <a:cs typeface="Times New Roman" panose="02020603050405020304" pitchFamily="18" charset="0"/>
              </a:rPr>
              <a:t>Intelligence Quotient</a:t>
            </a:r>
            <a:r>
              <a:rPr lang="zh-CN" altLang="en-US" sz="2200" dirty="0">
                <a:ea typeface="黑体" panose="02010609060101010101" pitchFamily="49" charset="-122"/>
                <a:cs typeface="Times New Roman" panose="02020603050405020304" pitchFamily="18" charset="0"/>
              </a:rPr>
              <a:t>，缩写为 </a:t>
            </a:r>
            <a:r>
              <a:rPr lang="en-US" altLang="zh-CN" sz="2200" dirty="0">
                <a:ea typeface="黑体" panose="02010609060101010101" pitchFamily="49" charset="-122"/>
                <a:cs typeface="Times New Roman" panose="02020603050405020304" pitchFamily="18" charset="0"/>
              </a:rPr>
              <a:t>IQ</a:t>
            </a:r>
            <a:r>
              <a:rPr lang="zh-CN" altLang="en-US" sz="2200" dirty="0">
                <a:ea typeface="黑体" panose="02010609060101010101" pitchFamily="49" charset="-122"/>
                <a:cs typeface="Times New Roman" panose="02020603050405020304" pitchFamily="18" charset="0"/>
              </a:rPr>
              <a:t>，简称智商），是个人智力测验成绩和同年龄被试者成绩相比的指数，是衡量个人智力高低的标准。智商主要反映人的理性能力，包括认知能力、思维能力、语言能力、观察能力、计算能力、律动能力等。</a:t>
            </a:r>
          </a:p>
        </p:txBody>
      </p:sp>
      <p:sp>
        <p:nvSpPr>
          <p:cNvPr id="32" name="圆角矩形 31"/>
          <p:cNvSpPr/>
          <p:nvPr/>
        </p:nvSpPr>
        <p:spPr>
          <a:xfrm>
            <a:off x="1058926" y="355069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40576548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290368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 need to be certain our students know how to give a good firm handshake, </a:t>
            </a:r>
            <a:r>
              <a:rPr lang="en-US" altLang="zh-CN" sz="2200" b="1" u="sng" dirty="0">
                <a:solidFill>
                  <a:srgbClr val="DD5C60"/>
                </a:solidFill>
                <a:cs typeface="Times New Roman" panose="02020603050405020304" pitchFamily="18" charset="0"/>
              </a:rPr>
              <a:t>look someone in the eye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and introduce themselves.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2-3, para. 8) </a:t>
            </a:r>
          </a:p>
          <a:p>
            <a:pPr marL="3594100" marR="0" lvl="0" indent="-359410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look sb in the eye(s) / face: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(usually used in negative sentences and questions) to look straight at sb without feeling embarrassed or ashamed</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（通</a:t>
            </a:r>
            <a:r>
              <a:rPr lang="zh-CN" altLang="en-US" sz="2200" dirty="0">
                <a:ea typeface="黑体" panose="02010609060101010101" pitchFamily="49" charset="-122"/>
                <a:cs typeface="Times New Roman" panose="02020603050405020304" pitchFamily="18" charset="0"/>
              </a:rPr>
              <a:t>常</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用于否定句和疑问句）（坦然或问心无愧地）直视某人，正视某人</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I’ll never be able to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look her in the face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again!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我再也不能坦然地面对她了！</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387079"/>
            <a:ext cx="10284290" cy="4561249"/>
          </a:xfrm>
          <a:prstGeom prst="rect">
            <a:avLst/>
          </a:prstGeom>
          <a:noFill/>
        </p:spPr>
        <p:txBody>
          <a:bodyPr wrap="square" rtlCol="0">
            <a:spAutoFit/>
          </a:bodyPr>
          <a:lstStyle/>
          <a:p>
            <a:pPr>
              <a:lnSpc>
                <a:spcPct val="120000"/>
              </a:lnSpc>
            </a:pPr>
            <a:endParaRPr lang="en-US" altLang="zh-CN" sz="2200" dirty="0"/>
          </a:p>
          <a:p>
            <a:pPr>
              <a:lnSpc>
                <a:spcPct val="120000"/>
              </a:lnSpc>
            </a:pPr>
            <a:endParaRPr lang="en-US" altLang="zh-CN" sz="2200" dirty="0"/>
          </a:p>
          <a:p>
            <a:pPr>
              <a:lnSpc>
                <a:spcPct val="120000"/>
              </a:lnSpc>
            </a:pPr>
            <a:r>
              <a:rPr lang="en-US" altLang="zh-CN" sz="2200" dirty="0"/>
              <a:t>        These people on the dais were most likely the students who, regardless of major, just did things well. They came to class having done the reading. They turned in assignments and participated appropriately in group work. They spoke up when asked a question, and listened when others spoke, and in doing so, learned something. They did not miss three classes after a fight with a boy / girlfriend. They did not bail on a group project because their classmates made them uncomfortable.         They managed bad news with some degree of equanimity. Then they graduated, and succeeded in whatever place they found themselves — showing up for work, doing what was asked, accepting criticism, improving.</a:t>
            </a:r>
          </a:p>
        </p:txBody>
      </p:sp>
      <p:sp>
        <p:nvSpPr>
          <p:cNvPr id="18" name="文本框 17"/>
          <p:cNvSpPr txBox="1"/>
          <p:nvPr/>
        </p:nvSpPr>
        <p:spPr>
          <a:xfrm>
            <a:off x="919320" y="1863486"/>
            <a:ext cx="467691" cy="456124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8392680" y="4319980"/>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4"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extLst>
      <p:ext uri="{BB962C8B-B14F-4D97-AF65-F5344CB8AC3E}">
        <p14:creationId xmlns:p14="http://schemas.microsoft.com/office/powerpoint/2010/main" xmlns="" val="4247203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290368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 need to </a:t>
            </a:r>
            <a:r>
              <a:rPr lang="en-US" altLang="zh-CN" sz="2200" b="1" u="sng" dirty="0">
                <a:solidFill>
                  <a:srgbClr val="DD5C60"/>
                </a:solidFill>
                <a:cs typeface="Times New Roman" panose="02020603050405020304" pitchFamily="18" charset="0"/>
              </a:rPr>
              <a:t>address</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personal </a:t>
            </a:r>
            <a:r>
              <a:rPr lang="en-US" altLang="zh-CN" sz="2200" b="1" u="sng" dirty="0">
                <a:solidFill>
                  <a:srgbClr val="DD5C60"/>
                </a:solidFill>
                <a:cs typeface="Times New Roman" panose="02020603050405020304" pitchFamily="18" charset="0"/>
              </a:rPr>
              <a:t>hygiene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and appropriate dress.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 4, para. 8) </a:t>
            </a:r>
          </a:p>
          <a:p>
            <a:pPr marL="1257300" marR="0" lvl="0" indent="-125730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address </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(formal) to think about a problem or a situation and decide how you are going to deal with it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设法解决；处理；对付</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Your essay does not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address</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the real issues.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你的论文没有论证实质问题。</a:t>
            </a:r>
          </a:p>
          <a:p>
            <a:pPr marL="1257300" marR="0" lvl="0" indent="-125730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hygiene </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n.</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practice of keeping oneself and one’s living and working areas clean in order to prevent illness and disease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（尤指为防止患病或疾病传播的）卫生</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food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hygiene</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食品卫生</a:t>
            </a: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395241"/>
            <a:ext cx="12192000" cy="12878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9" y="1234211"/>
            <a:ext cx="9863472"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Some would argue that </a:t>
            </a:r>
            <a:r>
              <a:rPr lang="en-US" altLang="zh-CN" sz="2200" b="1" u="sng" dirty="0">
                <a:solidFill>
                  <a:srgbClr val="DD5C60"/>
                </a:solidFill>
                <a:cs typeface="Times New Roman" panose="02020603050405020304" pitchFamily="18" charset="0"/>
              </a:rPr>
              <a:t>postsecondary</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education is about mastering content and developing </a:t>
            </a:r>
            <a:r>
              <a:rPr lang="en-US" altLang="zh-CN" sz="2200" b="1" u="sng" dirty="0">
                <a:solidFill>
                  <a:srgbClr val="DD5C60"/>
                </a:solidFill>
                <a:cs typeface="Times New Roman" panose="02020603050405020304" pitchFamily="18" charset="0"/>
              </a:rPr>
              <a:t>all-important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critical thinking skills, about becoming </a:t>
            </a:r>
            <a:r>
              <a:rPr lang="en-US" altLang="zh-CN" sz="2200" b="1" u="sng" dirty="0">
                <a:solidFill>
                  <a:srgbClr val="DD5C60"/>
                </a:solidFill>
                <a:cs typeface="Times New Roman" panose="02020603050405020304" pitchFamily="18" charset="0"/>
              </a:rPr>
              <a:t>self-taught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curious researchers and life-long learners.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1-3, para. 9)</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postsecondary</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adj.</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higher education </a:t>
            </a:r>
            <a:r>
              <a:rPr lang="zh-CN" altLang="en-US" sz="2200" dirty="0">
                <a:solidFill>
                  <a:srgbClr val="231F20"/>
                </a:solidFill>
                <a:effectLst/>
                <a:latin typeface="黑体" panose="02010609060101010101" pitchFamily="49" charset="-122"/>
                <a:ea typeface="黑体" panose="02010609060101010101" pitchFamily="49" charset="-122"/>
              </a:rPr>
              <a:t>中学后的，中等教育之后的</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19321" y="3617798"/>
            <a:ext cx="10823943" cy="87235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secondary education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中等教育是在初等教育基础上的教育。学历层次有初中、高中、中专、中技、中师。一般儿童在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11–18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岁间接受中等教育。</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956928" y="319394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9864000" cy="334245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Some would argue that </a:t>
            </a:r>
            <a:r>
              <a:rPr lang="en-US" altLang="zh-CN" sz="2200" b="1" u="sng" dirty="0">
                <a:solidFill>
                  <a:srgbClr val="DD5C60"/>
                </a:solidFill>
                <a:cs typeface="Times New Roman" panose="02020603050405020304" pitchFamily="18" charset="0"/>
              </a:rPr>
              <a:t>postsecondary</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education is about mastering content and developing </a:t>
            </a:r>
            <a:r>
              <a:rPr lang="en-US" altLang="zh-CN" sz="2200" b="1" u="sng" dirty="0">
                <a:solidFill>
                  <a:srgbClr val="DD5C60"/>
                </a:solidFill>
                <a:cs typeface="Times New Roman" panose="02020603050405020304" pitchFamily="18" charset="0"/>
              </a:rPr>
              <a:t>all-important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critical thinking skills, about becoming </a:t>
            </a:r>
            <a:r>
              <a:rPr lang="en-US" altLang="zh-CN" sz="2200" b="1" u="sng" dirty="0">
                <a:solidFill>
                  <a:srgbClr val="DD5C60"/>
                </a:solidFill>
                <a:cs typeface="Times New Roman" panose="02020603050405020304" pitchFamily="18" charset="0"/>
              </a:rPr>
              <a:t>self-taught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curious researchers and life-long learners.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1-3, para. 9)</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all-important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adj.</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extremely important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极重要的</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town’s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all-important</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tourist industry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这座城市最重要的旅游业</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1879600" marR="0" lvl="0" indent="-187960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self-taught</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adj.</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having learned sth by reading books, etc., rather than by attending classes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自学的；自修的</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self-taught</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artist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自学成才的艺术家</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31919069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386861"/>
            <a:ext cx="12192000" cy="30233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L="532130" marR="0" lvl="0" indent="-53213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But I would then </a:t>
            </a:r>
            <a:r>
              <a:rPr lang="en-US" altLang="zh-CN" sz="2200" b="1" u="sng" dirty="0">
                <a:solidFill>
                  <a:srgbClr val="DD5C60"/>
                </a:solidFill>
                <a:cs typeface="Times New Roman" panose="02020603050405020304" pitchFamily="18" charset="0"/>
              </a:rPr>
              <a:t>suggest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our college prepare our students for the real world in ways that</a:t>
            </a:r>
          </a:p>
          <a:p>
            <a:pPr marL="532130" marR="0" lvl="0" indent="-532130" algn="just" defTabSz="914400" rtl="0" eaLnBrk="1" fontAlgn="auto" latinLnBrk="0" hangingPunct="1">
              <a:lnSpc>
                <a:spcPct val="120000"/>
              </a:lnSpc>
              <a:spcBef>
                <a:spcPts val="0"/>
              </a:spcBef>
              <a:spcAft>
                <a:spcPts val="0"/>
              </a:spcAft>
              <a:buClrTx/>
              <a:buSzTx/>
              <a:buFontTx/>
              <a:buNone/>
              <a:defRPr/>
            </a:pPr>
            <a:r>
              <a:rPr lang="en-US" altLang="zh-CN" sz="2200" b="1" dirty="0">
                <a:solidFill>
                  <a:prstClr val="black"/>
                </a:solidFill>
                <a:ea typeface="黑体" panose="02010609060101010101" pitchFamily="49" charset="-122"/>
                <a:cs typeface="Times New Roman" panose="02020603050405020304" pitchFamily="18" charset="0"/>
              </a:rPr>
              <a:t>their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academic coursework may or may not.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4-5, para. 9)</a:t>
            </a:r>
          </a:p>
        </p:txBody>
      </p:sp>
      <p:sp>
        <p:nvSpPr>
          <p:cNvPr id="4" name="文本框 3"/>
          <p:cNvSpPr txBox="1"/>
          <p:nvPr/>
        </p:nvSpPr>
        <p:spPr>
          <a:xfrm>
            <a:off x="956928" y="2594713"/>
            <a:ext cx="10823943" cy="249741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中文很普遍的“兼语式”（“建议”某人去做某事）不能套在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suggest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上，也就是说，不能用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suggest somebody to do something</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，要改为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suggest that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可省略），从句的谓语动词用虚拟语气（</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should + inf.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或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inf.</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）或直接陈述句语气均可。</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Her brother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suggests</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that she study harder.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她的哥哥建议她应当更加努力地学习。</a:t>
            </a: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如果是当堂提建议，则不要用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should</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 </a:t>
            </a:r>
            <a:r>
              <a:rPr lang="en-GB" altLang="zh-CN" sz="2200" b="1" i="1" dirty="0">
                <a:solidFill>
                  <a:prstClr val="black"/>
                </a:solidFill>
                <a:ea typeface="黑体" panose="02010609060101010101" pitchFamily="49" charset="-122"/>
                <a:cs typeface="Times New Roman" panose="02020603050405020304" pitchFamily="18" charset="0"/>
              </a:rPr>
              <a:t>suggest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that you get a job in a bank.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我建议你去找一份银行的工作。</a:t>
            </a:r>
          </a:p>
        </p:txBody>
      </p:sp>
      <p:sp>
        <p:nvSpPr>
          <p:cNvPr id="32" name="圆角矩形 31"/>
          <p:cNvSpPr/>
          <p:nvPr/>
        </p:nvSpPr>
        <p:spPr>
          <a:xfrm>
            <a:off x="1033525" y="217900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D8701DD3-D325-E66F-2D71-918D6E438EE5}"/>
              </a:ext>
            </a:extLst>
          </p:cNvPr>
          <p:cNvSpPr/>
          <p:nvPr/>
        </p:nvSpPr>
        <p:spPr>
          <a:xfrm>
            <a:off x="0" y="3850578"/>
            <a:ext cx="12192000" cy="27822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a:extLst>
              <a:ext uri="{FF2B5EF4-FFF2-40B4-BE49-F238E27FC236}">
                <a16:creationId xmlns:a16="http://schemas.microsoft.com/office/drawing/2014/main" xmlns="" id="{B9D2F1FB-C967-C666-0BD0-E33906D455D0}"/>
              </a:ext>
            </a:extLst>
          </p:cNvPr>
          <p:cNvSpPr txBox="1"/>
          <p:nvPr/>
        </p:nvSpPr>
        <p:spPr>
          <a:xfrm>
            <a:off x="844573" y="3982231"/>
            <a:ext cx="11135224" cy="2574359"/>
          </a:xfrm>
          <a:prstGeom prst="rect">
            <a:avLst/>
          </a:prstGeom>
          <a:noFill/>
        </p:spPr>
        <p:txBody>
          <a:bodyPr wrap="square" rtlCol="0">
            <a:spAutoFit/>
          </a:bodyPr>
          <a:lstStyle/>
          <a:p>
            <a:pPr marR="27940" indent="-252095" algn="just">
              <a:lnSpc>
                <a:spcPct val="120000"/>
              </a:lnSpc>
              <a:spcAft>
                <a:spcPts val="240"/>
              </a:spcAft>
              <a:defRPr/>
            </a:pPr>
            <a:r>
              <a:rPr lang="en-US" altLang="zh-CN" sz="2200" kern="100" dirty="0">
                <a:solidFill>
                  <a:srgbClr val="181717"/>
                </a:solidFill>
                <a:effectLst/>
                <a:ea typeface="Calibri" panose="020F0502020204030204" pitchFamily="34" charset="0"/>
                <a:cs typeface="微软雅黑" panose="020B0503020204020204" pitchFamily="34" charset="-122"/>
              </a:rPr>
              <a:t> </a:t>
            </a:r>
            <a:r>
              <a:rPr lang="en-US" altLang="zh-CN" sz="2200" dirty="0">
                <a:solidFill>
                  <a:prstClr val="black"/>
                </a:solidFill>
                <a:ea typeface="黑体" panose="02010609060101010101" pitchFamily="49" charset="-122"/>
                <a:cs typeface="Times New Roman" panose="02020603050405020304" pitchFamily="18" charset="0"/>
              </a:rPr>
              <a:t>estimate </a:t>
            </a:r>
            <a:r>
              <a:rPr lang="zh-CN" altLang="zh-CN" sz="2200" dirty="0">
                <a:solidFill>
                  <a:prstClr val="black"/>
                </a:solidFill>
                <a:ea typeface="黑体" panose="02010609060101010101" pitchFamily="49" charset="-122"/>
                <a:cs typeface="Times New Roman" panose="02020603050405020304" pitchFamily="18" charset="0"/>
              </a:rPr>
              <a:t>和 </a:t>
            </a:r>
            <a:r>
              <a:rPr lang="en-US" altLang="zh-CN" sz="2200" dirty="0">
                <a:solidFill>
                  <a:prstClr val="black"/>
                </a:solidFill>
                <a:ea typeface="黑体" panose="02010609060101010101" pitchFamily="49" charset="-122"/>
                <a:cs typeface="Times New Roman" panose="02020603050405020304" pitchFamily="18" charset="0"/>
              </a:rPr>
              <a:t>estimation </a:t>
            </a:r>
            <a:r>
              <a:rPr lang="zh-CN" altLang="zh-CN" sz="2200" dirty="0">
                <a:solidFill>
                  <a:prstClr val="black"/>
                </a:solidFill>
                <a:ea typeface="黑体" panose="02010609060101010101" pitchFamily="49" charset="-122"/>
                <a:cs typeface="Times New Roman" panose="02020603050405020304" pitchFamily="18" charset="0"/>
              </a:rPr>
              <a:t>都有</a:t>
            </a:r>
            <a:r>
              <a:rPr lang="en-US" altLang="zh-CN" sz="2200" dirty="0">
                <a:solidFill>
                  <a:prstClr val="black"/>
                </a:solidFill>
                <a:ea typeface="黑体" panose="02010609060101010101" pitchFamily="49" charset="-122"/>
                <a:cs typeface="Times New Roman" panose="02020603050405020304" pitchFamily="18" charset="0"/>
              </a:rPr>
              <a:t>“</a:t>
            </a:r>
            <a:r>
              <a:rPr lang="zh-CN" altLang="zh-CN" sz="2200" dirty="0">
                <a:solidFill>
                  <a:prstClr val="black"/>
                </a:solidFill>
                <a:ea typeface="黑体" panose="02010609060101010101" pitchFamily="49" charset="-122"/>
                <a:cs typeface="Times New Roman" panose="02020603050405020304" pitchFamily="18" charset="0"/>
              </a:rPr>
              <a:t>评估</a:t>
            </a:r>
            <a:r>
              <a:rPr lang="en-US" altLang="zh-CN" sz="2200" dirty="0">
                <a:solidFill>
                  <a:prstClr val="black"/>
                </a:solidFill>
                <a:ea typeface="黑体" panose="02010609060101010101" pitchFamily="49" charset="-122"/>
                <a:cs typeface="Times New Roman" panose="02020603050405020304" pitchFamily="18" charset="0"/>
              </a:rPr>
              <a:t>”</a:t>
            </a:r>
            <a:r>
              <a:rPr lang="zh-CN" altLang="zh-CN" sz="2200" dirty="0">
                <a:solidFill>
                  <a:prstClr val="black"/>
                </a:solidFill>
                <a:ea typeface="黑体" panose="02010609060101010101" pitchFamily="49" charset="-122"/>
                <a:cs typeface="Times New Roman" panose="02020603050405020304" pitchFamily="18" charset="0"/>
              </a:rPr>
              <a:t>、</a:t>
            </a:r>
            <a:r>
              <a:rPr lang="en-US" altLang="zh-CN" sz="2200" dirty="0">
                <a:solidFill>
                  <a:prstClr val="black"/>
                </a:solidFill>
                <a:ea typeface="黑体" panose="02010609060101010101" pitchFamily="49" charset="-122"/>
                <a:cs typeface="Times New Roman" panose="02020603050405020304" pitchFamily="18" charset="0"/>
              </a:rPr>
              <a:t>“</a:t>
            </a:r>
            <a:r>
              <a:rPr lang="zh-CN" altLang="zh-CN" sz="2200" dirty="0">
                <a:solidFill>
                  <a:prstClr val="black"/>
                </a:solidFill>
                <a:ea typeface="黑体" panose="02010609060101010101" pitchFamily="49" charset="-122"/>
                <a:cs typeface="Times New Roman" panose="02020603050405020304" pitchFamily="18" charset="0"/>
              </a:rPr>
              <a:t>评价</a:t>
            </a:r>
            <a:r>
              <a:rPr lang="en-US" altLang="zh-CN" sz="2200" dirty="0">
                <a:solidFill>
                  <a:prstClr val="black"/>
                </a:solidFill>
                <a:ea typeface="黑体" panose="02010609060101010101" pitchFamily="49" charset="-122"/>
                <a:cs typeface="Times New Roman" panose="02020603050405020304" pitchFamily="18" charset="0"/>
              </a:rPr>
              <a:t>”</a:t>
            </a:r>
            <a:r>
              <a:rPr lang="zh-CN" altLang="zh-CN" sz="2200" dirty="0">
                <a:solidFill>
                  <a:prstClr val="black"/>
                </a:solidFill>
                <a:ea typeface="黑体" panose="02010609060101010101" pitchFamily="49" charset="-122"/>
                <a:cs typeface="Times New Roman" panose="02020603050405020304" pitchFamily="18" charset="0"/>
              </a:rPr>
              <a:t>的意义，有时候可以互换。</a:t>
            </a:r>
            <a:r>
              <a:rPr lang="en-US" altLang="zh-CN" sz="2200" dirty="0">
                <a:solidFill>
                  <a:prstClr val="black"/>
                </a:solidFill>
                <a:ea typeface="黑体" panose="02010609060101010101" pitchFamily="49" charset="-122"/>
                <a:cs typeface="Times New Roman" panose="02020603050405020304" pitchFamily="18" charset="0"/>
              </a:rPr>
              <a:t>estimate </a:t>
            </a:r>
            <a:r>
              <a:rPr lang="zh-CN" altLang="zh-CN" sz="2200" dirty="0">
                <a:solidFill>
                  <a:prstClr val="black"/>
                </a:solidFill>
                <a:ea typeface="黑体" panose="02010609060101010101" pitchFamily="49" charset="-122"/>
                <a:cs typeface="Times New Roman" panose="02020603050405020304" pitchFamily="18" charset="0"/>
              </a:rPr>
              <a:t>多用于数量上对具体事物的</a:t>
            </a:r>
            <a:r>
              <a:rPr lang="en-US" altLang="zh-CN" sz="2200" dirty="0">
                <a:solidFill>
                  <a:prstClr val="black"/>
                </a:solidFill>
                <a:ea typeface="黑体" panose="02010609060101010101" pitchFamily="49" charset="-122"/>
                <a:cs typeface="Times New Roman" panose="02020603050405020304" pitchFamily="18" charset="0"/>
              </a:rPr>
              <a:t>“</a:t>
            </a:r>
            <a:r>
              <a:rPr lang="zh-CN" altLang="zh-CN" sz="2200" dirty="0">
                <a:solidFill>
                  <a:prstClr val="black"/>
                </a:solidFill>
                <a:ea typeface="黑体" panose="02010609060101010101" pitchFamily="49" charset="-122"/>
                <a:cs typeface="Times New Roman" panose="02020603050405020304" pitchFamily="18" charset="0"/>
              </a:rPr>
              <a:t>评估</a:t>
            </a:r>
            <a:r>
              <a:rPr lang="en-US" altLang="zh-CN" sz="2200" dirty="0">
                <a:solidFill>
                  <a:prstClr val="black"/>
                </a:solidFill>
                <a:ea typeface="黑体" panose="02010609060101010101" pitchFamily="49" charset="-122"/>
                <a:cs typeface="Times New Roman" panose="02020603050405020304" pitchFamily="18" charset="0"/>
              </a:rPr>
              <a:t>”</a:t>
            </a:r>
            <a:r>
              <a:rPr lang="zh-CN" altLang="zh-CN" sz="2200" dirty="0">
                <a:solidFill>
                  <a:prstClr val="black"/>
                </a:solidFill>
                <a:ea typeface="黑体" panose="02010609060101010101" pitchFamily="49" charset="-122"/>
                <a:cs typeface="Times New Roman" panose="02020603050405020304" pitchFamily="18" charset="0"/>
              </a:rPr>
              <a:t>，</a:t>
            </a:r>
            <a:r>
              <a:rPr lang="en-US" altLang="zh-CN" sz="2200" dirty="0">
                <a:solidFill>
                  <a:prstClr val="black"/>
                </a:solidFill>
                <a:ea typeface="黑体" panose="02010609060101010101" pitchFamily="49" charset="-122"/>
                <a:cs typeface="Times New Roman" panose="02020603050405020304" pitchFamily="18" charset="0"/>
              </a:rPr>
              <a:t>estimation </a:t>
            </a:r>
            <a:r>
              <a:rPr lang="zh-CN" altLang="zh-CN" sz="2200" dirty="0">
                <a:solidFill>
                  <a:prstClr val="black"/>
                </a:solidFill>
                <a:ea typeface="黑体" panose="02010609060101010101" pitchFamily="49" charset="-122"/>
                <a:cs typeface="Times New Roman" panose="02020603050405020304" pitchFamily="18" charset="0"/>
              </a:rPr>
              <a:t>多用于性质上对人或对抽象事物的</a:t>
            </a:r>
            <a:r>
              <a:rPr lang="en-US" altLang="zh-CN" sz="2200" dirty="0">
                <a:solidFill>
                  <a:prstClr val="black"/>
                </a:solidFill>
                <a:ea typeface="黑体" panose="02010609060101010101" pitchFamily="49" charset="-122"/>
                <a:cs typeface="Times New Roman" panose="02020603050405020304" pitchFamily="18" charset="0"/>
              </a:rPr>
              <a:t>“</a:t>
            </a:r>
            <a:r>
              <a:rPr lang="zh-CN" altLang="zh-CN" sz="2200" dirty="0">
                <a:solidFill>
                  <a:prstClr val="black"/>
                </a:solidFill>
                <a:ea typeface="黑体" panose="02010609060101010101" pitchFamily="49" charset="-122"/>
                <a:cs typeface="Times New Roman" panose="02020603050405020304" pitchFamily="18" charset="0"/>
              </a:rPr>
              <a:t>评价</a:t>
            </a:r>
            <a:r>
              <a:rPr lang="en-US" altLang="zh-CN" sz="2200" dirty="0">
                <a:solidFill>
                  <a:prstClr val="black"/>
                </a:solidFill>
                <a:ea typeface="黑体" panose="02010609060101010101" pitchFamily="49" charset="-122"/>
                <a:cs typeface="Times New Roman" panose="02020603050405020304" pitchFamily="18" charset="0"/>
              </a:rPr>
              <a:t>”</a:t>
            </a:r>
            <a:r>
              <a:rPr lang="zh-CN" altLang="zh-CN" sz="2200" dirty="0">
                <a:solidFill>
                  <a:prstClr val="black"/>
                </a:solidFill>
                <a:ea typeface="黑体" panose="02010609060101010101" pitchFamily="49" charset="-122"/>
                <a:cs typeface="Times New Roman" panose="02020603050405020304" pitchFamily="18" charset="0"/>
              </a:rPr>
              <a:t>。</a:t>
            </a:r>
            <a:endParaRPr lang="en-US" altLang="zh-CN" sz="2200" dirty="0">
              <a:solidFill>
                <a:prstClr val="black"/>
              </a:solidFill>
              <a:ea typeface="黑体" panose="02010609060101010101" pitchFamily="49" charset="-122"/>
              <a:cs typeface="Times New Roman" panose="02020603050405020304" pitchFamily="18" charset="0"/>
            </a:endParaRPr>
          </a:p>
          <a:p>
            <a:pPr marL="533400" marR="27940" indent="-533400" algn="just">
              <a:lnSpc>
                <a:spcPct val="120000"/>
              </a:lnSpc>
              <a:spcAft>
                <a:spcPts val="240"/>
              </a:spcAft>
              <a:defRPr/>
            </a:pPr>
            <a:r>
              <a:rPr lang="en-US" altLang="zh-CN" sz="2200" i="1" dirty="0">
                <a:ea typeface="黑体" panose="02010609060101010101" pitchFamily="49" charset="-122"/>
                <a:cs typeface="Times New Roman" panose="02020603050405020304" pitchFamily="18" charset="0"/>
              </a:rPr>
              <a:t>e.g.</a:t>
            </a:r>
            <a:r>
              <a:rPr lang="en-US" altLang="zh-CN" sz="2200" dirty="0">
                <a:ea typeface="黑体" panose="02010609060101010101" pitchFamily="49" charset="-122"/>
                <a:cs typeface="Times New Roman" panose="02020603050405020304" pitchFamily="18" charset="0"/>
              </a:rPr>
              <a:t>  At least 5 000 people were killed, and that’s a conservative </a:t>
            </a:r>
            <a:r>
              <a:rPr lang="en-US" altLang="zh-CN" sz="2200" b="1" i="1" dirty="0">
                <a:ea typeface="黑体" panose="02010609060101010101" pitchFamily="49" charset="-122"/>
                <a:cs typeface="Times New Roman" panose="02020603050405020304" pitchFamily="18" charset="0"/>
              </a:rPr>
              <a:t>estimate</a:t>
            </a:r>
            <a:r>
              <a:rPr lang="en-US" altLang="zh-CN" sz="2200" dirty="0">
                <a:ea typeface="黑体" panose="02010609060101010101" pitchFamily="49" charset="-122"/>
                <a:cs typeface="Times New Roman" panose="02020603050405020304" pitchFamily="18" charset="0"/>
              </a:rPr>
              <a:t>. </a:t>
            </a:r>
            <a:r>
              <a:rPr lang="zh-CN" altLang="zh-CN" sz="2200" dirty="0">
                <a:ea typeface="黑体" panose="02010609060101010101" pitchFamily="49" charset="-122"/>
                <a:cs typeface="Times New Roman" panose="02020603050405020304" pitchFamily="18" charset="0"/>
              </a:rPr>
              <a:t>至少</a:t>
            </a:r>
            <a:r>
              <a:rPr lang="en-US" altLang="zh-CN" sz="2200" dirty="0">
                <a:ea typeface="黑体" panose="02010609060101010101" pitchFamily="49" charset="-122"/>
                <a:cs typeface="Times New Roman" panose="02020603050405020304" pitchFamily="18" charset="0"/>
              </a:rPr>
              <a:t> 5 000 </a:t>
            </a:r>
            <a:r>
              <a:rPr lang="zh-CN" altLang="zh-CN" sz="2200" dirty="0">
                <a:ea typeface="黑体" panose="02010609060101010101" pitchFamily="49" charset="-122"/>
                <a:cs typeface="Times New Roman" panose="02020603050405020304" pitchFamily="18" charset="0"/>
              </a:rPr>
              <a:t>人丧生</a:t>
            </a:r>
            <a:r>
              <a:rPr lang="zh-CN" altLang="en-US" sz="2200" dirty="0">
                <a:ea typeface="黑体" panose="02010609060101010101" pitchFamily="49" charset="-122"/>
                <a:cs typeface="Times New Roman" panose="02020603050405020304" pitchFamily="18" charset="0"/>
              </a:rPr>
              <a:t>，</a:t>
            </a:r>
            <a:r>
              <a:rPr lang="zh-CN" altLang="zh-CN" sz="2200" dirty="0">
                <a:ea typeface="黑体" panose="02010609060101010101" pitchFamily="49" charset="-122"/>
                <a:cs typeface="Times New Roman" panose="02020603050405020304" pitchFamily="18" charset="0"/>
              </a:rPr>
              <a:t>这还是个保守的估计。</a:t>
            </a:r>
          </a:p>
          <a:p>
            <a:pPr marL="533400" marR="27940" algn="just">
              <a:lnSpc>
                <a:spcPct val="120000"/>
              </a:lnSpc>
              <a:spcAft>
                <a:spcPts val="240"/>
              </a:spcAft>
              <a:defRPr/>
            </a:pPr>
            <a:r>
              <a:rPr lang="en-US" altLang="zh-CN" sz="2200" dirty="0">
                <a:ea typeface="黑体" panose="02010609060101010101" pitchFamily="49" charset="-122"/>
                <a:cs typeface="Times New Roman" panose="02020603050405020304" pitchFamily="18" charset="0"/>
              </a:rPr>
              <a:t>She went up in my </a:t>
            </a:r>
            <a:r>
              <a:rPr lang="en-US" altLang="zh-CN" sz="2200" b="1" i="1" dirty="0">
                <a:ea typeface="黑体" panose="02010609060101010101" pitchFamily="49" charset="-122"/>
                <a:cs typeface="Times New Roman" panose="02020603050405020304" pitchFamily="18" charset="0"/>
              </a:rPr>
              <a:t>estimation</a:t>
            </a:r>
            <a:r>
              <a:rPr lang="en-US" altLang="zh-CN" sz="2200" dirty="0">
                <a:ea typeface="黑体" panose="02010609060101010101" pitchFamily="49" charset="-122"/>
                <a:cs typeface="Times New Roman" panose="02020603050405020304" pitchFamily="18" charset="0"/>
              </a:rPr>
              <a:t> when I discovered how much charity work she does. </a:t>
            </a:r>
            <a:r>
              <a:rPr lang="zh-CN" altLang="zh-CN" sz="2200" dirty="0">
                <a:ea typeface="黑体" panose="02010609060101010101" pitchFamily="49" charset="-122"/>
                <a:cs typeface="Times New Roman" panose="02020603050405020304" pitchFamily="18" charset="0"/>
              </a:rPr>
              <a:t>我发现她做了这么多慈善工作，就比以前尊敬她了。</a:t>
            </a: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346400" cy="2497415"/>
          </a:xfrm>
          <a:prstGeom prst="rect">
            <a:avLst/>
          </a:prstGeom>
          <a:noFill/>
        </p:spPr>
        <p:txBody>
          <a:bodyPr wrap="square" rtlCol="0">
            <a:spAutoFit/>
          </a:bodyPr>
          <a:lstStyle/>
          <a:p>
            <a:pPr algn="just">
              <a:lnSpc>
                <a:spcPct val="120000"/>
              </a:lnSpc>
              <a:defRPr/>
            </a:pPr>
            <a:r>
              <a:rPr lang="en-US" altLang="zh-CN" sz="2200" b="1" dirty="0">
                <a:solidFill>
                  <a:prstClr val="black"/>
                </a:solidFill>
                <a:ea typeface="黑体" panose="02010609060101010101" pitchFamily="49" charset="-122"/>
                <a:cs typeface="Times New Roman" panose="02020603050405020304" pitchFamily="18" charset="0"/>
              </a:rPr>
              <a:t>One </a:t>
            </a:r>
            <a:r>
              <a:rPr lang="en-US" altLang="zh-CN" sz="2200" b="1" u="sng" dirty="0">
                <a:solidFill>
                  <a:srgbClr val="DD5C60"/>
                </a:solidFill>
                <a:ea typeface="黑体" panose="02010609060101010101" pitchFamily="49" charset="-122"/>
                <a:cs typeface="Times New Roman" panose="02020603050405020304" pitchFamily="18" charset="0"/>
              </a:rPr>
              <a:t>estimate</a:t>
            </a:r>
            <a:r>
              <a:rPr lang="en-US" altLang="zh-CN" sz="2200" b="1" dirty="0">
                <a:solidFill>
                  <a:prstClr val="black"/>
                </a:solidFill>
                <a:ea typeface="黑体" panose="02010609060101010101" pitchFamily="49" charset="-122"/>
                <a:cs typeface="Times New Roman" panose="02020603050405020304" pitchFamily="18" charset="0"/>
              </a:rPr>
              <a:t> </a:t>
            </a:r>
            <a:r>
              <a:rPr lang="en-US" altLang="zh-CN" sz="2200" b="1" u="sng" dirty="0">
                <a:solidFill>
                  <a:srgbClr val="DD5C60"/>
                </a:solidFill>
                <a:ea typeface="黑体" panose="02010609060101010101" pitchFamily="49" charset="-122"/>
                <a:cs typeface="Times New Roman" panose="02020603050405020304" pitchFamily="18" charset="0"/>
              </a:rPr>
              <a:t>suggests</a:t>
            </a:r>
            <a:r>
              <a:rPr lang="en-US" altLang="zh-CN" sz="2200" b="1" dirty="0">
                <a:solidFill>
                  <a:prstClr val="black"/>
                </a:solidFill>
                <a:ea typeface="黑体" panose="02010609060101010101" pitchFamily="49" charset="-122"/>
                <a:cs typeface="Times New Roman" panose="02020603050405020304" pitchFamily="18" charset="0"/>
              </a:rPr>
              <a:t> that the average college student spends only 15 hours a week in class but 86 hours a week with his or her friends. </a:t>
            </a:r>
            <a:r>
              <a:rPr lang="en-US" altLang="zh-CN" sz="2200" dirty="0">
                <a:solidFill>
                  <a:prstClr val="black"/>
                </a:solidFill>
                <a:ea typeface="黑体" panose="02010609060101010101" pitchFamily="49" charset="-122"/>
                <a:cs typeface="Times New Roman" panose="02020603050405020304" pitchFamily="18" charset="0"/>
              </a:rPr>
              <a:t>(Lines 1-3, para. 1) </a:t>
            </a:r>
          </a:p>
          <a:p>
            <a:pPr marL="1346200" indent="-1346200" algn="just">
              <a:lnSpc>
                <a:spcPct val="120000"/>
              </a:lnSpc>
              <a:defRPr/>
            </a:pPr>
            <a:r>
              <a:rPr lang="en-US" altLang="zh-CN" sz="2200" b="1" dirty="0">
                <a:solidFill>
                  <a:prstClr val="black"/>
                </a:solidFill>
                <a:ea typeface="黑体" panose="02010609060101010101" pitchFamily="49" charset="-122"/>
                <a:cs typeface="Times New Roman" panose="02020603050405020304" pitchFamily="18" charset="0"/>
              </a:rPr>
              <a:t>estimate </a:t>
            </a:r>
            <a:r>
              <a:rPr lang="en-US" altLang="zh-CN" sz="2200" i="1" dirty="0">
                <a:solidFill>
                  <a:prstClr val="black"/>
                </a:solidFill>
                <a:ea typeface="黑体" panose="02010609060101010101" pitchFamily="49" charset="-122"/>
                <a:cs typeface="Times New Roman" panose="02020603050405020304" pitchFamily="18" charset="0"/>
              </a:rPr>
              <a:t>n. </a:t>
            </a:r>
            <a:r>
              <a:rPr lang="en-US" altLang="zh-CN" sz="2200" dirty="0">
                <a:solidFill>
                  <a:prstClr val="black"/>
                </a:solidFill>
                <a:ea typeface="黑体" panose="02010609060101010101" pitchFamily="49" charset="-122"/>
                <a:cs typeface="Times New Roman" panose="02020603050405020304" pitchFamily="18" charset="0"/>
              </a:rPr>
              <a:t>a judgement that one makes without having the exact details or figures about the size, amount, cost, etc. of </a:t>
            </a:r>
            <a:r>
              <a:rPr lang="zh-CN" altLang="zh-CN" sz="2200" dirty="0">
                <a:solidFill>
                  <a:prstClr val="black"/>
                </a:solidFill>
                <a:ea typeface="黑体" panose="02010609060101010101" pitchFamily="49" charset="-122"/>
                <a:cs typeface="Times New Roman" panose="02020603050405020304" pitchFamily="18" charset="0"/>
              </a:rPr>
              <a:t>（对大小、数量、成本等的）估计；估价</a:t>
            </a:r>
            <a:endParaRPr lang="en-US" altLang="zh-CN" sz="2200" dirty="0">
              <a:solidFill>
                <a:prstClr val="black"/>
              </a:solidFill>
              <a:ea typeface="黑体" panose="02010609060101010101" pitchFamily="49" charset="-122"/>
              <a:cs typeface="Times New Roman" panose="02020603050405020304" pitchFamily="18" charset="0"/>
            </a:endParaRPr>
          </a:p>
          <a:p>
            <a:pPr marL="533400" indent="-533400" algn="just">
              <a:lnSpc>
                <a:spcPct val="120000"/>
              </a:lnSpc>
              <a:defRPr/>
            </a:pPr>
            <a:r>
              <a:rPr lang="en-US" altLang="zh-CN" sz="2200" i="1" dirty="0">
                <a:ea typeface="黑体" panose="02010609060101010101" pitchFamily="49" charset="-122"/>
                <a:cs typeface="Times New Roman" panose="02020603050405020304" pitchFamily="18" charset="0"/>
              </a:rPr>
              <a:t>e.g.</a:t>
            </a:r>
            <a:r>
              <a:rPr lang="en-US" altLang="zh-CN" sz="2200" dirty="0">
                <a:ea typeface="黑体" panose="02010609060101010101" pitchFamily="49" charset="-122"/>
                <a:cs typeface="Times New Roman" panose="02020603050405020304" pitchFamily="18" charset="0"/>
              </a:rPr>
              <a:t>  I can give you a rough </a:t>
            </a:r>
            <a:r>
              <a:rPr lang="en-US" altLang="zh-CN" sz="2200" b="1" i="1" dirty="0">
                <a:ea typeface="黑体" panose="02010609060101010101" pitchFamily="49" charset="-122"/>
                <a:cs typeface="Times New Roman" panose="02020603050405020304" pitchFamily="18" charset="0"/>
              </a:rPr>
              <a:t>estimate</a:t>
            </a:r>
            <a:r>
              <a:rPr lang="en-US" altLang="zh-CN" sz="2200" dirty="0">
                <a:ea typeface="黑体" panose="02010609060101010101" pitchFamily="49" charset="-122"/>
                <a:cs typeface="Times New Roman" panose="02020603050405020304" pitchFamily="18" charset="0"/>
              </a:rPr>
              <a:t> of the amount of wood you will need. </a:t>
            </a:r>
            <a:r>
              <a:rPr lang="zh-CN" altLang="zh-CN" sz="2200" dirty="0">
                <a:ea typeface="黑体" panose="02010609060101010101" pitchFamily="49" charset="-122"/>
                <a:cs typeface="Times New Roman" panose="02020603050405020304" pitchFamily="18" charset="0"/>
              </a:rPr>
              <a:t>我可以粗略估计一下你所需要的木材量。</a:t>
            </a:r>
          </a:p>
        </p:txBody>
      </p:sp>
      <p:sp>
        <p:nvSpPr>
          <p:cNvPr id="10" name="圆角矩形 31">
            <a:extLst>
              <a:ext uri="{FF2B5EF4-FFF2-40B4-BE49-F238E27FC236}">
                <a16:creationId xmlns:a16="http://schemas.microsoft.com/office/drawing/2014/main" xmlns="" id="{0DB7DFB4-30A3-6DE1-E38B-6C7D1D063AB2}"/>
              </a:ext>
            </a:extLst>
          </p:cNvPr>
          <p:cNvSpPr/>
          <p:nvPr/>
        </p:nvSpPr>
        <p:spPr>
          <a:xfrm>
            <a:off x="919321" y="364272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35931855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xmlns="" id="{67026C54-690F-4B90-91D5-29A507A47A2F}"/>
              </a:ext>
            </a:extLst>
          </p:cNvPr>
          <p:cNvSpPr txBox="1"/>
          <p:nvPr/>
        </p:nvSpPr>
        <p:spPr>
          <a:xfrm>
            <a:off x="956928" y="1234211"/>
            <a:ext cx="10346072" cy="2091150"/>
          </a:xfrm>
          <a:prstGeom prst="rect">
            <a:avLst/>
          </a:prstGeom>
          <a:noFill/>
        </p:spPr>
        <p:txBody>
          <a:bodyPr wrap="square" rtlCol="0">
            <a:spAutoFit/>
          </a:bodyPr>
          <a:lstStyle/>
          <a:p>
            <a:pPr algn="just">
              <a:lnSpc>
                <a:spcPct val="120000"/>
              </a:lnSpc>
              <a:defRPr/>
            </a:pPr>
            <a:r>
              <a:rPr lang="en-US" altLang="zh-CN" sz="2200" b="1" dirty="0">
                <a:solidFill>
                  <a:prstClr val="black"/>
                </a:solidFill>
                <a:ea typeface="黑体" panose="02010609060101010101" pitchFamily="49" charset="-122"/>
                <a:cs typeface="Times New Roman" panose="02020603050405020304" pitchFamily="18" charset="0"/>
              </a:rPr>
              <a:t>One </a:t>
            </a:r>
            <a:r>
              <a:rPr lang="en-US" altLang="zh-CN" sz="2200" b="1" u="sng" dirty="0">
                <a:solidFill>
                  <a:srgbClr val="DD5C60"/>
                </a:solidFill>
                <a:ea typeface="黑体" panose="02010609060101010101" pitchFamily="49" charset="-122"/>
                <a:cs typeface="Times New Roman" panose="02020603050405020304" pitchFamily="18" charset="0"/>
              </a:rPr>
              <a:t>estimate</a:t>
            </a:r>
            <a:r>
              <a:rPr lang="en-US" altLang="zh-CN" sz="2200" b="1" dirty="0">
                <a:solidFill>
                  <a:prstClr val="black"/>
                </a:solidFill>
                <a:ea typeface="黑体" panose="02010609060101010101" pitchFamily="49" charset="-122"/>
                <a:cs typeface="Times New Roman" panose="02020603050405020304" pitchFamily="18" charset="0"/>
              </a:rPr>
              <a:t> </a:t>
            </a:r>
            <a:r>
              <a:rPr lang="en-US" altLang="zh-CN" sz="2200" b="1" u="sng" dirty="0">
                <a:solidFill>
                  <a:srgbClr val="DD5C60"/>
                </a:solidFill>
                <a:ea typeface="黑体" panose="02010609060101010101" pitchFamily="49" charset="-122"/>
                <a:cs typeface="Times New Roman" panose="02020603050405020304" pitchFamily="18" charset="0"/>
              </a:rPr>
              <a:t>suggests</a:t>
            </a:r>
            <a:r>
              <a:rPr lang="en-US" altLang="zh-CN" sz="2200" b="1" dirty="0">
                <a:solidFill>
                  <a:prstClr val="black"/>
                </a:solidFill>
                <a:ea typeface="黑体" panose="02010609060101010101" pitchFamily="49" charset="-122"/>
                <a:cs typeface="Times New Roman" panose="02020603050405020304" pitchFamily="18" charset="0"/>
              </a:rPr>
              <a:t> that the average college student spends only 15 hours a week in class but 86 hours a week with his or her friends. </a:t>
            </a:r>
            <a:r>
              <a:rPr lang="en-US" altLang="zh-CN" sz="2200" dirty="0">
                <a:solidFill>
                  <a:prstClr val="black"/>
                </a:solidFill>
                <a:ea typeface="黑体" panose="02010609060101010101" pitchFamily="49" charset="-122"/>
                <a:cs typeface="Times New Roman" panose="02020603050405020304" pitchFamily="18" charset="0"/>
              </a:rPr>
              <a:t>(Lines 1-3, para. 1) </a:t>
            </a:r>
          </a:p>
          <a:p>
            <a:pPr marL="1168400" indent="-1168400" algn="just">
              <a:lnSpc>
                <a:spcPct val="120000"/>
              </a:lnSpc>
              <a:defRPr/>
            </a:pPr>
            <a:r>
              <a:rPr lang="en-US" altLang="zh-CN" sz="2200" b="1" dirty="0">
                <a:solidFill>
                  <a:prstClr val="black"/>
                </a:solidFill>
                <a:ea typeface="黑体" panose="02010609060101010101" pitchFamily="49" charset="-122"/>
                <a:cs typeface="Times New Roman" panose="02020603050405020304" pitchFamily="18" charset="0"/>
              </a:rPr>
              <a:t>suggest</a:t>
            </a:r>
            <a:r>
              <a:rPr lang="en-US" altLang="zh-CN" sz="2200" dirty="0">
                <a:solidFill>
                  <a:prstClr val="black"/>
                </a:solidFill>
                <a:ea typeface="黑体" panose="02010609060101010101" pitchFamily="49" charset="-122"/>
                <a:cs typeface="Times New Roman" panose="02020603050405020304" pitchFamily="18" charset="0"/>
              </a:rPr>
              <a:t> </a:t>
            </a:r>
            <a:r>
              <a:rPr lang="en-US" altLang="zh-CN" sz="2200" i="1" dirty="0">
                <a:solidFill>
                  <a:prstClr val="black"/>
                </a:solidFill>
                <a:ea typeface="黑体" panose="02010609060101010101" pitchFamily="49" charset="-122"/>
                <a:cs typeface="Times New Roman" panose="02020603050405020304" pitchFamily="18" charset="0"/>
              </a:rPr>
              <a:t>v.</a:t>
            </a:r>
            <a:r>
              <a:rPr lang="en-US" altLang="zh-CN" sz="2200" dirty="0">
                <a:solidFill>
                  <a:prstClr val="black"/>
                </a:solidFill>
                <a:ea typeface="黑体" panose="02010609060101010101" pitchFamily="49" charset="-122"/>
                <a:cs typeface="Times New Roman" panose="02020603050405020304" pitchFamily="18" charset="0"/>
              </a:rPr>
              <a:t> to put an idea into sb’s mind; to make sb think that sth is true </a:t>
            </a:r>
            <a:r>
              <a:rPr lang="zh-CN" altLang="en-US" sz="2200" dirty="0">
                <a:solidFill>
                  <a:prstClr val="black"/>
                </a:solidFill>
                <a:ea typeface="黑体" panose="02010609060101010101" pitchFamily="49" charset="-122"/>
                <a:cs typeface="Times New Roman" panose="02020603050405020304" pitchFamily="18" charset="0"/>
              </a:rPr>
              <a:t>使想到；使认为；表明</a:t>
            </a:r>
          </a:p>
          <a:p>
            <a:pPr algn="just">
              <a:lnSpc>
                <a:spcPct val="120000"/>
              </a:lnSpc>
              <a:defRPr/>
            </a:pPr>
            <a:r>
              <a:rPr lang="en-US" altLang="zh-CN" sz="2200" i="1" dirty="0">
                <a:solidFill>
                  <a:prstClr val="black"/>
                </a:solidFill>
                <a:ea typeface="黑体" panose="02010609060101010101" pitchFamily="49" charset="-122"/>
                <a:cs typeface="Times New Roman" panose="02020603050405020304" pitchFamily="18" charset="0"/>
              </a:rPr>
              <a:t>e.g.</a:t>
            </a:r>
            <a:r>
              <a:rPr lang="en-US" altLang="zh-CN" sz="2200" dirty="0">
                <a:solidFill>
                  <a:prstClr val="black"/>
                </a:solidFill>
                <a:ea typeface="黑体" panose="02010609060101010101" pitchFamily="49" charset="-122"/>
                <a:cs typeface="Times New Roman" panose="02020603050405020304" pitchFamily="18" charset="0"/>
              </a:rPr>
              <a:t> All the evidence </a:t>
            </a:r>
            <a:r>
              <a:rPr lang="en-US" altLang="zh-CN" sz="2200" b="1" i="1" dirty="0">
                <a:solidFill>
                  <a:prstClr val="black"/>
                </a:solidFill>
                <a:ea typeface="黑体" panose="02010609060101010101" pitchFamily="49" charset="-122"/>
                <a:cs typeface="Times New Roman" panose="02020603050405020304" pitchFamily="18" charset="0"/>
              </a:rPr>
              <a:t>suggests</a:t>
            </a:r>
            <a:r>
              <a:rPr lang="en-US" altLang="zh-CN" sz="2200" dirty="0">
                <a:solidFill>
                  <a:prstClr val="black"/>
                </a:solidFill>
                <a:ea typeface="黑体" panose="02010609060101010101" pitchFamily="49" charset="-122"/>
                <a:cs typeface="Times New Roman" panose="02020603050405020304" pitchFamily="18" charset="0"/>
              </a:rPr>
              <a:t> (that) he stole the money. </a:t>
            </a:r>
            <a:r>
              <a:rPr lang="zh-CN" altLang="en-US" sz="2200" dirty="0">
                <a:solidFill>
                  <a:prstClr val="black"/>
                </a:solidFill>
                <a:ea typeface="黑体" panose="02010609060101010101" pitchFamily="49" charset="-122"/>
                <a:cs typeface="Times New Roman" panose="02020603050405020304" pitchFamily="18" charset="0"/>
              </a:rPr>
              <a:t>所有证据都表明是他偷了钱。</a:t>
            </a:r>
            <a:endParaRPr lang="en-US" altLang="zh-CN" sz="2200" dirty="0">
              <a:solidFill>
                <a:prstClr val="black"/>
              </a:solidFill>
              <a:ea typeface="黑体" panose="02010609060101010101" pitchFamily="49" charset="-122"/>
              <a:cs typeface="Times New Roman" panose="02020603050405020304" pitchFamily="18" charset="0"/>
            </a:endParaRPr>
          </a:p>
        </p:txBody>
      </p:sp>
      <p:sp>
        <p:nvSpPr>
          <p:cNvPr id="6" name="文本框 5"/>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10120217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292598"/>
            <a:ext cx="12192000" cy="23499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993772" cy="127862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lang="en-US" altLang="zh-CN" sz="2200" b="1" dirty="0">
                <a:ea typeface="黑体" panose="02010609060101010101" pitchFamily="49" charset="-122"/>
                <a:cs typeface="Times New Roman" panose="02020603050405020304" pitchFamily="18" charset="0"/>
              </a:rPr>
              <a:t>I started a </a:t>
            </a:r>
            <a:r>
              <a:rPr lang="en-US" altLang="zh-CN" sz="2200" b="1" u="sng" dirty="0">
                <a:solidFill>
                  <a:srgbClr val="DD5C60"/>
                </a:solidFill>
                <a:ea typeface="黑体" panose="02010609060101010101" pitchFamily="49" charset="-122"/>
                <a:cs typeface="Times New Roman" panose="02020603050405020304" pitchFamily="18" charset="0"/>
              </a:rPr>
              <a:t>study</a:t>
            </a:r>
            <a:r>
              <a:rPr lang="en-US" altLang="zh-CN" sz="2200" b="1" dirty="0">
                <a:solidFill>
                  <a:srgbClr val="DD5C60"/>
                </a:solidFill>
                <a:ea typeface="黑体" panose="02010609060101010101" pitchFamily="49" charset="-122"/>
                <a:cs typeface="Times New Roman" panose="02020603050405020304" pitchFamily="18" charset="0"/>
              </a:rPr>
              <a:t> </a:t>
            </a:r>
            <a:r>
              <a:rPr lang="en-US" altLang="zh-CN" sz="2200" b="1" dirty="0">
                <a:ea typeface="黑体" panose="02010609060101010101" pitchFamily="49" charset="-122"/>
                <a:cs typeface="Times New Roman" panose="02020603050405020304" pitchFamily="18" charset="0"/>
              </a:rPr>
              <a:t>about college networks because I felt that friendships are one of the most overlooked and crucial aspects influencing students’ success. </a:t>
            </a:r>
            <a:r>
              <a:rPr lang="en-US" altLang="zh-CN" sz="2200" dirty="0">
                <a:ea typeface="黑体" panose="02010609060101010101" pitchFamily="49" charset="-122"/>
                <a:cs typeface="Times New Roman" panose="02020603050405020304" pitchFamily="18" charset="0"/>
              </a:rPr>
              <a:t>(Lines 1-2, para. 2)</a:t>
            </a:r>
          </a:p>
          <a:p>
            <a:pPr marR="31115" lvl="0" algn="just" fontAlgn="base">
              <a:lnSpc>
                <a:spcPct val="120000"/>
              </a:lnSpc>
              <a:spcAft>
                <a:spcPts val="765"/>
              </a:spcAft>
              <a:buClr>
                <a:srgbClr val="181717"/>
              </a:buClr>
              <a:buSzPts val="1000"/>
            </a:pPr>
            <a:r>
              <a:rPr lang="en-US" altLang="zh-CN" sz="2200" b="1" dirty="0">
                <a:ea typeface="黑体" panose="02010609060101010101" pitchFamily="49" charset="-122"/>
                <a:cs typeface="Times New Roman" panose="02020603050405020304" pitchFamily="18" charset="0"/>
              </a:rPr>
              <a:t>study</a:t>
            </a:r>
            <a:r>
              <a:rPr lang="en-US" altLang="zh-CN" sz="2200" dirty="0">
                <a:ea typeface="黑体" panose="02010609060101010101" pitchFamily="49" charset="-122"/>
                <a:cs typeface="Times New Roman" panose="02020603050405020304" pitchFamily="18" charset="0"/>
              </a:rPr>
              <a:t> </a:t>
            </a:r>
            <a:r>
              <a:rPr lang="en-US" altLang="zh-CN" sz="2200" i="1" dirty="0">
                <a:ea typeface="黑体" panose="02010609060101010101" pitchFamily="49" charset="-122"/>
                <a:cs typeface="Times New Roman" panose="02020603050405020304" pitchFamily="18" charset="0"/>
              </a:rPr>
              <a:t>n.</a:t>
            </a:r>
            <a:r>
              <a:rPr lang="en-US" altLang="zh-CN" sz="2200" dirty="0">
                <a:ea typeface="黑体" panose="02010609060101010101" pitchFamily="49" charset="-122"/>
                <a:cs typeface="Times New Roman" panose="02020603050405020304" pitchFamily="18" charset="0"/>
              </a:rPr>
              <a:t> a piece of research that examines a subject or question in detail </a:t>
            </a:r>
            <a:r>
              <a:rPr lang="zh-CN" altLang="zh-CN" sz="2200" dirty="0">
                <a:ea typeface="黑体" panose="02010609060101010101" pitchFamily="49" charset="-122"/>
                <a:cs typeface="Times New Roman" panose="02020603050405020304" pitchFamily="18" charset="0"/>
              </a:rPr>
              <a:t>（专题）研究</a:t>
            </a:r>
            <a:r>
              <a:rPr lang="zh-CN" altLang="en-US" sz="2200" dirty="0">
                <a:ea typeface="黑体" panose="02010609060101010101" pitchFamily="49" charset="-122"/>
                <a:cs typeface="Times New Roman" panose="02020603050405020304" pitchFamily="18" charset="0"/>
              </a:rPr>
              <a:t>，</a:t>
            </a:r>
            <a:r>
              <a:rPr lang="zh-CN" altLang="zh-CN" sz="2200" dirty="0">
                <a:ea typeface="黑体" panose="02010609060101010101" pitchFamily="49" charset="-122"/>
                <a:cs typeface="Times New Roman" panose="02020603050405020304" pitchFamily="18" charset="0"/>
              </a:rPr>
              <a:t>调查</a:t>
            </a:r>
          </a:p>
        </p:txBody>
      </p:sp>
      <p:sp>
        <p:nvSpPr>
          <p:cNvPr id="4" name="文本框 3"/>
          <p:cNvSpPr txBox="1"/>
          <p:nvPr/>
        </p:nvSpPr>
        <p:spPr>
          <a:xfrm>
            <a:off x="956928" y="3429000"/>
            <a:ext cx="10823943" cy="2091150"/>
          </a:xfrm>
          <a:prstGeom prst="rect">
            <a:avLst/>
          </a:prstGeom>
          <a:noFill/>
        </p:spPr>
        <p:txBody>
          <a:bodyPr wrap="square" rtlCol="0">
            <a:spAutoFit/>
          </a:bodyPr>
          <a:lstStyle/>
          <a:p>
            <a:pPr>
              <a:lnSpc>
                <a:spcPct val="120000"/>
              </a:lnSpc>
            </a:pPr>
            <a:r>
              <a:rPr lang="en-US" altLang="zh-CN" sz="2200" dirty="0">
                <a:solidFill>
                  <a:prstClr val="black"/>
                </a:solidFill>
                <a:ea typeface="黑体" panose="02010609060101010101" pitchFamily="49" charset="-122"/>
                <a:cs typeface="Times New Roman" panose="02020603050405020304" pitchFamily="18" charset="0"/>
              </a:rPr>
              <a:t>study </a:t>
            </a:r>
            <a:r>
              <a:rPr lang="zh-CN" altLang="en-US" sz="2200" dirty="0">
                <a:solidFill>
                  <a:prstClr val="black"/>
                </a:solidFill>
                <a:ea typeface="黑体" panose="02010609060101010101" pitchFamily="49" charset="-122"/>
                <a:cs typeface="Times New Roman" panose="02020603050405020304" pitchFamily="18" charset="0"/>
              </a:rPr>
              <a:t>可以做可数名词，也可以做不可数名词。</a:t>
            </a:r>
            <a:endParaRPr lang="en-US" altLang="zh-CN" sz="2200" dirty="0">
              <a:solidFill>
                <a:prstClr val="black"/>
              </a:solidFill>
              <a:ea typeface="黑体" panose="02010609060101010101" pitchFamily="49" charset="-122"/>
              <a:cs typeface="Times New Roman" panose="02020603050405020304" pitchFamily="18" charset="0"/>
            </a:endParaRPr>
          </a:p>
          <a:p>
            <a:pPr>
              <a:lnSpc>
                <a:spcPct val="120000"/>
              </a:lnSpc>
            </a:pPr>
            <a:r>
              <a:rPr lang="zh-CN" altLang="en-US" sz="2200" dirty="0">
                <a:solidFill>
                  <a:prstClr val="black"/>
                </a:solidFill>
                <a:ea typeface="黑体" panose="02010609060101010101" pitchFamily="49" charset="-122"/>
                <a:cs typeface="Times New Roman" panose="02020603050405020304" pitchFamily="18" charset="0"/>
              </a:rPr>
              <a:t>表示“通过书本学习或获取知识的活动”时，</a:t>
            </a:r>
            <a:r>
              <a:rPr lang="en-US" altLang="zh-CN" sz="2200" dirty="0">
                <a:solidFill>
                  <a:prstClr val="black"/>
                </a:solidFill>
                <a:ea typeface="黑体" panose="02010609060101010101" pitchFamily="49" charset="-122"/>
                <a:cs typeface="Times New Roman" panose="02020603050405020304" pitchFamily="18" charset="0"/>
              </a:rPr>
              <a:t>study </a:t>
            </a:r>
            <a:r>
              <a:rPr lang="zh-CN" altLang="en-US" sz="2200" dirty="0">
                <a:solidFill>
                  <a:prstClr val="black"/>
                </a:solidFill>
                <a:ea typeface="黑体" panose="02010609060101010101" pitchFamily="49" charset="-122"/>
                <a:cs typeface="Times New Roman" panose="02020603050405020304" pitchFamily="18" charset="0"/>
              </a:rPr>
              <a:t>是不可数名词。 </a:t>
            </a:r>
          </a:p>
          <a:p>
            <a:pPr marL="533400" indent="-533400">
              <a:lnSpc>
                <a:spcPct val="120000"/>
              </a:lnSpc>
            </a:pPr>
            <a:r>
              <a:rPr lang="en-US" altLang="zh-CN" sz="2200" i="1" dirty="0">
                <a:solidFill>
                  <a:prstClr val="black"/>
                </a:solidFill>
                <a:ea typeface="黑体" panose="02010609060101010101" pitchFamily="49" charset="-122"/>
                <a:cs typeface="Times New Roman" panose="02020603050405020304" pitchFamily="18" charset="0"/>
              </a:rPr>
              <a:t>e.g.</a:t>
            </a:r>
            <a:r>
              <a:rPr lang="en-US" altLang="zh-CN" sz="2200" dirty="0">
                <a:solidFill>
                  <a:prstClr val="black"/>
                </a:solidFill>
                <a:ea typeface="黑体" panose="02010609060101010101" pitchFamily="49" charset="-122"/>
                <a:cs typeface="Times New Roman" panose="02020603050405020304" pitchFamily="18" charset="0"/>
              </a:rPr>
              <a:t>  It is important to develop good </a:t>
            </a:r>
            <a:r>
              <a:rPr lang="en-US" altLang="zh-CN" sz="2200" b="1" i="1" dirty="0">
                <a:solidFill>
                  <a:prstClr val="black"/>
                </a:solidFill>
                <a:ea typeface="黑体" panose="02010609060101010101" pitchFamily="49" charset="-122"/>
                <a:cs typeface="Times New Roman" panose="02020603050405020304" pitchFamily="18" charset="0"/>
              </a:rPr>
              <a:t>study</a:t>
            </a:r>
            <a:r>
              <a:rPr lang="en-US" altLang="zh-CN" sz="2200" dirty="0">
                <a:solidFill>
                  <a:prstClr val="black"/>
                </a:solidFill>
                <a:ea typeface="黑体" panose="02010609060101010101" pitchFamily="49" charset="-122"/>
                <a:cs typeface="Times New Roman" panose="02020603050405020304" pitchFamily="18" charset="0"/>
              </a:rPr>
              <a:t> skills. </a:t>
            </a:r>
            <a:r>
              <a:rPr lang="zh-CN" altLang="en-US" sz="2200" dirty="0">
                <a:solidFill>
                  <a:prstClr val="black"/>
                </a:solidFill>
                <a:ea typeface="黑体" panose="02010609060101010101" pitchFamily="49" charset="-122"/>
                <a:cs typeface="Times New Roman" panose="02020603050405020304" pitchFamily="18" charset="0"/>
              </a:rPr>
              <a:t>培养良好的学习方法很重要。</a:t>
            </a:r>
            <a:endParaRPr lang="en-US" altLang="zh-CN" sz="2200" dirty="0">
              <a:solidFill>
                <a:prstClr val="black"/>
              </a:solidFill>
              <a:ea typeface="黑体" panose="02010609060101010101" pitchFamily="49" charset="-122"/>
              <a:cs typeface="Times New Roman" panose="02020603050405020304" pitchFamily="18" charset="0"/>
            </a:endParaRPr>
          </a:p>
          <a:p>
            <a:pPr marL="533400" indent="-533400">
              <a:lnSpc>
                <a:spcPct val="120000"/>
              </a:lnSpc>
            </a:pPr>
            <a:r>
              <a:rPr lang="zh-CN" altLang="en-US" sz="2200" dirty="0">
                <a:solidFill>
                  <a:prstClr val="black"/>
                </a:solidFill>
                <a:ea typeface="黑体" panose="02010609060101010101" pitchFamily="49" charset="-122"/>
                <a:cs typeface="Times New Roman" panose="02020603050405020304" pitchFamily="18" charset="0"/>
              </a:rPr>
              <a:t>表示“（专题）研究，调查”时，</a:t>
            </a:r>
            <a:r>
              <a:rPr lang="en-US" altLang="zh-CN" sz="2200" dirty="0">
                <a:solidFill>
                  <a:prstClr val="black"/>
                </a:solidFill>
                <a:ea typeface="黑体" panose="02010609060101010101" pitchFamily="49" charset="-122"/>
                <a:cs typeface="Times New Roman" panose="02020603050405020304" pitchFamily="18" charset="0"/>
              </a:rPr>
              <a:t>study </a:t>
            </a:r>
            <a:r>
              <a:rPr lang="zh-CN" altLang="en-US" sz="2200" dirty="0">
                <a:solidFill>
                  <a:prstClr val="black"/>
                </a:solidFill>
                <a:ea typeface="黑体" panose="02010609060101010101" pitchFamily="49" charset="-122"/>
                <a:cs typeface="Times New Roman" panose="02020603050405020304" pitchFamily="18" charset="0"/>
              </a:rPr>
              <a:t>是可数名词。 </a:t>
            </a:r>
          </a:p>
          <a:p>
            <a:pPr marL="533400" indent="-533400">
              <a:lnSpc>
                <a:spcPct val="120000"/>
              </a:lnSpc>
            </a:pPr>
            <a:r>
              <a:rPr lang="en-US" altLang="zh-CN" sz="2200" i="1" dirty="0">
                <a:solidFill>
                  <a:prstClr val="black"/>
                </a:solidFill>
                <a:ea typeface="黑体" panose="02010609060101010101" pitchFamily="49" charset="-122"/>
                <a:cs typeface="Times New Roman" panose="02020603050405020304" pitchFamily="18" charset="0"/>
              </a:rPr>
              <a:t>e.g.</a:t>
            </a:r>
            <a:r>
              <a:rPr lang="en-US" altLang="zh-CN" sz="2200" dirty="0">
                <a:solidFill>
                  <a:prstClr val="black"/>
                </a:solidFill>
                <a:ea typeface="黑体" panose="02010609060101010101" pitchFamily="49" charset="-122"/>
                <a:cs typeface="Times New Roman" panose="02020603050405020304" pitchFamily="18" charset="0"/>
              </a:rPr>
              <a:t>  to make / carry out / conduct a </a:t>
            </a:r>
            <a:r>
              <a:rPr lang="en-US" altLang="zh-CN" sz="2200" b="1" i="1" dirty="0">
                <a:solidFill>
                  <a:prstClr val="black"/>
                </a:solidFill>
                <a:ea typeface="黑体" panose="02010609060101010101" pitchFamily="49" charset="-122"/>
                <a:cs typeface="Times New Roman" panose="02020603050405020304" pitchFamily="18" charset="0"/>
              </a:rPr>
              <a:t>study</a:t>
            </a:r>
            <a:r>
              <a:rPr lang="en-US" altLang="zh-CN" sz="2200" dirty="0">
                <a:solidFill>
                  <a:prstClr val="black"/>
                </a:solidFill>
                <a:ea typeface="黑体" panose="02010609060101010101" pitchFamily="49" charset="-122"/>
                <a:cs typeface="Times New Roman" panose="02020603050405020304" pitchFamily="18" charset="0"/>
              </a:rPr>
              <a:t> </a:t>
            </a:r>
            <a:r>
              <a:rPr lang="zh-CN" altLang="en-US" sz="2200" dirty="0">
                <a:solidFill>
                  <a:prstClr val="black"/>
                </a:solidFill>
                <a:ea typeface="黑体" panose="02010609060101010101" pitchFamily="49" charset="-122"/>
                <a:cs typeface="Times New Roman" panose="02020603050405020304" pitchFamily="18" charset="0"/>
              </a:rPr>
              <a:t>进行 </a:t>
            </a:r>
            <a:r>
              <a:rPr lang="en-US" altLang="zh-CN" sz="2200" dirty="0">
                <a:solidFill>
                  <a:prstClr val="black"/>
                </a:solidFill>
                <a:ea typeface="黑体" panose="02010609060101010101" pitchFamily="49" charset="-122"/>
                <a:cs typeface="Times New Roman" panose="02020603050405020304" pitchFamily="18" charset="0"/>
              </a:rPr>
              <a:t>/ </a:t>
            </a:r>
            <a:r>
              <a:rPr lang="zh-CN" altLang="en-US" sz="2200" dirty="0">
                <a:solidFill>
                  <a:prstClr val="black"/>
                </a:solidFill>
                <a:ea typeface="黑体" panose="02010609060101010101" pitchFamily="49" charset="-122"/>
                <a:cs typeface="Times New Roman" panose="02020603050405020304" pitchFamily="18" charset="0"/>
              </a:rPr>
              <a:t>开展 </a:t>
            </a:r>
            <a:r>
              <a:rPr lang="en-US" altLang="zh-CN" sz="2200" dirty="0">
                <a:solidFill>
                  <a:prstClr val="black"/>
                </a:solidFill>
                <a:ea typeface="黑体" panose="02010609060101010101" pitchFamily="49" charset="-122"/>
                <a:cs typeface="Times New Roman" panose="02020603050405020304" pitchFamily="18" charset="0"/>
              </a:rPr>
              <a:t>/ </a:t>
            </a:r>
            <a:r>
              <a:rPr lang="zh-CN" altLang="en-US" sz="2200" dirty="0">
                <a:solidFill>
                  <a:prstClr val="black"/>
                </a:solidFill>
                <a:ea typeface="黑体" panose="02010609060101010101" pitchFamily="49" charset="-122"/>
                <a:cs typeface="Times New Roman" panose="02020603050405020304" pitchFamily="18" charset="0"/>
              </a:rPr>
              <a:t>从事一项研究</a:t>
            </a:r>
            <a:endParaRPr lang="en-US" altLang="zh-CN" sz="2200" dirty="0">
              <a:solidFill>
                <a:prstClr val="black"/>
              </a:solidFill>
              <a:ea typeface="黑体" panose="02010609060101010101" pitchFamily="49" charset="-122"/>
              <a:cs typeface="Times New Roman" panose="02020603050405020304" pitchFamily="18" charset="0"/>
            </a:endParaRPr>
          </a:p>
        </p:txBody>
      </p:sp>
      <p:sp>
        <p:nvSpPr>
          <p:cNvPr id="32" name="圆角矩形 31"/>
          <p:cNvSpPr/>
          <p:nvPr/>
        </p:nvSpPr>
        <p:spPr>
          <a:xfrm>
            <a:off x="956928" y="3040433"/>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555998"/>
            <a:ext cx="12192000" cy="3209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2692400"/>
            <a:ext cx="10823943" cy="2903680"/>
          </a:xfrm>
          <a:prstGeom prst="rect">
            <a:avLst/>
          </a:prstGeom>
          <a:noFill/>
        </p:spPr>
        <p:txBody>
          <a:bodyPr wrap="square" rtlCol="0">
            <a:spAutoFit/>
          </a:bodyPr>
          <a:lstStyle/>
          <a:p>
            <a:pPr>
              <a:lnSpc>
                <a:spcPct val="120000"/>
              </a:lnSpc>
            </a:pPr>
            <a:r>
              <a:rPr lang="zh-CN" altLang="en-US" sz="2200" dirty="0">
                <a:solidFill>
                  <a:prstClr val="black"/>
                </a:solidFill>
                <a:ea typeface="黑体" panose="02010609060101010101" pitchFamily="49" charset="-122"/>
                <a:cs typeface="Times New Roman" panose="02020603050405020304" pitchFamily="18" charset="0"/>
              </a:rPr>
              <a:t>表示“某个特定的人的学习活动”时，则用复数形式 </a:t>
            </a:r>
            <a:r>
              <a:rPr lang="en-US" altLang="zh-CN" sz="2200" dirty="0">
                <a:solidFill>
                  <a:prstClr val="black"/>
                </a:solidFill>
                <a:ea typeface="黑体" panose="02010609060101010101" pitchFamily="49" charset="-122"/>
                <a:cs typeface="Times New Roman" panose="02020603050405020304" pitchFamily="18" charset="0"/>
              </a:rPr>
              <a:t>studies</a:t>
            </a:r>
            <a:r>
              <a:rPr lang="zh-CN" altLang="en-US" sz="2200" dirty="0">
                <a:solidFill>
                  <a:prstClr val="black"/>
                </a:solidFill>
                <a:ea typeface="黑体" panose="02010609060101010101" pitchFamily="49" charset="-122"/>
                <a:cs typeface="Times New Roman" panose="02020603050405020304" pitchFamily="18" charset="0"/>
              </a:rPr>
              <a:t>。</a:t>
            </a:r>
            <a:endParaRPr lang="en-US" altLang="zh-CN" sz="2200" dirty="0">
              <a:solidFill>
                <a:prstClr val="black"/>
              </a:solidFill>
              <a:ea typeface="黑体" panose="02010609060101010101" pitchFamily="49" charset="-122"/>
              <a:cs typeface="Times New Roman" panose="02020603050405020304" pitchFamily="18" charset="0"/>
            </a:endParaRPr>
          </a:p>
          <a:p>
            <a:pPr>
              <a:lnSpc>
                <a:spcPct val="120000"/>
              </a:lnSpc>
            </a:pPr>
            <a:r>
              <a:rPr lang="en-US" altLang="zh-CN" sz="2200" i="1" dirty="0">
                <a:solidFill>
                  <a:prstClr val="black"/>
                </a:solidFill>
                <a:ea typeface="黑体" panose="02010609060101010101" pitchFamily="49" charset="-122"/>
                <a:cs typeface="Times New Roman" panose="02020603050405020304" pitchFamily="18" charset="0"/>
              </a:rPr>
              <a:t>e.g.</a:t>
            </a:r>
            <a:r>
              <a:rPr lang="en-US" altLang="zh-CN" sz="2200" dirty="0">
                <a:solidFill>
                  <a:prstClr val="black"/>
                </a:solidFill>
                <a:ea typeface="黑体" panose="02010609060101010101" pitchFamily="49" charset="-122"/>
                <a:cs typeface="Times New Roman" panose="02020603050405020304" pitchFamily="18" charset="0"/>
              </a:rPr>
              <a:t> to continue your </a:t>
            </a:r>
            <a:r>
              <a:rPr lang="en-US" altLang="zh-CN" sz="2200" b="1" i="1" dirty="0">
                <a:solidFill>
                  <a:prstClr val="black"/>
                </a:solidFill>
                <a:ea typeface="黑体" panose="02010609060101010101" pitchFamily="49" charset="-122"/>
                <a:cs typeface="Times New Roman" panose="02020603050405020304" pitchFamily="18" charset="0"/>
              </a:rPr>
              <a:t>studies</a:t>
            </a:r>
            <a:r>
              <a:rPr lang="en-US" altLang="zh-CN" sz="2200" dirty="0">
                <a:solidFill>
                  <a:prstClr val="black"/>
                </a:solidFill>
                <a:ea typeface="黑体" panose="02010609060101010101" pitchFamily="49" charset="-122"/>
                <a:cs typeface="Times New Roman" panose="02020603050405020304" pitchFamily="18" charset="0"/>
              </a:rPr>
              <a:t> </a:t>
            </a:r>
            <a:r>
              <a:rPr lang="zh-CN" altLang="en-US" sz="2200" dirty="0">
                <a:solidFill>
                  <a:prstClr val="black"/>
                </a:solidFill>
                <a:ea typeface="黑体" panose="02010609060101010101" pitchFamily="49" charset="-122"/>
                <a:cs typeface="Times New Roman" panose="02020603050405020304" pitchFamily="18" charset="0"/>
              </a:rPr>
              <a:t>继续学业 </a:t>
            </a:r>
          </a:p>
          <a:p>
            <a:pPr>
              <a:lnSpc>
                <a:spcPct val="120000"/>
              </a:lnSpc>
            </a:pPr>
            <a:r>
              <a:rPr lang="zh-CN" altLang="en-US" sz="2200" dirty="0">
                <a:solidFill>
                  <a:prstClr val="black"/>
                </a:solidFill>
                <a:ea typeface="黑体" panose="02010609060101010101" pitchFamily="49" charset="-122"/>
                <a:cs typeface="Times New Roman" panose="02020603050405020304" pitchFamily="18" charset="0"/>
              </a:rPr>
              <a:t>当 </a:t>
            </a:r>
            <a:r>
              <a:rPr lang="en-US" altLang="zh-CN" sz="2200" dirty="0">
                <a:solidFill>
                  <a:prstClr val="black"/>
                </a:solidFill>
                <a:ea typeface="黑体" panose="02010609060101010101" pitchFamily="49" charset="-122"/>
                <a:cs typeface="Times New Roman" panose="02020603050405020304" pitchFamily="18" charset="0"/>
              </a:rPr>
              <a:t>study </a:t>
            </a:r>
            <a:r>
              <a:rPr lang="zh-CN" altLang="en-US" sz="2200" dirty="0">
                <a:solidFill>
                  <a:prstClr val="black"/>
                </a:solidFill>
                <a:ea typeface="黑体" panose="02010609060101010101" pitchFamily="49" charset="-122"/>
                <a:cs typeface="Times New Roman" panose="02020603050405020304" pitchFamily="18" charset="0"/>
              </a:rPr>
              <a:t>用于某些学科名称时，用复数形式 </a:t>
            </a:r>
            <a:r>
              <a:rPr lang="en-US" altLang="zh-CN" sz="2200" dirty="0">
                <a:solidFill>
                  <a:prstClr val="black"/>
                </a:solidFill>
                <a:ea typeface="黑体" panose="02010609060101010101" pitchFamily="49" charset="-122"/>
                <a:cs typeface="Times New Roman" panose="02020603050405020304" pitchFamily="18" charset="0"/>
              </a:rPr>
              <a:t>studies</a:t>
            </a:r>
            <a:r>
              <a:rPr lang="zh-CN" altLang="en-US" sz="2200" dirty="0">
                <a:solidFill>
                  <a:prstClr val="black"/>
                </a:solidFill>
                <a:ea typeface="黑体" panose="02010609060101010101" pitchFamily="49" charset="-122"/>
                <a:cs typeface="Times New Roman" panose="02020603050405020304" pitchFamily="18" charset="0"/>
              </a:rPr>
              <a:t>，但要看作不可数名词，谓语动词要用单数形式。 </a:t>
            </a:r>
          </a:p>
          <a:p>
            <a:pPr>
              <a:lnSpc>
                <a:spcPct val="120000"/>
              </a:lnSpc>
            </a:pPr>
            <a:r>
              <a:rPr lang="en-US" altLang="zh-CN" sz="2200" i="1" dirty="0">
                <a:solidFill>
                  <a:prstClr val="black"/>
                </a:solidFill>
                <a:ea typeface="黑体" panose="02010609060101010101" pitchFamily="49" charset="-122"/>
                <a:cs typeface="Times New Roman" panose="02020603050405020304" pitchFamily="18" charset="0"/>
              </a:rPr>
              <a:t>e.g.</a:t>
            </a:r>
            <a:r>
              <a:rPr lang="en-US" altLang="zh-CN" sz="2200" dirty="0">
                <a:solidFill>
                  <a:prstClr val="black"/>
                </a:solidFill>
                <a:ea typeface="黑体" panose="02010609060101010101" pitchFamily="49" charset="-122"/>
                <a:cs typeface="Times New Roman" panose="02020603050405020304" pitchFamily="18" charset="0"/>
              </a:rPr>
              <a:t> business / media / American </a:t>
            </a:r>
            <a:r>
              <a:rPr lang="en-US" altLang="zh-CN" sz="2200" b="1" i="1" dirty="0">
                <a:solidFill>
                  <a:prstClr val="black"/>
                </a:solidFill>
                <a:ea typeface="黑体" panose="02010609060101010101" pitchFamily="49" charset="-122"/>
                <a:cs typeface="Times New Roman" panose="02020603050405020304" pitchFamily="18" charset="0"/>
              </a:rPr>
              <a:t>studies</a:t>
            </a:r>
            <a:r>
              <a:rPr lang="en-US" altLang="zh-CN" sz="2200" dirty="0">
                <a:solidFill>
                  <a:prstClr val="black"/>
                </a:solidFill>
                <a:ea typeface="黑体" panose="02010609060101010101" pitchFamily="49" charset="-122"/>
                <a:cs typeface="Times New Roman" panose="02020603050405020304" pitchFamily="18" charset="0"/>
              </a:rPr>
              <a:t> </a:t>
            </a:r>
            <a:r>
              <a:rPr lang="zh-CN" altLang="en-US" sz="2200" dirty="0">
                <a:solidFill>
                  <a:prstClr val="black"/>
                </a:solidFill>
                <a:ea typeface="黑体" panose="02010609060101010101" pitchFamily="49" charset="-122"/>
                <a:cs typeface="Times New Roman" panose="02020603050405020304" pitchFamily="18" charset="0"/>
              </a:rPr>
              <a:t>商学；传媒学；美国研究</a:t>
            </a:r>
            <a:endParaRPr lang="en-US" altLang="zh-CN" sz="2200" dirty="0">
              <a:solidFill>
                <a:prstClr val="black"/>
              </a:solidFill>
              <a:ea typeface="黑体" panose="02010609060101010101" pitchFamily="49" charset="-122"/>
              <a:cs typeface="Times New Roman" panose="02020603050405020304" pitchFamily="18" charset="0"/>
            </a:endParaRPr>
          </a:p>
          <a:p>
            <a:pPr>
              <a:lnSpc>
                <a:spcPct val="120000"/>
              </a:lnSpc>
            </a:pPr>
            <a:r>
              <a:rPr lang="zh-CN" altLang="en-US" sz="2200" dirty="0">
                <a:solidFill>
                  <a:prstClr val="black"/>
                </a:solidFill>
                <a:ea typeface="黑体" panose="02010609060101010101" pitchFamily="49" charset="-122"/>
                <a:cs typeface="Times New Roman" panose="02020603050405020304" pitchFamily="18" charset="0"/>
              </a:rPr>
              <a:t>当 </a:t>
            </a:r>
            <a:r>
              <a:rPr lang="en-US" altLang="zh-CN" sz="2200" dirty="0">
                <a:solidFill>
                  <a:prstClr val="black"/>
                </a:solidFill>
                <a:ea typeface="黑体" panose="02010609060101010101" pitchFamily="49" charset="-122"/>
                <a:cs typeface="Times New Roman" panose="02020603050405020304" pitchFamily="18" charset="0"/>
              </a:rPr>
              <a:t>study </a:t>
            </a:r>
            <a:r>
              <a:rPr lang="zh-CN" altLang="en-US" sz="2200" dirty="0">
                <a:solidFill>
                  <a:prstClr val="black"/>
                </a:solidFill>
                <a:ea typeface="黑体" panose="02010609060101010101" pitchFamily="49" charset="-122"/>
                <a:cs typeface="Times New Roman" panose="02020603050405020304" pitchFamily="18" charset="0"/>
              </a:rPr>
              <a:t>表示“书房”时，是可数名词。 </a:t>
            </a:r>
          </a:p>
          <a:p>
            <a:pPr>
              <a:lnSpc>
                <a:spcPct val="120000"/>
              </a:lnSpc>
            </a:pPr>
            <a:r>
              <a:rPr lang="en-US" altLang="zh-CN" sz="2200" i="1" dirty="0">
                <a:solidFill>
                  <a:prstClr val="black"/>
                </a:solidFill>
                <a:ea typeface="黑体" panose="02010609060101010101" pitchFamily="49" charset="-122"/>
                <a:cs typeface="Times New Roman" panose="02020603050405020304" pitchFamily="18" charset="0"/>
              </a:rPr>
              <a:t>e.g.</a:t>
            </a:r>
            <a:r>
              <a:rPr lang="en-US" altLang="zh-CN" sz="2200" dirty="0">
                <a:solidFill>
                  <a:prstClr val="black"/>
                </a:solidFill>
                <a:ea typeface="黑体" panose="02010609060101010101" pitchFamily="49" charset="-122"/>
                <a:cs typeface="Times New Roman" panose="02020603050405020304" pitchFamily="18" charset="0"/>
              </a:rPr>
              <a:t> I found him in his </a:t>
            </a:r>
            <a:r>
              <a:rPr lang="en-US" altLang="zh-CN" sz="2200" b="1" i="1" dirty="0">
                <a:solidFill>
                  <a:prstClr val="black"/>
                </a:solidFill>
                <a:ea typeface="黑体" panose="02010609060101010101" pitchFamily="49" charset="-122"/>
                <a:cs typeface="Times New Roman" panose="02020603050405020304" pitchFamily="18" charset="0"/>
              </a:rPr>
              <a:t>study</a:t>
            </a:r>
            <a:r>
              <a:rPr lang="en-US" altLang="zh-CN" sz="2200" dirty="0">
                <a:solidFill>
                  <a:prstClr val="black"/>
                </a:solidFill>
                <a:ea typeface="黑体" panose="02010609060101010101" pitchFamily="49" charset="-122"/>
                <a:cs typeface="Times New Roman" panose="02020603050405020304" pitchFamily="18" charset="0"/>
              </a:rPr>
              <a:t>. </a:t>
            </a:r>
            <a:r>
              <a:rPr lang="zh-CN" altLang="en-US" sz="2200" dirty="0">
                <a:solidFill>
                  <a:prstClr val="black"/>
                </a:solidFill>
                <a:ea typeface="黑体" panose="02010609060101010101" pitchFamily="49" charset="-122"/>
                <a:cs typeface="Times New Roman" panose="02020603050405020304" pitchFamily="18" charset="0"/>
              </a:rPr>
              <a:t>我在他的书房找到了他。</a:t>
            </a:r>
            <a:endParaRPr lang="en-US" altLang="zh-CN" sz="2200" dirty="0">
              <a:solidFill>
                <a:prstClr val="black"/>
              </a:solidFill>
              <a:ea typeface="黑体" panose="02010609060101010101" pitchFamily="49" charset="-122"/>
              <a:cs typeface="Times New Roman" panose="02020603050405020304" pitchFamily="18" charset="0"/>
            </a:endParaRPr>
          </a:p>
        </p:txBody>
      </p:sp>
      <p:sp>
        <p:nvSpPr>
          <p:cNvPr id="32" name="圆角矩形 31"/>
          <p:cNvSpPr/>
          <p:nvPr/>
        </p:nvSpPr>
        <p:spPr>
          <a:xfrm>
            <a:off x="956928" y="2303833"/>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xmlns="" id="{62442D03-E40F-4B2D-1467-4D5C9B4106C9}"/>
              </a:ext>
            </a:extLst>
          </p:cNvPr>
          <p:cNvSpPr txBox="1"/>
          <p:nvPr/>
        </p:nvSpPr>
        <p:spPr>
          <a:xfrm>
            <a:off x="956928" y="1234211"/>
            <a:ext cx="10993772"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lang="en-US" altLang="zh-CN" sz="2200" b="1" dirty="0">
                <a:ea typeface="黑体" panose="02010609060101010101" pitchFamily="49" charset="-122"/>
                <a:cs typeface="Times New Roman" panose="02020603050405020304" pitchFamily="18" charset="0"/>
              </a:rPr>
              <a:t>I started a </a:t>
            </a:r>
            <a:r>
              <a:rPr lang="en-US" altLang="zh-CN" sz="2200" b="1" u="sng" dirty="0">
                <a:solidFill>
                  <a:srgbClr val="DD5C60"/>
                </a:solidFill>
                <a:ea typeface="黑体" panose="02010609060101010101" pitchFamily="49" charset="-122"/>
                <a:cs typeface="Times New Roman" panose="02020603050405020304" pitchFamily="18" charset="0"/>
              </a:rPr>
              <a:t>study</a:t>
            </a:r>
            <a:r>
              <a:rPr lang="en-US" altLang="zh-CN" sz="2200" b="1" dirty="0">
                <a:solidFill>
                  <a:srgbClr val="DD5C60"/>
                </a:solidFill>
                <a:ea typeface="黑体" panose="02010609060101010101" pitchFamily="49" charset="-122"/>
                <a:cs typeface="Times New Roman" panose="02020603050405020304" pitchFamily="18" charset="0"/>
              </a:rPr>
              <a:t> </a:t>
            </a:r>
            <a:r>
              <a:rPr lang="en-US" altLang="zh-CN" sz="2200" b="1" dirty="0">
                <a:ea typeface="黑体" panose="02010609060101010101" pitchFamily="49" charset="-122"/>
                <a:cs typeface="Times New Roman" panose="02020603050405020304" pitchFamily="18" charset="0"/>
              </a:rPr>
              <a:t>about college networks because I felt that friendships are one of the most overlooked and crucial aspects influencing students’ success. </a:t>
            </a:r>
            <a:r>
              <a:rPr lang="en-US" altLang="zh-CN" sz="2200" dirty="0">
                <a:ea typeface="黑体" panose="02010609060101010101" pitchFamily="49" charset="-122"/>
                <a:cs typeface="Times New Roman" panose="02020603050405020304" pitchFamily="18" charset="0"/>
              </a:rPr>
              <a:t>(Lines 1-2, para. 2)</a:t>
            </a:r>
          </a:p>
        </p:txBody>
      </p:sp>
      <p:sp>
        <p:nvSpPr>
          <p:cNvPr id="9" name="文本框 8"/>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7255938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4101059"/>
          </a:xfrm>
          <a:prstGeom prst="rect">
            <a:avLst/>
          </a:prstGeom>
          <a:noFill/>
        </p:spPr>
        <p:txBody>
          <a:bodyPr wrap="square" rtlCol="0">
            <a:spAutoFit/>
          </a:bodyPr>
          <a:lstStyle/>
          <a:p>
            <a:pPr>
              <a:lnSpc>
                <a:spcPct val="120000"/>
              </a:lnSpc>
            </a:pPr>
            <a:r>
              <a:rPr lang="en-US" altLang="zh-CN" sz="2200" b="1" dirty="0">
                <a:solidFill>
                  <a:srgbClr val="231F20"/>
                </a:solidFill>
                <a:effectLst/>
              </a:rPr>
              <a:t>In Alberto’s </a:t>
            </a:r>
            <a:r>
              <a:rPr lang="en-US" altLang="zh-CN" sz="2200" b="1" u="sng" dirty="0">
                <a:solidFill>
                  <a:srgbClr val="DD5C60"/>
                </a:solidFill>
                <a:ea typeface="黑体" panose="02010609060101010101" pitchFamily="49" charset="-122"/>
                <a:cs typeface="Times New Roman" panose="02020603050405020304" pitchFamily="18" charset="0"/>
              </a:rPr>
              <a:t>case</a:t>
            </a:r>
            <a:r>
              <a:rPr lang="en-US" altLang="zh-CN" sz="2200" b="1" dirty="0">
                <a:solidFill>
                  <a:srgbClr val="231F20"/>
                </a:solidFill>
                <a:effectLst/>
              </a:rPr>
              <a:t>, his tight-knit group of friends provided both academic and social support: they studied together, provided emotional support around </a:t>
            </a:r>
            <a:r>
              <a:rPr lang="en-US" altLang="zh-CN" sz="2200" b="1" u="sng" dirty="0">
                <a:solidFill>
                  <a:srgbClr val="DD5C60"/>
                </a:solidFill>
                <a:ea typeface="黑体" panose="02010609060101010101" pitchFamily="49" charset="-122"/>
                <a:cs typeface="Times New Roman" panose="02020603050405020304" pitchFamily="18" charset="0"/>
              </a:rPr>
              <a:t>academics</a:t>
            </a:r>
            <a:r>
              <a:rPr lang="en-US" altLang="zh-CN" sz="2200" b="1" dirty="0">
                <a:solidFill>
                  <a:srgbClr val="231F20"/>
                </a:solidFill>
                <a:effectLst/>
              </a:rPr>
              <a:t> and engaged in stimulating intellectual conversations. </a:t>
            </a:r>
            <a:r>
              <a:rPr lang="en-US" altLang="zh-CN" sz="2200" dirty="0">
                <a:solidFill>
                  <a:srgbClr val="231F20"/>
                </a:solidFill>
                <a:effectLst/>
              </a:rPr>
              <a:t>(Lines 5-7, para. 4)</a:t>
            </a:r>
          </a:p>
          <a:p>
            <a:pPr marL="812800" indent="-812800">
              <a:lnSpc>
                <a:spcPct val="120000"/>
              </a:lnSpc>
            </a:pPr>
            <a:r>
              <a:rPr lang="en-US" altLang="zh-CN" sz="2200" b="1" dirty="0">
                <a:solidFill>
                  <a:srgbClr val="231F20"/>
                </a:solidFill>
              </a:rPr>
              <a:t>case </a:t>
            </a:r>
            <a:r>
              <a:rPr lang="en-US" altLang="zh-CN" sz="2200" i="1" dirty="0">
                <a:solidFill>
                  <a:srgbClr val="231F20"/>
                </a:solidFill>
              </a:rPr>
              <a:t>n.</a:t>
            </a:r>
            <a:r>
              <a:rPr lang="en-US" altLang="zh-CN" sz="2200" dirty="0">
                <a:solidFill>
                  <a:srgbClr val="231F20"/>
                </a:solidFill>
              </a:rPr>
              <a:t> [C, usually sing.] a situation that relates to a particular person or thing</a:t>
            </a:r>
            <a:r>
              <a:rPr lang="zh-CN" altLang="en-US" sz="2200" dirty="0">
                <a:solidFill>
                  <a:srgbClr val="231F20"/>
                </a:solidFill>
                <a:latin typeface="黑体" panose="02010609060101010101" pitchFamily="49" charset="-122"/>
                <a:ea typeface="黑体" panose="02010609060101010101" pitchFamily="49" charset="-122"/>
              </a:rPr>
              <a:t>（常用作单数）特殊情况</a:t>
            </a:r>
          </a:p>
          <a:p>
            <a:pPr>
              <a:lnSpc>
                <a:spcPct val="120000"/>
              </a:lnSpc>
            </a:pPr>
            <a:r>
              <a:rPr lang="en-US" altLang="zh-CN" sz="2200" i="1" dirty="0">
                <a:solidFill>
                  <a:srgbClr val="231F20"/>
                </a:solidFill>
              </a:rPr>
              <a:t>e.g.</a:t>
            </a:r>
            <a:r>
              <a:rPr lang="en-US" altLang="zh-CN" sz="2200" dirty="0">
                <a:solidFill>
                  <a:srgbClr val="231F20"/>
                </a:solidFill>
              </a:rPr>
              <a:t> I cannot make an exception in your </a:t>
            </a:r>
            <a:r>
              <a:rPr lang="en-US" altLang="zh-CN" sz="2200" b="1" i="1" dirty="0">
                <a:solidFill>
                  <a:srgbClr val="231F20"/>
                </a:solidFill>
              </a:rPr>
              <a:t>case</a:t>
            </a:r>
            <a:r>
              <a:rPr lang="en-US" altLang="zh-CN" sz="2200" dirty="0">
                <a:solidFill>
                  <a:srgbClr val="231F20"/>
                </a:solidFill>
              </a:rPr>
              <a:t> (= for you and not for others). </a:t>
            </a:r>
            <a:r>
              <a:rPr lang="zh-CN" altLang="en-US" sz="2200" dirty="0">
                <a:solidFill>
                  <a:srgbClr val="231F20"/>
                </a:solidFill>
                <a:latin typeface="黑体" panose="02010609060101010101" pitchFamily="49" charset="-122"/>
                <a:ea typeface="黑体" panose="02010609060101010101" pitchFamily="49" charset="-122"/>
              </a:rPr>
              <a:t>我不能对你破例。 </a:t>
            </a:r>
          </a:p>
          <a:p>
            <a:pPr marL="1524000" indent="-1524000">
              <a:lnSpc>
                <a:spcPct val="120000"/>
              </a:lnSpc>
            </a:pPr>
            <a:r>
              <a:rPr lang="en-US" altLang="zh-CN" sz="2200" b="1" dirty="0">
                <a:solidFill>
                  <a:srgbClr val="231F20"/>
                </a:solidFill>
              </a:rPr>
              <a:t>academics</a:t>
            </a:r>
            <a:r>
              <a:rPr lang="en-US" altLang="zh-CN" sz="2200" dirty="0">
                <a:solidFill>
                  <a:srgbClr val="231F20"/>
                </a:solidFill>
              </a:rPr>
              <a:t> </a:t>
            </a:r>
            <a:r>
              <a:rPr lang="en-US" altLang="zh-CN" sz="2200" i="1" dirty="0">
                <a:solidFill>
                  <a:srgbClr val="231F20"/>
                </a:solidFill>
              </a:rPr>
              <a:t>n. </a:t>
            </a:r>
            <a:r>
              <a:rPr lang="en-US" altLang="zh-CN" sz="2200" dirty="0">
                <a:solidFill>
                  <a:srgbClr val="231F20"/>
                </a:solidFill>
              </a:rPr>
              <a:t>[used with a pl. verb] college or university courses and studies </a:t>
            </a:r>
            <a:r>
              <a:rPr lang="zh-CN" altLang="en-US" sz="2200" dirty="0">
                <a:solidFill>
                  <a:srgbClr val="231F20"/>
                </a:solidFill>
                <a:latin typeface="黑体" panose="02010609060101010101" pitchFamily="49" charset="-122"/>
                <a:ea typeface="黑体" panose="02010609060101010101" pitchFamily="49" charset="-122"/>
              </a:rPr>
              <a:t>（后面所接动词多用复数形式）学院或大学里的课程和学习 </a:t>
            </a:r>
          </a:p>
          <a:p>
            <a:pPr marL="444500" indent="-444500">
              <a:lnSpc>
                <a:spcPct val="120000"/>
              </a:lnSpc>
            </a:pPr>
            <a:r>
              <a:rPr lang="en-US" altLang="zh-CN" sz="2200" i="1" dirty="0">
                <a:solidFill>
                  <a:srgbClr val="231F20"/>
                </a:solidFill>
              </a:rPr>
              <a:t>e.g.</a:t>
            </a:r>
            <a:r>
              <a:rPr lang="en-US" altLang="zh-CN" sz="2200" dirty="0">
                <a:solidFill>
                  <a:srgbClr val="231F20"/>
                </a:solidFill>
              </a:rPr>
              <a:t> </a:t>
            </a:r>
            <a:r>
              <a:rPr lang="en-US" altLang="zh-CN" sz="2200" b="1" i="1" dirty="0">
                <a:solidFill>
                  <a:srgbClr val="231F20"/>
                </a:solidFill>
              </a:rPr>
              <a:t>Academics</a:t>
            </a:r>
            <a:r>
              <a:rPr lang="en-US" altLang="zh-CN" sz="2200" dirty="0">
                <a:solidFill>
                  <a:srgbClr val="231F20"/>
                </a:solidFill>
              </a:rPr>
              <a:t> are a much more important priority to him than athletics. </a:t>
            </a:r>
            <a:r>
              <a:rPr lang="zh-CN" altLang="en-US" sz="2200" dirty="0">
                <a:solidFill>
                  <a:srgbClr val="231F20"/>
                </a:solidFill>
                <a:latin typeface="黑体" panose="02010609060101010101" pitchFamily="49" charset="-122"/>
                <a:ea typeface="黑体" panose="02010609060101010101" pitchFamily="49" charset="-122"/>
              </a:rPr>
              <a:t>对他来说，学习比运动重要得多。</a:t>
            </a:r>
            <a:endParaRPr lang="zh-CN" altLang="zh-CN" sz="2200" dirty="0">
              <a:solidFill>
                <a:srgbClr val="231F20"/>
              </a:solidFill>
              <a:latin typeface="黑体" panose="02010609060101010101" pitchFamily="49" charset="-122"/>
              <a:ea typeface="黑体" panose="02010609060101010101" pitchFamily="49" charset="-122"/>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 name="文本框 5"/>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2069734"/>
          </a:xfrm>
          <a:prstGeom prst="rect">
            <a:avLst/>
          </a:prstGeom>
          <a:noFill/>
        </p:spPr>
        <p:txBody>
          <a:bodyPr wrap="square" rtlCol="0">
            <a:spAutoFit/>
          </a:bodyPr>
          <a:lstStyle/>
          <a:p>
            <a:pPr>
              <a:lnSpc>
                <a:spcPct val="120000"/>
              </a:lnSpc>
            </a:pPr>
            <a:r>
              <a:rPr lang="en-US" altLang="zh-CN" sz="2200" b="1" dirty="0">
                <a:solidFill>
                  <a:srgbClr val="231F20"/>
                </a:solidFill>
                <a:effectLst/>
              </a:rPr>
              <a:t>I found that for half of tight-knitters, friends were </a:t>
            </a:r>
            <a:r>
              <a:rPr lang="en-US" altLang="zh-CN" sz="2200" b="1" u="sng" dirty="0">
                <a:solidFill>
                  <a:srgbClr val="DD5C60"/>
                </a:solidFill>
                <a:ea typeface="黑体" panose="02010609060101010101" pitchFamily="49" charset="-122"/>
                <a:cs typeface="Times New Roman" panose="02020603050405020304" pitchFamily="18" charset="0"/>
              </a:rPr>
              <a:t>more of a</a:t>
            </a:r>
            <a:r>
              <a:rPr lang="en-US" altLang="zh-CN" sz="2200" b="1" dirty="0">
                <a:solidFill>
                  <a:srgbClr val="231F20"/>
                </a:solidFill>
                <a:effectLst/>
              </a:rPr>
              <a:t> distraction than a helping hand. </a:t>
            </a:r>
            <a:r>
              <a:rPr lang="en-US" altLang="zh-CN" sz="2200" dirty="0">
                <a:solidFill>
                  <a:srgbClr val="231F20"/>
                </a:solidFill>
                <a:effectLst/>
              </a:rPr>
              <a:t>(Lines 2-3, para. 5) </a:t>
            </a:r>
            <a:endParaRPr lang="en-US" altLang="zh-CN" sz="2200" dirty="0"/>
          </a:p>
          <a:p>
            <a:pPr>
              <a:lnSpc>
                <a:spcPct val="120000"/>
              </a:lnSpc>
            </a:pPr>
            <a:r>
              <a:rPr lang="en-US" altLang="zh-CN" sz="2200" b="1" dirty="0">
                <a:solidFill>
                  <a:srgbClr val="231F20"/>
                </a:solidFill>
                <a:effectLst/>
              </a:rPr>
              <a:t>more of a </a:t>
            </a:r>
            <a:r>
              <a:rPr lang="en-US" altLang="zh-CN" sz="2200" b="1" dirty="0" err="1">
                <a:solidFill>
                  <a:srgbClr val="231F20"/>
                </a:solidFill>
                <a:effectLst/>
              </a:rPr>
              <a:t>sth</a:t>
            </a:r>
            <a:r>
              <a:rPr lang="en-US" altLang="zh-CN" sz="2200" dirty="0">
                <a:solidFill>
                  <a:srgbClr val="231F20"/>
                </a:solidFill>
                <a:effectLst/>
              </a:rPr>
              <a:t>: used for describing the importance of a quality that </a:t>
            </a:r>
            <a:r>
              <a:rPr lang="en-US" altLang="zh-CN" sz="2200" dirty="0" err="1">
                <a:solidFill>
                  <a:srgbClr val="231F20"/>
                </a:solidFill>
                <a:effectLst/>
              </a:rPr>
              <a:t>sth</a:t>
            </a:r>
            <a:r>
              <a:rPr lang="en-US" altLang="zh-CN" sz="2200" dirty="0">
                <a:solidFill>
                  <a:srgbClr val="231F20"/>
                </a:solidFill>
                <a:effectLst/>
              </a:rPr>
              <a:t> has </a:t>
            </a:r>
            <a:r>
              <a:rPr lang="zh-CN" altLang="en-US" sz="2200" dirty="0">
                <a:solidFill>
                  <a:srgbClr val="231F20"/>
                </a:solidFill>
                <a:effectLst/>
                <a:latin typeface="黑体" panose="02010609060101010101" pitchFamily="49" charset="-122"/>
                <a:ea typeface="黑体" panose="02010609060101010101" pitchFamily="49" charset="-122"/>
              </a:rPr>
              <a:t>像</a:t>
            </a:r>
            <a:r>
              <a:rPr lang="en-US" altLang="zh-CN" sz="2200" dirty="0">
                <a:solidFill>
                  <a:srgbClr val="231F20"/>
                </a:solidFill>
                <a:effectLst/>
                <a:latin typeface="黑体" panose="02010609060101010101" pitchFamily="49" charset="-122"/>
                <a:ea typeface="黑体" panose="02010609060101010101" pitchFamily="49" charset="-122"/>
              </a:rPr>
              <a:t>……</a:t>
            </a:r>
            <a:r>
              <a:rPr lang="zh-CN" altLang="en-US" sz="2200" dirty="0">
                <a:solidFill>
                  <a:srgbClr val="231F20"/>
                </a:solidFill>
                <a:effectLst/>
                <a:latin typeface="黑体" panose="02010609060101010101" pitchFamily="49" charset="-122"/>
                <a:ea typeface="黑体" panose="02010609060101010101" pitchFamily="49" charset="-122"/>
              </a:rPr>
              <a:t>更多些 </a:t>
            </a:r>
            <a:endParaRPr lang="zh-CN" altLang="en-US" sz="2200" dirty="0">
              <a:latin typeface="黑体" panose="02010609060101010101" pitchFamily="49" charset="-122"/>
              <a:ea typeface="黑体" panose="02010609060101010101" pitchFamily="49" charset="-122"/>
            </a:endParaRPr>
          </a:p>
          <a:p>
            <a:pPr marL="533400" indent="-533400">
              <a:lnSpc>
                <a:spcPct val="120000"/>
              </a:lnSpc>
            </a:pPr>
            <a:r>
              <a:rPr lang="en-US" altLang="zh-CN" sz="2200" i="1" dirty="0">
                <a:solidFill>
                  <a:srgbClr val="231F20"/>
                </a:solidFill>
                <a:effectLst/>
              </a:rPr>
              <a:t>e.g.  </a:t>
            </a:r>
            <a:r>
              <a:rPr lang="en-US" altLang="zh-CN" sz="2200" dirty="0">
                <a:solidFill>
                  <a:srgbClr val="231F20"/>
                </a:solidFill>
                <a:effectLst/>
              </a:rPr>
              <a:t>It was really </a:t>
            </a:r>
            <a:r>
              <a:rPr lang="en-US" altLang="zh-CN" sz="2200" b="1" i="1" dirty="0">
                <a:solidFill>
                  <a:srgbClr val="231F20"/>
                </a:solidFill>
                <a:effectLst/>
              </a:rPr>
              <a:t>more of a</a:t>
            </a:r>
            <a:r>
              <a:rPr lang="en-US" altLang="zh-CN" sz="2200" dirty="0">
                <a:solidFill>
                  <a:srgbClr val="231F20"/>
                </a:solidFill>
                <a:effectLst/>
              </a:rPr>
              <a:t> comment than a question. </a:t>
            </a:r>
            <a:r>
              <a:rPr lang="zh-CN" altLang="en-US" sz="2200" dirty="0">
                <a:solidFill>
                  <a:srgbClr val="231F20"/>
                </a:solidFill>
                <a:effectLst/>
                <a:latin typeface="黑体" panose="02010609060101010101" pitchFamily="49" charset="-122"/>
                <a:ea typeface="黑体" panose="02010609060101010101" pitchFamily="49" charset="-122"/>
              </a:rPr>
              <a:t>这实际上更像是一个评论，而不是一个问题。</a:t>
            </a:r>
            <a:endParaRPr kumimoji="0" lang="en-US" altLang="zh-CN" sz="2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704712"/>
            <a:ext cx="10284290" cy="4154984"/>
          </a:xfrm>
          <a:prstGeom prst="rect">
            <a:avLst/>
          </a:prstGeom>
          <a:noFill/>
        </p:spPr>
        <p:txBody>
          <a:bodyPr wrap="square" rtlCol="0">
            <a:spAutoFit/>
          </a:bodyPr>
          <a:lstStyle/>
          <a:p>
            <a:pPr>
              <a:lnSpc>
                <a:spcPct val="120000"/>
              </a:lnSpc>
            </a:pPr>
            <a:endParaRPr lang="en-US" altLang="zh-CN" sz="2200" dirty="0"/>
          </a:p>
          <a:p>
            <a:pPr indent="457200">
              <a:lnSpc>
                <a:spcPct val="120000"/>
              </a:lnSpc>
            </a:pPr>
            <a:r>
              <a:rPr lang="en-US" altLang="zh-CN" sz="2200" dirty="0"/>
              <a:t>As a dean of students, I interact regularly with students on two ends of a wide spectrum. On one end are student leaders — student government officers, resident advisers, peer leaders, team captains. On the other end are students who are struggling mightily. Perhaps it’s a lack of resilience that has led them to my office, realizing they are going to fail a class or two or all of them. Or they have behaved in some way that troubles me so much that I invite them in for a conversation about what has happened. Sometimes they are at the table in my office because they are sadly disconnected from the social fabric of this small college, leading a faculty or staff member to alert me to the possibility of them dropping out, flunking out, or worse. </a:t>
            </a:r>
          </a:p>
        </p:txBody>
      </p:sp>
      <p:sp>
        <p:nvSpPr>
          <p:cNvPr id="18" name="文本框 17"/>
          <p:cNvSpPr txBox="1"/>
          <p:nvPr/>
        </p:nvSpPr>
        <p:spPr>
          <a:xfrm>
            <a:off x="986697" y="1704712"/>
            <a:ext cx="467691" cy="456124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7920809" y="5434379"/>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4"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extLst>
      <p:ext uri="{BB962C8B-B14F-4D97-AF65-F5344CB8AC3E}">
        <p14:creationId xmlns:p14="http://schemas.microsoft.com/office/powerpoint/2010/main" xmlns="" val="15772996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1011295" cy="1684885"/>
          </a:xfrm>
          <a:prstGeom prst="rect">
            <a:avLst/>
          </a:prstGeom>
          <a:noFill/>
        </p:spPr>
        <p:txBody>
          <a:bodyPr wrap="square" rtlCol="0">
            <a:spAutoFit/>
          </a:bodyPr>
          <a:lstStyle/>
          <a:p>
            <a:pPr>
              <a:lnSpc>
                <a:spcPct val="120000"/>
              </a:lnSpc>
            </a:pPr>
            <a:r>
              <a:rPr lang="en-US" altLang="zh-CN" sz="2200" b="1" dirty="0">
                <a:ea typeface="黑体" panose="02010609060101010101" pitchFamily="49" charset="-122"/>
                <a:cs typeface="Times New Roman" panose="02020603050405020304" pitchFamily="18" charset="0"/>
              </a:rPr>
              <a:t>As Latasha explained, she </a:t>
            </a:r>
            <a:r>
              <a:rPr lang="en-US" altLang="zh-CN" sz="2200" b="1" u="sng" dirty="0">
                <a:solidFill>
                  <a:srgbClr val="DD5C60"/>
                </a:solidFill>
                <a:ea typeface="黑体" panose="02010609060101010101" pitchFamily="49" charset="-122"/>
                <a:cs typeface="Times New Roman" panose="02020603050405020304" pitchFamily="18" charset="0"/>
              </a:rPr>
              <a:t>could</a:t>
            </a:r>
            <a:r>
              <a:rPr lang="en-US" altLang="zh-CN" sz="2200" b="1" dirty="0">
                <a:ea typeface="黑体" panose="02010609060101010101" pitchFamily="49" charset="-122"/>
                <a:cs typeface="Times New Roman" panose="02020603050405020304" pitchFamily="18" charset="0"/>
              </a:rPr>
              <a:t> be trying to study, but seeing a friend sleeping makes her tired, and she </a:t>
            </a:r>
            <a:r>
              <a:rPr lang="en-US" altLang="zh-CN" sz="2200" b="1" u="sng" dirty="0">
                <a:solidFill>
                  <a:srgbClr val="DD5C60"/>
                </a:solidFill>
                <a:ea typeface="黑体" panose="02010609060101010101" pitchFamily="49" charset="-122"/>
                <a:cs typeface="Times New Roman" panose="02020603050405020304" pitchFamily="18" charset="0"/>
              </a:rPr>
              <a:t>ends up sleeping</a:t>
            </a:r>
            <a:r>
              <a:rPr lang="en-US" altLang="zh-CN" sz="2200" b="1" dirty="0">
                <a:ea typeface="黑体" panose="02010609060101010101" pitchFamily="49" charset="-122"/>
                <a:cs typeface="Times New Roman" panose="02020603050405020304" pitchFamily="18" charset="0"/>
              </a:rPr>
              <a:t> instead. </a:t>
            </a:r>
            <a:r>
              <a:rPr lang="en-US" altLang="zh-CN" sz="2200" dirty="0">
                <a:ea typeface="黑体" panose="02010609060101010101" pitchFamily="49" charset="-122"/>
                <a:cs typeface="Times New Roman" panose="02020603050405020304" pitchFamily="18" charset="0"/>
              </a:rPr>
              <a:t>(Lines 4-5, para. 5) </a:t>
            </a:r>
          </a:p>
          <a:p>
            <a:pPr>
              <a:lnSpc>
                <a:spcPct val="120000"/>
              </a:lnSpc>
            </a:pPr>
            <a:r>
              <a:rPr lang="en-US" altLang="zh-CN" sz="2200" b="1" dirty="0">
                <a:ea typeface="黑体" panose="02010609060101010101" pitchFamily="49" charset="-122"/>
                <a:cs typeface="Times New Roman" panose="02020603050405020304" pitchFamily="18" charset="0"/>
              </a:rPr>
              <a:t>could </a:t>
            </a:r>
            <a:r>
              <a:rPr lang="en-US" altLang="zh-CN" sz="2200" i="1" dirty="0">
                <a:ea typeface="黑体" panose="02010609060101010101" pitchFamily="49" charset="-122"/>
                <a:cs typeface="Times New Roman" panose="02020603050405020304" pitchFamily="18" charset="0"/>
              </a:rPr>
              <a:t>modal v.</a:t>
            </a:r>
            <a:r>
              <a:rPr lang="en-US" altLang="zh-CN" sz="2200" dirty="0">
                <a:ea typeface="黑体" panose="02010609060101010101" pitchFamily="49" charset="-122"/>
                <a:cs typeface="Times New Roman" panose="02020603050405020304" pitchFamily="18" charset="0"/>
              </a:rPr>
              <a:t> used to show that </a:t>
            </a:r>
            <a:r>
              <a:rPr lang="en-US" altLang="zh-CN" sz="2200" dirty="0" err="1">
                <a:ea typeface="黑体" panose="02010609060101010101" pitchFamily="49" charset="-122"/>
                <a:cs typeface="Times New Roman" panose="02020603050405020304" pitchFamily="18" charset="0"/>
              </a:rPr>
              <a:t>sth</a:t>
            </a:r>
            <a:r>
              <a:rPr lang="en-US" altLang="zh-CN" sz="2200" dirty="0">
                <a:ea typeface="黑体" panose="02010609060101010101" pitchFamily="49" charset="-122"/>
                <a:cs typeface="Times New Roman" panose="02020603050405020304" pitchFamily="18" charset="0"/>
              </a:rPr>
              <a:t> is or might be possible </a:t>
            </a:r>
            <a:r>
              <a:rPr lang="zh-CN" altLang="en-US" sz="2200" dirty="0">
                <a:ea typeface="黑体" panose="02010609060101010101" pitchFamily="49" charset="-122"/>
                <a:cs typeface="Times New Roman" panose="02020603050405020304" pitchFamily="18" charset="0"/>
              </a:rPr>
              <a:t>可能 </a:t>
            </a:r>
          </a:p>
          <a:p>
            <a:pPr>
              <a:lnSpc>
                <a:spcPct val="120000"/>
              </a:lnSpc>
            </a:pPr>
            <a:r>
              <a:rPr lang="en-US" altLang="zh-CN" sz="2200" i="1" dirty="0">
                <a:ea typeface="黑体" panose="02010609060101010101" pitchFamily="49" charset="-122"/>
                <a:cs typeface="Times New Roman" panose="02020603050405020304" pitchFamily="18" charset="0"/>
              </a:rPr>
              <a:t>e.g.</a:t>
            </a:r>
            <a:r>
              <a:rPr lang="en-US" altLang="zh-CN" sz="2200" dirty="0">
                <a:ea typeface="黑体" panose="02010609060101010101" pitchFamily="49" charset="-122"/>
                <a:cs typeface="Times New Roman" panose="02020603050405020304" pitchFamily="18" charset="0"/>
              </a:rPr>
              <a:t> I </a:t>
            </a:r>
            <a:r>
              <a:rPr lang="en-US" altLang="zh-CN" sz="2200" b="1" dirty="0">
                <a:ea typeface="黑体" panose="02010609060101010101" pitchFamily="49" charset="-122"/>
                <a:cs typeface="Times New Roman" panose="02020603050405020304" pitchFamily="18" charset="0"/>
              </a:rPr>
              <a:t>could</a:t>
            </a:r>
            <a:r>
              <a:rPr lang="en-US" altLang="zh-CN" sz="2200" dirty="0">
                <a:ea typeface="黑体" panose="02010609060101010101" pitchFamily="49" charset="-122"/>
                <a:cs typeface="Times New Roman" panose="02020603050405020304" pitchFamily="18" charset="0"/>
              </a:rPr>
              <a:t> do it now, if you like. </a:t>
            </a:r>
            <a:r>
              <a:rPr lang="zh-CN" altLang="en-US" sz="2200" dirty="0">
                <a:ea typeface="黑体" panose="02010609060101010101" pitchFamily="49" charset="-122"/>
                <a:cs typeface="Times New Roman" panose="02020603050405020304" pitchFamily="18" charset="0"/>
              </a:rPr>
              <a:t>如果你愿意的话，我现在就可以做这事。</a:t>
            </a:r>
            <a:endParaRPr lang="en-US" altLang="zh-CN" sz="2200" dirty="0">
              <a:ea typeface="黑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xmlns="" id="{6247529D-DBD2-133B-878D-AFF38DEC65A2}"/>
              </a:ext>
            </a:extLst>
          </p:cNvPr>
          <p:cNvSpPr/>
          <p:nvPr/>
        </p:nvSpPr>
        <p:spPr>
          <a:xfrm>
            <a:off x="0" y="3292598"/>
            <a:ext cx="12192000" cy="25355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a:extLst>
              <a:ext uri="{FF2B5EF4-FFF2-40B4-BE49-F238E27FC236}">
                <a16:creationId xmlns:a16="http://schemas.microsoft.com/office/drawing/2014/main" xmlns="" id="{692087DF-C9C3-97E5-3296-8183DF779209}"/>
              </a:ext>
            </a:extLst>
          </p:cNvPr>
          <p:cNvSpPr txBox="1"/>
          <p:nvPr/>
        </p:nvSpPr>
        <p:spPr>
          <a:xfrm>
            <a:off x="960610" y="3496516"/>
            <a:ext cx="10823943" cy="2091150"/>
          </a:xfrm>
          <a:prstGeom prst="rect">
            <a:avLst/>
          </a:prstGeom>
          <a:noFill/>
        </p:spPr>
        <p:txBody>
          <a:bodyPr wrap="square" rtlCol="0">
            <a:spAutoFit/>
          </a:bodyPr>
          <a:lstStyle/>
          <a:p>
            <a:pPr>
              <a:lnSpc>
                <a:spcPct val="120000"/>
              </a:lnSpc>
            </a:pPr>
            <a:r>
              <a:rPr lang="en-US" altLang="zh-CN" sz="2200" dirty="0">
                <a:solidFill>
                  <a:prstClr val="black"/>
                </a:solidFill>
                <a:ea typeface="黑体" panose="02010609060101010101" pitchFamily="49" charset="-122"/>
                <a:cs typeface="Times New Roman" panose="02020603050405020304" pitchFamily="18" charset="0"/>
              </a:rPr>
              <a:t>could </a:t>
            </a:r>
            <a:r>
              <a:rPr lang="zh-CN" altLang="en-US" sz="2200" dirty="0">
                <a:solidFill>
                  <a:prstClr val="black"/>
                </a:solidFill>
                <a:ea typeface="黑体" panose="02010609060101010101" pitchFamily="49" charset="-122"/>
                <a:cs typeface="Times New Roman" panose="02020603050405020304" pitchFamily="18" charset="0"/>
              </a:rPr>
              <a:t>用作情态动词时，可以表示“某人有能力做某件事” </a:t>
            </a:r>
          </a:p>
          <a:p>
            <a:pPr marL="533400" indent="-533400">
              <a:lnSpc>
                <a:spcPct val="120000"/>
              </a:lnSpc>
            </a:pPr>
            <a:r>
              <a:rPr lang="en-US" altLang="zh-CN" sz="2200" i="1" dirty="0">
                <a:solidFill>
                  <a:prstClr val="black"/>
                </a:solidFill>
                <a:ea typeface="黑体" panose="02010609060101010101" pitchFamily="49" charset="-122"/>
                <a:cs typeface="Times New Roman" panose="02020603050405020304" pitchFamily="18" charset="0"/>
              </a:rPr>
              <a:t>e.g.</a:t>
            </a:r>
            <a:r>
              <a:rPr lang="en-US" altLang="zh-CN" sz="2200" dirty="0">
                <a:solidFill>
                  <a:prstClr val="black"/>
                </a:solidFill>
                <a:ea typeface="黑体" panose="02010609060101010101" pitchFamily="49" charset="-122"/>
                <a:cs typeface="Times New Roman" panose="02020603050405020304" pitchFamily="18" charset="0"/>
              </a:rPr>
              <a:t>  For my return journey, I felt I </a:t>
            </a:r>
            <a:r>
              <a:rPr lang="en-US" altLang="zh-CN" sz="2200" b="1" i="1" dirty="0">
                <a:solidFill>
                  <a:prstClr val="black"/>
                </a:solidFill>
                <a:ea typeface="黑体" panose="02010609060101010101" pitchFamily="49" charset="-122"/>
                <a:cs typeface="Times New Roman" panose="02020603050405020304" pitchFamily="18" charset="0"/>
              </a:rPr>
              <a:t>could</a:t>
            </a:r>
            <a:r>
              <a:rPr lang="en-US" altLang="zh-CN" sz="2200" dirty="0">
                <a:solidFill>
                  <a:prstClr val="black"/>
                </a:solidFill>
                <a:ea typeface="黑体" panose="02010609060101010101" pitchFamily="49" charset="-122"/>
                <a:cs typeface="Times New Roman" panose="02020603050405020304" pitchFamily="18" charset="0"/>
              </a:rPr>
              <a:t> afford the extra and travel first class. </a:t>
            </a:r>
            <a:r>
              <a:rPr lang="zh-CN" altLang="en-US" sz="2200" dirty="0">
                <a:solidFill>
                  <a:prstClr val="black"/>
                </a:solidFill>
                <a:ea typeface="黑体" panose="02010609060101010101" pitchFamily="49" charset="-122"/>
                <a:cs typeface="Times New Roman" panose="02020603050405020304" pitchFamily="18" charset="0"/>
              </a:rPr>
              <a:t>至于回程，我觉得我能多花点钱坐头等舱。 </a:t>
            </a:r>
          </a:p>
          <a:p>
            <a:pPr>
              <a:lnSpc>
                <a:spcPct val="120000"/>
              </a:lnSpc>
            </a:pPr>
            <a:r>
              <a:rPr lang="en-US" altLang="zh-CN" sz="2200" dirty="0">
                <a:solidFill>
                  <a:prstClr val="black"/>
                </a:solidFill>
                <a:ea typeface="黑体" panose="02010609060101010101" pitchFamily="49" charset="-122"/>
                <a:cs typeface="Times New Roman" panose="02020603050405020304" pitchFamily="18" charset="0"/>
              </a:rPr>
              <a:t>could </a:t>
            </a:r>
            <a:r>
              <a:rPr lang="zh-CN" altLang="en-US" sz="2200" dirty="0">
                <a:solidFill>
                  <a:prstClr val="black"/>
                </a:solidFill>
                <a:ea typeface="黑体" panose="02010609060101010101" pitchFamily="49" charset="-122"/>
                <a:cs typeface="Times New Roman" panose="02020603050405020304" pitchFamily="18" charset="0"/>
              </a:rPr>
              <a:t>用作情态动词时，也可以表示想要做某事的强烈感情，但实际上却没有做。 </a:t>
            </a:r>
          </a:p>
          <a:p>
            <a:pPr>
              <a:lnSpc>
                <a:spcPct val="120000"/>
              </a:lnSpc>
            </a:pPr>
            <a:r>
              <a:rPr lang="en-US" altLang="zh-CN" sz="2200" i="1" dirty="0">
                <a:solidFill>
                  <a:prstClr val="black"/>
                </a:solidFill>
                <a:ea typeface="黑体" panose="02010609060101010101" pitchFamily="49" charset="-122"/>
                <a:cs typeface="Times New Roman" panose="02020603050405020304" pitchFamily="18" charset="0"/>
              </a:rPr>
              <a:t>e.g.  </a:t>
            </a:r>
            <a:r>
              <a:rPr lang="en-US" altLang="zh-CN" sz="2200" dirty="0">
                <a:solidFill>
                  <a:prstClr val="black"/>
                </a:solidFill>
                <a:ea typeface="黑体" panose="02010609060101010101" pitchFamily="49" charset="-122"/>
                <a:cs typeface="Times New Roman" panose="02020603050405020304" pitchFamily="18" charset="0"/>
              </a:rPr>
              <a:t>I </a:t>
            </a:r>
            <a:r>
              <a:rPr lang="en-US" altLang="zh-CN" sz="2200" b="1" i="1" dirty="0">
                <a:solidFill>
                  <a:prstClr val="black"/>
                </a:solidFill>
                <a:ea typeface="黑体" panose="02010609060101010101" pitchFamily="49" charset="-122"/>
                <a:cs typeface="Times New Roman" panose="02020603050405020304" pitchFamily="18" charset="0"/>
              </a:rPr>
              <a:t>could</a:t>
            </a:r>
            <a:r>
              <a:rPr lang="en-US" altLang="zh-CN" sz="2200" dirty="0">
                <a:solidFill>
                  <a:prstClr val="black"/>
                </a:solidFill>
                <a:ea typeface="黑体" panose="02010609060101010101" pitchFamily="49" charset="-122"/>
                <a:cs typeface="Times New Roman" panose="02020603050405020304" pitchFamily="18" charset="0"/>
              </a:rPr>
              <a:t> do it if I wanted. </a:t>
            </a:r>
            <a:r>
              <a:rPr lang="zh-CN" altLang="en-US" sz="2200" dirty="0">
                <a:solidFill>
                  <a:prstClr val="black"/>
                </a:solidFill>
                <a:ea typeface="黑体" panose="02010609060101010101" pitchFamily="49" charset="-122"/>
                <a:cs typeface="Times New Roman" panose="02020603050405020304" pitchFamily="18" charset="0"/>
              </a:rPr>
              <a:t>如果我要做，我能做得到（但事实上不做）。 </a:t>
            </a:r>
          </a:p>
        </p:txBody>
      </p:sp>
      <p:sp>
        <p:nvSpPr>
          <p:cNvPr id="10" name="圆角矩形 31">
            <a:extLst>
              <a:ext uri="{FF2B5EF4-FFF2-40B4-BE49-F238E27FC236}">
                <a16:creationId xmlns:a16="http://schemas.microsoft.com/office/drawing/2014/main" xmlns="" id="{B1BAC4C4-BFFD-6A6D-9E42-396D9D52D2D0}"/>
              </a:ext>
            </a:extLst>
          </p:cNvPr>
          <p:cNvSpPr/>
          <p:nvPr/>
        </p:nvSpPr>
        <p:spPr>
          <a:xfrm>
            <a:off x="956928" y="308081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1011295" cy="2091150"/>
          </a:xfrm>
          <a:prstGeom prst="rect">
            <a:avLst/>
          </a:prstGeom>
          <a:noFill/>
        </p:spPr>
        <p:txBody>
          <a:bodyPr wrap="square" rtlCol="0">
            <a:spAutoFit/>
          </a:bodyPr>
          <a:lstStyle/>
          <a:p>
            <a:pPr>
              <a:lnSpc>
                <a:spcPct val="120000"/>
              </a:lnSpc>
            </a:pPr>
            <a:r>
              <a:rPr lang="en-US" altLang="zh-CN" sz="2200" b="1" dirty="0">
                <a:ea typeface="黑体" panose="02010609060101010101" pitchFamily="49" charset="-122"/>
                <a:cs typeface="Times New Roman" panose="02020603050405020304" pitchFamily="18" charset="0"/>
              </a:rPr>
              <a:t>As Latasha explained, she </a:t>
            </a:r>
            <a:r>
              <a:rPr lang="en-US" altLang="zh-CN" sz="2200" b="1" u="sng" dirty="0">
                <a:solidFill>
                  <a:srgbClr val="DD5C60"/>
                </a:solidFill>
                <a:ea typeface="黑体" panose="02010609060101010101" pitchFamily="49" charset="-122"/>
                <a:cs typeface="Times New Roman" panose="02020603050405020304" pitchFamily="18" charset="0"/>
              </a:rPr>
              <a:t>could</a:t>
            </a:r>
            <a:r>
              <a:rPr lang="en-US" altLang="zh-CN" sz="2200" b="1" dirty="0">
                <a:ea typeface="黑体" panose="02010609060101010101" pitchFamily="49" charset="-122"/>
                <a:cs typeface="Times New Roman" panose="02020603050405020304" pitchFamily="18" charset="0"/>
              </a:rPr>
              <a:t> be trying to study, but seeing a friend sleeping makes her tired, and she ends up sleeping instead. </a:t>
            </a:r>
            <a:r>
              <a:rPr lang="en-US" altLang="zh-CN" sz="2200" dirty="0">
                <a:ea typeface="黑体" panose="02010609060101010101" pitchFamily="49" charset="-122"/>
                <a:cs typeface="Times New Roman" panose="02020603050405020304" pitchFamily="18" charset="0"/>
              </a:rPr>
              <a:t>(Lines 4-5, para. 5) </a:t>
            </a:r>
            <a:endParaRPr lang="en-US" altLang="zh-CN" sz="2200" b="1" dirty="0">
              <a:ea typeface="黑体" panose="02010609060101010101" pitchFamily="49" charset="-122"/>
              <a:cs typeface="Times New Roman" panose="02020603050405020304" pitchFamily="18" charset="0"/>
            </a:endParaRPr>
          </a:p>
          <a:p>
            <a:pPr marL="2057400" indent="-2057400">
              <a:lnSpc>
                <a:spcPct val="120000"/>
              </a:lnSpc>
            </a:pPr>
            <a:r>
              <a:rPr lang="en-US" altLang="zh-CN" sz="2200" b="1" dirty="0">
                <a:solidFill>
                  <a:srgbClr val="231F20"/>
                </a:solidFill>
                <a:effectLst/>
              </a:rPr>
              <a:t>end up doing sth: </a:t>
            </a:r>
            <a:r>
              <a:rPr lang="en-US" altLang="zh-CN" sz="2200" dirty="0">
                <a:solidFill>
                  <a:srgbClr val="231F20"/>
                </a:solidFill>
                <a:effectLst/>
              </a:rPr>
              <a:t>to find oneself in a place or situation that was not intended or expected to be in </a:t>
            </a:r>
            <a:r>
              <a:rPr lang="zh-CN" altLang="en-US" sz="2200" dirty="0">
                <a:solidFill>
                  <a:srgbClr val="231F20"/>
                </a:solidFill>
                <a:effectLst/>
                <a:latin typeface="黑体" panose="02010609060101010101" pitchFamily="49" charset="-122"/>
                <a:ea typeface="黑体" panose="02010609060101010101" pitchFamily="49" charset="-122"/>
              </a:rPr>
              <a:t>最终成为；最后处于</a:t>
            </a:r>
            <a:endParaRPr lang="zh-CN" altLang="en-US" sz="2200" dirty="0">
              <a:latin typeface="黑体" panose="02010609060101010101" pitchFamily="49" charset="-122"/>
              <a:ea typeface="黑体" panose="02010609060101010101" pitchFamily="49" charset="-122"/>
            </a:endParaRPr>
          </a:p>
          <a:p>
            <a:pPr>
              <a:lnSpc>
                <a:spcPct val="120000"/>
              </a:lnSpc>
            </a:pPr>
            <a:r>
              <a:rPr lang="en-US" altLang="zh-CN" sz="2200" i="1" dirty="0">
                <a:solidFill>
                  <a:srgbClr val="231F20"/>
                </a:solidFill>
                <a:effectLst/>
              </a:rPr>
              <a:t>e.g. </a:t>
            </a:r>
            <a:r>
              <a:rPr lang="en-US" altLang="zh-CN" sz="2200" dirty="0">
                <a:solidFill>
                  <a:srgbClr val="231F20"/>
                </a:solidFill>
                <a:effectLst/>
              </a:rPr>
              <a:t>I </a:t>
            </a:r>
            <a:r>
              <a:rPr lang="en-US" altLang="zh-CN" sz="2200" b="1" i="1" dirty="0">
                <a:solidFill>
                  <a:srgbClr val="231F20"/>
                </a:solidFill>
                <a:effectLst/>
              </a:rPr>
              <a:t>ended up doing </a:t>
            </a:r>
            <a:r>
              <a:rPr lang="en-US" altLang="zh-CN" sz="2200" dirty="0">
                <a:solidFill>
                  <a:srgbClr val="231F20"/>
                </a:solidFill>
                <a:effectLst/>
              </a:rPr>
              <a:t>all the work myself. </a:t>
            </a:r>
            <a:r>
              <a:rPr lang="zh-CN" altLang="en-US" sz="2200" dirty="0">
                <a:solidFill>
                  <a:srgbClr val="231F20"/>
                </a:solidFill>
                <a:effectLst/>
                <a:latin typeface="黑体" panose="02010609060101010101" pitchFamily="49" charset="-122"/>
                <a:ea typeface="黑体" panose="02010609060101010101" pitchFamily="49" charset="-122"/>
              </a:rPr>
              <a:t>结果所有的活儿都是我一个人干了。</a:t>
            </a:r>
            <a:endParaRPr lang="en-US" altLang="zh-CN" sz="2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30371985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140769"/>
            <a:ext cx="12192000" cy="25950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lang="en-US" altLang="zh-CN" sz="2200" b="1" dirty="0">
                <a:solidFill>
                  <a:srgbClr val="231F20"/>
                </a:solidFill>
                <a:effectLst/>
              </a:rPr>
              <a:t>Behavior was most </a:t>
            </a:r>
            <a:r>
              <a:rPr lang="en-US" altLang="zh-CN" sz="2200" b="1" u="sng" dirty="0">
                <a:solidFill>
                  <a:srgbClr val="DD5C60"/>
                </a:solidFill>
                <a:ea typeface="黑体" panose="02010609060101010101" pitchFamily="49" charset="-122"/>
                <a:cs typeface="Times New Roman" panose="02020603050405020304" pitchFamily="18" charset="0"/>
              </a:rPr>
              <a:t>contagious</a:t>
            </a:r>
            <a:r>
              <a:rPr lang="en-US" altLang="zh-CN" sz="2200" b="1" dirty="0">
                <a:solidFill>
                  <a:srgbClr val="231F20"/>
                </a:solidFill>
                <a:effectLst/>
              </a:rPr>
              <a:t> in tight-knit networks ... </a:t>
            </a:r>
            <a:r>
              <a:rPr lang="en-US" altLang="zh-CN" sz="2200" dirty="0">
                <a:solidFill>
                  <a:srgbClr val="231F20"/>
                </a:solidFill>
                <a:effectLst/>
              </a:rPr>
              <a:t>(Line 1, para. 6) </a:t>
            </a:r>
          </a:p>
          <a:p>
            <a:pPr>
              <a:lnSpc>
                <a:spcPct val="120000"/>
              </a:lnSpc>
            </a:pPr>
            <a:r>
              <a:rPr lang="en-US" altLang="zh-CN" sz="2200" b="1" dirty="0">
                <a:ea typeface="黑体" panose="02010609060101010101" pitchFamily="49" charset="-122"/>
                <a:cs typeface="Times New Roman" panose="02020603050405020304" pitchFamily="18" charset="0"/>
              </a:rPr>
              <a:t>contagious</a:t>
            </a:r>
            <a:r>
              <a:rPr lang="en-US" altLang="zh-CN" sz="2200" dirty="0">
                <a:ea typeface="黑体" panose="02010609060101010101" pitchFamily="49" charset="-122"/>
                <a:cs typeface="Times New Roman" panose="02020603050405020304" pitchFamily="18" charset="0"/>
              </a:rPr>
              <a:t> </a:t>
            </a:r>
            <a:r>
              <a:rPr lang="en-US" altLang="zh-CN" sz="2200" i="1" dirty="0">
                <a:ea typeface="黑体" panose="02010609060101010101" pitchFamily="49" charset="-122"/>
                <a:cs typeface="Times New Roman" panose="02020603050405020304" pitchFamily="18" charset="0"/>
              </a:rPr>
              <a:t>adj.</a:t>
            </a:r>
            <a:r>
              <a:rPr lang="en-US" altLang="zh-CN" sz="2200" dirty="0">
                <a:ea typeface="黑体" panose="02010609060101010101" pitchFamily="49" charset="-122"/>
                <a:cs typeface="Times New Roman" panose="02020603050405020304" pitchFamily="18" charset="0"/>
              </a:rPr>
              <a:t> likely to spread to and affect others </a:t>
            </a:r>
            <a:r>
              <a:rPr lang="zh-CN" altLang="en-US" sz="2200" dirty="0">
                <a:ea typeface="黑体" panose="02010609060101010101" pitchFamily="49" charset="-122"/>
                <a:cs typeface="Times New Roman" panose="02020603050405020304" pitchFamily="18" charset="0"/>
              </a:rPr>
              <a:t>容易感染他人的</a:t>
            </a:r>
            <a:r>
              <a:rPr lang="en-US" altLang="zh-CN" sz="2200" dirty="0">
                <a:ea typeface="黑体" panose="02010609060101010101" pitchFamily="49" charset="-122"/>
                <a:cs typeface="Times New Roman" panose="02020603050405020304" pitchFamily="18" charset="0"/>
              </a:rPr>
              <a:t>; </a:t>
            </a:r>
            <a:r>
              <a:rPr lang="zh-CN" altLang="en-US" sz="2200" dirty="0">
                <a:ea typeface="黑体" panose="02010609060101010101" pitchFamily="49" charset="-122"/>
                <a:cs typeface="Times New Roman" panose="02020603050405020304" pitchFamily="18" charset="0"/>
              </a:rPr>
              <a:t>感染性的 </a:t>
            </a:r>
          </a:p>
          <a:p>
            <a:pPr marL="533400" indent="-533400">
              <a:lnSpc>
                <a:spcPct val="120000"/>
              </a:lnSpc>
            </a:pPr>
            <a:r>
              <a:rPr lang="en-US" altLang="zh-CN" sz="2200" i="1" dirty="0">
                <a:ea typeface="黑体" panose="02010609060101010101" pitchFamily="49" charset="-122"/>
                <a:cs typeface="Times New Roman" panose="02020603050405020304" pitchFamily="18" charset="0"/>
              </a:rPr>
              <a:t>e.g.</a:t>
            </a:r>
            <a:r>
              <a:rPr lang="en-US" altLang="zh-CN" sz="2200" dirty="0">
                <a:ea typeface="黑体" panose="02010609060101010101" pitchFamily="49" charset="-122"/>
                <a:cs typeface="Times New Roman" panose="02020603050405020304" pitchFamily="18" charset="0"/>
              </a:rPr>
              <a:t>  (</a:t>
            </a:r>
            <a:r>
              <a:rPr lang="en-US" altLang="zh-CN" sz="2200" i="1" dirty="0">
                <a:ea typeface="黑体" panose="02010609060101010101" pitchFamily="49" charset="-122"/>
                <a:cs typeface="Times New Roman" panose="02020603050405020304" pitchFamily="18" charset="0"/>
              </a:rPr>
              <a:t>figurative</a:t>
            </a:r>
            <a:r>
              <a:rPr lang="en-US" altLang="zh-CN" sz="2200" dirty="0">
                <a:ea typeface="黑体" panose="02010609060101010101" pitchFamily="49" charset="-122"/>
                <a:cs typeface="Times New Roman" panose="02020603050405020304" pitchFamily="18" charset="0"/>
              </a:rPr>
              <a:t>) His enthusiasm was contagious (= spread quickly to other people). </a:t>
            </a:r>
            <a:r>
              <a:rPr lang="zh-CN" altLang="en-US" sz="2200" dirty="0">
                <a:ea typeface="黑体" panose="02010609060101010101" pitchFamily="49" charset="-122"/>
                <a:cs typeface="Times New Roman" panose="02020603050405020304" pitchFamily="18" charset="0"/>
              </a:rPr>
              <a:t>他的热情富有感染力。</a:t>
            </a:r>
            <a:endParaRPr lang="en-US" altLang="zh-CN" sz="2200" dirty="0">
              <a:ea typeface="黑体" panose="02010609060101010101" pitchFamily="49" charset="-122"/>
              <a:cs typeface="Times New Roman" panose="02020603050405020304" pitchFamily="18" charset="0"/>
            </a:endParaRPr>
          </a:p>
        </p:txBody>
      </p:sp>
      <p:sp>
        <p:nvSpPr>
          <p:cNvPr id="4" name="文本框 3"/>
          <p:cNvSpPr txBox="1"/>
          <p:nvPr/>
        </p:nvSpPr>
        <p:spPr>
          <a:xfrm>
            <a:off x="844573" y="3351398"/>
            <a:ext cx="10870732" cy="2123658"/>
          </a:xfrm>
          <a:prstGeom prst="rect">
            <a:avLst/>
          </a:prstGeom>
          <a:noFill/>
        </p:spPr>
        <p:txBody>
          <a:bodyPr wrap="square" rtlCol="0">
            <a:spAutoFit/>
          </a:bodyPr>
          <a:lstStyle/>
          <a:p>
            <a:pPr>
              <a:lnSpc>
                <a:spcPct val="120000"/>
              </a:lnSpc>
            </a:pPr>
            <a:r>
              <a:rPr lang="en-US" altLang="zh-CN" sz="2200" dirty="0">
                <a:solidFill>
                  <a:prstClr val="black"/>
                </a:solidFill>
                <a:ea typeface="黑体" panose="02010609060101010101" pitchFamily="49" charset="-122"/>
                <a:cs typeface="Times New Roman" panose="02020603050405020304" pitchFamily="18" charset="0"/>
              </a:rPr>
              <a:t>contagious </a:t>
            </a:r>
            <a:r>
              <a:rPr lang="zh-CN" altLang="en-US" sz="2200" dirty="0">
                <a:solidFill>
                  <a:prstClr val="black"/>
                </a:solidFill>
                <a:ea typeface="黑体" panose="02010609060101010101" pitchFamily="49" charset="-122"/>
                <a:cs typeface="Times New Roman" panose="02020603050405020304" pitchFamily="18" charset="0"/>
              </a:rPr>
              <a:t>和 </a:t>
            </a:r>
            <a:r>
              <a:rPr lang="en-US" altLang="zh-CN" sz="2200" dirty="0">
                <a:solidFill>
                  <a:prstClr val="black"/>
                </a:solidFill>
                <a:ea typeface="黑体" panose="02010609060101010101" pitchFamily="49" charset="-122"/>
                <a:cs typeface="Times New Roman" panose="02020603050405020304" pitchFamily="18" charset="0"/>
              </a:rPr>
              <a:t>infectious </a:t>
            </a:r>
            <a:r>
              <a:rPr lang="zh-CN" altLang="en-US" sz="2200" dirty="0">
                <a:solidFill>
                  <a:prstClr val="black"/>
                </a:solidFill>
                <a:ea typeface="黑体" panose="02010609060101010101" pitchFamily="49" charset="-122"/>
                <a:cs typeface="Times New Roman" panose="02020603050405020304" pitchFamily="18" charset="0"/>
              </a:rPr>
              <a:t>都表示“（疾病，致病生物体）易传染的，传染性的”。</a:t>
            </a:r>
            <a:r>
              <a:rPr lang="en-US" altLang="zh-CN" sz="2200" dirty="0">
                <a:solidFill>
                  <a:prstClr val="black"/>
                </a:solidFill>
                <a:ea typeface="黑体" panose="02010609060101010101" pitchFamily="49" charset="-122"/>
                <a:cs typeface="Times New Roman" panose="02020603050405020304" pitchFamily="18" charset="0"/>
              </a:rPr>
              <a:t>contagious disease </a:t>
            </a:r>
            <a:r>
              <a:rPr lang="zh-CN" altLang="en-US" sz="2200" dirty="0">
                <a:solidFill>
                  <a:prstClr val="black"/>
                </a:solidFill>
                <a:ea typeface="黑体" panose="02010609060101010101" pitchFamily="49" charset="-122"/>
                <a:cs typeface="Times New Roman" panose="02020603050405020304" pitchFamily="18" charset="0"/>
              </a:rPr>
              <a:t>是“跟病人直接或间接接触而传染的病”，</a:t>
            </a:r>
            <a:r>
              <a:rPr lang="en-US" altLang="zh-CN" sz="2200" dirty="0">
                <a:solidFill>
                  <a:prstClr val="black"/>
                </a:solidFill>
                <a:ea typeface="黑体" panose="02010609060101010101" pitchFamily="49" charset="-122"/>
                <a:cs typeface="Times New Roman" panose="02020603050405020304" pitchFamily="18" charset="0"/>
              </a:rPr>
              <a:t>infectious disease </a:t>
            </a:r>
            <a:r>
              <a:rPr lang="zh-CN" altLang="en-US" sz="2200" dirty="0">
                <a:solidFill>
                  <a:prstClr val="black"/>
                </a:solidFill>
                <a:ea typeface="黑体" panose="02010609060101010101" pitchFamily="49" charset="-122"/>
                <a:cs typeface="Times New Roman" panose="02020603050405020304" pitchFamily="18" charset="0"/>
              </a:rPr>
              <a:t>是“通过空气、水等传染的病”。</a:t>
            </a:r>
            <a:r>
              <a:rPr lang="en-US" altLang="zh-CN" sz="2200" dirty="0">
                <a:solidFill>
                  <a:prstClr val="black"/>
                </a:solidFill>
                <a:ea typeface="黑体" panose="02010609060101010101" pitchFamily="49" charset="-122"/>
                <a:cs typeface="Times New Roman" panose="02020603050405020304" pitchFamily="18" charset="0"/>
              </a:rPr>
              <a:t>infectious disease </a:t>
            </a:r>
            <a:r>
              <a:rPr lang="zh-CN" altLang="en-US" sz="2200" dirty="0">
                <a:solidFill>
                  <a:prstClr val="black"/>
                </a:solidFill>
                <a:ea typeface="黑体" panose="02010609060101010101" pitchFamily="49" charset="-122"/>
                <a:cs typeface="Times New Roman" panose="02020603050405020304" pitchFamily="18" charset="0"/>
              </a:rPr>
              <a:t>未必是 </a:t>
            </a:r>
            <a:r>
              <a:rPr lang="en-US" altLang="zh-CN" sz="2200" dirty="0">
                <a:solidFill>
                  <a:prstClr val="black"/>
                </a:solidFill>
                <a:ea typeface="黑体" panose="02010609060101010101" pitchFamily="49" charset="-122"/>
                <a:cs typeface="Times New Roman" panose="02020603050405020304" pitchFamily="18" charset="0"/>
              </a:rPr>
              <a:t>contagious disease</a:t>
            </a:r>
            <a:r>
              <a:rPr lang="zh-CN" altLang="en-US" sz="2200" dirty="0">
                <a:solidFill>
                  <a:prstClr val="black"/>
                </a:solidFill>
                <a:ea typeface="黑体" panose="02010609060101010101" pitchFamily="49" charset="-122"/>
                <a:cs typeface="Times New Roman" panose="02020603050405020304" pitchFamily="18" charset="0"/>
              </a:rPr>
              <a:t>。但表示“感染性的”或“蔓延的”</a:t>
            </a:r>
            <a:r>
              <a:rPr lang="en-US" altLang="zh-CN" sz="2200" dirty="0">
                <a:solidFill>
                  <a:prstClr val="black"/>
                </a:solidFill>
                <a:ea typeface="黑体" panose="02010609060101010101" pitchFamily="49" charset="-122"/>
                <a:cs typeface="Times New Roman" panose="02020603050405020304" pitchFamily="18" charset="0"/>
              </a:rPr>
              <a:t>contagious </a:t>
            </a:r>
            <a:r>
              <a:rPr lang="zh-CN" altLang="en-US" sz="2200" dirty="0">
                <a:solidFill>
                  <a:prstClr val="black"/>
                </a:solidFill>
                <a:ea typeface="黑体" panose="02010609060101010101" pitchFamily="49" charset="-122"/>
                <a:cs typeface="Times New Roman" panose="02020603050405020304" pitchFamily="18" charset="0"/>
              </a:rPr>
              <a:t>和 </a:t>
            </a:r>
            <a:r>
              <a:rPr lang="en-US" altLang="zh-CN" sz="2200" dirty="0">
                <a:solidFill>
                  <a:prstClr val="black"/>
                </a:solidFill>
                <a:ea typeface="黑体" panose="02010609060101010101" pitchFamily="49" charset="-122"/>
                <a:cs typeface="Times New Roman" panose="02020603050405020304" pitchFamily="18" charset="0"/>
              </a:rPr>
              <a:t>infectious </a:t>
            </a:r>
            <a:r>
              <a:rPr lang="zh-CN" altLang="en-US" sz="2200" dirty="0">
                <a:solidFill>
                  <a:prstClr val="black"/>
                </a:solidFill>
                <a:ea typeface="黑体" panose="02010609060101010101" pitchFamily="49" charset="-122"/>
                <a:cs typeface="Times New Roman" panose="02020603050405020304" pitchFamily="18" charset="0"/>
              </a:rPr>
              <a:t>区别不大。例如：</a:t>
            </a:r>
            <a:r>
              <a:rPr lang="en-US" altLang="zh-CN" sz="2200" dirty="0">
                <a:solidFill>
                  <a:prstClr val="black"/>
                </a:solidFill>
                <a:ea typeface="黑体" panose="02010609060101010101" pitchFamily="49" charset="-122"/>
                <a:cs typeface="Times New Roman" panose="02020603050405020304" pitchFamily="18" charset="0"/>
              </a:rPr>
              <a:t>Laughter is </a:t>
            </a:r>
            <a:r>
              <a:rPr lang="en-US" altLang="zh-CN" sz="2200" b="1" i="1" dirty="0">
                <a:solidFill>
                  <a:prstClr val="black"/>
                </a:solidFill>
                <a:ea typeface="黑体" panose="02010609060101010101" pitchFamily="49" charset="-122"/>
                <a:cs typeface="Times New Roman" panose="02020603050405020304" pitchFamily="18" charset="0"/>
              </a:rPr>
              <a:t>contagious</a:t>
            </a:r>
            <a:r>
              <a:rPr lang="en-US" altLang="zh-CN" sz="2200" dirty="0">
                <a:solidFill>
                  <a:prstClr val="black"/>
                </a:solidFill>
                <a:ea typeface="黑体" panose="02010609060101010101" pitchFamily="49" charset="-122"/>
                <a:cs typeface="Times New Roman" panose="02020603050405020304" pitchFamily="18" charset="0"/>
              </a:rPr>
              <a:t> </a:t>
            </a:r>
            <a:r>
              <a:rPr lang="zh-CN" altLang="en-US" sz="2200" dirty="0">
                <a:solidFill>
                  <a:prstClr val="black"/>
                </a:solidFill>
                <a:ea typeface="黑体" panose="02010609060101010101" pitchFamily="49" charset="-122"/>
                <a:cs typeface="Times New Roman" panose="02020603050405020304" pitchFamily="18" charset="0"/>
              </a:rPr>
              <a:t>和 </a:t>
            </a:r>
            <a:r>
              <a:rPr lang="en-US" altLang="zh-CN" sz="2200" dirty="0">
                <a:solidFill>
                  <a:prstClr val="black"/>
                </a:solidFill>
                <a:ea typeface="黑体" panose="02010609060101010101" pitchFamily="49" charset="-122"/>
                <a:cs typeface="Times New Roman" panose="02020603050405020304" pitchFamily="18" charset="0"/>
              </a:rPr>
              <a:t>Laughter is </a:t>
            </a:r>
            <a:r>
              <a:rPr lang="en-US" altLang="zh-CN" sz="2200" b="1" i="1" dirty="0">
                <a:solidFill>
                  <a:prstClr val="black"/>
                </a:solidFill>
                <a:ea typeface="黑体" panose="02010609060101010101" pitchFamily="49" charset="-122"/>
                <a:cs typeface="Times New Roman" panose="02020603050405020304" pitchFamily="18" charset="0"/>
              </a:rPr>
              <a:t>infectious</a:t>
            </a:r>
            <a:r>
              <a:rPr lang="en-US" altLang="zh-CN" sz="2200" dirty="0">
                <a:solidFill>
                  <a:prstClr val="black"/>
                </a:solidFill>
                <a:ea typeface="黑体" panose="02010609060101010101" pitchFamily="49" charset="-122"/>
                <a:cs typeface="Times New Roman" panose="02020603050405020304" pitchFamily="18" charset="0"/>
              </a:rPr>
              <a:t> </a:t>
            </a:r>
            <a:r>
              <a:rPr lang="zh-CN" altLang="en-US" sz="2200" dirty="0">
                <a:solidFill>
                  <a:prstClr val="black"/>
                </a:solidFill>
                <a:ea typeface="黑体" panose="02010609060101010101" pitchFamily="49" charset="-122"/>
                <a:cs typeface="Times New Roman" panose="02020603050405020304" pitchFamily="18" charset="0"/>
              </a:rPr>
              <a:t>都可以表示“笑声具有感染性”。</a:t>
            </a:r>
            <a:endParaRPr lang="en-US" altLang="zh-CN" sz="2200" dirty="0">
              <a:solidFill>
                <a:prstClr val="black"/>
              </a:solidFill>
              <a:ea typeface="黑体" panose="02010609060101010101" pitchFamily="49" charset="-122"/>
              <a:cs typeface="Times New Roman" panose="02020603050405020304" pitchFamily="18" charset="0"/>
            </a:endParaRPr>
          </a:p>
        </p:txBody>
      </p:sp>
      <p:sp>
        <p:nvSpPr>
          <p:cNvPr id="32" name="圆角矩形 31"/>
          <p:cNvSpPr/>
          <p:nvPr/>
        </p:nvSpPr>
        <p:spPr>
          <a:xfrm>
            <a:off x="919321" y="2935693"/>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961994"/>
            <a:ext cx="12192000" cy="1293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11972"/>
            <a:ext cx="10758377" cy="2497415"/>
          </a:xfrm>
          <a:prstGeom prst="rect">
            <a:avLst/>
          </a:prstGeom>
          <a:noFill/>
        </p:spPr>
        <p:txBody>
          <a:bodyPr wrap="square" rtlCol="0">
            <a:spAutoFit/>
          </a:bodyPr>
          <a:lstStyle/>
          <a:p>
            <a:pPr>
              <a:lnSpc>
                <a:spcPct val="120000"/>
              </a:lnSpc>
            </a:pPr>
            <a:r>
              <a:rPr lang="en-US" altLang="zh-CN" sz="2200" b="1" dirty="0">
                <a:solidFill>
                  <a:srgbClr val="231F20"/>
                </a:solidFill>
                <a:effectLst/>
              </a:rPr>
              <a:t>Mary felt supported socially by her hometown friends, but the friends in her </a:t>
            </a:r>
            <a:r>
              <a:rPr lang="en-US" altLang="zh-CN" sz="2200" b="1" u="sng" dirty="0">
                <a:solidFill>
                  <a:srgbClr val="DD5C60"/>
                </a:solidFill>
                <a:ea typeface="黑体" panose="02010609060101010101" pitchFamily="49" charset="-122"/>
                <a:cs typeface="Times New Roman" panose="02020603050405020304" pitchFamily="18" charset="0"/>
              </a:rPr>
              <a:t>sorority</a:t>
            </a:r>
            <a:r>
              <a:rPr lang="en-US" altLang="zh-CN" sz="2200" b="1" dirty="0">
                <a:solidFill>
                  <a:srgbClr val="231F20"/>
                </a:solidFill>
                <a:effectLst/>
              </a:rPr>
              <a:t> also </a:t>
            </a:r>
            <a:endParaRPr lang="en-US" altLang="zh-CN" sz="2200" dirty="0"/>
          </a:p>
          <a:p>
            <a:pPr>
              <a:lnSpc>
                <a:spcPct val="120000"/>
              </a:lnSpc>
            </a:pPr>
            <a:r>
              <a:rPr lang="en-US" altLang="zh-CN" sz="2200" b="1" dirty="0">
                <a:solidFill>
                  <a:srgbClr val="231F20"/>
                </a:solidFill>
                <a:effectLst/>
              </a:rPr>
              <a:t>provided some emotional support regarding academics. </a:t>
            </a:r>
            <a:r>
              <a:rPr lang="en-US" altLang="zh-CN" sz="2200" dirty="0">
                <a:solidFill>
                  <a:srgbClr val="231F20"/>
                </a:solidFill>
                <a:effectLst/>
              </a:rPr>
              <a:t>(Lines 1-2, para. 8) </a:t>
            </a:r>
          </a:p>
          <a:p>
            <a:pPr marL="1257300" indent="-1257300">
              <a:lnSpc>
                <a:spcPct val="120000"/>
              </a:lnSpc>
            </a:pPr>
            <a:r>
              <a:rPr lang="en-US" altLang="zh-CN" sz="2200" b="1" dirty="0">
                <a:solidFill>
                  <a:srgbClr val="231F20"/>
                </a:solidFill>
                <a:effectLst/>
              </a:rPr>
              <a:t>sorority </a:t>
            </a:r>
            <a:r>
              <a:rPr lang="en-US" altLang="zh-CN" sz="2200" i="1" dirty="0">
                <a:solidFill>
                  <a:srgbClr val="231F20"/>
                </a:solidFill>
                <a:effectLst/>
              </a:rPr>
              <a:t>n</a:t>
            </a:r>
            <a:r>
              <a:rPr lang="en-US" altLang="zh-CN" sz="2200" dirty="0">
                <a:solidFill>
                  <a:srgbClr val="231F20"/>
                </a:solidFill>
                <a:effectLst/>
              </a:rPr>
              <a:t>. (</a:t>
            </a:r>
            <a:r>
              <a:rPr lang="en-US" altLang="zh-CN" sz="2200" i="1" dirty="0" err="1">
                <a:solidFill>
                  <a:srgbClr val="231F20"/>
                </a:solidFill>
                <a:effectLst/>
              </a:rPr>
              <a:t>NAmE</a:t>
            </a:r>
            <a:r>
              <a:rPr lang="en-US" altLang="zh-CN" sz="2200" dirty="0">
                <a:solidFill>
                  <a:srgbClr val="231F20"/>
                </a:solidFill>
                <a:effectLst/>
              </a:rPr>
              <a:t>) a club for a group of women Ss at an American college or university</a:t>
            </a:r>
            <a:r>
              <a:rPr lang="zh-CN" altLang="en-US" sz="2200" dirty="0">
                <a:solidFill>
                  <a:srgbClr val="231F20"/>
                </a:solidFill>
                <a:effectLst/>
                <a:latin typeface="黑体" panose="02010609060101010101" pitchFamily="49" charset="-122"/>
                <a:ea typeface="黑体" panose="02010609060101010101" pitchFamily="49" charset="-122"/>
              </a:rPr>
              <a:t>（美国大学里的）女生联谊会，也称作姐妹会 </a:t>
            </a:r>
            <a:endParaRPr lang="zh-CN" altLang="en-US" sz="2200" dirty="0">
              <a:latin typeface="黑体" panose="02010609060101010101" pitchFamily="49" charset="-122"/>
              <a:ea typeface="黑体" panose="02010609060101010101" pitchFamily="49" charset="-122"/>
            </a:endParaRPr>
          </a:p>
          <a:p>
            <a:pPr marL="533400" indent="-533400">
              <a:lnSpc>
                <a:spcPct val="120000"/>
              </a:lnSpc>
            </a:pPr>
            <a:r>
              <a:rPr lang="en-US" altLang="zh-CN" sz="2200" i="1" dirty="0">
                <a:solidFill>
                  <a:srgbClr val="231F20"/>
                </a:solidFill>
                <a:effectLst/>
              </a:rPr>
              <a:t>e.g.  </a:t>
            </a:r>
            <a:r>
              <a:rPr lang="en-US" altLang="zh-CN" sz="2200" dirty="0">
                <a:solidFill>
                  <a:srgbClr val="231F20"/>
                </a:solidFill>
                <a:effectLst/>
              </a:rPr>
              <a:t>Eleanor had belonged to the same </a:t>
            </a:r>
            <a:r>
              <a:rPr lang="en-US" altLang="zh-CN" sz="2200" b="1" i="1" dirty="0">
                <a:solidFill>
                  <a:srgbClr val="231F20"/>
                </a:solidFill>
                <a:effectLst/>
              </a:rPr>
              <a:t>sorority</a:t>
            </a:r>
            <a:r>
              <a:rPr lang="en-US" altLang="zh-CN" sz="2200" dirty="0">
                <a:solidFill>
                  <a:srgbClr val="231F20"/>
                </a:solidFill>
                <a:effectLst/>
              </a:rPr>
              <a:t> as Betty Jean and they were still great friends. </a:t>
            </a:r>
            <a:r>
              <a:rPr lang="zh-CN" altLang="en-US" sz="2200" dirty="0">
                <a:solidFill>
                  <a:srgbClr val="231F20"/>
                </a:solidFill>
                <a:effectLst/>
                <a:latin typeface="黑体" panose="02010609060101010101" pitchFamily="49" charset="-122"/>
                <a:ea typeface="黑体" panose="02010609060101010101" pitchFamily="49" charset="-122"/>
              </a:rPr>
              <a:t>埃莉诺和贝蒂</a:t>
            </a:r>
            <a:r>
              <a:rPr lang="en-US" altLang="zh-CN" sz="2200" dirty="0">
                <a:solidFill>
                  <a:srgbClr val="231F20"/>
                </a:solidFill>
                <a:effectLst/>
                <a:latin typeface="黑体" panose="02010609060101010101" pitchFamily="49" charset="-122"/>
                <a:ea typeface="黑体" panose="02010609060101010101" pitchFamily="49" charset="-122"/>
              </a:rPr>
              <a:t>·</a:t>
            </a:r>
            <a:r>
              <a:rPr lang="zh-CN" altLang="en-US" sz="2200" dirty="0">
                <a:solidFill>
                  <a:srgbClr val="231F20"/>
                </a:solidFill>
                <a:effectLst/>
                <a:latin typeface="黑体" panose="02010609060101010101" pitchFamily="49" charset="-122"/>
                <a:ea typeface="黑体" panose="02010609060101010101" pitchFamily="49" charset="-122"/>
              </a:rPr>
              <a:t>琼曾经同属于一个姐妹会，她们后来仍然是密友。</a:t>
            </a:r>
            <a:endParaRPr kumimoji="0" lang="en-US" altLang="zh-CN" sz="2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56928" y="4377700"/>
            <a:ext cx="10823943" cy="46609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lang="en-US" altLang="zh-CN" sz="2200" dirty="0">
                <a:solidFill>
                  <a:prstClr val="black"/>
                </a:solidFill>
                <a:ea typeface="宋体" panose="02010600030101010101" pitchFamily="2" charset="-122"/>
                <a:cs typeface="Times New Roman" panose="02020603050405020304" pitchFamily="18" charset="0"/>
              </a:rPr>
              <a:t>fraternity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是美国大学里的男生联谊会，也称作兄弟会。</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2" name="圆角矩形 31"/>
          <p:cNvSpPr/>
          <p:nvPr/>
        </p:nvSpPr>
        <p:spPr>
          <a:xfrm>
            <a:off x="956928" y="375020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2903680"/>
          </a:xfrm>
          <a:prstGeom prst="rect">
            <a:avLst/>
          </a:prstGeom>
          <a:noFill/>
        </p:spPr>
        <p:txBody>
          <a:bodyPr wrap="square" rtlCol="0">
            <a:spAutoFit/>
          </a:bodyPr>
          <a:lstStyle/>
          <a:p>
            <a:pPr>
              <a:lnSpc>
                <a:spcPct val="120000"/>
              </a:lnSpc>
            </a:pPr>
            <a:r>
              <a:rPr lang="en-US" altLang="zh-CN" sz="2200" b="1" dirty="0">
                <a:solidFill>
                  <a:srgbClr val="231F20"/>
                </a:solidFill>
                <a:effectLst/>
              </a:rPr>
              <a:t>Her main source of academic support, however, came from </a:t>
            </a:r>
            <a:r>
              <a:rPr lang="en-US" altLang="zh-CN" sz="2200" b="1" u="sng" dirty="0">
                <a:solidFill>
                  <a:srgbClr val="DD5C60"/>
                </a:solidFill>
                <a:ea typeface="黑体" panose="02010609060101010101" pitchFamily="49" charset="-122"/>
                <a:cs typeface="Times New Roman" panose="02020603050405020304" pitchFamily="18" charset="0"/>
              </a:rPr>
              <a:t>acquaintances</a:t>
            </a:r>
            <a:r>
              <a:rPr lang="en-US" altLang="zh-CN" sz="2200" b="1" dirty="0">
                <a:solidFill>
                  <a:srgbClr val="DD5C60"/>
                </a:solidFill>
                <a:ea typeface="黑体" panose="02010609060101010101" pitchFamily="49" charset="-122"/>
                <a:cs typeface="Times New Roman" panose="02020603050405020304" pitchFamily="18" charset="0"/>
              </a:rPr>
              <a:t> </a:t>
            </a:r>
            <a:r>
              <a:rPr lang="en-US" altLang="zh-CN" sz="2200" b="1" dirty="0">
                <a:solidFill>
                  <a:srgbClr val="231F20"/>
                </a:solidFill>
              </a:rPr>
              <a:t>, not friends, who met in class, shared </a:t>
            </a:r>
            <a:r>
              <a:rPr lang="en-US" altLang="zh-CN" sz="2200" b="1" u="sng" dirty="0">
                <a:solidFill>
                  <a:srgbClr val="DD5C60"/>
                </a:solidFill>
                <a:ea typeface="黑体" panose="02010609060101010101" pitchFamily="49" charset="-122"/>
                <a:cs typeface="Times New Roman" panose="02020603050405020304" pitchFamily="18" charset="0"/>
              </a:rPr>
              <a:t>notes</a:t>
            </a:r>
            <a:r>
              <a:rPr lang="en-US" altLang="zh-CN" sz="2200" b="1" dirty="0">
                <a:solidFill>
                  <a:srgbClr val="DD5C60"/>
                </a:solidFill>
                <a:ea typeface="黑体" panose="02010609060101010101" pitchFamily="49" charset="-122"/>
                <a:cs typeface="Times New Roman" panose="02020603050405020304" pitchFamily="18" charset="0"/>
              </a:rPr>
              <a:t> </a:t>
            </a:r>
            <a:r>
              <a:rPr lang="en-US" altLang="zh-CN" sz="2200" b="1" dirty="0">
                <a:solidFill>
                  <a:srgbClr val="231F20"/>
                </a:solidFill>
              </a:rPr>
              <a:t>, and quizzed each other before exams. </a:t>
            </a:r>
            <a:r>
              <a:rPr lang="en-US" altLang="zh-CN" sz="2200" dirty="0">
                <a:solidFill>
                  <a:srgbClr val="231F20"/>
                </a:solidFill>
              </a:rPr>
              <a:t>(Lines </a:t>
            </a:r>
            <a:r>
              <a:rPr lang="en-US" altLang="zh-CN" sz="2200" dirty="0">
                <a:solidFill>
                  <a:srgbClr val="231F20"/>
                </a:solidFill>
                <a:effectLst/>
              </a:rPr>
              <a:t>2-4, para. 8)</a:t>
            </a:r>
          </a:p>
          <a:p>
            <a:pPr>
              <a:lnSpc>
                <a:spcPct val="120000"/>
              </a:lnSpc>
            </a:pPr>
            <a:r>
              <a:rPr lang="en-US" altLang="zh-CN" sz="2200" b="1" dirty="0">
                <a:solidFill>
                  <a:srgbClr val="231F20"/>
                </a:solidFill>
                <a:effectLst/>
              </a:rPr>
              <a:t>acquaintances </a:t>
            </a:r>
            <a:r>
              <a:rPr lang="en-US" altLang="zh-CN" sz="2200" i="1" dirty="0">
                <a:solidFill>
                  <a:srgbClr val="231F20"/>
                </a:solidFill>
                <a:effectLst/>
              </a:rPr>
              <a:t>n</a:t>
            </a:r>
            <a:r>
              <a:rPr lang="en-US" altLang="zh-CN" sz="2200" dirty="0">
                <a:solidFill>
                  <a:srgbClr val="231F20"/>
                </a:solidFill>
                <a:effectLst/>
              </a:rPr>
              <a:t>. a person that you know but who is not a close friend </a:t>
            </a:r>
            <a:r>
              <a:rPr lang="zh-CN" altLang="en-US" sz="2200" dirty="0">
                <a:solidFill>
                  <a:srgbClr val="231F20"/>
                </a:solidFill>
                <a:effectLst/>
                <a:latin typeface="黑体" panose="02010609060101010101" pitchFamily="49" charset="-122"/>
                <a:ea typeface="黑体" panose="02010609060101010101" pitchFamily="49" charset="-122"/>
              </a:rPr>
              <a:t>认识的人；泛泛之交 </a:t>
            </a:r>
            <a:endParaRPr lang="zh-CN" altLang="en-US" sz="2200" dirty="0">
              <a:latin typeface="黑体" panose="02010609060101010101" pitchFamily="49" charset="-122"/>
              <a:ea typeface="黑体" panose="02010609060101010101" pitchFamily="49" charset="-122"/>
            </a:endParaRPr>
          </a:p>
          <a:p>
            <a:pPr>
              <a:lnSpc>
                <a:spcPct val="120000"/>
              </a:lnSpc>
            </a:pPr>
            <a:r>
              <a:rPr lang="en-US" altLang="zh-CN" sz="2200" i="1" dirty="0">
                <a:solidFill>
                  <a:srgbClr val="231F20"/>
                </a:solidFill>
                <a:effectLst/>
              </a:rPr>
              <a:t>e.g.</a:t>
            </a:r>
            <a:r>
              <a:rPr lang="en-US" altLang="zh-CN" sz="2200" dirty="0">
                <a:solidFill>
                  <a:srgbClr val="231F20"/>
                </a:solidFill>
                <a:effectLst/>
              </a:rPr>
              <a:t> Claire has a wide circle of friends and </a:t>
            </a:r>
            <a:r>
              <a:rPr lang="en-US" altLang="zh-CN" sz="2200" b="1" i="1" dirty="0">
                <a:solidFill>
                  <a:srgbClr val="231F20"/>
                </a:solidFill>
                <a:effectLst/>
              </a:rPr>
              <a:t>acquaintances</a:t>
            </a:r>
            <a:r>
              <a:rPr lang="en-US" altLang="zh-CN" sz="2200" dirty="0">
                <a:solidFill>
                  <a:srgbClr val="231F20"/>
                </a:solidFill>
                <a:effectLst/>
              </a:rPr>
              <a:t>. </a:t>
            </a:r>
            <a:r>
              <a:rPr lang="zh-CN" altLang="en-US" sz="2200" dirty="0">
                <a:solidFill>
                  <a:srgbClr val="231F20"/>
                </a:solidFill>
                <a:effectLst/>
                <a:latin typeface="黑体" panose="02010609060101010101" pitchFamily="49" charset="-122"/>
                <a:ea typeface="黑体" panose="02010609060101010101" pitchFamily="49" charset="-122"/>
              </a:rPr>
              <a:t>克莱尔交友很广。 </a:t>
            </a:r>
            <a:endParaRPr lang="zh-CN" altLang="en-US" sz="2200" dirty="0">
              <a:latin typeface="黑体" panose="02010609060101010101" pitchFamily="49" charset="-122"/>
              <a:ea typeface="黑体" panose="02010609060101010101" pitchFamily="49" charset="-122"/>
            </a:endParaRPr>
          </a:p>
          <a:p>
            <a:pPr marL="990600" indent="-990600">
              <a:lnSpc>
                <a:spcPct val="120000"/>
              </a:lnSpc>
            </a:pPr>
            <a:r>
              <a:rPr lang="en-US" altLang="zh-CN" sz="2200" b="1" dirty="0">
                <a:solidFill>
                  <a:srgbClr val="231F20"/>
                </a:solidFill>
                <a:effectLst/>
              </a:rPr>
              <a:t>notes </a:t>
            </a:r>
            <a:r>
              <a:rPr lang="en-US" altLang="zh-CN" sz="2200" i="1" dirty="0">
                <a:solidFill>
                  <a:srgbClr val="231F20"/>
                </a:solidFill>
                <a:effectLst/>
              </a:rPr>
              <a:t>n. </a:t>
            </a:r>
            <a:r>
              <a:rPr lang="en-US" altLang="zh-CN" sz="2200" dirty="0">
                <a:solidFill>
                  <a:srgbClr val="231F20"/>
                </a:solidFill>
                <a:effectLst/>
              </a:rPr>
              <a:t>[</a:t>
            </a:r>
            <a:r>
              <a:rPr lang="en-US" altLang="zh-CN" sz="2200" i="1" dirty="0">
                <a:solidFill>
                  <a:srgbClr val="231F20"/>
                </a:solidFill>
                <a:effectLst/>
              </a:rPr>
              <a:t>pl.</a:t>
            </a:r>
            <a:r>
              <a:rPr lang="en-US" altLang="zh-CN" sz="2200" dirty="0">
                <a:solidFill>
                  <a:srgbClr val="231F20"/>
                </a:solidFill>
                <a:effectLst/>
              </a:rPr>
              <a:t>] information that you write down when sb is speaking, or when you are reading a book, etc.</a:t>
            </a:r>
            <a:r>
              <a:rPr lang="zh-CN" altLang="en-US" sz="2200" dirty="0">
                <a:solidFill>
                  <a:srgbClr val="231F20"/>
                </a:solidFill>
                <a:effectLst/>
                <a:latin typeface="黑体" panose="02010609060101010101" pitchFamily="49" charset="-122"/>
                <a:ea typeface="黑体" panose="02010609060101010101" pitchFamily="49" charset="-122"/>
              </a:rPr>
              <a:t>（听讲或读书等时的）记录，笔记</a:t>
            </a:r>
            <a:endParaRPr lang="zh-CN" altLang="en-US" sz="2200" dirty="0">
              <a:latin typeface="黑体" panose="02010609060101010101" pitchFamily="49" charset="-122"/>
              <a:ea typeface="黑体" panose="02010609060101010101" pitchFamily="49" charset="-122"/>
            </a:endParaRPr>
          </a:p>
          <a:p>
            <a:pPr>
              <a:lnSpc>
                <a:spcPct val="120000"/>
              </a:lnSpc>
            </a:pPr>
            <a:r>
              <a:rPr lang="en-US" altLang="zh-CN" sz="2200" i="1" dirty="0">
                <a:solidFill>
                  <a:srgbClr val="231F20"/>
                </a:solidFill>
                <a:effectLst/>
              </a:rPr>
              <a:t>e.g. </a:t>
            </a:r>
            <a:r>
              <a:rPr lang="en-US" altLang="zh-CN" sz="2200" dirty="0">
                <a:solidFill>
                  <a:srgbClr val="231F20"/>
                </a:solidFill>
                <a:effectLst/>
              </a:rPr>
              <a:t>He sat taking </a:t>
            </a:r>
            <a:r>
              <a:rPr lang="en-US" altLang="zh-CN" sz="2200" b="1" i="1" dirty="0">
                <a:solidFill>
                  <a:srgbClr val="231F20"/>
                </a:solidFill>
                <a:effectLst/>
              </a:rPr>
              <a:t>notes </a:t>
            </a:r>
            <a:r>
              <a:rPr lang="en-US" altLang="zh-CN" sz="2200" dirty="0">
                <a:solidFill>
                  <a:srgbClr val="231F20"/>
                </a:solidFill>
                <a:effectLst/>
              </a:rPr>
              <a:t>of everything that was said. </a:t>
            </a:r>
            <a:r>
              <a:rPr lang="zh-CN" altLang="en-US" sz="2200" dirty="0">
                <a:solidFill>
                  <a:srgbClr val="231F20"/>
                </a:solidFill>
                <a:effectLst/>
                <a:latin typeface="黑体" panose="02010609060101010101" pitchFamily="49" charset="-122"/>
                <a:ea typeface="黑体" panose="02010609060101010101" pitchFamily="49" charset="-122"/>
              </a:rPr>
              <a:t>他坐在那儿记下了所说的每一件事</a:t>
            </a:r>
            <a:r>
              <a:rPr lang="zh-CN" altLang="en-US" sz="2200" dirty="0">
                <a:solidFill>
                  <a:srgbClr val="231F20"/>
                </a:solidFill>
                <a:latin typeface="黑体" panose="02010609060101010101" pitchFamily="49" charset="-122"/>
                <a:ea typeface="黑体" panose="02010609060101010101" pitchFamily="49" charset="-122"/>
              </a:rPr>
              <a:t>。</a:t>
            </a:r>
            <a:endParaRPr kumimoji="0" lang="en-US" altLang="zh-CN" sz="2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dirty="0">
                <a:solidFill>
                  <a:prstClr val="black"/>
                </a:solidFill>
                <a:latin typeface="Calibri" panose="020F0502020204030204"/>
                <a:ea typeface="宋体" panose="02010600030101010101" pitchFamily="2" charset="-122"/>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algn="just">
              <a:lnSpc>
                <a:spcPct val="120000"/>
              </a:lnSpc>
              <a:defRPr/>
            </a:pPr>
            <a:r>
              <a:rPr lang="en-US" altLang="zh-CN" sz="2200" b="1" dirty="0">
                <a:ea typeface="黑体" panose="02010609060101010101" pitchFamily="49" charset="-122"/>
                <a:cs typeface="Times New Roman" panose="02020603050405020304" pitchFamily="18" charset="0"/>
              </a:rPr>
              <a:t>For example, Jim told me, “I’m worried that if I don’t </a:t>
            </a:r>
            <a:r>
              <a:rPr lang="en-US" altLang="zh-CN" sz="2200" b="1" u="sng" dirty="0">
                <a:solidFill>
                  <a:srgbClr val="DD5C60"/>
                </a:solidFill>
                <a:ea typeface="黑体" panose="02010609060101010101" pitchFamily="49" charset="-122"/>
                <a:cs typeface="Times New Roman" panose="02020603050405020304" pitchFamily="18" charset="0"/>
              </a:rPr>
              <a:t>hang out</a:t>
            </a:r>
            <a:r>
              <a:rPr lang="en-US" altLang="zh-CN" sz="2200" b="1" dirty="0">
                <a:ea typeface="黑体" panose="02010609060101010101" pitchFamily="49" charset="-122"/>
                <a:cs typeface="Times New Roman" panose="02020603050405020304" pitchFamily="18" charset="0"/>
              </a:rPr>
              <a:t> with my friends enough, they’re </a:t>
            </a:r>
            <a:r>
              <a:rPr lang="en-US" altLang="zh-CN" sz="2200" b="1" dirty="0" err="1">
                <a:ea typeface="黑体" panose="02010609060101010101" pitchFamily="49" charset="-122"/>
                <a:cs typeface="Times New Roman" panose="02020603050405020304" pitchFamily="18" charset="0"/>
              </a:rPr>
              <a:t>gonna</a:t>
            </a:r>
            <a:r>
              <a:rPr lang="en-US" altLang="zh-CN" sz="2200" b="1" dirty="0">
                <a:ea typeface="黑体" panose="02010609060101010101" pitchFamily="49" charset="-122"/>
                <a:cs typeface="Times New Roman" panose="02020603050405020304" pitchFamily="18" charset="0"/>
              </a:rPr>
              <a:t> stray away from me.” </a:t>
            </a:r>
            <a:r>
              <a:rPr lang="en-US" altLang="zh-CN" sz="2200" dirty="0">
                <a:ea typeface="黑体" panose="02010609060101010101" pitchFamily="49" charset="-122"/>
                <a:cs typeface="Times New Roman" panose="02020603050405020304" pitchFamily="18" charset="0"/>
              </a:rPr>
              <a:t>(Lines 3-4, para. 9) </a:t>
            </a:r>
            <a:endParaRPr lang="en-US" altLang="zh-CN" sz="2200" b="1" dirty="0">
              <a:ea typeface="黑体" panose="02010609060101010101" pitchFamily="49" charset="-122"/>
              <a:cs typeface="Times New Roman" panose="02020603050405020304" pitchFamily="18" charset="0"/>
            </a:endParaRPr>
          </a:p>
          <a:p>
            <a:pPr algn="just">
              <a:lnSpc>
                <a:spcPct val="120000"/>
              </a:lnSpc>
              <a:defRPr/>
            </a:pPr>
            <a:r>
              <a:rPr lang="en-US" altLang="zh-CN" sz="2200" b="1" dirty="0">
                <a:ea typeface="黑体" panose="02010609060101010101" pitchFamily="49" charset="-122"/>
                <a:cs typeface="Times New Roman" panose="02020603050405020304" pitchFamily="18" charset="0"/>
              </a:rPr>
              <a:t>hang out: </a:t>
            </a:r>
            <a:r>
              <a:rPr lang="en-US" altLang="zh-CN" sz="2200" i="1" dirty="0">
                <a:ea typeface="黑体" panose="02010609060101010101" pitchFamily="49" charset="-122"/>
                <a:cs typeface="Times New Roman" panose="02020603050405020304" pitchFamily="18" charset="0"/>
              </a:rPr>
              <a:t>(informal) </a:t>
            </a:r>
            <a:r>
              <a:rPr lang="en-US" altLang="zh-CN" sz="2200" dirty="0">
                <a:ea typeface="黑体" panose="02010609060101010101" pitchFamily="49" charset="-122"/>
                <a:cs typeface="Times New Roman" panose="02020603050405020304" pitchFamily="18" charset="0"/>
              </a:rPr>
              <a:t>to spend a lot of time in a place </a:t>
            </a:r>
            <a:r>
              <a:rPr lang="zh-CN" altLang="en-US" sz="2200" dirty="0">
                <a:ea typeface="黑体" panose="02010609060101010101" pitchFamily="49" charset="-122"/>
                <a:cs typeface="Times New Roman" panose="02020603050405020304" pitchFamily="18" charset="0"/>
              </a:rPr>
              <a:t>常去某处；泡在某处 </a:t>
            </a:r>
          </a:p>
          <a:p>
            <a:pPr algn="just">
              <a:lnSpc>
                <a:spcPct val="120000"/>
              </a:lnSpc>
              <a:defRPr/>
            </a:pPr>
            <a:r>
              <a:rPr lang="en-US" altLang="zh-CN" sz="2200" i="1" dirty="0">
                <a:ea typeface="黑体" panose="02010609060101010101" pitchFamily="49" charset="-122"/>
                <a:cs typeface="Times New Roman" panose="02020603050405020304" pitchFamily="18" charset="0"/>
              </a:rPr>
              <a:t>e.g.</a:t>
            </a:r>
            <a:r>
              <a:rPr lang="en-US" altLang="zh-CN" sz="2200" dirty="0">
                <a:ea typeface="黑体" panose="02010609060101010101" pitchFamily="49" charset="-122"/>
                <a:cs typeface="Times New Roman" panose="02020603050405020304" pitchFamily="18" charset="0"/>
              </a:rPr>
              <a:t> The local kids </a:t>
            </a:r>
            <a:r>
              <a:rPr lang="en-US" altLang="zh-CN" sz="2200" b="1" i="1" dirty="0">
                <a:ea typeface="黑体" panose="02010609060101010101" pitchFamily="49" charset="-122"/>
                <a:cs typeface="Times New Roman" panose="02020603050405020304" pitchFamily="18" charset="0"/>
              </a:rPr>
              <a:t>hang out </a:t>
            </a:r>
            <a:r>
              <a:rPr lang="en-US" altLang="zh-CN" sz="2200" dirty="0">
                <a:ea typeface="黑体" panose="02010609060101010101" pitchFamily="49" charset="-122"/>
                <a:cs typeface="Times New Roman" panose="02020603050405020304" pitchFamily="18" charset="0"/>
              </a:rPr>
              <a:t>at the mall. </a:t>
            </a:r>
            <a:r>
              <a:rPr lang="zh-CN" altLang="en-US" sz="2200" dirty="0">
                <a:ea typeface="黑体" panose="02010609060101010101" pitchFamily="49" charset="-122"/>
                <a:cs typeface="Times New Roman" panose="02020603050405020304" pitchFamily="18" charset="0"/>
              </a:rPr>
              <a:t>当地的孩子常在商场闲荡。 </a:t>
            </a:r>
            <a:r>
              <a:rPr lang="en-US" altLang="zh-CN" sz="2200" dirty="0">
                <a:ea typeface="黑体" panose="02010609060101010101" pitchFamily="49" charset="-122"/>
                <a:cs typeface="Times New Roman" panose="02020603050405020304" pitchFamily="18" charset="0"/>
              </a:rPr>
              <a:t> </a:t>
            </a:r>
            <a:endParaRPr lang="zh-CN" altLang="zh-CN" sz="2200" dirty="0">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3939478"/>
            <a:ext cx="12192000" cy="22895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dirty="0">
                <a:solidFill>
                  <a:prstClr val="black"/>
                </a:solidFill>
                <a:latin typeface="Calibri" panose="020F0502020204030204"/>
                <a:ea typeface="宋体" panose="02010600030101010101" pitchFamily="2" charset="-122"/>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498472" cy="2497415"/>
          </a:xfrm>
          <a:prstGeom prst="rect">
            <a:avLst/>
          </a:prstGeom>
          <a:noFill/>
        </p:spPr>
        <p:txBody>
          <a:bodyPr wrap="square" rtlCol="0">
            <a:spAutoFit/>
          </a:bodyPr>
          <a:lstStyle/>
          <a:p>
            <a:pPr>
              <a:lnSpc>
                <a:spcPct val="120000"/>
              </a:lnSpc>
            </a:pPr>
            <a:r>
              <a:rPr lang="en-US" altLang="zh-CN" sz="2200" b="1" dirty="0">
                <a:solidFill>
                  <a:srgbClr val="231F20"/>
                </a:solidFill>
                <a:effectLst/>
              </a:rPr>
              <a:t>While many tight-knitters and compartmentalizers found friends helping them </a:t>
            </a:r>
            <a:r>
              <a:rPr lang="en-US" altLang="zh-CN" sz="2200" b="1" u="sng" dirty="0">
                <a:solidFill>
                  <a:srgbClr val="DD5C60"/>
                </a:solidFill>
                <a:ea typeface="黑体" panose="02010609060101010101" pitchFamily="49" charset="-122"/>
                <a:cs typeface="Times New Roman" panose="02020603050405020304" pitchFamily="18" charset="0"/>
              </a:rPr>
              <a:t>thrive </a:t>
            </a:r>
            <a:r>
              <a:rPr lang="en-US" altLang="zh-CN" sz="2200" b="1" dirty="0">
                <a:solidFill>
                  <a:srgbClr val="231F20"/>
                </a:solidFill>
              </a:rPr>
              <a:t>academically and socially, samplers achieved academic success independently. </a:t>
            </a:r>
            <a:r>
              <a:rPr lang="en-US" altLang="zh-CN" sz="2200" dirty="0">
                <a:solidFill>
                  <a:srgbClr val="231F20"/>
                </a:solidFill>
                <a:effectLst/>
              </a:rPr>
              <a:t>(Lines 3-5, para. 10) </a:t>
            </a:r>
          </a:p>
          <a:p>
            <a:pPr marL="990600" indent="-990600">
              <a:lnSpc>
                <a:spcPct val="120000"/>
              </a:lnSpc>
            </a:pPr>
            <a:r>
              <a:rPr lang="en-US" altLang="zh-CN" sz="2200" b="1" dirty="0">
                <a:solidFill>
                  <a:srgbClr val="231F20"/>
                </a:solidFill>
                <a:effectLst/>
              </a:rPr>
              <a:t>thrive </a:t>
            </a:r>
            <a:r>
              <a:rPr lang="en-US" altLang="zh-CN" sz="2200" i="1" dirty="0">
                <a:solidFill>
                  <a:srgbClr val="231F20"/>
                </a:solidFill>
                <a:effectLst/>
              </a:rPr>
              <a:t>v</a:t>
            </a:r>
            <a:r>
              <a:rPr lang="en-US" altLang="zh-CN" sz="2200" dirty="0">
                <a:solidFill>
                  <a:srgbClr val="231F20"/>
                </a:solidFill>
                <a:effectLst/>
              </a:rPr>
              <a:t>. to become, and continue to be, successful, strong, healthy, etc. </a:t>
            </a:r>
            <a:r>
              <a:rPr lang="zh-CN" altLang="en-US" sz="2200" dirty="0">
                <a:solidFill>
                  <a:srgbClr val="231F20"/>
                </a:solidFill>
                <a:effectLst/>
                <a:latin typeface="黑体" panose="02010609060101010101" pitchFamily="49" charset="-122"/>
                <a:ea typeface="黑体" panose="02010609060101010101" pitchFamily="49" charset="-122"/>
              </a:rPr>
              <a:t>兴旺发达；蓬勃发展；茁壮成长</a:t>
            </a:r>
            <a:endParaRPr lang="zh-CN" altLang="en-US" sz="2200" dirty="0">
              <a:latin typeface="黑体" panose="02010609060101010101" pitchFamily="49" charset="-122"/>
              <a:ea typeface="黑体" panose="02010609060101010101" pitchFamily="49" charset="-122"/>
            </a:endParaRPr>
          </a:p>
          <a:p>
            <a:pPr>
              <a:lnSpc>
                <a:spcPct val="120000"/>
              </a:lnSpc>
            </a:pPr>
            <a:r>
              <a:rPr lang="en-US" altLang="zh-CN" sz="2200" i="1" dirty="0">
                <a:solidFill>
                  <a:srgbClr val="231F20"/>
                </a:solidFill>
                <a:effectLst/>
              </a:rPr>
              <a:t>e.g. </a:t>
            </a:r>
            <a:r>
              <a:rPr lang="en-US" altLang="zh-CN" sz="2200" dirty="0">
                <a:solidFill>
                  <a:srgbClr val="231F20"/>
                </a:solidFill>
                <a:effectLst/>
              </a:rPr>
              <a:t>New businesses </a:t>
            </a:r>
            <a:r>
              <a:rPr lang="en-US" altLang="zh-CN" sz="2200" b="1" i="1" dirty="0">
                <a:solidFill>
                  <a:srgbClr val="231F20"/>
                </a:solidFill>
                <a:effectLst/>
              </a:rPr>
              <a:t>thrive</a:t>
            </a:r>
            <a:r>
              <a:rPr lang="en-US" altLang="zh-CN" sz="2200" dirty="0">
                <a:solidFill>
                  <a:srgbClr val="231F20"/>
                </a:solidFill>
                <a:effectLst/>
              </a:rPr>
              <a:t> in this area. </a:t>
            </a:r>
            <a:r>
              <a:rPr lang="zh-CN" altLang="en-US" sz="2200" dirty="0">
                <a:solidFill>
                  <a:srgbClr val="231F20"/>
                </a:solidFill>
                <a:effectLst/>
                <a:latin typeface="黑体" panose="02010609060101010101" pitchFamily="49" charset="-122"/>
                <a:ea typeface="黑体" panose="02010609060101010101" pitchFamily="49" charset="-122"/>
              </a:rPr>
              <a:t>新的商业活动在这一地区蓬勃兴起。</a:t>
            </a:r>
            <a:endParaRPr lang="en-US" altLang="zh-CN" sz="2200" b="1" dirty="0">
              <a:solidFill>
                <a:srgbClr val="231F20"/>
              </a:solidFill>
              <a:effectLst/>
              <a:latin typeface="黑体" panose="02010609060101010101" pitchFamily="49" charset="-122"/>
              <a:ea typeface="黑体" panose="02010609060101010101" pitchFamily="49" charset="-122"/>
            </a:endParaRPr>
          </a:p>
        </p:txBody>
      </p:sp>
      <p:sp>
        <p:nvSpPr>
          <p:cNvPr id="12" name="文本框 11"/>
          <p:cNvSpPr txBox="1"/>
          <p:nvPr/>
        </p:nvSpPr>
        <p:spPr>
          <a:xfrm>
            <a:off x="919321" y="4078775"/>
            <a:ext cx="10823943" cy="2123658"/>
          </a:xfrm>
          <a:prstGeom prst="rect">
            <a:avLst/>
          </a:prstGeom>
          <a:noFill/>
        </p:spPr>
        <p:txBody>
          <a:bodyPr wrap="square" rtlCol="0">
            <a:spAutoFit/>
          </a:bodyPr>
          <a:lstStyle/>
          <a:p>
            <a:pPr>
              <a:lnSpc>
                <a:spcPct val="120000"/>
              </a:lnSpc>
            </a:pPr>
            <a:r>
              <a:rPr lang="en-US" altLang="zh-CN" sz="2200" dirty="0">
                <a:ea typeface="黑体" panose="02010609060101010101" pitchFamily="49" charset="-122"/>
                <a:cs typeface="Times New Roman" panose="02020603050405020304" pitchFamily="18" charset="0"/>
              </a:rPr>
              <a:t>prosper </a:t>
            </a:r>
            <a:r>
              <a:rPr lang="zh-CN" altLang="en-US" sz="2200" dirty="0">
                <a:ea typeface="黑体" panose="02010609060101010101" pitchFamily="49" charset="-122"/>
                <a:cs typeface="Times New Roman" panose="02020603050405020304" pitchFamily="18" charset="0"/>
              </a:rPr>
              <a:t>和 </a:t>
            </a:r>
            <a:r>
              <a:rPr lang="en-US" altLang="zh-CN" sz="2200" dirty="0">
                <a:ea typeface="黑体" panose="02010609060101010101" pitchFamily="49" charset="-122"/>
                <a:cs typeface="Times New Roman" panose="02020603050405020304" pitchFamily="18" charset="0"/>
              </a:rPr>
              <a:t>thrive </a:t>
            </a:r>
            <a:r>
              <a:rPr lang="zh-CN" altLang="en-US" sz="2200" dirty="0">
                <a:ea typeface="黑体" panose="02010609060101010101" pitchFamily="49" charset="-122"/>
                <a:cs typeface="Times New Roman" panose="02020603050405020304" pitchFamily="18" charset="0"/>
              </a:rPr>
              <a:t>都可用来表示“繁荣，昌盛，尤其获利颇丰”，主语是“生意”（</a:t>
            </a:r>
            <a:r>
              <a:rPr lang="en-US" altLang="zh-CN" sz="2200" dirty="0">
                <a:ea typeface="黑体" panose="02010609060101010101" pitchFamily="49" charset="-122"/>
                <a:cs typeface="Times New Roman" panose="02020603050405020304" pitchFamily="18" charset="0"/>
              </a:rPr>
              <a:t>business</a:t>
            </a:r>
            <a:r>
              <a:rPr lang="zh-CN" altLang="en-US" sz="2200" dirty="0">
                <a:ea typeface="黑体" panose="02010609060101010101" pitchFamily="49" charset="-122"/>
                <a:cs typeface="Times New Roman" panose="02020603050405020304" pitchFamily="18" charset="0"/>
              </a:rPr>
              <a:t>） “企业”（</a:t>
            </a:r>
            <a:r>
              <a:rPr lang="en-US" altLang="zh-CN" sz="2200" dirty="0">
                <a:ea typeface="黑体" panose="02010609060101010101" pitchFamily="49" charset="-122"/>
                <a:cs typeface="Times New Roman" panose="02020603050405020304" pitchFamily="18" charset="0"/>
              </a:rPr>
              <a:t>company</a:t>
            </a:r>
            <a:r>
              <a:rPr lang="zh-CN" altLang="en-US" sz="2200" dirty="0">
                <a:ea typeface="黑体" panose="02010609060101010101" pitchFamily="49" charset="-122"/>
                <a:cs typeface="Times New Roman" panose="02020603050405020304" pitchFamily="18" charset="0"/>
              </a:rPr>
              <a:t>）等，都做不及物动词。 </a:t>
            </a:r>
          </a:p>
          <a:p>
            <a:pPr>
              <a:lnSpc>
                <a:spcPct val="120000"/>
              </a:lnSpc>
            </a:pPr>
            <a:r>
              <a:rPr lang="en-US" altLang="zh-CN" sz="2200" i="1" dirty="0">
                <a:ea typeface="黑体" panose="02010609060101010101" pitchFamily="49" charset="-122"/>
                <a:cs typeface="Times New Roman" panose="02020603050405020304" pitchFamily="18" charset="0"/>
              </a:rPr>
              <a:t>e.g.</a:t>
            </a:r>
            <a:r>
              <a:rPr lang="en-US" altLang="zh-CN" sz="2200" dirty="0">
                <a:ea typeface="黑体" panose="02010609060101010101" pitchFamily="49" charset="-122"/>
                <a:cs typeface="Times New Roman" panose="02020603050405020304" pitchFamily="18" charset="0"/>
              </a:rPr>
              <a:t> Today his company continues to </a:t>
            </a:r>
            <a:r>
              <a:rPr lang="en-US" altLang="zh-CN" sz="2200" b="1" i="1" dirty="0">
                <a:ea typeface="黑体" panose="02010609060101010101" pitchFamily="49" charset="-122"/>
                <a:cs typeface="Times New Roman" panose="02020603050405020304" pitchFamily="18" charset="0"/>
              </a:rPr>
              <a:t>prosper / thrive</a:t>
            </a:r>
            <a:r>
              <a:rPr lang="en-US" altLang="zh-CN" sz="2200" dirty="0">
                <a:ea typeface="黑体" panose="02010609060101010101" pitchFamily="49" charset="-122"/>
                <a:cs typeface="Times New Roman" panose="02020603050405020304" pitchFamily="18" charset="0"/>
              </a:rPr>
              <a:t>. </a:t>
            </a:r>
            <a:r>
              <a:rPr lang="zh-CN" altLang="en-US" sz="2200" dirty="0">
                <a:ea typeface="黑体" panose="02010609060101010101" pitchFamily="49" charset="-122"/>
                <a:cs typeface="Times New Roman" panose="02020603050405020304" pitchFamily="18" charset="0"/>
              </a:rPr>
              <a:t>如今，他的公司继续蓬勃发展。 </a:t>
            </a:r>
          </a:p>
          <a:p>
            <a:pPr>
              <a:lnSpc>
                <a:spcPct val="120000"/>
              </a:lnSpc>
            </a:pPr>
            <a:r>
              <a:rPr lang="en-US" altLang="zh-CN" sz="2200" b="1" i="1" dirty="0">
                <a:ea typeface="黑体" panose="02010609060101010101" pitchFamily="49" charset="-122"/>
                <a:cs typeface="Times New Roman" panose="02020603050405020304" pitchFamily="18" charset="0"/>
              </a:rPr>
              <a:t>prosper</a:t>
            </a:r>
            <a:r>
              <a:rPr lang="en-US" altLang="zh-CN" sz="2200" dirty="0">
                <a:ea typeface="黑体" panose="02010609060101010101" pitchFamily="49" charset="-122"/>
                <a:cs typeface="Times New Roman" panose="02020603050405020304" pitchFamily="18" charset="0"/>
              </a:rPr>
              <a:t> </a:t>
            </a:r>
            <a:r>
              <a:rPr lang="zh-CN" altLang="en-US" sz="2200" dirty="0">
                <a:ea typeface="黑体" panose="02010609060101010101" pitchFamily="49" charset="-122"/>
                <a:cs typeface="Times New Roman" panose="02020603050405020304" pitchFamily="18" charset="0"/>
              </a:rPr>
              <a:t>主语是“人”时，表示“成功；发迹”。 </a:t>
            </a:r>
          </a:p>
          <a:p>
            <a:pPr>
              <a:lnSpc>
                <a:spcPct val="120000"/>
              </a:lnSpc>
            </a:pPr>
            <a:r>
              <a:rPr lang="en-US" altLang="zh-CN" sz="2200" i="1" dirty="0">
                <a:ea typeface="黑体" panose="02010609060101010101" pitchFamily="49" charset="-122"/>
                <a:cs typeface="Times New Roman" panose="02020603050405020304" pitchFamily="18" charset="0"/>
              </a:rPr>
              <a:t>e.g.</a:t>
            </a:r>
            <a:r>
              <a:rPr lang="en-US" altLang="zh-CN" sz="2200" dirty="0">
                <a:ea typeface="黑体" panose="02010609060101010101" pitchFamily="49" charset="-122"/>
                <a:cs typeface="Times New Roman" panose="02020603050405020304" pitchFamily="18" charset="0"/>
              </a:rPr>
              <a:t> His father is </a:t>
            </a:r>
            <a:r>
              <a:rPr lang="en-US" altLang="zh-CN" sz="2200" b="1" i="1" dirty="0">
                <a:ea typeface="黑体" panose="02010609060101010101" pitchFamily="49" charset="-122"/>
                <a:cs typeface="Times New Roman" panose="02020603050405020304" pitchFamily="18" charset="0"/>
              </a:rPr>
              <a:t>prospering</a:t>
            </a:r>
            <a:r>
              <a:rPr lang="en-US" altLang="zh-CN" sz="2200" dirty="0">
                <a:ea typeface="黑体" panose="02010609060101010101" pitchFamily="49" charset="-122"/>
                <a:cs typeface="Times New Roman" panose="02020603050405020304" pitchFamily="18" charset="0"/>
              </a:rPr>
              <a:t>. </a:t>
            </a:r>
            <a:r>
              <a:rPr lang="zh-CN" altLang="en-US" sz="2200" dirty="0">
                <a:ea typeface="黑体" panose="02010609060101010101" pitchFamily="49" charset="-122"/>
                <a:cs typeface="Times New Roman" panose="02020603050405020304" pitchFamily="18" charset="0"/>
              </a:rPr>
              <a:t>他父亲诸事顺遂。 </a:t>
            </a:r>
          </a:p>
        </p:txBody>
      </p:sp>
      <p:sp>
        <p:nvSpPr>
          <p:cNvPr id="13" name="圆角矩形 31"/>
          <p:cNvSpPr/>
          <p:nvPr/>
        </p:nvSpPr>
        <p:spPr>
          <a:xfrm>
            <a:off x="919321" y="373162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865429"/>
            <a:ext cx="12192000" cy="33193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dirty="0">
                <a:solidFill>
                  <a:prstClr val="black"/>
                </a:solidFill>
                <a:latin typeface="Calibri" panose="020F0502020204030204"/>
                <a:ea typeface="宋体" panose="02010600030101010101" pitchFamily="2" charset="-122"/>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1059582" cy="1284069"/>
          </a:xfrm>
          <a:prstGeom prst="rect">
            <a:avLst/>
          </a:prstGeom>
          <a:noFill/>
        </p:spPr>
        <p:txBody>
          <a:bodyPr wrap="square" rtlCol="0">
            <a:spAutoFit/>
          </a:bodyPr>
          <a:lstStyle/>
          <a:p>
            <a:pPr>
              <a:lnSpc>
                <a:spcPct val="120000"/>
              </a:lnSpc>
            </a:pPr>
            <a:r>
              <a:rPr lang="en-US" altLang="zh-CN" sz="2200" b="1" dirty="0">
                <a:solidFill>
                  <a:srgbClr val="231F20"/>
                </a:solidFill>
                <a:effectLst/>
              </a:rPr>
              <a:t>While many tight-knitters and compartmentalizers found friends helping them </a:t>
            </a:r>
            <a:r>
              <a:rPr lang="en-US" altLang="zh-CN" sz="2200" b="1" u="sng" dirty="0">
                <a:solidFill>
                  <a:srgbClr val="DD5C60"/>
                </a:solidFill>
                <a:ea typeface="黑体" panose="02010609060101010101" pitchFamily="49" charset="-122"/>
                <a:cs typeface="Times New Roman" panose="02020603050405020304" pitchFamily="18" charset="0"/>
              </a:rPr>
              <a:t>thrive </a:t>
            </a:r>
          </a:p>
          <a:p>
            <a:pPr>
              <a:lnSpc>
                <a:spcPct val="120000"/>
              </a:lnSpc>
            </a:pPr>
            <a:r>
              <a:rPr lang="en-US" altLang="zh-CN" sz="2200" b="1" dirty="0">
                <a:solidFill>
                  <a:srgbClr val="231F20"/>
                </a:solidFill>
              </a:rPr>
              <a:t>academically and socially, samplers achieved academic success independently. </a:t>
            </a:r>
          </a:p>
          <a:p>
            <a:pPr>
              <a:lnSpc>
                <a:spcPct val="120000"/>
              </a:lnSpc>
            </a:pPr>
            <a:r>
              <a:rPr lang="en-US" altLang="zh-CN" sz="2200" dirty="0">
                <a:solidFill>
                  <a:srgbClr val="231F20"/>
                </a:solidFill>
                <a:effectLst/>
              </a:rPr>
              <a:t>(Lines 3-5, para. 10) </a:t>
            </a: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844573" y="3069347"/>
            <a:ext cx="10823943" cy="2903680"/>
          </a:xfrm>
          <a:prstGeom prst="rect">
            <a:avLst/>
          </a:prstGeom>
          <a:noFill/>
        </p:spPr>
        <p:txBody>
          <a:bodyPr wrap="square" rtlCol="0">
            <a:spAutoFit/>
          </a:bodyPr>
          <a:lstStyle/>
          <a:p>
            <a:pPr>
              <a:lnSpc>
                <a:spcPct val="120000"/>
              </a:lnSpc>
            </a:pPr>
            <a:r>
              <a:rPr lang="en-US" altLang="zh-CN" sz="2200" b="1" i="1" dirty="0">
                <a:ea typeface="黑体" panose="02010609060101010101" pitchFamily="49" charset="-122"/>
                <a:cs typeface="Times New Roman" panose="02020603050405020304" pitchFamily="18" charset="0"/>
              </a:rPr>
              <a:t>thrive</a:t>
            </a:r>
            <a:r>
              <a:rPr lang="en-US" altLang="zh-CN" sz="2200" dirty="0">
                <a:ea typeface="黑体" panose="02010609060101010101" pitchFamily="49" charset="-122"/>
                <a:cs typeface="Times New Roman" panose="02020603050405020304" pitchFamily="18" charset="0"/>
              </a:rPr>
              <a:t> </a:t>
            </a:r>
            <a:r>
              <a:rPr lang="zh-CN" altLang="en-US" sz="2200" dirty="0">
                <a:ea typeface="黑体" panose="02010609060101010101" pitchFamily="49" charset="-122"/>
                <a:cs typeface="Times New Roman" panose="02020603050405020304" pitchFamily="18" charset="0"/>
              </a:rPr>
              <a:t>还可以表示“（孩子，动物）茁壮成长，植物茂盛生长” </a:t>
            </a:r>
          </a:p>
          <a:p>
            <a:pPr>
              <a:lnSpc>
                <a:spcPct val="120000"/>
              </a:lnSpc>
            </a:pPr>
            <a:r>
              <a:rPr lang="en-US" altLang="zh-CN" sz="2200" i="1" dirty="0">
                <a:ea typeface="黑体" panose="02010609060101010101" pitchFamily="49" charset="-122"/>
                <a:cs typeface="Times New Roman" panose="02020603050405020304" pitchFamily="18" charset="0"/>
              </a:rPr>
              <a:t>e.g.</a:t>
            </a:r>
            <a:r>
              <a:rPr lang="en-US" altLang="zh-CN" sz="2200" dirty="0">
                <a:ea typeface="黑体" panose="02010609060101010101" pitchFamily="49" charset="-122"/>
                <a:cs typeface="Times New Roman" panose="02020603050405020304" pitchFamily="18" charset="0"/>
              </a:rPr>
              <a:t> Lavender </a:t>
            </a:r>
            <a:r>
              <a:rPr lang="en-US" altLang="zh-CN" sz="2200" b="1" i="1" dirty="0">
                <a:ea typeface="黑体" panose="02010609060101010101" pitchFamily="49" charset="-122"/>
                <a:cs typeface="Times New Roman" panose="02020603050405020304" pitchFamily="18" charset="0"/>
              </a:rPr>
              <a:t>thrives</a:t>
            </a:r>
            <a:r>
              <a:rPr lang="en-US" altLang="zh-CN" sz="2200" dirty="0">
                <a:ea typeface="黑体" panose="02010609060101010101" pitchFamily="49" charset="-122"/>
                <a:cs typeface="Times New Roman" panose="02020603050405020304" pitchFamily="18" charset="0"/>
              </a:rPr>
              <a:t> in poor soil. </a:t>
            </a:r>
            <a:r>
              <a:rPr lang="zh-CN" altLang="en-US" sz="2200" dirty="0">
                <a:ea typeface="黑体" panose="02010609060101010101" pitchFamily="49" charset="-122"/>
                <a:cs typeface="Times New Roman" panose="02020603050405020304" pitchFamily="18" charset="0"/>
              </a:rPr>
              <a:t>薰衣草在贫瘠的土壤中茁壮生长。 </a:t>
            </a:r>
          </a:p>
          <a:p>
            <a:pPr>
              <a:lnSpc>
                <a:spcPct val="120000"/>
              </a:lnSpc>
            </a:pPr>
            <a:r>
              <a:rPr lang="en-US" altLang="zh-CN" sz="2200" b="1" i="1" dirty="0">
                <a:ea typeface="黑体" panose="02010609060101010101" pitchFamily="49" charset="-122"/>
                <a:cs typeface="Times New Roman" panose="02020603050405020304" pitchFamily="18" charset="0"/>
              </a:rPr>
              <a:t>thrive on </a:t>
            </a:r>
            <a:r>
              <a:rPr lang="en-US" altLang="zh-CN" sz="2200" b="1" i="1" dirty="0" err="1">
                <a:ea typeface="黑体" panose="02010609060101010101" pitchFamily="49" charset="-122"/>
                <a:cs typeface="Times New Roman" panose="02020603050405020304" pitchFamily="18" charset="0"/>
              </a:rPr>
              <a:t>sth</a:t>
            </a:r>
            <a:r>
              <a:rPr lang="en-US" altLang="zh-CN" sz="2200" b="1" i="1" dirty="0">
                <a:ea typeface="黑体" panose="02010609060101010101" pitchFamily="49" charset="-122"/>
                <a:cs typeface="Times New Roman" panose="02020603050405020304" pitchFamily="18" charset="0"/>
              </a:rPr>
              <a:t> </a:t>
            </a:r>
            <a:r>
              <a:rPr lang="zh-CN" altLang="en-US" sz="2200" dirty="0">
                <a:ea typeface="黑体" panose="02010609060101010101" pitchFamily="49" charset="-122"/>
                <a:cs typeface="Times New Roman" panose="02020603050405020304" pitchFamily="18" charset="0"/>
              </a:rPr>
              <a:t>表示“以某事为乐，因某事而有成（尤指别人不喜欢的事物）”，一般主语为“人”，</a:t>
            </a:r>
            <a:r>
              <a:rPr lang="en-US" altLang="zh-CN" sz="2200" dirty="0">
                <a:ea typeface="黑体" panose="02010609060101010101" pitchFamily="49" charset="-122"/>
                <a:cs typeface="Times New Roman" panose="02020603050405020304" pitchFamily="18" charset="0"/>
              </a:rPr>
              <a:t>on </a:t>
            </a:r>
            <a:r>
              <a:rPr lang="zh-CN" altLang="en-US" sz="2200" dirty="0">
                <a:ea typeface="黑体" panose="02010609060101010101" pitchFamily="49" charset="-122"/>
                <a:cs typeface="Times New Roman" panose="02020603050405020304" pitchFamily="18" charset="0"/>
              </a:rPr>
              <a:t>之后跟着“某种情况（往往是困难的、艰苦的）”。 </a:t>
            </a:r>
          </a:p>
          <a:p>
            <a:pPr>
              <a:lnSpc>
                <a:spcPct val="120000"/>
              </a:lnSpc>
            </a:pPr>
            <a:r>
              <a:rPr lang="en-US" altLang="zh-CN" sz="2200" i="1" dirty="0">
                <a:ea typeface="黑体" panose="02010609060101010101" pitchFamily="49" charset="-122"/>
                <a:cs typeface="Times New Roman" panose="02020603050405020304" pitchFamily="18" charset="0"/>
              </a:rPr>
              <a:t>e.g.  </a:t>
            </a:r>
            <a:r>
              <a:rPr lang="en-US" altLang="zh-CN" sz="2200" dirty="0">
                <a:ea typeface="黑体" panose="02010609060101010101" pitchFamily="49" charset="-122"/>
                <a:cs typeface="Times New Roman" panose="02020603050405020304" pitchFamily="18" charset="0"/>
              </a:rPr>
              <a:t>He </a:t>
            </a:r>
            <a:r>
              <a:rPr lang="en-US" altLang="zh-CN" sz="2200" b="1" i="1" dirty="0">
                <a:ea typeface="黑体" panose="02010609060101010101" pitchFamily="49" charset="-122"/>
                <a:cs typeface="Times New Roman" panose="02020603050405020304" pitchFamily="18" charset="0"/>
              </a:rPr>
              <a:t>thrives on </a:t>
            </a:r>
            <a:r>
              <a:rPr lang="en-US" altLang="zh-CN" sz="2200" dirty="0">
                <a:ea typeface="黑体" panose="02010609060101010101" pitchFamily="49" charset="-122"/>
                <a:cs typeface="Times New Roman" panose="02020603050405020304" pitchFamily="18" charset="0"/>
              </a:rPr>
              <a:t>hard work. </a:t>
            </a:r>
            <a:r>
              <a:rPr lang="zh-CN" altLang="en-US" sz="2200" dirty="0">
                <a:ea typeface="黑体" panose="02010609060101010101" pitchFamily="49" charset="-122"/>
                <a:cs typeface="Times New Roman" panose="02020603050405020304" pitchFamily="18" charset="0"/>
              </a:rPr>
              <a:t>他以苦干为乐事。 </a:t>
            </a:r>
          </a:p>
          <a:p>
            <a:pPr marL="533400">
              <a:lnSpc>
                <a:spcPct val="120000"/>
              </a:lnSpc>
            </a:pPr>
            <a:r>
              <a:rPr lang="en-US" altLang="zh-CN" sz="2200" dirty="0">
                <a:ea typeface="黑体" panose="02010609060101010101" pitchFamily="49" charset="-122"/>
                <a:cs typeface="Times New Roman" panose="02020603050405020304" pitchFamily="18" charset="0"/>
              </a:rPr>
              <a:t>Creative people are usually very determined and </a:t>
            </a:r>
            <a:r>
              <a:rPr lang="en-US" altLang="zh-CN" sz="2200" b="1" i="1" dirty="0">
                <a:ea typeface="黑体" panose="02010609060101010101" pitchFamily="49" charset="-122"/>
                <a:cs typeface="Times New Roman" panose="02020603050405020304" pitchFamily="18" charset="0"/>
              </a:rPr>
              <a:t>thrive on </a:t>
            </a:r>
            <a:r>
              <a:rPr lang="en-US" altLang="zh-CN" sz="2200" dirty="0">
                <a:ea typeface="黑体" panose="02010609060101010101" pitchFamily="49" charset="-122"/>
                <a:cs typeface="Times New Roman" panose="02020603050405020304" pitchFamily="18" charset="0"/>
              </a:rPr>
              <a:t>overcoming obstacles. </a:t>
            </a:r>
            <a:r>
              <a:rPr lang="zh-CN" altLang="en-US" sz="2200" dirty="0">
                <a:ea typeface="黑体" panose="02010609060101010101" pitchFamily="49" charset="-122"/>
                <a:cs typeface="Times New Roman" panose="02020603050405020304" pitchFamily="18" charset="0"/>
              </a:rPr>
              <a:t>富有创造力的人一般都意志非常坚定，能不断克服困难，事业蒸蒸日上。</a:t>
            </a:r>
            <a:endParaRPr lang="en-US" altLang="zh-CN" sz="2200" dirty="0">
              <a:ea typeface="黑体" panose="02010609060101010101" pitchFamily="49" charset="-122"/>
              <a:cs typeface="Times New Roman" panose="02020603050405020304" pitchFamily="18" charset="0"/>
            </a:endParaRPr>
          </a:p>
        </p:txBody>
      </p:sp>
      <p:sp>
        <p:nvSpPr>
          <p:cNvPr id="13" name="圆角矩形 31"/>
          <p:cNvSpPr/>
          <p:nvPr/>
        </p:nvSpPr>
        <p:spPr>
          <a:xfrm>
            <a:off x="919321" y="265364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0290979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19321" y="1232757"/>
            <a:ext cx="10758377" cy="3309945"/>
          </a:xfrm>
          <a:prstGeom prst="rect">
            <a:avLst/>
          </a:prstGeom>
          <a:noFill/>
        </p:spPr>
        <p:txBody>
          <a:bodyPr wrap="square" rtlCol="0">
            <a:spAutoFit/>
          </a:bodyPr>
          <a:lstStyle/>
          <a:p>
            <a:pPr>
              <a:lnSpc>
                <a:spcPct val="120000"/>
              </a:lnSpc>
            </a:pPr>
            <a:r>
              <a:rPr lang="en-US" altLang="zh-CN" sz="2200" b="1" dirty="0">
                <a:solidFill>
                  <a:srgbClr val="231F20"/>
                </a:solidFill>
                <a:effectLst/>
              </a:rPr>
              <a:t>Steve also felt </a:t>
            </a:r>
            <a:r>
              <a:rPr lang="en-US" altLang="zh-CN" sz="2200" b="1" u="sng" dirty="0">
                <a:solidFill>
                  <a:srgbClr val="DD5C60"/>
                </a:solidFill>
                <a:ea typeface="黑体" panose="02010609060101010101" pitchFamily="49" charset="-122"/>
                <a:cs typeface="Times New Roman" panose="02020603050405020304" pitchFamily="18" charset="0"/>
              </a:rPr>
              <a:t>lonesome</a:t>
            </a:r>
            <a:r>
              <a:rPr lang="en-US" altLang="zh-CN" sz="2200" b="1" dirty="0">
                <a:solidFill>
                  <a:srgbClr val="231F20"/>
                </a:solidFill>
              </a:rPr>
              <a:t> in his academic pursuits. Despite having many friends and being </a:t>
            </a:r>
          </a:p>
          <a:p>
            <a:pPr>
              <a:lnSpc>
                <a:spcPct val="120000"/>
              </a:lnSpc>
            </a:pPr>
            <a:r>
              <a:rPr lang="en-US" altLang="zh-CN" sz="2200" b="1" dirty="0">
                <a:solidFill>
                  <a:srgbClr val="231F20"/>
                </a:solidFill>
              </a:rPr>
              <a:t>involved on campus through </a:t>
            </a:r>
            <a:r>
              <a:rPr lang="en-US" altLang="zh-CN" sz="2200" b="1" dirty="0">
                <a:solidFill>
                  <a:srgbClr val="231F20"/>
                </a:solidFill>
                <a:effectLst/>
              </a:rPr>
              <a:t>a range of student organizations, Steve felt </a:t>
            </a:r>
            <a:r>
              <a:rPr lang="en-US" altLang="zh-CN" sz="2200" b="1" u="sng" dirty="0">
                <a:solidFill>
                  <a:srgbClr val="DD5C60"/>
                </a:solidFill>
                <a:ea typeface="黑体" panose="02010609060101010101" pitchFamily="49" charset="-122"/>
                <a:cs typeface="Times New Roman" panose="02020603050405020304" pitchFamily="18" charset="0"/>
              </a:rPr>
              <a:t>alone</a:t>
            </a:r>
            <a:r>
              <a:rPr lang="en-US" altLang="zh-CN" sz="2200" b="1" dirty="0">
                <a:solidFill>
                  <a:srgbClr val="231F20"/>
                </a:solidFill>
                <a:effectLst/>
              </a:rPr>
              <a:t> socially and </a:t>
            </a:r>
            <a:endParaRPr lang="en-US" altLang="zh-CN" sz="2200" dirty="0"/>
          </a:p>
          <a:p>
            <a:pPr>
              <a:lnSpc>
                <a:spcPct val="120000"/>
              </a:lnSpc>
            </a:pPr>
            <a:r>
              <a:rPr lang="en-US" altLang="zh-CN" sz="2200" b="1" dirty="0">
                <a:solidFill>
                  <a:srgbClr val="231F20"/>
                </a:solidFill>
                <a:effectLst/>
              </a:rPr>
              <a:t>academically at university. </a:t>
            </a:r>
            <a:r>
              <a:rPr lang="en-US" altLang="zh-CN" sz="2200" dirty="0">
                <a:solidFill>
                  <a:srgbClr val="231F20"/>
                </a:solidFill>
                <a:effectLst/>
              </a:rPr>
              <a:t>(Lines 4-11, para. 11) </a:t>
            </a:r>
            <a:endParaRPr lang="en-US" altLang="zh-CN" sz="2200" b="1" dirty="0">
              <a:solidFill>
                <a:srgbClr val="231F20"/>
              </a:solidFill>
              <a:effectLst/>
            </a:endParaRPr>
          </a:p>
          <a:p>
            <a:pPr marL="1701800" indent="-1701800">
              <a:lnSpc>
                <a:spcPct val="120000"/>
              </a:lnSpc>
            </a:pPr>
            <a:r>
              <a:rPr lang="en-US" altLang="zh-CN" sz="2200" b="1" dirty="0">
                <a:solidFill>
                  <a:srgbClr val="231F20"/>
                </a:solidFill>
                <a:effectLst/>
              </a:rPr>
              <a:t>lonesome </a:t>
            </a:r>
            <a:r>
              <a:rPr lang="en-US" altLang="zh-CN" sz="2200" i="1" dirty="0">
                <a:solidFill>
                  <a:srgbClr val="231F20"/>
                </a:solidFill>
                <a:effectLst/>
              </a:rPr>
              <a:t>adj</a:t>
            </a:r>
            <a:r>
              <a:rPr lang="en-US" altLang="zh-CN" sz="2200" dirty="0">
                <a:solidFill>
                  <a:srgbClr val="231F20"/>
                </a:solidFill>
                <a:effectLst/>
              </a:rPr>
              <a:t>. (especially </a:t>
            </a:r>
            <a:r>
              <a:rPr lang="en-US" altLang="zh-CN" sz="2200" i="1" dirty="0" err="1">
                <a:solidFill>
                  <a:srgbClr val="231F20"/>
                </a:solidFill>
                <a:effectLst/>
              </a:rPr>
              <a:t>NAmE</a:t>
            </a:r>
            <a:r>
              <a:rPr lang="en-US" altLang="zh-CN" sz="2200" dirty="0">
                <a:solidFill>
                  <a:srgbClr val="231F20"/>
                </a:solidFill>
                <a:effectLst/>
              </a:rPr>
              <a:t>) unhappy because you are alone and do not want to be or because you have no friends </a:t>
            </a:r>
            <a:r>
              <a:rPr lang="zh-CN" altLang="en-US" sz="2200" dirty="0">
                <a:solidFill>
                  <a:srgbClr val="231F20"/>
                </a:solidFill>
                <a:effectLst/>
                <a:latin typeface="黑体" panose="02010609060101010101" pitchFamily="49" charset="-122"/>
                <a:ea typeface="黑体" panose="02010609060101010101" pitchFamily="49" charset="-122"/>
              </a:rPr>
              <a:t>孤独的；寂寞的</a:t>
            </a:r>
            <a:endParaRPr lang="zh-CN" altLang="en-US" sz="2200" dirty="0">
              <a:latin typeface="黑体" panose="02010609060101010101" pitchFamily="49" charset="-122"/>
              <a:ea typeface="黑体" panose="02010609060101010101" pitchFamily="49" charset="-122"/>
            </a:endParaRPr>
          </a:p>
          <a:p>
            <a:pPr>
              <a:lnSpc>
                <a:spcPct val="120000"/>
              </a:lnSpc>
            </a:pPr>
            <a:r>
              <a:rPr lang="en-US" altLang="zh-CN" sz="2200" i="1" dirty="0">
                <a:solidFill>
                  <a:srgbClr val="231F20"/>
                </a:solidFill>
                <a:effectLst/>
              </a:rPr>
              <a:t>e.g.</a:t>
            </a:r>
            <a:r>
              <a:rPr lang="en-US" altLang="zh-CN" sz="2200" dirty="0">
                <a:solidFill>
                  <a:srgbClr val="231F20"/>
                </a:solidFill>
                <a:effectLst/>
              </a:rPr>
              <a:t> I felt so </a:t>
            </a:r>
            <a:r>
              <a:rPr lang="en-US" altLang="zh-CN" sz="2200" b="1" i="1" dirty="0">
                <a:solidFill>
                  <a:srgbClr val="231F20"/>
                </a:solidFill>
                <a:effectLst/>
              </a:rPr>
              <a:t>lonesome</a:t>
            </a:r>
            <a:r>
              <a:rPr lang="en-US" altLang="zh-CN" sz="2200" dirty="0">
                <a:solidFill>
                  <a:srgbClr val="231F20"/>
                </a:solidFill>
                <a:effectLst/>
              </a:rPr>
              <a:t> after he left. </a:t>
            </a:r>
            <a:r>
              <a:rPr lang="zh-CN" altLang="en-US" sz="2200" dirty="0">
                <a:solidFill>
                  <a:srgbClr val="231F20"/>
                </a:solidFill>
                <a:effectLst/>
                <a:latin typeface="黑体" panose="02010609060101010101" pitchFamily="49" charset="-122"/>
                <a:ea typeface="黑体" panose="02010609060101010101" pitchFamily="49" charset="-122"/>
              </a:rPr>
              <a:t>他离开后我感到非常孤单。 </a:t>
            </a:r>
            <a:endParaRPr lang="zh-CN" altLang="en-US" sz="2200" dirty="0">
              <a:latin typeface="黑体" panose="02010609060101010101" pitchFamily="49" charset="-122"/>
              <a:ea typeface="黑体" panose="02010609060101010101" pitchFamily="49" charset="-122"/>
            </a:endParaRPr>
          </a:p>
          <a:p>
            <a:pPr>
              <a:lnSpc>
                <a:spcPct val="120000"/>
              </a:lnSpc>
            </a:pPr>
            <a:r>
              <a:rPr lang="en-US" altLang="zh-CN" sz="2200" b="1" dirty="0">
                <a:solidFill>
                  <a:srgbClr val="231F20"/>
                </a:solidFill>
                <a:effectLst/>
              </a:rPr>
              <a:t>alone </a:t>
            </a:r>
            <a:r>
              <a:rPr lang="en-US" altLang="zh-CN" sz="2200" i="1" dirty="0">
                <a:solidFill>
                  <a:srgbClr val="231F20"/>
                </a:solidFill>
                <a:effectLst/>
              </a:rPr>
              <a:t>adj</a:t>
            </a:r>
            <a:r>
              <a:rPr lang="en-US" altLang="zh-CN" sz="2200" dirty="0">
                <a:solidFill>
                  <a:srgbClr val="231F20"/>
                </a:solidFill>
                <a:effectLst/>
              </a:rPr>
              <a:t>. lonely and unhappy or without any friends </a:t>
            </a:r>
            <a:r>
              <a:rPr lang="zh-CN" altLang="en-US" sz="2200" dirty="0">
                <a:solidFill>
                  <a:srgbClr val="231F20"/>
                </a:solidFill>
                <a:effectLst/>
                <a:latin typeface="黑体" panose="02010609060101010101" pitchFamily="49" charset="-122"/>
                <a:ea typeface="黑体" panose="02010609060101010101" pitchFamily="49" charset="-122"/>
              </a:rPr>
              <a:t>孤苦伶仃的；无依无靠的 </a:t>
            </a:r>
            <a:endParaRPr lang="zh-CN" altLang="en-US" sz="2200" dirty="0">
              <a:latin typeface="黑体" panose="02010609060101010101" pitchFamily="49" charset="-122"/>
              <a:ea typeface="黑体" panose="02010609060101010101" pitchFamily="49" charset="-122"/>
            </a:endParaRPr>
          </a:p>
          <a:p>
            <a:pPr>
              <a:lnSpc>
                <a:spcPct val="120000"/>
              </a:lnSpc>
            </a:pPr>
            <a:r>
              <a:rPr lang="en-US" altLang="zh-CN" sz="2200" i="1" dirty="0">
                <a:solidFill>
                  <a:srgbClr val="231F20"/>
                </a:solidFill>
                <a:effectLst/>
              </a:rPr>
              <a:t>e.g. </a:t>
            </a:r>
            <a:r>
              <a:rPr lang="en-US" altLang="zh-CN" sz="2200" dirty="0">
                <a:solidFill>
                  <a:srgbClr val="231F20"/>
                </a:solidFill>
                <a:effectLst/>
              </a:rPr>
              <a:t>Carol felt all </a:t>
            </a:r>
            <a:r>
              <a:rPr lang="en-US" altLang="zh-CN" sz="2200" b="1" i="1" dirty="0">
                <a:solidFill>
                  <a:srgbClr val="231F20"/>
                </a:solidFill>
                <a:effectLst/>
              </a:rPr>
              <a:t>alone</a:t>
            </a:r>
            <a:r>
              <a:rPr lang="en-US" altLang="zh-CN" sz="2200" dirty="0">
                <a:solidFill>
                  <a:srgbClr val="231F20"/>
                </a:solidFill>
                <a:effectLst/>
              </a:rPr>
              <a:t> in the world. </a:t>
            </a:r>
            <a:r>
              <a:rPr lang="zh-CN" altLang="en-US" sz="2200" dirty="0">
                <a:solidFill>
                  <a:srgbClr val="231F20"/>
                </a:solidFill>
                <a:effectLst/>
                <a:latin typeface="黑体" panose="02010609060101010101" pitchFamily="49" charset="-122"/>
                <a:ea typeface="黑体" panose="02010609060101010101" pitchFamily="49" charset="-122"/>
              </a:rPr>
              <a:t>卡罗尔感到自己在世界上无依无靠。</a:t>
            </a: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2718669"/>
            <a:ext cx="12192000" cy="39240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p:cNvSpPr txBox="1"/>
          <p:nvPr/>
        </p:nvSpPr>
        <p:spPr>
          <a:xfrm>
            <a:off x="957600" y="2926523"/>
            <a:ext cx="10883891" cy="3716210"/>
          </a:xfrm>
          <a:prstGeom prst="rect">
            <a:avLst/>
          </a:prstGeom>
          <a:noFill/>
        </p:spPr>
        <p:txBody>
          <a:bodyPr wrap="square" rtlCol="0">
            <a:spAutoFit/>
          </a:bodyPr>
          <a:lstStyle/>
          <a:p>
            <a:pPr>
              <a:lnSpc>
                <a:spcPct val="120000"/>
              </a:lnSpc>
            </a:pPr>
            <a:r>
              <a:rPr lang="en-US" altLang="zh-CN" sz="2200" b="1" dirty="0">
                <a:solidFill>
                  <a:prstClr val="black"/>
                </a:solidFill>
                <a:ea typeface="黑体" panose="02010609060101010101" pitchFamily="49" charset="-122"/>
                <a:cs typeface="Times New Roman" panose="02020603050405020304" pitchFamily="18" charset="0"/>
              </a:rPr>
              <a:t>alone</a:t>
            </a:r>
            <a:r>
              <a:rPr lang="en-US" altLang="zh-CN" sz="2200" dirty="0">
                <a:solidFill>
                  <a:prstClr val="black"/>
                </a:solidFill>
                <a:ea typeface="黑体" panose="02010609060101010101" pitchFamily="49" charset="-122"/>
                <a:cs typeface="Times New Roman" panose="02020603050405020304" pitchFamily="18" charset="0"/>
              </a:rPr>
              <a:t> </a:t>
            </a:r>
            <a:r>
              <a:rPr lang="zh-CN" altLang="en-US" sz="2200" dirty="0">
                <a:solidFill>
                  <a:prstClr val="black"/>
                </a:solidFill>
                <a:ea typeface="黑体" panose="02010609060101010101" pitchFamily="49" charset="-122"/>
                <a:cs typeface="Times New Roman" panose="02020603050405020304" pitchFamily="18" charset="0"/>
              </a:rPr>
              <a:t>和不太正式、常用于英语口语的 </a:t>
            </a:r>
            <a:r>
              <a:rPr lang="en-US" altLang="zh-CN" sz="2200" dirty="0">
                <a:solidFill>
                  <a:prstClr val="black"/>
                </a:solidFill>
                <a:ea typeface="黑体" panose="02010609060101010101" pitchFamily="49" charset="-122"/>
                <a:cs typeface="Times New Roman" panose="02020603050405020304" pitchFamily="18" charset="0"/>
              </a:rPr>
              <a:t>on your own, by yourself </a:t>
            </a:r>
            <a:r>
              <a:rPr lang="zh-CN" altLang="en-US" sz="2200" dirty="0">
                <a:solidFill>
                  <a:prstClr val="black"/>
                </a:solidFill>
                <a:ea typeface="黑体" panose="02010609060101010101" pitchFamily="49" charset="-122"/>
                <a:cs typeface="Times New Roman" panose="02020603050405020304" pitchFamily="18" charset="0"/>
              </a:rPr>
              <a:t>均指“独自”，但无孤独之意。 </a:t>
            </a:r>
          </a:p>
          <a:p>
            <a:pPr>
              <a:lnSpc>
                <a:spcPct val="120000"/>
              </a:lnSpc>
            </a:pPr>
            <a:r>
              <a:rPr lang="en-US" altLang="zh-CN" sz="2200" i="1" dirty="0">
                <a:solidFill>
                  <a:prstClr val="black"/>
                </a:solidFill>
                <a:ea typeface="黑体" panose="02010609060101010101" pitchFamily="49" charset="-122"/>
                <a:cs typeface="Times New Roman" panose="02020603050405020304" pitchFamily="18" charset="0"/>
              </a:rPr>
              <a:t>e.g.</a:t>
            </a:r>
            <a:r>
              <a:rPr lang="en-US" altLang="zh-CN" sz="2200" dirty="0">
                <a:solidFill>
                  <a:prstClr val="black"/>
                </a:solidFill>
                <a:ea typeface="黑体" panose="02010609060101010101" pitchFamily="49" charset="-122"/>
                <a:cs typeface="Times New Roman" panose="02020603050405020304" pitchFamily="18" charset="0"/>
              </a:rPr>
              <a:t>  I like being </a:t>
            </a:r>
            <a:r>
              <a:rPr lang="en-US" altLang="zh-CN" sz="2200" b="1" i="1" dirty="0">
                <a:solidFill>
                  <a:prstClr val="black"/>
                </a:solidFill>
                <a:ea typeface="黑体" panose="02010609060101010101" pitchFamily="49" charset="-122"/>
                <a:cs typeface="Times New Roman" panose="02020603050405020304" pitchFamily="18" charset="0"/>
              </a:rPr>
              <a:t>alone </a:t>
            </a:r>
            <a:r>
              <a:rPr lang="en-US" altLang="zh-CN" sz="2200" dirty="0">
                <a:solidFill>
                  <a:prstClr val="black"/>
                </a:solidFill>
                <a:ea typeface="黑体" panose="02010609060101010101" pitchFamily="49" charset="-122"/>
                <a:cs typeface="Times New Roman" panose="02020603050405020304" pitchFamily="18" charset="0"/>
              </a:rPr>
              <a:t>in the house. </a:t>
            </a:r>
            <a:r>
              <a:rPr lang="zh-CN" altLang="en-US" sz="2200" dirty="0">
                <a:solidFill>
                  <a:prstClr val="black"/>
                </a:solidFill>
                <a:ea typeface="黑体" panose="02010609060101010101" pitchFamily="49" charset="-122"/>
                <a:cs typeface="Times New Roman" panose="02020603050405020304" pitchFamily="18" charset="0"/>
              </a:rPr>
              <a:t>我喜欢独自一人待在家里。</a:t>
            </a:r>
            <a:endParaRPr lang="en-US" altLang="zh-CN" sz="2200" dirty="0">
              <a:solidFill>
                <a:prstClr val="black"/>
              </a:solidFill>
              <a:ea typeface="黑体" panose="02010609060101010101" pitchFamily="49" charset="-122"/>
              <a:cs typeface="Times New Roman" panose="02020603050405020304" pitchFamily="18" charset="0"/>
            </a:endParaRPr>
          </a:p>
          <a:p>
            <a:pPr marL="533400">
              <a:lnSpc>
                <a:spcPct val="120000"/>
              </a:lnSpc>
            </a:pPr>
            <a:r>
              <a:rPr lang="en-US" altLang="zh-CN" sz="2200" dirty="0">
                <a:solidFill>
                  <a:prstClr val="black"/>
                </a:solidFill>
                <a:ea typeface="黑体" panose="02010609060101010101" pitchFamily="49" charset="-122"/>
                <a:cs typeface="Times New Roman" panose="02020603050405020304" pitchFamily="18" charset="0"/>
              </a:rPr>
              <a:t>I’m going to London </a:t>
            </a:r>
            <a:r>
              <a:rPr lang="en-US" altLang="zh-CN" sz="2200" b="1" i="1" dirty="0">
                <a:solidFill>
                  <a:prstClr val="black"/>
                </a:solidFill>
                <a:ea typeface="黑体" panose="02010609060101010101" pitchFamily="49" charset="-122"/>
                <a:cs typeface="Times New Roman" panose="02020603050405020304" pitchFamily="18" charset="0"/>
              </a:rPr>
              <a:t>by myself </a:t>
            </a:r>
            <a:r>
              <a:rPr lang="en-US" altLang="zh-CN" sz="2200" dirty="0">
                <a:solidFill>
                  <a:prstClr val="black"/>
                </a:solidFill>
                <a:ea typeface="黑体" panose="02010609060101010101" pitchFamily="49" charset="-122"/>
                <a:cs typeface="Times New Roman" panose="02020603050405020304" pitchFamily="18" charset="0"/>
              </a:rPr>
              <a:t>next week. </a:t>
            </a:r>
            <a:r>
              <a:rPr lang="zh-CN" altLang="en-US" sz="2200" dirty="0">
                <a:solidFill>
                  <a:prstClr val="black"/>
                </a:solidFill>
                <a:ea typeface="黑体" panose="02010609060101010101" pitchFamily="49" charset="-122"/>
                <a:cs typeface="Times New Roman" panose="02020603050405020304" pitchFamily="18" charset="0"/>
              </a:rPr>
              <a:t>我准备下星期一个人去伦敦。</a:t>
            </a:r>
          </a:p>
          <a:p>
            <a:pPr marL="533400">
              <a:lnSpc>
                <a:spcPct val="120000"/>
              </a:lnSpc>
            </a:pPr>
            <a:r>
              <a:rPr lang="en-US" altLang="zh-CN" sz="2200" dirty="0">
                <a:solidFill>
                  <a:prstClr val="black"/>
                </a:solidFill>
                <a:ea typeface="黑体" panose="02010609060101010101" pitchFamily="49" charset="-122"/>
                <a:cs typeface="Times New Roman" panose="02020603050405020304" pitchFamily="18" charset="0"/>
              </a:rPr>
              <a:t>I want to finish this </a:t>
            </a:r>
            <a:r>
              <a:rPr lang="en-US" altLang="zh-CN" sz="2200" b="1" i="1" dirty="0">
                <a:solidFill>
                  <a:prstClr val="black"/>
                </a:solidFill>
                <a:ea typeface="黑体" panose="02010609060101010101" pitchFamily="49" charset="-122"/>
                <a:cs typeface="Times New Roman" panose="02020603050405020304" pitchFamily="18" charset="0"/>
              </a:rPr>
              <a:t>on my own </a:t>
            </a:r>
            <a:r>
              <a:rPr lang="en-US" altLang="zh-CN" sz="2200" dirty="0">
                <a:solidFill>
                  <a:prstClr val="black"/>
                </a:solidFill>
                <a:ea typeface="黑体" panose="02010609060101010101" pitchFamily="49" charset="-122"/>
                <a:cs typeface="Times New Roman" panose="02020603050405020304" pitchFamily="18" charset="0"/>
              </a:rPr>
              <a:t>(= without anyone’s help). </a:t>
            </a:r>
            <a:r>
              <a:rPr lang="zh-CN" altLang="en-US" sz="2200" dirty="0">
                <a:solidFill>
                  <a:prstClr val="black"/>
                </a:solidFill>
                <a:ea typeface="黑体" panose="02010609060101010101" pitchFamily="49" charset="-122"/>
                <a:cs typeface="Times New Roman" panose="02020603050405020304" pitchFamily="18" charset="0"/>
              </a:rPr>
              <a:t>我想独自完成这项工作。</a:t>
            </a:r>
            <a:endParaRPr lang="en-US" altLang="zh-CN" sz="2200" dirty="0">
              <a:solidFill>
                <a:prstClr val="black"/>
              </a:solidFill>
              <a:ea typeface="黑体" panose="02010609060101010101" pitchFamily="49" charset="-122"/>
              <a:cs typeface="Times New Roman" panose="02020603050405020304" pitchFamily="18" charset="0"/>
            </a:endParaRPr>
          </a:p>
          <a:p>
            <a:pPr>
              <a:lnSpc>
                <a:spcPct val="120000"/>
              </a:lnSpc>
            </a:pPr>
            <a:r>
              <a:rPr lang="en-US" altLang="zh-CN" sz="2200" dirty="0">
                <a:solidFill>
                  <a:prstClr val="black"/>
                </a:solidFill>
                <a:ea typeface="黑体" panose="02010609060101010101" pitchFamily="49" charset="-122"/>
                <a:cs typeface="Times New Roman" panose="02020603050405020304" pitchFamily="18" charset="0"/>
              </a:rPr>
              <a:t>lone, solitary </a:t>
            </a:r>
            <a:r>
              <a:rPr lang="zh-CN" altLang="en-US" sz="2200" dirty="0">
                <a:solidFill>
                  <a:prstClr val="black"/>
                </a:solidFill>
                <a:ea typeface="黑体" panose="02010609060101010101" pitchFamily="49" charset="-122"/>
                <a:cs typeface="Times New Roman" panose="02020603050405020304" pitchFamily="18" charset="0"/>
              </a:rPr>
              <a:t>和 </a:t>
            </a:r>
            <a:r>
              <a:rPr lang="en-US" altLang="zh-CN" sz="2200" dirty="0">
                <a:solidFill>
                  <a:prstClr val="black"/>
                </a:solidFill>
                <a:ea typeface="黑体" panose="02010609060101010101" pitchFamily="49" charset="-122"/>
                <a:cs typeface="Times New Roman" panose="02020603050405020304" pitchFamily="18" charset="0"/>
              </a:rPr>
              <a:t>single </a:t>
            </a:r>
            <a:r>
              <a:rPr lang="zh-CN" altLang="en-US" sz="2200" dirty="0">
                <a:solidFill>
                  <a:prstClr val="black"/>
                </a:solidFill>
                <a:ea typeface="黑体" panose="02010609060101010101" pitchFamily="49" charset="-122"/>
                <a:cs typeface="Times New Roman" panose="02020603050405020304" pitchFamily="18" charset="0"/>
              </a:rPr>
              <a:t>意为“单独”；</a:t>
            </a:r>
            <a:r>
              <a:rPr lang="en-US" altLang="zh-CN" sz="2200" dirty="0">
                <a:solidFill>
                  <a:prstClr val="black"/>
                </a:solidFill>
                <a:ea typeface="黑体" panose="02010609060101010101" pitchFamily="49" charset="-122"/>
                <a:cs typeface="Times New Roman" panose="02020603050405020304" pitchFamily="18" charset="0"/>
              </a:rPr>
              <a:t>lone </a:t>
            </a:r>
            <a:r>
              <a:rPr lang="zh-CN" altLang="en-US" sz="2200" dirty="0">
                <a:solidFill>
                  <a:prstClr val="black"/>
                </a:solidFill>
                <a:ea typeface="黑体" panose="02010609060101010101" pitchFamily="49" charset="-122"/>
                <a:cs typeface="Times New Roman" panose="02020603050405020304" pitchFamily="18" charset="0"/>
              </a:rPr>
              <a:t>和 </a:t>
            </a:r>
            <a:r>
              <a:rPr lang="en-US" altLang="zh-CN" sz="2200" dirty="0">
                <a:solidFill>
                  <a:prstClr val="black"/>
                </a:solidFill>
                <a:ea typeface="黑体" panose="02010609060101010101" pitchFamily="49" charset="-122"/>
                <a:cs typeface="Times New Roman" panose="02020603050405020304" pitchFamily="18" charset="0"/>
              </a:rPr>
              <a:t>solitary </a:t>
            </a:r>
            <a:r>
              <a:rPr lang="zh-CN" altLang="en-US" sz="2200" dirty="0">
                <a:solidFill>
                  <a:prstClr val="black"/>
                </a:solidFill>
                <a:ea typeface="黑体" panose="02010609060101010101" pitchFamily="49" charset="-122"/>
                <a:cs typeface="Times New Roman" panose="02020603050405020304" pitchFamily="18" charset="0"/>
              </a:rPr>
              <a:t>有时可能暗示说话者认为谈及的人孤单 </a:t>
            </a:r>
          </a:p>
          <a:p>
            <a:pPr>
              <a:lnSpc>
                <a:spcPct val="120000"/>
              </a:lnSpc>
            </a:pPr>
            <a:r>
              <a:rPr lang="en-US" altLang="zh-CN" sz="2200" i="1" dirty="0">
                <a:solidFill>
                  <a:prstClr val="black"/>
                </a:solidFill>
                <a:ea typeface="黑体" panose="02010609060101010101" pitchFamily="49" charset="-122"/>
                <a:cs typeface="Times New Roman" panose="02020603050405020304" pitchFamily="18" charset="0"/>
              </a:rPr>
              <a:t>e.g.</a:t>
            </a:r>
            <a:r>
              <a:rPr lang="en-US" altLang="zh-CN" sz="2200" dirty="0">
                <a:solidFill>
                  <a:prstClr val="black"/>
                </a:solidFill>
                <a:ea typeface="黑体" panose="02010609060101010101" pitchFamily="49" charset="-122"/>
                <a:cs typeface="Times New Roman" panose="02020603050405020304" pitchFamily="18" charset="0"/>
              </a:rPr>
              <a:t> a </a:t>
            </a:r>
            <a:r>
              <a:rPr lang="en-US" altLang="zh-CN" sz="2200" b="1" i="1" dirty="0">
                <a:solidFill>
                  <a:prstClr val="black"/>
                </a:solidFill>
                <a:ea typeface="黑体" panose="02010609060101010101" pitchFamily="49" charset="-122"/>
                <a:cs typeface="Times New Roman" panose="02020603050405020304" pitchFamily="18" charset="0"/>
              </a:rPr>
              <a:t>lone</a:t>
            </a:r>
            <a:r>
              <a:rPr lang="en-US" altLang="zh-CN" sz="2200" dirty="0">
                <a:solidFill>
                  <a:prstClr val="black"/>
                </a:solidFill>
                <a:ea typeface="黑体" panose="02010609060101010101" pitchFamily="49" charset="-122"/>
                <a:cs typeface="Times New Roman" panose="02020603050405020304" pitchFamily="18" charset="0"/>
              </a:rPr>
              <a:t> jogger in the park </a:t>
            </a:r>
            <a:r>
              <a:rPr lang="zh-CN" altLang="en-US" sz="2200" dirty="0">
                <a:solidFill>
                  <a:prstClr val="black"/>
                </a:solidFill>
                <a:ea typeface="黑体" panose="02010609060101010101" pitchFamily="49" charset="-122"/>
                <a:cs typeface="Times New Roman" panose="02020603050405020304" pitchFamily="18" charset="0"/>
              </a:rPr>
              <a:t>在公园里独自慢跑的一个人</a:t>
            </a:r>
          </a:p>
          <a:p>
            <a:pPr marL="533400">
              <a:lnSpc>
                <a:spcPct val="120000"/>
              </a:lnSpc>
            </a:pPr>
            <a:r>
              <a:rPr lang="en-US" altLang="zh-CN" sz="2200" dirty="0">
                <a:solidFill>
                  <a:prstClr val="black"/>
                </a:solidFill>
                <a:ea typeface="黑体" panose="02010609060101010101" pitchFamily="49" charset="-122"/>
                <a:cs typeface="Times New Roman" panose="02020603050405020304" pitchFamily="18" charset="0"/>
              </a:rPr>
              <a:t>long, </a:t>
            </a:r>
            <a:r>
              <a:rPr lang="en-US" altLang="zh-CN" sz="2200" b="1" i="1" dirty="0">
                <a:solidFill>
                  <a:prstClr val="black"/>
                </a:solidFill>
                <a:ea typeface="黑体" panose="02010609060101010101" pitchFamily="49" charset="-122"/>
                <a:cs typeface="Times New Roman" panose="02020603050405020304" pitchFamily="18" charset="0"/>
              </a:rPr>
              <a:t>solitary</a:t>
            </a:r>
            <a:r>
              <a:rPr lang="en-US" altLang="zh-CN" sz="2200" dirty="0">
                <a:solidFill>
                  <a:prstClr val="black"/>
                </a:solidFill>
                <a:ea typeface="黑体" panose="02010609060101010101" pitchFamily="49" charset="-122"/>
                <a:cs typeface="Times New Roman" panose="02020603050405020304" pitchFamily="18" charset="0"/>
              </a:rPr>
              <a:t> walks </a:t>
            </a:r>
            <a:r>
              <a:rPr lang="zh-CN" altLang="en-US" sz="2200" dirty="0">
                <a:solidFill>
                  <a:prstClr val="black"/>
                </a:solidFill>
                <a:ea typeface="黑体" panose="02010609060101010101" pitchFamily="49" charset="-122"/>
                <a:cs typeface="Times New Roman" panose="02020603050405020304" pitchFamily="18" charset="0"/>
              </a:rPr>
              <a:t>独自一人长途行走</a:t>
            </a:r>
            <a:endParaRPr lang="en-US" altLang="zh-CN" sz="2200" dirty="0">
              <a:solidFill>
                <a:prstClr val="black"/>
              </a:solidFill>
              <a:ea typeface="黑体" panose="02010609060101010101" pitchFamily="49" charset="-122"/>
              <a:cs typeface="Times New Roman" panose="02020603050405020304" pitchFamily="18" charset="0"/>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19321" y="1232757"/>
            <a:ext cx="10758377" cy="1284069"/>
          </a:xfrm>
          <a:prstGeom prst="rect">
            <a:avLst/>
          </a:prstGeom>
          <a:noFill/>
        </p:spPr>
        <p:txBody>
          <a:bodyPr wrap="square" rtlCol="0">
            <a:spAutoFit/>
          </a:bodyPr>
          <a:lstStyle/>
          <a:p>
            <a:pPr>
              <a:lnSpc>
                <a:spcPct val="120000"/>
              </a:lnSpc>
            </a:pPr>
            <a:r>
              <a:rPr lang="en-US" altLang="zh-CN" sz="2200" b="1" dirty="0">
                <a:solidFill>
                  <a:srgbClr val="231F20"/>
                </a:solidFill>
                <a:effectLst/>
              </a:rPr>
              <a:t>Steve also felt </a:t>
            </a:r>
            <a:r>
              <a:rPr lang="en-US" altLang="zh-CN" sz="2200" b="1" u="sng" dirty="0">
                <a:solidFill>
                  <a:srgbClr val="DD5C60"/>
                </a:solidFill>
                <a:ea typeface="黑体" panose="02010609060101010101" pitchFamily="49" charset="-122"/>
                <a:cs typeface="Times New Roman" panose="02020603050405020304" pitchFamily="18" charset="0"/>
              </a:rPr>
              <a:t>lonesome</a:t>
            </a:r>
            <a:r>
              <a:rPr lang="en-US" altLang="zh-CN" sz="2200" b="1" dirty="0">
                <a:solidFill>
                  <a:srgbClr val="231F20"/>
                </a:solidFill>
              </a:rPr>
              <a:t> in his academic pursuits. Despite having many friends and being </a:t>
            </a:r>
          </a:p>
          <a:p>
            <a:pPr>
              <a:lnSpc>
                <a:spcPct val="120000"/>
              </a:lnSpc>
            </a:pPr>
            <a:r>
              <a:rPr lang="en-US" altLang="zh-CN" sz="2200" b="1" dirty="0">
                <a:solidFill>
                  <a:srgbClr val="231F20"/>
                </a:solidFill>
              </a:rPr>
              <a:t>involved on campus through </a:t>
            </a:r>
            <a:r>
              <a:rPr lang="en-US" altLang="zh-CN" sz="2200" b="1" dirty="0">
                <a:solidFill>
                  <a:srgbClr val="231F20"/>
                </a:solidFill>
                <a:effectLst/>
              </a:rPr>
              <a:t>a range of student organizations, Steve felt </a:t>
            </a:r>
            <a:r>
              <a:rPr lang="en-US" altLang="zh-CN" sz="2200" b="1" u="sng" dirty="0">
                <a:solidFill>
                  <a:srgbClr val="DD5C60"/>
                </a:solidFill>
                <a:ea typeface="黑体" panose="02010609060101010101" pitchFamily="49" charset="-122"/>
                <a:cs typeface="Times New Roman" panose="02020603050405020304" pitchFamily="18" charset="0"/>
              </a:rPr>
              <a:t>alone</a:t>
            </a:r>
            <a:r>
              <a:rPr lang="en-US" altLang="zh-CN" sz="2200" b="1" dirty="0">
                <a:solidFill>
                  <a:srgbClr val="231F20"/>
                </a:solidFill>
                <a:effectLst/>
              </a:rPr>
              <a:t> socially and </a:t>
            </a:r>
            <a:endParaRPr lang="en-US" altLang="zh-CN" sz="2200" dirty="0"/>
          </a:p>
          <a:p>
            <a:pPr>
              <a:lnSpc>
                <a:spcPct val="120000"/>
              </a:lnSpc>
            </a:pPr>
            <a:r>
              <a:rPr lang="en-US" altLang="zh-CN" sz="2200" b="1" dirty="0">
                <a:solidFill>
                  <a:srgbClr val="231F20"/>
                </a:solidFill>
                <a:effectLst/>
              </a:rPr>
              <a:t>academically at university. </a:t>
            </a:r>
            <a:r>
              <a:rPr lang="en-US" altLang="zh-CN" sz="2200" dirty="0">
                <a:solidFill>
                  <a:srgbClr val="231F20"/>
                </a:solidFill>
                <a:effectLst/>
              </a:rPr>
              <a:t>(Lines 4-11, para. 11) </a:t>
            </a:r>
          </a:p>
        </p:txBody>
      </p:sp>
      <p:sp>
        <p:nvSpPr>
          <p:cNvPr id="2" name="圆角矩形 31">
            <a:extLst>
              <a:ext uri="{FF2B5EF4-FFF2-40B4-BE49-F238E27FC236}">
                <a16:creationId xmlns:a16="http://schemas.microsoft.com/office/drawing/2014/main" xmlns="" id="{B5F8FF4C-5B80-3D23-7E37-1A60D121F943}"/>
              </a:ext>
            </a:extLst>
          </p:cNvPr>
          <p:cNvSpPr/>
          <p:nvPr/>
        </p:nvSpPr>
        <p:spPr>
          <a:xfrm>
            <a:off x="919321" y="250124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 name="文本框 9"/>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03474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310076"/>
            <a:ext cx="10284290" cy="4265783"/>
          </a:xfrm>
          <a:prstGeom prst="rect">
            <a:avLst/>
          </a:prstGeom>
          <a:noFill/>
        </p:spPr>
        <p:txBody>
          <a:bodyPr wrap="square" rtlCol="0">
            <a:spAutoFit/>
          </a:bodyPr>
          <a:lstStyle/>
          <a:p>
            <a:pPr algn="ctr">
              <a:lnSpc>
                <a:spcPct val="120000"/>
              </a:lnSpc>
            </a:pPr>
            <a:endParaRPr lang="en-US" altLang="zh-CN" sz="2800" b="1" dirty="0"/>
          </a:p>
          <a:p>
            <a:pPr>
              <a:lnSpc>
                <a:spcPct val="120000"/>
              </a:lnSpc>
            </a:pPr>
            <a:endParaRPr lang="en-US" altLang="zh-CN" sz="2200" dirty="0"/>
          </a:p>
          <a:p>
            <a:pPr>
              <a:lnSpc>
                <a:spcPct val="120000"/>
              </a:lnSpc>
            </a:pPr>
            <a:r>
              <a:rPr lang="en-US" altLang="zh-CN" sz="2200" dirty="0"/>
              <a:t>        The conversations I have, or try to have, with these students provide me with a deeper understanding of something vital to a student’s prospects. Decent interpersonal skills — the ability to converse, to make eye contact, to speak in complete sentences, to</a:t>
            </a:r>
          </a:p>
          <a:p>
            <a:pPr>
              <a:lnSpc>
                <a:spcPct val="120000"/>
              </a:lnSpc>
            </a:pPr>
            <a:r>
              <a:rPr lang="en-US" altLang="zh-CN" sz="2200" dirty="0"/>
              <a:t>recognize one’s responsibility, to listen to another perspective — equal fairly decent job prospects. </a:t>
            </a:r>
          </a:p>
          <a:p>
            <a:pPr algn="just">
              <a:lnSpc>
                <a:spcPct val="120000"/>
              </a:lnSpc>
            </a:pPr>
            <a:r>
              <a:rPr lang="en-US" altLang="zh-CN" sz="2200" dirty="0"/>
              <a:t>         A good major is neither a solid predictor of, nor an ample plan for, career </a:t>
            </a:r>
          </a:p>
          <a:p>
            <a:pPr algn="just">
              <a:lnSpc>
                <a:spcPct val="120000"/>
              </a:lnSpc>
            </a:pPr>
            <a:r>
              <a:rPr lang="en-US" altLang="zh-CN" sz="2200" dirty="0"/>
              <a:t>success.        Without the other side of that equation, however, a good major is simply not enough. In fact, I’ve started to see this as basic math, with simple equations:</a:t>
            </a:r>
          </a:p>
        </p:txBody>
      </p:sp>
      <p:sp>
        <p:nvSpPr>
          <p:cNvPr id="18" name="文本框 17"/>
          <p:cNvSpPr txBox="1"/>
          <p:nvPr/>
        </p:nvSpPr>
        <p:spPr>
          <a:xfrm>
            <a:off x="919320" y="1786483"/>
            <a:ext cx="467691" cy="415498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2479958" y="4705381"/>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4" action="ppaction://hlinksldjump"/>
          </p:cNvPr>
          <p:cNvSpPr/>
          <p:nvPr/>
        </p:nvSpPr>
        <p:spPr>
          <a:xfrm>
            <a:off x="10016311" y="6240395"/>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extLst>
      <p:ext uri="{BB962C8B-B14F-4D97-AF65-F5344CB8AC3E}">
        <p14:creationId xmlns:p14="http://schemas.microsoft.com/office/powerpoint/2010/main" xmlns="" val="30067571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094904"/>
          </a:xfrm>
          <a:prstGeom prst="rect">
            <a:avLst/>
          </a:prstGeom>
          <a:noFill/>
        </p:spPr>
        <p:txBody>
          <a:bodyPr wrap="square" rtlCol="0">
            <a:spAutoFit/>
          </a:bodyPr>
          <a:lstStyle/>
          <a:p>
            <a:pPr indent="356870" algn="ctr"/>
            <a:r>
              <a:rPr lang="zh-CN" altLang="en-US" sz="2600" b="1" kern="100" dirty="0">
                <a:latin typeface="黑体" panose="02010609060101010101" pitchFamily="49" charset="-122"/>
                <a:ea typeface="黑体" panose="02010609060101010101" pitchFamily="49" charset="-122"/>
                <a:cs typeface="Times New Roman" panose="02020603050405020304" pitchFamily="18" charset="0"/>
              </a:rPr>
              <a:t>人际交往能力在大学里更重要</a:t>
            </a:r>
            <a:endParaRPr lang="zh-CN" altLang="zh-CN" sz="26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Trade Gothic LT Std" panose="020B0503020502020204" pitchFamily="34" charset="0"/>
            </a:endParaRPr>
          </a:p>
          <a:p>
            <a:pPr indent="457200">
              <a:lnSpc>
                <a:spcPct val="120000"/>
              </a:lnSpc>
            </a:pPr>
            <a:r>
              <a:rPr lang="zh-CN" altLang="en-US" sz="2200" kern="100" dirty="0">
                <a:solidFill>
                  <a:srgbClr val="181717"/>
                </a:solidFill>
                <a:latin typeface="黑体" panose="02010609060101010101" pitchFamily="49" charset="-122"/>
                <a:ea typeface="黑体" panose="02010609060101010101" pitchFamily="49" charset="-122"/>
              </a:rPr>
              <a:t>最近几个月，我几乎数不清有多少次听到成功人士与观众分享他们是学文科出身的教育背景。这些演讲者因为他们的成功而经常站上讲台。“我学的是英语专业</a:t>
            </a:r>
            <a:r>
              <a:rPr lang="en-US" altLang="zh-CN" sz="2200" kern="100" dirty="0">
                <a:solidFill>
                  <a:srgbClr val="181717"/>
                </a:solidFill>
                <a:latin typeface="黑体" panose="02010609060101010101" pitchFamily="49" charset="-122"/>
                <a:ea typeface="黑体" panose="02010609060101010101" pitchFamily="49" charset="-122"/>
              </a:rPr>
              <a:t>—</a:t>
            </a:r>
            <a:r>
              <a:rPr lang="zh-CN" altLang="en-US" sz="2200" kern="100" dirty="0">
                <a:solidFill>
                  <a:srgbClr val="181717"/>
                </a:solidFill>
                <a:latin typeface="黑体" panose="02010609060101010101" pitchFamily="49" charset="-122"/>
                <a:ea typeface="黑体" panose="02010609060101010101" pitchFamily="49" charset="-122"/>
              </a:rPr>
              <a:t>具体来说是英国文学！”“我主修哲学，辅修法语和化学！”再看看现在的他们：多才多艺，口齿伶俐，充满激情。他们是企业家、思想领袖、成功的艺术家和作家。“看！”他们说。“博雅教育可以带来巨大的职业机会，甚至更多。我的文科背景使我做好了不断重组的准备，成为一个终身学习者，提出大问题，解决大问题。”</a:t>
            </a:r>
            <a:endParaRPr lang="en-US" altLang="zh-CN" sz="2200" kern="100" dirty="0">
              <a:solidFill>
                <a:srgbClr val="181717"/>
              </a:solidFill>
              <a:latin typeface="黑体" panose="02010609060101010101" pitchFamily="49" charset="-122"/>
              <a:ea typeface="黑体" panose="02010609060101010101" pitchFamily="49" charset="-122"/>
            </a:endParaRPr>
          </a:p>
          <a:p>
            <a:pPr indent="457200">
              <a:lnSpc>
                <a:spcPct val="120000"/>
              </a:lnSpc>
            </a:pP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854199"/>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282373"/>
          </a:xfrm>
          <a:prstGeom prst="rect">
            <a:avLst/>
          </a:prstGeom>
          <a:noFill/>
        </p:spPr>
        <p:txBody>
          <a:bodyPr wrap="square" rtlCol="0">
            <a:spAutoFit/>
          </a:bodyPr>
          <a:lstStyle/>
          <a:p>
            <a:pPr indent="356870" algn="ctr"/>
            <a:endParaRPr lang="zh-CN" altLang="zh-CN" sz="26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Trade Gothic LT Std" panose="020B0503020502020204" pitchFamily="34" charset="0"/>
            </a:endParaRPr>
          </a:p>
          <a:p>
            <a:pPr indent="457200">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要想成功，这当然可以，但还不够。主修商业、工程或其他专业也不够。仅仅声称有某种特定的教育背景是不够的。主修政治学或者社会学专业的人当然有获得职业上的成功和个人满足感的可能，但不能仅仅归功于所学专业，或者说自己尽管学了这个专业。我们的学生主修什么专业固然重要，但相比之下，他们的成熟、毅力以及其他人际交往能力可能更重要。</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875211"/>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119229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282373"/>
          </a:xfrm>
          <a:prstGeom prst="rect">
            <a:avLst/>
          </a:prstGeom>
          <a:noFill/>
        </p:spPr>
        <p:txBody>
          <a:bodyPr wrap="square" rtlCol="0">
            <a:spAutoFit/>
          </a:bodyPr>
          <a:lstStyle/>
          <a:p>
            <a:pPr indent="356870" algn="ctr"/>
            <a:endParaRPr lang="zh-CN" altLang="zh-CN" sz="26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Trade Gothic LT Std" panose="020B0503020502020204" pitchFamily="34" charset="0"/>
            </a:endParaRPr>
          </a:p>
          <a:p>
            <a:pPr indent="457200">
              <a:lnSpc>
                <a:spcPct val="120000"/>
              </a:lnSpc>
            </a:pPr>
            <a:r>
              <a:rPr lang="zh-CN" altLang="en-US" sz="2200" kern="100" dirty="0">
                <a:solidFill>
                  <a:srgbClr val="181717"/>
                </a:solidFill>
                <a:latin typeface="黑体" panose="02010609060101010101" pitchFamily="49" charset="-122"/>
                <a:ea typeface="黑体" panose="02010609060101010101" pitchFamily="49" charset="-122"/>
              </a:rPr>
              <a:t>讲台上的这些人很可能就是那些不管专业如何，都能把事情做好的学生。他们来教室前已经阅读完上课材料。他们交作业，恰当地参与小组活动。当被问到一个问题时，他们大声说出来；当别人说话时，他们倾听并从中学习。他们没有因为和男 </a:t>
            </a:r>
            <a:r>
              <a:rPr lang="en-US" altLang="zh-CN" sz="2200" kern="100" dirty="0">
                <a:solidFill>
                  <a:srgbClr val="181717"/>
                </a:solidFill>
                <a:latin typeface="黑体" panose="02010609060101010101" pitchFamily="49" charset="-122"/>
                <a:ea typeface="黑体" panose="02010609060101010101" pitchFamily="49" charset="-122"/>
              </a:rPr>
              <a:t>/ </a:t>
            </a:r>
            <a:r>
              <a:rPr lang="zh-CN" altLang="en-US" sz="2200" kern="100" dirty="0">
                <a:solidFill>
                  <a:srgbClr val="181717"/>
                </a:solidFill>
                <a:latin typeface="黑体" panose="02010609060101010101" pitchFamily="49" charset="-122"/>
                <a:ea typeface="黑体" panose="02010609060101010101" pitchFamily="49" charset="-122"/>
              </a:rPr>
              <a:t>女朋友吵架就三节课不上。他们没有因为同学让他们感到不舒服就放弃一个小组项目。面对坏消息，他们也能比较冷静地处理。毕业后，不管落脚在什么地方，他们都取得了成功</a:t>
            </a:r>
            <a:r>
              <a:rPr lang="en-US" altLang="zh-CN" sz="2200" kern="100" dirty="0">
                <a:solidFill>
                  <a:srgbClr val="181717"/>
                </a:solidFill>
                <a:latin typeface="黑体" panose="02010609060101010101" pitchFamily="49" charset="-122"/>
                <a:ea typeface="黑体" panose="02010609060101010101" pitchFamily="49" charset="-122"/>
              </a:rPr>
              <a:t>—</a:t>
            </a:r>
            <a:r>
              <a:rPr lang="zh-CN" altLang="en-US" sz="2200" kern="100" dirty="0">
                <a:solidFill>
                  <a:srgbClr val="181717"/>
                </a:solidFill>
                <a:latin typeface="黑体" panose="02010609060101010101" pitchFamily="49" charset="-122"/>
                <a:ea typeface="黑体" panose="02010609060101010101" pitchFamily="49" charset="-122"/>
              </a:rPr>
              <a:t>他们按时上班，按要求做事，接受批评，不断提升自己。</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854199"/>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553440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094904"/>
          </a:xfrm>
          <a:prstGeom prst="rect">
            <a:avLst/>
          </a:prstGeom>
          <a:noFill/>
        </p:spPr>
        <p:txBody>
          <a:bodyPr wrap="square" rtlCol="0">
            <a:spAutoFit/>
          </a:bodyPr>
          <a:lstStyle/>
          <a:p>
            <a:pPr indent="356870" algn="ctr"/>
            <a:endParaRPr lang="zh-CN" altLang="zh-CN" sz="26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Trade Gothic LT Std" panose="020B0503020502020204" pitchFamily="34" charset="0"/>
            </a:endParaRPr>
          </a:p>
          <a:p>
            <a:pPr indent="457200">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作为教导主任，我经常与两类截然不同的学生进行交流。一类是学生领袖</a:t>
            </a:r>
            <a:r>
              <a:rPr lang="en-US" altLang="zh-CN" sz="2200" dirty="0">
                <a:solidFill>
                  <a:srgbClr val="231F20"/>
                </a:solidFill>
                <a:effectLst/>
                <a:latin typeface="黑体" panose="02010609060101010101" pitchFamily="49" charset="-122"/>
                <a:ea typeface="黑体" panose="02010609060101010101" pitchFamily="49" charset="-122"/>
              </a:rPr>
              <a:t>—</a:t>
            </a:r>
            <a:r>
              <a:rPr lang="zh-CN" altLang="en-US" sz="2200" dirty="0">
                <a:solidFill>
                  <a:srgbClr val="231F20"/>
                </a:solidFill>
                <a:effectLst/>
                <a:latin typeface="黑体" panose="02010609060101010101" pitchFamily="49" charset="-122"/>
                <a:ea typeface="黑体" panose="02010609060101010101" pitchFamily="49" charset="-122"/>
              </a:rPr>
              <a:t>学生社团负责人、宿舍舍长、朋辈领袖、队长。另一类是那些苦苦挣扎的学生。可能是那些意识到自己有一两门课或者所有课程会不及格的学生，因为缺少解决问题的韧劲，所以就来办公室找我。或者他们的某些行为举止令我很担心，所以我邀请他们来聊聊发生的事情。有时候学生坐到我办公室桌子旁是因为他们跟我们这所不算大的学校的社会结构脱节，这点很让人难过，也导致教师和行政人员都提醒我他们有可能辍学、因为挂科被迫退学或者更糟。</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892144"/>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644958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742563"/>
          </a:xfrm>
          <a:prstGeom prst="rect">
            <a:avLst/>
          </a:prstGeom>
          <a:noFill/>
        </p:spPr>
        <p:txBody>
          <a:bodyPr wrap="square" rtlCol="0">
            <a:spAutoFit/>
          </a:bodyPr>
          <a:lstStyle/>
          <a:p>
            <a:pPr indent="356870" algn="ctr"/>
            <a:endParaRPr lang="zh-CN" altLang="zh-CN" sz="26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Trade Gothic LT Std" panose="020B0503020502020204" pitchFamily="34" charset="0"/>
            </a:endParaRPr>
          </a:p>
          <a:p>
            <a:pPr indent="457200">
              <a:lnSpc>
                <a:spcPct val="120000"/>
              </a:lnSpc>
            </a:pPr>
            <a:r>
              <a:rPr lang="zh-CN" altLang="en-US" sz="2200" kern="100" dirty="0">
                <a:solidFill>
                  <a:srgbClr val="181717"/>
                </a:solidFill>
                <a:latin typeface="黑体" panose="02010609060101010101" pitchFamily="49" charset="-122"/>
                <a:ea typeface="黑体" panose="02010609060101010101" pitchFamily="49" charset="-122"/>
              </a:rPr>
              <a:t>跟学生们的这些谈话或者试图进行的交流让我更深入地理解了一些对学生的前途至关重要的东西。良好的人际交往能力</a:t>
            </a:r>
            <a:r>
              <a:rPr lang="en-US" altLang="zh-CN" sz="2200" kern="100" dirty="0">
                <a:solidFill>
                  <a:srgbClr val="181717"/>
                </a:solidFill>
                <a:latin typeface="黑体" panose="02010609060101010101" pitchFamily="49" charset="-122"/>
                <a:ea typeface="黑体" panose="02010609060101010101" pitchFamily="49" charset="-122"/>
              </a:rPr>
              <a:t>—</a:t>
            </a:r>
            <a:r>
              <a:rPr lang="zh-CN" altLang="en-US" sz="2200" kern="100" dirty="0">
                <a:solidFill>
                  <a:srgbClr val="181717"/>
                </a:solidFill>
                <a:latin typeface="黑体" panose="02010609060101010101" pitchFamily="49" charset="-122"/>
                <a:ea typeface="黑体" panose="02010609060101010101" pitchFamily="49" charset="-122"/>
              </a:rPr>
              <a:t>交谈能力、眼神交流能力、说完整句子的能力、认清自己责任的能力、倾听他人观点的能力</a:t>
            </a:r>
            <a:r>
              <a:rPr lang="en-US" altLang="zh-CN" sz="2200" kern="100" dirty="0">
                <a:solidFill>
                  <a:srgbClr val="181717"/>
                </a:solidFill>
                <a:latin typeface="黑体" panose="02010609060101010101" pitchFamily="49" charset="-122"/>
                <a:ea typeface="黑体" panose="02010609060101010101" pitchFamily="49" charset="-122"/>
              </a:rPr>
              <a:t>—</a:t>
            </a:r>
            <a:r>
              <a:rPr lang="zh-CN" altLang="en-US" sz="2200" kern="100" dirty="0">
                <a:solidFill>
                  <a:srgbClr val="181717"/>
                </a:solidFill>
                <a:latin typeface="黑体" panose="02010609060101010101" pitchFamily="49" charset="-122"/>
                <a:ea typeface="黑体" panose="02010609060101010101" pitchFamily="49" charset="-122"/>
              </a:rPr>
              <a:t>这些都与好的工作前景相关。</a:t>
            </a:r>
            <a:endParaRPr lang="en-US" altLang="zh-CN" sz="2200" kern="100" dirty="0">
              <a:solidFill>
                <a:srgbClr val="181717"/>
              </a:solidFill>
              <a:latin typeface="黑体" panose="02010609060101010101" pitchFamily="49" charset="-122"/>
              <a:ea typeface="黑体" panose="02010609060101010101" pitchFamily="49" charset="-122"/>
            </a:endParaRPr>
          </a:p>
          <a:p>
            <a:pPr indent="457200">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一个好的专业既不是事业成功的可靠预测指标，也不是事业成功的充分计划。如果没有这个等式的另一边，一个好的专业是远远不够的。事实上，我已经开始将其视为基本的数学问题，用简单的方程式表示如下：</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854199"/>
            <a:ext cx="467691" cy="456124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567480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094904"/>
          </a:xfrm>
          <a:prstGeom prst="rect">
            <a:avLst/>
          </a:prstGeom>
          <a:noFill/>
        </p:spPr>
        <p:txBody>
          <a:bodyPr wrap="square" rtlCol="0">
            <a:spAutoFit/>
          </a:bodyPr>
          <a:lstStyle/>
          <a:p>
            <a:pPr indent="356870" algn="ctr"/>
            <a:endParaRPr lang="zh-CN" altLang="zh-CN" sz="26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endParaRPr lang="en-US" altLang="zh-CN" sz="2200" dirty="0">
              <a:latin typeface="Trade Gothic LT Std" panose="020B0503020502020204" pitchFamily="34" charset="0"/>
            </a:endParaRPr>
          </a:p>
          <a:p>
            <a:pPr indent="457200">
              <a:lnSpc>
                <a:spcPct val="120000"/>
              </a:lnSpc>
            </a:pPr>
            <a:r>
              <a:rPr lang="en-US" altLang="zh-CN" sz="2200" dirty="0">
                <a:solidFill>
                  <a:srgbClr val="231F20"/>
                </a:solidFill>
                <a:effectLst/>
                <a:latin typeface="黑体" panose="02010609060101010101" pitchFamily="49" charset="-122"/>
                <a:ea typeface="黑体" panose="02010609060101010101" pitchFamily="49" charset="-122"/>
              </a:rPr>
              <a:t>1. </a:t>
            </a:r>
            <a:r>
              <a:rPr lang="zh-CN" altLang="en-US" sz="2200" dirty="0">
                <a:solidFill>
                  <a:srgbClr val="231F20"/>
                </a:solidFill>
                <a:effectLst/>
                <a:latin typeface="黑体" panose="02010609060101010101" pitchFamily="49" charset="-122"/>
                <a:ea typeface="黑体" panose="02010609060101010101" pitchFamily="49" charset="-122"/>
              </a:rPr>
              <a:t>一个适销对路的专业（在当前，</a:t>
            </a:r>
            <a:r>
              <a:rPr lang="en-US" altLang="zh-CN" sz="2200" dirty="0">
                <a:solidFill>
                  <a:srgbClr val="231F20"/>
                </a:solidFill>
                <a:effectLst/>
                <a:latin typeface="黑体" panose="02010609060101010101" pitchFamily="49" charset="-122"/>
                <a:ea typeface="黑体" panose="02010609060101010101" pitchFamily="49" charset="-122"/>
              </a:rPr>
              <a:t>STEM </a:t>
            </a:r>
            <a:r>
              <a:rPr lang="zh-CN" altLang="en-US" sz="2200" dirty="0">
                <a:solidFill>
                  <a:srgbClr val="231F20"/>
                </a:solidFill>
                <a:effectLst/>
                <a:latin typeface="黑体" panose="02010609060101010101" pitchFamily="49" charset="-122"/>
                <a:ea typeface="黑体" panose="02010609060101010101" pitchFamily="49" charset="-122"/>
              </a:rPr>
              <a:t>专业和一些职业强化型专业）</a:t>
            </a:r>
            <a:r>
              <a:rPr lang="en-US" altLang="zh-CN" sz="2200" dirty="0">
                <a:solidFill>
                  <a:srgbClr val="231F20"/>
                </a:solidFill>
                <a:effectLst/>
                <a:latin typeface="黑体" panose="02010609060101010101" pitchFamily="49" charset="-122"/>
                <a:ea typeface="黑体" panose="02010609060101010101" pitchFamily="49" charset="-122"/>
              </a:rPr>
              <a:t>+ </a:t>
            </a:r>
            <a:r>
              <a:rPr lang="zh-CN" altLang="en-US" sz="2200" dirty="0">
                <a:solidFill>
                  <a:srgbClr val="231F20"/>
                </a:solidFill>
                <a:effectLst/>
                <a:latin typeface="黑体" panose="02010609060101010101" pitchFamily="49" charset="-122"/>
                <a:ea typeface="黑体" panose="02010609060101010101" pitchFamily="49" charset="-122"/>
              </a:rPr>
              <a:t>良好的人际交往技能（包括可靠的品性，与他人合作的能力，好的专注力）</a:t>
            </a:r>
            <a:r>
              <a:rPr lang="en-US" altLang="zh-CN" sz="2200" dirty="0">
                <a:solidFill>
                  <a:srgbClr val="231F20"/>
                </a:solidFill>
                <a:effectLst/>
                <a:latin typeface="黑体" panose="02010609060101010101" pitchFamily="49" charset="-122"/>
                <a:ea typeface="黑体" panose="02010609060101010101" pitchFamily="49" charset="-122"/>
              </a:rPr>
              <a:t>= </a:t>
            </a:r>
            <a:r>
              <a:rPr lang="zh-CN" altLang="en-US" sz="2200" dirty="0">
                <a:solidFill>
                  <a:srgbClr val="231F20"/>
                </a:solidFill>
                <a:effectLst/>
                <a:latin typeface="黑体" panose="02010609060101010101" pitchFamily="49" charset="-122"/>
                <a:ea typeface="黑体" panose="02010609060101010101" pitchFamily="49" charset="-122"/>
              </a:rPr>
              <a:t>非常可能的职业成功。 </a:t>
            </a:r>
            <a:endParaRPr lang="zh-CN" altLang="en-US" sz="2200" dirty="0">
              <a:latin typeface="黑体" panose="02010609060101010101" pitchFamily="49" charset="-122"/>
              <a:ea typeface="黑体" panose="02010609060101010101" pitchFamily="49" charset="-122"/>
            </a:endParaRPr>
          </a:p>
          <a:p>
            <a:pPr indent="457200">
              <a:lnSpc>
                <a:spcPct val="120000"/>
              </a:lnSpc>
            </a:pPr>
            <a:r>
              <a:rPr lang="en-US" altLang="zh-CN" sz="2200" dirty="0">
                <a:solidFill>
                  <a:srgbClr val="231F20"/>
                </a:solidFill>
                <a:effectLst/>
                <a:latin typeface="黑体" panose="02010609060101010101" pitchFamily="49" charset="-122"/>
                <a:ea typeface="黑体" panose="02010609060101010101" pitchFamily="49" charset="-122"/>
              </a:rPr>
              <a:t>2. </a:t>
            </a:r>
            <a:r>
              <a:rPr lang="zh-CN" altLang="en-US" sz="2200" dirty="0">
                <a:solidFill>
                  <a:srgbClr val="231F20"/>
                </a:solidFill>
                <a:effectLst/>
                <a:latin typeface="黑体" panose="02010609060101010101" pitchFamily="49" charset="-122"/>
                <a:ea typeface="黑体" panose="02010609060101010101" pitchFamily="49" charset="-122"/>
              </a:rPr>
              <a:t>一个普通的专业 </a:t>
            </a:r>
            <a:r>
              <a:rPr lang="en-US" altLang="zh-CN" sz="2200" dirty="0">
                <a:solidFill>
                  <a:srgbClr val="231F20"/>
                </a:solidFill>
                <a:effectLst/>
                <a:latin typeface="黑体" panose="02010609060101010101" pitchFamily="49" charset="-122"/>
                <a:ea typeface="黑体" panose="02010609060101010101" pitchFamily="49" charset="-122"/>
              </a:rPr>
              <a:t>+ </a:t>
            </a:r>
            <a:r>
              <a:rPr lang="zh-CN" altLang="en-US" sz="2200" dirty="0">
                <a:solidFill>
                  <a:srgbClr val="231F20"/>
                </a:solidFill>
                <a:effectLst/>
                <a:latin typeface="黑体" panose="02010609060101010101" pitchFamily="49" charset="-122"/>
                <a:ea typeface="黑体" panose="02010609060101010101" pitchFamily="49" charset="-122"/>
              </a:rPr>
              <a:t>普通的人际交往能力 </a:t>
            </a:r>
            <a:r>
              <a:rPr lang="en-US" altLang="zh-CN" sz="2200" dirty="0">
                <a:solidFill>
                  <a:srgbClr val="231F20"/>
                </a:solidFill>
                <a:effectLst/>
                <a:latin typeface="黑体" panose="02010609060101010101" pitchFamily="49" charset="-122"/>
                <a:ea typeface="黑体" panose="02010609060101010101" pitchFamily="49" charset="-122"/>
              </a:rPr>
              <a:t>= </a:t>
            </a:r>
            <a:r>
              <a:rPr lang="zh-CN" altLang="en-US" sz="2200" dirty="0">
                <a:solidFill>
                  <a:srgbClr val="231F20"/>
                </a:solidFill>
                <a:effectLst/>
                <a:latin typeface="黑体" panose="02010609060101010101" pitchFamily="49" charset="-122"/>
                <a:ea typeface="黑体" panose="02010609060101010101" pitchFamily="49" charset="-122"/>
              </a:rPr>
              <a:t>相当可能的职业成功。 </a:t>
            </a:r>
            <a:endParaRPr lang="zh-CN" altLang="en-US" sz="2200" dirty="0">
              <a:latin typeface="黑体" panose="02010609060101010101" pitchFamily="49" charset="-122"/>
              <a:ea typeface="黑体" panose="02010609060101010101" pitchFamily="49" charset="-122"/>
            </a:endParaRPr>
          </a:p>
          <a:p>
            <a:pPr indent="457200">
              <a:lnSpc>
                <a:spcPct val="120000"/>
              </a:lnSpc>
            </a:pPr>
            <a:r>
              <a:rPr lang="en-US" altLang="zh-CN" sz="2200" dirty="0">
                <a:solidFill>
                  <a:srgbClr val="231F20"/>
                </a:solidFill>
                <a:effectLst/>
                <a:latin typeface="黑体" panose="02010609060101010101" pitchFamily="49" charset="-122"/>
                <a:ea typeface="黑体" panose="02010609060101010101" pitchFamily="49" charset="-122"/>
              </a:rPr>
              <a:t>3. </a:t>
            </a:r>
            <a:r>
              <a:rPr lang="zh-CN" altLang="en-US" sz="2200" dirty="0">
                <a:solidFill>
                  <a:srgbClr val="231F20"/>
                </a:solidFill>
                <a:effectLst/>
                <a:latin typeface="黑体" panose="02010609060101010101" pitchFamily="49" charset="-122"/>
                <a:ea typeface="黑体" panose="02010609060101010101" pitchFamily="49" charset="-122"/>
              </a:rPr>
              <a:t>一个适销对路的专业，但缺乏人际交往技能 </a:t>
            </a:r>
            <a:r>
              <a:rPr lang="en-US" altLang="zh-CN" sz="2200" dirty="0">
                <a:solidFill>
                  <a:srgbClr val="231F20"/>
                </a:solidFill>
                <a:effectLst/>
                <a:latin typeface="黑体" panose="02010609060101010101" pitchFamily="49" charset="-122"/>
                <a:ea typeface="黑体" panose="02010609060101010101" pitchFamily="49" charset="-122"/>
              </a:rPr>
              <a:t>= </a:t>
            </a:r>
            <a:r>
              <a:rPr lang="zh-CN" altLang="en-US" sz="2200" dirty="0">
                <a:solidFill>
                  <a:srgbClr val="231F20"/>
                </a:solidFill>
                <a:effectLst/>
                <a:latin typeface="黑体" panose="02010609060101010101" pitchFamily="49" charset="-122"/>
                <a:ea typeface="黑体" panose="02010609060101010101" pitchFamily="49" charset="-122"/>
              </a:rPr>
              <a:t>可能的职业成功（有些技能的价值足以让雇主忽视某些缺陷）。 </a:t>
            </a:r>
            <a:endParaRPr lang="zh-CN" altLang="en-US" sz="2200" dirty="0">
              <a:latin typeface="黑体" panose="02010609060101010101" pitchFamily="49" charset="-122"/>
              <a:ea typeface="黑体" panose="02010609060101010101" pitchFamily="49" charset="-122"/>
            </a:endParaRPr>
          </a:p>
          <a:p>
            <a:pPr indent="457200">
              <a:lnSpc>
                <a:spcPct val="120000"/>
              </a:lnSpc>
            </a:pPr>
            <a:r>
              <a:rPr lang="en-US" altLang="zh-CN" sz="2200" dirty="0">
                <a:solidFill>
                  <a:srgbClr val="231F20"/>
                </a:solidFill>
                <a:effectLst/>
                <a:latin typeface="黑体" panose="02010609060101010101" pitchFamily="49" charset="-122"/>
                <a:ea typeface="黑体" panose="02010609060101010101" pitchFamily="49" charset="-122"/>
              </a:rPr>
              <a:t>4. </a:t>
            </a:r>
            <a:r>
              <a:rPr lang="zh-CN" altLang="en-US" sz="2200" dirty="0">
                <a:solidFill>
                  <a:srgbClr val="231F20"/>
                </a:solidFill>
                <a:effectLst/>
                <a:latin typeface="黑体" panose="02010609060101010101" pitchFamily="49" charset="-122"/>
                <a:ea typeface="黑体" panose="02010609060101010101" pitchFamily="49" charset="-122"/>
              </a:rPr>
              <a:t>一个普通专业，且缺乏人际交往能力 </a:t>
            </a:r>
            <a:r>
              <a:rPr lang="en-US" altLang="zh-CN" sz="2200" dirty="0">
                <a:solidFill>
                  <a:srgbClr val="231F20"/>
                </a:solidFill>
                <a:effectLst/>
                <a:latin typeface="黑体" panose="02010609060101010101" pitchFamily="49" charset="-122"/>
                <a:ea typeface="黑体" panose="02010609060101010101" pitchFamily="49" charset="-122"/>
              </a:rPr>
              <a:t>= </a:t>
            </a:r>
            <a:r>
              <a:rPr lang="zh-CN" altLang="en-US" sz="2200" dirty="0">
                <a:solidFill>
                  <a:srgbClr val="231F20"/>
                </a:solidFill>
                <a:effectLst/>
                <a:latin typeface="黑体" panose="02010609060101010101" pitchFamily="49" charset="-122"/>
                <a:ea typeface="黑体" panose="02010609060101010101" pitchFamily="49" charset="-122"/>
              </a:rPr>
              <a:t>没有多少职业成功的机会。</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854199"/>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252237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2930033"/>
          </a:xfrm>
          <a:prstGeom prst="rect">
            <a:avLst/>
          </a:prstGeom>
          <a:noFill/>
        </p:spPr>
        <p:txBody>
          <a:bodyPr wrap="square" rtlCol="0">
            <a:spAutoFit/>
          </a:bodyPr>
          <a:lstStyle/>
          <a:p>
            <a:pPr indent="356870" algn="ctr"/>
            <a:endParaRPr lang="zh-CN" altLang="zh-CN" sz="26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Trade Gothic LT Std" panose="020B0503020502020204" pitchFamily="34" charset="0"/>
            </a:endParaRPr>
          </a:p>
          <a:p>
            <a:pPr indent="457200">
              <a:lnSpc>
                <a:spcPct val="120000"/>
              </a:lnSpc>
            </a:pPr>
            <a:r>
              <a:rPr lang="zh-CN" altLang="en-US" sz="2200" kern="100" dirty="0">
                <a:solidFill>
                  <a:srgbClr val="181717"/>
                </a:solidFill>
                <a:uFill>
                  <a:solidFill>
                    <a:srgbClr val="000000"/>
                  </a:solidFill>
                </a:uFill>
                <a:latin typeface="黑体" panose="02010609060101010101" pitchFamily="49" charset="-122"/>
                <a:ea typeface="黑体" panose="02010609060101010101" pitchFamily="49" charset="-122"/>
              </a:rPr>
              <a:t>一个通往美好生活的方程式必须在专业和人际关系之间取得平衡</a:t>
            </a:r>
            <a:r>
              <a:rPr lang="en-US" altLang="zh-CN" sz="2200" kern="100" dirty="0">
                <a:solidFill>
                  <a:srgbClr val="181717"/>
                </a:solidFill>
                <a:uFill>
                  <a:solidFill>
                    <a:srgbClr val="000000"/>
                  </a:solidFill>
                </a:uFill>
                <a:latin typeface="黑体" panose="02010609060101010101" pitchFamily="49" charset="-122"/>
                <a:ea typeface="黑体" panose="02010609060101010101" pitchFamily="49" charset="-122"/>
              </a:rPr>
              <a:t>—</a:t>
            </a:r>
            <a:r>
              <a:rPr lang="zh-CN" altLang="en-US" sz="2200" kern="100" dirty="0">
                <a:solidFill>
                  <a:srgbClr val="181717"/>
                </a:solidFill>
                <a:uFill>
                  <a:solidFill>
                    <a:srgbClr val="000000"/>
                  </a:solidFill>
                </a:uFill>
                <a:latin typeface="黑体" panose="02010609060101010101" pitchFamily="49" charset="-122"/>
                <a:ea typeface="黑体" panose="02010609060101010101" pitchFamily="49" charset="-122"/>
              </a:rPr>
              <a:t>这也是情商、自我意识和成熟的体现。</a:t>
            </a:r>
            <a:endParaRPr lang="en-US" altLang="zh-CN" sz="2200" kern="100" dirty="0">
              <a:solidFill>
                <a:srgbClr val="181717"/>
              </a:solidFill>
              <a:uFill>
                <a:solidFill>
                  <a:srgbClr val="000000"/>
                </a:solidFill>
              </a:uFill>
              <a:latin typeface="黑体" panose="02010609060101010101" pitchFamily="49" charset="-122"/>
              <a:ea typeface="黑体" panose="02010609060101010101" pitchFamily="49" charset="-122"/>
            </a:endParaRPr>
          </a:p>
          <a:p>
            <a:pPr indent="457200">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我们需要减少对专业的迷信，转而关注个人成熟的价值。我们需要确定我们的学生知道如何有力地握手，看着别人的眼睛介绍自己。我们需要强调最后期限的重要性。我们需要注意个人卫生和恰当的着装。我们必须确保他们</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854199"/>
            <a:ext cx="467691" cy="456124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7</a:t>
            </a: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8</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905700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148828"/>
          </a:xfrm>
          <a:prstGeom prst="rect">
            <a:avLst/>
          </a:prstGeom>
          <a:noFill/>
        </p:spPr>
        <p:txBody>
          <a:bodyPr wrap="square" rtlCol="0">
            <a:spAutoFit/>
          </a:bodyPr>
          <a:lstStyle/>
          <a:p>
            <a:pPr indent="356870" algn="ctr"/>
            <a:endParaRPr lang="zh-CN" altLang="zh-CN" sz="26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Trade Gothic LT Std" panose="020B0503020502020204" pitchFamily="34" charset="0"/>
            </a:endParaRPr>
          </a:p>
          <a:p>
            <a:pPr>
              <a:lnSpc>
                <a:spcPct val="120000"/>
              </a:lnSpc>
            </a:pPr>
            <a:r>
              <a:rPr lang="zh-CN" altLang="en-US" sz="2200" kern="100" dirty="0">
                <a:solidFill>
                  <a:srgbClr val="181717"/>
                </a:solidFill>
                <a:uFill>
                  <a:solidFill>
                    <a:srgbClr val="000000"/>
                  </a:solidFill>
                </a:uFill>
                <a:latin typeface="黑体" panose="02010609060101010101" pitchFamily="49" charset="-122"/>
                <a:ea typeface="黑体" panose="02010609060101010101" pitchFamily="49" charset="-122"/>
              </a:rPr>
              <a:t>能够在大学主办的晚宴上站起来，感谢嘉宾的到来，或者在讲座中介绍演讲者，或者在办公室主任给他们提供资助去参加会议后知道写封感谢信。</a:t>
            </a:r>
            <a:endParaRPr lang="en-US" altLang="zh-CN" sz="2200" kern="100" dirty="0">
              <a:solidFill>
                <a:srgbClr val="181717"/>
              </a:solidFill>
              <a:uFill>
                <a:solidFill>
                  <a:srgbClr val="000000"/>
                </a:solidFill>
              </a:uFill>
              <a:latin typeface="黑体" panose="02010609060101010101" pitchFamily="49" charset="-122"/>
              <a:ea typeface="黑体" panose="02010609060101010101" pitchFamily="49" charset="-122"/>
            </a:endParaRPr>
          </a:p>
          <a:p>
            <a:pPr indent="457200">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这是高等教育的任务吗？有些人会认为，中学后教育关注的是掌握知识和发展最为重要的批判性思维能力，并培养自学成才、有好奇心的研究人员和终身学习者。对于持这些观点的争论者，我会说，对</a:t>
            </a:r>
            <a:r>
              <a:rPr lang="en-US" altLang="zh-CN" sz="2200" dirty="0">
                <a:solidFill>
                  <a:srgbClr val="231F20"/>
                </a:solidFill>
                <a:latin typeface="黑体" panose="02010609060101010101" pitchFamily="49" charset="-122"/>
                <a:ea typeface="黑体" panose="02010609060101010101" pitchFamily="49" charset="-122"/>
              </a:rPr>
              <a:t>——</a:t>
            </a:r>
            <a:r>
              <a:rPr lang="zh-CN" altLang="en-US" sz="2200" dirty="0">
                <a:solidFill>
                  <a:srgbClr val="231F20"/>
                </a:solidFill>
                <a:effectLst/>
                <a:latin typeface="黑体" panose="02010609060101010101" pitchFamily="49" charset="-122"/>
                <a:ea typeface="黑体" panose="02010609060101010101" pitchFamily="49" charset="-122"/>
              </a:rPr>
              <a:t>这都是中学后教育的任务。</a:t>
            </a:r>
            <a:r>
              <a:rPr lang="zh-CN" altLang="en-US" sz="2200" dirty="0">
                <a:solidFill>
                  <a:srgbClr val="231F20"/>
                </a:solidFill>
                <a:latin typeface="黑体" panose="02010609060101010101" pitchFamily="49" charset="-122"/>
                <a:ea typeface="黑体" panose="02010609060101010101" pitchFamily="49" charset="-122"/>
              </a:rPr>
              <a:t>但我还要建议我们的大学帮助学生了解学业课程上可能涉及、也可能不涉及的技能，帮他们为现实世界做好准备。大学的一项更重要的任务就是培养人际交往能力。</a:t>
            </a:r>
            <a:endParaRPr lang="en-US" altLang="zh-CN" sz="2200" kern="100" dirty="0">
              <a:solidFill>
                <a:srgbClr val="181717"/>
              </a:solidFill>
              <a:uFill>
                <a:solidFill>
                  <a:srgbClr val="000000"/>
                </a:solidFill>
              </a:uFill>
              <a:latin typeface="黑体" panose="02010609060101010101" pitchFamily="49" charset="-122"/>
              <a:ea typeface="黑体" panose="02010609060101010101" pitchFamily="49" charset="-122"/>
            </a:endParaRPr>
          </a:p>
          <a:p>
            <a:pPr indent="457200">
              <a:lnSpc>
                <a:spcPct val="120000"/>
              </a:lnSpc>
            </a:pPr>
            <a:endParaRPr lang="en-US" altLang="zh-CN" sz="2200" kern="100" dirty="0">
              <a:solidFill>
                <a:srgbClr val="181717"/>
              </a:solidFill>
              <a:uFill>
                <a:solidFill>
                  <a:srgbClr val="000000"/>
                </a:solidFill>
              </a:uFill>
              <a:latin typeface="黑体" panose="02010609060101010101" pitchFamily="49" charset="-122"/>
              <a:ea typeface="黑体" panose="02010609060101010101" pitchFamily="49" charset="-122"/>
            </a:endParaRPr>
          </a:p>
        </p:txBody>
      </p:sp>
      <p:sp>
        <p:nvSpPr>
          <p:cNvPr id="15" name="文本框 14"/>
          <p:cNvSpPr txBox="1"/>
          <p:nvPr/>
        </p:nvSpPr>
        <p:spPr>
          <a:xfrm>
            <a:off x="919320" y="1467335"/>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9</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577365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2294090"/>
          </a:xfrm>
          <a:prstGeom prst="rect">
            <a:avLst/>
          </a:prstGeom>
          <a:noFill/>
        </p:spPr>
        <p:txBody>
          <a:bodyPr wrap="square" rtlCol="0">
            <a:spAutoFit/>
          </a:bodyPr>
          <a:lstStyle/>
          <a:p>
            <a:pPr indent="356870" algn="ctr"/>
            <a:endParaRPr lang="zh-CN" altLang="zh-CN" sz="2600" kern="100" dirty="0">
              <a:latin typeface="黑体" panose="02010609060101010101" pitchFamily="49" charset="-122"/>
              <a:ea typeface="黑体" panose="02010609060101010101" pitchFamily="49" charset="-122"/>
              <a:cs typeface="Times New Roman" panose="02020603050405020304" pitchFamily="18" charset="0"/>
            </a:endParaRPr>
          </a:p>
          <a:p>
            <a:pPr indent="222250">
              <a:lnSpc>
                <a:spcPct val="120000"/>
              </a:lnSpc>
              <a:spcAft>
                <a:spcPts val="2935"/>
              </a:spcAft>
            </a:pPr>
            <a:endParaRPr lang="zh-CN" altLang="zh-CN" sz="2200" kern="100" dirty="0">
              <a:solidFill>
                <a:srgbClr val="181717"/>
              </a:solidFill>
              <a:uFill>
                <a:solidFill>
                  <a:srgbClr val="000000"/>
                </a:solidFill>
              </a:uFill>
              <a:latin typeface="黑体" panose="02010609060101010101" pitchFamily="49" charset="-122"/>
              <a:ea typeface="黑体" panose="02010609060101010101" pitchFamily="49" charset="-122"/>
            </a:endParaRPr>
          </a:p>
          <a:p>
            <a:pPr indent="222250" algn="just">
              <a:lnSpc>
                <a:spcPct val="136000"/>
              </a:lnSpc>
              <a:spcAft>
                <a:spcPts val="800"/>
              </a:spcAft>
            </a:pPr>
            <a:endParaRPr lang="en-US" altLang="zh-CN" sz="2200" kern="100" dirty="0">
              <a:solidFill>
                <a:srgbClr val="181717"/>
              </a:solidFill>
              <a:uFill>
                <a:solidFill>
                  <a:srgbClr val="000000"/>
                </a:solidFill>
              </a:uFill>
              <a:latin typeface="黑体" panose="02010609060101010101" pitchFamily="49" charset="-122"/>
              <a:ea typeface="黑体" panose="02010609060101010101" pitchFamily="49" charset="-122"/>
            </a:endParaRPr>
          </a:p>
          <a:p>
            <a:pPr indent="222250" algn="just">
              <a:lnSpc>
                <a:spcPct val="136000"/>
              </a:lnSpc>
              <a:spcAft>
                <a:spcPts val="800"/>
              </a:spcAft>
            </a:pPr>
            <a:r>
              <a:rPr lang="en-US" altLang="zh-CN" sz="2200" kern="100" dirty="0">
                <a:solidFill>
                  <a:srgbClr val="181717"/>
                </a:solidFill>
                <a:uFill>
                  <a:solidFill>
                    <a:srgbClr val="000000"/>
                  </a:solidFill>
                </a:uFill>
                <a:latin typeface="黑体" panose="02010609060101010101" pitchFamily="49" charset="-122"/>
                <a:ea typeface="黑体" panose="02010609060101010101" pitchFamily="49" charset="-122"/>
              </a:rPr>
              <a:t>   </a:t>
            </a:r>
          </a:p>
        </p:txBody>
      </p:sp>
      <p:sp>
        <p:nvSpPr>
          <p:cNvPr id="15" name="文本框 14"/>
          <p:cNvSpPr txBox="1"/>
          <p:nvPr/>
        </p:nvSpPr>
        <p:spPr>
          <a:xfrm>
            <a:off x="919320" y="1854199"/>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973805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91765" y="1474627"/>
            <a:ext cx="10284290" cy="3336298"/>
          </a:xfrm>
          <a:prstGeom prst="rect">
            <a:avLst/>
          </a:prstGeom>
          <a:noFill/>
        </p:spPr>
        <p:txBody>
          <a:bodyPr wrap="square" rtlCol="0">
            <a:spAutoFit/>
          </a:bodyPr>
          <a:lstStyle/>
          <a:p>
            <a:pPr indent="356870" algn="ctr"/>
            <a:r>
              <a:rPr lang="zh-CN" altLang="zh-CN" sz="2600" b="1" kern="100" dirty="0">
                <a:latin typeface="黑体" panose="02010609060101010101" pitchFamily="49" charset="-122"/>
                <a:ea typeface="黑体" panose="02010609060101010101" pitchFamily="49" charset="-122"/>
                <a:cs typeface="Times New Roman" panose="02020603050405020304" pitchFamily="18" charset="0"/>
              </a:rPr>
              <a:t>大学朋友圈如何帮助或制约你</a:t>
            </a:r>
          </a:p>
          <a:p>
            <a:pPr indent="630000">
              <a:lnSpc>
                <a:spcPct val="120000"/>
              </a:lnSpc>
              <a:spcAft>
                <a:spcPts val="20"/>
              </a:spcAft>
            </a:pP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630000">
              <a:lnSpc>
                <a:spcPct val="120000"/>
              </a:lnSpc>
              <a:spcAft>
                <a:spcPts val="20"/>
              </a:spcAft>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大学生花费大量的时间与他们的朋友在一起。据估计，大学生平均每周上课时间只有</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15</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小时，但与朋友相处的时间却达到</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86</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小时。但是，我们对友谊所起的作用，以及它如何影响学生的学业和社交能有多少了解呢？</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630000">
              <a:lnSpc>
                <a:spcPct val="120000"/>
              </a:lnSpc>
              <a:spcAft>
                <a:spcPts val="20"/>
              </a:spcAft>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我觉得影响学生成功的因素里，友谊是最被忽视却又最关键的方面之一，因此开始研究大学朋友圈。</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2004</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年，我采访了一所大型公立四年制大学的</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82</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名学生，了解他们之间的友谊。</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24074" y="1468472"/>
            <a:ext cx="467691" cy="3342453"/>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398028"/>
            <a:ext cx="10284290" cy="4644990"/>
          </a:xfrm>
          <a:prstGeom prst="rect">
            <a:avLst/>
          </a:prstGeom>
          <a:noFill/>
        </p:spPr>
        <p:txBody>
          <a:bodyPr wrap="square" rtlCol="0">
            <a:spAutoFit/>
          </a:bodyPr>
          <a:lstStyle/>
          <a:p>
            <a:pPr algn="ctr">
              <a:lnSpc>
                <a:spcPct val="120000"/>
              </a:lnSpc>
            </a:pPr>
            <a:endParaRPr lang="en-US" altLang="zh-CN" sz="2800" b="1" dirty="0"/>
          </a:p>
          <a:p>
            <a:pPr>
              <a:lnSpc>
                <a:spcPct val="120000"/>
              </a:lnSpc>
            </a:pPr>
            <a:endParaRPr lang="en-US" altLang="zh-CN" sz="2200" dirty="0"/>
          </a:p>
          <a:p>
            <a:pPr>
              <a:lnSpc>
                <a:spcPct val="120000"/>
              </a:lnSpc>
            </a:pPr>
            <a:r>
              <a:rPr lang="en-US" altLang="zh-CN" sz="2200" dirty="0"/>
              <a:t>    1. A marketable major (in these times, STEM majors and some professionally focused </a:t>
            </a:r>
          </a:p>
          <a:p>
            <a:pPr>
              <a:lnSpc>
                <a:spcPct val="120000"/>
              </a:lnSpc>
            </a:pPr>
            <a:r>
              <a:rPr lang="en-US" altLang="zh-CN" sz="2200" dirty="0"/>
              <a:t>majors) + good interpersonal skills (which include reliability, ability to work with others, a decent attention span) = very likely professional success. </a:t>
            </a:r>
          </a:p>
          <a:p>
            <a:pPr>
              <a:lnSpc>
                <a:spcPct val="120000"/>
              </a:lnSpc>
            </a:pPr>
            <a:r>
              <a:rPr lang="en-US" altLang="zh-CN" sz="2200" dirty="0"/>
              <a:t>    2. An ordinary major + those same interpersonal skills = fairly likely professional </a:t>
            </a:r>
          </a:p>
          <a:p>
            <a:pPr>
              <a:lnSpc>
                <a:spcPct val="120000"/>
              </a:lnSpc>
            </a:pPr>
            <a:r>
              <a:rPr lang="en-US" altLang="zh-CN" sz="2200" dirty="0"/>
              <a:t>success. </a:t>
            </a:r>
          </a:p>
          <a:p>
            <a:pPr>
              <a:lnSpc>
                <a:spcPct val="120000"/>
              </a:lnSpc>
            </a:pPr>
            <a:r>
              <a:rPr lang="en-US" altLang="zh-CN" sz="2200" dirty="0"/>
              <a:t>    3. A marketable major without interpersonal skills = possible professional success </a:t>
            </a:r>
          </a:p>
          <a:p>
            <a:pPr>
              <a:lnSpc>
                <a:spcPct val="120000"/>
              </a:lnSpc>
            </a:pPr>
            <a:r>
              <a:rPr lang="en-US" altLang="zh-CN" sz="2200" dirty="0"/>
              <a:t>(some skills are valuable enough for employers to overlook certain deficits). </a:t>
            </a:r>
          </a:p>
          <a:p>
            <a:pPr>
              <a:lnSpc>
                <a:spcPct val="120000"/>
              </a:lnSpc>
            </a:pPr>
            <a:r>
              <a:rPr lang="en-US" altLang="zh-CN" sz="2200" dirty="0"/>
              <a:t>    4. An ordinary major without interpersonal skills = not much chance of </a:t>
            </a:r>
          </a:p>
          <a:p>
            <a:pPr>
              <a:lnSpc>
                <a:spcPct val="120000"/>
              </a:lnSpc>
            </a:pPr>
            <a:r>
              <a:rPr lang="en-US" altLang="zh-CN" sz="2200" dirty="0"/>
              <a:t>professional success.</a:t>
            </a:r>
          </a:p>
        </p:txBody>
      </p:sp>
      <p:sp>
        <p:nvSpPr>
          <p:cNvPr id="18" name="文本框 17"/>
          <p:cNvSpPr txBox="1"/>
          <p:nvPr/>
        </p:nvSpPr>
        <p:spPr>
          <a:xfrm>
            <a:off x="919320" y="2460252"/>
            <a:ext cx="467691" cy="456124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7893949" y="3225483"/>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4"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6" name="矩形: 圆角 34">
            <a:hlinkClick r:id="rId5" action="ppaction://hlinksldjump"/>
            <a:extLst>
              <a:ext uri="{FF2B5EF4-FFF2-40B4-BE49-F238E27FC236}">
                <a16:creationId xmlns:a16="http://schemas.microsoft.com/office/drawing/2014/main" xmlns="" id="{A1B59CD9-4770-7A23-3A36-3DDFE380723B}"/>
              </a:ext>
            </a:extLst>
          </p:cNvPr>
          <p:cNvSpPr/>
          <p:nvPr/>
        </p:nvSpPr>
        <p:spPr>
          <a:xfrm>
            <a:off x="2416015" y="4002532"/>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727279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2402132"/>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这是一个多元化的学生群体。有些参与了一系列的校园组织，有些则完全没有参与。这些学生每个人都有</a:t>
            </a:r>
            <a:r>
              <a:rPr lang="en-US" altLang="zh-CN" sz="2200" dirty="0">
                <a:solidFill>
                  <a:srgbClr val="231F20"/>
                </a:solidFill>
                <a:effectLst/>
                <a:latin typeface="黑体" panose="02010609060101010101" pitchFamily="49" charset="-122"/>
                <a:ea typeface="黑体" panose="02010609060101010101" pitchFamily="49" charset="-122"/>
              </a:rPr>
              <a:t>3</a:t>
            </a:r>
            <a:r>
              <a:rPr lang="zh-CN" altLang="en-US" sz="2200" dirty="0">
                <a:solidFill>
                  <a:srgbClr val="231F20"/>
                </a:solidFill>
                <a:effectLst/>
                <a:latin typeface="黑体" panose="02010609060101010101" pitchFamily="49" charset="-122"/>
                <a:ea typeface="黑体" panose="02010609060101010101" pitchFamily="49" charset="-122"/>
              </a:rPr>
              <a:t>到</a:t>
            </a:r>
            <a:r>
              <a:rPr lang="en-US" altLang="zh-CN" sz="2200" dirty="0">
                <a:solidFill>
                  <a:srgbClr val="231F20"/>
                </a:solidFill>
                <a:effectLst/>
                <a:latin typeface="黑体" panose="02010609060101010101" pitchFamily="49" charset="-122"/>
                <a:ea typeface="黑体" panose="02010609060101010101" pitchFamily="49" charset="-122"/>
              </a:rPr>
              <a:t>60</a:t>
            </a:r>
            <a:r>
              <a:rPr lang="zh-CN" altLang="en-US" sz="2200" dirty="0">
                <a:solidFill>
                  <a:srgbClr val="231F20"/>
                </a:solidFill>
                <a:effectLst/>
                <a:latin typeface="黑体" panose="02010609060101010101" pitchFamily="49" charset="-122"/>
                <a:ea typeface="黑体" panose="02010609060101010101" pitchFamily="49" charset="-122"/>
              </a:rPr>
              <a:t>个朋友。我收集了每个朋友的信息以及他们互相之间的联系，从而绘制出社交网络图。我将每个学生归入三种网络类型</a:t>
            </a:r>
            <a:r>
              <a:rPr lang="en-US" altLang="zh-CN" sz="2200" dirty="0">
                <a:solidFill>
                  <a:srgbClr val="231F20"/>
                </a:solidFill>
                <a:effectLst/>
                <a:latin typeface="黑体" panose="02010609060101010101" pitchFamily="49" charset="-122"/>
                <a:ea typeface="黑体" panose="02010609060101010101" pitchFamily="49" charset="-122"/>
              </a:rPr>
              <a:t>: </a:t>
            </a:r>
            <a:r>
              <a:rPr lang="zh-CN" altLang="en-US" sz="2200" dirty="0">
                <a:solidFill>
                  <a:srgbClr val="231F20"/>
                </a:solidFill>
                <a:effectLst/>
                <a:latin typeface="黑体" panose="02010609060101010101" pitchFamily="49" charset="-122"/>
                <a:ea typeface="黑体" panose="02010609060101010101" pitchFamily="49" charset="-122"/>
              </a:rPr>
              <a:t>紧密联系型、分散集群型和个人型。</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276554"/>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620928"/>
          </a:xfrm>
          <a:prstGeom prst="rect">
            <a:avLst/>
          </a:prstGeom>
          <a:noFill/>
        </p:spPr>
        <p:txBody>
          <a:bodyPr wrap="square" rtlCol="0">
            <a:spAutoFit/>
          </a:bodyPr>
          <a:lstStyle/>
          <a:p>
            <a:pPr indent="356870" algn="ctr"/>
            <a:endParaRPr lang="zh-CN"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555" algn="just"/>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zh-CN" sz="2200" b="1" kern="100" dirty="0">
                <a:latin typeface="黑体" panose="02010609060101010101" pitchFamily="49" charset="-122"/>
                <a:ea typeface="黑体" panose="02010609060101010101" pitchFamily="49" charset="-122"/>
                <a:cs typeface="Times New Roman" panose="02020603050405020304" pitchFamily="18" charset="0"/>
              </a:rPr>
              <a:t>紧密联系型网络</a:t>
            </a:r>
            <a:r>
              <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rPr>
              <a:t> </a:t>
            </a:r>
          </a:p>
          <a:p>
            <a:pPr indent="457200">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拥有紧密联系社交网络的人有个紧密编织的友谊小组，几乎他所有的朋友都互相认识。我遇到的阿尔贝托就拥有这样的一个社交网络。这位年轻人的社交网络包括家乡的朋友和他在大学里结交的新朋友。他称他们为“一家人”。他的朋友帮助他解决了校园里遇到的一些问题。在阿尔贝托的案例中，关系紧密的朋友群既为他提供了学术支撑，也提供了社交支持：他们一起学习，在学术活动中提供情感支持，并通过交谈互相激发智力。</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704071"/>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510597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748719"/>
          </a:xfrm>
          <a:prstGeom prst="rect">
            <a:avLst/>
          </a:prstGeom>
          <a:noFill/>
        </p:spPr>
        <p:txBody>
          <a:bodyPr wrap="square" rtlCol="0">
            <a:spAutoFit/>
          </a:bodyPr>
          <a:lstStyle/>
          <a:p>
            <a:pPr algn="just">
              <a:lnSpc>
                <a:spcPct val="120000"/>
              </a:lnSpc>
            </a:pPr>
            <a:endPar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然而，并非所有的紧密联系型社交网络都提供类似的支持。有时候，这样的社交网络也会分散学生的注意力。我发现，对于半数的紧密联系者来说，朋友更多地分散了他们的注意力，而不是为他们提供支持。例如，在上课和学习时，他们互相分散注意力。正如拉塔莎解释的那样，她可能正在努力学习，但看到一个朋友睡觉，她也感到疲倦，最终她也睡觉了。</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在紧密联系型的社交网络中，行为最具传染性</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无论是阿尔贝托的朋友们在学术上互相支持，还是拉塔莎的朋友们相互干扰，都很容易互相影响。我发现，紧密联系型的社交网络有可能对大学生的学术和社交结果产生最强大的影响。</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1005948" y="1058206"/>
            <a:ext cx="467691" cy="3342453"/>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6</a:t>
            </a: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791509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145430"/>
          </a:xfrm>
          <a:prstGeom prst="rect">
            <a:avLst/>
          </a:prstGeom>
          <a:noFill/>
        </p:spPr>
        <p:txBody>
          <a:bodyPr wrap="square" rtlCol="0">
            <a:spAutoFit/>
          </a:bodyPr>
          <a:lstStyle/>
          <a:p>
            <a:pPr indent="356870" algn="ctr"/>
            <a:endParaRPr lang="zh-CN"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555" algn="just"/>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zh-CN" sz="2200" b="1" kern="100" dirty="0">
                <a:latin typeface="黑体" panose="02010609060101010101" pitchFamily="49" charset="-122"/>
                <a:ea typeface="黑体" panose="02010609060101010101" pitchFamily="49" charset="-122"/>
                <a:cs typeface="Times New Roman" panose="02020603050405020304" pitchFamily="18" charset="0"/>
              </a:rPr>
              <a:t>分散集群型网络</a:t>
            </a:r>
            <a:r>
              <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rPr>
              <a:t> </a:t>
            </a:r>
          </a:p>
          <a:p>
            <a:pPr indent="457200">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第二组我称之为“分散集群型”。他们将网络分成两到四个集群，朋友们在集群中彼此认识，但很少跨集群联系。例如，玛丽把她的朋友“分成”两类</a:t>
            </a:r>
            <a:r>
              <a:rPr lang="en-US" altLang="zh-CN" sz="2200" dirty="0">
                <a:solidFill>
                  <a:srgbClr val="231F20"/>
                </a:solidFill>
                <a:effectLst/>
                <a:latin typeface="黑体" panose="02010609060101010101" pitchFamily="49" charset="-122"/>
                <a:ea typeface="黑体" panose="02010609060101010101" pitchFamily="49" charset="-122"/>
              </a:rPr>
              <a:t>—</a:t>
            </a:r>
            <a:r>
              <a:rPr lang="zh-CN" altLang="en-US" sz="2200" dirty="0">
                <a:solidFill>
                  <a:srgbClr val="231F20"/>
                </a:solidFill>
                <a:effectLst/>
                <a:latin typeface="黑体" panose="02010609060101010101" pitchFamily="49" charset="-122"/>
                <a:ea typeface="黑体" panose="02010609060101010101" pitchFamily="49" charset="-122"/>
              </a:rPr>
              <a:t>家乡的朋友和大学里的朋友</a:t>
            </a:r>
            <a:r>
              <a:rPr lang="en-US" altLang="zh-CN" sz="2200" dirty="0">
                <a:solidFill>
                  <a:srgbClr val="231F20"/>
                </a:solidFill>
                <a:effectLst/>
                <a:latin typeface="黑体" panose="02010609060101010101" pitchFamily="49" charset="-122"/>
                <a:ea typeface="黑体" panose="02010609060101010101" pitchFamily="49" charset="-122"/>
              </a:rPr>
              <a:t>—</a:t>
            </a:r>
            <a:r>
              <a:rPr lang="zh-CN" altLang="en-US" sz="2200" dirty="0">
                <a:solidFill>
                  <a:srgbClr val="231F20"/>
                </a:solidFill>
                <a:effectLst/>
                <a:latin typeface="黑体" panose="02010609060101010101" pitchFamily="49" charset="-122"/>
                <a:ea typeface="黑体" panose="02010609060101010101" pitchFamily="49" charset="-122"/>
              </a:rPr>
              <a:t>他们为她提供不同类型的支持。</a:t>
            </a:r>
            <a:endParaRPr lang="en-US" altLang="zh-CN" sz="2200" dirty="0">
              <a:solidFill>
                <a:srgbClr val="231F20"/>
              </a:solidFill>
              <a:effectLst/>
              <a:latin typeface="黑体" panose="02010609060101010101" pitchFamily="49" charset="-122"/>
              <a:ea typeface="黑体" panose="02010609060101010101" pitchFamily="49" charset="-122"/>
            </a:endParaRPr>
          </a:p>
          <a:p>
            <a:pPr indent="457200">
              <a:lnSpc>
                <a:spcPct val="120000"/>
              </a:lnSpc>
            </a:pPr>
            <a:r>
              <a:rPr lang="zh-CN" altLang="en-US" sz="2200" dirty="0">
                <a:solidFill>
                  <a:srgbClr val="231F20"/>
                </a:solidFill>
                <a:latin typeface="黑体" panose="02010609060101010101" pitchFamily="49" charset="-122"/>
                <a:ea typeface="黑体" panose="02010609060101010101" pitchFamily="49" charset="-122"/>
              </a:rPr>
              <a:t>玛丽觉得家乡朋友在社交上支持她，但大学姐妹会的朋友们也在学业上给予了她一些情感支持。然而，她学业上的支持主要不是来自朋友，而是一些熟人。他们在课堂上见面，分享笔记，在考试前互相测试。</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222250">
              <a:lnSpc>
                <a:spcPct val="139000"/>
              </a:lnSpc>
              <a:spcAft>
                <a:spcPts val="1350"/>
              </a:spcAft>
            </a:pP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   </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704071"/>
            <a:ext cx="467691" cy="496751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7</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8</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802784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2182079"/>
            <a:ext cx="10284290" cy="3813032"/>
          </a:xfrm>
          <a:prstGeom prst="rect">
            <a:avLst/>
          </a:prstGeom>
          <a:noFill/>
        </p:spPr>
        <p:txBody>
          <a:bodyPr wrap="square" rtlCol="0">
            <a:spAutoFit/>
          </a:bodyPr>
          <a:lstStyle/>
          <a:p>
            <a:pPr>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与只有一组朋友提供多种类型支持的紧密联系者不同，分散集群者拥有多个组，每个组提供不同类型的支持。</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  </a:t>
            </a:r>
            <a:endParaRPr lang="zh-CN" altLang="en-US" sz="2200" b="1"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2200" dirty="0">
                <a:solidFill>
                  <a:srgbClr val="231F20"/>
                </a:solidFill>
                <a:latin typeface="黑体" panose="02010609060101010101" pitchFamily="49" charset="-122"/>
                <a:ea typeface="黑体" panose="02010609060101010101" pitchFamily="49" charset="-122"/>
              </a:rPr>
              <a:t>一般来说，与其他社交网络类型的人相比，分散集群者的校园生活更加轻松，他们在大学里的成功较少地依靠朋友。这种网络类型者的一个挑战是与每个集群保持联系。例如，吉姆告诉我，“我担心如果我不经常和我的朋友们在一起，他们就会离我而去。”他觉得自己已经和家乡的朋友“失去了联系”。他正和两个大学朋友圈一起努力完成课业。</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  </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222250">
              <a:lnSpc>
                <a:spcPct val="139000"/>
              </a:lnSpc>
              <a:spcAft>
                <a:spcPts val="1350"/>
              </a:spcAft>
            </a:pP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   </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0" name="矩形: 圆角 34">
            <a:hlinkClick r:id="rId2" action="ppaction://hlinksldjump"/>
          </p:cNvPr>
          <p:cNvSpPr/>
          <p:nvPr/>
        </p:nvSpPr>
        <p:spPr>
          <a:xfrm>
            <a:off x="10626680" y="5995111"/>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5" name="文本框 4"/>
          <p:cNvSpPr txBox="1"/>
          <p:nvPr/>
        </p:nvSpPr>
        <p:spPr>
          <a:xfrm>
            <a:off x="919320" y="2182079"/>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9</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p:txBody>
      </p:sp>
    </p:spTree>
    <p:extLst>
      <p:ext uri="{BB962C8B-B14F-4D97-AF65-F5344CB8AC3E}">
        <p14:creationId xmlns:p14="http://schemas.microsoft.com/office/powerpoint/2010/main" xmlns="" val="20918170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268587"/>
          </a:xfrm>
          <a:prstGeom prst="rect">
            <a:avLst/>
          </a:prstGeom>
          <a:noFill/>
        </p:spPr>
        <p:txBody>
          <a:bodyPr wrap="square" rtlCol="0">
            <a:spAutoFit/>
          </a:bodyPr>
          <a:lstStyle/>
          <a:p>
            <a:pPr indent="356870" algn="ctr"/>
            <a:endParaRPr lang="zh-CN"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555" algn="just"/>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zh-CN" sz="2200" b="1" kern="100" dirty="0">
                <a:latin typeface="黑体" panose="02010609060101010101" pitchFamily="49" charset="-122"/>
                <a:ea typeface="黑体" panose="02010609060101010101" pitchFamily="49" charset="-122"/>
                <a:cs typeface="Times New Roman" panose="02020603050405020304" pitchFamily="18" charset="0"/>
              </a:rPr>
              <a:t>个人友谊</a:t>
            </a:r>
            <a:r>
              <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rPr>
              <a:t> </a:t>
            </a:r>
          </a:p>
          <a:p>
            <a:pPr indent="457200">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第三个网络类型“个人型”，从校园组织、班级和工作场所等各个地方结交朋友，因而这些朋友之间的联系较少。虽然许多紧密联系型和分散集群型学生找到了帮助他们在学业和社交方面蓬勃发展的朋友，但个人型却独立取得了学业上的成功。</a:t>
            </a:r>
            <a:endParaRPr lang="zh-CN" altLang="en-US" sz="2200" b="1"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2200" dirty="0">
                <a:solidFill>
                  <a:srgbClr val="231F20"/>
                </a:solidFill>
                <a:latin typeface="黑体" panose="02010609060101010101" pitchFamily="49" charset="-122"/>
                <a:ea typeface="黑体" panose="02010609060101010101" pitchFamily="49" charset="-122"/>
              </a:rPr>
              <a:t>我遇到的一位个人型是史蒂夫。他在活动、美食广场和其他校园场所建立起个人友谊。在采访中，史蒂夫描述了在校园里的孤独经历。</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704071"/>
            <a:ext cx="467691" cy="496751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10</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p:txBody>
      </p:sp>
      <p:sp>
        <p:nvSpPr>
          <p:cNvPr id="10" name="矩形: 圆角 34">
            <a:hlinkClick r:id="rId2" action="ppaction://hlinksldjump"/>
          </p:cNvPr>
          <p:cNvSpPr/>
          <p:nvPr/>
        </p:nvSpPr>
        <p:spPr>
          <a:xfrm>
            <a:off x="10626680" y="5995111"/>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407078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081117"/>
          </a:xfrm>
          <a:prstGeom prst="rect">
            <a:avLst/>
          </a:prstGeom>
          <a:noFill/>
        </p:spPr>
        <p:txBody>
          <a:bodyPr wrap="square" rtlCol="0">
            <a:spAutoFit/>
          </a:bodyPr>
          <a:lstStyle/>
          <a:p>
            <a:pPr indent="356870" algn="ctr"/>
            <a:endParaRPr lang="zh-CN"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555" algn="just"/>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en-US" sz="2200" dirty="0">
                <a:solidFill>
                  <a:srgbClr val="231F20"/>
                </a:solidFill>
                <a:latin typeface="黑体" panose="02010609060101010101" pitchFamily="49" charset="-122"/>
                <a:ea typeface="黑体" panose="02010609060101010101" pitchFamily="49" charset="-122"/>
              </a:rPr>
              <a:t>然而，像其他个人型一样，史蒂夫很少与朋友讨论这些经历，并保持孤立。</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   </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史蒂夫在学业追求中也感到寂寞。尽管史蒂夫有很多朋友，并通过一系列学生组织参与校园活动，但在大学里，他在社交和学业上还是感到孤独。</a:t>
            </a:r>
            <a:endParaRPr lang="en-US" altLang="zh-CN" sz="2200" dirty="0">
              <a:solidFill>
                <a:srgbClr val="231F20"/>
              </a:solidFill>
              <a:effectLst/>
              <a:latin typeface="黑体" panose="02010609060101010101" pitchFamily="49" charset="-122"/>
              <a:ea typeface="黑体" panose="02010609060101010101" pitchFamily="49" charset="-122"/>
            </a:endParaRPr>
          </a:p>
          <a:p>
            <a:pPr indent="457200">
              <a:lnSpc>
                <a:spcPct val="120000"/>
              </a:lnSpc>
              <a:spcAft>
                <a:spcPts val="20"/>
              </a:spcAft>
            </a:pPr>
            <a:r>
              <a:rPr lang="zh-CN" altLang="en-US" sz="2200" kern="100" dirty="0">
                <a:solidFill>
                  <a:srgbClr val="181717"/>
                </a:solidFill>
                <a:latin typeface="黑体" panose="02010609060101010101" pitchFamily="49" charset="-122"/>
                <a:ea typeface="黑体" panose="02010609060101010101" pitchFamily="49" charset="-122"/>
              </a:rPr>
              <a:t>个人型的朋友并没有分散他们对学术研究的注意力。尽管如此，我的问题是，如果有朋友的帮助，他们是否会更成功？</a:t>
            </a:r>
            <a:endParaRPr lang="zh-CN" altLang="zh-CN" sz="2200" kern="100" dirty="0">
              <a:solidFill>
                <a:srgbClr val="181717"/>
              </a:solidFill>
              <a:latin typeface="黑体" panose="02010609060101010101" pitchFamily="49" charset="-122"/>
              <a:ea typeface="黑体" panose="02010609060101010101" pitchFamily="49" charset="-122"/>
            </a:endParaRPr>
          </a:p>
          <a:p>
            <a:pPr indent="457200">
              <a:lnSpc>
                <a:spcPct val="120000"/>
              </a:lnSpc>
              <a:spcAft>
                <a:spcPts val="20"/>
              </a:spcAft>
            </a:pPr>
            <a:r>
              <a:rPr lang="zh-CN" altLang="en-US" sz="2200" kern="100" dirty="0">
                <a:solidFill>
                  <a:srgbClr val="181717"/>
                </a:solidFill>
                <a:latin typeface="黑体" panose="02010609060101010101" pitchFamily="49" charset="-122"/>
                <a:ea typeface="黑体" panose="02010609060101010101" pitchFamily="49" charset="-122"/>
              </a:rPr>
              <a:t>社交网络与学生的学业和社交成功密切相关。正如阿尔贝托、玛丽和史蒂夫的例子所示，每种网络类型在大学期间及毕业以后都有特定的优点和缺点。</a:t>
            </a:r>
            <a:r>
              <a:rPr lang="en-US" altLang="zh-CN" sz="2200" kern="100" dirty="0">
                <a:solidFill>
                  <a:srgbClr val="181717"/>
                </a:solidFill>
                <a:latin typeface="黑体" panose="02010609060101010101" pitchFamily="49" charset="-122"/>
                <a:ea typeface="黑体" panose="02010609060101010101" pitchFamily="49" charset="-122"/>
              </a:rPr>
              <a:t>      </a:t>
            </a:r>
            <a:endParaRPr lang="zh-CN" altLang="zh-CN" sz="2200" kern="100" dirty="0">
              <a:solidFill>
                <a:srgbClr val="181717"/>
              </a:solidFill>
              <a:latin typeface="黑体" panose="02010609060101010101" pitchFamily="49" charset="-122"/>
              <a:ea typeface="黑体" panose="02010609060101010101" pitchFamily="49" charset="-122"/>
            </a:endParaRPr>
          </a:p>
          <a:p>
            <a:pPr algn="just">
              <a:lnSpc>
                <a:spcPct val="120000"/>
              </a:lnSpc>
            </a:pP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      </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0" name="矩形: 圆角 34">
            <a:hlinkClick r:id="rId2" action="ppaction://hlinksldjump"/>
          </p:cNvPr>
          <p:cNvSpPr/>
          <p:nvPr/>
        </p:nvSpPr>
        <p:spPr>
          <a:xfrm>
            <a:off x="10626680" y="5995111"/>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5" name="文本框 4"/>
          <p:cNvSpPr txBox="1"/>
          <p:nvPr/>
        </p:nvSpPr>
        <p:spPr>
          <a:xfrm>
            <a:off x="919320" y="2578504"/>
            <a:ext cx="467691" cy="3342453"/>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12</a:t>
            </a:r>
          </a:p>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13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p:txBody>
      </p:sp>
    </p:spTree>
    <p:extLst>
      <p:ext uri="{BB962C8B-B14F-4D97-AF65-F5344CB8AC3E}">
        <p14:creationId xmlns:p14="http://schemas.microsoft.com/office/powerpoint/2010/main" xmlns="" val="1524839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893647"/>
          </a:xfrm>
          <a:prstGeom prst="rect">
            <a:avLst/>
          </a:prstGeom>
          <a:noFill/>
        </p:spPr>
        <p:txBody>
          <a:bodyPr wrap="square" rtlCol="0">
            <a:spAutoFit/>
          </a:bodyPr>
          <a:lstStyle/>
          <a:p>
            <a:pPr indent="356870" algn="ctr"/>
            <a:endParaRPr lang="zh-CN"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555" algn="just"/>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endPar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学生们需要意识到他们的社交网络是如何帮助或制约他们的。例如，紧密联系型应该特别注意他们的朋友是否会在学业上拉他们一把，而不是拖他们后腿。分散集群型应注意其网络中的集群数量；他们应该有意识地优先考虑哪些人应该占据他们的大部分时间，这样重要的友谊和学业就不会受到影响。个人型应该明白，朋友可以成为宝贵的帮助来源，他们也许能够积极地创建一个支持性的朋友社区。</a:t>
            </a:r>
            <a:endParaRPr lang="en-US" altLang="zh-CN" sz="2200" dirty="0">
              <a:solidFill>
                <a:srgbClr val="231F20"/>
              </a:solidFill>
              <a:effectLst/>
              <a:latin typeface="黑体" panose="02010609060101010101" pitchFamily="49" charset="-122"/>
              <a:ea typeface="黑体" panose="02010609060101010101" pitchFamily="49" charset="-122"/>
            </a:endParaRPr>
          </a:p>
          <a:p>
            <a:pPr indent="457200">
              <a:lnSpc>
                <a:spcPct val="120000"/>
              </a:lnSpc>
            </a:pPr>
            <a:r>
              <a:rPr lang="zh-CN" altLang="en-US" sz="2200" dirty="0">
                <a:solidFill>
                  <a:srgbClr val="231F20"/>
                </a:solidFill>
                <a:latin typeface="黑体" panose="02010609060101010101" pitchFamily="49" charset="-122"/>
                <a:ea typeface="黑体" panose="02010609060101010101" pitchFamily="49" charset="-122"/>
              </a:rPr>
              <a:t>除此之外，学生们还应该记住，不仅仅是他们的朋友</a:t>
            </a:r>
            <a:r>
              <a:rPr lang="en-US" altLang="zh-CN" sz="2200" dirty="0">
                <a:solidFill>
                  <a:srgbClr val="231F20"/>
                </a:solidFill>
                <a:latin typeface="黑体" panose="02010609060101010101" pitchFamily="49" charset="-122"/>
                <a:ea typeface="黑体" panose="02010609060101010101" pitchFamily="49" charset="-122"/>
              </a:rPr>
              <a:t>——</a:t>
            </a:r>
            <a:r>
              <a:rPr lang="zh-CN" altLang="en-US" sz="2200" dirty="0">
                <a:solidFill>
                  <a:srgbClr val="231F20"/>
                </a:solidFill>
                <a:latin typeface="黑体" panose="02010609060101010101" pitchFamily="49" charset="-122"/>
                <a:ea typeface="黑体" panose="02010609060101010101" pitchFamily="49" charset="-122"/>
              </a:rPr>
              <a:t>朋友之间如何联系起来也很重要。</a:t>
            </a:r>
            <a:endParaRPr lang="en-US" altLang="zh-CN" sz="2200" dirty="0">
              <a:solidFill>
                <a:srgbClr val="181717"/>
              </a:solidFill>
              <a:latin typeface="黑体" panose="02010609060101010101" pitchFamily="49" charset="-122"/>
              <a:ea typeface="黑体" panose="02010609060101010101" pitchFamily="49" charset="-122"/>
              <a:cs typeface="微软雅黑" panose="020B0503020204020204" pitchFamily="34" charset="-122"/>
            </a:endParaRPr>
          </a:p>
          <a:p>
            <a:pPr indent="457200">
              <a:lnSpc>
                <a:spcPct val="120000"/>
              </a:lnSpc>
            </a:pPr>
            <a:endParaRPr lang="en-US" altLang="zh-CN" sz="2200" dirty="0">
              <a:solidFill>
                <a:srgbClr val="181717"/>
              </a:solidFill>
              <a:effectLst/>
              <a:latin typeface="黑体" panose="02010609060101010101" pitchFamily="49" charset="-122"/>
              <a:ea typeface="黑体" panose="02010609060101010101" pitchFamily="49" charset="-122"/>
              <a:cs typeface="微软雅黑" panose="020B0503020204020204" pitchFamily="34" charset="-122"/>
            </a:endParaRPr>
          </a:p>
          <a:p>
            <a:pPr indent="222250">
              <a:lnSpc>
                <a:spcPct val="120000"/>
              </a:lnSpc>
              <a:spcAft>
                <a:spcPts val="20"/>
              </a:spcAft>
            </a:pPr>
            <a:r>
              <a:rPr lang="en-US" altLang="zh-CN" sz="2200" kern="100" dirty="0">
                <a:solidFill>
                  <a:srgbClr val="181717"/>
                </a:solidFill>
                <a:effectLst/>
                <a:latin typeface="黑体" panose="02010609060101010101" pitchFamily="49" charset="-122"/>
                <a:ea typeface="黑体" panose="02010609060101010101" pitchFamily="49" charset="-122"/>
                <a:cs typeface="微软雅黑" panose="020B0503020204020204" pitchFamily="34" charset="-122"/>
              </a:rPr>
              <a:t>   </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      </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704071"/>
            <a:ext cx="467691" cy="578004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14</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p:txBody>
      </p:sp>
      <p:sp>
        <p:nvSpPr>
          <p:cNvPr id="10" name="矩形: 圆角 34">
            <a:hlinkClick r:id="rId2" action="ppaction://hlinksldjump"/>
          </p:cNvPr>
          <p:cNvSpPr/>
          <p:nvPr/>
        </p:nvSpPr>
        <p:spPr>
          <a:xfrm>
            <a:off x="10626680" y="5995111"/>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184281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NlYzU2NDZlZWRhZGY1YzdjNGExMDUwNGJjODllMj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4423</TotalTime>
  <Words>13031</Words>
  <Application>Microsoft Office PowerPoint</Application>
  <PresentationFormat>自定义</PresentationFormat>
  <Paragraphs>1209</Paragraphs>
  <Slides>97</Slides>
  <Notes>58</Notes>
  <HiddenSlides>0</HiddenSlides>
  <MMClips>0</MMClips>
  <ScaleCrop>false</ScaleCrop>
  <HeadingPairs>
    <vt:vector size="4" baseType="variant">
      <vt:variant>
        <vt:lpstr>主题</vt:lpstr>
      </vt:variant>
      <vt:variant>
        <vt:i4>1</vt:i4>
      </vt:variant>
      <vt:variant>
        <vt:lpstr>幻灯片标题</vt:lpstr>
      </vt:variant>
      <vt:variant>
        <vt:i4>97</vt:i4>
      </vt:variant>
    </vt:vector>
  </HeadingPairs>
  <TitlesOfParts>
    <vt:vector size="98" baseType="lpstr">
      <vt:lpstr>Office 主题</vt:lpstr>
      <vt:lpstr>NEW  EXPERIENCING ENGLISH      2ND EDITION  Coursebook 1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EXPERIENCING ENGLISH     2ND EDITION  BOOK 1</dc:title>
  <dc:creator>hello</dc:creator>
  <cp:lastModifiedBy>Echo Wu</cp:lastModifiedBy>
  <cp:revision>172</cp:revision>
  <dcterms:created xsi:type="dcterms:W3CDTF">2022-04-21T02:30:00Z</dcterms:created>
  <dcterms:modified xsi:type="dcterms:W3CDTF">2024-12-24T03:55:06Z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C23D6D184FFF4B92931E7680B9DE3073</vt:lpwstr>
  </property>
  <property fmtid="{D5CDD505-2E9C-101B-9397-08002B2CF9AE}" pid="3" name="KSOProductBuildVer">
    <vt:lpwstr>2052-11.1.0.11875</vt:lpwstr>
  </property>
</Properties>
</file>