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handoutMasterIdLst>
    <p:handoutMasterId r:id="rId104"/>
  </p:handoutMasterIdLst>
  <p:sldIdLst>
    <p:sldId id="256" r:id="rId2"/>
    <p:sldId id="258" r:id="rId3"/>
    <p:sldId id="264" r:id="rId4"/>
    <p:sldId id="270" r:id="rId5"/>
    <p:sldId id="260" r:id="rId6"/>
    <p:sldId id="288" r:id="rId7"/>
    <p:sldId id="289" r:id="rId8"/>
    <p:sldId id="290" r:id="rId9"/>
    <p:sldId id="291" r:id="rId10"/>
    <p:sldId id="387" r:id="rId11"/>
    <p:sldId id="399" r:id="rId12"/>
    <p:sldId id="271" r:id="rId13"/>
    <p:sldId id="299" r:id="rId14"/>
    <p:sldId id="302" r:id="rId15"/>
    <p:sldId id="303" r:id="rId16"/>
    <p:sldId id="306" r:id="rId17"/>
    <p:sldId id="438" r:id="rId18"/>
    <p:sldId id="273" r:id="rId19"/>
    <p:sldId id="274" r:id="rId20"/>
    <p:sldId id="275" r:id="rId21"/>
    <p:sldId id="307" r:id="rId22"/>
    <p:sldId id="308" r:id="rId23"/>
    <p:sldId id="309" r:id="rId24"/>
    <p:sldId id="311" r:id="rId25"/>
    <p:sldId id="276" r:id="rId26"/>
    <p:sldId id="277" r:id="rId27"/>
    <p:sldId id="430" r:id="rId28"/>
    <p:sldId id="400" r:id="rId29"/>
    <p:sldId id="429" r:id="rId30"/>
    <p:sldId id="401" r:id="rId31"/>
    <p:sldId id="314" r:id="rId32"/>
    <p:sldId id="315" r:id="rId33"/>
    <p:sldId id="316" r:id="rId34"/>
    <p:sldId id="261" r:id="rId35"/>
    <p:sldId id="317" r:id="rId36"/>
    <p:sldId id="318" r:id="rId37"/>
    <p:sldId id="319" r:id="rId38"/>
    <p:sldId id="320" r:id="rId39"/>
    <p:sldId id="402" r:id="rId40"/>
    <p:sldId id="278" r:id="rId41"/>
    <p:sldId id="403" r:id="rId42"/>
    <p:sldId id="321" r:id="rId43"/>
    <p:sldId id="397" r:id="rId44"/>
    <p:sldId id="262" r:id="rId45"/>
    <p:sldId id="279" r:id="rId46"/>
    <p:sldId id="322" r:id="rId47"/>
    <p:sldId id="404" r:id="rId48"/>
    <p:sldId id="323" r:id="rId49"/>
    <p:sldId id="405" r:id="rId50"/>
    <p:sldId id="406" r:id="rId51"/>
    <p:sldId id="281" r:id="rId52"/>
    <p:sldId id="398" r:id="rId53"/>
    <p:sldId id="280" r:id="rId54"/>
    <p:sldId id="389" r:id="rId55"/>
    <p:sldId id="409" r:id="rId56"/>
    <p:sldId id="431" r:id="rId57"/>
    <p:sldId id="373" r:id="rId58"/>
    <p:sldId id="327" r:id="rId59"/>
    <p:sldId id="432" r:id="rId60"/>
    <p:sldId id="433" r:id="rId61"/>
    <p:sldId id="410" r:id="rId62"/>
    <p:sldId id="434" r:id="rId63"/>
    <p:sldId id="376" r:id="rId64"/>
    <p:sldId id="421" r:id="rId65"/>
    <p:sldId id="332" r:id="rId66"/>
    <p:sldId id="411" r:id="rId67"/>
    <p:sldId id="333" r:id="rId68"/>
    <p:sldId id="412" r:id="rId69"/>
    <p:sldId id="334" r:id="rId70"/>
    <p:sldId id="335" r:id="rId71"/>
    <p:sldId id="413" r:id="rId72"/>
    <p:sldId id="414" r:id="rId73"/>
    <p:sldId id="415" r:id="rId74"/>
    <p:sldId id="342" r:id="rId75"/>
    <p:sldId id="341" r:id="rId76"/>
    <p:sldId id="340" r:id="rId77"/>
    <p:sldId id="339" r:id="rId78"/>
    <p:sldId id="345" r:id="rId79"/>
    <p:sldId id="416" r:id="rId80"/>
    <p:sldId id="344" r:id="rId81"/>
    <p:sldId id="343" r:id="rId82"/>
    <p:sldId id="435" r:id="rId83"/>
    <p:sldId id="436" r:id="rId84"/>
    <p:sldId id="348" r:id="rId85"/>
    <p:sldId id="350" r:id="rId86"/>
    <p:sldId id="351" r:id="rId87"/>
    <p:sldId id="418" r:id="rId88"/>
    <p:sldId id="437" r:id="rId89"/>
    <p:sldId id="283" r:id="rId90"/>
    <p:sldId id="354" r:id="rId91"/>
    <p:sldId id="355" r:id="rId92"/>
    <p:sldId id="356" r:id="rId93"/>
    <p:sldId id="357" r:id="rId94"/>
    <p:sldId id="358" r:id="rId95"/>
    <p:sldId id="419" r:id="rId96"/>
    <p:sldId id="360" r:id="rId97"/>
    <p:sldId id="361" r:id="rId98"/>
    <p:sldId id="362" r:id="rId99"/>
    <p:sldId id="363" r:id="rId100"/>
    <p:sldId id="364" r:id="rId101"/>
    <p:sldId id="365"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61"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9553503951" initials="8" lastIdx="1" clrIdx="0">
    <p:extLst>
      <p:ext uri="{19B8F6BF-5375-455C-9EA6-DF929625EA0E}">
        <p15:presenceInfo xmlns:p15="http://schemas.microsoft.com/office/powerpoint/2012/main" xmlns="" userId="021ef1403aa7a3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5362"/>
    <a:srgbClr val="ED9F8F"/>
    <a:srgbClr val="F6BE86"/>
    <a:srgbClr val="EA8152"/>
    <a:srgbClr val="DD5C60"/>
    <a:srgbClr val="F8C99A"/>
    <a:srgbClr val="E47057"/>
    <a:srgbClr val="F3C3C4"/>
    <a:srgbClr val="EB9D9F"/>
    <a:srgbClr val="F19B4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70588" autoAdjust="0"/>
  </p:normalViewPr>
  <p:slideViewPr>
    <p:cSldViewPr snapToGrid="0">
      <p:cViewPr varScale="1">
        <p:scale>
          <a:sx n="79" d="100"/>
          <a:sy n="79" d="100"/>
        </p:scale>
        <p:origin x="-1650" y="-90"/>
      </p:cViewPr>
      <p:guideLst>
        <p:guide orient="horz" pos="3861"/>
        <p:guide pos="3840"/>
      </p:guideLst>
    </p:cSldViewPr>
  </p:slideViewPr>
  <p:notesTextViewPr>
    <p:cViewPr>
      <p:scale>
        <a:sx n="1" d="1"/>
        <a:sy n="1" d="1"/>
      </p:scale>
      <p:origin x="0" y="0"/>
    </p:cViewPr>
  </p:notesTextViewPr>
  <p:notesViewPr>
    <p:cSldViewPr snapToGrid="0">
      <p:cViewPr varScale="1">
        <p:scale>
          <a:sx n="42" d="100"/>
          <a:sy n="42" d="100"/>
        </p:scale>
        <p:origin x="1492" y="4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E3647953-DA8E-F17F-B99B-C67965C46D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93978CA6-7AA1-4FC4-053F-AFD34F4CA9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5E76A5-DC8D-4A62-947D-A8E3A747846A}" type="datetimeFigureOut">
              <a:rPr lang="zh-CN" altLang="en-US" smtClean="0"/>
              <a:pPr/>
              <a:t>2024/12/24</a:t>
            </a:fld>
            <a:endParaRPr lang="zh-CN" altLang="en-US"/>
          </a:p>
        </p:txBody>
      </p:sp>
      <p:sp>
        <p:nvSpPr>
          <p:cNvPr id="4" name="页脚占位符 3">
            <a:extLst>
              <a:ext uri="{FF2B5EF4-FFF2-40B4-BE49-F238E27FC236}">
                <a16:creationId xmlns:a16="http://schemas.microsoft.com/office/drawing/2014/main" xmlns="" id="{6D66AD67-2056-FF1E-E81C-E8F678217A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79E40357-AA0D-19FF-997D-2540B88D96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21C7BA-806C-4FE9-A021-22A47AB2DC1E}" type="slidenum">
              <a:rPr lang="zh-CN" altLang="en-US" smtClean="0"/>
              <a:pPr/>
              <a:t>‹#›</a:t>
            </a:fld>
            <a:endParaRPr lang="zh-CN" altLang="en-US"/>
          </a:p>
        </p:txBody>
      </p:sp>
    </p:spTree>
    <p:extLst>
      <p:ext uri="{BB962C8B-B14F-4D97-AF65-F5344CB8AC3E}">
        <p14:creationId xmlns:p14="http://schemas.microsoft.com/office/powerpoint/2010/main" xmlns="" val="2402158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extLst>
      <p:ext uri="{BB962C8B-B14F-4D97-AF65-F5344CB8AC3E}">
        <p14:creationId xmlns:p14="http://schemas.microsoft.com/office/powerpoint/2010/main" xmlns="" val="163172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a:t>
            </a:fld>
            <a:endParaRPr lang="zh-CN" altLang="en-US"/>
          </a:p>
        </p:txBody>
      </p:sp>
    </p:spTree>
    <p:extLst>
      <p:ext uri="{BB962C8B-B14F-4D97-AF65-F5344CB8AC3E}">
        <p14:creationId xmlns:p14="http://schemas.microsoft.com/office/powerpoint/2010/main" xmlns="" val="310201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25</a:t>
            </a:fld>
            <a:endParaRPr lang="zh-CN" altLang="en-US"/>
          </a:p>
        </p:txBody>
      </p:sp>
    </p:spTree>
    <p:extLst>
      <p:ext uri="{BB962C8B-B14F-4D97-AF65-F5344CB8AC3E}">
        <p14:creationId xmlns:p14="http://schemas.microsoft.com/office/powerpoint/2010/main" xmlns="" val="423495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26</a:t>
            </a:fld>
            <a:endParaRPr lang="zh-CN" altLang="en-US"/>
          </a:p>
        </p:txBody>
      </p:sp>
    </p:spTree>
    <p:extLst>
      <p:ext uri="{BB962C8B-B14F-4D97-AF65-F5344CB8AC3E}">
        <p14:creationId xmlns:p14="http://schemas.microsoft.com/office/powerpoint/2010/main" xmlns="" val="2372127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27</a:t>
            </a:fld>
            <a:endParaRPr lang="zh-CN" altLang="en-US"/>
          </a:p>
        </p:txBody>
      </p:sp>
    </p:spTree>
    <p:extLst>
      <p:ext uri="{BB962C8B-B14F-4D97-AF65-F5344CB8AC3E}">
        <p14:creationId xmlns:p14="http://schemas.microsoft.com/office/powerpoint/2010/main" xmlns="" val="313897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28</a:t>
            </a:fld>
            <a:endParaRPr lang="zh-CN" altLang="en-US"/>
          </a:p>
        </p:txBody>
      </p:sp>
    </p:spTree>
    <p:extLst>
      <p:ext uri="{BB962C8B-B14F-4D97-AF65-F5344CB8AC3E}">
        <p14:creationId xmlns:p14="http://schemas.microsoft.com/office/powerpoint/2010/main" xmlns="" val="1029617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29</a:t>
            </a:fld>
            <a:endParaRPr lang="zh-CN" altLang="en-US"/>
          </a:p>
        </p:txBody>
      </p:sp>
    </p:spTree>
    <p:extLst>
      <p:ext uri="{BB962C8B-B14F-4D97-AF65-F5344CB8AC3E}">
        <p14:creationId xmlns:p14="http://schemas.microsoft.com/office/powerpoint/2010/main" xmlns="" val="663978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30</a:t>
            </a:fld>
            <a:endParaRPr lang="zh-CN" altLang="en-US"/>
          </a:p>
        </p:txBody>
      </p:sp>
    </p:spTree>
    <p:extLst>
      <p:ext uri="{BB962C8B-B14F-4D97-AF65-F5344CB8AC3E}">
        <p14:creationId xmlns:p14="http://schemas.microsoft.com/office/powerpoint/2010/main" xmlns="" val="257607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31</a:t>
            </a:fld>
            <a:endParaRPr lang="zh-CN" altLang="en-US"/>
          </a:p>
        </p:txBody>
      </p:sp>
    </p:spTree>
    <p:extLst>
      <p:ext uri="{BB962C8B-B14F-4D97-AF65-F5344CB8AC3E}">
        <p14:creationId xmlns:p14="http://schemas.microsoft.com/office/powerpoint/2010/main" xmlns="" val="1791682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32</a:t>
            </a:fld>
            <a:endParaRPr lang="zh-CN" altLang="en-US"/>
          </a:p>
        </p:txBody>
      </p:sp>
    </p:spTree>
    <p:extLst>
      <p:ext uri="{BB962C8B-B14F-4D97-AF65-F5344CB8AC3E}">
        <p14:creationId xmlns:p14="http://schemas.microsoft.com/office/powerpoint/2010/main" xmlns="" val="2998961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33</a:t>
            </a:fld>
            <a:endParaRPr lang="zh-CN" altLang="en-US"/>
          </a:p>
        </p:txBody>
      </p:sp>
    </p:spTree>
    <p:extLst>
      <p:ext uri="{BB962C8B-B14F-4D97-AF65-F5344CB8AC3E}">
        <p14:creationId xmlns:p14="http://schemas.microsoft.com/office/powerpoint/2010/main" xmlns="" val="3583516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34</a:t>
            </a:fld>
            <a:endParaRPr lang="zh-CN" altLang="en-US"/>
          </a:p>
        </p:txBody>
      </p:sp>
    </p:spTree>
    <p:extLst>
      <p:ext uri="{BB962C8B-B14F-4D97-AF65-F5344CB8AC3E}">
        <p14:creationId xmlns:p14="http://schemas.microsoft.com/office/powerpoint/2010/main" xmlns="" val="125701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a:t>
            </a:fld>
            <a:endParaRPr lang="zh-CN" altLang="en-US"/>
          </a:p>
        </p:txBody>
      </p:sp>
    </p:spTree>
    <p:extLst>
      <p:ext uri="{BB962C8B-B14F-4D97-AF65-F5344CB8AC3E}">
        <p14:creationId xmlns:p14="http://schemas.microsoft.com/office/powerpoint/2010/main" xmlns="" val="3602028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35</a:t>
            </a:fld>
            <a:endParaRPr lang="zh-CN" altLang="en-US"/>
          </a:p>
        </p:txBody>
      </p:sp>
    </p:spTree>
    <p:extLst>
      <p:ext uri="{BB962C8B-B14F-4D97-AF65-F5344CB8AC3E}">
        <p14:creationId xmlns:p14="http://schemas.microsoft.com/office/powerpoint/2010/main" xmlns="" val="2672964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36</a:t>
            </a:fld>
            <a:endParaRPr lang="zh-CN" altLang="en-US"/>
          </a:p>
        </p:txBody>
      </p:sp>
    </p:spTree>
    <p:extLst>
      <p:ext uri="{BB962C8B-B14F-4D97-AF65-F5344CB8AC3E}">
        <p14:creationId xmlns:p14="http://schemas.microsoft.com/office/powerpoint/2010/main" xmlns="" val="3398328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37</a:t>
            </a:fld>
            <a:endParaRPr lang="zh-CN" altLang="en-US"/>
          </a:p>
        </p:txBody>
      </p:sp>
    </p:spTree>
    <p:extLst>
      <p:ext uri="{BB962C8B-B14F-4D97-AF65-F5344CB8AC3E}">
        <p14:creationId xmlns:p14="http://schemas.microsoft.com/office/powerpoint/2010/main" xmlns="" val="1682447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38</a:t>
            </a:fld>
            <a:endParaRPr lang="zh-CN" altLang="en-US"/>
          </a:p>
        </p:txBody>
      </p:sp>
    </p:spTree>
    <p:extLst>
      <p:ext uri="{BB962C8B-B14F-4D97-AF65-F5344CB8AC3E}">
        <p14:creationId xmlns:p14="http://schemas.microsoft.com/office/powerpoint/2010/main" xmlns="" val="284146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39</a:t>
            </a:fld>
            <a:endParaRPr lang="zh-CN" altLang="en-US"/>
          </a:p>
        </p:txBody>
      </p:sp>
    </p:spTree>
    <p:extLst>
      <p:ext uri="{BB962C8B-B14F-4D97-AF65-F5344CB8AC3E}">
        <p14:creationId xmlns:p14="http://schemas.microsoft.com/office/powerpoint/2010/main" xmlns="" val="1923270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40</a:t>
            </a:fld>
            <a:endParaRPr lang="zh-CN" altLang="en-US"/>
          </a:p>
        </p:txBody>
      </p:sp>
    </p:spTree>
    <p:extLst>
      <p:ext uri="{BB962C8B-B14F-4D97-AF65-F5344CB8AC3E}">
        <p14:creationId xmlns:p14="http://schemas.microsoft.com/office/powerpoint/2010/main" xmlns="" val="950517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45</a:t>
            </a:fld>
            <a:endParaRPr lang="zh-CN" altLang="en-US"/>
          </a:p>
        </p:txBody>
      </p:sp>
    </p:spTree>
    <p:extLst>
      <p:ext uri="{BB962C8B-B14F-4D97-AF65-F5344CB8AC3E}">
        <p14:creationId xmlns:p14="http://schemas.microsoft.com/office/powerpoint/2010/main" xmlns="" val="596196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56</a:t>
            </a:fld>
            <a:endParaRPr lang="zh-CN" altLang="en-US"/>
          </a:p>
        </p:txBody>
      </p:sp>
    </p:spTree>
    <p:extLst>
      <p:ext uri="{BB962C8B-B14F-4D97-AF65-F5344CB8AC3E}">
        <p14:creationId xmlns:p14="http://schemas.microsoft.com/office/powerpoint/2010/main" xmlns="" val="1212425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57</a:t>
            </a:fld>
            <a:endParaRPr lang="zh-CN" altLang="en-US"/>
          </a:p>
        </p:txBody>
      </p:sp>
    </p:spTree>
    <p:extLst>
      <p:ext uri="{BB962C8B-B14F-4D97-AF65-F5344CB8AC3E}">
        <p14:creationId xmlns:p14="http://schemas.microsoft.com/office/powerpoint/2010/main" xmlns="" val="1492758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5520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extLst>
      <p:ext uri="{BB962C8B-B14F-4D97-AF65-F5344CB8AC3E}">
        <p14:creationId xmlns:p14="http://schemas.microsoft.com/office/powerpoint/2010/main" xmlns="" val="949704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38064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07595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81800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01553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04157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299077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98911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188881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88713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10591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extLst>
      <p:ext uri="{BB962C8B-B14F-4D97-AF65-F5344CB8AC3E}">
        <p14:creationId xmlns:p14="http://schemas.microsoft.com/office/powerpoint/2010/main" xmlns="" val="2590755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2408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13253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62198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10271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79919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66982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520908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700450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57323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6699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extLst>
      <p:ext uri="{BB962C8B-B14F-4D97-AF65-F5344CB8AC3E}">
        <p14:creationId xmlns:p14="http://schemas.microsoft.com/office/powerpoint/2010/main" xmlns="" val="38826552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288064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5422361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195673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794249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6624786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474763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856164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104179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2464592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8237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extLst>
      <p:ext uri="{BB962C8B-B14F-4D97-AF65-F5344CB8AC3E}">
        <p14:creationId xmlns:p14="http://schemas.microsoft.com/office/powerpoint/2010/main" xmlns="" val="1005338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extLst>
      <p:ext uri="{BB962C8B-B14F-4D97-AF65-F5344CB8AC3E}">
        <p14:creationId xmlns:p14="http://schemas.microsoft.com/office/powerpoint/2010/main" xmlns="" val="81540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extLst>
      <p:ext uri="{BB962C8B-B14F-4D97-AF65-F5344CB8AC3E}">
        <p14:creationId xmlns:p14="http://schemas.microsoft.com/office/powerpoint/2010/main" xmlns="" val="182558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11</a:t>
            </a:fld>
            <a:endParaRPr lang="zh-CN" altLang="en-US"/>
          </a:p>
        </p:txBody>
      </p:sp>
    </p:spTree>
    <p:extLst>
      <p:ext uri="{BB962C8B-B14F-4D97-AF65-F5344CB8AC3E}">
        <p14:creationId xmlns:p14="http://schemas.microsoft.com/office/powerpoint/2010/main" xmlns="" val="2961329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44.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44.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44.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4.xml"/><Relationship Id="rId1" Type="http://schemas.openxmlformats.org/officeDocument/2006/relationships/slideMaster" Target="../slideMasters/slideMaster1.xml"/><Relationship Id="rId4" Type="http://schemas.openxmlformats.org/officeDocument/2006/relationships/slide" Target="../slides/slide4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slide" Target="../slides/slide18.xml"/><Relationship Id="rId4" Type="http://schemas.openxmlformats.org/officeDocument/2006/relationships/slide" Target="../slides/slide4.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slide" Target="../slides/slide18.xml"/><Relationship Id="rId4" Type="http://schemas.openxmlformats.org/officeDocument/2006/relationships/slide" Target="../slides/slide4.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44.xml"/><Relationship Id="rId1" Type="http://schemas.openxmlformats.org/officeDocument/2006/relationships/slideMaster" Target="../slideMasters/slideMaster1.xml"/><Relationship Id="rId4" Type="http://schemas.openxmlformats.org/officeDocument/2006/relationships/slide" Target="../slides/slide1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52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4" name="燕尾形 20">
            <a:extLst>
              <a:ext uri="{FF2B5EF4-FFF2-40B4-BE49-F238E27FC236}">
                <a16:creationId xmlns:a16="http://schemas.microsoft.com/office/drawing/2014/main" xmlns="" id="{45C82C72-9CF2-4618-B3E0-DA05E0331E47}"/>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21">
            <a:hlinkClick r:id="rId2" action="ppaction://hlinksldjump"/>
            <a:extLst>
              <a:ext uri="{FF2B5EF4-FFF2-40B4-BE49-F238E27FC236}">
                <a16:creationId xmlns:a16="http://schemas.microsoft.com/office/drawing/2014/main" xmlns="" id="{615488A6-DD78-41D5-B6AC-7B7A3B9ED7CE}"/>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3" action="ppaction://hlinksldjump"/>
            <a:extLst>
              <a:ext uri="{FF2B5EF4-FFF2-40B4-BE49-F238E27FC236}">
                <a16:creationId xmlns:a16="http://schemas.microsoft.com/office/drawing/2014/main" xmlns="" id="{32DFCA23-BB71-45E6-8AC2-26A0AD59FF0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extLst>
              <a:ext uri="{FF2B5EF4-FFF2-40B4-BE49-F238E27FC236}">
                <a16:creationId xmlns:a16="http://schemas.microsoft.com/office/drawing/2014/main" xmlns="" id="{95507477-B0D9-4232-8AB6-5765C074F4E3}"/>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a:extLst>
              <a:ext uri="{FF2B5EF4-FFF2-40B4-BE49-F238E27FC236}">
                <a16:creationId xmlns:a16="http://schemas.microsoft.com/office/drawing/2014/main" xmlns="" id="{1287F00A-F386-47F1-A921-492FC17682B2}"/>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xmlns="" id="{15DD9B0E-AC16-4641-9E2A-F86614B85B70}"/>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1" name="文本框 20">
            <a:hlinkClick r:id="rId3" action="ppaction://hlinksldjump"/>
            <a:extLst>
              <a:ext uri="{FF2B5EF4-FFF2-40B4-BE49-F238E27FC236}">
                <a16:creationId xmlns:a16="http://schemas.microsoft.com/office/drawing/2014/main" xmlns="" id="{95438CC8-9F45-4AC2-A4F8-8DEB199132C6}"/>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3" name="文本框 22">
            <a:hlinkClick r:id="rId2" action="ppaction://hlinksldjump"/>
            <a:extLst>
              <a:ext uri="{FF2B5EF4-FFF2-40B4-BE49-F238E27FC236}">
                <a16:creationId xmlns:a16="http://schemas.microsoft.com/office/drawing/2014/main" xmlns="" id="{A7050AC3-56E3-425E-9C78-259C78FD0D30}"/>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文本框 10">
            <a:hlinkClick r:id="rId4" action="ppaction://hlinksldjump"/>
            <a:extLst>
              <a:ext uri="{FF2B5EF4-FFF2-40B4-BE49-F238E27FC236}">
                <a16:creationId xmlns:a16="http://schemas.microsoft.com/office/drawing/2014/main" xmlns="" id="{8DE6C75F-E4DD-3698-361D-33926DE5EFDF}"/>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矩形 11">
            <a:hlinkClick r:id="rId3" action="ppaction://hlinksldjump"/>
            <a:extLst>
              <a:ext uri="{FF2B5EF4-FFF2-40B4-BE49-F238E27FC236}">
                <a16:creationId xmlns:a16="http://schemas.microsoft.com/office/drawing/2014/main" xmlns="" id="{6573D767-6271-56CA-426E-C46543ABCEB9}"/>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4" action="ppaction://hlinksldjump"/>
            <a:extLst>
              <a:ext uri="{FF2B5EF4-FFF2-40B4-BE49-F238E27FC236}">
                <a16:creationId xmlns:a16="http://schemas.microsoft.com/office/drawing/2014/main" xmlns="" id="{F3B71433-658B-A619-7DFA-EDE355968F67}"/>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a:extLst>
              <a:ext uri="{FF2B5EF4-FFF2-40B4-BE49-F238E27FC236}">
                <a16:creationId xmlns:a16="http://schemas.microsoft.com/office/drawing/2014/main" xmlns="" id="{EA9CF57F-B8B0-323B-4A9F-8F0845BCC172}"/>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48953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1BFD4D92-0FBE-4692-9BC9-C5BE94382A88}"/>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a:extLst>
              <a:ext uri="{FF2B5EF4-FFF2-40B4-BE49-F238E27FC236}">
                <a16:creationId xmlns:a16="http://schemas.microsoft.com/office/drawing/2014/main" xmlns="" id="{2843199B-A287-4B59-9D12-1912E602D8FC}"/>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xmlns="" id="{B0573472-D944-466A-8332-69188ABBA455}"/>
              </a:ext>
            </a:extLst>
          </p:cNvPr>
          <p:cNvSpPr txBox="1"/>
          <p:nvPr userDrawn="1"/>
        </p:nvSpPr>
        <p:spPr>
          <a:xfrm>
            <a:off x="919321" y="936437"/>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16" name="燕尾形 12">
            <a:extLst>
              <a:ext uri="{FF2B5EF4-FFF2-40B4-BE49-F238E27FC236}">
                <a16:creationId xmlns:a16="http://schemas.microsoft.com/office/drawing/2014/main" xmlns="" id="{A404764D-C382-4010-BFA8-CB2852A669CA}"/>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3">
            <a:hlinkClick r:id="rId2" action="ppaction://hlinksldjump"/>
            <a:extLst>
              <a:ext uri="{FF2B5EF4-FFF2-40B4-BE49-F238E27FC236}">
                <a16:creationId xmlns:a16="http://schemas.microsoft.com/office/drawing/2014/main" xmlns="" id="{BE90CE75-3D14-42AB-A511-921C9F997569}"/>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3" action="ppaction://hlinksldjump"/>
            <a:extLst>
              <a:ext uri="{FF2B5EF4-FFF2-40B4-BE49-F238E27FC236}">
                <a16:creationId xmlns:a16="http://schemas.microsoft.com/office/drawing/2014/main" xmlns="" id="{518FC35D-F583-48B8-9FB8-40787753C3E3}"/>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a:extLst>
              <a:ext uri="{FF2B5EF4-FFF2-40B4-BE49-F238E27FC236}">
                <a16:creationId xmlns:a16="http://schemas.microsoft.com/office/drawing/2014/main" xmlns="" id="{8F0993A6-4A25-4C0B-826B-6FA1AA6D11E8}"/>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8" name="文本框 27">
            <a:hlinkClick r:id="rId2" action="ppaction://hlinksldjump"/>
            <a:extLst>
              <a:ext uri="{FF2B5EF4-FFF2-40B4-BE49-F238E27FC236}">
                <a16:creationId xmlns:a16="http://schemas.microsoft.com/office/drawing/2014/main" xmlns="" id="{68E22ED6-6282-48BD-9596-FB94F3A9353A}"/>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4" name="文本框 13">
            <a:hlinkClick r:id="rId4" action="ppaction://hlinksldjump"/>
            <a:extLst>
              <a:ext uri="{FF2B5EF4-FFF2-40B4-BE49-F238E27FC236}">
                <a16:creationId xmlns:a16="http://schemas.microsoft.com/office/drawing/2014/main" xmlns="" id="{3BE4101D-FFE4-7227-C9E8-0F8B31F8E960}"/>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5" name="矩形 14">
            <a:hlinkClick r:id="rId3" action="ppaction://hlinksldjump"/>
            <a:extLst>
              <a:ext uri="{FF2B5EF4-FFF2-40B4-BE49-F238E27FC236}">
                <a16:creationId xmlns:a16="http://schemas.microsoft.com/office/drawing/2014/main" xmlns="" id="{A14C4033-4284-D3AF-6E8E-E22E9E1683A7}"/>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4" action="ppaction://hlinksldjump"/>
            <a:extLst>
              <a:ext uri="{FF2B5EF4-FFF2-40B4-BE49-F238E27FC236}">
                <a16:creationId xmlns:a16="http://schemas.microsoft.com/office/drawing/2014/main" xmlns="" id="{D067B643-FED7-0146-FC7D-24A87B8965B0}"/>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a:extLst>
              <a:ext uri="{FF2B5EF4-FFF2-40B4-BE49-F238E27FC236}">
                <a16:creationId xmlns:a16="http://schemas.microsoft.com/office/drawing/2014/main" xmlns="" id="{ABE0A0CB-E039-303D-C398-CF52477008F1}"/>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008577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xmlns="" id="{425C8733-12D6-4194-8F11-0D4A0433191C}"/>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a:extLst>
              <a:ext uri="{FF2B5EF4-FFF2-40B4-BE49-F238E27FC236}">
                <a16:creationId xmlns:a16="http://schemas.microsoft.com/office/drawing/2014/main" xmlns="" id="{E926F146-6EC8-4AF6-A766-755A89E355F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a:extLst>
              <a:ext uri="{FF2B5EF4-FFF2-40B4-BE49-F238E27FC236}">
                <a16:creationId xmlns:a16="http://schemas.microsoft.com/office/drawing/2014/main" xmlns="" id="{521CDB36-8BC9-4484-BA1D-11262466D906}"/>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a:extLst>
              <a:ext uri="{FF2B5EF4-FFF2-40B4-BE49-F238E27FC236}">
                <a16:creationId xmlns:a16="http://schemas.microsoft.com/office/drawing/2014/main" xmlns="" id="{2E8606FF-9133-46EE-8584-2E6E599E1BA5}"/>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a:extLst>
              <a:ext uri="{FF2B5EF4-FFF2-40B4-BE49-F238E27FC236}">
                <a16:creationId xmlns:a16="http://schemas.microsoft.com/office/drawing/2014/main" xmlns="" id="{A46CF1D9-576A-4B3F-AD73-73F1D0D69724}"/>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a:extLst>
              <a:ext uri="{FF2B5EF4-FFF2-40B4-BE49-F238E27FC236}">
                <a16:creationId xmlns:a16="http://schemas.microsoft.com/office/drawing/2014/main" xmlns="" id="{61447F08-0CCA-49DD-9A1E-9B199DA8A817}"/>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a:extLst>
              <a:ext uri="{FF2B5EF4-FFF2-40B4-BE49-F238E27FC236}">
                <a16:creationId xmlns:a16="http://schemas.microsoft.com/office/drawing/2014/main" xmlns="" id="{07D49749-5C32-4FC5-9AD9-CD787F0305BD}"/>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a:hlinkClick r:id="rId4" action="ppaction://hlinksldjump"/>
            <a:extLst>
              <a:ext uri="{FF2B5EF4-FFF2-40B4-BE49-F238E27FC236}">
                <a16:creationId xmlns:a16="http://schemas.microsoft.com/office/drawing/2014/main" xmlns="" id="{20624DBA-2953-4045-B3C5-83E490912EBB}"/>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a:extLst>
              <a:ext uri="{FF2B5EF4-FFF2-40B4-BE49-F238E27FC236}">
                <a16:creationId xmlns:a16="http://schemas.microsoft.com/office/drawing/2014/main" xmlns="" id="{4EE182A2-9F08-4716-B8F2-1F14B2F2A9A3}"/>
              </a:ext>
            </a:extLst>
          </p:cNvPr>
          <p:cNvSpPr/>
          <p:nvPr userDrawn="1"/>
        </p:nvSpPr>
        <p:spPr>
          <a:xfrm>
            <a:off x="-385011" y="1942412"/>
            <a:ext cx="13042232" cy="3320704"/>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a:extLst>
              <a:ext uri="{FF2B5EF4-FFF2-40B4-BE49-F238E27FC236}">
                <a16:creationId xmlns:a16="http://schemas.microsoft.com/office/drawing/2014/main" xmlns="" id="{631E08D1-96C8-45AE-BA09-92F25624F7FB}"/>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a:extLst>
              <a:ext uri="{FF2B5EF4-FFF2-40B4-BE49-F238E27FC236}">
                <a16:creationId xmlns:a16="http://schemas.microsoft.com/office/drawing/2014/main" xmlns="" id="{DFFF667F-93CF-4941-A97F-6B505F9858A8}"/>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4" name="矩形 13">
            <a:hlinkClick r:id="rId2" action="ppaction://hlinksldjump"/>
            <a:extLst>
              <a:ext uri="{FF2B5EF4-FFF2-40B4-BE49-F238E27FC236}">
                <a16:creationId xmlns:a16="http://schemas.microsoft.com/office/drawing/2014/main" xmlns="" id="{08E2DF54-4CE7-411B-3078-A9D4289A84B2}"/>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a:extLst>
              <a:ext uri="{FF2B5EF4-FFF2-40B4-BE49-F238E27FC236}">
                <a16:creationId xmlns:a16="http://schemas.microsoft.com/office/drawing/2014/main" xmlns="" id="{E12804D7-91CE-5BCE-1896-23F3F01737B2}"/>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4" action="ppaction://hlinksldjump"/>
            <a:extLst>
              <a:ext uri="{FF2B5EF4-FFF2-40B4-BE49-F238E27FC236}">
                <a16:creationId xmlns:a16="http://schemas.microsoft.com/office/drawing/2014/main" xmlns="" id="{417E9C60-65F2-8C88-5591-9CF175B6CBAC}"/>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14606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xmlns="" id="{68738828-A2A6-44D9-8F25-63E9A363F809}"/>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a:extLst>
              <a:ext uri="{FF2B5EF4-FFF2-40B4-BE49-F238E27FC236}">
                <a16:creationId xmlns:a16="http://schemas.microsoft.com/office/drawing/2014/main" xmlns="" id="{54D01032-ACA1-428E-AE96-1154BA2B934A}"/>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1">
            <a:extLst>
              <a:ext uri="{FF2B5EF4-FFF2-40B4-BE49-F238E27FC236}">
                <a16:creationId xmlns:a16="http://schemas.microsoft.com/office/drawing/2014/main" xmlns="" id="{069E2188-AE37-492B-A37D-547B4AB87881}"/>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4">
            <a:extLst>
              <a:ext uri="{FF2B5EF4-FFF2-40B4-BE49-F238E27FC236}">
                <a16:creationId xmlns:a16="http://schemas.microsoft.com/office/drawing/2014/main" xmlns="" id="{2767D308-E1AE-4145-83BA-3AEC9C801504}"/>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2" action="ppaction://hlinksldjump"/>
            <a:extLst>
              <a:ext uri="{FF2B5EF4-FFF2-40B4-BE49-F238E27FC236}">
                <a16:creationId xmlns:a16="http://schemas.microsoft.com/office/drawing/2014/main" xmlns="" id="{273AA4A8-7F15-49BF-9915-6494EF363F51}"/>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2" action="ppaction://hlinksldjump"/>
            <a:extLst>
              <a:ext uri="{FF2B5EF4-FFF2-40B4-BE49-F238E27FC236}">
                <a16:creationId xmlns:a16="http://schemas.microsoft.com/office/drawing/2014/main" xmlns="" id="{6C3EDA5F-1BEC-4303-BB56-2F365CAB1165}"/>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hlinkClick r:id="rId3" action="ppaction://hlinksldjump"/>
            <a:extLst>
              <a:ext uri="{FF2B5EF4-FFF2-40B4-BE49-F238E27FC236}">
                <a16:creationId xmlns:a16="http://schemas.microsoft.com/office/drawing/2014/main" xmlns="" id="{4E76EFEE-7503-4BC8-AE26-EB74F2FB7DCD}"/>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9" name="燕尾形 27">
            <a:extLst>
              <a:ext uri="{FF2B5EF4-FFF2-40B4-BE49-F238E27FC236}">
                <a16:creationId xmlns:a16="http://schemas.microsoft.com/office/drawing/2014/main" xmlns="" id="{0A959DF5-DD0D-4233-91BE-7EAB3CFBD1A9}"/>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a:extLst>
              <a:ext uri="{FF2B5EF4-FFF2-40B4-BE49-F238E27FC236}">
                <a16:creationId xmlns:a16="http://schemas.microsoft.com/office/drawing/2014/main" xmlns="" id="{5654F83D-02C4-42E5-BC9B-BC466C4A2615}"/>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
        <p:nvSpPr>
          <p:cNvPr id="12" name="文本框 11">
            <a:hlinkClick r:id="rId4" action="ppaction://hlinksldjump"/>
            <a:extLst>
              <a:ext uri="{FF2B5EF4-FFF2-40B4-BE49-F238E27FC236}">
                <a16:creationId xmlns:a16="http://schemas.microsoft.com/office/drawing/2014/main" xmlns="" id="{939C8819-9352-0A39-D5EE-F835F7D7DFE7}"/>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3" name="矩形 12">
            <a:hlinkClick r:id="rId2" action="ppaction://hlinksldjump"/>
            <a:extLst>
              <a:ext uri="{FF2B5EF4-FFF2-40B4-BE49-F238E27FC236}">
                <a16:creationId xmlns:a16="http://schemas.microsoft.com/office/drawing/2014/main" xmlns="" id="{32286023-72EE-47A0-99BF-F568FEE4F814}"/>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3" action="ppaction://hlinksldjump"/>
            <a:extLst>
              <a:ext uri="{FF2B5EF4-FFF2-40B4-BE49-F238E27FC236}">
                <a16:creationId xmlns:a16="http://schemas.microsoft.com/office/drawing/2014/main" xmlns="" id="{15D646B2-BC71-804F-90DC-752A91FC9C6D}"/>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4" action="ppaction://hlinksldjump"/>
            <a:extLst>
              <a:ext uri="{FF2B5EF4-FFF2-40B4-BE49-F238E27FC236}">
                <a16:creationId xmlns:a16="http://schemas.microsoft.com/office/drawing/2014/main" xmlns="" id="{C6EE4712-657D-8035-1D8A-521C95E4A538}"/>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26772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a:extLst>
              <a:ext uri="{FF2B5EF4-FFF2-40B4-BE49-F238E27FC236}">
                <a16:creationId xmlns:a16="http://schemas.microsoft.com/office/drawing/2014/main" xmlns="" id="{43F3A36C-28A8-4BDB-ABFC-559BF92461D7}"/>
              </a:ext>
            </a:extLst>
          </p:cNvPr>
          <p:cNvSpPr/>
          <p:nvPr userDrawn="1"/>
        </p:nvSpPr>
        <p:spPr>
          <a:xfrm>
            <a:off x="-385011" y="1942412"/>
            <a:ext cx="13042232" cy="1736453"/>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CA3333AA-0C1C-459C-86D8-4CD397E37908}"/>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a:extLst>
              <a:ext uri="{FF2B5EF4-FFF2-40B4-BE49-F238E27FC236}">
                <a16:creationId xmlns:a16="http://schemas.microsoft.com/office/drawing/2014/main" xmlns="" id="{FD682373-C667-4EE6-A0AE-6A70E659AFFC}"/>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a:extLst>
              <a:ext uri="{FF2B5EF4-FFF2-40B4-BE49-F238E27FC236}">
                <a16:creationId xmlns:a16="http://schemas.microsoft.com/office/drawing/2014/main" xmlns="" id="{D85E3C83-EFA8-441A-B892-9304D2BE1261}"/>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xmlns="" id="{58A279B6-C2BB-4620-82CC-8908A70D0B37}"/>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a:extLst>
              <a:ext uri="{FF2B5EF4-FFF2-40B4-BE49-F238E27FC236}">
                <a16:creationId xmlns:a16="http://schemas.microsoft.com/office/drawing/2014/main" xmlns="" id="{2495E2B2-DF81-48E7-BE1A-3BAB37EC8B02}"/>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a:extLst>
              <a:ext uri="{FF2B5EF4-FFF2-40B4-BE49-F238E27FC236}">
                <a16:creationId xmlns:a16="http://schemas.microsoft.com/office/drawing/2014/main" xmlns="" id="{4D6BFDFE-34E4-4558-AC4F-DE04445CAF93}"/>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a:extLst>
              <a:ext uri="{FF2B5EF4-FFF2-40B4-BE49-F238E27FC236}">
                <a16:creationId xmlns:a16="http://schemas.microsoft.com/office/drawing/2014/main" xmlns="" id="{400C8C0D-CF22-4B46-AD8C-728D8BB663B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extLst>
              <a:ext uri="{FF2B5EF4-FFF2-40B4-BE49-F238E27FC236}">
                <a16:creationId xmlns:a16="http://schemas.microsoft.com/office/drawing/2014/main" xmlns="" id="{79DBF3A1-7DAD-4E08-9A1C-84D003CB0A98}"/>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a:extLst>
              <a:ext uri="{FF2B5EF4-FFF2-40B4-BE49-F238E27FC236}">
                <a16:creationId xmlns:a16="http://schemas.microsoft.com/office/drawing/2014/main" xmlns="" id="{9ACC4BD0-CA50-4417-8C8A-ECF57BDA34A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3" name="文本框 12">
            <a:hlinkClick r:id="rId4" action="ppaction://hlinksldjump"/>
            <a:extLst>
              <a:ext uri="{FF2B5EF4-FFF2-40B4-BE49-F238E27FC236}">
                <a16:creationId xmlns:a16="http://schemas.microsoft.com/office/drawing/2014/main" xmlns="" id="{F876688D-7441-36AB-29DF-72760A322E2C}"/>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4" name="矩形 13">
            <a:hlinkClick r:id="rId2" action="ppaction://hlinksldjump"/>
            <a:extLst>
              <a:ext uri="{FF2B5EF4-FFF2-40B4-BE49-F238E27FC236}">
                <a16:creationId xmlns:a16="http://schemas.microsoft.com/office/drawing/2014/main" xmlns="" id="{45742D10-5889-1FBD-4212-B5ACF0B5662E}"/>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3" action="ppaction://hlinksldjump"/>
            <a:extLst>
              <a:ext uri="{FF2B5EF4-FFF2-40B4-BE49-F238E27FC236}">
                <a16:creationId xmlns:a16="http://schemas.microsoft.com/office/drawing/2014/main" xmlns="" id="{5EC325B7-B561-5CD2-123A-9FD93350B62C}"/>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4" action="ppaction://hlinksldjump"/>
            <a:extLst>
              <a:ext uri="{FF2B5EF4-FFF2-40B4-BE49-F238E27FC236}">
                <a16:creationId xmlns:a16="http://schemas.microsoft.com/office/drawing/2014/main" xmlns="" id="{BF672ED5-034E-C1AE-2A7E-F2F42D5D4BD8}"/>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0060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CA3333AA-0C1C-459C-86D8-4CD397E37908}"/>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a:extLst>
              <a:ext uri="{FF2B5EF4-FFF2-40B4-BE49-F238E27FC236}">
                <a16:creationId xmlns:a16="http://schemas.microsoft.com/office/drawing/2014/main" xmlns="" id="{FD682373-C667-4EE6-A0AE-6A70E659AFFC}"/>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a:extLst>
              <a:ext uri="{FF2B5EF4-FFF2-40B4-BE49-F238E27FC236}">
                <a16:creationId xmlns:a16="http://schemas.microsoft.com/office/drawing/2014/main" xmlns="" id="{D85E3C83-EFA8-441A-B892-9304D2BE1261}"/>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xmlns="" id="{58A279B6-C2BB-4620-82CC-8908A70D0B37}"/>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a:extLst>
              <a:ext uri="{FF2B5EF4-FFF2-40B4-BE49-F238E27FC236}">
                <a16:creationId xmlns:a16="http://schemas.microsoft.com/office/drawing/2014/main" xmlns="" id="{2495E2B2-DF81-48E7-BE1A-3BAB37EC8B02}"/>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a:extLst>
              <a:ext uri="{FF2B5EF4-FFF2-40B4-BE49-F238E27FC236}">
                <a16:creationId xmlns:a16="http://schemas.microsoft.com/office/drawing/2014/main" xmlns="" id="{4D6BFDFE-34E4-4558-AC4F-DE04445CAF93}"/>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a:extLst>
              <a:ext uri="{FF2B5EF4-FFF2-40B4-BE49-F238E27FC236}">
                <a16:creationId xmlns:a16="http://schemas.microsoft.com/office/drawing/2014/main" xmlns="" id="{400C8C0D-CF22-4B46-AD8C-728D8BB663B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2" action="ppaction://hlinksldjump"/>
            <a:extLst>
              <a:ext uri="{FF2B5EF4-FFF2-40B4-BE49-F238E27FC236}">
                <a16:creationId xmlns:a16="http://schemas.microsoft.com/office/drawing/2014/main" xmlns="" id="{79DBF3A1-7DAD-4E08-9A1C-84D003CB0A98}"/>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a:extLst>
              <a:ext uri="{FF2B5EF4-FFF2-40B4-BE49-F238E27FC236}">
                <a16:creationId xmlns:a16="http://schemas.microsoft.com/office/drawing/2014/main" xmlns="" id="{9ACC4BD0-CA50-4417-8C8A-ECF57BDA34A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2" name="文本框 11">
            <a:hlinkClick r:id="rId4" action="ppaction://hlinksldjump"/>
            <a:extLst>
              <a:ext uri="{FF2B5EF4-FFF2-40B4-BE49-F238E27FC236}">
                <a16:creationId xmlns:a16="http://schemas.microsoft.com/office/drawing/2014/main" xmlns="" id="{BA48FCF2-E76A-042F-E1E3-999F63D6B835}"/>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13" name="矩形 12">
            <a:hlinkClick r:id="rId2" action="ppaction://hlinksldjump"/>
            <a:extLst>
              <a:ext uri="{FF2B5EF4-FFF2-40B4-BE49-F238E27FC236}">
                <a16:creationId xmlns:a16="http://schemas.microsoft.com/office/drawing/2014/main" xmlns="" id="{C255C15F-D41B-0E80-9073-96186F54B5BB}"/>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3" action="ppaction://hlinksldjump"/>
            <a:extLst>
              <a:ext uri="{FF2B5EF4-FFF2-40B4-BE49-F238E27FC236}">
                <a16:creationId xmlns:a16="http://schemas.microsoft.com/office/drawing/2014/main" xmlns="" id="{F743E3FE-79DA-3BF8-DB16-4890FF77557F}"/>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a:extLst>
              <a:ext uri="{FF2B5EF4-FFF2-40B4-BE49-F238E27FC236}">
                <a16:creationId xmlns:a16="http://schemas.microsoft.com/office/drawing/2014/main" xmlns="" id="{B74771A2-7A03-D970-EB78-2FB070E8247C}"/>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038795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3" name="圆角矩形 10">
            <a:extLst>
              <a:ext uri="{FF2B5EF4-FFF2-40B4-BE49-F238E27FC236}">
                <a16:creationId xmlns:a16="http://schemas.microsoft.com/office/drawing/2014/main" xmlns="" id="{3C77D6E6-706A-4EF4-8C9D-CAC66D95A74A}"/>
              </a:ext>
            </a:extLst>
          </p:cNvPr>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pic>
        <p:nvPicPr>
          <p:cNvPr id="6" name="图片 5">
            <a:extLst>
              <a:ext uri="{FF2B5EF4-FFF2-40B4-BE49-F238E27FC236}">
                <a16:creationId xmlns:a16="http://schemas.microsoft.com/office/drawing/2014/main" xmlns="" id="{80CC7B04-EB42-82B6-2A28-CD31DE5CFEF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6845" y="547914"/>
            <a:ext cx="597600" cy="597600"/>
          </a:xfrm>
          <a:prstGeom prst="rect">
            <a:avLst/>
          </a:prstGeom>
        </p:spPr>
      </p:pic>
      <p:sp>
        <p:nvSpPr>
          <p:cNvPr id="2" name="矩形: 圆角 34">
            <a:hlinkClick r:id="" action="ppaction://noaction"/>
            <a:extLst>
              <a:ext uri="{FF2B5EF4-FFF2-40B4-BE49-F238E27FC236}">
                <a16:creationId xmlns:a16="http://schemas.microsoft.com/office/drawing/2014/main" xmlns="" id="{CBFC01A5-53A5-4870-805C-A607944DF112}"/>
              </a:ext>
            </a:extLst>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4" name="圆角矩形 11">
            <a:extLst>
              <a:ext uri="{FF2B5EF4-FFF2-40B4-BE49-F238E27FC236}">
                <a16:creationId xmlns:a16="http://schemas.microsoft.com/office/drawing/2014/main" xmlns="" id="{6C0BF146-5787-49B9-AE5F-C7C82CF36058}"/>
              </a:ext>
            </a:extLst>
          </p:cNvPr>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01010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sageB_翻译页-模板">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2EEFEC54-9D94-0366-96A8-F380885EBE8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6845" y="535860"/>
            <a:ext cx="597600" cy="597600"/>
          </a:xfrm>
          <a:prstGeom prst="rect">
            <a:avLst/>
          </a:prstGeom>
        </p:spPr>
      </p:pic>
      <p:sp>
        <p:nvSpPr>
          <p:cNvPr id="2" name="矩形: 圆角 34">
            <a:hlinkClick r:id="" action="ppaction://noaction"/>
            <a:extLst>
              <a:ext uri="{FF2B5EF4-FFF2-40B4-BE49-F238E27FC236}">
                <a16:creationId xmlns:a16="http://schemas.microsoft.com/office/drawing/2014/main" xmlns="" id="{CBFC01A5-53A5-4870-805C-A607944DF112}"/>
              </a:ext>
            </a:extLst>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7" name="圆角矩形 10">
            <a:extLst>
              <a:ext uri="{FF2B5EF4-FFF2-40B4-BE49-F238E27FC236}">
                <a16:creationId xmlns:a16="http://schemas.microsoft.com/office/drawing/2014/main" xmlns="" id="{8AB35E0F-7531-8EF4-35F7-3C311DBD6FB3}"/>
              </a:ext>
            </a:extLst>
          </p:cNvPr>
          <p:cNvSpPr/>
          <p:nvPr userDrawn="1"/>
        </p:nvSpPr>
        <p:spPr>
          <a:xfrm>
            <a:off x="8301519" y="436718"/>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8" name="圆角矩形 11">
            <a:extLst>
              <a:ext uri="{FF2B5EF4-FFF2-40B4-BE49-F238E27FC236}">
                <a16:creationId xmlns:a16="http://schemas.microsoft.com/office/drawing/2014/main" xmlns="" id="{5F73E68B-A5A6-7B1B-1B5C-6ADD82A203D7}"/>
              </a:ext>
            </a:extLst>
          </p:cNvPr>
          <p:cNvSpPr/>
          <p:nvPr userDrawn="1"/>
        </p:nvSpPr>
        <p:spPr>
          <a:xfrm>
            <a:off x="919320" y="1276554"/>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xmlns="" id="{3611A9A6-8BB5-1758-AA10-643BF5413184}"/>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436400" y="550800"/>
            <a:ext cx="597600" cy="589525"/>
          </a:xfrm>
          <a:prstGeom prst="rect">
            <a:avLst/>
          </a:prstGeom>
        </p:spPr>
      </p:pic>
    </p:spTree>
    <p:extLst>
      <p:ext uri="{BB962C8B-B14F-4D97-AF65-F5344CB8AC3E}">
        <p14:creationId xmlns:p14="http://schemas.microsoft.com/office/powerpoint/2010/main" xmlns="" val="494276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4E9E88F-F715-4A03-A593-654DB9A7954F}"/>
              </a:ext>
            </a:extLst>
          </p:cNvPr>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A88217F1-D421-4CD0-BD12-AC42F1E24085}"/>
              </a:ext>
            </a:extLst>
          </p:cNvPr>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8" name="矩形: 圆角 34">
            <a:hlinkClick r:id="" action="ppaction://noaction"/>
            <a:extLst>
              <a:ext uri="{FF2B5EF4-FFF2-40B4-BE49-F238E27FC236}">
                <a16:creationId xmlns:a16="http://schemas.microsoft.com/office/drawing/2014/main" xmlns="" id="{FB723835-C7E3-49C8-9AB3-22753A6C89F5}"/>
              </a:ext>
            </a:extLst>
          </p:cNvPr>
          <p:cNvSpPr/>
          <p:nvPr userDrawn="1"/>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16834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6874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a:extLst>
              <a:ext uri="{FF2B5EF4-FFF2-40B4-BE49-F238E27FC236}">
                <a16:creationId xmlns:a16="http://schemas.microsoft.com/office/drawing/2014/main" xmlns="" id="{1C6D82AB-A696-4520-95CC-2395AC15B463}"/>
              </a:ext>
            </a:extLst>
          </p:cNvPr>
          <p:cNvSpPr/>
          <p:nvPr userDrawn="1"/>
        </p:nvSpPr>
        <p:spPr>
          <a:xfrm>
            <a:off x="-385011" y="1942412"/>
            <a:ext cx="13042232" cy="2665679"/>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a:extLst>
              <a:ext uri="{FF2B5EF4-FFF2-40B4-BE49-F238E27FC236}">
                <a16:creationId xmlns:a16="http://schemas.microsoft.com/office/drawing/2014/main" xmlns="" id="{E01496B7-B3AA-4FF4-A4D3-74AF5789FBFA}"/>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a:extLst>
              <a:ext uri="{FF2B5EF4-FFF2-40B4-BE49-F238E27FC236}">
                <a16:creationId xmlns:a16="http://schemas.microsoft.com/office/drawing/2014/main" xmlns="" id="{E89508BD-355C-48AD-A48A-89FC1917D70E}"/>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a:extLst>
              <a:ext uri="{FF2B5EF4-FFF2-40B4-BE49-F238E27FC236}">
                <a16:creationId xmlns:a16="http://schemas.microsoft.com/office/drawing/2014/main" xmlns="" id="{076FC14B-15DB-4FDF-8E90-C0E14E7D931A}"/>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xmlns="" id="{01C8DDC4-9638-48E3-8F37-037A25616AFC}"/>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a:extLst>
              <a:ext uri="{FF2B5EF4-FFF2-40B4-BE49-F238E27FC236}">
                <a16:creationId xmlns:a16="http://schemas.microsoft.com/office/drawing/2014/main" xmlns="" id="{1C2A8F71-BE03-4073-915B-81B115774B8E}"/>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xmlns="" id="{1D87EE32-A154-4D88-8685-CA42E6F888D1}"/>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a:extLst>
              <a:ext uri="{FF2B5EF4-FFF2-40B4-BE49-F238E27FC236}">
                <a16:creationId xmlns:a16="http://schemas.microsoft.com/office/drawing/2014/main" xmlns="" id="{34C04799-7C89-4045-9DA8-FC1D342B1551}"/>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a:extLst>
              <a:ext uri="{FF2B5EF4-FFF2-40B4-BE49-F238E27FC236}">
                <a16:creationId xmlns:a16="http://schemas.microsoft.com/office/drawing/2014/main" xmlns="" id="{B5AF0616-0ABA-4897-9964-2ADC827D004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a:extLst>
              <a:ext uri="{FF2B5EF4-FFF2-40B4-BE49-F238E27FC236}">
                <a16:creationId xmlns:a16="http://schemas.microsoft.com/office/drawing/2014/main" xmlns="" id="{00CAC164-3582-4485-A8CA-410AE1A25AC2}"/>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2" name="矩形 1">
            <a:hlinkClick r:id="rId3" action="ppaction://hlinksldjump"/>
            <a:extLst>
              <a:ext uri="{FF2B5EF4-FFF2-40B4-BE49-F238E27FC236}">
                <a16:creationId xmlns:a16="http://schemas.microsoft.com/office/drawing/2014/main" xmlns="" id="{133C395E-7DF8-A391-D767-AF821D820BBC}"/>
              </a:ext>
            </a:extLst>
          </p:cNvPr>
          <p:cNvSpPr/>
          <p:nvPr userDrawn="1"/>
        </p:nvSpPr>
        <p:spPr>
          <a:xfrm>
            <a:off x="-29288" y="134"/>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a:extLst>
              <a:ext uri="{FF2B5EF4-FFF2-40B4-BE49-F238E27FC236}">
                <a16:creationId xmlns:a16="http://schemas.microsoft.com/office/drawing/2014/main" xmlns="" id="{9279451B-109A-684E-28CE-65DC22F0C6B9}"/>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2" action="ppaction://hlinksldjump"/>
            <a:extLst>
              <a:ext uri="{FF2B5EF4-FFF2-40B4-BE49-F238E27FC236}">
                <a16:creationId xmlns:a16="http://schemas.microsoft.com/office/drawing/2014/main" xmlns="" id="{7A30D5C0-04AB-232D-57B2-950AC35F9D98}"/>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21999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a:extLst>
              <a:ext uri="{FF2B5EF4-FFF2-40B4-BE49-F238E27FC236}">
                <a16:creationId xmlns:a16="http://schemas.microsoft.com/office/drawing/2014/main" xmlns="" id="{BAEDB782-5A5B-411E-B92D-F53BD6FD55A9}"/>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a:extLst>
              <a:ext uri="{FF2B5EF4-FFF2-40B4-BE49-F238E27FC236}">
                <a16:creationId xmlns:a16="http://schemas.microsoft.com/office/drawing/2014/main" xmlns="" id="{2C622213-7979-4CA2-9B3F-6D66D9F5C682}"/>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9">
            <a:extLst>
              <a:ext uri="{FF2B5EF4-FFF2-40B4-BE49-F238E27FC236}">
                <a16:creationId xmlns:a16="http://schemas.microsoft.com/office/drawing/2014/main" xmlns="" id="{5AAF1BA9-13C5-4531-BAAD-7AC31EFBEBCB}"/>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xmlns="" id="{2D729BE1-C4A6-4DD7-AFF3-79218FAFEC88}"/>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a:extLst>
              <a:ext uri="{FF2B5EF4-FFF2-40B4-BE49-F238E27FC236}">
                <a16:creationId xmlns:a16="http://schemas.microsoft.com/office/drawing/2014/main" xmlns="" id="{D81F2246-7617-4CC6-98FF-4ACB8E9B08D4}"/>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xmlns="" id="{A5FFF2E0-23A6-4BEE-8097-3E72DA916217}"/>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8" name="文本框 17">
            <a:hlinkClick r:id="rId3" action="ppaction://hlinksldjump"/>
            <a:extLst>
              <a:ext uri="{FF2B5EF4-FFF2-40B4-BE49-F238E27FC236}">
                <a16:creationId xmlns:a16="http://schemas.microsoft.com/office/drawing/2014/main" xmlns="" id="{9D9E511F-0F1D-476F-AE27-F3F4F1EEE061}"/>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文本框 18">
            <a:hlinkClick r:id="rId4" action="ppaction://hlinksldjump"/>
            <a:extLst>
              <a:ext uri="{FF2B5EF4-FFF2-40B4-BE49-F238E27FC236}">
                <a16:creationId xmlns:a16="http://schemas.microsoft.com/office/drawing/2014/main" xmlns="" id="{43CFEB4B-CB17-416C-A1AB-09E4FF28E8F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a:extLst>
              <a:ext uri="{FF2B5EF4-FFF2-40B4-BE49-F238E27FC236}">
                <a16:creationId xmlns:a16="http://schemas.microsoft.com/office/drawing/2014/main" xmlns="" id="{95067720-D528-46A6-AF6E-421779B0726F}"/>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a:extLst>
              <a:ext uri="{FF2B5EF4-FFF2-40B4-BE49-F238E27FC236}">
                <a16:creationId xmlns:a16="http://schemas.microsoft.com/office/drawing/2014/main" xmlns="" id="{7B580918-62FC-DEF6-518E-C84F07C9DDAE}"/>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a:extLst>
              <a:ext uri="{FF2B5EF4-FFF2-40B4-BE49-F238E27FC236}">
                <a16:creationId xmlns:a16="http://schemas.microsoft.com/office/drawing/2014/main" xmlns="" id="{B93D63A4-555A-36C5-7F77-AABEF2A1F0BD}"/>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a:extLst>
              <a:ext uri="{FF2B5EF4-FFF2-40B4-BE49-F238E27FC236}">
                <a16:creationId xmlns:a16="http://schemas.microsoft.com/office/drawing/2014/main" xmlns="" id="{06E19FEF-C723-507C-F842-58C06556142C}"/>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43460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a:extLst>
              <a:ext uri="{FF2B5EF4-FFF2-40B4-BE49-F238E27FC236}">
                <a16:creationId xmlns:a16="http://schemas.microsoft.com/office/drawing/2014/main" xmlns="" id="{A8CCA8C1-6F91-4F9E-852A-3D741F2591E2}"/>
              </a:ext>
            </a:extLst>
          </p:cNvPr>
          <p:cNvSpPr/>
          <p:nvPr userDrawn="1"/>
        </p:nvSpPr>
        <p:spPr>
          <a:xfrm>
            <a:off x="-385011" y="1942413"/>
            <a:ext cx="13042232" cy="2283598"/>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a:extLst>
              <a:ext uri="{FF2B5EF4-FFF2-40B4-BE49-F238E27FC236}">
                <a16:creationId xmlns:a16="http://schemas.microsoft.com/office/drawing/2014/main" xmlns="" id="{4FCF90F5-DE60-494A-8F77-D841DB30B2C5}"/>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a:extLst>
              <a:ext uri="{FF2B5EF4-FFF2-40B4-BE49-F238E27FC236}">
                <a16:creationId xmlns:a16="http://schemas.microsoft.com/office/drawing/2014/main" xmlns="" id="{B3097B19-A576-422C-B014-08716EA6B996}"/>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a:extLst>
              <a:ext uri="{FF2B5EF4-FFF2-40B4-BE49-F238E27FC236}">
                <a16:creationId xmlns:a16="http://schemas.microsoft.com/office/drawing/2014/main" xmlns="" id="{36AA6A89-6A45-43E8-BF88-BE0FD075360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a:extLst>
              <a:ext uri="{FF2B5EF4-FFF2-40B4-BE49-F238E27FC236}">
                <a16:creationId xmlns:a16="http://schemas.microsoft.com/office/drawing/2014/main" xmlns="" id="{0A3CFD12-7441-4175-9457-618B4DC7C984}"/>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a:extLst>
              <a:ext uri="{FF2B5EF4-FFF2-40B4-BE49-F238E27FC236}">
                <a16:creationId xmlns:a16="http://schemas.microsoft.com/office/drawing/2014/main" xmlns="" id="{053B60C6-0612-494B-85C2-A15326D4EB44}"/>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a:extLst>
              <a:ext uri="{FF2B5EF4-FFF2-40B4-BE49-F238E27FC236}">
                <a16:creationId xmlns:a16="http://schemas.microsoft.com/office/drawing/2014/main" xmlns="" id="{57464697-6428-4B58-9DF7-D368DC499DB3}"/>
              </a:ext>
            </a:extLst>
          </p:cNvPr>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49" name="文本框 48">
            <a:hlinkClick r:id="rId3" action="ppaction://hlinksldjump"/>
            <a:extLst>
              <a:ext uri="{FF2B5EF4-FFF2-40B4-BE49-F238E27FC236}">
                <a16:creationId xmlns:a16="http://schemas.microsoft.com/office/drawing/2014/main" xmlns="" id="{EE4DDCFD-BA62-42C4-9F81-E8EB3BA8A235}"/>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50" name="文本框 49">
            <a:hlinkClick r:id="rId4" action="ppaction://hlinksldjump"/>
            <a:extLst>
              <a:ext uri="{FF2B5EF4-FFF2-40B4-BE49-F238E27FC236}">
                <a16:creationId xmlns:a16="http://schemas.microsoft.com/office/drawing/2014/main" xmlns="" id="{68B42A55-47B1-499C-AD50-9594EA56F576}"/>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a:extLst>
              <a:ext uri="{FF2B5EF4-FFF2-40B4-BE49-F238E27FC236}">
                <a16:creationId xmlns:a16="http://schemas.microsoft.com/office/drawing/2014/main" xmlns="" id="{43CC33FA-BB1C-4236-B8B4-946191688F19}"/>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3" action="ppaction://hlinksldjump"/>
            <a:extLst>
              <a:ext uri="{FF2B5EF4-FFF2-40B4-BE49-F238E27FC236}">
                <a16:creationId xmlns:a16="http://schemas.microsoft.com/office/drawing/2014/main" xmlns="" id="{65FACEBA-F206-B4EE-E3FA-C53A0DB11880}"/>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4" action="ppaction://hlinksldjump"/>
            <a:extLst>
              <a:ext uri="{FF2B5EF4-FFF2-40B4-BE49-F238E27FC236}">
                <a16:creationId xmlns:a16="http://schemas.microsoft.com/office/drawing/2014/main" xmlns="" id="{97C89787-3F18-9DBE-462E-A1DAD4BCB6D9}"/>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a:extLst>
              <a:ext uri="{FF2B5EF4-FFF2-40B4-BE49-F238E27FC236}">
                <a16:creationId xmlns:a16="http://schemas.microsoft.com/office/drawing/2014/main" xmlns="" id="{98E91AE7-1D78-458B-2555-5ADAB595B0D0}"/>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61722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6" name="圆角矩形 1">
            <a:extLst>
              <a:ext uri="{FF2B5EF4-FFF2-40B4-BE49-F238E27FC236}">
                <a16:creationId xmlns:a16="http://schemas.microsoft.com/office/drawing/2014/main" xmlns="" id="{79E4EC60-2C53-448C-8C40-07BD4A6F6936}"/>
              </a:ext>
            </a:extLst>
          </p:cNvPr>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pic>
        <p:nvPicPr>
          <p:cNvPr id="4" name="图片 3">
            <a:extLst>
              <a:ext uri="{FF2B5EF4-FFF2-40B4-BE49-F238E27FC236}">
                <a16:creationId xmlns:a16="http://schemas.microsoft.com/office/drawing/2014/main" xmlns="" id="{FA2A8C1B-C40E-8F88-4917-CC4832A9738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41953" y="1055531"/>
            <a:ext cx="597600" cy="597600"/>
          </a:xfrm>
          <a:prstGeom prst="rect">
            <a:avLst/>
          </a:prstGeom>
        </p:spPr>
      </p:pic>
      <p:sp>
        <p:nvSpPr>
          <p:cNvPr id="13" name="椭圆 12">
            <a:extLst>
              <a:ext uri="{FF2B5EF4-FFF2-40B4-BE49-F238E27FC236}">
                <a16:creationId xmlns:a16="http://schemas.microsoft.com/office/drawing/2014/main" xmlns="" id="{0C4B4486-93C4-419F-9A6F-BE9B37104CA3}"/>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a:extLst>
              <a:ext uri="{FF2B5EF4-FFF2-40B4-BE49-F238E27FC236}">
                <a16:creationId xmlns:a16="http://schemas.microsoft.com/office/drawing/2014/main" xmlns="" id="{F84EB8D8-E770-49D1-A445-BE5682D77561}"/>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xmlns="" id="{D5DD629F-17EE-4A39-8298-034386A1346A}"/>
              </a:ext>
            </a:extLst>
          </p:cNvPr>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7" name="圆角矩形 13">
            <a:extLst>
              <a:ext uri="{FF2B5EF4-FFF2-40B4-BE49-F238E27FC236}">
                <a16:creationId xmlns:a16="http://schemas.microsoft.com/office/drawing/2014/main" xmlns="" id="{A22965A0-E16A-448D-B0F3-75B7BD7F5358}"/>
              </a:ext>
            </a:extLst>
          </p:cNvPr>
          <p:cNvSpPr/>
          <p:nvPr userDrawn="1"/>
        </p:nvSpPr>
        <p:spPr>
          <a:xfrm>
            <a:off x="919320" y="173374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14">
            <a:extLst>
              <a:ext uri="{FF2B5EF4-FFF2-40B4-BE49-F238E27FC236}">
                <a16:creationId xmlns:a16="http://schemas.microsoft.com/office/drawing/2014/main" xmlns="" id="{66D44F68-789C-4D07-B363-6BDF33BE31B6}"/>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3" action="ppaction://hlinksldjump"/>
            <a:extLst>
              <a:ext uri="{FF2B5EF4-FFF2-40B4-BE49-F238E27FC236}">
                <a16:creationId xmlns:a16="http://schemas.microsoft.com/office/drawing/2014/main" xmlns="" id="{877FF20B-BB0B-4ABD-BA5D-BF0B278195CE}"/>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a:extLst>
              <a:ext uri="{FF2B5EF4-FFF2-40B4-BE49-F238E27FC236}">
                <a16:creationId xmlns:a16="http://schemas.microsoft.com/office/drawing/2014/main" xmlns="" id="{664975D1-1254-491F-A3C2-9B0A40B50061}"/>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a:extLst>
              <a:ext uri="{FF2B5EF4-FFF2-40B4-BE49-F238E27FC236}">
                <a16:creationId xmlns:a16="http://schemas.microsoft.com/office/drawing/2014/main" xmlns="" id="{7131CD57-9FF4-4844-A21C-7779E815B5DF}"/>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4" action="ppaction://hlinksldjump"/>
            <a:extLst>
              <a:ext uri="{FF2B5EF4-FFF2-40B4-BE49-F238E27FC236}">
                <a16:creationId xmlns:a16="http://schemas.microsoft.com/office/drawing/2014/main" xmlns="" id="{7A0993AF-2BF0-4A25-90CE-31DDF9329DC0}"/>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26" name="文本框 25">
            <a:hlinkClick r:id="rId5" action="ppaction://hlinksldjump"/>
            <a:extLst>
              <a:ext uri="{FF2B5EF4-FFF2-40B4-BE49-F238E27FC236}">
                <a16:creationId xmlns:a16="http://schemas.microsoft.com/office/drawing/2014/main" xmlns="" id="{6E45DF47-25A7-4BF6-B8C8-39B4ED21957E}"/>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a:extLst>
              <a:ext uri="{FF2B5EF4-FFF2-40B4-BE49-F238E27FC236}">
                <a16:creationId xmlns:a16="http://schemas.microsoft.com/office/drawing/2014/main" xmlns="" id="{C42363D6-8D25-48C7-9D39-20193D22D3A7}"/>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8" name="矩形 17">
            <a:hlinkClick r:id="rId4" action="ppaction://hlinksldjump"/>
            <a:extLst>
              <a:ext uri="{FF2B5EF4-FFF2-40B4-BE49-F238E27FC236}">
                <a16:creationId xmlns:a16="http://schemas.microsoft.com/office/drawing/2014/main" xmlns="" id="{339FAD01-C9AE-AE19-5C6F-8E6073A1FE23}"/>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5" action="ppaction://hlinksldjump"/>
            <a:extLst>
              <a:ext uri="{FF2B5EF4-FFF2-40B4-BE49-F238E27FC236}">
                <a16:creationId xmlns:a16="http://schemas.microsoft.com/office/drawing/2014/main" xmlns="" id="{9CBD8F27-3E98-570A-32F6-388A7D7AA815}"/>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3" action="ppaction://hlinksldjump"/>
            <a:extLst>
              <a:ext uri="{FF2B5EF4-FFF2-40B4-BE49-F238E27FC236}">
                <a16:creationId xmlns:a16="http://schemas.microsoft.com/office/drawing/2014/main" xmlns="" id="{6336608D-BC2B-99F0-2451-F86B0456E7FE}"/>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19845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a:extLst>
              <a:ext uri="{FF2B5EF4-FFF2-40B4-BE49-F238E27FC236}">
                <a16:creationId xmlns:a16="http://schemas.microsoft.com/office/drawing/2014/main" xmlns="" id="{443486D6-BD91-4CE1-B023-54F01435DBE8}"/>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a:extLst>
              <a:ext uri="{FF2B5EF4-FFF2-40B4-BE49-F238E27FC236}">
                <a16:creationId xmlns:a16="http://schemas.microsoft.com/office/drawing/2014/main" xmlns="" id="{09347956-8C71-4E86-9A90-DD8440429CF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a:extLst>
              <a:ext uri="{FF2B5EF4-FFF2-40B4-BE49-F238E27FC236}">
                <a16:creationId xmlns:a16="http://schemas.microsoft.com/office/drawing/2014/main" xmlns="" id="{32FBB831-6608-462F-88D9-79D719D3C2ED}"/>
              </a:ext>
            </a:extLst>
          </p:cNvPr>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a:extLst>
              <a:ext uri="{FF2B5EF4-FFF2-40B4-BE49-F238E27FC236}">
                <a16:creationId xmlns:a16="http://schemas.microsoft.com/office/drawing/2014/main" xmlns="" id="{829A1F2F-F793-4B7F-82EC-27BB19345A7B}"/>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a:extLst>
              <a:ext uri="{FF2B5EF4-FFF2-40B4-BE49-F238E27FC236}">
                <a16:creationId xmlns:a16="http://schemas.microsoft.com/office/drawing/2014/main" xmlns="" id="{D7213A44-3561-4BC5-858D-A0F9181D0D7C}"/>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a:extLst>
              <a:ext uri="{FF2B5EF4-FFF2-40B4-BE49-F238E27FC236}">
                <a16:creationId xmlns:a16="http://schemas.microsoft.com/office/drawing/2014/main" xmlns="" id="{2F05AB93-3DCD-4DDC-94B4-A574999E4221}"/>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a:extLst>
              <a:ext uri="{FF2B5EF4-FFF2-40B4-BE49-F238E27FC236}">
                <a16:creationId xmlns:a16="http://schemas.microsoft.com/office/drawing/2014/main" xmlns="" id="{78471B08-0A54-4987-87FC-7F38BE095ACA}"/>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a:hlinkClick r:id="rId3" action="ppaction://hlinksldjump"/>
            <a:extLst>
              <a:ext uri="{FF2B5EF4-FFF2-40B4-BE49-F238E27FC236}">
                <a16:creationId xmlns:a16="http://schemas.microsoft.com/office/drawing/2014/main" xmlns="" id="{DDE7B605-7FD3-4423-AFA3-125C72C03D3D}"/>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34" name="文本框 33">
            <a:hlinkClick r:id="rId4" action="ppaction://hlinksldjump"/>
            <a:extLst>
              <a:ext uri="{FF2B5EF4-FFF2-40B4-BE49-F238E27FC236}">
                <a16:creationId xmlns:a16="http://schemas.microsoft.com/office/drawing/2014/main" xmlns="" id="{029D0086-27A3-4FBA-9502-1831AD323A63}"/>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a:extLst>
              <a:ext uri="{FF2B5EF4-FFF2-40B4-BE49-F238E27FC236}">
                <a16:creationId xmlns:a16="http://schemas.microsoft.com/office/drawing/2014/main" xmlns="" id="{B6912A0A-7799-454E-B42C-96F95E227B63}"/>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矩形 11">
            <a:hlinkClick r:id="rId3" action="ppaction://hlinksldjump"/>
            <a:extLst>
              <a:ext uri="{FF2B5EF4-FFF2-40B4-BE49-F238E27FC236}">
                <a16:creationId xmlns:a16="http://schemas.microsoft.com/office/drawing/2014/main" xmlns="" id="{69D4EB61-E3C4-3E04-A9C8-7F7BAB5BFFFB}"/>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4" action="ppaction://hlinksldjump"/>
            <a:extLst>
              <a:ext uri="{FF2B5EF4-FFF2-40B4-BE49-F238E27FC236}">
                <a16:creationId xmlns:a16="http://schemas.microsoft.com/office/drawing/2014/main" xmlns="" id="{4AE76CE4-E900-1AB4-6198-85E7B4ED939D}"/>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2" action="ppaction://hlinksldjump"/>
            <a:extLst>
              <a:ext uri="{FF2B5EF4-FFF2-40B4-BE49-F238E27FC236}">
                <a16:creationId xmlns:a16="http://schemas.microsoft.com/office/drawing/2014/main" xmlns="" id="{C3D6C489-895E-94B5-C8D1-37E150C2521F}"/>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3528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xmlns="" id="{5F884223-01FE-4F76-9473-C18788234FD1}"/>
              </a:ext>
            </a:extLst>
          </p:cNvPr>
          <p:cNvSpPr/>
          <p:nvPr userDrawn="1"/>
        </p:nvSpPr>
        <p:spPr>
          <a:xfrm>
            <a:off x="-385011" y="1942412"/>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a:extLst>
              <a:ext uri="{FF2B5EF4-FFF2-40B4-BE49-F238E27FC236}">
                <a16:creationId xmlns:a16="http://schemas.microsoft.com/office/drawing/2014/main" xmlns="" id="{81294097-09D8-453A-97DF-38C1EBC00813}"/>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a:extLst>
              <a:ext uri="{FF2B5EF4-FFF2-40B4-BE49-F238E27FC236}">
                <a16:creationId xmlns:a16="http://schemas.microsoft.com/office/drawing/2014/main" xmlns="" id="{4E2EB242-F8C5-4E94-9AB4-A0BB9F4D856D}"/>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a:extLst>
              <a:ext uri="{FF2B5EF4-FFF2-40B4-BE49-F238E27FC236}">
                <a16:creationId xmlns:a16="http://schemas.microsoft.com/office/drawing/2014/main" xmlns="" id="{31843597-3B3C-4C6C-AA08-ECC0B18534D8}"/>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a:extLst>
              <a:ext uri="{FF2B5EF4-FFF2-40B4-BE49-F238E27FC236}">
                <a16:creationId xmlns:a16="http://schemas.microsoft.com/office/drawing/2014/main" xmlns="" id="{48ABAA7B-440F-413D-8EB0-BF54F9DFA237}"/>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a:extLst>
              <a:ext uri="{FF2B5EF4-FFF2-40B4-BE49-F238E27FC236}">
                <a16:creationId xmlns:a16="http://schemas.microsoft.com/office/drawing/2014/main" xmlns="" id="{66EF624E-F471-4E03-A744-6F4E6423AB8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xmlns="" id="{5C7A335A-424C-4C97-A7FE-B24409DB3D35}"/>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0" name="文本框 9">
            <a:hlinkClick r:id="rId3" action="ppaction://hlinksldjump"/>
            <a:extLst>
              <a:ext uri="{FF2B5EF4-FFF2-40B4-BE49-F238E27FC236}">
                <a16:creationId xmlns:a16="http://schemas.microsoft.com/office/drawing/2014/main" xmlns="" id="{B83EA629-FD22-41F9-9F45-DB74495ABBE6}"/>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a:hlinkClick r:id="rId4" action="ppaction://hlinksldjump"/>
            <a:extLst>
              <a:ext uri="{FF2B5EF4-FFF2-40B4-BE49-F238E27FC236}">
                <a16:creationId xmlns:a16="http://schemas.microsoft.com/office/drawing/2014/main" xmlns="" id="{F71DE261-31EB-4345-9EBC-05BDAEEAD5D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a:extLst>
              <a:ext uri="{FF2B5EF4-FFF2-40B4-BE49-F238E27FC236}">
                <a16:creationId xmlns:a16="http://schemas.microsoft.com/office/drawing/2014/main" xmlns="" id="{C7735C01-9E1F-45A3-B4FC-A63CA79AB42C}"/>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矩形 12">
            <a:hlinkClick r:id="rId3" action="ppaction://hlinksldjump"/>
            <a:extLst>
              <a:ext uri="{FF2B5EF4-FFF2-40B4-BE49-F238E27FC236}">
                <a16:creationId xmlns:a16="http://schemas.microsoft.com/office/drawing/2014/main" xmlns="" id="{0FEAB6B3-3268-9ADF-1614-A8C1579F8201}"/>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a:extLst>
              <a:ext uri="{FF2B5EF4-FFF2-40B4-BE49-F238E27FC236}">
                <a16:creationId xmlns:a16="http://schemas.microsoft.com/office/drawing/2014/main" xmlns="" id="{02BC20D7-409E-DA59-55DF-0BBB5BFD3D1A}"/>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a:extLst>
              <a:ext uri="{FF2B5EF4-FFF2-40B4-BE49-F238E27FC236}">
                <a16:creationId xmlns:a16="http://schemas.microsoft.com/office/drawing/2014/main" xmlns="" id="{D176F139-741B-CF24-6F2D-D5329AAE4A0B}"/>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46216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11" name="圆角矩形 14">
            <a:extLst>
              <a:ext uri="{FF2B5EF4-FFF2-40B4-BE49-F238E27FC236}">
                <a16:creationId xmlns:a16="http://schemas.microsoft.com/office/drawing/2014/main" xmlns="" id="{D23D0DAF-B326-4080-B1BB-EECEDD123067}"/>
              </a:ext>
            </a:extLst>
          </p:cNvPr>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pic>
        <p:nvPicPr>
          <p:cNvPr id="15" name="图片 14">
            <a:extLst>
              <a:ext uri="{FF2B5EF4-FFF2-40B4-BE49-F238E27FC236}">
                <a16:creationId xmlns:a16="http://schemas.microsoft.com/office/drawing/2014/main" xmlns="" id="{648917DC-3FB4-0221-280B-6DFA9FD0215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37545" y="1047119"/>
            <a:ext cx="597600" cy="597600"/>
          </a:xfrm>
          <a:prstGeom prst="rect">
            <a:avLst/>
          </a:prstGeom>
        </p:spPr>
      </p:pic>
      <p:sp>
        <p:nvSpPr>
          <p:cNvPr id="2" name="燕尾形 20">
            <a:extLst>
              <a:ext uri="{FF2B5EF4-FFF2-40B4-BE49-F238E27FC236}">
                <a16:creationId xmlns:a16="http://schemas.microsoft.com/office/drawing/2014/main" xmlns="" id="{4185241D-4346-4E74-AA06-CA73F407F80C}"/>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燕尾形 21">
            <a:hlinkClick r:id="rId3" action="ppaction://hlinksldjump"/>
            <a:extLst>
              <a:ext uri="{FF2B5EF4-FFF2-40B4-BE49-F238E27FC236}">
                <a16:creationId xmlns:a16="http://schemas.microsoft.com/office/drawing/2014/main" xmlns="" id="{51D53A9B-4045-4876-AEBA-C31BE516DC7F}"/>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19">
            <a:hlinkClick r:id="rId4" action="ppaction://hlinksldjump"/>
            <a:extLst>
              <a:ext uri="{FF2B5EF4-FFF2-40B4-BE49-F238E27FC236}">
                <a16:creationId xmlns:a16="http://schemas.microsoft.com/office/drawing/2014/main" xmlns="" id="{677A2498-6673-4D2D-8451-FD54C27F0AF2}"/>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a:extLst>
              <a:ext uri="{FF2B5EF4-FFF2-40B4-BE49-F238E27FC236}">
                <a16:creationId xmlns:a16="http://schemas.microsoft.com/office/drawing/2014/main" xmlns="" id="{D0EAD340-0BC3-4304-A8E0-B09A1947B578}"/>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a:extLst>
              <a:ext uri="{FF2B5EF4-FFF2-40B4-BE49-F238E27FC236}">
                <a16:creationId xmlns:a16="http://schemas.microsoft.com/office/drawing/2014/main" xmlns="" id="{DB2E0F49-FA2B-4F24-B61A-E8FC6901B36A}"/>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a:extLst>
              <a:ext uri="{FF2B5EF4-FFF2-40B4-BE49-F238E27FC236}">
                <a16:creationId xmlns:a16="http://schemas.microsoft.com/office/drawing/2014/main" xmlns="" id="{2F3D52E5-36BE-4BE9-B440-70B7693FC4FE}"/>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8" name="文本框 7">
            <a:hlinkClick r:id="rId4" action="ppaction://hlinksldjump"/>
            <a:extLst>
              <a:ext uri="{FF2B5EF4-FFF2-40B4-BE49-F238E27FC236}">
                <a16:creationId xmlns:a16="http://schemas.microsoft.com/office/drawing/2014/main" xmlns="" id="{F5082255-7793-4588-854F-AF9729C7A731}"/>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9" name="文本框 8">
            <a:hlinkClick r:id="rId5" action="ppaction://hlinksldjump"/>
            <a:extLst>
              <a:ext uri="{FF2B5EF4-FFF2-40B4-BE49-F238E27FC236}">
                <a16:creationId xmlns:a16="http://schemas.microsoft.com/office/drawing/2014/main" xmlns="" id="{545F417F-4284-44E3-834B-78394D013055}"/>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0" name="文本框 9">
            <a:hlinkClick r:id="rId3" action="ppaction://hlinksldjump"/>
            <a:extLst>
              <a:ext uri="{FF2B5EF4-FFF2-40B4-BE49-F238E27FC236}">
                <a16:creationId xmlns:a16="http://schemas.microsoft.com/office/drawing/2014/main" xmlns="" id="{41631111-E1B8-4024-9CE4-1031C3453C66}"/>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2" name="圆角矩形 16">
            <a:extLst>
              <a:ext uri="{FF2B5EF4-FFF2-40B4-BE49-F238E27FC236}">
                <a16:creationId xmlns:a16="http://schemas.microsoft.com/office/drawing/2014/main" xmlns="" id="{DD9DCFDF-B157-497F-B1B4-B12493B10ED6}"/>
              </a:ext>
            </a:extLst>
          </p:cNvPr>
          <p:cNvSpPr/>
          <p:nvPr userDrawn="1"/>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4" action="ppaction://hlinksldjump"/>
            <a:extLst>
              <a:ext uri="{FF2B5EF4-FFF2-40B4-BE49-F238E27FC236}">
                <a16:creationId xmlns:a16="http://schemas.microsoft.com/office/drawing/2014/main" xmlns="" id="{16AC4612-838F-F94A-F268-21BBE0653339}"/>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5" action="ppaction://hlinksldjump"/>
            <a:extLst>
              <a:ext uri="{FF2B5EF4-FFF2-40B4-BE49-F238E27FC236}">
                <a16:creationId xmlns:a16="http://schemas.microsoft.com/office/drawing/2014/main" xmlns="" id="{75EC1306-8E52-E103-C341-396573F14923}"/>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3" action="ppaction://hlinksldjump"/>
            <a:extLst>
              <a:ext uri="{FF2B5EF4-FFF2-40B4-BE49-F238E27FC236}">
                <a16:creationId xmlns:a16="http://schemas.microsoft.com/office/drawing/2014/main" xmlns="" id="{7CD7A574-081E-96AA-24A8-B03ACDDBD04E}"/>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0801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xmlns="" id="{5F884223-01FE-4F76-9473-C18788234FD1}"/>
              </a:ext>
            </a:extLst>
          </p:cNvPr>
          <p:cNvSpPr/>
          <p:nvPr userDrawn="1"/>
        </p:nvSpPr>
        <p:spPr>
          <a:xfrm>
            <a:off x="-385011" y="1942412"/>
            <a:ext cx="13042232" cy="266567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a:extLst>
              <a:ext uri="{FF2B5EF4-FFF2-40B4-BE49-F238E27FC236}">
                <a16:creationId xmlns:a16="http://schemas.microsoft.com/office/drawing/2014/main" xmlns="" id="{81294097-09D8-453A-97DF-38C1EBC00813}"/>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a:extLst>
              <a:ext uri="{FF2B5EF4-FFF2-40B4-BE49-F238E27FC236}">
                <a16:creationId xmlns:a16="http://schemas.microsoft.com/office/drawing/2014/main" xmlns="" id="{4E2EB242-F8C5-4E94-9AB4-A0BB9F4D856D}"/>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a:extLst>
              <a:ext uri="{FF2B5EF4-FFF2-40B4-BE49-F238E27FC236}">
                <a16:creationId xmlns:a16="http://schemas.microsoft.com/office/drawing/2014/main" xmlns="" id="{31843597-3B3C-4C6C-AA08-ECC0B18534D8}"/>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a:extLst>
              <a:ext uri="{FF2B5EF4-FFF2-40B4-BE49-F238E27FC236}">
                <a16:creationId xmlns:a16="http://schemas.microsoft.com/office/drawing/2014/main" xmlns="" id="{48ABAA7B-440F-413D-8EB0-BF54F9DFA237}"/>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a:extLst>
              <a:ext uri="{FF2B5EF4-FFF2-40B4-BE49-F238E27FC236}">
                <a16:creationId xmlns:a16="http://schemas.microsoft.com/office/drawing/2014/main" xmlns="" id="{66EF624E-F471-4E03-A744-6F4E6423AB8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xmlns="" id="{5C7A335A-424C-4C97-A7FE-B24409DB3D35}"/>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0" name="文本框 9">
            <a:hlinkClick r:id="rId3" action="ppaction://hlinksldjump"/>
            <a:extLst>
              <a:ext uri="{FF2B5EF4-FFF2-40B4-BE49-F238E27FC236}">
                <a16:creationId xmlns:a16="http://schemas.microsoft.com/office/drawing/2014/main" xmlns="" id="{B83EA629-FD22-41F9-9F45-DB74495ABBE6}"/>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2" name="文本框 11">
            <a:hlinkClick r:id="rId2" action="ppaction://hlinksldjump"/>
            <a:extLst>
              <a:ext uri="{FF2B5EF4-FFF2-40B4-BE49-F238E27FC236}">
                <a16:creationId xmlns:a16="http://schemas.microsoft.com/office/drawing/2014/main" xmlns="" id="{C7735C01-9E1F-45A3-B4FC-A63CA79AB42C}"/>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3" name="文本框 12">
            <a:hlinkClick r:id="rId4" action="ppaction://hlinksldjump"/>
            <a:extLst>
              <a:ext uri="{FF2B5EF4-FFF2-40B4-BE49-F238E27FC236}">
                <a16:creationId xmlns:a16="http://schemas.microsoft.com/office/drawing/2014/main" xmlns="" id="{C7E97AE8-1441-1AE7-C5FE-FCB2A57ECB4E}"/>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4" name="矩形 13">
            <a:hlinkClick r:id="rId3" action="ppaction://hlinksldjump"/>
            <a:extLst>
              <a:ext uri="{FF2B5EF4-FFF2-40B4-BE49-F238E27FC236}">
                <a16:creationId xmlns:a16="http://schemas.microsoft.com/office/drawing/2014/main" xmlns="" id="{11F14CF8-3A2B-3846-8F13-0C4A75AD3411}"/>
              </a:ext>
            </a:extLst>
          </p:cNvPr>
          <p:cNvSpPr/>
          <p:nvPr userDrawn="1"/>
        </p:nvSpPr>
        <p:spPr>
          <a:xfrm>
            <a:off x="0" y="0"/>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4" action="ppaction://hlinksldjump"/>
            <a:extLst>
              <a:ext uri="{FF2B5EF4-FFF2-40B4-BE49-F238E27FC236}">
                <a16:creationId xmlns:a16="http://schemas.microsoft.com/office/drawing/2014/main" xmlns="" id="{62E0B1E5-FDBB-9B6D-E103-C7AD957125EE}"/>
              </a:ext>
            </a:extLst>
          </p:cNvPr>
          <p:cNvSpPr/>
          <p:nvPr userDrawn="1"/>
        </p:nvSpPr>
        <p:spPr>
          <a:xfrm>
            <a:off x="4029069" y="105"/>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2" action="ppaction://hlinksldjump"/>
            <a:extLst>
              <a:ext uri="{FF2B5EF4-FFF2-40B4-BE49-F238E27FC236}">
                <a16:creationId xmlns:a16="http://schemas.microsoft.com/office/drawing/2014/main" xmlns="" id="{A52C3772-EDDA-C608-B3FF-03C9B907F37F}"/>
              </a:ext>
            </a:extLst>
          </p:cNvPr>
          <p:cNvSpPr/>
          <p:nvPr userDrawn="1"/>
        </p:nvSpPr>
        <p:spPr>
          <a:xfrm>
            <a:off x="8175989" y="26769"/>
            <a:ext cx="390288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91168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7172179"/>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50" r:id="rId3"/>
    <p:sldLayoutId id="2147483651" r:id="rId4"/>
    <p:sldLayoutId id="2147483652" r:id="rId5"/>
    <p:sldLayoutId id="2147483653" r:id="rId6"/>
    <p:sldLayoutId id="2147483654" r:id="rId7"/>
    <p:sldLayoutId id="2147483655" r:id="rId8"/>
    <p:sldLayoutId id="2147483667" r:id="rId9"/>
    <p:sldLayoutId id="2147483656" r:id="rId10"/>
    <p:sldLayoutId id="2147483657" r:id="rId11"/>
    <p:sldLayoutId id="2147483659" r:id="rId12"/>
    <p:sldLayoutId id="2147483660" r:id="rId13"/>
    <p:sldLayoutId id="2147483661" r:id="rId14"/>
    <p:sldLayoutId id="2147483663" r:id="rId15"/>
    <p:sldLayoutId id="2147483662" r:id="rId16"/>
    <p:sldLayoutId id="2147483664" r:id="rId17"/>
    <p:sldLayoutId id="2147483665" r:id="rId18"/>
    <p:sldLayoutId id="2147483666"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3.xml"/><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slide" Target="slide73.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6.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96.xml"/><Relationship Id="rId1" Type="http://schemas.openxmlformats.org/officeDocument/2006/relationships/slideLayout" Target="../slideLayouts/slideLayout8.xml"/><Relationship Id="rId5" Type="http://schemas.openxmlformats.org/officeDocument/2006/relationships/slide" Target="slide76.xml"/><Relationship Id="rId4" Type="http://schemas.openxmlformats.org/officeDocument/2006/relationships/slide" Target="slide7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slide" Target="slide97.xml"/><Relationship Id="rId1" Type="http://schemas.openxmlformats.org/officeDocument/2006/relationships/slideLayout" Target="../slideLayouts/slideLayout8.xml"/><Relationship Id="rId4" Type="http://schemas.openxmlformats.org/officeDocument/2006/relationships/slide" Target="slide78.xml"/></Relationships>
</file>

<file path=ppt/slides/_rels/slide21.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slide" Target="slide98.xml"/><Relationship Id="rId1" Type="http://schemas.openxmlformats.org/officeDocument/2006/relationships/slideLayout" Target="../slideLayouts/slideLayout8.xml"/><Relationship Id="rId4" Type="http://schemas.openxmlformats.org/officeDocument/2006/relationships/slide" Target="slide80.xml"/></Relationships>
</file>

<file path=ppt/slides/_rels/slide22.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 Target="slide99.xml"/><Relationship Id="rId1" Type="http://schemas.openxmlformats.org/officeDocument/2006/relationships/slideLayout" Target="../slideLayouts/slideLayout8.xml"/><Relationship Id="rId4" Type="http://schemas.openxmlformats.org/officeDocument/2006/relationships/slide" Target="slide84.xml"/></Relationships>
</file>

<file path=ppt/slides/_rels/slide23.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10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101.xml"/><Relationship Id="rId1" Type="http://schemas.openxmlformats.org/officeDocument/2006/relationships/slideLayout" Target="../slideLayouts/slideLayout8.xml"/><Relationship Id="rId4" Type="http://schemas.openxmlformats.org/officeDocument/2006/relationships/slide" Target="slide88.xml"/></Relationships>
</file>

<file path=ppt/slides/_rels/slide25.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27.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29.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31.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32.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33.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image" Target="../media/image7.png"/><Relationship Id="rId7" Type="http://schemas.openxmlformats.org/officeDocument/2006/relationships/slide" Target="slide32.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slide" Target="slide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slide" Target="slide42.xml"/><Relationship Id="rId4" Type="http://schemas.openxmlformats.org/officeDocument/2006/relationships/slide" Target="slide40.xml"/></Relationships>
</file>

<file path=ppt/slides/_rels/slide4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slide" Target="slide42.xml"/></Relationships>
</file>

<file path=ppt/slides/_rels/slide42.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slide" Target="slide42.xml"/></Relationships>
</file>

<file path=ppt/slides/_rels/slide4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slide" Target="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slide" Target="slide48.xml"/><Relationship Id="rId5" Type="http://schemas.openxmlformats.org/officeDocument/2006/relationships/slide" Target="slide46.xml"/><Relationship Id="rId4" Type="http://schemas.openxmlformats.org/officeDocument/2006/relationships/slide" Target="slide45.xml"/></Relationships>
</file>

<file path=ppt/slides/_rels/slide4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slide" Target="slide48.xml"/><Relationship Id="rId4" Type="http://schemas.openxmlformats.org/officeDocument/2006/relationships/slide" Target="slide46.xml"/></Relationships>
</file>

<file path=ppt/slides/_rels/slide47.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slide" Target="slide48.xml"/><Relationship Id="rId4" Type="http://schemas.openxmlformats.org/officeDocument/2006/relationships/slide" Target="slide46.xml"/></Relationships>
</file>

<file path=ppt/slides/_rels/slide48.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slide" Target="slide48.xml"/><Relationship Id="rId4" Type="http://schemas.openxmlformats.org/officeDocument/2006/relationships/slide" Target="slide46.xml"/></Relationships>
</file>

<file path=ppt/slides/_rels/slide49.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slide" Target="slide48.xml"/><Relationship Id="rId4" Type="http://schemas.openxmlformats.org/officeDocument/2006/relationships/slide" Target="slide46.xml"/></Relationships>
</file>

<file path=ppt/slides/_rels/slide5.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89.xml"/><Relationship Id="rId5" Type="http://schemas.openxmlformats.org/officeDocument/2006/relationships/slide" Target="slide58.xml"/><Relationship Id="rId4" Type="http://schemas.openxmlformats.org/officeDocument/2006/relationships/slide" Target="slide57.xml"/></Relationships>
</file>

<file path=ppt/slides/_rels/slide50.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slide" Target="slide48.xml"/><Relationship Id="rId4" Type="http://schemas.openxmlformats.org/officeDocument/2006/relationships/slide" Target="slide46.xml"/></Relationships>
</file>

<file path=ppt/slides/_rels/slide5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slide" Target="slide51.xml"/><Relationship Id="rId4" Type="http://schemas.openxmlformats.org/officeDocument/2006/relationships/slide" Target="slide54.xml"/></Relationships>
</file>

<file path=ppt/slides/_rels/slide5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slide" Target="slide51.xml"/><Relationship Id="rId4" Type="http://schemas.openxmlformats.org/officeDocument/2006/relationships/slide" Target="slide5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7.png"/><Relationship Id="rId1" Type="http://schemas.openxmlformats.org/officeDocument/2006/relationships/slideLayout" Target="../slideLayouts/slideLayout15.xml"/><Relationship Id="rId5" Type="http://schemas.openxmlformats.org/officeDocument/2006/relationships/slide" Target="slide51.xml"/><Relationship Id="rId4" Type="http://schemas.openxmlformats.org/officeDocument/2006/relationships/slide" Target="slide54.xml"/></Relationships>
</file>

<file path=ppt/slides/_rels/slide5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7.png"/><Relationship Id="rId1" Type="http://schemas.openxmlformats.org/officeDocument/2006/relationships/slideLayout" Target="../slideLayouts/slideLayout15.xml"/><Relationship Id="rId5" Type="http://schemas.openxmlformats.org/officeDocument/2006/relationships/slide" Target="slide51.xml"/><Relationship Id="rId4" Type="http://schemas.openxmlformats.org/officeDocument/2006/relationships/slide" Target="slide54.xml"/></Relationships>
</file>

<file path=ppt/slides/_rels/slide5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slide" Target="slide90.xml"/><Relationship Id="rId4" Type="http://schemas.openxmlformats.org/officeDocument/2006/relationships/slide" Target="slide6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slide" Target="slide65.xml"/><Relationship Id="rId5" Type="http://schemas.openxmlformats.org/officeDocument/2006/relationships/slide" Target="slide91.xml"/><Relationship Id="rId4" Type="http://schemas.openxmlformats.org/officeDocument/2006/relationships/slide" Target="slide6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70.xml"/><Relationship Id="rId5" Type="http://schemas.openxmlformats.org/officeDocument/2006/relationships/slide" Target="slide69.xml"/><Relationship Id="rId4" Type="http://schemas.openxmlformats.org/officeDocument/2006/relationships/slide" Target="slide67.xml"/></Relationships>
</file>

<file path=ppt/slides/_rels/slide8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1.xml"/><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9.xml"/><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0.xml"/><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1.xml"/><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200329"/>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5</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extLst>
      <p:ext uri="{BB962C8B-B14F-4D97-AF65-F5344CB8AC3E}">
        <p14:creationId xmlns:p14="http://schemas.microsoft.com/office/powerpoint/2010/main" xmlns="" val="141290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Because oftentimes that day off is the difference between feeling a whole lot better and a whole lot worse — kind of like those days my mom gave me when I was younger.</a:t>
            </a:r>
          </a:p>
          <a:p>
            <a:pPr>
              <a:lnSpc>
                <a:spcPct val="120000"/>
              </a:lnSpc>
            </a:pPr>
            <a:r>
              <a:rPr lang="en-US" altLang="zh-CN" sz="2200" dirty="0"/>
              <a:t>        So, over the next few months, we lobbied and researched and campaigned for our bill, and in June of 2019 it was finally signed into law. </a:t>
            </a:r>
          </a:p>
          <a:p>
            <a:pPr>
              <a:lnSpc>
                <a:spcPct val="120000"/>
              </a:lnSpc>
            </a:pPr>
            <a:r>
              <a:rPr lang="en-US" altLang="zh-CN" sz="2200" dirty="0"/>
              <a:t>        This was a groundbreaking moment for Oregon students. Here’s an example of how this is playing out now. Let’s say the students are having a really hard month. They’re overwhelmed, overworked, they’re falling behind in school, and they know they need help. Maybe they’ve never talked about mental health with their parents before, but now they have a law on their side to help initiate that conversation. </a:t>
            </a:r>
          </a:p>
        </p:txBody>
      </p:sp>
      <p:sp>
        <p:nvSpPr>
          <p:cNvPr id="18" name="文本框 17"/>
          <p:cNvSpPr txBox="1"/>
          <p:nvPr/>
        </p:nvSpPr>
        <p:spPr>
          <a:xfrm>
            <a:off x="919320" y="1945247"/>
            <a:ext cx="467691" cy="250286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16449737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我们也许无法再为声名、荣誉或金钱而战，但我们仍然可以比拼善良、友谊和宽容；能够享受独处的时光，抑或是在阳光下长时间无忧无虑地安睡，这又何尝不是我们赢得这场重要比赛的一种方式呢？</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世上本无所谓的赢家和输家，其实只是一个人在某些方面取得了胜利，而在另一些方面却一塌糊涂。进一步来说，一个人具有在某方面的天赋自然意味着他难以避免会把另一些方面搞砸，反之亦然。</a:t>
            </a:r>
          </a:p>
        </p:txBody>
      </p:sp>
      <p:sp>
        <p:nvSpPr>
          <p:cNvPr id="15" name="文本框 14"/>
          <p:cNvSpPr txBox="1"/>
          <p:nvPr/>
        </p:nvSpPr>
        <p:spPr>
          <a:xfrm>
            <a:off x="919320" y="1704071"/>
            <a:ext cx="467691" cy="4127925"/>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5</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3959" y="551991"/>
            <a:ext cx="620486" cy="620486"/>
          </a:xfrm>
          <a:prstGeom prst="rect">
            <a:avLst/>
          </a:prstGeom>
        </p:spPr>
      </p:pic>
    </p:spTree>
    <p:extLst>
      <p:ext uri="{BB962C8B-B14F-4D97-AF65-F5344CB8AC3E}">
        <p14:creationId xmlns:p14="http://schemas.microsoft.com/office/powerpoint/2010/main" xmlns="" val="17250860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80839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永远不会在生活中彻底失败。在世俗的领域中陷入困境时，我们感到沮丧、孤立无助，这其实正是上天给了我们一个锻炼自我的绝佳机会，这意味着有一天在那些鲜为人知却至关重要的比赛中我们将成为明星运动员，比如说，保持幽默、表达感激、宽容他人、善于欣赏、敢于放手和懂得将就，在这些衡量高尚人性的赛道上，那些过去的“失败者”终将找到正确的方法，救赎自我，学会赢得比赛。</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6</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3959" y="551991"/>
            <a:ext cx="620486" cy="620486"/>
          </a:xfrm>
          <a:prstGeom prst="rect">
            <a:avLst/>
          </a:prstGeom>
        </p:spPr>
      </p:pic>
    </p:spTree>
    <p:extLst>
      <p:ext uri="{BB962C8B-B14F-4D97-AF65-F5344CB8AC3E}">
        <p14:creationId xmlns:p14="http://schemas.microsoft.com/office/powerpoint/2010/main" xmlns="" val="119589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The parent still needs to be the one to call the school and excuse the absence, so it’s not like it’s a free pass for the kids, but most importantly, now that school has that absence recorded as a mental health day, they can keep track of just how many students take how many mental health days.         If a student takes too many, they’ll be referred to the school counselor for a check-in. This is important because we can catch students who are struggling before it’s too late.</a:t>
            </a:r>
          </a:p>
          <a:p>
            <a:pPr>
              <a:lnSpc>
                <a:spcPct val="120000"/>
              </a:lnSpc>
            </a:pPr>
            <a:r>
              <a:rPr lang="en-US" altLang="zh-CN" sz="2200" dirty="0"/>
              <a:t>        Now students from multiple other states are also trying to pass these laws. I’m currently working with students in both California and Colorado to do the same, because we believe that students everywhere deserve a chance to feel better.</a:t>
            </a:r>
          </a:p>
        </p:txBody>
      </p:sp>
      <p:sp>
        <p:nvSpPr>
          <p:cNvPr id="18" name="文本框 17"/>
          <p:cNvSpPr txBox="1"/>
          <p:nvPr/>
        </p:nvSpPr>
        <p:spPr>
          <a:xfrm>
            <a:off x="919320" y="1934735"/>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4" action="ppaction://hlinksldjump"/>
            <a:extLst>
              <a:ext uri="{FF2B5EF4-FFF2-40B4-BE49-F238E27FC236}">
                <a16:creationId xmlns:a16="http://schemas.microsoft.com/office/drawing/2014/main" xmlns="" id="{1B4533AE-CD5C-DFEF-C66A-2A75C0D80CB2}"/>
              </a:ext>
            </a:extLst>
          </p:cNvPr>
          <p:cNvSpPr/>
          <p:nvPr/>
        </p:nvSpPr>
        <p:spPr>
          <a:xfrm>
            <a:off x="4955549" y="368581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1903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D646DAF1-BAC6-0924-C5A3-39CA0A4FDC96}"/>
              </a:ext>
            </a:extLst>
          </p:cNvPr>
          <p:cNvSpPr/>
          <p:nvPr/>
        </p:nvSpPr>
        <p:spPr>
          <a:xfrm>
            <a:off x="1013792" y="2871772"/>
            <a:ext cx="11598966" cy="25857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xmlns="" id="{1C403376-939F-DC0D-5E90-F2466AE4785E}"/>
              </a:ext>
            </a:extLst>
          </p:cNvPr>
          <p:cNvSpPr txBox="1"/>
          <p:nvPr/>
        </p:nvSpPr>
        <p:spPr>
          <a:xfrm>
            <a:off x="7341981" y="3406488"/>
            <a:ext cx="3062703" cy="1690335"/>
          </a:xfrm>
          <a:prstGeom prst="rect">
            <a:avLst/>
          </a:prstGeom>
          <a:noFill/>
        </p:spPr>
        <p:txBody>
          <a:bodyPr wrap="square" rtlCol="0">
            <a:spAutoFit/>
          </a:bodyPr>
          <a:lstStyle/>
          <a:p>
            <a:pPr>
              <a:lnSpc>
                <a:spcPct val="120000"/>
              </a:lnSpc>
            </a:pPr>
            <a:r>
              <a:rPr lang="en-US" altLang="zh-CN" sz="2200" dirty="0"/>
              <a:t>5. _______</a:t>
            </a:r>
          </a:p>
          <a:p>
            <a:pPr>
              <a:lnSpc>
                <a:spcPct val="120000"/>
              </a:lnSpc>
            </a:pPr>
            <a:r>
              <a:rPr lang="en-US" altLang="zh-CN" sz="2200" dirty="0"/>
              <a:t>6. _________</a:t>
            </a:r>
          </a:p>
          <a:p>
            <a:pPr>
              <a:lnSpc>
                <a:spcPct val="120000"/>
              </a:lnSpc>
            </a:pPr>
            <a:r>
              <a:rPr lang="en-US" altLang="zh-CN" sz="2200" dirty="0"/>
              <a:t>7. ______</a:t>
            </a:r>
          </a:p>
          <a:p>
            <a:pPr>
              <a:lnSpc>
                <a:spcPct val="120000"/>
              </a:lnSpc>
            </a:pPr>
            <a:r>
              <a:rPr lang="en-US" altLang="zh-CN" sz="2200" dirty="0"/>
              <a:t>8. ________________</a:t>
            </a:r>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5.6</a:t>
            </a:r>
            <a:endParaRPr lang="zh-CN" altLang="en-US" sz="2600" b="1" dirty="0">
              <a:solidFill>
                <a:srgbClr val="DA5362"/>
              </a:solidFill>
            </a:endParaRPr>
          </a:p>
        </p:txBody>
      </p:sp>
      <p:sp>
        <p:nvSpPr>
          <p:cNvPr id="22" name="文本框 21"/>
          <p:cNvSpPr txBox="1"/>
          <p:nvPr/>
        </p:nvSpPr>
        <p:spPr>
          <a:xfrm>
            <a:off x="919321" y="2061802"/>
            <a:ext cx="10795000" cy="707886"/>
          </a:xfrm>
          <a:prstGeom prst="rect">
            <a:avLst/>
          </a:prstGeom>
          <a:noFill/>
        </p:spPr>
        <p:txBody>
          <a:bodyPr wrap="square" rtlCol="0">
            <a:spAutoFit/>
          </a:bodyPr>
          <a:lstStyle/>
          <a:p>
            <a:r>
              <a:rPr lang="en-US" altLang="zh-CN" sz="2000" i="1" dirty="0"/>
              <a:t>Read the passage carefully again and make a list of the mental health problems or symptoms of these problems that the author mentions.</a:t>
            </a: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a:extLst>
              <a:ext uri="{FF2B5EF4-FFF2-40B4-BE49-F238E27FC236}">
                <a16:creationId xmlns:a16="http://schemas.microsoft.com/office/drawing/2014/main" xmlns="" id="{2CD112B6-B3FD-4128-8872-4DC87543E2C0}"/>
              </a:ext>
            </a:extLst>
          </p:cNvPr>
          <p:cNvGrpSpPr/>
          <p:nvPr/>
        </p:nvGrpSpPr>
        <p:grpSpPr>
          <a:xfrm>
            <a:off x="8370044" y="885366"/>
            <a:ext cx="799525" cy="586284"/>
            <a:chOff x="6218013" y="812542"/>
            <a:chExt cx="799525" cy="586284"/>
          </a:xfrm>
        </p:grpSpPr>
        <p:sp>
          <p:nvSpPr>
            <p:cNvPr id="44" name="椭圆 43">
              <a:extLst>
                <a:ext uri="{FF2B5EF4-FFF2-40B4-BE49-F238E27FC236}">
                  <a16:creationId xmlns:a16="http://schemas.microsoft.com/office/drawing/2014/main" xmlns="" id="{035C917B-36F8-48B8-B983-943780AA8B9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a:extLst>
                <a:ext uri="{FF2B5EF4-FFF2-40B4-BE49-F238E27FC236}">
                  <a16:creationId xmlns:a16="http://schemas.microsoft.com/office/drawing/2014/main" xmlns="" id="{95A6621D-3AFC-4E99-8DAF-D337CF71DBC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a:extLst>
                <a:ext uri="{FF2B5EF4-FFF2-40B4-BE49-F238E27FC236}">
                  <a16:creationId xmlns:a16="http://schemas.microsoft.com/office/drawing/2014/main" xmlns="" id="{07EC9A9D-1241-41F0-BEE1-671C798CDED5}"/>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5.6</a:t>
              </a:r>
              <a:endParaRPr lang="zh-CN" altLang="en-US" sz="1200" b="1" dirty="0">
                <a:solidFill>
                  <a:schemeClr val="bg1"/>
                </a:solidFill>
              </a:endParaRPr>
            </a:p>
          </p:txBody>
        </p:sp>
      </p:grpSp>
      <p:grpSp>
        <p:nvGrpSpPr>
          <p:cNvPr id="47" name="组合 46">
            <a:extLst>
              <a:ext uri="{FF2B5EF4-FFF2-40B4-BE49-F238E27FC236}">
                <a16:creationId xmlns:a16="http://schemas.microsoft.com/office/drawing/2014/main" xmlns="" id="{9DB1D0D7-684E-485F-94F3-338324C69EB9}"/>
              </a:ext>
            </a:extLst>
          </p:cNvPr>
          <p:cNvGrpSpPr/>
          <p:nvPr/>
        </p:nvGrpSpPr>
        <p:grpSpPr>
          <a:xfrm>
            <a:off x="9094497" y="888454"/>
            <a:ext cx="799525" cy="586284"/>
            <a:chOff x="6218013" y="812542"/>
            <a:chExt cx="799525" cy="586284"/>
          </a:xfrm>
        </p:grpSpPr>
        <p:sp>
          <p:nvSpPr>
            <p:cNvPr id="48" name="椭圆 47">
              <a:extLst>
                <a:ext uri="{FF2B5EF4-FFF2-40B4-BE49-F238E27FC236}">
                  <a16:creationId xmlns:a16="http://schemas.microsoft.com/office/drawing/2014/main" xmlns="" id="{E77821C8-A25B-4ADA-B1F9-0E96A15AFDDD}"/>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a:extLst>
                <a:ext uri="{FF2B5EF4-FFF2-40B4-BE49-F238E27FC236}">
                  <a16:creationId xmlns:a16="http://schemas.microsoft.com/office/drawing/2014/main" xmlns="" id="{9EDEDC18-DC5D-415B-B888-87271B2C399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4" action="ppaction://hlinksldjump"/>
              <a:extLst>
                <a:ext uri="{FF2B5EF4-FFF2-40B4-BE49-F238E27FC236}">
                  <a16:creationId xmlns:a16="http://schemas.microsoft.com/office/drawing/2014/main" xmlns="" id="{458D1C61-5CE1-4FC0-B9C0-A9B79EA0594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5.7</a:t>
              </a:r>
              <a:endParaRPr lang="zh-CN" altLang="en-US" sz="1200" b="1" dirty="0">
                <a:solidFill>
                  <a:schemeClr val="bg1"/>
                </a:solidFill>
              </a:endParaRPr>
            </a:p>
          </p:txBody>
        </p:sp>
      </p:grpSp>
      <p:grpSp>
        <p:nvGrpSpPr>
          <p:cNvPr id="51" name="组合 50">
            <a:extLst>
              <a:ext uri="{FF2B5EF4-FFF2-40B4-BE49-F238E27FC236}">
                <a16:creationId xmlns:a16="http://schemas.microsoft.com/office/drawing/2014/main" xmlns="" id="{FD5E0C8F-EE57-46A4-AC7C-A31B61AE39D4}"/>
              </a:ext>
            </a:extLst>
          </p:cNvPr>
          <p:cNvGrpSpPr/>
          <p:nvPr/>
        </p:nvGrpSpPr>
        <p:grpSpPr>
          <a:xfrm>
            <a:off x="9809575" y="888454"/>
            <a:ext cx="799525" cy="586284"/>
            <a:chOff x="6218013" y="812542"/>
            <a:chExt cx="799525" cy="586284"/>
          </a:xfrm>
        </p:grpSpPr>
        <p:sp>
          <p:nvSpPr>
            <p:cNvPr id="52" name="椭圆 51">
              <a:extLst>
                <a:ext uri="{FF2B5EF4-FFF2-40B4-BE49-F238E27FC236}">
                  <a16:creationId xmlns:a16="http://schemas.microsoft.com/office/drawing/2014/main" xmlns="" id="{5E95FB29-4C7E-4478-A0DE-08D585E20863}"/>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a:extLst>
                <a:ext uri="{FF2B5EF4-FFF2-40B4-BE49-F238E27FC236}">
                  <a16:creationId xmlns:a16="http://schemas.microsoft.com/office/drawing/2014/main" xmlns="" id="{EBFBC3E5-E379-461E-B6FF-F2AFF831965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a:extLst>
                <a:ext uri="{FF2B5EF4-FFF2-40B4-BE49-F238E27FC236}">
                  <a16:creationId xmlns:a16="http://schemas.microsoft.com/office/drawing/2014/main" xmlns="" id="{A582DB88-639F-48C9-836A-1C82CD8AB31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5.8</a:t>
              </a:r>
              <a:endParaRPr lang="zh-CN" altLang="en-US" sz="1200" b="1" dirty="0">
                <a:solidFill>
                  <a:schemeClr val="bg1"/>
                </a:solidFill>
              </a:endParaRPr>
            </a:p>
          </p:txBody>
        </p:sp>
      </p:grpSp>
      <p:grpSp>
        <p:nvGrpSpPr>
          <p:cNvPr id="75" name="组合 74">
            <a:extLst>
              <a:ext uri="{FF2B5EF4-FFF2-40B4-BE49-F238E27FC236}">
                <a16:creationId xmlns:a16="http://schemas.microsoft.com/office/drawing/2014/main" xmlns="" id="{9F51CD64-6395-46A9-A2D5-D473495892D2}"/>
              </a:ext>
            </a:extLst>
          </p:cNvPr>
          <p:cNvGrpSpPr/>
          <p:nvPr/>
        </p:nvGrpSpPr>
        <p:grpSpPr>
          <a:xfrm>
            <a:off x="10534028" y="891542"/>
            <a:ext cx="799525" cy="586284"/>
            <a:chOff x="6218013" y="812542"/>
            <a:chExt cx="799525" cy="586284"/>
          </a:xfrm>
        </p:grpSpPr>
        <p:sp>
          <p:nvSpPr>
            <p:cNvPr id="76" name="椭圆 75">
              <a:extLst>
                <a:ext uri="{FF2B5EF4-FFF2-40B4-BE49-F238E27FC236}">
                  <a16:creationId xmlns:a16="http://schemas.microsoft.com/office/drawing/2014/main" xmlns="" id="{F489457D-852A-4EA5-8B0E-B260F59DE1A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a:extLst>
                <a:ext uri="{FF2B5EF4-FFF2-40B4-BE49-F238E27FC236}">
                  <a16:creationId xmlns:a16="http://schemas.microsoft.com/office/drawing/2014/main" xmlns="" id="{EC1B079D-18FB-463E-92FA-9F84931326B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6" action="ppaction://hlinksldjump"/>
              <a:extLst>
                <a:ext uri="{FF2B5EF4-FFF2-40B4-BE49-F238E27FC236}">
                  <a16:creationId xmlns:a16="http://schemas.microsoft.com/office/drawing/2014/main" xmlns="" id="{4B9A5559-2D80-4531-81D3-B120C544E79A}"/>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5.9</a:t>
              </a:r>
              <a:endParaRPr lang="zh-CN" altLang="en-US" sz="1200" b="1" dirty="0">
                <a:solidFill>
                  <a:schemeClr val="bg1"/>
                </a:solidFill>
              </a:endParaRPr>
            </a:p>
          </p:txBody>
        </p:sp>
      </p:grpSp>
      <p:grpSp>
        <p:nvGrpSpPr>
          <p:cNvPr id="79" name="组合 78">
            <a:extLst>
              <a:ext uri="{FF2B5EF4-FFF2-40B4-BE49-F238E27FC236}">
                <a16:creationId xmlns:a16="http://schemas.microsoft.com/office/drawing/2014/main" xmlns="" id="{82159186-C2D3-46B4-BB0A-A87584C51946}"/>
              </a:ext>
            </a:extLst>
          </p:cNvPr>
          <p:cNvGrpSpPr/>
          <p:nvPr/>
        </p:nvGrpSpPr>
        <p:grpSpPr>
          <a:xfrm>
            <a:off x="11255653" y="886655"/>
            <a:ext cx="799525" cy="586284"/>
            <a:chOff x="6218013" y="812542"/>
            <a:chExt cx="799525" cy="586284"/>
          </a:xfrm>
        </p:grpSpPr>
        <p:sp>
          <p:nvSpPr>
            <p:cNvPr id="80" name="椭圆 79">
              <a:extLst>
                <a:ext uri="{FF2B5EF4-FFF2-40B4-BE49-F238E27FC236}">
                  <a16:creationId xmlns:a16="http://schemas.microsoft.com/office/drawing/2014/main" xmlns="" id="{AF12F5D0-1055-422B-96B4-6F87A65ADBB7}"/>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a:extLst>
                <a:ext uri="{FF2B5EF4-FFF2-40B4-BE49-F238E27FC236}">
                  <a16:creationId xmlns:a16="http://schemas.microsoft.com/office/drawing/2014/main" xmlns="" id="{3B5AE0CA-DEAD-4124-A066-0405D1C25BB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7" action="ppaction://hlinksldjump"/>
              <a:extLst>
                <a:ext uri="{FF2B5EF4-FFF2-40B4-BE49-F238E27FC236}">
                  <a16:creationId xmlns:a16="http://schemas.microsoft.com/office/drawing/2014/main" xmlns="" id="{F11F13F5-F55B-4F6C-BDA3-9AC6DE67E6B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5.10</a:t>
              </a:r>
              <a:endParaRPr lang="zh-CN" altLang="en-US" sz="1200" b="1" dirty="0">
                <a:solidFill>
                  <a:schemeClr val="bg1"/>
                </a:solidFill>
              </a:endParaRPr>
            </a:p>
          </p:txBody>
        </p:sp>
      </p:grpSp>
      <p:sp>
        <p:nvSpPr>
          <p:cNvPr id="7" name="文本框 6">
            <a:extLst>
              <a:ext uri="{FF2B5EF4-FFF2-40B4-BE49-F238E27FC236}">
                <a16:creationId xmlns:a16="http://schemas.microsoft.com/office/drawing/2014/main" xmlns="" id="{68F406AD-DF2C-C02C-1E40-1CD3354A4667}"/>
              </a:ext>
            </a:extLst>
          </p:cNvPr>
          <p:cNvSpPr txBox="1"/>
          <p:nvPr/>
        </p:nvSpPr>
        <p:spPr>
          <a:xfrm>
            <a:off x="2114531" y="2993068"/>
            <a:ext cx="8501258" cy="2096600"/>
          </a:xfrm>
          <a:prstGeom prst="rect">
            <a:avLst/>
          </a:prstGeom>
          <a:noFill/>
        </p:spPr>
        <p:txBody>
          <a:bodyPr wrap="square" rtlCol="0">
            <a:spAutoFit/>
          </a:bodyPr>
          <a:lstStyle/>
          <a:p>
            <a:pPr algn="ctr">
              <a:lnSpc>
                <a:spcPct val="120000"/>
              </a:lnSpc>
            </a:pPr>
            <a:r>
              <a:rPr lang="en-US" altLang="zh-CN" sz="2200" b="1" dirty="0">
                <a:solidFill>
                  <a:srgbClr val="C00000"/>
                </a:solidFill>
              </a:rPr>
              <a:t>Symptoms of Mental Health Problems</a:t>
            </a:r>
          </a:p>
          <a:p>
            <a:pPr>
              <a:lnSpc>
                <a:spcPct val="120000"/>
              </a:lnSpc>
            </a:pPr>
            <a:r>
              <a:rPr lang="en-US" altLang="zh-CN" sz="2200" dirty="0"/>
              <a:t>1. trauma-induced anxiety</a:t>
            </a:r>
          </a:p>
          <a:p>
            <a:pPr>
              <a:lnSpc>
                <a:spcPct val="120000"/>
              </a:lnSpc>
            </a:pPr>
            <a:r>
              <a:rPr lang="en-US" altLang="zh-CN" sz="2200" dirty="0"/>
              <a:t>2. clinical depression</a:t>
            </a:r>
          </a:p>
          <a:p>
            <a:pPr>
              <a:lnSpc>
                <a:spcPct val="120000"/>
              </a:lnSpc>
            </a:pPr>
            <a:r>
              <a:rPr lang="en-US" altLang="zh-CN" sz="2200" dirty="0"/>
              <a:t>3. _________________</a:t>
            </a:r>
          </a:p>
          <a:p>
            <a:pPr>
              <a:lnSpc>
                <a:spcPct val="120000"/>
              </a:lnSpc>
            </a:pPr>
            <a:r>
              <a:rPr lang="en-US" altLang="zh-CN" sz="2200" dirty="0"/>
              <a:t>4. ___________</a:t>
            </a:r>
          </a:p>
        </p:txBody>
      </p:sp>
      <p:sp>
        <p:nvSpPr>
          <p:cNvPr id="2" name="文本框 1">
            <a:extLst>
              <a:ext uri="{FF2B5EF4-FFF2-40B4-BE49-F238E27FC236}">
                <a16:creationId xmlns:a16="http://schemas.microsoft.com/office/drawing/2014/main" xmlns="" id="{A86CFDCE-D413-D533-77C9-1F0415DA0C01}"/>
              </a:ext>
            </a:extLst>
          </p:cNvPr>
          <p:cNvSpPr txBox="1"/>
          <p:nvPr/>
        </p:nvSpPr>
        <p:spPr>
          <a:xfrm>
            <a:off x="7633398" y="4226311"/>
            <a:ext cx="1001486" cy="427299"/>
          </a:xfrm>
          <a:prstGeom prst="rect">
            <a:avLst/>
          </a:prstGeom>
          <a:noFill/>
        </p:spPr>
        <p:txBody>
          <a:bodyPr wrap="square" rtlCol="0">
            <a:spAutoFit/>
          </a:bodyPr>
          <a:lstStyle/>
          <a:p>
            <a:r>
              <a:rPr lang="en-US" altLang="zh-CN" sz="2200">
                <a:solidFill>
                  <a:srgbClr val="DD5C60"/>
                </a:solidFill>
              </a:rPr>
              <a:t>fatigue</a:t>
            </a:r>
            <a:endParaRPr lang="zh-CN" altLang="en-US" sz="2200" dirty="0">
              <a:solidFill>
                <a:srgbClr val="DD5C60"/>
              </a:solidFill>
            </a:endParaRPr>
          </a:p>
        </p:txBody>
      </p:sp>
      <p:sp>
        <p:nvSpPr>
          <p:cNvPr id="28" name="文本框 27">
            <a:extLst>
              <a:ext uri="{FF2B5EF4-FFF2-40B4-BE49-F238E27FC236}">
                <a16:creationId xmlns:a16="http://schemas.microsoft.com/office/drawing/2014/main" xmlns="" id="{D5696721-72F5-8FF7-919E-ED1CEF30CC63}"/>
              </a:ext>
            </a:extLst>
          </p:cNvPr>
          <p:cNvSpPr txBox="1"/>
          <p:nvPr/>
        </p:nvSpPr>
        <p:spPr>
          <a:xfrm>
            <a:off x="7648562" y="3839270"/>
            <a:ext cx="1462842" cy="427299"/>
          </a:xfrm>
          <a:prstGeom prst="rect">
            <a:avLst/>
          </a:prstGeom>
          <a:noFill/>
        </p:spPr>
        <p:txBody>
          <a:bodyPr wrap="square" rtlCol="0">
            <a:spAutoFit/>
          </a:bodyPr>
          <a:lstStyle/>
          <a:p>
            <a:r>
              <a:rPr lang="en-US" altLang="zh-CN" sz="2200" dirty="0">
                <a:solidFill>
                  <a:srgbClr val="DD5C60"/>
                </a:solidFill>
              </a:rPr>
              <a:t>headaches</a:t>
            </a:r>
            <a:endParaRPr lang="zh-CN" altLang="en-US" sz="2200" dirty="0">
              <a:solidFill>
                <a:srgbClr val="DD5C60"/>
              </a:solidFill>
            </a:endParaRPr>
          </a:p>
        </p:txBody>
      </p:sp>
      <p:sp>
        <p:nvSpPr>
          <p:cNvPr id="29" name="文本框 28">
            <a:extLst>
              <a:ext uri="{FF2B5EF4-FFF2-40B4-BE49-F238E27FC236}">
                <a16:creationId xmlns:a16="http://schemas.microsoft.com/office/drawing/2014/main" xmlns="" id="{A9384045-6ABC-BB9D-7183-8D9DE484F9CF}"/>
              </a:ext>
            </a:extLst>
          </p:cNvPr>
          <p:cNvSpPr txBox="1"/>
          <p:nvPr/>
        </p:nvSpPr>
        <p:spPr>
          <a:xfrm>
            <a:off x="7651496" y="3446201"/>
            <a:ext cx="1055914" cy="430887"/>
          </a:xfrm>
          <a:prstGeom prst="rect">
            <a:avLst/>
          </a:prstGeom>
          <a:noFill/>
        </p:spPr>
        <p:txBody>
          <a:bodyPr wrap="square" rtlCol="0">
            <a:spAutoFit/>
          </a:bodyPr>
          <a:lstStyle/>
          <a:p>
            <a:r>
              <a:rPr lang="en-US" altLang="zh-CN" sz="2200" dirty="0">
                <a:solidFill>
                  <a:srgbClr val="DD5C60"/>
                </a:solidFill>
              </a:rPr>
              <a:t>nausea</a:t>
            </a:r>
            <a:endParaRPr lang="zh-CN" altLang="en-US" sz="2200" dirty="0">
              <a:solidFill>
                <a:srgbClr val="DD5C60"/>
              </a:solidFill>
            </a:endParaRPr>
          </a:p>
        </p:txBody>
      </p:sp>
      <p:sp>
        <p:nvSpPr>
          <p:cNvPr id="30" name="文本框 29">
            <a:extLst>
              <a:ext uri="{FF2B5EF4-FFF2-40B4-BE49-F238E27FC236}">
                <a16:creationId xmlns:a16="http://schemas.microsoft.com/office/drawing/2014/main" xmlns="" id="{8C59E808-708A-1C3E-993D-CC70AE86878A}"/>
              </a:ext>
            </a:extLst>
          </p:cNvPr>
          <p:cNvSpPr txBox="1"/>
          <p:nvPr/>
        </p:nvSpPr>
        <p:spPr>
          <a:xfrm>
            <a:off x="2437795" y="4240133"/>
            <a:ext cx="2466189" cy="427299"/>
          </a:xfrm>
          <a:prstGeom prst="rect">
            <a:avLst/>
          </a:prstGeom>
          <a:noFill/>
        </p:spPr>
        <p:txBody>
          <a:bodyPr wrap="square" rtlCol="0">
            <a:spAutoFit/>
          </a:bodyPr>
          <a:lstStyle/>
          <a:p>
            <a:r>
              <a:rPr lang="en-US" altLang="zh-CN" sz="2200" dirty="0">
                <a:solidFill>
                  <a:srgbClr val="DD5C60"/>
                </a:solidFill>
              </a:rPr>
              <a:t>a lot of breakdowns</a:t>
            </a:r>
            <a:endParaRPr lang="zh-CN" altLang="en-US" sz="2200" dirty="0">
              <a:solidFill>
                <a:srgbClr val="DD5C60"/>
              </a:solidFill>
            </a:endParaRPr>
          </a:p>
        </p:txBody>
      </p:sp>
      <p:sp>
        <p:nvSpPr>
          <p:cNvPr id="31" name="文本框 30">
            <a:extLst>
              <a:ext uri="{FF2B5EF4-FFF2-40B4-BE49-F238E27FC236}">
                <a16:creationId xmlns:a16="http://schemas.microsoft.com/office/drawing/2014/main" xmlns="" id="{89471D88-F618-813E-F843-3D535385D06B}"/>
              </a:ext>
            </a:extLst>
          </p:cNvPr>
          <p:cNvSpPr txBox="1"/>
          <p:nvPr/>
        </p:nvSpPr>
        <p:spPr>
          <a:xfrm>
            <a:off x="2453549" y="4609682"/>
            <a:ext cx="2466189" cy="427299"/>
          </a:xfrm>
          <a:prstGeom prst="rect">
            <a:avLst/>
          </a:prstGeom>
          <a:noFill/>
        </p:spPr>
        <p:txBody>
          <a:bodyPr wrap="square" rtlCol="0">
            <a:spAutoFit/>
          </a:bodyPr>
          <a:lstStyle/>
          <a:p>
            <a:r>
              <a:rPr lang="en-US" altLang="zh-CN" sz="2200" dirty="0">
                <a:solidFill>
                  <a:srgbClr val="DD5C60"/>
                </a:solidFill>
              </a:rPr>
              <a:t>panic attacks </a:t>
            </a:r>
            <a:endParaRPr lang="zh-CN" altLang="en-US" sz="2200" dirty="0">
              <a:solidFill>
                <a:srgbClr val="DD5C60"/>
              </a:solidFill>
            </a:endParaRPr>
          </a:p>
        </p:txBody>
      </p:sp>
      <p:sp>
        <p:nvSpPr>
          <p:cNvPr id="33" name="文本框 32">
            <a:extLst>
              <a:ext uri="{FF2B5EF4-FFF2-40B4-BE49-F238E27FC236}">
                <a16:creationId xmlns:a16="http://schemas.microsoft.com/office/drawing/2014/main" xmlns="" id="{12D016B9-B1D2-0BF3-7F24-321CF2EFD5F7}"/>
              </a:ext>
            </a:extLst>
          </p:cNvPr>
          <p:cNvSpPr txBox="1"/>
          <p:nvPr/>
        </p:nvSpPr>
        <p:spPr>
          <a:xfrm>
            <a:off x="7633398" y="4658781"/>
            <a:ext cx="2657975" cy="430887"/>
          </a:xfrm>
          <a:prstGeom prst="rect">
            <a:avLst/>
          </a:prstGeom>
          <a:noFill/>
        </p:spPr>
        <p:txBody>
          <a:bodyPr wrap="square" rtlCol="0">
            <a:spAutoFit/>
          </a:bodyPr>
          <a:lstStyle/>
          <a:p>
            <a:r>
              <a:rPr lang="en-US" altLang="zh-CN" sz="2200" dirty="0">
                <a:solidFill>
                  <a:srgbClr val="DD5C60"/>
                </a:solidFill>
              </a:rPr>
              <a:t>shortness of breath</a:t>
            </a:r>
            <a:endParaRPr lang="zh-CN" altLang="en-US" sz="2200" dirty="0">
              <a:solidFill>
                <a:srgbClr val="DD5C60"/>
              </a:solidFill>
            </a:endParaRPr>
          </a:p>
        </p:txBody>
      </p:sp>
    </p:spTree>
    <p:extLst>
      <p:ext uri="{BB962C8B-B14F-4D97-AF65-F5344CB8AC3E}">
        <p14:creationId xmlns:p14="http://schemas.microsoft.com/office/powerpoint/2010/main" xmlns="" val="31420167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nextCondLst>
                <p:cond evt="onClick" delay="0">
                  <p:tgtEl>
                    <p:spTgt spid="39"/>
                  </p:tgtEl>
                </p:cond>
              </p:nextCondLst>
            </p:seq>
          </p:childTnLst>
        </p:cTn>
      </p:par>
    </p:tnLst>
    <p:bldLst>
      <p:bldP spid="2" grpId="0"/>
      <p:bldP spid="28" grpId="0"/>
      <p:bldP spid="29" grpId="0"/>
      <p:bldP spid="30"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5.7</a:t>
            </a:r>
            <a:endParaRPr lang="zh-CN" altLang="en-US" sz="2600" b="1" dirty="0">
              <a:solidFill>
                <a:srgbClr val="DA5362"/>
              </a:solidFill>
            </a:endParaRPr>
          </a:p>
        </p:txBody>
      </p:sp>
      <p:sp>
        <p:nvSpPr>
          <p:cNvPr id="22" name="文本框 21"/>
          <p:cNvSpPr txBox="1"/>
          <p:nvPr/>
        </p:nvSpPr>
        <p:spPr>
          <a:xfrm>
            <a:off x="919321" y="2061802"/>
            <a:ext cx="10795000" cy="707886"/>
          </a:xfrm>
          <a:prstGeom prst="rect">
            <a:avLst/>
          </a:prstGeom>
          <a:noFill/>
        </p:spPr>
        <p:txBody>
          <a:bodyPr wrap="square" rtlCol="0">
            <a:spAutoFit/>
          </a:bodyPr>
          <a:lstStyle/>
          <a:p>
            <a:r>
              <a:rPr lang="en-US" altLang="zh-CN" sz="2000" i="1" dirty="0"/>
              <a:t>Of the (symptoms of) mental health problems listed in Activity 5.6, some are physical while others are psychological. Review them and then put them into the appropriate box below.</a:t>
            </a: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36" name="组合 35">
            <a:extLst>
              <a:ext uri="{FF2B5EF4-FFF2-40B4-BE49-F238E27FC236}">
                <a16:creationId xmlns:a16="http://schemas.microsoft.com/office/drawing/2014/main" xmlns="" id="{15A053A0-B1F0-E529-076B-053F1B19C9D9}"/>
              </a:ext>
            </a:extLst>
          </p:cNvPr>
          <p:cNvGrpSpPr/>
          <p:nvPr/>
        </p:nvGrpSpPr>
        <p:grpSpPr>
          <a:xfrm>
            <a:off x="8370044" y="885366"/>
            <a:ext cx="799525" cy="586284"/>
            <a:chOff x="6218013" y="812542"/>
            <a:chExt cx="799525" cy="586284"/>
          </a:xfrm>
        </p:grpSpPr>
        <p:sp>
          <p:nvSpPr>
            <p:cNvPr id="37" name="椭圆 36">
              <a:extLst>
                <a:ext uri="{FF2B5EF4-FFF2-40B4-BE49-F238E27FC236}">
                  <a16:creationId xmlns:a16="http://schemas.microsoft.com/office/drawing/2014/main" xmlns="" id="{8F201C06-97FE-F3F2-28CF-9613E5B15CBD}"/>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a:extLst>
                <a:ext uri="{FF2B5EF4-FFF2-40B4-BE49-F238E27FC236}">
                  <a16:creationId xmlns:a16="http://schemas.microsoft.com/office/drawing/2014/main" xmlns="" id="{25829CDC-1CC2-1AD3-7EFA-877820D38C1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0" name="文本框 39">
              <a:hlinkClick r:id="rId3" action="ppaction://hlinksldjump"/>
              <a:extLst>
                <a:ext uri="{FF2B5EF4-FFF2-40B4-BE49-F238E27FC236}">
                  <a16:creationId xmlns:a16="http://schemas.microsoft.com/office/drawing/2014/main" xmlns="" id="{E1E8DC6B-6FD1-4698-0FB9-5C8DCD568CA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5.6</a:t>
              </a:r>
              <a:endParaRPr lang="zh-CN" altLang="en-US" sz="1200" b="1" dirty="0">
                <a:solidFill>
                  <a:schemeClr val="bg1"/>
                </a:solidFill>
              </a:endParaRPr>
            </a:p>
          </p:txBody>
        </p:sp>
      </p:grpSp>
      <p:grpSp>
        <p:nvGrpSpPr>
          <p:cNvPr id="41" name="组合 40">
            <a:extLst>
              <a:ext uri="{FF2B5EF4-FFF2-40B4-BE49-F238E27FC236}">
                <a16:creationId xmlns:a16="http://schemas.microsoft.com/office/drawing/2014/main" xmlns="" id="{A0D13039-3D9D-1529-C281-7BFE38CC2460}"/>
              </a:ext>
            </a:extLst>
          </p:cNvPr>
          <p:cNvGrpSpPr/>
          <p:nvPr/>
        </p:nvGrpSpPr>
        <p:grpSpPr>
          <a:xfrm>
            <a:off x="9094497" y="888454"/>
            <a:ext cx="799525" cy="586284"/>
            <a:chOff x="6218013" y="812542"/>
            <a:chExt cx="799525" cy="586284"/>
          </a:xfrm>
        </p:grpSpPr>
        <p:sp>
          <p:nvSpPr>
            <p:cNvPr id="42" name="椭圆 41">
              <a:extLst>
                <a:ext uri="{FF2B5EF4-FFF2-40B4-BE49-F238E27FC236}">
                  <a16:creationId xmlns:a16="http://schemas.microsoft.com/office/drawing/2014/main" xmlns="" id="{ED379588-F497-623B-9937-CB2940A788A2}"/>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3" name="图片 42">
              <a:extLst>
                <a:ext uri="{FF2B5EF4-FFF2-40B4-BE49-F238E27FC236}">
                  <a16:creationId xmlns:a16="http://schemas.microsoft.com/office/drawing/2014/main" xmlns="" id="{1DB02C69-39E3-64C1-9FF3-2E89E2BEAD9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4" action="ppaction://hlinksldjump"/>
              <a:extLst>
                <a:ext uri="{FF2B5EF4-FFF2-40B4-BE49-F238E27FC236}">
                  <a16:creationId xmlns:a16="http://schemas.microsoft.com/office/drawing/2014/main" xmlns="" id="{E8AC0D48-E647-9CFC-949E-B5EB4F384BB5}"/>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5.7</a:t>
              </a:r>
              <a:endParaRPr lang="zh-CN" altLang="en-US" sz="1200" b="1" dirty="0">
                <a:solidFill>
                  <a:schemeClr val="bg1"/>
                </a:solidFill>
              </a:endParaRPr>
            </a:p>
          </p:txBody>
        </p:sp>
      </p:grpSp>
      <p:grpSp>
        <p:nvGrpSpPr>
          <p:cNvPr id="55" name="组合 54">
            <a:extLst>
              <a:ext uri="{FF2B5EF4-FFF2-40B4-BE49-F238E27FC236}">
                <a16:creationId xmlns:a16="http://schemas.microsoft.com/office/drawing/2014/main" xmlns="" id="{676E1E54-53BA-CB0F-2B9A-32651F385CE2}"/>
              </a:ext>
            </a:extLst>
          </p:cNvPr>
          <p:cNvGrpSpPr/>
          <p:nvPr/>
        </p:nvGrpSpPr>
        <p:grpSpPr>
          <a:xfrm>
            <a:off x="9809575" y="888454"/>
            <a:ext cx="799525" cy="586284"/>
            <a:chOff x="6218013" y="812542"/>
            <a:chExt cx="799525" cy="586284"/>
          </a:xfrm>
        </p:grpSpPr>
        <p:sp>
          <p:nvSpPr>
            <p:cNvPr id="56" name="椭圆 55">
              <a:extLst>
                <a:ext uri="{FF2B5EF4-FFF2-40B4-BE49-F238E27FC236}">
                  <a16:creationId xmlns:a16="http://schemas.microsoft.com/office/drawing/2014/main" xmlns="" id="{06AC6179-BB7B-5F27-FFBA-A6BDC0586FB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a:extLst>
                <a:ext uri="{FF2B5EF4-FFF2-40B4-BE49-F238E27FC236}">
                  <a16:creationId xmlns:a16="http://schemas.microsoft.com/office/drawing/2014/main" xmlns="" id="{A35A0750-E6CC-A13C-DAD3-6B4159D3CC54}"/>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5" action="ppaction://hlinksldjump"/>
              <a:extLst>
                <a:ext uri="{FF2B5EF4-FFF2-40B4-BE49-F238E27FC236}">
                  <a16:creationId xmlns:a16="http://schemas.microsoft.com/office/drawing/2014/main" xmlns="" id="{F9B22411-8563-185E-C07E-71BAC115C9C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5.8</a:t>
              </a:r>
              <a:endParaRPr lang="zh-CN" altLang="en-US" sz="1200" b="1" dirty="0">
                <a:solidFill>
                  <a:schemeClr val="bg1"/>
                </a:solidFill>
              </a:endParaRPr>
            </a:p>
          </p:txBody>
        </p:sp>
      </p:grpSp>
      <p:grpSp>
        <p:nvGrpSpPr>
          <p:cNvPr id="59" name="组合 58">
            <a:extLst>
              <a:ext uri="{FF2B5EF4-FFF2-40B4-BE49-F238E27FC236}">
                <a16:creationId xmlns:a16="http://schemas.microsoft.com/office/drawing/2014/main" xmlns="" id="{6751A030-9336-4EB5-34D2-1AD05C4B3032}"/>
              </a:ext>
            </a:extLst>
          </p:cNvPr>
          <p:cNvGrpSpPr/>
          <p:nvPr/>
        </p:nvGrpSpPr>
        <p:grpSpPr>
          <a:xfrm>
            <a:off x="10534028" y="891542"/>
            <a:ext cx="799525" cy="586284"/>
            <a:chOff x="6218013" y="812542"/>
            <a:chExt cx="799525" cy="586284"/>
          </a:xfrm>
        </p:grpSpPr>
        <p:sp>
          <p:nvSpPr>
            <p:cNvPr id="60" name="椭圆 59">
              <a:extLst>
                <a:ext uri="{FF2B5EF4-FFF2-40B4-BE49-F238E27FC236}">
                  <a16:creationId xmlns:a16="http://schemas.microsoft.com/office/drawing/2014/main" xmlns="" id="{3B11792B-B73B-3F94-9CC9-BAC0EB57104C}"/>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a:extLst>
                <a:ext uri="{FF2B5EF4-FFF2-40B4-BE49-F238E27FC236}">
                  <a16:creationId xmlns:a16="http://schemas.microsoft.com/office/drawing/2014/main" xmlns="" id="{6282992F-07FC-62AF-71CB-1E8873B70A3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6" action="ppaction://hlinksldjump"/>
              <a:extLst>
                <a:ext uri="{FF2B5EF4-FFF2-40B4-BE49-F238E27FC236}">
                  <a16:creationId xmlns:a16="http://schemas.microsoft.com/office/drawing/2014/main" xmlns="" id="{01E4FC61-ACFF-BCD6-D624-4E9E41F3A98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5.9</a:t>
              </a:r>
              <a:endParaRPr lang="zh-CN" altLang="en-US" sz="1200" b="1" dirty="0">
                <a:solidFill>
                  <a:schemeClr val="bg1"/>
                </a:solidFill>
              </a:endParaRPr>
            </a:p>
          </p:txBody>
        </p:sp>
      </p:grpSp>
      <p:grpSp>
        <p:nvGrpSpPr>
          <p:cNvPr id="63" name="组合 62">
            <a:extLst>
              <a:ext uri="{FF2B5EF4-FFF2-40B4-BE49-F238E27FC236}">
                <a16:creationId xmlns:a16="http://schemas.microsoft.com/office/drawing/2014/main" xmlns="" id="{4FEC7B61-F310-6C25-2272-358A268C2A1B}"/>
              </a:ext>
            </a:extLst>
          </p:cNvPr>
          <p:cNvGrpSpPr/>
          <p:nvPr/>
        </p:nvGrpSpPr>
        <p:grpSpPr>
          <a:xfrm>
            <a:off x="11255653" y="886655"/>
            <a:ext cx="799525" cy="586284"/>
            <a:chOff x="6218013" y="812542"/>
            <a:chExt cx="799525" cy="586284"/>
          </a:xfrm>
        </p:grpSpPr>
        <p:sp>
          <p:nvSpPr>
            <p:cNvPr id="64" name="椭圆 63">
              <a:extLst>
                <a:ext uri="{FF2B5EF4-FFF2-40B4-BE49-F238E27FC236}">
                  <a16:creationId xmlns:a16="http://schemas.microsoft.com/office/drawing/2014/main" xmlns="" id="{116DEFF4-07F7-5245-4F27-F74D87804754}"/>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02883EF5-0728-3A38-4775-3FDDE9E5184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7" action="ppaction://hlinksldjump"/>
              <a:extLst>
                <a:ext uri="{FF2B5EF4-FFF2-40B4-BE49-F238E27FC236}">
                  <a16:creationId xmlns:a16="http://schemas.microsoft.com/office/drawing/2014/main" xmlns="" id="{D5D21695-0C1E-E539-0AC8-F75FEE0685B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5.10</a:t>
              </a:r>
              <a:endParaRPr lang="zh-CN" altLang="en-US" sz="1200" b="1" dirty="0">
                <a:solidFill>
                  <a:schemeClr val="bg1"/>
                </a:solidFill>
              </a:endParaRPr>
            </a:p>
          </p:txBody>
        </p:sp>
      </p:grpSp>
      <p:graphicFrame>
        <p:nvGraphicFramePr>
          <p:cNvPr id="31" name="表格 12">
            <a:extLst>
              <a:ext uri="{FF2B5EF4-FFF2-40B4-BE49-F238E27FC236}">
                <a16:creationId xmlns:a16="http://schemas.microsoft.com/office/drawing/2014/main" xmlns="" id="{B5FE0984-4271-FDC3-2B9D-1F9634171E58}"/>
              </a:ext>
            </a:extLst>
          </p:cNvPr>
          <p:cNvGraphicFramePr>
            <a:graphicFrameLocks noGrp="1"/>
          </p:cNvGraphicFramePr>
          <p:nvPr>
            <p:extLst>
              <p:ext uri="{D42A27DB-BD31-4B8C-83A1-F6EECF244321}">
                <p14:modId xmlns:p14="http://schemas.microsoft.com/office/powerpoint/2010/main" xmlns="" val="2514033452"/>
              </p:ext>
            </p:extLst>
          </p:nvPr>
        </p:nvGraphicFramePr>
        <p:xfrm>
          <a:off x="986695" y="3086102"/>
          <a:ext cx="4706779" cy="2156316"/>
        </p:xfrm>
        <a:graphic>
          <a:graphicData uri="http://schemas.openxmlformats.org/drawingml/2006/table">
            <a:tbl>
              <a:tblPr firstRow="1" bandRow="1">
                <a:effectLst>
                  <a:outerShdw blurRad="50800" dist="50800" dir="5400000" sx="102000" sy="102000" algn="ctr" rotWithShape="0">
                    <a:srgbClr val="000000">
                      <a:alpha val="0"/>
                    </a:srgbClr>
                  </a:outerShdw>
                </a:effectLst>
                <a:tableStyleId>{5C22544A-7EE6-4342-B048-85BDC9FD1C3A}</a:tableStyleId>
              </a:tblPr>
              <a:tblGrid>
                <a:gridCol w="4706779">
                  <a:extLst>
                    <a:ext uri="{9D8B030D-6E8A-4147-A177-3AD203B41FA5}">
                      <a16:colId xmlns:a16="http://schemas.microsoft.com/office/drawing/2014/main" xmlns="" val="1377689597"/>
                    </a:ext>
                  </a:extLst>
                </a:gridCol>
              </a:tblGrid>
              <a:tr h="447168">
                <a:tc>
                  <a:txBody>
                    <a:bodyPr/>
                    <a:lstStyle/>
                    <a:p>
                      <a:pPr algn="ctr"/>
                      <a:r>
                        <a:rPr lang="en-US" altLang="zh-CN" sz="2200" dirty="0">
                          <a:latin typeface="+mn-lt"/>
                        </a:rPr>
                        <a:t>Physical</a:t>
                      </a:r>
                      <a:endParaRPr lang="zh-CN" altLang="en-US" sz="2200" dirty="0">
                        <a:latin typeface="+mn-lt"/>
                      </a:endParaRPr>
                    </a:p>
                  </a:txBody>
                  <a:tcPr>
                    <a:lnL w="12700" cap="flat" cmpd="sng" algn="ctr">
                      <a:solidFill>
                        <a:srgbClr val="EA8152"/>
                      </a:solidFill>
                      <a:prstDash val="solid"/>
                      <a:round/>
                      <a:headEnd type="none" w="med" len="med"/>
                      <a:tailEnd type="none" w="med" len="med"/>
                    </a:lnL>
                    <a:lnR w="12700" cap="flat" cmpd="sng" algn="ctr">
                      <a:solidFill>
                        <a:srgbClr val="EA8152"/>
                      </a:solidFill>
                      <a:prstDash val="solid"/>
                      <a:round/>
                      <a:headEnd type="none" w="med" len="med"/>
                      <a:tailEnd type="none" w="med" len="med"/>
                    </a:lnR>
                    <a:lnT w="12700" cap="flat" cmpd="sng" algn="ctr">
                      <a:solidFill>
                        <a:srgbClr val="EA8152"/>
                      </a:solidFill>
                      <a:prstDash val="solid"/>
                      <a:round/>
                      <a:headEnd type="none" w="med" len="med"/>
                      <a:tailEnd type="none" w="med" len="med"/>
                    </a:lnT>
                    <a:lnB w="12700" cap="flat" cmpd="sng" algn="ctr">
                      <a:solidFill>
                        <a:srgbClr val="EA8152"/>
                      </a:solidFill>
                      <a:prstDash val="solid"/>
                      <a:round/>
                      <a:headEnd type="none" w="med" len="med"/>
                      <a:tailEnd type="none" w="med" len="med"/>
                    </a:lnB>
                    <a:solidFill>
                      <a:srgbClr val="EA8152"/>
                    </a:solidFill>
                  </a:tcPr>
                </a:tc>
                <a:extLst>
                  <a:ext uri="{0D108BD9-81ED-4DB2-BD59-A6C34878D82A}">
                    <a16:rowId xmlns:a16="http://schemas.microsoft.com/office/drawing/2014/main" xmlns="" val="4094802848"/>
                  </a:ext>
                </a:extLst>
              </a:tr>
              <a:tr h="1709148">
                <a:tc>
                  <a:txBody>
                    <a:bodyPr/>
                    <a:lstStyle/>
                    <a:p>
                      <a:pPr>
                        <a:lnSpc>
                          <a:spcPct val="120000"/>
                        </a:lnSpc>
                      </a:pPr>
                      <a:r>
                        <a:rPr lang="en-US" altLang="zh-CN" sz="2200" i="1" dirty="0">
                          <a:solidFill>
                            <a:schemeClr val="tx1"/>
                          </a:solidFill>
                          <a:latin typeface="+mn-lt"/>
                        </a:rPr>
                        <a:t>________________________________________</a:t>
                      </a:r>
                      <a:endParaRPr lang="zh-CN" altLang="en-US" sz="2200" i="1" dirty="0">
                        <a:solidFill>
                          <a:schemeClr val="tx1"/>
                        </a:solidFill>
                        <a:latin typeface="+mn-lt"/>
                      </a:endParaRPr>
                    </a:p>
                  </a:txBody>
                  <a:tcPr>
                    <a:lnL w="12700" cap="flat" cmpd="sng" algn="ctr">
                      <a:solidFill>
                        <a:srgbClr val="EA8152"/>
                      </a:solidFill>
                      <a:prstDash val="solid"/>
                      <a:round/>
                      <a:headEnd type="none" w="med" len="med"/>
                      <a:tailEnd type="none" w="med" len="med"/>
                    </a:lnL>
                    <a:lnR w="12700" cap="flat" cmpd="sng" algn="ctr">
                      <a:solidFill>
                        <a:srgbClr val="EA8152"/>
                      </a:solidFill>
                      <a:prstDash val="solid"/>
                      <a:round/>
                      <a:headEnd type="none" w="med" len="med"/>
                      <a:tailEnd type="none" w="med" len="med"/>
                    </a:lnR>
                    <a:lnT w="12700" cap="flat" cmpd="sng" algn="ctr">
                      <a:solidFill>
                        <a:srgbClr val="EA8152"/>
                      </a:solidFill>
                      <a:prstDash val="solid"/>
                      <a:round/>
                      <a:headEnd type="none" w="med" len="med"/>
                      <a:tailEnd type="none" w="med" len="med"/>
                    </a:lnT>
                    <a:lnB w="12700" cap="flat" cmpd="sng" algn="ctr">
                      <a:solidFill>
                        <a:srgbClr val="EA8152"/>
                      </a:solidFill>
                      <a:prstDash val="solid"/>
                      <a:round/>
                      <a:headEnd type="none" w="med" len="med"/>
                      <a:tailEnd type="none" w="med" len="med"/>
                    </a:lnB>
                    <a:solidFill>
                      <a:schemeClr val="bg1"/>
                    </a:solidFill>
                  </a:tcPr>
                </a:tc>
                <a:extLst>
                  <a:ext uri="{0D108BD9-81ED-4DB2-BD59-A6C34878D82A}">
                    <a16:rowId xmlns:a16="http://schemas.microsoft.com/office/drawing/2014/main" xmlns="" val="373073965"/>
                  </a:ext>
                </a:extLst>
              </a:tr>
            </a:tbl>
          </a:graphicData>
        </a:graphic>
      </p:graphicFrame>
      <p:graphicFrame>
        <p:nvGraphicFramePr>
          <p:cNvPr id="32" name="表格 31">
            <a:extLst>
              <a:ext uri="{FF2B5EF4-FFF2-40B4-BE49-F238E27FC236}">
                <a16:creationId xmlns:a16="http://schemas.microsoft.com/office/drawing/2014/main" xmlns="" id="{B4C5C0D8-11B2-6E6F-4CF6-E52AC23ADA76}"/>
              </a:ext>
            </a:extLst>
          </p:cNvPr>
          <p:cNvGraphicFramePr>
            <a:graphicFrameLocks noGrp="1"/>
          </p:cNvGraphicFramePr>
          <p:nvPr>
            <p:extLst>
              <p:ext uri="{D42A27DB-BD31-4B8C-83A1-F6EECF244321}">
                <p14:modId xmlns:p14="http://schemas.microsoft.com/office/powerpoint/2010/main" xmlns="" val="154126549"/>
              </p:ext>
            </p:extLst>
          </p:nvPr>
        </p:nvGraphicFramePr>
        <p:xfrm>
          <a:off x="6331066" y="3086101"/>
          <a:ext cx="4706779" cy="2183114"/>
        </p:xfrm>
        <a:graphic>
          <a:graphicData uri="http://schemas.openxmlformats.org/drawingml/2006/table">
            <a:tbl>
              <a:tblPr firstRow="1" bandRow="1">
                <a:effectLst>
                  <a:outerShdw blurRad="50800" dist="50800" dir="5400000" sx="102000" sy="102000" algn="ctr" rotWithShape="0">
                    <a:srgbClr val="000000">
                      <a:alpha val="0"/>
                    </a:srgbClr>
                  </a:outerShdw>
                </a:effectLst>
                <a:tableStyleId>{5C22544A-7EE6-4342-B048-85BDC9FD1C3A}</a:tableStyleId>
              </a:tblPr>
              <a:tblGrid>
                <a:gridCol w="4706779">
                  <a:extLst>
                    <a:ext uri="{9D8B030D-6E8A-4147-A177-3AD203B41FA5}">
                      <a16:colId xmlns:a16="http://schemas.microsoft.com/office/drawing/2014/main" xmlns="" val="1536161319"/>
                    </a:ext>
                  </a:extLst>
                </a:gridCol>
              </a:tblGrid>
              <a:tr h="368373">
                <a:tc>
                  <a:txBody>
                    <a:bodyPr/>
                    <a:lstStyle/>
                    <a:p>
                      <a:pPr algn="ctr">
                        <a:lnSpc>
                          <a:spcPct val="120000"/>
                        </a:lnSpc>
                      </a:pPr>
                      <a:r>
                        <a:rPr lang="en-US" altLang="zh-CN" sz="2200" dirty="0">
                          <a:latin typeface="+mn-lt"/>
                        </a:rPr>
                        <a:t>Psychological</a:t>
                      </a:r>
                      <a:endParaRPr lang="zh-CN" altLang="en-US" sz="2200" dirty="0">
                        <a:latin typeface="+mn-lt"/>
                      </a:endParaRPr>
                    </a:p>
                  </a:txBody>
                  <a:tcPr>
                    <a:lnL w="12700" cap="flat" cmpd="sng" algn="ctr">
                      <a:solidFill>
                        <a:srgbClr val="DD5C60"/>
                      </a:solidFill>
                      <a:prstDash val="solid"/>
                      <a:round/>
                      <a:headEnd type="none" w="med" len="med"/>
                      <a:tailEnd type="none" w="med" len="med"/>
                    </a:lnL>
                    <a:lnR w="12700" cap="flat" cmpd="sng" algn="ctr">
                      <a:solidFill>
                        <a:srgbClr val="DD5C60"/>
                      </a:solidFill>
                      <a:prstDash val="solid"/>
                      <a:round/>
                      <a:headEnd type="none" w="med" len="med"/>
                      <a:tailEnd type="none" w="med" len="med"/>
                    </a:lnR>
                    <a:lnT w="12700" cap="flat" cmpd="sng" algn="ctr">
                      <a:solidFill>
                        <a:srgbClr val="DD5C60"/>
                      </a:solidFill>
                      <a:prstDash val="solid"/>
                      <a:round/>
                      <a:headEnd type="none" w="med" len="med"/>
                      <a:tailEnd type="none" w="med" len="med"/>
                    </a:lnT>
                    <a:lnB w="12700" cap="flat" cmpd="sng" algn="ctr">
                      <a:solidFill>
                        <a:srgbClr val="DD5C60"/>
                      </a:solidFill>
                      <a:prstDash val="solid"/>
                      <a:round/>
                      <a:headEnd type="none" w="med" len="med"/>
                      <a:tailEnd type="none" w="med" len="med"/>
                    </a:lnB>
                    <a:lnTlToBr w="12700" cmpd="sng">
                      <a:noFill/>
                      <a:prstDash val="solid"/>
                    </a:lnTlToBr>
                    <a:lnBlToTr w="12700" cmpd="sng">
                      <a:noFill/>
                      <a:prstDash val="solid"/>
                    </a:lnBlToTr>
                    <a:solidFill>
                      <a:srgbClr val="DD5C60"/>
                    </a:solidFill>
                  </a:tcPr>
                </a:tc>
                <a:extLst>
                  <a:ext uri="{0D108BD9-81ED-4DB2-BD59-A6C34878D82A}">
                    <a16:rowId xmlns:a16="http://schemas.microsoft.com/office/drawing/2014/main" xmlns="" val="4001301506"/>
                  </a:ext>
                </a:extLst>
              </a:tr>
              <a:tr h="1689338">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___________________________________________________________________________</a:t>
                      </a:r>
                      <a:endParaRPr lang="zh-CN" altLang="en-US" sz="2200" i="1" dirty="0">
                        <a:solidFill>
                          <a:schemeClr val="accent1">
                            <a:lumMod val="75000"/>
                          </a:schemeClr>
                        </a:solidFill>
                        <a:latin typeface="+mn-lt"/>
                      </a:endParaRPr>
                    </a:p>
                  </a:txBody>
                  <a:tcPr>
                    <a:lnL w="12700" cap="flat" cmpd="sng" algn="ctr">
                      <a:solidFill>
                        <a:srgbClr val="DD5C60"/>
                      </a:solidFill>
                      <a:prstDash val="solid"/>
                      <a:round/>
                      <a:headEnd type="none" w="med" len="med"/>
                      <a:tailEnd type="none" w="med" len="med"/>
                    </a:lnL>
                    <a:lnR w="12700" cap="flat" cmpd="sng" algn="ctr">
                      <a:solidFill>
                        <a:srgbClr val="DD5C60"/>
                      </a:solidFill>
                      <a:prstDash val="solid"/>
                      <a:round/>
                      <a:headEnd type="none" w="med" len="med"/>
                      <a:tailEnd type="none" w="med" len="med"/>
                    </a:lnR>
                    <a:lnT w="12700" cap="flat" cmpd="sng" algn="ctr">
                      <a:solidFill>
                        <a:srgbClr val="DD5C60"/>
                      </a:solidFill>
                      <a:prstDash val="solid"/>
                      <a:round/>
                      <a:headEnd type="none" w="med" len="med"/>
                      <a:tailEnd type="none" w="med" len="med"/>
                    </a:lnT>
                    <a:lnB w="12700" cap="flat" cmpd="sng" algn="ctr">
                      <a:solidFill>
                        <a:srgbClr val="DD5C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1488814"/>
                  </a:ext>
                </a:extLst>
              </a:tr>
            </a:tbl>
          </a:graphicData>
        </a:graphic>
      </p:graphicFrame>
      <p:sp>
        <p:nvSpPr>
          <p:cNvPr id="2" name="文本框 1">
            <a:extLst>
              <a:ext uri="{FF2B5EF4-FFF2-40B4-BE49-F238E27FC236}">
                <a16:creationId xmlns:a16="http://schemas.microsoft.com/office/drawing/2014/main" xmlns="" id="{F79EEEDD-534B-6026-CD5D-0CF36695BE25}"/>
              </a:ext>
            </a:extLst>
          </p:cNvPr>
          <p:cNvSpPr txBox="1"/>
          <p:nvPr/>
        </p:nvSpPr>
        <p:spPr>
          <a:xfrm>
            <a:off x="954037" y="3509600"/>
            <a:ext cx="4610623" cy="904863"/>
          </a:xfrm>
          <a:prstGeom prst="rect">
            <a:avLst/>
          </a:prstGeom>
          <a:noFill/>
        </p:spPr>
        <p:txBody>
          <a:bodyPr wrap="square" rtlCol="0">
            <a:spAutoFit/>
          </a:bodyPr>
          <a:lstStyle/>
          <a:p>
            <a:pPr>
              <a:lnSpc>
                <a:spcPct val="120000"/>
              </a:lnSpc>
            </a:pPr>
            <a:r>
              <a:rPr lang="en-US" altLang="zh-CN" sz="2200" dirty="0">
                <a:solidFill>
                  <a:srgbClr val="DD5C60"/>
                </a:solidFill>
              </a:rPr>
              <a:t>nausea, headaches, fatigue, shortness of breath</a:t>
            </a:r>
            <a:endParaRPr lang="zh-CN" altLang="en-US" sz="2200" dirty="0">
              <a:solidFill>
                <a:srgbClr val="DD5C60"/>
              </a:solidFill>
            </a:endParaRPr>
          </a:p>
        </p:txBody>
      </p:sp>
      <p:sp>
        <p:nvSpPr>
          <p:cNvPr id="3" name="文本框 2">
            <a:extLst>
              <a:ext uri="{FF2B5EF4-FFF2-40B4-BE49-F238E27FC236}">
                <a16:creationId xmlns:a16="http://schemas.microsoft.com/office/drawing/2014/main" xmlns="" id="{ABEFF3B3-A3F0-AA84-B9E8-7CE3F674CF7B}"/>
              </a:ext>
            </a:extLst>
          </p:cNvPr>
          <p:cNvSpPr txBox="1"/>
          <p:nvPr/>
        </p:nvSpPr>
        <p:spPr>
          <a:xfrm>
            <a:off x="6380156" y="3528146"/>
            <a:ext cx="4477966" cy="1284069"/>
          </a:xfrm>
          <a:prstGeom prst="rect">
            <a:avLst/>
          </a:prstGeom>
          <a:noFill/>
        </p:spPr>
        <p:txBody>
          <a:bodyPr wrap="square" rtlCol="0">
            <a:spAutoFit/>
          </a:bodyPr>
          <a:lstStyle/>
          <a:p>
            <a:pPr>
              <a:lnSpc>
                <a:spcPct val="120000"/>
              </a:lnSpc>
            </a:pPr>
            <a:r>
              <a:rPr lang="en-US" altLang="zh-CN" sz="2200" dirty="0">
                <a:solidFill>
                  <a:srgbClr val="DD5C60"/>
                </a:solidFill>
              </a:rPr>
              <a:t>trauma-induced anxiety, clinical depression, a lot of breakdowns,</a:t>
            </a:r>
          </a:p>
          <a:p>
            <a:pPr>
              <a:lnSpc>
                <a:spcPct val="120000"/>
              </a:lnSpc>
            </a:pPr>
            <a:r>
              <a:rPr lang="en-US" altLang="zh-CN" sz="2200" dirty="0">
                <a:solidFill>
                  <a:srgbClr val="DD5C60"/>
                </a:solidFill>
              </a:rPr>
              <a:t>panic attacks</a:t>
            </a:r>
            <a:endParaRPr lang="zh-CN" altLang="en-US" sz="2200" dirty="0">
              <a:solidFill>
                <a:srgbClr val="DD5C60"/>
              </a:solidFill>
            </a:endParaRPr>
          </a:p>
        </p:txBody>
      </p:sp>
    </p:spTree>
    <p:extLst>
      <p:ext uri="{BB962C8B-B14F-4D97-AF65-F5344CB8AC3E}">
        <p14:creationId xmlns:p14="http://schemas.microsoft.com/office/powerpoint/2010/main" xmlns="" val="1837574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nextCondLst>
                <p:cond evt="onClick" delay="0">
                  <p:tgtEl>
                    <p:spTgt spid="39"/>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FD1E61E6-6EC9-AF14-C31D-1297DD8FD1F7}"/>
              </a:ext>
            </a:extLst>
          </p:cNvPr>
          <p:cNvSpPr/>
          <p:nvPr/>
        </p:nvSpPr>
        <p:spPr>
          <a:xfrm>
            <a:off x="663640" y="3791746"/>
            <a:ext cx="3366652" cy="3066254"/>
          </a:xfrm>
          <a:prstGeom prst="rect">
            <a:avLst/>
          </a:prstGeom>
          <a:solidFill>
            <a:srgbClr val="F8C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5.8</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0" name="文本框 29">
            <a:extLst>
              <a:ext uri="{FF2B5EF4-FFF2-40B4-BE49-F238E27FC236}">
                <a16:creationId xmlns:a16="http://schemas.microsoft.com/office/drawing/2014/main" xmlns="" id="{A9F51CA3-1769-5D2A-8500-9C6D92C93C1B}"/>
              </a:ext>
            </a:extLst>
          </p:cNvPr>
          <p:cNvSpPr txBox="1"/>
          <p:nvPr/>
        </p:nvSpPr>
        <p:spPr>
          <a:xfrm>
            <a:off x="919321" y="2061802"/>
            <a:ext cx="10795000" cy="707886"/>
          </a:xfrm>
          <a:prstGeom prst="rect">
            <a:avLst/>
          </a:prstGeom>
          <a:noFill/>
        </p:spPr>
        <p:txBody>
          <a:bodyPr wrap="square" rtlCol="0">
            <a:spAutoFit/>
          </a:bodyPr>
          <a:lstStyle/>
          <a:p>
            <a:r>
              <a:rPr lang="en-US" altLang="zh-CN" sz="2000" i="1" dirty="0"/>
              <a:t>Complete the following diagram with verbs or verb phrases from the passage to outline the steps the author took to help students with mental health problems.</a:t>
            </a:r>
          </a:p>
        </p:txBody>
      </p:sp>
      <p:grpSp>
        <p:nvGrpSpPr>
          <p:cNvPr id="72" name="组合 71">
            <a:extLst>
              <a:ext uri="{FF2B5EF4-FFF2-40B4-BE49-F238E27FC236}">
                <a16:creationId xmlns:a16="http://schemas.microsoft.com/office/drawing/2014/main" xmlns="" id="{DB54F5D0-7F34-94C5-6D5F-32DC973F9114}"/>
              </a:ext>
            </a:extLst>
          </p:cNvPr>
          <p:cNvGrpSpPr/>
          <p:nvPr/>
        </p:nvGrpSpPr>
        <p:grpSpPr>
          <a:xfrm>
            <a:off x="8370044" y="885366"/>
            <a:ext cx="799525" cy="586284"/>
            <a:chOff x="6218013" y="812542"/>
            <a:chExt cx="799525" cy="586284"/>
          </a:xfrm>
        </p:grpSpPr>
        <p:sp>
          <p:nvSpPr>
            <p:cNvPr id="73" name="椭圆 72">
              <a:extLst>
                <a:ext uri="{FF2B5EF4-FFF2-40B4-BE49-F238E27FC236}">
                  <a16:creationId xmlns:a16="http://schemas.microsoft.com/office/drawing/2014/main" xmlns="" id="{B120EE37-DAB2-B339-FB3C-0EA8C8D56D0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a:extLst>
                <a:ext uri="{FF2B5EF4-FFF2-40B4-BE49-F238E27FC236}">
                  <a16:creationId xmlns:a16="http://schemas.microsoft.com/office/drawing/2014/main" xmlns="" id="{8349E5F5-7EAC-3F91-5507-5038943F61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a:extLst>
                <a:ext uri="{FF2B5EF4-FFF2-40B4-BE49-F238E27FC236}">
                  <a16:creationId xmlns:a16="http://schemas.microsoft.com/office/drawing/2014/main" xmlns="" id="{B08008FB-48D6-2C7A-B2BF-F8F3973B477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5.6</a:t>
              </a:r>
              <a:endParaRPr lang="zh-CN" altLang="en-US" sz="1200" b="1" dirty="0">
                <a:solidFill>
                  <a:schemeClr val="bg1"/>
                </a:solidFill>
              </a:endParaRPr>
            </a:p>
          </p:txBody>
        </p:sp>
      </p:grpSp>
      <p:grpSp>
        <p:nvGrpSpPr>
          <p:cNvPr id="84" name="组合 83">
            <a:extLst>
              <a:ext uri="{FF2B5EF4-FFF2-40B4-BE49-F238E27FC236}">
                <a16:creationId xmlns:a16="http://schemas.microsoft.com/office/drawing/2014/main" xmlns="" id="{3733E60E-2127-CB60-2D97-C1BF1627A5DF}"/>
              </a:ext>
            </a:extLst>
          </p:cNvPr>
          <p:cNvGrpSpPr/>
          <p:nvPr/>
        </p:nvGrpSpPr>
        <p:grpSpPr>
          <a:xfrm>
            <a:off x="9094497" y="888454"/>
            <a:ext cx="799525" cy="586284"/>
            <a:chOff x="6218013" y="812542"/>
            <a:chExt cx="799525" cy="586284"/>
          </a:xfrm>
        </p:grpSpPr>
        <p:sp>
          <p:nvSpPr>
            <p:cNvPr id="85" name="椭圆 84">
              <a:extLst>
                <a:ext uri="{FF2B5EF4-FFF2-40B4-BE49-F238E27FC236}">
                  <a16:creationId xmlns:a16="http://schemas.microsoft.com/office/drawing/2014/main" xmlns="" id="{9D071D44-E281-6BEA-702F-47403B6A332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a:extLst>
                <a:ext uri="{FF2B5EF4-FFF2-40B4-BE49-F238E27FC236}">
                  <a16:creationId xmlns:a16="http://schemas.microsoft.com/office/drawing/2014/main" xmlns="" id="{FD8FF949-F5BF-E3F8-E53D-6326F03CF57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a:extLst>
                <a:ext uri="{FF2B5EF4-FFF2-40B4-BE49-F238E27FC236}">
                  <a16:creationId xmlns:a16="http://schemas.microsoft.com/office/drawing/2014/main" xmlns="" id="{0934541F-60F0-8ACE-A852-05112F36365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5.7</a:t>
              </a:r>
              <a:endParaRPr lang="zh-CN" altLang="en-US" sz="1200" b="1" dirty="0">
                <a:solidFill>
                  <a:schemeClr val="bg1"/>
                </a:solidFill>
              </a:endParaRPr>
            </a:p>
          </p:txBody>
        </p:sp>
      </p:grpSp>
      <p:grpSp>
        <p:nvGrpSpPr>
          <p:cNvPr id="88" name="组合 87">
            <a:extLst>
              <a:ext uri="{FF2B5EF4-FFF2-40B4-BE49-F238E27FC236}">
                <a16:creationId xmlns:a16="http://schemas.microsoft.com/office/drawing/2014/main" xmlns="" id="{73945336-5B62-09C2-EAB1-12F7B5378294}"/>
              </a:ext>
            </a:extLst>
          </p:cNvPr>
          <p:cNvGrpSpPr/>
          <p:nvPr/>
        </p:nvGrpSpPr>
        <p:grpSpPr>
          <a:xfrm>
            <a:off x="9809575" y="888454"/>
            <a:ext cx="799525" cy="586284"/>
            <a:chOff x="6218013" y="812542"/>
            <a:chExt cx="799525" cy="586284"/>
          </a:xfrm>
        </p:grpSpPr>
        <p:sp>
          <p:nvSpPr>
            <p:cNvPr id="89" name="椭圆 88">
              <a:extLst>
                <a:ext uri="{FF2B5EF4-FFF2-40B4-BE49-F238E27FC236}">
                  <a16:creationId xmlns:a16="http://schemas.microsoft.com/office/drawing/2014/main" xmlns="" id="{0DD423AF-526B-7CA3-F783-BB4C1347DB3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a:extLst>
                <a:ext uri="{FF2B5EF4-FFF2-40B4-BE49-F238E27FC236}">
                  <a16:creationId xmlns:a16="http://schemas.microsoft.com/office/drawing/2014/main" xmlns="" id="{51A97189-ED19-0684-CD44-AF847C2562F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a:extLst>
                <a:ext uri="{FF2B5EF4-FFF2-40B4-BE49-F238E27FC236}">
                  <a16:creationId xmlns:a16="http://schemas.microsoft.com/office/drawing/2014/main" xmlns="" id="{2A1267C7-8C7E-E3A2-5F17-F4CCBF3308E4}"/>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5.8</a:t>
              </a:r>
              <a:endParaRPr lang="zh-CN" altLang="en-US" sz="1200" b="1" dirty="0">
                <a:solidFill>
                  <a:schemeClr val="bg1"/>
                </a:solidFill>
              </a:endParaRPr>
            </a:p>
          </p:txBody>
        </p:sp>
      </p:grpSp>
      <p:grpSp>
        <p:nvGrpSpPr>
          <p:cNvPr id="92" name="组合 91">
            <a:extLst>
              <a:ext uri="{FF2B5EF4-FFF2-40B4-BE49-F238E27FC236}">
                <a16:creationId xmlns:a16="http://schemas.microsoft.com/office/drawing/2014/main" xmlns="" id="{7F411282-48FA-57B6-9073-F78722C6EC2F}"/>
              </a:ext>
            </a:extLst>
          </p:cNvPr>
          <p:cNvGrpSpPr/>
          <p:nvPr/>
        </p:nvGrpSpPr>
        <p:grpSpPr>
          <a:xfrm>
            <a:off x="10534028" y="891542"/>
            <a:ext cx="799525" cy="586284"/>
            <a:chOff x="6218013" y="812542"/>
            <a:chExt cx="799525" cy="586284"/>
          </a:xfrm>
        </p:grpSpPr>
        <p:sp>
          <p:nvSpPr>
            <p:cNvPr id="93" name="椭圆 92">
              <a:extLst>
                <a:ext uri="{FF2B5EF4-FFF2-40B4-BE49-F238E27FC236}">
                  <a16:creationId xmlns:a16="http://schemas.microsoft.com/office/drawing/2014/main" xmlns="" id="{8B706DB5-B4AC-6178-37E6-2945AAFA24B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a:extLst>
                <a:ext uri="{FF2B5EF4-FFF2-40B4-BE49-F238E27FC236}">
                  <a16:creationId xmlns:a16="http://schemas.microsoft.com/office/drawing/2014/main" xmlns="" id="{0AEFC2EB-71A3-9057-DE59-D088D2A3E7E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a:extLst>
                <a:ext uri="{FF2B5EF4-FFF2-40B4-BE49-F238E27FC236}">
                  <a16:creationId xmlns:a16="http://schemas.microsoft.com/office/drawing/2014/main" xmlns="" id="{BB909AF8-49B6-86AE-741C-8ABB69F078D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5.9</a:t>
              </a:r>
              <a:endParaRPr lang="zh-CN" altLang="en-US" sz="1200" b="1" dirty="0">
                <a:solidFill>
                  <a:schemeClr val="bg1"/>
                </a:solidFill>
              </a:endParaRPr>
            </a:p>
          </p:txBody>
        </p:sp>
      </p:grpSp>
      <p:grpSp>
        <p:nvGrpSpPr>
          <p:cNvPr id="96" name="组合 95">
            <a:extLst>
              <a:ext uri="{FF2B5EF4-FFF2-40B4-BE49-F238E27FC236}">
                <a16:creationId xmlns:a16="http://schemas.microsoft.com/office/drawing/2014/main" xmlns="" id="{64007B35-A99E-1842-F896-1983C26AC649}"/>
              </a:ext>
            </a:extLst>
          </p:cNvPr>
          <p:cNvGrpSpPr/>
          <p:nvPr/>
        </p:nvGrpSpPr>
        <p:grpSpPr>
          <a:xfrm>
            <a:off x="11255653" y="886655"/>
            <a:ext cx="799525" cy="586284"/>
            <a:chOff x="6218013" y="812542"/>
            <a:chExt cx="799525" cy="586284"/>
          </a:xfrm>
        </p:grpSpPr>
        <p:sp>
          <p:nvSpPr>
            <p:cNvPr id="97" name="椭圆 96">
              <a:extLst>
                <a:ext uri="{FF2B5EF4-FFF2-40B4-BE49-F238E27FC236}">
                  <a16:creationId xmlns:a16="http://schemas.microsoft.com/office/drawing/2014/main" xmlns="" id="{B13323A3-4DD0-83E6-4BCF-6230724E108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a:extLst>
                <a:ext uri="{FF2B5EF4-FFF2-40B4-BE49-F238E27FC236}">
                  <a16:creationId xmlns:a16="http://schemas.microsoft.com/office/drawing/2014/main" xmlns="" id="{27A45029-C087-F5CF-A303-07FC0B56759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a:extLst>
                <a:ext uri="{FF2B5EF4-FFF2-40B4-BE49-F238E27FC236}">
                  <a16:creationId xmlns:a16="http://schemas.microsoft.com/office/drawing/2014/main" xmlns="" id="{BDD1463A-8BC6-D66E-7AD3-3CE76BF9B03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5.10</a:t>
              </a:r>
              <a:endParaRPr lang="zh-CN" altLang="en-US" sz="1200" b="1" dirty="0">
                <a:solidFill>
                  <a:schemeClr val="bg1"/>
                </a:solidFill>
              </a:endParaRPr>
            </a:p>
          </p:txBody>
        </p:sp>
      </p:grpSp>
      <p:sp>
        <p:nvSpPr>
          <p:cNvPr id="31" name="矩形 30">
            <a:extLst>
              <a:ext uri="{FF2B5EF4-FFF2-40B4-BE49-F238E27FC236}">
                <a16:creationId xmlns:a16="http://schemas.microsoft.com/office/drawing/2014/main" xmlns="" id="{B391C1FE-FC30-4A35-6972-7E3F4ACCBE99}"/>
              </a:ext>
            </a:extLst>
          </p:cNvPr>
          <p:cNvSpPr/>
          <p:nvPr/>
        </p:nvSpPr>
        <p:spPr>
          <a:xfrm>
            <a:off x="4160352" y="3045936"/>
            <a:ext cx="3557927" cy="3812063"/>
          </a:xfrm>
          <a:prstGeom prst="rect">
            <a:avLst/>
          </a:prstGeom>
          <a:solidFill>
            <a:srgbClr val="ED9F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xmlns="" id="{40250B01-E0D3-128B-0B2C-55417DE4133E}"/>
              </a:ext>
            </a:extLst>
          </p:cNvPr>
          <p:cNvSpPr/>
          <p:nvPr/>
        </p:nvSpPr>
        <p:spPr>
          <a:xfrm>
            <a:off x="7848339" y="2570200"/>
            <a:ext cx="3619960" cy="4287800"/>
          </a:xfrm>
          <a:prstGeom prst="rect">
            <a:avLst/>
          </a:prstGeom>
          <a:solidFill>
            <a:srgbClr val="F3C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47831124-58AA-3349-C593-0BB71EBC03C9}"/>
              </a:ext>
            </a:extLst>
          </p:cNvPr>
          <p:cNvSpPr txBox="1"/>
          <p:nvPr/>
        </p:nvSpPr>
        <p:spPr>
          <a:xfrm>
            <a:off x="748976" y="4058745"/>
            <a:ext cx="2973982" cy="2096600"/>
          </a:xfrm>
          <a:prstGeom prst="rect">
            <a:avLst/>
          </a:prstGeom>
          <a:noFill/>
        </p:spPr>
        <p:txBody>
          <a:bodyPr wrap="square" rtlCol="0">
            <a:spAutoFit/>
          </a:bodyPr>
          <a:lstStyle/>
          <a:p>
            <a:pPr>
              <a:lnSpc>
                <a:spcPct val="120000"/>
              </a:lnSpc>
            </a:pPr>
            <a:r>
              <a:rPr lang="en-US" altLang="zh-CN" sz="2200" dirty="0"/>
              <a:t>In 2018, we</a:t>
            </a:r>
          </a:p>
          <a:p>
            <a:pPr>
              <a:lnSpc>
                <a:spcPct val="120000"/>
              </a:lnSpc>
            </a:pPr>
            <a:r>
              <a:rPr lang="en-US" altLang="zh-CN" sz="2200" dirty="0"/>
              <a:t>1. ____ a forum;</a:t>
            </a:r>
          </a:p>
          <a:p>
            <a:pPr>
              <a:lnSpc>
                <a:spcPct val="120000"/>
              </a:lnSpc>
            </a:pPr>
            <a:r>
              <a:rPr lang="en-US" altLang="zh-CN" sz="2200" dirty="0"/>
              <a:t>2. __________ this</a:t>
            </a:r>
          </a:p>
          <a:p>
            <a:pPr>
              <a:lnSpc>
                <a:spcPct val="120000"/>
              </a:lnSpc>
            </a:pPr>
            <a:r>
              <a:rPr lang="en-US" altLang="zh-CN" sz="2200" dirty="0"/>
              <a:t> conversation with great empathy and honesty;</a:t>
            </a:r>
            <a:endParaRPr lang="zh-CN" altLang="en-US" sz="2200" dirty="0"/>
          </a:p>
        </p:txBody>
      </p:sp>
      <p:sp>
        <p:nvSpPr>
          <p:cNvPr id="7" name="文本框 6">
            <a:extLst>
              <a:ext uri="{FF2B5EF4-FFF2-40B4-BE49-F238E27FC236}">
                <a16:creationId xmlns:a16="http://schemas.microsoft.com/office/drawing/2014/main" xmlns="" id="{1DD0E311-A35D-0E90-705F-997B816B31FA}"/>
              </a:ext>
            </a:extLst>
          </p:cNvPr>
          <p:cNvSpPr txBox="1"/>
          <p:nvPr/>
        </p:nvSpPr>
        <p:spPr>
          <a:xfrm>
            <a:off x="4228380" y="3244712"/>
            <a:ext cx="3619960" cy="2909130"/>
          </a:xfrm>
          <a:prstGeom prst="rect">
            <a:avLst/>
          </a:prstGeom>
          <a:noFill/>
        </p:spPr>
        <p:txBody>
          <a:bodyPr wrap="square" rtlCol="0">
            <a:spAutoFit/>
          </a:bodyPr>
          <a:lstStyle/>
          <a:p>
            <a:pPr>
              <a:lnSpc>
                <a:spcPct val="120000"/>
              </a:lnSpc>
            </a:pPr>
            <a:r>
              <a:rPr lang="en-US" altLang="zh-CN" sz="2200" dirty="0"/>
              <a:t>Over the next few months, </a:t>
            </a:r>
          </a:p>
          <a:p>
            <a:pPr>
              <a:lnSpc>
                <a:spcPct val="120000"/>
              </a:lnSpc>
            </a:pPr>
            <a:r>
              <a:rPr lang="en-US" altLang="zh-CN" sz="2200" dirty="0"/>
              <a:t>We 3. _____ a committee;</a:t>
            </a:r>
          </a:p>
          <a:p>
            <a:pPr>
              <a:lnSpc>
                <a:spcPct val="120000"/>
              </a:lnSpc>
            </a:pPr>
            <a:r>
              <a:rPr lang="en-US" altLang="zh-CN" sz="2200" dirty="0"/>
              <a:t>4. ____________ the stigma against mental health;</a:t>
            </a:r>
          </a:p>
          <a:p>
            <a:pPr>
              <a:lnSpc>
                <a:spcPct val="120000"/>
              </a:lnSpc>
            </a:pPr>
            <a:r>
              <a:rPr lang="en-US" altLang="zh-CN" sz="2200" dirty="0"/>
              <a:t>5. ________________ mental health in schools;</a:t>
            </a:r>
          </a:p>
          <a:p>
            <a:pPr>
              <a:lnSpc>
                <a:spcPct val="120000"/>
              </a:lnSpc>
            </a:pPr>
            <a:r>
              <a:rPr lang="en-US" altLang="zh-CN" sz="2200" dirty="0"/>
              <a:t>6.________ House Bill 2191;</a:t>
            </a:r>
            <a:endParaRPr lang="zh-CN" altLang="en-US" sz="2200" dirty="0"/>
          </a:p>
        </p:txBody>
      </p:sp>
      <p:sp>
        <p:nvSpPr>
          <p:cNvPr id="8" name="文本框 7">
            <a:extLst>
              <a:ext uri="{FF2B5EF4-FFF2-40B4-BE49-F238E27FC236}">
                <a16:creationId xmlns:a16="http://schemas.microsoft.com/office/drawing/2014/main" xmlns="" id="{75A96A79-E2A1-228B-19EA-89B852CAFBF7}"/>
              </a:ext>
            </a:extLst>
          </p:cNvPr>
          <p:cNvSpPr txBox="1"/>
          <p:nvPr/>
        </p:nvSpPr>
        <p:spPr>
          <a:xfrm>
            <a:off x="7824196" y="2830914"/>
            <a:ext cx="3557927" cy="2502865"/>
          </a:xfrm>
          <a:prstGeom prst="rect">
            <a:avLst/>
          </a:prstGeom>
          <a:noFill/>
        </p:spPr>
        <p:txBody>
          <a:bodyPr wrap="square" rtlCol="0">
            <a:spAutoFit/>
          </a:bodyPr>
          <a:lstStyle/>
          <a:p>
            <a:pPr>
              <a:lnSpc>
                <a:spcPct val="120000"/>
              </a:lnSpc>
            </a:pPr>
            <a:r>
              <a:rPr lang="en-US" altLang="zh-CN" sz="2200" dirty="0"/>
              <a:t>Over the next few months, we 7. ______ , 8. _________        and 9. __________ </a:t>
            </a:r>
          </a:p>
          <a:p>
            <a:pPr>
              <a:lnSpc>
                <a:spcPct val="120000"/>
              </a:lnSpc>
            </a:pPr>
            <a:r>
              <a:rPr lang="en-US" altLang="zh-CN" sz="2200" dirty="0"/>
              <a:t>for our bill and it was </a:t>
            </a:r>
          </a:p>
          <a:p>
            <a:pPr>
              <a:lnSpc>
                <a:spcPct val="120000"/>
              </a:lnSpc>
            </a:pPr>
            <a:r>
              <a:rPr lang="en-US" altLang="zh-CN" sz="2200" dirty="0"/>
              <a:t>signed into law in June of 2019.</a:t>
            </a:r>
            <a:endParaRPr lang="zh-CN" altLang="en-US" sz="2200" dirty="0"/>
          </a:p>
        </p:txBody>
      </p:sp>
      <p:sp>
        <p:nvSpPr>
          <p:cNvPr id="2" name="文本框 1">
            <a:extLst>
              <a:ext uri="{FF2B5EF4-FFF2-40B4-BE49-F238E27FC236}">
                <a16:creationId xmlns:a16="http://schemas.microsoft.com/office/drawing/2014/main" xmlns="" id="{DBF93D3E-54E0-8246-CC12-DBE3E618FD11}"/>
              </a:ext>
            </a:extLst>
          </p:cNvPr>
          <p:cNvSpPr txBox="1"/>
          <p:nvPr/>
        </p:nvSpPr>
        <p:spPr>
          <a:xfrm>
            <a:off x="1045693" y="4506860"/>
            <a:ext cx="681423" cy="430887"/>
          </a:xfrm>
          <a:prstGeom prst="rect">
            <a:avLst/>
          </a:prstGeom>
          <a:noFill/>
        </p:spPr>
        <p:txBody>
          <a:bodyPr wrap="square" rtlCol="0">
            <a:spAutoFit/>
          </a:bodyPr>
          <a:lstStyle/>
          <a:p>
            <a:r>
              <a:rPr lang="en-US" altLang="zh-CN" sz="2200" dirty="0">
                <a:solidFill>
                  <a:srgbClr val="DD5C60"/>
                </a:solidFill>
              </a:rPr>
              <a:t>held</a:t>
            </a:r>
            <a:endParaRPr lang="zh-CN" altLang="en-US" sz="2200" dirty="0">
              <a:solidFill>
                <a:srgbClr val="DD5C60"/>
              </a:solidFill>
            </a:endParaRPr>
          </a:p>
        </p:txBody>
      </p:sp>
      <p:sp>
        <p:nvSpPr>
          <p:cNvPr id="33" name="文本框 32">
            <a:extLst>
              <a:ext uri="{FF2B5EF4-FFF2-40B4-BE49-F238E27FC236}">
                <a16:creationId xmlns:a16="http://schemas.microsoft.com/office/drawing/2014/main" xmlns="" id="{967E2C8C-4B26-83D9-3325-29ACE90E28C6}"/>
              </a:ext>
            </a:extLst>
          </p:cNvPr>
          <p:cNvSpPr txBox="1"/>
          <p:nvPr/>
        </p:nvSpPr>
        <p:spPr>
          <a:xfrm>
            <a:off x="1035754" y="4869901"/>
            <a:ext cx="1621685" cy="430887"/>
          </a:xfrm>
          <a:prstGeom prst="rect">
            <a:avLst/>
          </a:prstGeom>
          <a:noFill/>
        </p:spPr>
        <p:txBody>
          <a:bodyPr wrap="square" rtlCol="0">
            <a:spAutoFit/>
          </a:bodyPr>
          <a:lstStyle/>
          <a:p>
            <a:r>
              <a:rPr lang="en-US" altLang="zh-CN" sz="2200" dirty="0">
                <a:solidFill>
                  <a:srgbClr val="DD5C60"/>
                </a:solidFill>
              </a:rPr>
              <a:t>approached</a:t>
            </a:r>
            <a:endParaRPr lang="zh-CN" altLang="en-US" sz="2200" dirty="0">
              <a:solidFill>
                <a:srgbClr val="DD5C60"/>
              </a:solidFill>
            </a:endParaRPr>
          </a:p>
        </p:txBody>
      </p:sp>
      <p:sp>
        <p:nvSpPr>
          <p:cNvPr id="34" name="文本框 33">
            <a:extLst>
              <a:ext uri="{FF2B5EF4-FFF2-40B4-BE49-F238E27FC236}">
                <a16:creationId xmlns:a16="http://schemas.microsoft.com/office/drawing/2014/main" xmlns="" id="{3FCE6536-8B19-CEE2-3BC6-20FA00154DBC}"/>
              </a:ext>
            </a:extLst>
          </p:cNvPr>
          <p:cNvSpPr txBox="1"/>
          <p:nvPr/>
        </p:nvSpPr>
        <p:spPr>
          <a:xfrm>
            <a:off x="4952860" y="3685423"/>
            <a:ext cx="882921" cy="430887"/>
          </a:xfrm>
          <a:prstGeom prst="rect">
            <a:avLst/>
          </a:prstGeom>
          <a:noFill/>
        </p:spPr>
        <p:txBody>
          <a:bodyPr wrap="square" rtlCol="0">
            <a:spAutoFit/>
          </a:bodyPr>
          <a:lstStyle/>
          <a:p>
            <a:r>
              <a:rPr lang="en-US" altLang="zh-CN" sz="2200" dirty="0">
                <a:solidFill>
                  <a:srgbClr val="DD5C60"/>
                </a:solidFill>
              </a:rPr>
              <a:t>made</a:t>
            </a:r>
            <a:endParaRPr lang="zh-CN" altLang="en-US" sz="2200" dirty="0">
              <a:solidFill>
                <a:srgbClr val="DD5C60"/>
              </a:solidFill>
            </a:endParaRPr>
          </a:p>
        </p:txBody>
      </p:sp>
      <p:sp>
        <p:nvSpPr>
          <p:cNvPr id="35" name="文本框 34">
            <a:extLst>
              <a:ext uri="{FF2B5EF4-FFF2-40B4-BE49-F238E27FC236}">
                <a16:creationId xmlns:a16="http://schemas.microsoft.com/office/drawing/2014/main" xmlns="" id="{2C78FD2F-E7A6-C195-40E7-617B65008F27}"/>
              </a:ext>
            </a:extLst>
          </p:cNvPr>
          <p:cNvSpPr txBox="1"/>
          <p:nvPr/>
        </p:nvSpPr>
        <p:spPr>
          <a:xfrm>
            <a:off x="4554345" y="4076238"/>
            <a:ext cx="1801876" cy="430887"/>
          </a:xfrm>
          <a:prstGeom prst="rect">
            <a:avLst/>
          </a:prstGeom>
          <a:noFill/>
        </p:spPr>
        <p:txBody>
          <a:bodyPr wrap="square" rtlCol="0">
            <a:spAutoFit/>
          </a:bodyPr>
          <a:lstStyle/>
          <a:p>
            <a:r>
              <a:rPr lang="en-US" altLang="zh-CN" sz="2200" dirty="0">
                <a:solidFill>
                  <a:srgbClr val="DD5C60"/>
                </a:solidFill>
              </a:rPr>
              <a:t>set out to end</a:t>
            </a:r>
            <a:endParaRPr lang="zh-CN" altLang="en-US" sz="2200" dirty="0">
              <a:solidFill>
                <a:srgbClr val="DD5C60"/>
              </a:solidFill>
            </a:endParaRPr>
          </a:p>
        </p:txBody>
      </p:sp>
      <p:sp>
        <p:nvSpPr>
          <p:cNvPr id="36" name="文本框 35">
            <a:extLst>
              <a:ext uri="{FF2B5EF4-FFF2-40B4-BE49-F238E27FC236}">
                <a16:creationId xmlns:a16="http://schemas.microsoft.com/office/drawing/2014/main" xmlns="" id="{66EAAFBD-DDC2-7719-E2F9-DC69D138D00A}"/>
              </a:ext>
            </a:extLst>
          </p:cNvPr>
          <p:cNvSpPr txBox="1"/>
          <p:nvPr/>
        </p:nvSpPr>
        <p:spPr>
          <a:xfrm>
            <a:off x="4502634" y="4851724"/>
            <a:ext cx="2435969" cy="430887"/>
          </a:xfrm>
          <a:prstGeom prst="rect">
            <a:avLst/>
          </a:prstGeom>
          <a:noFill/>
        </p:spPr>
        <p:txBody>
          <a:bodyPr wrap="square" rtlCol="0">
            <a:spAutoFit/>
          </a:bodyPr>
          <a:lstStyle/>
          <a:p>
            <a:r>
              <a:rPr lang="en-US" altLang="zh-CN" sz="2200" dirty="0">
                <a:solidFill>
                  <a:srgbClr val="DD5C60"/>
                </a:solidFill>
              </a:rPr>
              <a:t>wanted to prioritize</a:t>
            </a:r>
            <a:endParaRPr lang="zh-CN" altLang="en-US" sz="2200" dirty="0">
              <a:solidFill>
                <a:srgbClr val="DD5C60"/>
              </a:solidFill>
            </a:endParaRPr>
          </a:p>
        </p:txBody>
      </p:sp>
      <p:sp>
        <p:nvSpPr>
          <p:cNvPr id="37" name="文本框 36">
            <a:extLst>
              <a:ext uri="{FF2B5EF4-FFF2-40B4-BE49-F238E27FC236}">
                <a16:creationId xmlns:a16="http://schemas.microsoft.com/office/drawing/2014/main" xmlns="" id="{7C7ACCCC-96B2-3A5F-7A8F-F4CDF434A99C}"/>
              </a:ext>
            </a:extLst>
          </p:cNvPr>
          <p:cNvSpPr txBox="1"/>
          <p:nvPr/>
        </p:nvSpPr>
        <p:spPr>
          <a:xfrm>
            <a:off x="4483384" y="5665964"/>
            <a:ext cx="1301991" cy="430887"/>
          </a:xfrm>
          <a:prstGeom prst="rect">
            <a:avLst/>
          </a:prstGeom>
          <a:noFill/>
        </p:spPr>
        <p:txBody>
          <a:bodyPr wrap="square" rtlCol="0">
            <a:spAutoFit/>
          </a:bodyPr>
          <a:lstStyle/>
          <a:p>
            <a:r>
              <a:rPr lang="en-US" altLang="zh-CN" sz="2200" dirty="0">
                <a:solidFill>
                  <a:srgbClr val="DD5C60"/>
                </a:solidFill>
              </a:rPr>
              <a:t>put forth</a:t>
            </a:r>
            <a:endParaRPr lang="zh-CN" altLang="en-US" sz="2200" dirty="0">
              <a:solidFill>
                <a:srgbClr val="DD5C60"/>
              </a:solidFill>
            </a:endParaRPr>
          </a:p>
        </p:txBody>
      </p:sp>
      <p:sp>
        <p:nvSpPr>
          <p:cNvPr id="38" name="文本框 37">
            <a:extLst>
              <a:ext uri="{FF2B5EF4-FFF2-40B4-BE49-F238E27FC236}">
                <a16:creationId xmlns:a16="http://schemas.microsoft.com/office/drawing/2014/main" xmlns="" id="{7B52BC42-3964-EAD7-FB09-602E41353E80}"/>
              </a:ext>
            </a:extLst>
          </p:cNvPr>
          <p:cNvSpPr txBox="1"/>
          <p:nvPr/>
        </p:nvSpPr>
        <p:spPr>
          <a:xfrm>
            <a:off x="8486701" y="3287925"/>
            <a:ext cx="1170247" cy="430887"/>
          </a:xfrm>
          <a:prstGeom prst="rect">
            <a:avLst/>
          </a:prstGeom>
          <a:noFill/>
        </p:spPr>
        <p:txBody>
          <a:bodyPr wrap="square" rtlCol="0">
            <a:spAutoFit/>
          </a:bodyPr>
          <a:lstStyle/>
          <a:p>
            <a:r>
              <a:rPr lang="en-US" altLang="zh-CN" sz="2200" dirty="0">
                <a:solidFill>
                  <a:srgbClr val="DD5C60"/>
                </a:solidFill>
              </a:rPr>
              <a:t>lobbied</a:t>
            </a:r>
            <a:endParaRPr lang="zh-CN" altLang="en-US" sz="2200" dirty="0">
              <a:solidFill>
                <a:srgbClr val="DD5C60"/>
              </a:solidFill>
            </a:endParaRPr>
          </a:p>
        </p:txBody>
      </p:sp>
      <p:sp>
        <p:nvSpPr>
          <p:cNvPr id="40" name="文本框 39">
            <a:extLst>
              <a:ext uri="{FF2B5EF4-FFF2-40B4-BE49-F238E27FC236}">
                <a16:creationId xmlns:a16="http://schemas.microsoft.com/office/drawing/2014/main" xmlns="" id="{C23E3DD4-6875-B3F8-1AD4-AC90619B85C3}"/>
              </a:ext>
            </a:extLst>
          </p:cNvPr>
          <p:cNvSpPr txBox="1"/>
          <p:nvPr/>
        </p:nvSpPr>
        <p:spPr>
          <a:xfrm>
            <a:off x="9805055" y="3278682"/>
            <a:ext cx="1484231" cy="430887"/>
          </a:xfrm>
          <a:prstGeom prst="rect">
            <a:avLst/>
          </a:prstGeom>
          <a:noFill/>
        </p:spPr>
        <p:txBody>
          <a:bodyPr wrap="square" rtlCol="0">
            <a:spAutoFit/>
          </a:bodyPr>
          <a:lstStyle/>
          <a:p>
            <a:r>
              <a:rPr lang="en-US" altLang="zh-CN" sz="2200" dirty="0">
                <a:solidFill>
                  <a:srgbClr val="DD5C60"/>
                </a:solidFill>
              </a:rPr>
              <a:t>researched</a:t>
            </a:r>
            <a:endParaRPr lang="zh-CN" altLang="en-US" sz="2200" dirty="0">
              <a:solidFill>
                <a:srgbClr val="DD5C60"/>
              </a:solidFill>
            </a:endParaRPr>
          </a:p>
        </p:txBody>
      </p:sp>
      <p:sp>
        <p:nvSpPr>
          <p:cNvPr id="41" name="文本框 40">
            <a:extLst>
              <a:ext uri="{FF2B5EF4-FFF2-40B4-BE49-F238E27FC236}">
                <a16:creationId xmlns:a16="http://schemas.microsoft.com/office/drawing/2014/main" xmlns="" id="{CB6A5649-AC98-68F6-45DF-1AAB17CD38A2}"/>
              </a:ext>
            </a:extLst>
          </p:cNvPr>
          <p:cNvSpPr txBox="1"/>
          <p:nvPr/>
        </p:nvSpPr>
        <p:spPr>
          <a:xfrm>
            <a:off x="8591387" y="3642781"/>
            <a:ext cx="1694829" cy="430887"/>
          </a:xfrm>
          <a:prstGeom prst="rect">
            <a:avLst/>
          </a:prstGeom>
          <a:noFill/>
        </p:spPr>
        <p:txBody>
          <a:bodyPr wrap="square" rtlCol="0">
            <a:spAutoFit/>
          </a:bodyPr>
          <a:lstStyle/>
          <a:p>
            <a:r>
              <a:rPr lang="en-US" altLang="zh-CN" sz="2200" dirty="0">
                <a:solidFill>
                  <a:srgbClr val="DD5C60"/>
                </a:solidFill>
              </a:rPr>
              <a:t>campaigned</a:t>
            </a:r>
            <a:endParaRPr lang="zh-CN" altLang="en-US" sz="2200" dirty="0">
              <a:solidFill>
                <a:srgbClr val="DD5C60"/>
              </a:solidFill>
            </a:endParaRPr>
          </a:p>
        </p:txBody>
      </p:sp>
    </p:spTree>
    <p:extLst>
      <p:ext uri="{BB962C8B-B14F-4D97-AF65-F5344CB8AC3E}">
        <p14:creationId xmlns:p14="http://schemas.microsoft.com/office/powerpoint/2010/main" xmlns="" val="29482014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childTnLst>
              </p:cTn>
              <p:nextCondLst>
                <p:cond evt="onClick" delay="0">
                  <p:tgtEl>
                    <p:spTgt spid="39"/>
                  </p:tgtEl>
                </p:cond>
              </p:nextCondLst>
            </p:seq>
          </p:childTnLst>
        </p:cTn>
      </p:par>
    </p:tnLst>
    <p:bldLst>
      <p:bldP spid="2" grpId="0"/>
      <p:bldP spid="33" grpId="0"/>
      <p:bldP spid="34" grpId="0"/>
      <p:bldP spid="35" grpId="0"/>
      <p:bldP spid="36" grpId="0"/>
      <p:bldP spid="37" grpId="0"/>
      <p:bldP spid="38"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5.9</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0" name="文本框 29">
            <a:extLst>
              <a:ext uri="{FF2B5EF4-FFF2-40B4-BE49-F238E27FC236}">
                <a16:creationId xmlns:a16="http://schemas.microsoft.com/office/drawing/2014/main" xmlns="" id="{A9F51CA3-1769-5D2A-8500-9C6D92C93C1B}"/>
              </a:ext>
            </a:extLst>
          </p:cNvPr>
          <p:cNvSpPr txBox="1"/>
          <p:nvPr/>
        </p:nvSpPr>
        <p:spPr>
          <a:xfrm>
            <a:off x="919321" y="2061802"/>
            <a:ext cx="10795000" cy="707886"/>
          </a:xfrm>
          <a:prstGeom prst="rect">
            <a:avLst/>
          </a:prstGeom>
          <a:noFill/>
        </p:spPr>
        <p:txBody>
          <a:bodyPr wrap="square" rtlCol="0">
            <a:spAutoFit/>
          </a:bodyPr>
          <a:lstStyle/>
          <a:p>
            <a:r>
              <a:rPr lang="en-US" altLang="zh-CN" sz="2000" i="1" dirty="0"/>
              <a:t>Complete the chart to understand how House Bill 2191 works, regarding the three parties involved: students, parents, and schools. The first one has been done for you as an example.</a:t>
            </a:r>
          </a:p>
        </p:txBody>
      </p:sp>
      <p:grpSp>
        <p:nvGrpSpPr>
          <p:cNvPr id="55" name="组合 54">
            <a:extLst>
              <a:ext uri="{FF2B5EF4-FFF2-40B4-BE49-F238E27FC236}">
                <a16:creationId xmlns:a16="http://schemas.microsoft.com/office/drawing/2014/main" xmlns="" id="{D2254045-FBF9-6527-1A23-1B23A7B77645}"/>
              </a:ext>
            </a:extLst>
          </p:cNvPr>
          <p:cNvGrpSpPr/>
          <p:nvPr/>
        </p:nvGrpSpPr>
        <p:grpSpPr>
          <a:xfrm>
            <a:off x="8370044" y="885366"/>
            <a:ext cx="799525" cy="586284"/>
            <a:chOff x="6218013" y="812542"/>
            <a:chExt cx="799525" cy="586284"/>
          </a:xfrm>
        </p:grpSpPr>
        <p:sp>
          <p:nvSpPr>
            <p:cNvPr id="56" name="椭圆 55">
              <a:extLst>
                <a:ext uri="{FF2B5EF4-FFF2-40B4-BE49-F238E27FC236}">
                  <a16:creationId xmlns:a16="http://schemas.microsoft.com/office/drawing/2014/main" xmlns="" id="{02D45221-D2E7-8DCE-D796-117665FA021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a:extLst>
                <a:ext uri="{FF2B5EF4-FFF2-40B4-BE49-F238E27FC236}">
                  <a16:creationId xmlns:a16="http://schemas.microsoft.com/office/drawing/2014/main" xmlns="" id="{60317D07-7B81-A9BA-5AC0-5F70CEB9370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3" action="ppaction://hlinksldjump"/>
              <a:extLst>
                <a:ext uri="{FF2B5EF4-FFF2-40B4-BE49-F238E27FC236}">
                  <a16:creationId xmlns:a16="http://schemas.microsoft.com/office/drawing/2014/main" xmlns="" id="{E5B23496-94D6-ECA9-F629-05CC7C752E9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5.6</a:t>
              </a:r>
              <a:endParaRPr lang="zh-CN" altLang="en-US" sz="1200" b="1" dirty="0">
                <a:solidFill>
                  <a:schemeClr val="bg1"/>
                </a:solidFill>
              </a:endParaRPr>
            </a:p>
          </p:txBody>
        </p:sp>
      </p:grpSp>
      <p:grpSp>
        <p:nvGrpSpPr>
          <p:cNvPr id="59" name="组合 58">
            <a:extLst>
              <a:ext uri="{FF2B5EF4-FFF2-40B4-BE49-F238E27FC236}">
                <a16:creationId xmlns:a16="http://schemas.microsoft.com/office/drawing/2014/main" xmlns="" id="{79AFAD7D-127D-9006-C6D5-245CB0AEBDEC}"/>
              </a:ext>
            </a:extLst>
          </p:cNvPr>
          <p:cNvGrpSpPr/>
          <p:nvPr/>
        </p:nvGrpSpPr>
        <p:grpSpPr>
          <a:xfrm>
            <a:off x="9094497" y="888454"/>
            <a:ext cx="799525" cy="586284"/>
            <a:chOff x="6218013" y="812542"/>
            <a:chExt cx="799525" cy="586284"/>
          </a:xfrm>
        </p:grpSpPr>
        <p:sp>
          <p:nvSpPr>
            <p:cNvPr id="60" name="椭圆 59">
              <a:extLst>
                <a:ext uri="{FF2B5EF4-FFF2-40B4-BE49-F238E27FC236}">
                  <a16:creationId xmlns:a16="http://schemas.microsoft.com/office/drawing/2014/main" xmlns="" id="{8B1777EC-CCDD-10DD-60BC-CFE6B13E0074}"/>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a:extLst>
                <a:ext uri="{FF2B5EF4-FFF2-40B4-BE49-F238E27FC236}">
                  <a16:creationId xmlns:a16="http://schemas.microsoft.com/office/drawing/2014/main" xmlns="" id="{5B44E2BA-27C5-99A5-2B71-DC4D66BA5884}"/>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4" action="ppaction://hlinksldjump"/>
              <a:extLst>
                <a:ext uri="{FF2B5EF4-FFF2-40B4-BE49-F238E27FC236}">
                  <a16:creationId xmlns:a16="http://schemas.microsoft.com/office/drawing/2014/main" xmlns="" id="{DFE991A2-246F-F6EF-2C2D-972E98980D6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5.7</a:t>
              </a:r>
              <a:endParaRPr lang="zh-CN" altLang="en-US" sz="1200" b="1" dirty="0">
                <a:solidFill>
                  <a:schemeClr val="bg1"/>
                </a:solidFill>
              </a:endParaRPr>
            </a:p>
          </p:txBody>
        </p:sp>
      </p:grpSp>
      <p:grpSp>
        <p:nvGrpSpPr>
          <p:cNvPr id="63" name="组合 62">
            <a:extLst>
              <a:ext uri="{FF2B5EF4-FFF2-40B4-BE49-F238E27FC236}">
                <a16:creationId xmlns:a16="http://schemas.microsoft.com/office/drawing/2014/main" xmlns="" id="{DA3025B9-252E-DFE1-8F12-1810B261E1A3}"/>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94B3E87B-3301-FB0C-967D-360E596FA13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759905CD-E36C-F4B1-2D91-1F6FE699C2D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5" action="ppaction://hlinksldjump"/>
              <a:extLst>
                <a:ext uri="{FF2B5EF4-FFF2-40B4-BE49-F238E27FC236}">
                  <a16:creationId xmlns:a16="http://schemas.microsoft.com/office/drawing/2014/main" xmlns="" id="{3256524B-D289-05CB-43AC-DE9D4B30596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5.8</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8D01962E-9F72-B75E-A185-BB359B0DD0DA}"/>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C7956F34-09FB-B119-4117-4F225CE515EA}"/>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5E0D61D4-30E6-C36B-7936-81D6C60CD709}"/>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6" action="ppaction://hlinksldjump"/>
              <a:extLst>
                <a:ext uri="{FF2B5EF4-FFF2-40B4-BE49-F238E27FC236}">
                  <a16:creationId xmlns:a16="http://schemas.microsoft.com/office/drawing/2014/main" xmlns="" id="{E7845341-31D6-0EC9-00F7-226EB677BC4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5.9</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1B9EF5A4-D88C-161D-FD62-293695267B1B}"/>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D04F49A5-DAAA-777A-65E9-89A7E0A7E7C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ADBB6D1F-F1EE-0445-40DE-900C0F967EB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7" action="ppaction://hlinksldjump"/>
              <a:extLst>
                <a:ext uri="{FF2B5EF4-FFF2-40B4-BE49-F238E27FC236}">
                  <a16:creationId xmlns:a16="http://schemas.microsoft.com/office/drawing/2014/main" xmlns="" id="{C8651849-782D-A886-AE88-81B52FBC984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5.10</a:t>
              </a:r>
              <a:endParaRPr lang="zh-CN" altLang="en-US" sz="1200" b="1" dirty="0">
                <a:solidFill>
                  <a:schemeClr val="bg1"/>
                </a:solidFill>
              </a:endParaRPr>
            </a:p>
          </p:txBody>
        </p:sp>
      </p:grpSp>
      <p:sp>
        <p:nvSpPr>
          <p:cNvPr id="28" name="矩形 27">
            <a:extLst>
              <a:ext uri="{FF2B5EF4-FFF2-40B4-BE49-F238E27FC236}">
                <a16:creationId xmlns:a16="http://schemas.microsoft.com/office/drawing/2014/main" xmlns="" id="{A76147F0-9E56-0100-69AF-66716E2F17BF}"/>
              </a:ext>
            </a:extLst>
          </p:cNvPr>
          <p:cNvSpPr/>
          <p:nvPr/>
        </p:nvSpPr>
        <p:spPr>
          <a:xfrm>
            <a:off x="846948" y="3110947"/>
            <a:ext cx="11621020" cy="34985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C2F4A8C6-5A46-77AE-F8FF-1166CFBC458F}"/>
              </a:ext>
            </a:extLst>
          </p:cNvPr>
          <p:cNvSpPr/>
          <p:nvPr/>
        </p:nvSpPr>
        <p:spPr>
          <a:xfrm>
            <a:off x="4201297" y="2788665"/>
            <a:ext cx="4510217" cy="707886"/>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56CDEDF1-B265-7F48-3231-A1090D3493B6}"/>
              </a:ext>
            </a:extLst>
          </p:cNvPr>
          <p:cNvSpPr txBox="1"/>
          <p:nvPr/>
        </p:nvSpPr>
        <p:spPr>
          <a:xfrm>
            <a:off x="4312507" y="2751908"/>
            <a:ext cx="4312508" cy="769441"/>
          </a:xfrm>
          <a:prstGeom prst="rect">
            <a:avLst/>
          </a:prstGeom>
          <a:noFill/>
        </p:spPr>
        <p:txBody>
          <a:bodyPr wrap="square" rtlCol="0">
            <a:spAutoFit/>
          </a:bodyPr>
          <a:lstStyle/>
          <a:p>
            <a:pPr algn="ctr"/>
            <a:r>
              <a:rPr lang="en-US" altLang="zh-CN" sz="2200" b="1" dirty="0">
                <a:solidFill>
                  <a:schemeClr val="bg1"/>
                </a:solidFill>
              </a:rPr>
              <a:t>“We can catch students who are struggling before it’s too late.”</a:t>
            </a:r>
            <a:endParaRPr lang="zh-CN" altLang="en-US" sz="2200" b="1" dirty="0">
              <a:solidFill>
                <a:schemeClr val="bg1"/>
              </a:solidFill>
            </a:endParaRPr>
          </a:p>
        </p:txBody>
      </p:sp>
      <p:sp>
        <p:nvSpPr>
          <p:cNvPr id="7" name="矩形 6">
            <a:extLst>
              <a:ext uri="{FF2B5EF4-FFF2-40B4-BE49-F238E27FC236}">
                <a16:creationId xmlns:a16="http://schemas.microsoft.com/office/drawing/2014/main" xmlns="" id="{396C7567-E67B-CC4F-D381-D6ADE99CCCAE}"/>
              </a:ext>
            </a:extLst>
          </p:cNvPr>
          <p:cNvSpPr/>
          <p:nvPr/>
        </p:nvSpPr>
        <p:spPr>
          <a:xfrm>
            <a:off x="1235670" y="3785100"/>
            <a:ext cx="2953265" cy="2615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xmlns="" id="{71072A90-98B2-B29A-EE7A-CBF14FCE0261}"/>
              </a:ext>
            </a:extLst>
          </p:cNvPr>
          <p:cNvSpPr/>
          <p:nvPr/>
        </p:nvSpPr>
        <p:spPr>
          <a:xfrm>
            <a:off x="8543876" y="3785100"/>
            <a:ext cx="3340182" cy="261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xmlns="" id="{BF62DC0C-86B0-E15B-AF2E-11738960492A}"/>
              </a:ext>
            </a:extLst>
          </p:cNvPr>
          <p:cNvSpPr/>
          <p:nvPr/>
        </p:nvSpPr>
        <p:spPr>
          <a:xfrm>
            <a:off x="4889773" y="3785101"/>
            <a:ext cx="2953265" cy="261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xmlns="" id="{B6A34F32-1521-96A4-DDB4-BF36E7778BE4}"/>
              </a:ext>
            </a:extLst>
          </p:cNvPr>
          <p:cNvSpPr txBox="1"/>
          <p:nvPr/>
        </p:nvSpPr>
        <p:spPr>
          <a:xfrm>
            <a:off x="1206373" y="3860037"/>
            <a:ext cx="2953265" cy="2502865"/>
          </a:xfrm>
          <a:prstGeom prst="rect">
            <a:avLst/>
          </a:prstGeom>
          <a:noFill/>
        </p:spPr>
        <p:txBody>
          <a:bodyPr wrap="square" rtlCol="0">
            <a:spAutoFit/>
          </a:bodyPr>
          <a:lstStyle/>
          <a:p>
            <a:pPr>
              <a:lnSpc>
                <a:spcPct val="120000"/>
              </a:lnSpc>
            </a:pPr>
            <a:r>
              <a:rPr lang="en-US" altLang="zh-CN" sz="2200" b="1" dirty="0"/>
              <a:t>For students</a:t>
            </a:r>
            <a:r>
              <a:rPr lang="en-US" altLang="zh-CN" sz="2200" dirty="0"/>
              <a:t>, the law helps them 1. </a:t>
            </a:r>
            <a:r>
              <a:rPr lang="en-US" altLang="zh-CN" sz="2200" i="1" u="sng" dirty="0">
                <a:solidFill>
                  <a:srgbClr val="0070C0"/>
                </a:solidFill>
              </a:rPr>
              <a:t>initiate the conversation about mental health with their parents, which they have never done before. </a:t>
            </a:r>
            <a:endParaRPr lang="zh-CN" altLang="en-US" sz="2200" i="1" u="sng" dirty="0">
              <a:solidFill>
                <a:srgbClr val="0070C0"/>
              </a:solidFill>
            </a:endParaRPr>
          </a:p>
        </p:txBody>
      </p:sp>
      <p:sp>
        <p:nvSpPr>
          <p:cNvPr id="9" name="文本框 8">
            <a:extLst>
              <a:ext uri="{FF2B5EF4-FFF2-40B4-BE49-F238E27FC236}">
                <a16:creationId xmlns:a16="http://schemas.microsoft.com/office/drawing/2014/main" xmlns="" id="{BB257013-EDBF-5C9F-6457-9AB67F1ABF4F}"/>
              </a:ext>
            </a:extLst>
          </p:cNvPr>
          <p:cNvSpPr txBox="1"/>
          <p:nvPr/>
        </p:nvSpPr>
        <p:spPr>
          <a:xfrm>
            <a:off x="4893272" y="3860037"/>
            <a:ext cx="3055000" cy="1284069"/>
          </a:xfrm>
          <a:prstGeom prst="rect">
            <a:avLst/>
          </a:prstGeom>
          <a:noFill/>
        </p:spPr>
        <p:txBody>
          <a:bodyPr wrap="square" rtlCol="0">
            <a:spAutoFit/>
          </a:bodyPr>
          <a:lstStyle/>
          <a:p>
            <a:pPr>
              <a:lnSpc>
                <a:spcPct val="120000"/>
              </a:lnSpc>
            </a:pPr>
            <a:r>
              <a:rPr lang="en-US" altLang="zh-CN" sz="2200" b="1" dirty="0"/>
              <a:t>For parents</a:t>
            </a:r>
            <a:r>
              <a:rPr lang="en-US" altLang="zh-CN" sz="2200" dirty="0"/>
              <a:t>, they need to 2. ________________ _________________</a:t>
            </a:r>
            <a:endParaRPr lang="zh-CN" altLang="en-US" sz="2200" dirty="0"/>
          </a:p>
        </p:txBody>
      </p:sp>
      <p:sp>
        <p:nvSpPr>
          <p:cNvPr id="10" name="文本框 9">
            <a:extLst>
              <a:ext uri="{FF2B5EF4-FFF2-40B4-BE49-F238E27FC236}">
                <a16:creationId xmlns:a16="http://schemas.microsoft.com/office/drawing/2014/main" xmlns="" id="{C2125E6A-56BB-0093-47A4-7E9845B04623}"/>
              </a:ext>
            </a:extLst>
          </p:cNvPr>
          <p:cNvSpPr txBox="1"/>
          <p:nvPr/>
        </p:nvSpPr>
        <p:spPr>
          <a:xfrm>
            <a:off x="8526158" y="3860037"/>
            <a:ext cx="3357900" cy="2096600"/>
          </a:xfrm>
          <a:prstGeom prst="rect">
            <a:avLst/>
          </a:prstGeom>
          <a:noFill/>
        </p:spPr>
        <p:txBody>
          <a:bodyPr wrap="square" rtlCol="0">
            <a:spAutoFit/>
          </a:bodyPr>
          <a:lstStyle/>
          <a:p>
            <a:pPr>
              <a:lnSpc>
                <a:spcPct val="120000"/>
              </a:lnSpc>
            </a:pPr>
            <a:r>
              <a:rPr lang="en-US" altLang="zh-CN" sz="2200" b="1" dirty="0"/>
              <a:t>For schools</a:t>
            </a:r>
            <a:r>
              <a:rPr lang="en-US" altLang="zh-CN" sz="2200" dirty="0"/>
              <a:t>, they record that absence and can</a:t>
            </a:r>
          </a:p>
          <a:p>
            <a:pPr>
              <a:lnSpc>
                <a:spcPct val="120000"/>
              </a:lnSpc>
            </a:pPr>
            <a:r>
              <a:rPr lang="en-US" altLang="zh-CN" sz="2200" dirty="0"/>
              <a:t>3. __________________</a:t>
            </a:r>
          </a:p>
          <a:p>
            <a:pPr>
              <a:lnSpc>
                <a:spcPct val="120000"/>
              </a:lnSpc>
            </a:pPr>
            <a:r>
              <a:rPr lang="en-US" altLang="zh-CN" sz="2200" dirty="0"/>
              <a:t>____________________</a:t>
            </a:r>
          </a:p>
          <a:p>
            <a:pPr>
              <a:lnSpc>
                <a:spcPct val="120000"/>
              </a:lnSpc>
            </a:pPr>
            <a:r>
              <a:rPr lang="en-US" altLang="zh-CN" sz="2200" dirty="0"/>
              <a:t>____________________</a:t>
            </a:r>
            <a:endParaRPr lang="zh-CN" altLang="en-US" sz="2200" dirty="0"/>
          </a:p>
        </p:txBody>
      </p:sp>
      <p:sp>
        <p:nvSpPr>
          <p:cNvPr id="2" name="文本框 1">
            <a:extLst>
              <a:ext uri="{FF2B5EF4-FFF2-40B4-BE49-F238E27FC236}">
                <a16:creationId xmlns:a16="http://schemas.microsoft.com/office/drawing/2014/main" xmlns="" id="{736A72B4-CEA4-9082-B483-C78CF9D6FACD}"/>
              </a:ext>
            </a:extLst>
          </p:cNvPr>
          <p:cNvSpPr txBox="1"/>
          <p:nvPr/>
        </p:nvSpPr>
        <p:spPr>
          <a:xfrm>
            <a:off x="4922431" y="4266323"/>
            <a:ext cx="3081786" cy="877804"/>
          </a:xfrm>
          <a:prstGeom prst="rect">
            <a:avLst/>
          </a:prstGeom>
          <a:noFill/>
        </p:spPr>
        <p:txBody>
          <a:bodyPr wrap="square" rtlCol="0">
            <a:spAutoFit/>
          </a:bodyPr>
          <a:lstStyle/>
          <a:p>
            <a:pPr indent="533400">
              <a:lnSpc>
                <a:spcPct val="120000"/>
              </a:lnSpc>
            </a:pPr>
            <a:r>
              <a:rPr lang="en-US" altLang="zh-CN" sz="2200" dirty="0">
                <a:solidFill>
                  <a:srgbClr val="DD5C60"/>
                </a:solidFill>
              </a:rPr>
              <a:t>call the school and excuse the absence.</a:t>
            </a:r>
            <a:endParaRPr lang="zh-CN" altLang="en-US" sz="2200" dirty="0">
              <a:solidFill>
                <a:srgbClr val="DD5C60"/>
              </a:solidFill>
            </a:endParaRPr>
          </a:p>
        </p:txBody>
      </p:sp>
      <p:sp>
        <p:nvSpPr>
          <p:cNvPr id="3" name="文本框 2">
            <a:extLst>
              <a:ext uri="{FF2B5EF4-FFF2-40B4-BE49-F238E27FC236}">
                <a16:creationId xmlns:a16="http://schemas.microsoft.com/office/drawing/2014/main" xmlns="" id="{D4529AE1-BAF5-05CA-2C0A-E20E8519D407}"/>
              </a:ext>
            </a:extLst>
          </p:cNvPr>
          <p:cNvSpPr txBox="1"/>
          <p:nvPr/>
        </p:nvSpPr>
        <p:spPr>
          <a:xfrm>
            <a:off x="8553229" y="4623509"/>
            <a:ext cx="3025359" cy="1284069"/>
          </a:xfrm>
          <a:prstGeom prst="rect">
            <a:avLst/>
          </a:prstGeom>
          <a:noFill/>
        </p:spPr>
        <p:txBody>
          <a:bodyPr wrap="square" rtlCol="0">
            <a:spAutoFit/>
          </a:bodyPr>
          <a:lstStyle/>
          <a:p>
            <a:pPr indent="174625">
              <a:lnSpc>
                <a:spcPct val="120000"/>
              </a:lnSpc>
            </a:pPr>
            <a:r>
              <a:rPr lang="en-US" altLang="zh-CN" sz="2200" dirty="0">
                <a:solidFill>
                  <a:srgbClr val="DD5C60"/>
                </a:solidFill>
              </a:rPr>
              <a:t> keep track of just how many students take how many mental health days.</a:t>
            </a:r>
            <a:endParaRPr lang="zh-CN" altLang="en-US" sz="2200" dirty="0">
              <a:solidFill>
                <a:srgbClr val="DD5C60"/>
              </a:solidFill>
            </a:endParaRPr>
          </a:p>
        </p:txBody>
      </p:sp>
    </p:spTree>
    <p:extLst>
      <p:ext uri="{BB962C8B-B14F-4D97-AF65-F5344CB8AC3E}">
        <p14:creationId xmlns:p14="http://schemas.microsoft.com/office/powerpoint/2010/main" xmlns="" val="39084837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nextCondLst>
                <p:cond evt="onClick" delay="0">
                  <p:tgtEl>
                    <p:spTgt spid="39"/>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5.10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sp>
        <p:nvSpPr>
          <p:cNvPr id="22" name="文本框 21"/>
          <p:cNvSpPr txBox="1"/>
          <p:nvPr/>
        </p:nvSpPr>
        <p:spPr>
          <a:xfrm>
            <a:off x="919321" y="2061802"/>
            <a:ext cx="107950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Select one of the symptoms from Activity 5.6 and write a short paragraph about the possible causes of the symptom based on your experiences, observations, and / or knowledge. Use the linking words or expressions provided in the Useful Language box to help you.</a:t>
            </a:r>
          </a:p>
        </p:txBody>
      </p:sp>
      <p:grpSp>
        <p:nvGrpSpPr>
          <p:cNvPr id="24" name="组合 23">
            <a:extLst>
              <a:ext uri="{FF2B5EF4-FFF2-40B4-BE49-F238E27FC236}">
                <a16:creationId xmlns:a16="http://schemas.microsoft.com/office/drawing/2014/main" xmlns="" id="{6CE77938-6ED5-CE06-7A6C-BF1111D1B772}"/>
              </a:ext>
            </a:extLst>
          </p:cNvPr>
          <p:cNvGrpSpPr/>
          <p:nvPr/>
        </p:nvGrpSpPr>
        <p:grpSpPr>
          <a:xfrm>
            <a:off x="8370044" y="885366"/>
            <a:ext cx="799525" cy="586284"/>
            <a:chOff x="6218013" y="812542"/>
            <a:chExt cx="799525" cy="586284"/>
          </a:xfrm>
        </p:grpSpPr>
        <p:sp>
          <p:nvSpPr>
            <p:cNvPr id="25" name="椭圆 24">
              <a:extLst>
                <a:ext uri="{FF2B5EF4-FFF2-40B4-BE49-F238E27FC236}">
                  <a16:creationId xmlns:a16="http://schemas.microsoft.com/office/drawing/2014/main" xmlns="" id="{4A6F2F68-81D0-02B4-20ED-A16F86243D0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6" name="图片 25">
              <a:extLst>
                <a:ext uri="{FF2B5EF4-FFF2-40B4-BE49-F238E27FC236}">
                  <a16:creationId xmlns:a16="http://schemas.microsoft.com/office/drawing/2014/main" xmlns="" id="{FF45F116-33AF-43C2-6BBB-ADDB5A52C2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7" name="文本框 26">
              <a:hlinkClick r:id="rId3" action="ppaction://hlinksldjump"/>
              <a:extLst>
                <a:ext uri="{FF2B5EF4-FFF2-40B4-BE49-F238E27FC236}">
                  <a16:creationId xmlns:a16="http://schemas.microsoft.com/office/drawing/2014/main" xmlns="" id="{67FEE858-BA56-D16F-C452-5BC53616FA0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5.6</a:t>
              </a:r>
              <a:endParaRPr lang="zh-CN" altLang="en-US" sz="1200" b="1" dirty="0">
                <a:solidFill>
                  <a:schemeClr val="bg1"/>
                </a:solidFill>
              </a:endParaRPr>
            </a:p>
          </p:txBody>
        </p:sp>
      </p:grpSp>
      <p:grpSp>
        <p:nvGrpSpPr>
          <p:cNvPr id="28" name="组合 27">
            <a:extLst>
              <a:ext uri="{FF2B5EF4-FFF2-40B4-BE49-F238E27FC236}">
                <a16:creationId xmlns:a16="http://schemas.microsoft.com/office/drawing/2014/main" xmlns="" id="{D33B2BF6-EF3F-52A9-2766-BDD65E7D0A12}"/>
              </a:ext>
            </a:extLst>
          </p:cNvPr>
          <p:cNvGrpSpPr/>
          <p:nvPr/>
        </p:nvGrpSpPr>
        <p:grpSpPr>
          <a:xfrm>
            <a:off x="9094497" y="888454"/>
            <a:ext cx="799525" cy="586284"/>
            <a:chOff x="6218013" y="812542"/>
            <a:chExt cx="799525" cy="586284"/>
          </a:xfrm>
        </p:grpSpPr>
        <p:sp>
          <p:nvSpPr>
            <p:cNvPr id="29" name="椭圆 28">
              <a:extLst>
                <a:ext uri="{FF2B5EF4-FFF2-40B4-BE49-F238E27FC236}">
                  <a16:creationId xmlns:a16="http://schemas.microsoft.com/office/drawing/2014/main" xmlns="" id="{D4AC5860-4D97-FF85-1FFF-E103236A7F7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a:extLst>
                <a:ext uri="{FF2B5EF4-FFF2-40B4-BE49-F238E27FC236}">
                  <a16:creationId xmlns:a16="http://schemas.microsoft.com/office/drawing/2014/main" xmlns="" id="{32A96BD5-F164-9120-C73C-61E8854A607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a:extLst>
                <a:ext uri="{FF2B5EF4-FFF2-40B4-BE49-F238E27FC236}">
                  <a16:creationId xmlns:a16="http://schemas.microsoft.com/office/drawing/2014/main" xmlns="" id="{888DD7F1-B51C-DD73-104F-E352E4CEF7A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5.7</a:t>
              </a:r>
              <a:endParaRPr lang="zh-CN" altLang="en-US" sz="1200" b="1" dirty="0">
                <a:solidFill>
                  <a:schemeClr val="bg1"/>
                </a:solidFill>
              </a:endParaRPr>
            </a:p>
          </p:txBody>
        </p:sp>
      </p:grpSp>
      <p:grpSp>
        <p:nvGrpSpPr>
          <p:cNvPr id="32" name="组合 31">
            <a:extLst>
              <a:ext uri="{FF2B5EF4-FFF2-40B4-BE49-F238E27FC236}">
                <a16:creationId xmlns:a16="http://schemas.microsoft.com/office/drawing/2014/main" xmlns="" id="{1C85E660-8E83-E3F0-4672-55AB046F5D0C}"/>
              </a:ext>
            </a:extLst>
          </p:cNvPr>
          <p:cNvGrpSpPr/>
          <p:nvPr/>
        </p:nvGrpSpPr>
        <p:grpSpPr>
          <a:xfrm>
            <a:off x="9809575" y="888454"/>
            <a:ext cx="799525" cy="586284"/>
            <a:chOff x="6218013" y="812542"/>
            <a:chExt cx="799525" cy="586284"/>
          </a:xfrm>
        </p:grpSpPr>
        <p:sp>
          <p:nvSpPr>
            <p:cNvPr id="33" name="椭圆 32">
              <a:extLst>
                <a:ext uri="{FF2B5EF4-FFF2-40B4-BE49-F238E27FC236}">
                  <a16:creationId xmlns:a16="http://schemas.microsoft.com/office/drawing/2014/main" xmlns="" id="{1D0514F7-149D-DF7B-6EF4-BB4E84B6DC7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 name="图片 33">
              <a:extLst>
                <a:ext uri="{FF2B5EF4-FFF2-40B4-BE49-F238E27FC236}">
                  <a16:creationId xmlns:a16="http://schemas.microsoft.com/office/drawing/2014/main" xmlns="" id="{27B56804-F7E7-9613-B1D5-958F2E85F11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5" name="文本框 34">
              <a:hlinkClick r:id="rId5" action="ppaction://hlinksldjump"/>
              <a:extLst>
                <a:ext uri="{FF2B5EF4-FFF2-40B4-BE49-F238E27FC236}">
                  <a16:creationId xmlns:a16="http://schemas.microsoft.com/office/drawing/2014/main" xmlns="" id="{EA4CEC3E-4692-3BE0-AE3C-33A6EFA0BA2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5.8</a:t>
              </a:r>
              <a:endParaRPr lang="zh-CN" altLang="en-US" sz="1200" b="1" dirty="0">
                <a:solidFill>
                  <a:schemeClr val="bg1"/>
                </a:solidFill>
              </a:endParaRPr>
            </a:p>
          </p:txBody>
        </p:sp>
      </p:grpSp>
      <p:grpSp>
        <p:nvGrpSpPr>
          <p:cNvPr id="36" name="组合 35">
            <a:extLst>
              <a:ext uri="{FF2B5EF4-FFF2-40B4-BE49-F238E27FC236}">
                <a16:creationId xmlns:a16="http://schemas.microsoft.com/office/drawing/2014/main" xmlns="" id="{E25AE4FD-71A1-0F02-BFFB-08C70140FA96}"/>
              </a:ext>
            </a:extLst>
          </p:cNvPr>
          <p:cNvGrpSpPr/>
          <p:nvPr/>
        </p:nvGrpSpPr>
        <p:grpSpPr>
          <a:xfrm>
            <a:off x="10534028" y="891542"/>
            <a:ext cx="799525" cy="586284"/>
            <a:chOff x="6218013" y="812542"/>
            <a:chExt cx="799525" cy="586284"/>
          </a:xfrm>
        </p:grpSpPr>
        <p:sp>
          <p:nvSpPr>
            <p:cNvPr id="37" name="椭圆 36">
              <a:extLst>
                <a:ext uri="{FF2B5EF4-FFF2-40B4-BE49-F238E27FC236}">
                  <a16:creationId xmlns:a16="http://schemas.microsoft.com/office/drawing/2014/main" xmlns="" id="{06F8D65D-9E43-DD28-3653-B8F4D3B1769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a:extLst>
                <a:ext uri="{FF2B5EF4-FFF2-40B4-BE49-F238E27FC236}">
                  <a16:creationId xmlns:a16="http://schemas.microsoft.com/office/drawing/2014/main" xmlns="" id="{9D587F01-B012-B617-DE98-D448BBB48CF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9" name="文本框 38">
              <a:hlinkClick r:id="rId6" action="ppaction://hlinksldjump"/>
              <a:extLst>
                <a:ext uri="{FF2B5EF4-FFF2-40B4-BE49-F238E27FC236}">
                  <a16:creationId xmlns:a16="http://schemas.microsoft.com/office/drawing/2014/main" xmlns="" id="{7E0F81C9-DA9D-9E59-66B6-D84386C19787}"/>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5.9</a:t>
              </a:r>
              <a:endParaRPr lang="zh-CN" altLang="en-US" sz="1200" b="1" dirty="0">
                <a:solidFill>
                  <a:schemeClr val="bg1"/>
                </a:solidFill>
              </a:endParaRPr>
            </a:p>
          </p:txBody>
        </p:sp>
      </p:grpSp>
      <p:grpSp>
        <p:nvGrpSpPr>
          <p:cNvPr id="40" name="组合 39">
            <a:extLst>
              <a:ext uri="{FF2B5EF4-FFF2-40B4-BE49-F238E27FC236}">
                <a16:creationId xmlns:a16="http://schemas.microsoft.com/office/drawing/2014/main" xmlns="" id="{A7876BAA-29DA-6E6C-8961-C3A12474C30F}"/>
              </a:ext>
            </a:extLst>
          </p:cNvPr>
          <p:cNvGrpSpPr/>
          <p:nvPr/>
        </p:nvGrpSpPr>
        <p:grpSpPr>
          <a:xfrm>
            <a:off x="11255653" y="886655"/>
            <a:ext cx="799525" cy="586284"/>
            <a:chOff x="6218013" y="812542"/>
            <a:chExt cx="799525" cy="586284"/>
          </a:xfrm>
        </p:grpSpPr>
        <p:sp>
          <p:nvSpPr>
            <p:cNvPr id="41" name="椭圆 40">
              <a:extLst>
                <a:ext uri="{FF2B5EF4-FFF2-40B4-BE49-F238E27FC236}">
                  <a16:creationId xmlns:a16="http://schemas.microsoft.com/office/drawing/2014/main" xmlns="" id="{3A115CBF-4E0D-2417-DDC9-91590BDB1E3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2" name="图片 41">
              <a:extLst>
                <a:ext uri="{FF2B5EF4-FFF2-40B4-BE49-F238E27FC236}">
                  <a16:creationId xmlns:a16="http://schemas.microsoft.com/office/drawing/2014/main" xmlns="" id="{936FC687-C441-668C-A7AC-937547FC74F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a:extLst>
                <a:ext uri="{FF2B5EF4-FFF2-40B4-BE49-F238E27FC236}">
                  <a16:creationId xmlns:a16="http://schemas.microsoft.com/office/drawing/2014/main" xmlns="" id="{48DB3307-BB9F-512C-3F49-A46C5B4CC10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5.10</a:t>
              </a:r>
              <a:endParaRPr lang="zh-CN" altLang="en-US" sz="1200" b="1" dirty="0">
                <a:solidFill>
                  <a:schemeClr val="bg1"/>
                </a:solidFill>
              </a:endParaRPr>
            </a:p>
          </p:txBody>
        </p:sp>
      </p:grpSp>
      <p:sp>
        <p:nvSpPr>
          <p:cNvPr id="43" name="对话气泡: 圆角矩形 42">
            <a:extLst>
              <a:ext uri="{FF2B5EF4-FFF2-40B4-BE49-F238E27FC236}">
                <a16:creationId xmlns:a16="http://schemas.microsoft.com/office/drawing/2014/main" xmlns="" id="{3AFE3A78-368F-C544-9480-27265D693660}"/>
              </a:ext>
            </a:extLst>
          </p:cNvPr>
          <p:cNvSpPr/>
          <p:nvPr/>
        </p:nvSpPr>
        <p:spPr>
          <a:xfrm>
            <a:off x="8337139" y="3083670"/>
            <a:ext cx="2387600" cy="459895"/>
          </a:xfrm>
          <a:prstGeom prst="wedgeRoundRectCallout">
            <a:avLst>
              <a:gd name="adj1" fmla="val 443"/>
              <a:gd name="adj2" fmla="val 84981"/>
              <a:gd name="adj3" fmla="val 16667"/>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Useful Language</a:t>
            </a:r>
            <a:endParaRPr lang="zh-CN" altLang="en-US" sz="2200" b="1" dirty="0"/>
          </a:p>
        </p:txBody>
      </p:sp>
      <p:sp>
        <p:nvSpPr>
          <p:cNvPr id="46" name="文本框 45">
            <a:extLst>
              <a:ext uri="{FF2B5EF4-FFF2-40B4-BE49-F238E27FC236}">
                <a16:creationId xmlns:a16="http://schemas.microsoft.com/office/drawing/2014/main" xmlns="" id="{C8192EFD-F960-DE3F-10F7-9BC335E4C974}"/>
              </a:ext>
            </a:extLst>
          </p:cNvPr>
          <p:cNvSpPr txBox="1"/>
          <p:nvPr/>
        </p:nvSpPr>
        <p:spPr>
          <a:xfrm>
            <a:off x="2669379" y="3507924"/>
            <a:ext cx="4766602" cy="2909130"/>
          </a:xfrm>
          <a:prstGeom prst="rect">
            <a:avLst/>
          </a:prstGeom>
          <a:noFill/>
        </p:spPr>
        <p:txBody>
          <a:bodyPr wrap="square" rtlCol="0">
            <a:spAutoFit/>
          </a:bodyPr>
          <a:lstStyle/>
          <a:p>
            <a:pPr algn="r">
              <a:lnSpc>
                <a:spcPct val="120000"/>
              </a:lnSpc>
            </a:pPr>
            <a:r>
              <a:rPr lang="en-US" altLang="zh-CN" sz="2200" b="1" dirty="0"/>
              <a:t>Linking Words / Expressions</a:t>
            </a:r>
          </a:p>
          <a:p>
            <a:pPr>
              <a:lnSpc>
                <a:spcPct val="120000"/>
              </a:lnSpc>
            </a:pPr>
            <a:r>
              <a:rPr lang="en-US" altLang="zh-CN" sz="2200" dirty="0"/>
              <a:t>•due to (the fact that)</a:t>
            </a:r>
          </a:p>
          <a:p>
            <a:pPr>
              <a:lnSpc>
                <a:spcPct val="120000"/>
              </a:lnSpc>
            </a:pPr>
            <a:r>
              <a:rPr lang="en-US" altLang="zh-CN" sz="2200" dirty="0"/>
              <a:t>•owing to (the fact that)</a:t>
            </a:r>
          </a:p>
          <a:p>
            <a:pPr>
              <a:lnSpc>
                <a:spcPct val="120000"/>
              </a:lnSpc>
            </a:pPr>
            <a:r>
              <a:rPr lang="en-US" altLang="zh-CN" sz="2200" dirty="0"/>
              <a:t>•result from</a:t>
            </a:r>
          </a:p>
          <a:p>
            <a:pPr>
              <a:lnSpc>
                <a:spcPct val="120000"/>
              </a:lnSpc>
            </a:pPr>
            <a:r>
              <a:rPr lang="en-US" altLang="zh-CN" sz="2200" dirty="0"/>
              <a:t>•therefore</a:t>
            </a:r>
          </a:p>
          <a:p>
            <a:pPr>
              <a:lnSpc>
                <a:spcPct val="120000"/>
              </a:lnSpc>
            </a:pPr>
            <a:r>
              <a:rPr lang="en-US" altLang="zh-CN" sz="2200" dirty="0"/>
              <a:t>•lead to</a:t>
            </a:r>
          </a:p>
          <a:p>
            <a:pPr>
              <a:lnSpc>
                <a:spcPct val="120000"/>
              </a:lnSpc>
            </a:pPr>
            <a:r>
              <a:rPr lang="en-US" altLang="zh-CN" sz="2200" dirty="0"/>
              <a:t>•be the reason for</a:t>
            </a:r>
          </a:p>
        </p:txBody>
      </p:sp>
      <p:sp>
        <p:nvSpPr>
          <p:cNvPr id="47" name="文本框 46">
            <a:extLst>
              <a:ext uri="{FF2B5EF4-FFF2-40B4-BE49-F238E27FC236}">
                <a16:creationId xmlns:a16="http://schemas.microsoft.com/office/drawing/2014/main" xmlns="" id="{7AA04DC2-EC60-4AED-4E69-32786EB74FF5}"/>
              </a:ext>
            </a:extLst>
          </p:cNvPr>
          <p:cNvSpPr txBox="1"/>
          <p:nvPr/>
        </p:nvSpPr>
        <p:spPr>
          <a:xfrm>
            <a:off x="6832345" y="3950655"/>
            <a:ext cx="2758304" cy="2468368"/>
          </a:xfrm>
          <a:prstGeom prst="rect">
            <a:avLst/>
          </a:prstGeom>
          <a:noFill/>
        </p:spPr>
        <p:txBody>
          <a:bodyPr wrap="square" rtlCol="0">
            <a:spAutoFit/>
          </a:bodyPr>
          <a:lstStyle/>
          <a:p>
            <a:pPr>
              <a:defRPr/>
            </a:pPr>
            <a:r>
              <a:rPr lang="en-US" altLang="zh-CN" sz="2200" dirty="0"/>
              <a:t>•hence</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•Since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•as a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•cause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•as a consequence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•as</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endParaRPr lang="zh-CN" altLang="en-US" dirty="0"/>
          </a:p>
        </p:txBody>
      </p:sp>
    </p:spTree>
    <p:extLst>
      <p:ext uri="{BB962C8B-B14F-4D97-AF65-F5344CB8AC3E}">
        <p14:creationId xmlns:p14="http://schemas.microsoft.com/office/powerpoint/2010/main" xmlns="" val="259891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xmlns="" id="{9BE052F3-082C-4CC0-446C-4905007F0971}"/>
              </a:ext>
            </a:extLst>
          </p:cNvPr>
          <p:cNvSpPr/>
          <p:nvPr/>
        </p:nvSpPr>
        <p:spPr>
          <a:xfrm>
            <a:off x="948275" y="2345547"/>
            <a:ext cx="11700933" cy="32648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5.10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grpSp>
        <p:nvGrpSpPr>
          <p:cNvPr id="24" name="组合 23">
            <a:extLst>
              <a:ext uri="{FF2B5EF4-FFF2-40B4-BE49-F238E27FC236}">
                <a16:creationId xmlns:a16="http://schemas.microsoft.com/office/drawing/2014/main" xmlns="" id="{6CE77938-6ED5-CE06-7A6C-BF1111D1B772}"/>
              </a:ext>
            </a:extLst>
          </p:cNvPr>
          <p:cNvGrpSpPr/>
          <p:nvPr/>
        </p:nvGrpSpPr>
        <p:grpSpPr>
          <a:xfrm>
            <a:off x="8370044" y="885366"/>
            <a:ext cx="799525" cy="586284"/>
            <a:chOff x="6218013" y="812542"/>
            <a:chExt cx="799525" cy="586284"/>
          </a:xfrm>
        </p:grpSpPr>
        <p:sp>
          <p:nvSpPr>
            <p:cNvPr id="25" name="椭圆 24">
              <a:extLst>
                <a:ext uri="{FF2B5EF4-FFF2-40B4-BE49-F238E27FC236}">
                  <a16:creationId xmlns:a16="http://schemas.microsoft.com/office/drawing/2014/main" xmlns="" id="{4A6F2F68-81D0-02B4-20ED-A16F86243D0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6" name="图片 25">
              <a:extLst>
                <a:ext uri="{FF2B5EF4-FFF2-40B4-BE49-F238E27FC236}">
                  <a16:creationId xmlns:a16="http://schemas.microsoft.com/office/drawing/2014/main" xmlns="" id="{FF45F116-33AF-43C2-6BBB-ADDB5A52C2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7" name="文本框 26">
              <a:hlinkClick r:id="rId3" action="ppaction://hlinksldjump"/>
              <a:extLst>
                <a:ext uri="{FF2B5EF4-FFF2-40B4-BE49-F238E27FC236}">
                  <a16:creationId xmlns:a16="http://schemas.microsoft.com/office/drawing/2014/main" xmlns="" id="{67FEE858-BA56-D16F-C452-5BC53616FA0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5.6</a:t>
              </a:r>
              <a:endParaRPr lang="zh-CN" altLang="en-US" sz="1200" b="1" dirty="0">
                <a:solidFill>
                  <a:schemeClr val="bg1"/>
                </a:solidFill>
              </a:endParaRPr>
            </a:p>
          </p:txBody>
        </p:sp>
      </p:grpSp>
      <p:grpSp>
        <p:nvGrpSpPr>
          <p:cNvPr id="28" name="组合 27">
            <a:extLst>
              <a:ext uri="{FF2B5EF4-FFF2-40B4-BE49-F238E27FC236}">
                <a16:creationId xmlns:a16="http://schemas.microsoft.com/office/drawing/2014/main" xmlns="" id="{D33B2BF6-EF3F-52A9-2766-BDD65E7D0A12}"/>
              </a:ext>
            </a:extLst>
          </p:cNvPr>
          <p:cNvGrpSpPr/>
          <p:nvPr/>
        </p:nvGrpSpPr>
        <p:grpSpPr>
          <a:xfrm>
            <a:off x="9094497" y="888454"/>
            <a:ext cx="799525" cy="586284"/>
            <a:chOff x="6218013" y="812542"/>
            <a:chExt cx="799525" cy="586284"/>
          </a:xfrm>
        </p:grpSpPr>
        <p:sp>
          <p:nvSpPr>
            <p:cNvPr id="29" name="椭圆 28">
              <a:extLst>
                <a:ext uri="{FF2B5EF4-FFF2-40B4-BE49-F238E27FC236}">
                  <a16:creationId xmlns:a16="http://schemas.microsoft.com/office/drawing/2014/main" xmlns="" id="{D4AC5860-4D97-FF85-1FFF-E103236A7F7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a:extLst>
                <a:ext uri="{FF2B5EF4-FFF2-40B4-BE49-F238E27FC236}">
                  <a16:creationId xmlns:a16="http://schemas.microsoft.com/office/drawing/2014/main" xmlns="" id="{32A96BD5-F164-9120-C73C-61E8854A607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a:extLst>
                <a:ext uri="{FF2B5EF4-FFF2-40B4-BE49-F238E27FC236}">
                  <a16:creationId xmlns:a16="http://schemas.microsoft.com/office/drawing/2014/main" xmlns="" id="{888DD7F1-B51C-DD73-104F-E352E4CEF7A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5.7</a:t>
              </a:r>
              <a:endParaRPr lang="zh-CN" altLang="en-US" sz="1200" b="1" dirty="0">
                <a:solidFill>
                  <a:schemeClr val="bg1"/>
                </a:solidFill>
              </a:endParaRPr>
            </a:p>
          </p:txBody>
        </p:sp>
      </p:grpSp>
      <p:grpSp>
        <p:nvGrpSpPr>
          <p:cNvPr id="32" name="组合 31">
            <a:extLst>
              <a:ext uri="{FF2B5EF4-FFF2-40B4-BE49-F238E27FC236}">
                <a16:creationId xmlns:a16="http://schemas.microsoft.com/office/drawing/2014/main" xmlns="" id="{1C85E660-8E83-E3F0-4672-55AB046F5D0C}"/>
              </a:ext>
            </a:extLst>
          </p:cNvPr>
          <p:cNvGrpSpPr/>
          <p:nvPr/>
        </p:nvGrpSpPr>
        <p:grpSpPr>
          <a:xfrm>
            <a:off x="9809575" y="888454"/>
            <a:ext cx="799525" cy="586284"/>
            <a:chOff x="6218013" y="812542"/>
            <a:chExt cx="799525" cy="586284"/>
          </a:xfrm>
        </p:grpSpPr>
        <p:sp>
          <p:nvSpPr>
            <p:cNvPr id="33" name="椭圆 32">
              <a:extLst>
                <a:ext uri="{FF2B5EF4-FFF2-40B4-BE49-F238E27FC236}">
                  <a16:creationId xmlns:a16="http://schemas.microsoft.com/office/drawing/2014/main" xmlns="" id="{1D0514F7-149D-DF7B-6EF4-BB4E84B6DC7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 name="图片 33">
              <a:extLst>
                <a:ext uri="{FF2B5EF4-FFF2-40B4-BE49-F238E27FC236}">
                  <a16:creationId xmlns:a16="http://schemas.microsoft.com/office/drawing/2014/main" xmlns="" id="{27B56804-F7E7-9613-B1D5-958F2E85F11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5" name="文本框 34">
              <a:hlinkClick r:id="rId5" action="ppaction://hlinksldjump"/>
              <a:extLst>
                <a:ext uri="{FF2B5EF4-FFF2-40B4-BE49-F238E27FC236}">
                  <a16:creationId xmlns:a16="http://schemas.microsoft.com/office/drawing/2014/main" xmlns="" id="{EA4CEC3E-4692-3BE0-AE3C-33A6EFA0BA2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5.8</a:t>
              </a:r>
              <a:endParaRPr lang="zh-CN" altLang="en-US" sz="1200" b="1" dirty="0">
                <a:solidFill>
                  <a:schemeClr val="bg1"/>
                </a:solidFill>
              </a:endParaRPr>
            </a:p>
          </p:txBody>
        </p:sp>
      </p:grpSp>
      <p:grpSp>
        <p:nvGrpSpPr>
          <p:cNvPr id="36" name="组合 35">
            <a:extLst>
              <a:ext uri="{FF2B5EF4-FFF2-40B4-BE49-F238E27FC236}">
                <a16:creationId xmlns:a16="http://schemas.microsoft.com/office/drawing/2014/main" xmlns="" id="{E25AE4FD-71A1-0F02-BFFB-08C70140FA96}"/>
              </a:ext>
            </a:extLst>
          </p:cNvPr>
          <p:cNvGrpSpPr/>
          <p:nvPr/>
        </p:nvGrpSpPr>
        <p:grpSpPr>
          <a:xfrm>
            <a:off x="10534028" y="891542"/>
            <a:ext cx="799525" cy="586284"/>
            <a:chOff x="6218013" y="812542"/>
            <a:chExt cx="799525" cy="586284"/>
          </a:xfrm>
        </p:grpSpPr>
        <p:sp>
          <p:nvSpPr>
            <p:cNvPr id="37" name="椭圆 36">
              <a:extLst>
                <a:ext uri="{FF2B5EF4-FFF2-40B4-BE49-F238E27FC236}">
                  <a16:creationId xmlns:a16="http://schemas.microsoft.com/office/drawing/2014/main" xmlns="" id="{06F8D65D-9E43-DD28-3653-B8F4D3B1769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a:extLst>
                <a:ext uri="{FF2B5EF4-FFF2-40B4-BE49-F238E27FC236}">
                  <a16:creationId xmlns:a16="http://schemas.microsoft.com/office/drawing/2014/main" xmlns="" id="{9D587F01-B012-B617-DE98-D448BBB48CF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9" name="文本框 38">
              <a:hlinkClick r:id="rId6" action="ppaction://hlinksldjump"/>
              <a:extLst>
                <a:ext uri="{FF2B5EF4-FFF2-40B4-BE49-F238E27FC236}">
                  <a16:creationId xmlns:a16="http://schemas.microsoft.com/office/drawing/2014/main" xmlns="" id="{7E0F81C9-DA9D-9E59-66B6-D84386C19787}"/>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5.9</a:t>
              </a:r>
              <a:endParaRPr lang="zh-CN" altLang="en-US" sz="1200" b="1" dirty="0">
                <a:solidFill>
                  <a:schemeClr val="bg1"/>
                </a:solidFill>
              </a:endParaRPr>
            </a:p>
          </p:txBody>
        </p:sp>
      </p:grpSp>
      <p:grpSp>
        <p:nvGrpSpPr>
          <p:cNvPr id="40" name="组合 39">
            <a:extLst>
              <a:ext uri="{FF2B5EF4-FFF2-40B4-BE49-F238E27FC236}">
                <a16:creationId xmlns:a16="http://schemas.microsoft.com/office/drawing/2014/main" xmlns="" id="{A7876BAA-29DA-6E6C-8961-C3A12474C30F}"/>
              </a:ext>
            </a:extLst>
          </p:cNvPr>
          <p:cNvGrpSpPr/>
          <p:nvPr/>
        </p:nvGrpSpPr>
        <p:grpSpPr>
          <a:xfrm>
            <a:off x="11255653" y="886655"/>
            <a:ext cx="799525" cy="586284"/>
            <a:chOff x="6218013" y="812542"/>
            <a:chExt cx="799525" cy="586284"/>
          </a:xfrm>
        </p:grpSpPr>
        <p:sp>
          <p:nvSpPr>
            <p:cNvPr id="41" name="椭圆 40">
              <a:extLst>
                <a:ext uri="{FF2B5EF4-FFF2-40B4-BE49-F238E27FC236}">
                  <a16:creationId xmlns:a16="http://schemas.microsoft.com/office/drawing/2014/main" xmlns="" id="{3A115CBF-4E0D-2417-DDC9-91590BDB1E3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2" name="图片 41">
              <a:extLst>
                <a:ext uri="{FF2B5EF4-FFF2-40B4-BE49-F238E27FC236}">
                  <a16:creationId xmlns:a16="http://schemas.microsoft.com/office/drawing/2014/main" xmlns="" id="{936FC687-C441-668C-A7AC-937547FC74F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a:extLst>
                <a:ext uri="{FF2B5EF4-FFF2-40B4-BE49-F238E27FC236}">
                  <a16:creationId xmlns:a16="http://schemas.microsoft.com/office/drawing/2014/main" xmlns="" id="{48DB3307-BB9F-512C-3F49-A46C5B4CC10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5.10</a:t>
              </a:r>
              <a:endParaRPr lang="zh-CN" altLang="en-US" sz="1200" b="1" dirty="0">
                <a:solidFill>
                  <a:schemeClr val="bg1"/>
                </a:solidFill>
              </a:endParaRPr>
            </a:p>
          </p:txBody>
        </p:sp>
      </p:grpSp>
      <p:sp>
        <p:nvSpPr>
          <p:cNvPr id="45" name="圆角矩形 38">
            <a:extLst>
              <a:ext uri="{FF2B5EF4-FFF2-40B4-BE49-F238E27FC236}">
                <a16:creationId xmlns:a16="http://schemas.microsoft.com/office/drawing/2014/main" xmlns="" id="{DAD2D23F-0285-527A-2F22-83D1FC8EF121}"/>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2" name="文本框 1">
            <a:extLst>
              <a:ext uri="{FF2B5EF4-FFF2-40B4-BE49-F238E27FC236}">
                <a16:creationId xmlns:a16="http://schemas.microsoft.com/office/drawing/2014/main" xmlns="" id="{9DBCBE12-10A8-94BE-68BA-2728ED1D0A13}"/>
              </a:ext>
            </a:extLst>
          </p:cNvPr>
          <p:cNvSpPr txBox="1"/>
          <p:nvPr/>
        </p:nvSpPr>
        <p:spPr>
          <a:xfrm>
            <a:off x="1270003" y="2308467"/>
            <a:ext cx="10359687" cy="3315395"/>
          </a:xfrm>
          <a:prstGeom prst="rect">
            <a:avLst/>
          </a:prstGeom>
          <a:noFill/>
        </p:spPr>
        <p:txBody>
          <a:bodyPr wrap="square" rtlCol="0">
            <a:spAutoFit/>
          </a:bodyPr>
          <a:lstStyle/>
          <a:p>
            <a:pPr indent="358775">
              <a:lnSpc>
                <a:spcPct val="120000"/>
              </a:lnSpc>
            </a:pPr>
            <a:r>
              <a:rPr lang="en-US" altLang="zh-CN" sz="2200" dirty="0">
                <a:solidFill>
                  <a:srgbClr val="DD5C60"/>
                </a:solidFill>
              </a:rPr>
              <a:t>Many people suffer from depression at one point in their life. Hopelessness, sorrow, or being alone are all common emotions associated with depression. Why do people become depressed? Clinical depression can result from almost any negative experience or hardship. Triggers can be external — losing a parent (especially when young), losing a job or developing a disease — or they can be internal and invisible, such as brooding over mistakes or unpleasant experiences like a failed relationship. Loneliness is both a physical and emotional stressor, and rates of loneliness are sharply rising among the young, who increasingly report having no close friends.</a:t>
            </a:r>
            <a:endParaRPr lang="zh-CN" altLang="en-US" sz="2200" dirty="0">
              <a:solidFill>
                <a:srgbClr val="DD5C60"/>
              </a:solidFill>
            </a:endParaRPr>
          </a:p>
        </p:txBody>
      </p:sp>
    </p:spTree>
    <p:extLst>
      <p:ext uri="{BB962C8B-B14F-4D97-AF65-F5344CB8AC3E}">
        <p14:creationId xmlns:p14="http://schemas.microsoft.com/office/powerpoint/2010/main" xmlns="" val="36040574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nextCondLst>
                <p:cond evt="onClick" delay="0">
                  <p:tgtEl>
                    <p:spTgt spid="45"/>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燕尾形 9"/>
          <p:cNvSpPr/>
          <p:nvPr/>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3" name="文本框 12"/>
          <p:cNvSpPr txBox="1"/>
          <p:nvPr/>
        </p:nvSpPr>
        <p:spPr>
          <a:xfrm>
            <a:off x="388800" y="2398066"/>
            <a:ext cx="11415600" cy="1392369"/>
          </a:xfrm>
          <a:prstGeom prst="rect">
            <a:avLst/>
          </a:prstGeom>
          <a:noFill/>
        </p:spPr>
        <p:txBody>
          <a:bodyPr wrap="square" rtlCol="0">
            <a:spAutoFit/>
          </a:bodyPr>
          <a:lstStyle/>
          <a:p>
            <a:pPr>
              <a:lnSpc>
                <a:spcPct val="120000"/>
              </a:lnSpc>
            </a:pPr>
            <a:r>
              <a:rPr lang="en-US" altLang="zh-CN" sz="2400" b="1" dirty="0"/>
              <a:t>Failure puts great pressure on a person, and can trigger mental health challenges. However, it can be a different story if one thinks about failure differently. Let’s get some inspiration from the following passage.</a:t>
            </a:r>
            <a:endParaRPr lang="zh-CN" altLang="en-US" sz="2400" dirty="0"/>
          </a:p>
        </p:txBody>
      </p:sp>
    </p:spTree>
    <p:extLst>
      <p:ext uri="{BB962C8B-B14F-4D97-AF65-F5344CB8AC3E}">
        <p14:creationId xmlns:p14="http://schemas.microsoft.com/office/powerpoint/2010/main" xmlns="" val="233486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4644990"/>
          </a:xfrm>
          <a:prstGeom prst="rect">
            <a:avLst/>
          </a:prstGeom>
          <a:noFill/>
        </p:spPr>
        <p:txBody>
          <a:bodyPr wrap="square" rtlCol="0">
            <a:spAutoFit/>
          </a:bodyPr>
          <a:lstStyle/>
          <a:p>
            <a:pPr algn="ctr">
              <a:lnSpc>
                <a:spcPct val="120000"/>
              </a:lnSpc>
            </a:pPr>
            <a:r>
              <a:rPr lang="en-US" altLang="zh-CN" sz="2800" b="1" dirty="0">
                <a:ea typeface="+mj-ea"/>
              </a:rPr>
              <a:t>Winners and Losers in the Race of Life</a:t>
            </a:r>
          </a:p>
          <a:p>
            <a:pPr algn="ctr">
              <a:lnSpc>
                <a:spcPct val="120000"/>
              </a:lnSpc>
            </a:pPr>
            <a:r>
              <a:rPr lang="en-US" altLang="zh-CN" sz="2200" dirty="0">
                <a:ea typeface="+mj-ea"/>
              </a:rPr>
              <a:t>  </a:t>
            </a:r>
          </a:p>
          <a:p>
            <a:pPr>
              <a:lnSpc>
                <a:spcPct val="120000"/>
              </a:lnSpc>
            </a:pPr>
            <a:r>
              <a:rPr lang="en-US" altLang="zh-CN" sz="2200" dirty="0">
                <a:ea typeface="+mj-ea"/>
              </a:rPr>
              <a:t>        Our societies have advanced tendencies to label certain people “winners” and others — logically enough — “losers”.         Aside from the evident meanness of this categorization, the underlying problem with it is the suggestion that life might be a unitary, singular race, at the conclusion to which one could neatly rank all the competitors from highest to lowest. And yet the more confusing and complex truth is that life is really made up of a number of races that unfold simultaneously over very different terrain and with different sorts of cups and medals in view.         There are races for money, fame and prestige of course — and these attract many spectators and in some social circles, the bulk of the coverage. </a:t>
            </a:r>
          </a:p>
        </p:txBody>
      </p:sp>
      <p:sp>
        <p:nvSpPr>
          <p:cNvPr id="23" name="文本框 22"/>
          <p:cNvSpPr txBox="1"/>
          <p:nvPr/>
        </p:nvSpPr>
        <p:spPr>
          <a:xfrm>
            <a:off x="919320" y="2460252"/>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3" action="ppaction://hlinksldjump"/>
            <a:extLst>
              <a:ext uri="{FF2B5EF4-FFF2-40B4-BE49-F238E27FC236}">
                <a16:creationId xmlns:a16="http://schemas.microsoft.com/office/drawing/2014/main" xmlns="" id="{28BCE7CA-2B57-2FE2-1F40-6751299D37DB}"/>
              </a:ext>
            </a:extLst>
          </p:cNvPr>
          <p:cNvSpPr/>
          <p:nvPr/>
        </p:nvSpPr>
        <p:spPr>
          <a:xfrm>
            <a:off x="9194575" y="5393701"/>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圆角 34">
            <a:hlinkClick r:id="rId4" action="ppaction://hlinksldjump"/>
            <a:extLst>
              <a:ext uri="{FF2B5EF4-FFF2-40B4-BE49-F238E27FC236}">
                <a16:creationId xmlns:a16="http://schemas.microsoft.com/office/drawing/2014/main" xmlns="" id="{5B3C1929-DF6C-73EA-C86C-BF9F6B4C75E4}"/>
              </a:ext>
            </a:extLst>
          </p:cNvPr>
          <p:cNvSpPr/>
          <p:nvPr/>
        </p:nvSpPr>
        <p:spPr>
          <a:xfrm>
            <a:off x="5760108" y="339670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5" action="ppaction://hlinksldjump"/>
            <a:extLst>
              <a:ext uri="{FF2B5EF4-FFF2-40B4-BE49-F238E27FC236}">
                <a16:creationId xmlns:a16="http://schemas.microsoft.com/office/drawing/2014/main" xmlns="" id="{F6D6B4FC-4568-1988-7C41-BCBBED44C3D3}"/>
              </a:ext>
            </a:extLst>
          </p:cNvPr>
          <p:cNvSpPr/>
          <p:nvPr/>
        </p:nvSpPr>
        <p:spPr>
          <a:xfrm>
            <a:off x="6548406" y="6226161"/>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8285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5 </a:t>
            </a:r>
            <a:r>
              <a:rPr lang="en-GB" altLang="zh-CN" sz="4000" b="1" dirty="0">
                <a:solidFill>
                  <a:schemeClr val="bg1"/>
                </a:solidFill>
                <a:latin typeface="Arial" panose="020B0604020202020204" pitchFamily="34" charset="0"/>
                <a:cs typeface="Arial" panose="020B0604020202020204" pitchFamily="34" charset="0"/>
              </a:rPr>
              <a:t>Mental Health</a:t>
            </a:r>
            <a:endParaRPr lang="zh-CN" altLang="en-US" sz="4000"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846800" y="1566000"/>
            <a:ext cx="10020300" cy="224676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indent="-285750">
              <a:buFont typeface="Arial" panose="020B0604020202020204" pitchFamily="34" charset="0"/>
              <a:buChar char="•"/>
            </a:pPr>
            <a:r>
              <a:rPr lang="en-US" altLang="zh-CN" sz="2800" dirty="0">
                <a:solidFill>
                  <a:schemeClr val="bg1"/>
                </a:solidFill>
              </a:rPr>
              <a:t>What are the symptoms of depression and anxiety among college students?</a:t>
            </a:r>
          </a:p>
          <a:p>
            <a:pPr marL="285750" indent="-285750">
              <a:buFont typeface="Arial" panose="020B0604020202020204" pitchFamily="34" charset="0"/>
              <a:buChar char="•"/>
            </a:pPr>
            <a:r>
              <a:rPr lang="en-US" altLang="zh-CN" sz="2800" dirty="0">
                <a:solidFill>
                  <a:schemeClr val="bg1"/>
                </a:solidFill>
              </a:rPr>
              <a:t>How can you properly manage your own stress and help others who are struggling with mental health problems?</a:t>
            </a:r>
            <a:endParaRPr lang="zh-CN" altLang="en-US" sz="2800" dirty="0">
              <a:solidFill>
                <a:schemeClr val="bg1"/>
              </a:solidFill>
            </a:endParaRPr>
          </a:p>
        </p:txBody>
      </p:sp>
      <p:sp>
        <p:nvSpPr>
          <p:cNvPr id="7" name="文本框 6"/>
          <p:cNvSpPr txBox="1"/>
          <p:nvPr/>
        </p:nvSpPr>
        <p:spPr>
          <a:xfrm>
            <a:off x="1846800" y="3812769"/>
            <a:ext cx="10020300" cy="138499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r>
              <a:rPr lang="en-US" altLang="zh-CN" sz="2800" dirty="0">
                <a:solidFill>
                  <a:schemeClr val="bg1"/>
                </a:solidFill>
              </a:rPr>
              <a:t>Develop a questionnaire for the purpose of identifying symptoms and causes of mental problems in college</a:t>
            </a:r>
            <a:endParaRPr lang="en-US" altLang="zh-CN" sz="2800" b="1" dirty="0">
              <a:solidFill>
                <a:schemeClr val="bg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xmlns="" val="0"/>
              </a:ext>
            </a:extLst>
          </a:blip>
          <a:srcRect l="39061" t="133" r="28618" b="-133"/>
          <a:stretch/>
        </p:blipFill>
        <p:spPr>
          <a:xfrm>
            <a:off x="-3530" y="0"/>
            <a:ext cx="1649450" cy="6858000"/>
          </a:xfrm>
          <a:prstGeom prst="rect">
            <a:avLst/>
          </a:prstGeom>
        </p:spPr>
      </p:pic>
    </p:spTree>
    <p:extLst>
      <p:ext uri="{BB962C8B-B14F-4D97-AF65-F5344CB8AC3E}">
        <p14:creationId xmlns:p14="http://schemas.microsoft.com/office/powerpoint/2010/main" xmlns="" val="273201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xmlns="" id="{9101F113-E990-DBA0-5FED-68FF926F2113}"/>
              </a:ext>
            </a:extLst>
          </p:cNvPr>
          <p:cNvSpPr txBox="1"/>
          <p:nvPr/>
        </p:nvSpPr>
        <p:spPr>
          <a:xfrm>
            <a:off x="1387011" y="1967052"/>
            <a:ext cx="10284290" cy="4127925"/>
          </a:xfrm>
          <a:prstGeom prst="rect">
            <a:avLst/>
          </a:prstGeom>
          <a:noFill/>
        </p:spPr>
        <p:txBody>
          <a:bodyPr wrap="square" rtlCol="0">
            <a:spAutoFit/>
          </a:bodyPr>
          <a:lstStyle/>
          <a:p>
            <a:pPr algn="ctr">
              <a:lnSpc>
                <a:spcPct val="120000"/>
              </a:lnSpc>
            </a:pPr>
            <a:r>
              <a:rPr lang="en-US" altLang="zh-CN" sz="2200" dirty="0">
                <a:ea typeface="+mj-ea"/>
              </a:rPr>
              <a:t>  </a:t>
            </a:r>
          </a:p>
          <a:p>
            <a:pPr>
              <a:lnSpc>
                <a:spcPct val="120000"/>
              </a:lnSpc>
            </a:pPr>
            <a:r>
              <a:rPr lang="en-US" altLang="zh-CN" sz="2200" dirty="0">
                <a:ea typeface="+mj-ea"/>
              </a:rPr>
              <a:t>But there are also races that measure other kinds of prowess worth venerating. There is a race for who can remain calmest in the face of frustration. There is a race for who can be kindest to children. There is a race measuring how gifted someone is at friendship. There are races focused on how attentive someone is to the evening sky or how good they are at deriving pleasure from autumn fruits.</a:t>
            </a:r>
          </a:p>
          <a:p>
            <a:pPr>
              <a:lnSpc>
                <a:spcPct val="120000"/>
              </a:lnSpc>
            </a:pPr>
            <a:r>
              <a:rPr lang="en-US" altLang="zh-CN" sz="2200" dirty="0">
                <a:ea typeface="+mj-ea"/>
              </a:rPr>
              <a:t>        Despite our enthusiasm for sorting out competitors into neat ranks, a striking fact about the multi-race event of life is, quite simply, that no one is ever able to end up a winner in every genre of competition available.         Furthermore, prowess in one kind of race seems to militate against one’s chances of success in others. </a:t>
            </a:r>
          </a:p>
        </p:txBody>
      </p:sp>
      <p:sp>
        <p:nvSpPr>
          <p:cNvPr id="23" name="文本框 22"/>
          <p:cNvSpPr txBox="1"/>
          <p:nvPr/>
        </p:nvSpPr>
        <p:spPr>
          <a:xfrm>
            <a:off x="919320" y="2450170"/>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a:extLst>
              <a:ext uri="{FF2B5EF4-FFF2-40B4-BE49-F238E27FC236}">
                <a16:creationId xmlns:a16="http://schemas.microsoft.com/office/drawing/2014/main" xmlns="" id="{F70A5A42-B21D-E21C-6D64-82C351001EBC}"/>
              </a:ext>
            </a:extLst>
          </p:cNvPr>
          <p:cNvSpPr/>
          <p:nvPr/>
        </p:nvSpPr>
        <p:spPr>
          <a:xfrm>
            <a:off x="7026684" y="4103513"/>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a:extLst>
              <a:ext uri="{FF2B5EF4-FFF2-40B4-BE49-F238E27FC236}">
                <a16:creationId xmlns:a16="http://schemas.microsoft.com/office/drawing/2014/main" xmlns="" id="{A7562A90-CF0F-9EEC-6C76-7D66FF36B04C}"/>
              </a:ext>
            </a:extLst>
          </p:cNvPr>
          <p:cNvSpPr/>
          <p:nvPr/>
        </p:nvSpPr>
        <p:spPr>
          <a:xfrm>
            <a:off x="6835363" y="529989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2273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B446AD09-B360-BB65-DF97-9AEA6208A05F}"/>
              </a:ext>
            </a:extLst>
          </p:cNvPr>
          <p:cNvSpPr txBox="1"/>
          <p:nvPr/>
        </p:nvSpPr>
        <p:spPr>
          <a:xfrm>
            <a:off x="1387011" y="1967052"/>
            <a:ext cx="10284290" cy="3721660"/>
          </a:xfrm>
          <a:prstGeom prst="rect">
            <a:avLst/>
          </a:prstGeom>
          <a:noFill/>
        </p:spPr>
        <p:txBody>
          <a:bodyPr wrap="square" rtlCol="0">
            <a:spAutoFit/>
          </a:bodyPr>
          <a:lstStyle/>
          <a:p>
            <a:pPr algn="ctr">
              <a:lnSpc>
                <a:spcPct val="120000"/>
              </a:lnSpc>
            </a:pPr>
            <a:r>
              <a:rPr lang="en-US" altLang="zh-CN" sz="2200" dirty="0">
                <a:ea typeface="+mj-ea"/>
              </a:rPr>
              <a:t>  </a:t>
            </a:r>
          </a:p>
          <a:p>
            <a:pPr>
              <a:lnSpc>
                <a:spcPct val="120000"/>
              </a:lnSpc>
            </a:pPr>
            <a:r>
              <a:rPr lang="en-US" altLang="zh-CN" sz="2200" dirty="0">
                <a:ea typeface="+mj-ea"/>
              </a:rPr>
              <a:t>Winning at being ruthlessly successful in business seems not — for example — generally to go hand in hand with any real ability at the race to appreciate the sky or find pleasure in figs.         Those who are terrific at gaining fame tend to be hampered when it comes to competing in the race that measures the ability to be patient around thoughtful but under-confident three-year-old children.</a:t>
            </a:r>
          </a:p>
          <a:p>
            <a:pPr>
              <a:lnSpc>
                <a:spcPct val="120000"/>
              </a:lnSpc>
            </a:pPr>
            <a:r>
              <a:rPr lang="en-US" altLang="zh-CN" sz="2200" dirty="0">
                <a:ea typeface="+mj-ea"/>
              </a:rPr>
              <a:t>        We cannot — it seems — be winners at everything. Those who appear to be carrying off all the prizes and are lauded in certain quarters as superhuman athletes of life cannot, on closer examination, really be triumphing across the board in any such way. </a:t>
            </a:r>
          </a:p>
        </p:txBody>
      </p:sp>
      <p:sp>
        <p:nvSpPr>
          <p:cNvPr id="23" name="文本框 22"/>
          <p:cNvSpPr txBox="1"/>
          <p:nvPr/>
        </p:nvSpPr>
        <p:spPr>
          <a:xfrm>
            <a:off x="919320" y="2392650"/>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a:extLst>
              <a:ext uri="{FF2B5EF4-FFF2-40B4-BE49-F238E27FC236}">
                <a16:creationId xmlns:a16="http://schemas.microsoft.com/office/drawing/2014/main" xmlns="" id="{E5B465A5-9D0F-5758-C6A2-61479E0D428E}"/>
              </a:ext>
            </a:extLst>
          </p:cNvPr>
          <p:cNvSpPr/>
          <p:nvPr/>
        </p:nvSpPr>
        <p:spPr>
          <a:xfrm>
            <a:off x="10280834" y="5290383"/>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3" name="矩形: 圆角 34">
            <a:hlinkClick r:id="rId4" action="ppaction://hlinksldjump"/>
            <a:extLst>
              <a:ext uri="{FF2B5EF4-FFF2-40B4-BE49-F238E27FC236}">
                <a16:creationId xmlns:a16="http://schemas.microsoft.com/office/drawing/2014/main" xmlns="" id="{CF064A20-944A-A275-F7B4-B0FDB16503F2}"/>
              </a:ext>
            </a:extLst>
          </p:cNvPr>
          <p:cNvSpPr/>
          <p:nvPr/>
        </p:nvSpPr>
        <p:spPr>
          <a:xfrm>
            <a:off x="2236120" y="328466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8472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DD251ACB-B826-99D7-7516-DE4C4F6EED74}"/>
              </a:ext>
            </a:extLst>
          </p:cNvPr>
          <p:cNvSpPr txBox="1"/>
          <p:nvPr/>
        </p:nvSpPr>
        <p:spPr>
          <a:xfrm>
            <a:off x="1387011" y="1967052"/>
            <a:ext cx="10284290" cy="3315395"/>
          </a:xfrm>
          <a:prstGeom prst="rect">
            <a:avLst/>
          </a:prstGeom>
          <a:noFill/>
        </p:spPr>
        <p:txBody>
          <a:bodyPr wrap="square" rtlCol="0">
            <a:spAutoFit/>
          </a:bodyPr>
          <a:lstStyle/>
          <a:p>
            <a:pPr algn="ctr">
              <a:lnSpc>
                <a:spcPct val="120000"/>
              </a:lnSpc>
            </a:pPr>
            <a:r>
              <a:rPr lang="en-US" altLang="zh-CN" sz="2200" dirty="0">
                <a:ea typeface="+mj-ea"/>
              </a:rPr>
              <a:t>  </a:t>
            </a:r>
          </a:p>
          <a:p>
            <a:pPr>
              <a:lnSpc>
                <a:spcPct val="120000"/>
              </a:lnSpc>
            </a:pPr>
            <a:r>
              <a:rPr lang="en-US" altLang="zh-CN" sz="2200" dirty="0">
                <a:ea typeface="+mj-ea"/>
              </a:rPr>
              <a:t>They are bound to be making a deep mess of some of the less familiar or prestigious races          they are entered for; in certain corners of the stadium, they’ll be falling over, tripping up, complaining loudly about track conditions and, perhaps, sourly denigrating the whole event as useless and not worth participating in.</a:t>
            </a:r>
          </a:p>
          <a:p>
            <a:pPr>
              <a:lnSpc>
                <a:spcPct val="120000"/>
              </a:lnSpc>
            </a:pPr>
            <a:r>
              <a:rPr lang="en-US" altLang="zh-CN" sz="2200" dirty="0">
                <a:ea typeface="+mj-ea"/>
              </a:rPr>
              <a:t>        If one cannot be a winner at everything, it follows that one cannot be a loser at everything either. When we have failed in certain races in the </a:t>
            </a:r>
            <a:r>
              <a:rPr lang="en-US" altLang="zh-CN" sz="2200" dirty="0" err="1">
                <a:ea typeface="+mj-ea"/>
              </a:rPr>
              <a:t>mille-athlon</a:t>
            </a:r>
            <a:r>
              <a:rPr lang="en-US" altLang="zh-CN" sz="2200" dirty="0">
                <a:ea typeface="+mj-ea"/>
              </a:rPr>
              <a:t> of life, we retain ample opportunities to train and develop our strength to win in others. </a:t>
            </a:r>
          </a:p>
        </p:txBody>
      </p:sp>
      <p:sp>
        <p:nvSpPr>
          <p:cNvPr id="23" name="文本框 22"/>
          <p:cNvSpPr txBox="1"/>
          <p:nvPr/>
        </p:nvSpPr>
        <p:spPr>
          <a:xfrm>
            <a:off x="919320" y="2709802"/>
            <a:ext cx="467691" cy="290913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a:extLst>
              <a:ext uri="{FF2B5EF4-FFF2-40B4-BE49-F238E27FC236}">
                <a16:creationId xmlns:a16="http://schemas.microsoft.com/office/drawing/2014/main" xmlns="" id="{5E6C8A7B-647D-2981-241A-953074011E43}"/>
              </a:ext>
            </a:extLst>
          </p:cNvPr>
          <p:cNvSpPr/>
          <p:nvPr/>
        </p:nvSpPr>
        <p:spPr>
          <a:xfrm>
            <a:off x="2109492" y="2881671"/>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a:extLst>
              <a:ext uri="{FF2B5EF4-FFF2-40B4-BE49-F238E27FC236}">
                <a16:creationId xmlns:a16="http://schemas.microsoft.com/office/drawing/2014/main" xmlns="" id="{50C83945-C749-41E8-EE42-063A64513411}"/>
              </a:ext>
            </a:extLst>
          </p:cNvPr>
          <p:cNvSpPr/>
          <p:nvPr/>
        </p:nvSpPr>
        <p:spPr>
          <a:xfrm>
            <a:off x="10260733" y="491230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29974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xmlns="" id="{69AE0F42-8006-97A1-E04E-93908F24A1F0}"/>
              </a:ext>
            </a:extLst>
          </p:cNvPr>
          <p:cNvSpPr txBox="1"/>
          <p:nvPr/>
        </p:nvSpPr>
        <p:spPr>
          <a:xfrm>
            <a:off x="1387011" y="1967052"/>
            <a:ext cx="10284290" cy="3721660"/>
          </a:xfrm>
          <a:prstGeom prst="rect">
            <a:avLst/>
          </a:prstGeom>
          <a:noFill/>
        </p:spPr>
        <p:txBody>
          <a:bodyPr wrap="square" rtlCol="0">
            <a:spAutoFit/>
          </a:bodyPr>
          <a:lstStyle/>
          <a:p>
            <a:pPr algn="ctr">
              <a:lnSpc>
                <a:spcPct val="120000"/>
              </a:lnSpc>
            </a:pPr>
            <a:r>
              <a:rPr lang="en-US" altLang="zh-CN" sz="2200" dirty="0">
                <a:ea typeface="+mj-ea"/>
              </a:rPr>
              <a:t>  </a:t>
            </a:r>
          </a:p>
          <a:p>
            <a:pPr>
              <a:lnSpc>
                <a:spcPct val="120000"/>
              </a:lnSpc>
            </a:pPr>
            <a:r>
              <a:rPr lang="en-US" altLang="zh-CN" sz="2200" dirty="0">
                <a:ea typeface="+mj-ea"/>
              </a:rPr>
              <a:t>We may never again be able to compete in the race for fame, honor or money, but it’s still entirely open to us to compete in the race for kindness, friendship and forgiveness. We may even win at the not insignificant race for enjoying one’s own company or sleeping very soundly and without anxiety for many hours in the sun.</a:t>
            </a:r>
          </a:p>
          <a:p>
            <a:pPr>
              <a:lnSpc>
                <a:spcPct val="120000"/>
              </a:lnSpc>
            </a:pPr>
            <a:r>
              <a:rPr lang="en-US" altLang="zh-CN" sz="2200" dirty="0">
                <a:ea typeface="+mj-ea"/>
              </a:rPr>
              <a:t>        There is no such thing as a winner or a loser per se.         There is only a person who has won in some areas and messed up in others. And, to go deeper, the fact that someone has talent at winning in one sort of race means he / she must naturally and almost inevitably mess up in alternatives — and vice versa.</a:t>
            </a:r>
          </a:p>
        </p:txBody>
      </p:sp>
      <p:sp>
        <p:nvSpPr>
          <p:cNvPr id="23" name="文本框 22"/>
          <p:cNvSpPr txBox="1"/>
          <p:nvPr/>
        </p:nvSpPr>
        <p:spPr>
          <a:xfrm>
            <a:off x="919320" y="2331437"/>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9" name="矩形: 圆角 34">
            <a:hlinkClick r:id="rId3" action="ppaction://hlinksldjump"/>
            <a:extLst>
              <a:ext uri="{FF2B5EF4-FFF2-40B4-BE49-F238E27FC236}">
                <a16:creationId xmlns:a16="http://schemas.microsoft.com/office/drawing/2014/main" xmlns="" id="{4371618A-16FD-E7C4-4CCA-096898ADE58F}"/>
              </a:ext>
            </a:extLst>
          </p:cNvPr>
          <p:cNvSpPr/>
          <p:nvPr/>
        </p:nvSpPr>
        <p:spPr>
          <a:xfrm>
            <a:off x="7813110" y="407167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37064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xmlns="" id="{84CF902D-91D9-976B-6004-C4CC3C0FF9B8}"/>
              </a:ext>
            </a:extLst>
          </p:cNvPr>
          <p:cNvSpPr txBox="1"/>
          <p:nvPr/>
        </p:nvSpPr>
        <p:spPr>
          <a:xfrm>
            <a:off x="1387011" y="1967052"/>
            <a:ext cx="10284290" cy="2909130"/>
          </a:xfrm>
          <a:prstGeom prst="rect">
            <a:avLst/>
          </a:prstGeom>
          <a:noFill/>
        </p:spPr>
        <p:txBody>
          <a:bodyPr wrap="square" rtlCol="0">
            <a:spAutoFit/>
          </a:bodyPr>
          <a:lstStyle/>
          <a:p>
            <a:pPr algn="ctr">
              <a:lnSpc>
                <a:spcPct val="120000"/>
              </a:lnSpc>
            </a:pPr>
            <a:r>
              <a:rPr lang="en-US" altLang="zh-CN" sz="2200" dirty="0">
                <a:ea typeface="+mj-ea"/>
              </a:rPr>
              <a:t>  </a:t>
            </a:r>
          </a:p>
          <a:p>
            <a:pPr>
              <a:lnSpc>
                <a:spcPct val="120000"/>
              </a:lnSpc>
            </a:pPr>
            <a:r>
              <a:rPr lang="en-US" altLang="zh-CN" sz="2200" dirty="0">
                <a:ea typeface="+mj-ea"/>
              </a:rPr>
              <a:t>        We never starkly fail at life itself. When we mess up in worldly areas and feel dejected and isolated, the universe is just giving us an exceptional chance to begin the training         which means we will one day become star athletes in other less well-known but hugely important races —races around keeping a sense of humor, showing gratitude, forgiving, appreciating, letting go — and making do.         These are the noble tracks where those who have “failed” can finally, properly and redemptively learn to “win.”</a:t>
            </a:r>
          </a:p>
        </p:txBody>
      </p:sp>
      <p:sp>
        <p:nvSpPr>
          <p:cNvPr id="23" name="文本框 22"/>
          <p:cNvSpPr txBox="1"/>
          <p:nvPr/>
        </p:nvSpPr>
        <p:spPr>
          <a:xfrm>
            <a:off x="919320" y="2385263"/>
            <a:ext cx="467691" cy="2909130"/>
          </a:xfrm>
          <a:prstGeom prst="rect">
            <a:avLst/>
          </a:prstGeom>
          <a:noFill/>
        </p:spPr>
        <p:txBody>
          <a:bodyPr wrap="square" rtlCol="0">
            <a:spAutoFit/>
          </a:bodyPr>
          <a:lstStyle/>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9" name="矩形: 圆角 34">
            <a:hlinkClick r:id="rId3" action="ppaction://hlinksldjump"/>
            <a:extLst>
              <a:ext uri="{FF2B5EF4-FFF2-40B4-BE49-F238E27FC236}">
                <a16:creationId xmlns:a16="http://schemas.microsoft.com/office/drawing/2014/main" xmlns="" id="{E76FF8F9-D953-666B-9B5D-F0C592F1032D}"/>
              </a:ext>
            </a:extLst>
          </p:cNvPr>
          <p:cNvSpPr/>
          <p:nvPr/>
        </p:nvSpPr>
        <p:spPr>
          <a:xfrm>
            <a:off x="2384742" y="3269090"/>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4" action="ppaction://hlinksldjump"/>
            <a:extLst>
              <a:ext uri="{FF2B5EF4-FFF2-40B4-BE49-F238E27FC236}">
                <a16:creationId xmlns:a16="http://schemas.microsoft.com/office/drawing/2014/main" xmlns="" id="{23F0A3E4-7CE5-6A11-E19A-B74BAD685804}"/>
              </a:ext>
            </a:extLst>
          </p:cNvPr>
          <p:cNvSpPr/>
          <p:nvPr/>
        </p:nvSpPr>
        <p:spPr>
          <a:xfrm>
            <a:off x="7347151" y="410272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3064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B7DEC20C-6A90-57F7-3E41-67CC22350E31}"/>
              </a:ext>
            </a:extLst>
          </p:cNvPr>
          <p:cNvSpPr/>
          <p:nvPr/>
        </p:nvSpPr>
        <p:spPr>
          <a:xfrm>
            <a:off x="919320" y="3734988"/>
            <a:ext cx="11474507" cy="18602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xmlns="" id="{69D4B531-703A-3172-A341-273AF8EE8086}"/>
              </a:ext>
            </a:extLst>
          </p:cNvPr>
          <p:cNvSpPr txBox="1"/>
          <p:nvPr/>
        </p:nvSpPr>
        <p:spPr>
          <a:xfrm>
            <a:off x="1075038" y="3813454"/>
            <a:ext cx="11116962" cy="1690335"/>
          </a:xfrm>
          <a:prstGeom prst="rect">
            <a:avLst/>
          </a:prstGeom>
          <a:noFill/>
        </p:spPr>
        <p:txBody>
          <a:bodyPr wrap="square" rtlCol="0">
            <a:spAutoFit/>
          </a:bodyPr>
          <a:lstStyle/>
          <a:p>
            <a:pPr>
              <a:lnSpc>
                <a:spcPct val="120000"/>
              </a:lnSpc>
            </a:pPr>
            <a:r>
              <a:rPr lang="en-US" altLang="zh-CN" sz="2200" dirty="0"/>
              <a:t>1. If you are a “worrier”, </a:t>
            </a:r>
            <a:r>
              <a:rPr lang="en-US" altLang="zh-CN" sz="2200" b="1" dirty="0"/>
              <a:t>it follows that </a:t>
            </a:r>
            <a:r>
              <a:rPr lang="en-US" altLang="zh-CN" sz="2200" dirty="0"/>
              <a:t>_____________________________________________</a:t>
            </a:r>
          </a:p>
          <a:p>
            <a:pPr indent="174625">
              <a:lnSpc>
                <a:spcPct val="120000"/>
              </a:lnSpc>
            </a:pPr>
            <a:r>
              <a:rPr lang="en-US" altLang="zh-CN" sz="2200" dirty="0"/>
              <a:t>__________</a:t>
            </a:r>
          </a:p>
          <a:p>
            <a:pPr>
              <a:lnSpc>
                <a:spcPct val="120000"/>
              </a:lnSpc>
            </a:pPr>
            <a:r>
              <a:rPr lang="en-US" altLang="zh-CN" sz="2200" dirty="0"/>
              <a:t>2. If you suffer from clinical depression very frequently, </a:t>
            </a:r>
            <a:r>
              <a:rPr lang="en-US" altLang="zh-CN" sz="2200" b="1" dirty="0"/>
              <a:t>it follows that </a:t>
            </a:r>
            <a:r>
              <a:rPr lang="en-US" altLang="zh-CN" sz="2200" dirty="0"/>
              <a:t>____________________</a:t>
            </a:r>
          </a:p>
          <a:p>
            <a:pPr indent="174625">
              <a:lnSpc>
                <a:spcPct val="120000"/>
              </a:lnSpc>
            </a:pPr>
            <a:r>
              <a:rPr lang="en-US" altLang="zh-CN" sz="2200" dirty="0"/>
              <a:t>___________________________</a:t>
            </a:r>
            <a:endParaRPr lang="zh-CN" altLang="en-US" sz="2200" dirty="0"/>
          </a:p>
        </p:txBody>
      </p:sp>
      <p:sp>
        <p:nvSpPr>
          <p:cNvPr id="2" name="文本框 1">
            <a:extLst>
              <a:ext uri="{FF2B5EF4-FFF2-40B4-BE49-F238E27FC236}">
                <a16:creationId xmlns:a16="http://schemas.microsoft.com/office/drawing/2014/main" xmlns="" id="{3057ABD6-14E3-5330-E757-A85146314686}"/>
              </a:ext>
            </a:extLst>
          </p:cNvPr>
          <p:cNvSpPr txBox="1"/>
          <p:nvPr/>
        </p:nvSpPr>
        <p:spPr>
          <a:xfrm>
            <a:off x="1135658" y="3783685"/>
            <a:ext cx="11045456" cy="877804"/>
          </a:xfrm>
          <a:prstGeom prst="rect">
            <a:avLst/>
          </a:prstGeom>
          <a:noFill/>
        </p:spPr>
        <p:txBody>
          <a:bodyPr wrap="square" rtlCol="0">
            <a:spAutoFit/>
          </a:bodyPr>
          <a:lstStyle/>
          <a:p>
            <a:pPr marL="174625" indent="4310063">
              <a:lnSpc>
                <a:spcPct val="120000"/>
              </a:lnSpc>
            </a:pPr>
            <a:r>
              <a:rPr lang="en-US" altLang="zh-CN" sz="2200" dirty="0">
                <a:solidFill>
                  <a:srgbClr val="DD5C60"/>
                </a:solidFill>
              </a:rPr>
              <a:t>you must be worried about a lot of things that other kids are not.</a:t>
            </a:r>
            <a:endParaRPr lang="zh-CN" altLang="en-US" sz="2200" dirty="0">
              <a:solidFill>
                <a:srgbClr val="DD5C60"/>
              </a:solidFill>
            </a:endParaRPr>
          </a:p>
        </p:txBody>
      </p: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5.11</a:t>
            </a:r>
            <a:endParaRPr lang="zh-CN" altLang="en-US" sz="2600" b="1" dirty="0">
              <a:solidFill>
                <a:srgbClr val="DA5362"/>
              </a:solidFill>
            </a:endParaRPr>
          </a:p>
        </p:txBody>
      </p:sp>
      <p:sp>
        <p:nvSpPr>
          <p:cNvPr id="30" name="文本框 29"/>
          <p:cNvSpPr txBox="1"/>
          <p:nvPr/>
        </p:nvSpPr>
        <p:spPr>
          <a:xfrm>
            <a:off x="919320" y="2061802"/>
            <a:ext cx="10931441" cy="707886"/>
          </a:xfrm>
          <a:prstGeom prst="rect">
            <a:avLst/>
          </a:prstGeom>
          <a:noFill/>
        </p:spPr>
        <p:txBody>
          <a:bodyPr wrap="square" rtlCol="0">
            <a:spAutoFit/>
          </a:bodyPr>
          <a:lstStyle/>
          <a:p>
            <a:r>
              <a:rPr lang="en-US" altLang="zh-CN" sz="2000" i="1" dirty="0"/>
              <a:t>The structure “it follows that” can be used to suggest a logical result of what was said or what happened previously. Complete the sentences with the structure by following the example from the passage.</a:t>
            </a: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8" name="组合 47">
            <a:extLst>
              <a:ext uri="{FF2B5EF4-FFF2-40B4-BE49-F238E27FC236}">
                <a16:creationId xmlns:a16="http://schemas.microsoft.com/office/drawing/2014/main" xmlns="" id="{03205EAF-E502-47A4-AD10-C097D1D55C61}"/>
              </a:ext>
            </a:extLst>
          </p:cNvPr>
          <p:cNvGrpSpPr/>
          <p:nvPr/>
        </p:nvGrpSpPr>
        <p:grpSpPr>
          <a:xfrm>
            <a:off x="8370044" y="885366"/>
            <a:ext cx="799525" cy="586284"/>
            <a:chOff x="6218013" y="812542"/>
            <a:chExt cx="799525" cy="586284"/>
          </a:xfrm>
        </p:grpSpPr>
        <p:sp>
          <p:nvSpPr>
            <p:cNvPr id="49" name="椭圆 48">
              <a:extLst>
                <a:ext uri="{FF2B5EF4-FFF2-40B4-BE49-F238E27FC236}">
                  <a16:creationId xmlns:a16="http://schemas.microsoft.com/office/drawing/2014/main" xmlns="" id="{E0592CB1-6EC0-40F6-A66D-560C5A7E22C7}"/>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a:extLst>
                <a:ext uri="{FF2B5EF4-FFF2-40B4-BE49-F238E27FC236}">
                  <a16:creationId xmlns:a16="http://schemas.microsoft.com/office/drawing/2014/main" xmlns="" id="{7458AC54-AA81-44CC-ADC4-296046D3D70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a:extLst>
                <a:ext uri="{FF2B5EF4-FFF2-40B4-BE49-F238E27FC236}">
                  <a16:creationId xmlns:a16="http://schemas.microsoft.com/office/drawing/2014/main" xmlns="" id="{DF0AA761-9A36-449B-888D-7C7CF0CC6D0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52" name="组合 51">
            <a:extLst>
              <a:ext uri="{FF2B5EF4-FFF2-40B4-BE49-F238E27FC236}">
                <a16:creationId xmlns:a16="http://schemas.microsoft.com/office/drawing/2014/main" xmlns="" id="{A25B374F-FAFC-44DB-91F9-C819D3B7F108}"/>
              </a:ext>
            </a:extLst>
          </p:cNvPr>
          <p:cNvGrpSpPr/>
          <p:nvPr/>
        </p:nvGrpSpPr>
        <p:grpSpPr>
          <a:xfrm>
            <a:off x="9094497" y="888454"/>
            <a:ext cx="799525" cy="586284"/>
            <a:chOff x="6218013" y="812542"/>
            <a:chExt cx="799525" cy="586284"/>
          </a:xfrm>
        </p:grpSpPr>
        <p:sp>
          <p:nvSpPr>
            <p:cNvPr id="53" name="椭圆 52">
              <a:extLst>
                <a:ext uri="{FF2B5EF4-FFF2-40B4-BE49-F238E27FC236}">
                  <a16:creationId xmlns:a16="http://schemas.microsoft.com/office/drawing/2014/main" xmlns="" id="{557DE1E1-4659-4F08-92C4-F23283426FA7}"/>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a:extLst>
                <a:ext uri="{FF2B5EF4-FFF2-40B4-BE49-F238E27FC236}">
                  <a16:creationId xmlns:a16="http://schemas.microsoft.com/office/drawing/2014/main" xmlns="" id="{59ADC6F1-964D-400B-91AC-94DB4D24F537}"/>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5" action="ppaction://hlinksldjump"/>
              <a:extLst>
                <a:ext uri="{FF2B5EF4-FFF2-40B4-BE49-F238E27FC236}">
                  <a16:creationId xmlns:a16="http://schemas.microsoft.com/office/drawing/2014/main" xmlns="" id="{23ACCED8-6017-412F-A7A2-1F5E9F6C265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56" name="组合 55">
            <a:extLst>
              <a:ext uri="{FF2B5EF4-FFF2-40B4-BE49-F238E27FC236}">
                <a16:creationId xmlns:a16="http://schemas.microsoft.com/office/drawing/2014/main" xmlns="" id="{B0FE52C4-6BEC-4026-AD5C-31B68BCD043E}"/>
              </a:ext>
            </a:extLst>
          </p:cNvPr>
          <p:cNvGrpSpPr/>
          <p:nvPr/>
        </p:nvGrpSpPr>
        <p:grpSpPr>
          <a:xfrm>
            <a:off x="9809575" y="888454"/>
            <a:ext cx="799525" cy="586284"/>
            <a:chOff x="6218013" y="812542"/>
            <a:chExt cx="799525" cy="586284"/>
          </a:xfrm>
        </p:grpSpPr>
        <p:sp>
          <p:nvSpPr>
            <p:cNvPr id="57" name="椭圆 56">
              <a:extLst>
                <a:ext uri="{FF2B5EF4-FFF2-40B4-BE49-F238E27FC236}">
                  <a16:creationId xmlns:a16="http://schemas.microsoft.com/office/drawing/2014/main" xmlns="" id="{C5A57829-430B-4B04-AF7A-66289CD37B8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a:extLst>
                <a:ext uri="{FF2B5EF4-FFF2-40B4-BE49-F238E27FC236}">
                  <a16:creationId xmlns:a16="http://schemas.microsoft.com/office/drawing/2014/main" xmlns="" id="{9727BF51-07AA-435E-AA92-B109CCE50ECE}"/>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6" action="ppaction://hlinksldjump"/>
              <a:extLst>
                <a:ext uri="{FF2B5EF4-FFF2-40B4-BE49-F238E27FC236}">
                  <a16:creationId xmlns:a16="http://schemas.microsoft.com/office/drawing/2014/main" xmlns="" id="{CE710F24-71CD-4839-AB2E-E1DD3FC5709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60" name="组合 59">
            <a:extLst>
              <a:ext uri="{FF2B5EF4-FFF2-40B4-BE49-F238E27FC236}">
                <a16:creationId xmlns:a16="http://schemas.microsoft.com/office/drawing/2014/main" xmlns="" id="{7910BE8B-ED93-4D5D-B292-F794B754073D}"/>
              </a:ext>
            </a:extLst>
          </p:cNvPr>
          <p:cNvGrpSpPr/>
          <p:nvPr/>
        </p:nvGrpSpPr>
        <p:grpSpPr>
          <a:xfrm>
            <a:off x="10534028" y="891542"/>
            <a:ext cx="799525" cy="586284"/>
            <a:chOff x="6218013" y="812542"/>
            <a:chExt cx="799525" cy="586284"/>
          </a:xfrm>
        </p:grpSpPr>
        <p:sp>
          <p:nvSpPr>
            <p:cNvPr id="61" name="椭圆 60">
              <a:extLst>
                <a:ext uri="{FF2B5EF4-FFF2-40B4-BE49-F238E27FC236}">
                  <a16:creationId xmlns:a16="http://schemas.microsoft.com/office/drawing/2014/main" xmlns="" id="{9F631C51-A2F2-452F-BF65-DC4A2B879243}"/>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a:extLst>
                <a:ext uri="{FF2B5EF4-FFF2-40B4-BE49-F238E27FC236}">
                  <a16:creationId xmlns:a16="http://schemas.microsoft.com/office/drawing/2014/main" xmlns="" id="{2A6BC922-4DAD-42E1-9153-F9852C3AB48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a:extLst>
                <a:ext uri="{FF2B5EF4-FFF2-40B4-BE49-F238E27FC236}">
                  <a16:creationId xmlns:a16="http://schemas.microsoft.com/office/drawing/2014/main" xmlns="" id="{72D1957E-F326-477C-A51D-384D2EEDB91A}"/>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64" name="组合 63">
            <a:extLst>
              <a:ext uri="{FF2B5EF4-FFF2-40B4-BE49-F238E27FC236}">
                <a16:creationId xmlns:a16="http://schemas.microsoft.com/office/drawing/2014/main" xmlns="" id="{209CC27E-4260-416F-9872-D52F1D5837AA}"/>
              </a:ext>
            </a:extLst>
          </p:cNvPr>
          <p:cNvGrpSpPr/>
          <p:nvPr/>
        </p:nvGrpSpPr>
        <p:grpSpPr>
          <a:xfrm>
            <a:off x="11255653" y="886655"/>
            <a:ext cx="799525" cy="586284"/>
            <a:chOff x="6218013" y="812542"/>
            <a:chExt cx="799525" cy="586284"/>
          </a:xfrm>
        </p:grpSpPr>
        <p:sp>
          <p:nvSpPr>
            <p:cNvPr id="65" name="椭圆 64">
              <a:extLst>
                <a:ext uri="{FF2B5EF4-FFF2-40B4-BE49-F238E27FC236}">
                  <a16:creationId xmlns:a16="http://schemas.microsoft.com/office/drawing/2014/main" xmlns="" id="{9A583EBB-5C50-4E6A-BFC2-1EBD6112583F}"/>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a:extLst>
                <a:ext uri="{FF2B5EF4-FFF2-40B4-BE49-F238E27FC236}">
                  <a16:creationId xmlns:a16="http://schemas.microsoft.com/office/drawing/2014/main" xmlns="" id="{5444F30D-6167-4D8E-A394-33FD371E9C0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a:extLst>
                <a:ext uri="{FF2B5EF4-FFF2-40B4-BE49-F238E27FC236}">
                  <a16:creationId xmlns:a16="http://schemas.microsoft.com/office/drawing/2014/main" xmlns="" id="{ECEBE3AA-D629-442F-A28F-591DEC9D7EF8}"/>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33" name="文本框 32">
            <a:extLst>
              <a:ext uri="{FF2B5EF4-FFF2-40B4-BE49-F238E27FC236}">
                <a16:creationId xmlns:a16="http://schemas.microsoft.com/office/drawing/2014/main" xmlns="" id="{E5A8E57C-852F-57E7-FA05-AB4A743F4D72}"/>
              </a:ext>
            </a:extLst>
          </p:cNvPr>
          <p:cNvSpPr txBox="1"/>
          <p:nvPr/>
        </p:nvSpPr>
        <p:spPr>
          <a:xfrm>
            <a:off x="900867" y="2963874"/>
            <a:ext cx="11381749" cy="430887"/>
          </a:xfrm>
          <a:prstGeom prst="rect">
            <a:avLst/>
          </a:prstGeom>
          <a:solidFill>
            <a:schemeClr val="accent4">
              <a:lumMod val="20000"/>
              <a:lumOff val="80000"/>
            </a:schemeClr>
          </a:solidFill>
        </p:spPr>
        <p:txBody>
          <a:bodyPr wrap="square" rtlCol="0">
            <a:spAutoFit/>
          </a:bodyPr>
          <a:lstStyle/>
          <a:p>
            <a:r>
              <a:rPr lang="en-US" altLang="zh-CN" sz="2200" i="1" dirty="0"/>
              <a:t> If one cannot be a winner at everything, </a:t>
            </a:r>
            <a:r>
              <a:rPr lang="en-US" altLang="zh-CN" sz="2200" b="1" i="1" dirty="0"/>
              <a:t>it follows that </a:t>
            </a:r>
            <a:r>
              <a:rPr lang="en-US" altLang="zh-CN" sz="2200" i="1" dirty="0"/>
              <a:t>one cannot be a loser at everything either.</a:t>
            </a:r>
          </a:p>
        </p:txBody>
      </p:sp>
      <p:sp>
        <p:nvSpPr>
          <p:cNvPr id="32" name="文本框 31">
            <a:extLst>
              <a:ext uri="{FF2B5EF4-FFF2-40B4-BE49-F238E27FC236}">
                <a16:creationId xmlns:a16="http://schemas.microsoft.com/office/drawing/2014/main" xmlns="" id="{2F481630-05FA-A50D-FECB-4097B112C69F}"/>
              </a:ext>
            </a:extLst>
          </p:cNvPr>
          <p:cNvSpPr txBox="1"/>
          <p:nvPr/>
        </p:nvSpPr>
        <p:spPr>
          <a:xfrm>
            <a:off x="1255640" y="4576800"/>
            <a:ext cx="10595121" cy="877804"/>
          </a:xfrm>
          <a:prstGeom prst="rect">
            <a:avLst/>
          </a:prstGeom>
          <a:noFill/>
        </p:spPr>
        <p:txBody>
          <a:bodyPr wrap="square" rtlCol="0">
            <a:spAutoFit/>
          </a:bodyPr>
          <a:lstStyle/>
          <a:p>
            <a:pPr indent="7805738">
              <a:lnSpc>
                <a:spcPct val="120000"/>
              </a:lnSpc>
            </a:pPr>
            <a:r>
              <a:rPr lang="en-US" altLang="zh-CN" sz="2200" dirty="0">
                <a:solidFill>
                  <a:srgbClr val="DD5C60"/>
                </a:solidFill>
              </a:rPr>
              <a:t>you need to come to </a:t>
            </a:r>
          </a:p>
          <a:p>
            <a:pPr>
              <a:lnSpc>
                <a:spcPct val="120000"/>
              </a:lnSpc>
            </a:pPr>
            <a:r>
              <a:rPr lang="en-US" altLang="zh-CN" sz="2200" dirty="0">
                <a:solidFill>
                  <a:srgbClr val="DD5C60"/>
                </a:solidFill>
              </a:rPr>
              <a:t>professionals for advice and help.</a:t>
            </a:r>
            <a:endParaRPr lang="zh-CN" altLang="en-US" sz="2200" dirty="0">
              <a:solidFill>
                <a:srgbClr val="DD5C60"/>
              </a:solidFill>
            </a:endParaRPr>
          </a:p>
        </p:txBody>
      </p:sp>
    </p:spTree>
    <p:extLst>
      <p:ext uri="{BB962C8B-B14F-4D97-AF65-F5344CB8AC3E}">
        <p14:creationId xmlns:p14="http://schemas.microsoft.com/office/powerpoint/2010/main" xmlns="" val="30983684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nextCondLst>
                <p:cond evt="onClick" delay="0">
                  <p:tgtEl>
                    <p:spTgt spid="31"/>
                  </p:tgtEl>
                </p:cond>
              </p:nextCondLst>
            </p:seq>
          </p:childTnLst>
        </p:cTn>
      </p:par>
    </p:tnLst>
    <p:bldLst>
      <p:bldP spid="2"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xmlns="" id="{32704B6C-D899-5715-DEBC-D82F1E31B417}"/>
              </a:ext>
            </a:extLst>
          </p:cNvPr>
          <p:cNvSpPr/>
          <p:nvPr/>
        </p:nvSpPr>
        <p:spPr>
          <a:xfrm>
            <a:off x="1386460" y="3723937"/>
            <a:ext cx="11474507" cy="18602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5.12</a:t>
            </a:r>
            <a:endParaRPr lang="zh-CN" altLang="en-US" sz="2600" b="1" dirty="0">
              <a:solidFill>
                <a:srgbClr val="DA5362"/>
              </a:solidFill>
            </a:endParaRPr>
          </a:p>
        </p:txBody>
      </p:sp>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t>Throughout the text, the author compares life to races in a stadium. Read the sentences taken from the passage. Underline the words and phrases that describe images related to a stadium or races and explain what these are compared to. The first one has been done for you as an example.</a:t>
            </a:r>
          </a:p>
        </p:txBody>
      </p:sp>
      <p:grpSp>
        <p:nvGrpSpPr>
          <p:cNvPr id="35" name="组合 34">
            <a:extLst>
              <a:ext uri="{FF2B5EF4-FFF2-40B4-BE49-F238E27FC236}">
                <a16:creationId xmlns:a16="http://schemas.microsoft.com/office/drawing/2014/main" xmlns="" id="{7A6C4862-87EA-E913-895C-1B30C8FDB676}"/>
              </a:ext>
            </a:extLst>
          </p:cNvPr>
          <p:cNvGrpSpPr/>
          <p:nvPr/>
        </p:nvGrpSpPr>
        <p:grpSpPr>
          <a:xfrm>
            <a:off x="8370044" y="885366"/>
            <a:ext cx="799525" cy="586284"/>
            <a:chOff x="6218013" y="812542"/>
            <a:chExt cx="799525" cy="586284"/>
          </a:xfrm>
        </p:grpSpPr>
        <p:sp>
          <p:nvSpPr>
            <p:cNvPr id="36" name="椭圆 35">
              <a:extLst>
                <a:ext uri="{FF2B5EF4-FFF2-40B4-BE49-F238E27FC236}">
                  <a16:creationId xmlns:a16="http://schemas.microsoft.com/office/drawing/2014/main" xmlns="" id="{A303E002-D34E-6B50-ECF3-18065EA68DA1}"/>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76B7AC0-4B0B-C72C-15FE-DB9DE2A0982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CD4F74D5-E2FD-D48C-15DB-5F3201C6AC1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1C3435EB-611A-2432-F235-17FBB8E89353}"/>
              </a:ext>
            </a:extLst>
          </p:cNvPr>
          <p:cNvGrpSpPr/>
          <p:nvPr/>
        </p:nvGrpSpPr>
        <p:grpSpPr>
          <a:xfrm>
            <a:off x="9094497" y="888454"/>
            <a:ext cx="799525" cy="586284"/>
            <a:chOff x="6218013" y="812542"/>
            <a:chExt cx="799525" cy="586284"/>
          </a:xfrm>
        </p:grpSpPr>
        <p:sp>
          <p:nvSpPr>
            <p:cNvPr id="40" name="椭圆 39">
              <a:extLst>
                <a:ext uri="{FF2B5EF4-FFF2-40B4-BE49-F238E27FC236}">
                  <a16:creationId xmlns:a16="http://schemas.microsoft.com/office/drawing/2014/main" xmlns="" id="{A33B50D6-9F14-9DC8-AE3B-AA50E3836613}"/>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398E84E0-68FD-A2DC-D554-B3A90E29BCD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EC03278-D91E-3249-1A60-CCCA8AB277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6ED9F8C9-9B6D-7FB0-0889-9997420638B4}"/>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2A431040-1F2D-7A2B-11AD-232C2E357AF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A27C87FE-2556-2922-34C8-1016DE46335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a:extLst>
                <a:ext uri="{FF2B5EF4-FFF2-40B4-BE49-F238E27FC236}">
                  <a16:creationId xmlns:a16="http://schemas.microsoft.com/office/drawing/2014/main" xmlns="" id="{EECC6D0D-29A5-CC91-794A-D580148E71E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C91CCEE4-D2BC-0AAA-32FE-7182864AB24C}"/>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4DE24190-70B7-AC81-BDE0-297925F7F2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2FEF6CD8-E995-E686-81FE-026628722A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a:extLst>
                <a:ext uri="{FF2B5EF4-FFF2-40B4-BE49-F238E27FC236}">
                  <a16:creationId xmlns:a16="http://schemas.microsoft.com/office/drawing/2014/main" xmlns="" id="{06358655-2F1C-F6A6-E080-6711789546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3C654C67-255C-338E-6DCA-5B598C48CA1E}"/>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3FB2A67A-D6F4-6FF5-DE50-D0199E29F3F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2DCE51E4-741D-82D4-1316-33E1639EE7FA}"/>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a:extLst>
                <a:ext uri="{FF2B5EF4-FFF2-40B4-BE49-F238E27FC236}">
                  <a16:creationId xmlns:a16="http://schemas.microsoft.com/office/drawing/2014/main" xmlns="" id="{DC703B28-1384-0C0D-55AE-411CCFF2F4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32" name="椭圆 31">
            <a:extLst>
              <a:ext uri="{FF2B5EF4-FFF2-40B4-BE49-F238E27FC236}">
                <a16:creationId xmlns:a16="http://schemas.microsoft.com/office/drawing/2014/main" xmlns="" id="{5E0C147E-6444-38BD-E943-03199DE2E8C1}"/>
              </a:ext>
            </a:extLst>
          </p:cNvPr>
          <p:cNvSpPr/>
          <p:nvPr/>
        </p:nvSpPr>
        <p:spPr>
          <a:xfrm>
            <a:off x="1008774" y="3328176"/>
            <a:ext cx="986589" cy="986589"/>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t>TIPS</a:t>
            </a:r>
            <a:endParaRPr lang="zh-CN" altLang="en-US" sz="2200" b="1" dirty="0"/>
          </a:p>
        </p:txBody>
      </p:sp>
      <p:sp>
        <p:nvSpPr>
          <p:cNvPr id="33" name="文本框 32">
            <a:extLst>
              <a:ext uri="{FF2B5EF4-FFF2-40B4-BE49-F238E27FC236}">
                <a16:creationId xmlns:a16="http://schemas.microsoft.com/office/drawing/2014/main" xmlns="" id="{5D2A7D92-0D27-55F4-89C8-B7AB6F55A534}"/>
              </a:ext>
            </a:extLst>
          </p:cNvPr>
          <p:cNvSpPr txBox="1"/>
          <p:nvPr/>
        </p:nvSpPr>
        <p:spPr>
          <a:xfrm>
            <a:off x="1995363" y="3901282"/>
            <a:ext cx="7957302" cy="1284069"/>
          </a:xfrm>
          <a:prstGeom prst="rect">
            <a:avLst/>
          </a:prstGeom>
          <a:noFill/>
        </p:spPr>
        <p:txBody>
          <a:bodyPr wrap="square" rtlCol="0">
            <a:spAutoFit/>
          </a:bodyPr>
          <a:lstStyle/>
          <a:p>
            <a:pPr>
              <a:lnSpc>
                <a:spcPct val="120000"/>
              </a:lnSpc>
            </a:pPr>
            <a:r>
              <a:rPr lang="en-US" altLang="zh-CN" sz="2200" b="1" dirty="0">
                <a:solidFill>
                  <a:srgbClr val="D20000"/>
                </a:solidFill>
              </a:rPr>
              <a:t>Analogy</a:t>
            </a:r>
          </a:p>
          <a:p>
            <a:pPr>
              <a:lnSpc>
                <a:spcPct val="120000"/>
              </a:lnSpc>
            </a:pPr>
            <a:r>
              <a:rPr lang="en-US" altLang="zh-CN" sz="2200" dirty="0"/>
              <a:t>Analogy is a writing technique which can make an abstract concept concrete, touch on deeper emotions, and add style to writing.</a:t>
            </a:r>
            <a:endParaRPr lang="zh-CN" altLang="en-US" sz="2200" dirty="0"/>
          </a:p>
        </p:txBody>
      </p:sp>
    </p:spTree>
    <p:extLst>
      <p:ext uri="{BB962C8B-B14F-4D97-AF65-F5344CB8AC3E}">
        <p14:creationId xmlns:p14="http://schemas.microsoft.com/office/powerpoint/2010/main" xmlns="" val="4193812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5.12</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extLst>
              <p:ext uri="{D42A27DB-BD31-4B8C-83A1-F6EECF244321}">
                <p14:modId xmlns:p14="http://schemas.microsoft.com/office/powerpoint/2010/main" xmlns="" val="2245653761"/>
              </p:ext>
            </p:extLst>
          </p:nvPr>
        </p:nvGraphicFramePr>
        <p:xfrm>
          <a:off x="1036148" y="2152746"/>
          <a:ext cx="11092790" cy="2547568"/>
        </p:xfrm>
        <a:graphic>
          <a:graphicData uri="http://schemas.openxmlformats.org/drawingml/2006/table">
            <a:tbl>
              <a:tblPr firstRow="1" firstCol="1" bandRow="1">
                <a:tableStyleId>{5C22544A-7EE6-4342-B048-85BDC9FD1C3A}</a:tableStyleId>
              </a:tblPr>
              <a:tblGrid>
                <a:gridCol w="6258031">
                  <a:extLst>
                    <a:ext uri="{9D8B030D-6E8A-4147-A177-3AD203B41FA5}">
                      <a16:colId xmlns:a16="http://schemas.microsoft.com/office/drawing/2014/main" xmlns="" val="3319504780"/>
                    </a:ext>
                  </a:extLst>
                </a:gridCol>
                <a:gridCol w="4834759">
                  <a:extLst>
                    <a:ext uri="{9D8B030D-6E8A-4147-A177-3AD203B41FA5}">
                      <a16:colId xmlns:a16="http://schemas.microsoft.com/office/drawing/2014/main" xmlns="" val="3848375488"/>
                    </a:ext>
                  </a:extLst>
                </a:gridCol>
              </a:tblGrid>
              <a:tr h="516993">
                <a:tc>
                  <a:txBody>
                    <a:bodyPr/>
                    <a:lstStyle/>
                    <a:p>
                      <a:pPr marL="0" marR="19685" indent="1341438" algn="l">
                        <a:lnSpc>
                          <a:spcPct val="100000"/>
                        </a:lnSpc>
                        <a:spcAft>
                          <a:spcPts val="0"/>
                        </a:spcAft>
                        <a:tabLst>
                          <a:tab pos="2070735" algn="l"/>
                        </a:tabLst>
                      </a:pPr>
                      <a:r>
                        <a:rPr lang="en-US" sz="2200" kern="100" dirty="0">
                          <a:effectLst/>
                          <a:latin typeface="+mn-lt"/>
                          <a:cs typeface="Times New Roman" panose="02020603050405020304" pitchFamily="18" charset="0"/>
                        </a:rPr>
                        <a:t>Images Related to Stadium / Races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893763" algn="l"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What It Is Compared to</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830031717"/>
                  </a:ext>
                </a:extLst>
              </a:tr>
              <a:tr h="798675">
                <a:tc>
                  <a:txBody>
                    <a:bodyPr/>
                    <a:lstStyle/>
                    <a:p>
                      <a:pPr marR="19685" algn="l">
                        <a:lnSpc>
                          <a:spcPct val="100000"/>
                        </a:lnSpc>
                        <a:spcAft>
                          <a:spcPts val="0"/>
                        </a:spcAft>
                        <a:tabLst>
                          <a:tab pos="2070735" algn="l"/>
                        </a:tabLst>
                      </a:pPr>
                      <a:r>
                        <a:rPr lang="en-US" sz="2200" b="0" kern="100" dirty="0">
                          <a:solidFill>
                            <a:schemeClr val="tx1"/>
                          </a:solidFill>
                          <a:effectLst/>
                          <a:latin typeface="+mn-lt"/>
                          <a:cs typeface="Times New Roman" panose="02020603050405020304" pitchFamily="18" charset="0"/>
                        </a:rPr>
                        <a:t>1. </a:t>
                      </a:r>
                      <a:r>
                        <a:rPr lang="en-US" sz="2200" b="0" u="sng" kern="100" dirty="0">
                          <a:solidFill>
                            <a:schemeClr val="tx1"/>
                          </a:solidFill>
                          <a:effectLst/>
                          <a:latin typeface="+mn-lt"/>
                          <a:cs typeface="Times New Roman" panose="02020603050405020304" pitchFamily="18" charset="0"/>
                        </a:rPr>
                        <a:t>Winners and Losers </a:t>
                      </a:r>
                      <a:r>
                        <a:rPr lang="en-US" sz="2200" b="0" kern="100" dirty="0">
                          <a:solidFill>
                            <a:schemeClr val="tx1"/>
                          </a:solidFill>
                          <a:effectLst/>
                          <a:latin typeface="+mn-lt"/>
                          <a:cs typeface="Times New Roman" panose="02020603050405020304" pitchFamily="18" charset="0"/>
                        </a:rPr>
                        <a:t>in the </a:t>
                      </a:r>
                      <a:r>
                        <a:rPr lang="en-US" sz="2200" b="0" u="sng" kern="100" dirty="0">
                          <a:solidFill>
                            <a:schemeClr val="tx1"/>
                          </a:solidFill>
                          <a:effectLst/>
                          <a:latin typeface="+mn-lt"/>
                          <a:cs typeface="Times New Roman" panose="02020603050405020304" pitchFamily="18" charset="0"/>
                        </a:rPr>
                        <a:t>Race</a:t>
                      </a:r>
                      <a:r>
                        <a:rPr lang="en-US" sz="2200" b="0" kern="100" dirty="0">
                          <a:solidFill>
                            <a:schemeClr val="tx1"/>
                          </a:solidFill>
                          <a:effectLst/>
                          <a:latin typeface="+mn-lt"/>
                          <a:cs typeface="Times New Roman" panose="02020603050405020304" pitchFamily="18" charset="0"/>
                        </a:rPr>
                        <a:t> of Life</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84138" lvl="0" indent="0">
                        <a:spcAft>
                          <a:spcPts val="0"/>
                        </a:spcAft>
                        <a:buSzPts val="650"/>
                        <a:buFont typeface="Wingdings" panose="05000000000000000000" pitchFamily="2" charset="2"/>
                        <a:buNone/>
                      </a:pPr>
                      <a:r>
                        <a:rPr lang="en-US" altLang="zh-CN" sz="2200" i="1" kern="100" dirty="0">
                          <a:solidFill>
                            <a:schemeClr val="tx1"/>
                          </a:solidFill>
                          <a:effectLst/>
                          <a:latin typeface="+mn-lt"/>
                          <a:ea typeface="+mn-ea"/>
                          <a:cs typeface="Times New Roman" panose="02020603050405020304" pitchFamily="18" charset="0"/>
                        </a:rPr>
                        <a:t>People who succeed / fail in life;</a:t>
                      </a:r>
                    </a:p>
                    <a:p>
                      <a:pPr marL="84138" lvl="0" indent="0">
                        <a:spcAft>
                          <a:spcPts val="0"/>
                        </a:spcAft>
                        <a:buSzPts val="650"/>
                        <a:buFont typeface="Wingdings" panose="05000000000000000000" pitchFamily="2" charset="2"/>
                        <a:buNone/>
                      </a:pPr>
                      <a:r>
                        <a:rPr lang="en-US" altLang="zh-CN" sz="2200" i="1" kern="100" dirty="0">
                          <a:solidFill>
                            <a:schemeClr val="tx1"/>
                          </a:solidFill>
                          <a:effectLst/>
                          <a:latin typeface="+mn-lt"/>
                          <a:ea typeface="+mn-ea"/>
                          <a:cs typeface="Times New Roman" panose="02020603050405020304" pitchFamily="18" charset="0"/>
                        </a:rPr>
                        <a:t>A life full of pressure to succeed </a:t>
                      </a:r>
                      <a:endParaRPr lang="zh-CN" sz="2200" i="1"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612872359"/>
                  </a:ext>
                </a:extLst>
              </a:tr>
              <a:tr h="1231900">
                <a:tc>
                  <a:txBody>
                    <a:bodyPr/>
                    <a:lstStyle/>
                    <a:p>
                      <a:pPr marL="265113" marR="19685" indent="-265113" algn="l">
                        <a:lnSpc>
                          <a:spcPct val="100000"/>
                        </a:lnSpc>
                        <a:spcAft>
                          <a:spcPts val="0"/>
                        </a:spcAft>
                        <a:tabLst>
                          <a:tab pos="2070735" algn="l"/>
                        </a:tabLst>
                      </a:pPr>
                      <a:r>
                        <a:rPr lang="en-US" sz="2200" b="0" kern="100" dirty="0">
                          <a:solidFill>
                            <a:schemeClr val="tx1"/>
                          </a:solidFill>
                          <a:effectLst/>
                          <a:latin typeface="+mn-lt"/>
                          <a:cs typeface="Times New Roman" panose="02020603050405020304" pitchFamily="18" charset="0"/>
                        </a:rPr>
                        <a:t>2. … life might be </a:t>
                      </a:r>
                      <a:r>
                        <a:rPr lang="en-US" sz="2200" b="0" u="none" kern="100" dirty="0">
                          <a:solidFill>
                            <a:schemeClr val="tx1"/>
                          </a:solidFill>
                          <a:effectLst/>
                          <a:latin typeface="+mn-lt"/>
                          <a:cs typeface="Times New Roman" panose="02020603050405020304" pitchFamily="18" charset="0"/>
                        </a:rPr>
                        <a:t>a unitary, singular race </a:t>
                      </a:r>
                      <a:r>
                        <a:rPr lang="en-US" sz="2200" b="0" kern="100" dirty="0">
                          <a:solidFill>
                            <a:schemeClr val="tx1"/>
                          </a:solidFill>
                          <a:effectLst/>
                          <a:latin typeface="+mn-lt"/>
                          <a:cs typeface="Times New Roman" panose="02020603050405020304" pitchFamily="18" charset="0"/>
                        </a:rPr>
                        <a:t>… to which one could neatly rank all the competitors from highest to lowest.</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216784986"/>
                  </a:ext>
                </a:extLst>
              </a:tr>
            </a:tbl>
          </a:graphicData>
        </a:graphic>
      </p:graphicFrame>
      <p:grpSp>
        <p:nvGrpSpPr>
          <p:cNvPr id="35" name="组合 34">
            <a:extLst>
              <a:ext uri="{FF2B5EF4-FFF2-40B4-BE49-F238E27FC236}">
                <a16:creationId xmlns:a16="http://schemas.microsoft.com/office/drawing/2014/main" xmlns="" id="{7A6C4862-87EA-E913-895C-1B30C8FDB676}"/>
              </a:ext>
            </a:extLst>
          </p:cNvPr>
          <p:cNvGrpSpPr/>
          <p:nvPr/>
        </p:nvGrpSpPr>
        <p:grpSpPr>
          <a:xfrm>
            <a:off x="8370044" y="885366"/>
            <a:ext cx="799525" cy="586284"/>
            <a:chOff x="6218013" y="812542"/>
            <a:chExt cx="799525" cy="586284"/>
          </a:xfrm>
        </p:grpSpPr>
        <p:sp>
          <p:nvSpPr>
            <p:cNvPr id="36" name="椭圆 35">
              <a:extLst>
                <a:ext uri="{FF2B5EF4-FFF2-40B4-BE49-F238E27FC236}">
                  <a16:creationId xmlns:a16="http://schemas.microsoft.com/office/drawing/2014/main" xmlns="" id="{A303E002-D34E-6B50-ECF3-18065EA68DA1}"/>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76B7AC0-4B0B-C72C-15FE-DB9DE2A0982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CD4F74D5-E2FD-D48C-15DB-5F3201C6AC1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1C3435EB-611A-2432-F235-17FBB8E89353}"/>
              </a:ext>
            </a:extLst>
          </p:cNvPr>
          <p:cNvGrpSpPr/>
          <p:nvPr/>
        </p:nvGrpSpPr>
        <p:grpSpPr>
          <a:xfrm>
            <a:off x="9094497" y="888454"/>
            <a:ext cx="799525" cy="586284"/>
            <a:chOff x="6218013" y="812542"/>
            <a:chExt cx="799525" cy="586284"/>
          </a:xfrm>
        </p:grpSpPr>
        <p:sp>
          <p:nvSpPr>
            <p:cNvPr id="40" name="椭圆 39">
              <a:extLst>
                <a:ext uri="{FF2B5EF4-FFF2-40B4-BE49-F238E27FC236}">
                  <a16:creationId xmlns:a16="http://schemas.microsoft.com/office/drawing/2014/main" xmlns="" id="{A33B50D6-9F14-9DC8-AE3B-AA50E3836613}"/>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398E84E0-68FD-A2DC-D554-B3A90E29BCD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EC03278-D91E-3249-1A60-CCCA8AB277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6ED9F8C9-9B6D-7FB0-0889-9997420638B4}"/>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2A431040-1F2D-7A2B-11AD-232C2E357AF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A27C87FE-2556-2922-34C8-1016DE46335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a:extLst>
                <a:ext uri="{FF2B5EF4-FFF2-40B4-BE49-F238E27FC236}">
                  <a16:creationId xmlns:a16="http://schemas.microsoft.com/office/drawing/2014/main" xmlns="" id="{EECC6D0D-29A5-CC91-794A-D580148E71E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C91CCEE4-D2BC-0AAA-32FE-7182864AB24C}"/>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4DE24190-70B7-AC81-BDE0-297925F7F2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2FEF6CD8-E995-E686-81FE-026628722A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a:extLst>
                <a:ext uri="{FF2B5EF4-FFF2-40B4-BE49-F238E27FC236}">
                  <a16:creationId xmlns:a16="http://schemas.microsoft.com/office/drawing/2014/main" xmlns="" id="{06358655-2F1C-F6A6-E080-6711789546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3C654C67-255C-338E-6DCA-5B598C48CA1E}"/>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3FB2A67A-D6F4-6FF5-DE50-D0199E29F3F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2DCE51E4-741D-82D4-1316-33E1639EE7FA}"/>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a:extLst>
                <a:ext uri="{FF2B5EF4-FFF2-40B4-BE49-F238E27FC236}">
                  <a16:creationId xmlns:a16="http://schemas.microsoft.com/office/drawing/2014/main" xmlns="" id="{DC703B28-1384-0C0D-55AE-411CCFF2F4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2" name="文本框 1">
            <a:extLst>
              <a:ext uri="{FF2B5EF4-FFF2-40B4-BE49-F238E27FC236}">
                <a16:creationId xmlns:a16="http://schemas.microsoft.com/office/drawing/2014/main" xmlns="" id="{05DA0014-BE7E-43EB-0796-03E75B960990}"/>
              </a:ext>
            </a:extLst>
          </p:cNvPr>
          <p:cNvSpPr txBox="1"/>
          <p:nvPr/>
        </p:nvSpPr>
        <p:spPr>
          <a:xfrm>
            <a:off x="7303405" y="3476708"/>
            <a:ext cx="4709733" cy="1107996"/>
          </a:xfrm>
          <a:prstGeom prst="rect">
            <a:avLst/>
          </a:prstGeom>
          <a:noFill/>
        </p:spPr>
        <p:txBody>
          <a:bodyPr wrap="square" rtlCol="0">
            <a:spAutoFit/>
          </a:bodyPr>
          <a:lstStyle/>
          <a:p>
            <a:r>
              <a:rPr lang="en-US" altLang="zh-CN" sz="2200" dirty="0">
                <a:solidFill>
                  <a:srgbClr val="DD5C60"/>
                </a:solidFill>
              </a:rPr>
              <a:t>The fact that people’s success is judged only by fame or money;</a:t>
            </a:r>
          </a:p>
          <a:p>
            <a:r>
              <a:rPr lang="en-US" altLang="zh-CN" sz="2200" dirty="0">
                <a:solidFill>
                  <a:srgbClr val="DD5C60"/>
                </a:solidFill>
              </a:rPr>
              <a:t>People striving for success</a:t>
            </a:r>
            <a:endParaRPr lang="zh-CN" altLang="en-US" sz="2200" dirty="0">
              <a:solidFill>
                <a:srgbClr val="DD5C60"/>
              </a:solidFill>
            </a:endParaRPr>
          </a:p>
        </p:txBody>
      </p:sp>
      <p:sp>
        <p:nvSpPr>
          <p:cNvPr id="3" name="文本框 2"/>
          <p:cNvSpPr txBox="1"/>
          <p:nvPr/>
        </p:nvSpPr>
        <p:spPr>
          <a:xfrm>
            <a:off x="3001372" y="3609732"/>
            <a:ext cx="3363788" cy="369332"/>
          </a:xfrm>
          <a:prstGeom prst="rect">
            <a:avLst/>
          </a:prstGeom>
          <a:noFill/>
        </p:spPr>
        <p:txBody>
          <a:bodyPr wrap="square" rtlCol="0">
            <a:spAutoFit/>
          </a:bodyPr>
          <a:lstStyle/>
          <a:p>
            <a:r>
              <a:rPr lang="en-US" altLang="zh-CN" b="1" dirty="0">
                <a:solidFill>
                  <a:srgbClr val="DA5362"/>
                </a:solidFill>
              </a:rPr>
              <a:t>_______________________</a:t>
            </a:r>
            <a:endParaRPr lang="zh-CN" altLang="en-US" b="1" dirty="0">
              <a:solidFill>
                <a:srgbClr val="DA5362"/>
              </a:solidFill>
            </a:endParaRPr>
          </a:p>
        </p:txBody>
      </p:sp>
      <p:sp>
        <p:nvSpPr>
          <p:cNvPr id="27" name="文本框 26"/>
          <p:cNvSpPr txBox="1"/>
          <p:nvPr/>
        </p:nvSpPr>
        <p:spPr>
          <a:xfrm>
            <a:off x="4517308" y="3970357"/>
            <a:ext cx="3363788" cy="369332"/>
          </a:xfrm>
          <a:prstGeom prst="rect">
            <a:avLst/>
          </a:prstGeom>
          <a:noFill/>
        </p:spPr>
        <p:txBody>
          <a:bodyPr wrap="square" rtlCol="0">
            <a:spAutoFit/>
          </a:bodyPr>
          <a:lstStyle/>
          <a:p>
            <a:r>
              <a:rPr lang="en-US" altLang="zh-CN" b="1" dirty="0">
                <a:solidFill>
                  <a:srgbClr val="DA5362"/>
                </a:solidFill>
              </a:rPr>
              <a:t>_____________</a:t>
            </a:r>
            <a:endParaRPr lang="zh-CN" altLang="en-US" b="1" dirty="0">
              <a:solidFill>
                <a:srgbClr val="DA5362"/>
              </a:solidFill>
            </a:endParaRPr>
          </a:p>
        </p:txBody>
      </p:sp>
    </p:spTree>
    <p:extLst>
      <p:ext uri="{BB962C8B-B14F-4D97-AF65-F5344CB8AC3E}">
        <p14:creationId xmlns:p14="http://schemas.microsoft.com/office/powerpoint/2010/main" xmlns="" val="16212093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nextCondLst>
                <p:cond evt="onClick" delay="0">
                  <p:tgtEl>
                    <p:spTgt spid="31"/>
                  </p:tgtEl>
                </p:cond>
              </p:nextCondLst>
            </p:seq>
          </p:childTnLst>
        </p:cTn>
      </p:par>
    </p:tnLst>
    <p:bldLst>
      <p:bldP spid="2" grpId="0"/>
      <p:bldP spid="3"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5.12</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extLst>
              <p:ext uri="{D42A27DB-BD31-4B8C-83A1-F6EECF244321}">
                <p14:modId xmlns:p14="http://schemas.microsoft.com/office/powerpoint/2010/main" xmlns="" val="3206811912"/>
              </p:ext>
            </p:extLst>
          </p:nvPr>
        </p:nvGraphicFramePr>
        <p:xfrm>
          <a:off x="1036148" y="2156282"/>
          <a:ext cx="11079652" cy="2855204"/>
        </p:xfrm>
        <a:graphic>
          <a:graphicData uri="http://schemas.openxmlformats.org/drawingml/2006/table">
            <a:tbl>
              <a:tblPr firstRow="1" firstCol="1" bandRow="1">
                <a:tableStyleId>{5C22544A-7EE6-4342-B048-85BDC9FD1C3A}</a:tableStyleId>
              </a:tblPr>
              <a:tblGrid>
                <a:gridCol w="6289562">
                  <a:extLst>
                    <a:ext uri="{9D8B030D-6E8A-4147-A177-3AD203B41FA5}">
                      <a16:colId xmlns:a16="http://schemas.microsoft.com/office/drawing/2014/main" xmlns="" val="3319504780"/>
                    </a:ext>
                  </a:extLst>
                </a:gridCol>
                <a:gridCol w="4790090">
                  <a:extLst>
                    <a:ext uri="{9D8B030D-6E8A-4147-A177-3AD203B41FA5}">
                      <a16:colId xmlns:a16="http://schemas.microsoft.com/office/drawing/2014/main" xmlns="" val="3848375488"/>
                    </a:ext>
                  </a:extLst>
                </a:gridCol>
              </a:tblGrid>
              <a:tr h="502090">
                <a:tc>
                  <a:txBody>
                    <a:bodyPr/>
                    <a:lstStyle/>
                    <a:p>
                      <a:pPr marL="0" marR="19685" indent="1341438" algn="l">
                        <a:lnSpc>
                          <a:spcPct val="100000"/>
                        </a:lnSpc>
                        <a:spcAft>
                          <a:spcPts val="0"/>
                        </a:spcAft>
                        <a:tabLst>
                          <a:tab pos="2070735" algn="l"/>
                        </a:tabLst>
                      </a:pPr>
                      <a:r>
                        <a:rPr lang="en-US" sz="2200" kern="100" dirty="0">
                          <a:effectLst/>
                          <a:latin typeface="+mn-lt"/>
                          <a:cs typeface="Times New Roman" panose="02020603050405020304" pitchFamily="18" charset="0"/>
                        </a:rPr>
                        <a:t>Images Related to Stadium / Races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893763" algn="l"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What It Is Compared to</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830031717"/>
                  </a:ext>
                </a:extLst>
              </a:tr>
              <a:tr h="1240964">
                <a:tc>
                  <a:txBody>
                    <a:bodyPr/>
                    <a:lstStyle/>
                    <a:p>
                      <a:pPr marL="265113" marR="19685" indent="-265113" algn="l">
                        <a:lnSpc>
                          <a:spcPct val="100000"/>
                        </a:lnSpc>
                        <a:spcAft>
                          <a:spcPts val="0"/>
                        </a:spcAft>
                        <a:tabLst>
                          <a:tab pos="2070735" algn="l"/>
                        </a:tabLst>
                      </a:pPr>
                      <a:r>
                        <a:rPr lang="en-US" altLang="zh-CN" sz="2200" b="0" kern="100" dirty="0">
                          <a:solidFill>
                            <a:schemeClr val="tx1"/>
                          </a:solidFill>
                          <a:effectLst/>
                          <a:latin typeface="+mn-lt"/>
                          <a:ea typeface="+mn-ea"/>
                          <a:cs typeface="Times New Roman" panose="02020603050405020304" pitchFamily="18" charset="0"/>
                        </a:rPr>
                        <a:t>3. … life is really made up of a number of races that unfold simultaneously over very different terrain and with different sorts of cups and medals in view.</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2366059176"/>
                  </a:ext>
                </a:extLst>
              </a:tr>
              <a:tr h="1112150">
                <a:tc>
                  <a:txBody>
                    <a:bodyPr/>
                    <a:lstStyle/>
                    <a:p>
                      <a:pPr marL="265113" marR="19685" indent="-265113" algn="l">
                        <a:lnSpc>
                          <a:spcPct val="100000"/>
                        </a:lnSpc>
                        <a:spcAft>
                          <a:spcPts val="0"/>
                        </a:spcAft>
                        <a:tabLst>
                          <a:tab pos="2070735" algn="l"/>
                        </a:tabLst>
                      </a:pPr>
                      <a:r>
                        <a:rPr lang="en-US" sz="2200" b="0" kern="100" dirty="0">
                          <a:solidFill>
                            <a:schemeClr val="tx1"/>
                          </a:solidFill>
                          <a:effectLst/>
                          <a:latin typeface="+mn-lt"/>
                          <a:cs typeface="Times New Roman" panose="02020603050405020304" pitchFamily="18" charset="0"/>
                        </a:rPr>
                        <a:t>4. There are races for money, fame and prestige of course — and these attract many spectators and in some social circles …</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612872359"/>
                  </a:ext>
                </a:extLst>
              </a:tr>
            </a:tbl>
          </a:graphicData>
        </a:graphic>
      </p:graphicFrame>
      <p:grpSp>
        <p:nvGrpSpPr>
          <p:cNvPr id="35" name="组合 34">
            <a:extLst>
              <a:ext uri="{FF2B5EF4-FFF2-40B4-BE49-F238E27FC236}">
                <a16:creationId xmlns:a16="http://schemas.microsoft.com/office/drawing/2014/main" xmlns="" id="{7A6C4862-87EA-E913-895C-1B30C8FDB676}"/>
              </a:ext>
            </a:extLst>
          </p:cNvPr>
          <p:cNvGrpSpPr/>
          <p:nvPr/>
        </p:nvGrpSpPr>
        <p:grpSpPr>
          <a:xfrm>
            <a:off x="8370044" y="885366"/>
            <a:ext cx="799525" cy="586284"/>
            <a:chOff x="6218013" y="812542"/>
            <a:chExt cx="799525" cy="586284"/>
          </a:xfrm>
        </p:grpSpPr>
        <p:sp>
          <p:nvSpPr>
            <p:cNvPr id="36" name="椭圆 35">
              <a:extLst>
                <a:ext uri="{FF2B5EF4-FFF2-40B4-BE49-F238E27FC236}">
                  <a16:creationId xmlns:a16="http://schemas.microsoft.com/office/drawing/2014/main" xmlns="" id="{A303E002-D34E-6B50-ECF3-18065EA68DA1}"/>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76B7AC0-4B0B-C72C-15FE-DB9DE2A0982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CD4F74D5-E2FD-D48C-15DB-5F3201C6AC1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1C3435EB-611A-2432-F235-17FBB8E89353}"/>
              </a:ext>
            </a:extLst>
          </p:cNvPr>
          <p:cNvGrpSpPr/>
          <p:nvPr/>
        </p:nvGrpSpPr>
        <p:grpSpPr>
          <a:xfrm>
            <a:off x="9094497" y="888454"/>
            <a:ext cx="799525" cy="586284"/>
            <a:chOff x="6218013" y="812542"/>
            <a:chExt cx="799525" cy="586284"/>
          </a:xfrm>
        </p:grpSpPr>
        <p:sp>
          <p:nvSpPr>
            <p:cNvPr id="40" name="椭圆 39">
              <a:extLst>
                <a:ext uri="{FF2B5EF4-FFF2-40B4-BE49-F238E27FC236}">
                  <a16:creationId xmlns:a16="http://schemas.microsoft.com/office/drawing/2014/main" xmlns="" id="{A33B50D6-9F14-9DC8-AE3B-AA50E3836613}"/>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398E84E0-68FD-A2DC-D554-B3A90E29BCD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EC03278-D91E-3249-1A60-CCCA8AB277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6ED9F8C9-9B6D-7FB0-0889-9997420638B4}"/>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2A431040-1F2D-7A2B-11AD-232C2E357AF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A27C87FE-2556-2922-34C8-1016DE46335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a:extLst>
                <a:ext uri="{FF2B5EF4-FFF2-40B4-BE49-F238E27FC236}">
                  <a16:creationId xmlns:a16="http://schemas.microsoft.com/office/drawing/2014/main" xmlns="" id="{EECC6D0D-29A5-CC91-794A-D580148E71E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C91CCEE4-D2BC-0AAA-32FE-7182864AB24C}"/>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4DE24190-70B7-AC81-BDE0-297925F7F2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2FEF6CD8-E995-E686-81FE-026628722A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a:extLst>
                <a:ext uri="{FF2B5EF4-FFF2-40B4-BE49-F238E27FC236}">
                  <a16:creationId xmlns:a16="http://schemas.microsoft.com/office/drawing/2014/main" xmlns="" id="{06358655-2F1C-F6A6-E080-6711789546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3C654C67-255C-338E-6DCA-5B598C48CA1E}"/>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3FB2A67A-D6F4-6FF5-DE50-D0199E29F3F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2DCE51E4-741D-82D4-1316-33E1639EE7FA}"/>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a:extLst>
                <a:ext uri="{FF2B5EF4-FFF2-40B4-BE49-F238E27FC236}">
                  <a16:creationId xmlns:a16="http://schemas.microsoft.com/office/drawing/2014/main" xmlns="" id="{DC703B28-1384-0C0D-55AE-411CCFF2F4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25" name="文本框 24">
            <a:extLst>
              <a:ext uri="{FF2B5EF4-FFF2-40B4-BE49-F238E27FC236}">
                <a16:creationId xmlns:a16="http://schemas.microsoft.com/office/drawing/2014/main" xmlns="" id="{2A129EB4-A195-BF4A-4C4F-C4B9E4744E80}"/>
              </a:ext>
            </a:extLst>
          </p:cNvPr>
          <p:cNvSpPr txBox="1"/>
          <p:nvPr/>
        </p:nvSpPr>
        <p:spPr>
          <a:xfrm>
            <a:off x="7316197" y="3897476"/>
            <a:ext cx="4066077" cy="1107996"/>
          </a:xfrm>
          <a:prstGeom prst="rect">
            <a:avLst/>
          </a:prstGeom>
          <a:noFill/>
        </p:spPr>
        <p:txBody>
          <a:bodyPr wrap="square" rtlCol="0">
            <a:spAutoFit/>
          </a:bodyPr>
          <a:lstStyle/>
          <a:p>
            <a:r>
              <a:rPr lang="en-US" altLang="zh-CN" sz="2200" dirty="0">
                <a:solidFill>
                  <a:srgbClr val="DD5C60"/>
                </a:solidFill>
              </a:rPr>
              <a:t>People trying their best to get big money, fame and prestige in life;</a:t>
            </a:r>
          </a:p>
          <a:p>
            <a:r>
              <a:rPr lang="en-US" altLang="zh-CN" sz="2200" dirty="0">
                <a:solidFill>
                  <a:srgbClr val="DD5C60"/>
                </a:solidFill>
              </a:rPr>
              <a:t>Ordinary people </a:t>
            </a:r>
            <a:endParaRPr lang="zh-CN" altLang="en-US" sz="2200" dirty="0">
              <a:solidFill>
                <a:srgbClr val="DD5C60"/>
              </a:solidFill>
            </a:endParaRPr>
          </a:p>
        </p:txBody>
      </p:sp>
      <p:sp>
        <p:nvSpPr>
          <p:cNvPr id="30" name="文本框 29">
            <a:extLst>
              <a:ext uri="{FF2B5EF4-FFF2-40B4-BE49-F238E27FC236}">
                <a16:creationId xmlns:a16="http://schemas.microsoft.com/office/drawing/2014/main" xmlns="" id="{6C959B7B-9E8A-1A1C-4517-EDD2234C371B}"/>
              </a:ext>
            </a:extLst>
          </p:cNvPr>
          <p:cNvSpPr txBox="1"/>
          <p:nvPr/>
        </p:nvSpPr>
        <p:spPr>
          <a:xfrm>
            <a:off x="7307141" y="2657700"/>
            <a:ext cx="4787639" cy="1107996"/>
          </a:xfrm>
          <a:prstGeom prst="rect">
            <a:avLst/>
          </a:prstGeom>
          <a:noFill/>
        </p:spPr>
        <p:txBody>
          <a:bodyPr wrap="square" rtlCol="0">
            <a:spAutoFit/>
          </a:bodyPr>
          <a:lstStyle/>
          <a:p>
            <a:r>
              <a:rPr lang="en-US" altLang="zh-CN" sz="2200" dirty="0">
                <a:solidFill>
                  <a:srgbClr val="DD5C60"/>
                </a:solidFill>
              </a:rPr>
              <a:t>Different situations / aspects in life; Approval and praise for different things, recognition of success in different forms</a:t>
            </a:r>
            <a:endParaRPr lang="zh-CN" altLang="en-US" sz="2200" dirty="0">
              <a:solidFill>
                <a:srgbClr val="DD5C60"/>
              </a:solidFill>
            </a:endParaRPr>
          </a:p>
        </p:txBody>
      </p:sp>
      <p:sp>
        <p:nvSpPr>
          <p:cNvPr id="27" name="文本框 26"/>
          <p:cNvSpPr txBox="1"/>
          <p:nvPr/>
        </p:nvSpPr>
        <p:spPr>
          <a:xfrm>
            <a:off x="2293631" y="3496970"/>
            <a:ext cx="4279984" cy="369332"/>
          </a:xfrm>
          <a:prstGeom prst="rect">
            <a:avLst/>
          </a:prstGeom>
          <a:noFill/>
        </p:spPr>
        <p:txBody>
          <a:bodyPr wrap="square" rtlCol="0">
            <a:spAutoFit/>
          </a:bodyPr>
          <a:lstStyle/>
          <a:p>
            <a:r>
              <a:rPr lang="en-US" altLang="zh-CN" b="1" dirty="0">
                <a:solidFill>
                  <a:srgbClr val="DA5362"/>
                </a:solidFill>
              </a:rPr>
              <a:t>__________________________________</a:t>
            </a:r>
            <a:endParaRPr lang="zh-CN" altLang="en-US" b="1" dirty="0">
              <a:solidFill>
                <a:srgbClr val="DA5362"/>
              </a:solidFill>
            </a:endParaRPr>
          </a:p>
        </p:txBody>
      </p:sp>
      <p:sp>
        <p:nvSpPr>
          <p:cNvPr id="28" name="文本框 27"/>
          <p:cNvSpPr txBox="1"/>
          <p:nvPr/>
        </p:nvSpPr>
        <p:spPr>
          <a:xfrm>
            <a:off x="4894080" y="3155658"/>
            <a:ext cx="3363788" cy="369332"/>
          </a:xfrm>
          <a:prstGeom prst="rect">
            <a:avLst/>
          </a:prstGeom>
          <a:noFill/>
        </p:spPr>
        <p:txBody>
          <a:bodyPr wrap="square" rtlCol="0">
            <a:spAutoFit/>
          </a:bodyPr>
          <a:lstStyle/>
          <a:p>
            <a:r>
              <a:rPr lang="en-US" altLang="zh-CN" b="1" dirty="0">
                <a:solidFill>
                  <a:srgbClr val="DA5362"/>
                </a:solidFill>
              </a:rPr>
              <a:t>_________________</a:t>
            </a:r>
            <a:endParaRPr lang="zh-CN" altLang="en-US" b="1" dirty="0">
              <a:solidFill>
                <a:srgbClr val="DA5362"/>
              </a:solidFill>
            </a:endParaRPr>
          </a:p>
        </p:txBody>
      </p:sp>
      <p:sp>
        <p:nvSpPr>
          <p:cNvPr id="32" name="文本框 31"/>
          <p:cNvSpPr txBox="1"/>
          <p:nvPr/>
        </p:nvSpPr>
        <p:spPr>
          <a:xfrm>
            <a:off x="5601365" y="2814346"/>
            <a:ext cx="3363788" cy="369332"/>
          </a:xfrm>
          <a:prstGeom prst="rect">
            <a:avLst/>
          </a:prstGeom>
          <a:noFill/>
        </p:spPr>
        <p:txBody>
          <a:bodyPr wrap="square" rtlCol="0">
            <a:spAutoFit/>
          </a:bodyPr>
          <a:lstStyle/>
          <a:p>
            <a:r>
              <a:rPr lang="en-US" altLang="zh-CN" b="1" dirty="0">
                <a:solidFill>
                  <a:srgbClr val="DA5362"/>
                </a:solidFill>
              </a:rPr>
              <a:t>______</a:t>
            </a:r>
            <a:endParaRPr lang="zh-CN" altLang="en-US" b="1" dirty="0">
              <a:solidFill>
                <a:srgbClr val="DA5362"/>
              </a:solidFill>
            </a:endParaRPr>
          </a:p>
        </p:txBody>
      </p:sp>
      <p:sp>
        <p:nvSpPr>
          <p:cNvPr id="33" name="文本框 32"/>
          <p:cNvSpPr txBox="1"/>
          <p:nvPr/>
        </p:nvSpPr>
        <p:spPr>
          <a:xfrm>
            <a:off x="5006256" y="4388414"/>
            <a:ext cx="1576415" cy="369332"/>
          </a:xfrm>
          <a:prstGeom prst="rect">
            <a:avLst/>
          </a:prstGeom>
          <a:noFill/>
        </p:spPr>
        <p:txBody>
          <a:bodyPr wrap="square" rtlCol="0">
            <a:spAutoFit/>
          </a:bodyPr>
          <a:lstStyle/>
          <a:p>
            <a:r>
              <a:rPr lang="en-US" altLang="zh-CN" b="1" dirty="0">
                <a:solidFill>
                  <a:srgbClr val="DA5362"/>
                </a:solidFill>
              </a:rPr>
              <a:t>___________</a:t>
            </a:r>
            <a:endParaRPr lang="zh-CN" altLang="en-US" b="1" dirty="0">
              <a:solidFill>
                <a:srgbClr val="DA5362"/>
              </a:solidFill>
            </a:endParaRPr>
          </a:p>
        </p:txBody>
      </p:sp>
      <p:sp>
        <p:nvSpPr>
          <p:cNvPr id="34" name="文本框 33"/>
          <p:cNvSpPr txBox="1"/>
          <p:nvPr/>
        </p:nvSpPr>
        <p:spPr>
          <a:xfrm>
            <a:off x="2326708" y="4022948"/>
            <a:ext cx="4401637" cy="369332"/>
          </a:xfrm>
          <a:prstGeom prst="rect">
            <a:avLst/>
          </a:prstGeom>
          <a:noFill/>
        </p:spPr>
        <p:txBody>
          <a:bodyPr wrap="square" rtlCol="0">
            <a:spAutoFit/>
          </a:bodyPr>
          <a:lstStyle/>
          <a:p>
            <a:r>
              <a:rPr lang="en-US" altLang="zh-CN" b="1" dirty="0">
                <a:solidFill>
                  <a:srgbClr val="DA5362"/>
                </a:solidFill>
              </a:rPr>
              <a:t>____________________________________</a:t>
            </a:r>
            <a:endParaRPr lang="zh-CN" altLang="en-US" b="1" dirty="0">
              <a:solidFill>
                <a:srgbClr val="DA5362"/>
              </a:solidFill>
            </a:endParaRPr>
          </a:p>
        </p:txBody>
      </p:sp>
    </p:spTree>
    <p:extLst>
      <p:ext uri="{BB962C8B-B14F-4D97-AF65-F5344CB8AC3E}">
        <p14:creationId xmlns:p14="http://schemas.microsoft.com/office/powerpoint/2010/main" xmlns="" val="28464356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nextCondLst>
                <p:cond evt="onClick" delay="0">
                  <p:tgtEl>
                    <p:spTgt spid="31"/>
                  </p:tgtEl>
                </p:cond>
              </p:nextCondLst>
            </p:seq>
          </p:childTnLst>
        </p:cTn>
      </p:par>
    </p:tnLst>
    <p:bldLst>
      <p:bldP spid="25" grpId="0"/>
      <p:bldP spid="30" grpId="0"/>
      <p:bldP spid="27" grpId="0"/>
      <p:bldP spid="28" grpId="0"/>
      <p:bldP spid="32" grpId="0"/>
      <p:bldP spid="33"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5.12</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extLst>
              <p:ext uri="{D42A27DB-BD31-4B8C-83A1-F6EECF244321}">
                <p14:modId xmlns:p14="http://schemas.microsoft.com/office/powerpoint/2010/main" xmlns="" val="2101731196"/>
              </p:ext>
            </p:extLst>
          </p:nvPr>
        </p:nvGraphicFramePr>
        <p:xfrm>
          <a:off x="1036148" y="2156281"/>
          <a:ext cx="11079652" cy="3688001"/>
        </p:xfrm>
        <a:graphic>
          <a:graphicData uri="http://schemas.openxmlformats.org/drawingml/2006/table">
            <a:tbl>
              <a:tblPr firstRow="1" firstCol="1" bandRow="1">
                <a:tableStyleId>{5C22544A-7EE6-4342-B048-85BDC9FD1C3A}</a:tableStyleId>
              </a:tblPr>
              <a:tblGrid>
                <a:gridCol w="6267020">
                  <a:extLst>
                    <a:ext uri="{9D8B030D-6E8A-4147-A177-3AD203B41FA5}">
                      <a16:colId xmlns:a16="http://schemas.microsoft.com/office/drawing/2014/main" xmlns="" val="3319504780"/>
                    </a:ext>
                  </a:extLst>
                </a:gridCol>
                <a:gridCol w="4812632">
                  <a:extLst>
                    <a:ext uri="{9D8B030D-6E8A-4147-A177-3AD203B41FA5}">
                      <a16:colId xmlns:a16="http://schemas.microsoft.com/office/drawing/2014/main" xmlns="" val="3848375488"/>
                    </a:ext>
                  </a:extLst>
                </a:gridCol>
              </a:tblGrid>
              <a:tr h="517273">
                <a:tc>
                  <a:txBody>
                    <a:bodyPr/>
                    <a:lstStyle/>
                    <a:p>
                      <a:pPr marL="0" marR="19685" indent="1341438" algn="l">
                        <a:lnSpc>
                          <a:spcPct val="100000"/>
                        </a:lnSpc>
                        <a:spcAft>
                          <a:spcPts val="0"/>
                        </a:spcAft>
                        <a:tabLst>
                          <a:tab pos="2070735" algn="l"/>
                        </a:tabLst>
                      </a:pPr>
                      <a:r>
                        <a:rPr lang="en-US" sz="2200" kern="100" dirty="0">
                          <a:effectLst/>
                          <a:latin typeface="+mn-lt"/>
                          <a:cs typeface="Times New Roman" panose="02020603050405020304" pitchFamily="18" charset="0"/>
                        </a:rPr>
                        <a:t>Images Related to Stadium / Races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893763" algn="l"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What It Is Compared to</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830031717"/>
                  </a:ext>
                </a:extLst>
              </a:tr>
              <a:tr h="1443635">
                <a:tc>
                  <a:txBody>
                    <a:bodyPr/>
                    <a:lstStyle/>
                    <a:p>
                      <a:pPr marL="265113" marR="19685" indent="-265113" algn="l">
                        <a:lnSpc>
                          <a:spcPct val="100000"/>
                        </a:lnSpc>
                        <a:spcAft>
                          <a:spcPts val="0"/>
                        </a:spcAft>
                        <a:tabLst>
                          <a:tab pos="2070735" algn="l"/>
                        </a:tabLst>
                      </a:pPr>
                      <a:r>
                        <a:rPr lang="en-US" sz="2200" b="0" kern="100" dirty="0">
                          <a:solidFill>
                            <a:schemeClr val="tx1"/>
                          </a:solidFill>
                          <a:effectLst/>
                          <a:latin typeface="+mn-lt"/>
                          <a:cs typeface="Times New Roman" panose="02020603050405020304" pitchFamily="18" charset="0"/>
                        </a:rPr>
                        <a:t>5. Those who appear to be carrying off all the prizes and are lauded in certain quarters as superhuman athletes of life cannot, on closer examination, really be triumphing across the board in any such way. </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216784986"/>
                  </a:ext>
                </a:extLst>
              </a:tr>
              <a:tr h="1727093">
                <a:tc>
                  <a:txBody>
                    <a:bodyPr/>
                    <a:lstStyle/>
                    <a:p>
                      <a:pPr marL="265113" marR="19685" indent="-265113" algn="l">
                        <a:lnSpc>
                          <a:spcPct val="100000"/>
                        </a:lnSpc>
                        <a:spcAft>
                          <a:spcPts val="0"/>
                        </a:spcAft>
                        <a:tabLst>
                          <a:tab pos="2070735" algn="l"/>
                        </a:tabLst>
                      </a:pPr>
                      <a:r>
                        <a:rPr lang="en-US" altLang="zh-CN" sz="2200" b="0" kern="100" dirty="0">
                          <a:solidFill>
                            <a:schemeClr val="tx1"/>
                          </a:solidFill>
                          <a:effectLst/>
                          <a:latin typeface="+mn-lt"/>
                          <a:ea typeface="+mn-ea"/>
                          <a:cs typeface="Times New Roman" panose="02020603050405020304" pitchFamily="18" charset="0"/>
                        </a:rPr>
                        <a:t>6. … in certain corners of the stadium, they’ll be falling over, tripping up, complaining loudly about track conditions and, perhaps, sourly denigrating the whole event as useless and not worth participating in.</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535557010"/>
                  </a:ext>
                </a:extLst>
              </a:tr>
            </a:tbl>
          </a:graphicData>
        </a:graphic>
      </p:graphicFrame>
      <p:grpSp>
        <p:nvGrpSpPr>
          <p:cNvPr id="35" name="组合 34">
            <a:extLst>
              <a:ext uri="{FF2B5EF4-FFF2-40B4-BE49-F238E27FC236}">
                <a16:creationId xmlns:a16="http://schemas.microsoft.com/office/drawing/2014/main" xmlns="" id="{7A6C4862-87EA-E913-895C-1B30C8FDB676}"/>
              </a:ext>
            </a:extLst>
          </p:cNvPr>
          <p:cNvGrpSpPr/>
          <p:nvPr/>
        </p:nvGrpSpPr>
        <p:grpSpPr>
          <a:xfrm>
            <a:off x="8370044" y="885366"/>
            <a:ext cx="799525" cy="586284"/>
            <a:chOff x="6218013" y="812542"/>
            <a:chExt cx="799525" cy="586284"/>
          </a:xfrm>
        </p:grpSpPr>
        <p:sp>
          <p:nvSpPr>
            <p:cNvPr id="36" name="椭圆 35">
              <a:extLst>
                <a:ext uri="{FF2B5EF4-FFF2-40B4-BE49-F238E27FC236}">
                  <a16:creationId xmlns:a16="http://schemas.microsoft.com/office/drawing/2014/main" xmlns="" id="{A303E002-D34E-6B50-ECF3-18065EA68DA1}"/>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76B7AC0-4B0B-C72C-15FE-DB9DE2A0982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CD4F74D5-E2FD-D48C-15DB-5F3201C6AC1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1C3435EB-611A-2432-F235-17FBB8E89353}"/>
              </a:ext>
            </a:extLst>
          </p:cNvPr>
          <p:cNvGrpSpPr/>
          <p:nvPr/>
        </p:nvGrpSpPr>
        <p:grpSpPr>
          <a:xfrm>
            <a:off x="9094497" y="888454"/>
            <a:ext cx="799525" cy="586284"/>
            <a:chOff x="6218013" y="812542"/>
            <a:chExt cx="799525" cy="586284"/>
          </a:xfrm>
        </p:grpSpPr>
        <p:sp>
          <p:nvSpPr>
            <p:cNvPr id="40" name="椭圆 39">
              <a:extLst>
                <a:ext uri="{FF2B5EF4-FFF2-40B4-BE49-F238E27FC236}">
                  <a16:creationId xmlns:a16="http://schemas.microsoft.com/office/drawing/2014/main" xmlns="" id="{A33B50D6-9F14-9DC8-AE3B-AA50E3836613}"/>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398E84E0-68FD-A2DC-D554-B3A90E29BCD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EC03278-D91E-3249-1A60-CCCA8AB277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6ED9F8C9-9B6D-7FB0-0889-9997420638B4}"/>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2A431040-1F2D-7A2B-11AD-232C2E357AF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A27C87FE-2556-2922-34C8-1016DE46335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a:extLst>
                <a:ext uri="{FF2B5EF4-FFF2-40B4-BE49-F238E27FC236}">
                  <a16:creationId xmlns:a16="http://schemas.microsoft.com/office/drawing/2014/main" xmlns="" id="{EECC6D0D-29A5-CC91-794A-D580148E71E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C91CCEE4-D2BC-0AAA-32FE-7182864AB24C}"/>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4DE24190-70B7-AC81-BDE0-297925F7F2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2FEF6CD8-E995-E686-81FE-026628722A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a:extLst>
                <a:ext uri="{FF2B5EF4-FFF2-40B4-BE49-F238E27FC236}">
                  <a16:creationId xmlns:a16="http://schemas.microsoft.com/office/drawing/2014/main" xmlns="" id="{06358655-2F1C-F6A6-E080-6711789546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3C654C67-255C-338E-6DCA-5B598C48CA1E}"/>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3FB2A67A-D6F4-6FF5-DE50-D0199E29F3F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2DCE51E4-741D-82D4-1316-33E1639EE7FA}"/>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a:extLst>
                <a:ext uri="{FF2B5EF4-FFF2-40B4-BE49-F238E27FC236}">
                  <a16:creationId xmlns:a16="http://schemas.microsoft.com/office/drawing/2014/main" xmlns="" id="{DC703B28-1384-0C0D-55AE-411CCFF2F4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26" name="文本框 25">
            <a:extLst>
              <a:ext uri="{FF2B5EF4-FFF2-40B4-BE49-F238E27FC236}">
                <a16:creationId xmlns:a16="http://schemas.microsoft.com/office/drawing/2014/main" xmlns="" id="{A939382B-0956-7A10-E7E3-F6A20AC2BF55}"/>
              </a:ext>
            </a:extLst>
          </p:cNvPr>
          <p:cNvSpPr txBox="1"/>
          <p:nvPr/>
        </p:nvSpPr>
        <p:spPr>
          <a:xfrm>
            <a:off x="7291115" y="3076959"/>
            <a:ext cx="2983537" cy="430887"/>
          </a:xfrm>
          <a:prstGeom prst="rect">
            <a:avLst/>
          </a:prstGeom>
          <a:noFill/>
        </p:spPr>
        <p:txBody>
          <a:bodyPr wrap="square" rtlCol="0">
            <a:spAutoFit/>
          </a:bodyPr>
          <a:lstStyle/>
          <a:p>
            <a:r>
              <a:rPr lang="en-US" altLang="zh-CN" sz="2200" dirty="0">
                <a:solidFill>
                  <a:srgbClr val="DD5C60"/>
                </a:solidFill>
              </a:rPr>
              <a:t>Very successful people </a:t>
            </a:r>
            <a:endParaRPr lang="zh-CN" altLang="en-US" sz="2200" dirty="0">
              <a:solidFill>
                <a:srgbClr val="DD5C60"/>
              </a:solidFill>
            </a:endParaRPr>
          </a:p>
        </p:txBody>
      </p:sp>
      <p:sp>
        <p:nvSpPr>
          <p:cNvPr id="27" name="文本框 26">
            <a:extLst>
              <a:ext uri="{FF2B5EF4-FFF2-40B4-BE49-F238E27FC236}">
                <a16:creationId xmlns:a16="http://schemas.microsoft.com/office/drawing/2014/main" xmlns="" id="{1E9119C5-DE48-DB5D-E553-40240B86FB52}"/>
              </a:ext>
            </a:extLst>
          </p:cNvPr>
          <p:cNvSpPr txBox="1"/>
          <p:nvPr/>
        </p:nvSpPr>
        <p:spPr>
          <a:xfrm>
            <a:off x="7305687" y="4071482"/>
            <a:ext cx="4832988" cy="1446550"/>
          </a:xfrm>
          <a:prstGeom prst="rect">
            <a:avLst/>
          </a:prstGeom>
          <a:noFill/>
        </p:spPr>
        <p:txBody>
          <a:bodyPr wrap="square" rtlCol="0">
            <a:spAutoFit/>
          </a:bodyPr>
          <a:lstStyle/>
          <a:p>
            <a:r>
              <a:rPr lang="en-US" altLang="zh-CN" sz="2200" dirty="0">
                <a:solidFill>
                  <a:srgbClr val="DD5C60"/>
                </a:solidFill>
              </a:rPr>
              <a:t>Some aspects in life;</a:t>
            </a:r>
          </a:p>
          <a:p>
            <a:r>
              <a:rPr lang="en-US" altLang="zh-CN" sz="2200" dirty="0">
                <a:solidFill>
                  <a:srgbClr val="DD5C60"/>
                </a:solidFill>
              </a:rPr>
              <a:t>The failure of or complaints or unfair comments from the so-called successful people in society</a:t>
            </a:r>
            <a:endParaRPr lang="zh-CN" altLang="en-US" sz="2200" dirty="0">
              <a:solidFill>
                <a:srgbClr val="DD5C60"/>
              </a:solidFill>
            </a:endParaRPr>
          </a:p>
        </p:txBody>
      </p:sp>
      <p:sp>
        <p:nvSpPr>
          <p:cNvPr id="28" name="文本框 27"/>
          <p:cNvSpPr txBox="1"/>
          <p:nvPr/>
        </p:nvSpPr>
        <p:spPr>
          <a:xfrm>
            <a:off x="5449967" y="3091430"/>
            <a:ext cx="1674164" cy="369332"/>
          </a:xfrm>
          <a:prstGeom prst="rect">
            <a:avLst/>
          </a:prstGeom>
          <a:noFill/>
        </p:spPr>
        <p:txBody>
          <a:bodyPr wrap="square" rtlCol="0">
            <a:spAutoFit/>
          </a:bodyPr>
          <a:lstStyle/>
          <a:p>
            <a:r>
              <a:rPr lang="en-US" altLang="zh-CN" b="1" dirty="0">
                <a:solidFill>
                  <a:srgbClr val="DA5362"/>
                </a:solidFill>
              </a:rPr>
              <a:t>_____________</a:t>
            </a:r>
            <a:endParaRPr lang="zh-CN" altLang="en-US" b="1" dirty="0">
              <a:solidFill>
                <a:srgbClr val="DA5362"/>
              </a:solidFill>
            </a:endParaRPr>
          </a:p>
        </p:txBody>
      </p:sp>
      <p:sp>
        <p:nvSpPr>
          <p:cNvPr id="30" name="文本框 29"/>
          <p:cNvSpPr txBox="1"/>
          <p:nvPr/>
        </p:nvSpPr>
        <p:spPr>
          <a:xfrm>
            <a:off x="1211697" y="3428939"/>
            <a:ext cx="1312428" cy="369332"/>
          </a:xfrm>
          <a:prstGeom prst="rect">
            <a:avLst/>
          </a:prstGeom>
          <a:noFill/>
        </p:spPr>
        <p:txBody>
          <a:bodyPr wrap="square" rtlCol="0">
            <a:spAutoFit/>
          </a:bodyPr>
          <a:lstStyle/>
          <a:p>
            <a:r>
              <a:rPr lang="en-US" altLang="zh-CN" b="1" dirty="0">
                <a:solidFill>
                  <a:srgbClr val="DA5362"/>
                </a:solidFill>
              </a:rPr>
              <a:t>_________</a:t>
            </a:r>
            <a:endParaRPr lang="zh-CN" altLang="en-US" b="1" dirty="0">
              <a:solidFill>
                <a:srgbClr val="DA5362"/>
              </a:solidFill>
            </a:endParaRPr>
          </a:p>
        </p:txBody>
      </p:sp>
      <p:sp>
        <p:nvSpPr>
          <p:cNvPr id="32" name="文本框 31"/>
          <p:cNvSpPr txBox="1"/>
          <p:nvPr/>
        </p:nvSpPr>
        <p:spPr>
          <a:xfrm>
            <a:off x="1757501" y="4114563"/>
            <a:ext cx="5653391" cy="369332"/>
          </a:xfrm>
          <a:prstGeom prst="rect">
            <a:avLst/>
          </a:prstGeom>
          <a:noFill/>
        </p:spPr>
        <p:txBody>
          <a:bodyPr wrap="square" rtlCol="0">
            <a:spAutoFit/>
          </a:bodyPr>
          <a:lstStyle/>
          <a:p>
            <a:r>
              <a:rPr lang="en-US" altLang="zh-CN" b="1" dirty="0">
                <a:solidFill>
                  <a:srgbClr val="DA5362"/>
                </a:solidFill>
              </a:rPr>
              <a:t>_______________________________________________</a:t>
            </a:r>
            <a:endParaRPr lang="zh-CN" altLang="en-US" b="1" dirty="0">
              <a:solidFill>
                <a:srgbClr val="DA5362"/>
              </a:solidFill>
            </a:endParaRPr>
          </a:p>
        </p:txBody>
      </p:sp>
      <p:sp>
        <p:nvSpPr>
          <p:cNvPr id="33" name="文本框 32"/>
          <p:cNvSpPr txBox="1"/>
          <p:nvPr/>
        </p:nvSpPr>
        <p:spPr>
          <a:xfrm>
            <a:off x="1211697" y="4481614"/>
            <a:ext cx="6071115" cy="369332"/>
          </a:xfrm>
          <a:prstGeom prst="rect">
            <a:avLst/>
          </a:prstGeom>
          <a:noFill/>
        </p:spPr>
        <p:txBody>
          <a:bodyPr wrap="square" rtlCol="0">
            <a:spAutoFit/>
          </a:bodyPr>
          <a:lstStyle/>
          <a:p>
            <a:r>
              <a:rPr lang="en-US" altLang="zh-CN" b="1" dirty="0">
                <a:solidFill>
                  <a:srgbClr val="DA5362"/>
                </a:solidFill>
              </a:rPr>
              <a:t>_________________________________________________</a:t>
            </a:r>
            <a:endParaRPr lang="zh-CN" altLang="en-US" b="1" dirty="0">
              <a:solidFill>
                <a:srgbClr val="DA5362"/>
              </a:solidFill>
            </a:endParaRPr>
          </a:p>
        </p:txBody>
      </p:sp>
      <p:sp>
        <p:nvSpPr>
          <p:cNvPr id="34" name="文本框 33"/>
          <p:cNvSpPr txBox="1"/>
          <p:nvPr/>
        </p:nvSpPr>
        <p:spPr>
          <a:xfrm>
            <a:off x="1211697" y="4794757"/>
            <a:ext cx="5912434" cy="369332"/>
          </a:xfrm>
          <a:prstGeom prst="rect">
            <a:avLst/>
          </a:prstGeom>
          <a:noFill/>
        </p:spPr>
        <p:txBody>
          <a:bodyPr wrap="square" rtlCol="0">
            <a:spAutoFit/>
          </a:bodyPr>
          <a:lstStyle/>
          <a:p>
            <a:r>
              <a:rPr lang="en-US" altLang="zh-CN" b="1" dirty="0">
                <a:solidFill>
                  <a:srgbClr val="DA5362"/>
                </a:solidFill>
              </a:rPr>
              <a:t>_______________________________________________</a:t>
            </a:r>
            <a:endParaRPr lang="zh-CN" altLang="en-US" b="1" dirty="0">
              <a:solidFill>
                <a:srgbClr val="DA5362"/>
              </a:solidFill>
            </a:endParaRPr>
          </a:p>
        </p:txBody>
      </p:sp>
      <p:sp>
        <p:nvSpPr>
          <p:cNvPr id="44" name="文本框 43"/>
          <p:cNvSpPr txBox="1"/>
          <p:nvPr/>
        </p:nvSpPr>
        <p:spPr>
          <a:xfrm>
            <a:off x="1211697" y="5164089"/>
            <a:ext cx="6199195" cy="369332"/>
          </a:xfrm>
          <a:prstGeom prst="rect">
            <a:avLst/>
          </a:prstGeom>
          <a:noFill/>
        </p:spPr>
        <p:txBody>
          <a:bodyPr wrap="square" rtlCol="0">
            <a:spAutoFit/>
          </a:bodyPr>
          <a:lstStyle/>
          <a:p>
            <a:r>
              <a:rPr lang="en-US" altLang="zh-CN" b="1" dirty="0">
                <a:solidFill>
                  <a:srgbClr val="DA5362"/>
                </a:solidFill>
              </a:rPr>
              <a:t>___________________________________________________</a:t>
            </a:r>
            <a:endParaRPr lang="zh-CN" altLang="en-US" b="1" dirty="0">
              <a:solidFill>
                <a:srgbClr val="DA5362"/>
              </a:solidFill>
            </a:endParaRPr>
          </a:p>
        </p:txBody>
      </p:sp>
      <p:sp>
        <p:nvSpPr>
          <p:cNvPr id="45" name="文本框 44"/>
          <p:cNvSpPr txBox="1"/>
          <p:nvPr/>
        </p:nvSpPr>
        <p:spPr>
          <a:xfrm>
            <a:off x="1211698" y="5474951"/>
            <a:ext cx="545804" cy="369332"/>
          </a:xfrm>
          <a:prstGeom prst="rect">
            <a:avLst/>
          </a:prstGeom>
          <a:noFill/>
        </p:spPr>
        <p:txBody>
          <a:bodyPr wrap="square" rtlCol="0">
            <a:spAutoFit/>
          </a:bodyPr>
          <a:lstStyle/>
          <a:p>
            <a:r>
              <a:rPr lang="en-US" altLang="zh-CN" b="1" dirty="0">
                <a:solidFill>
                  <a:srgbClr val="DA5362"/>
                </a:solidFill>
              </a:rPr>
              <a:t>___</a:t>
            </a:r>
            <a:endParaRPr lang="zh-CN" altLang="en-US" b="1" dirty="0">
              <a:solidFill>
                <a:srgbClr val="DA5362"/>
              </a:solidFill>
            </a:endParaRPr>
          </a:p>
        </p:txBody>
      </p:sp>
    </p:spTree>
    <p:extLst>
      <p:ext uri="{BB962C8B-B14F-4D97-AF65-F5344CB8AC3E}">
        <p14:creationId xmlns:p14="http://schemas.microsoft.com/office/powerpoint/2010/main" xmlns="" val="24564035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childTnLst>
              </p:cTn>
              <p:nextCondLst>
                <p:cond evt="onClick" delay="0">
                  <p:tgtEl>
                    <p:spTgt spid="31"/>
                  </p:tgtEl>
                </p:cond>
              </p:nextCondLst>
            </p:seq>
          </p:childTnLst>
        </p:cTn>
      </p:par>
    </p:tnLst>
    <p:bldLst>
      <p:bldP spid="26" grpId="0"/>
      <p:bldP spid="27" grpId="0"/>
      <p:bldP spid="28" grpId="0"/>
      <p:bldP spid="30" grpId="0"/>
      <p:bldP spid="32" grpId="0"/>
      <p:bldP spid="33" grpId="0"/>
      <p:bldP spid="34" grpId="0"/>
      <p:bldP spid="4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0700" y="533400"/>
            <a:ext cx="10401300" cy="707886"/>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5 </a:t>
            </a:r>
            <a:r>
              <a:rPr lang="en-GB" altLang="zh-CN" sz="4000" b="1" dirty="0">
                <a:solidFill>
                  <a:schemeClr val="bg1"/>
                </a:solidFill>
                <a:latin typeface="Arial" panose="020B0604020202020204" pitchFamily="34" charset="0"/>
                <a:cs typeface="Arial" panose="020B0604020202020204" pitchFamily="34" charset="0"/>
              </a:rPr>
              <a:t>Mental Health</a:t>
            </a:r>
            <a:endParaRPr lang="zh-CN" altLang="en-US" sz="4000"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1848208" y="1567120"/>
            <a:ext cx="10020300" cy="440120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r>
              <a:rPr lang="en-US" altLang="zh-CN" sz="2800" dirty="0">
                <a:solidFill>
                  <a:schemeClr val="bg1"/>
                </a:solidFill>
              </a:rPr>
              <a:t>contribute to the building of a more cohesive and harmonious community by increasing your care and awareness of other people’s mental health; </a:t>
            </a:r>
          </a:p>
          <a:p>
            <a:pPr marL="342900" indent="-342900">
              <a:buFont typeface="Arial" panose="020B0604020202020204" pitchFamily="34" charset="0"/>
              <a:buChar char="•"/>
            </a:pPr>
            <a:r>
              <a:rPr lang="en-US" altLang="zh-CN" sz="2800" dirty="0">
                <a:solidFill>
                  <a:schemeClr val="bg1"/>
                </a:solidFill>
              </a:rPr>
              <a:t>use precise language to describe mental health problems; </a:t>
            </a:r>
          </a:p>
          <a:p>
            <a:pPr marL="342900" indent="-342900">
              <a:buFont typeface="Arial" panose="020B0604020202020204" pitchFamily="34" charset="0"/>
              <a:buChar char="•"/>
            </a:pPr>
            <a:r>
              <a:rPr lang="en-US" altLang="zh-CN" sz="2800" dirty="0">
                <a:solidFill>
                  <a:schemeClr val="bg1"/>
                </a:solidFill>
              </a:rPr>
              <a:t>identify examples in arguments and understand their function; </a:t>
            </a:r>
          </a:p>
          <a:p>
            <a:pPr marL="342900" indent="-342900">
              <a:buFont typeface="Arial" panose="020B0604020202020204" pitchFamily="34" charset="0"/>
              <a:buChar char="•"/>
            </a:pPr>
            <a:r>
              <a:rPr lang="en-US" altLang="zh-CN" sz="2800" dirty="0">
                <a:solidFill>
                  <a:schemeClr val="bg1"/>
                </a:solidFill>
              </a:rPr>
              <a:t>identify and analyze cause-and-effect relationships in reading materials; </a:t>
            </a:r>
          </a:p>
          <a:p>
            <a:pPr marL="342900" indent="-342900">
              <a:buFont typeface="Arial" panose="020B0604020202020204" pitchFamily="34" charset="0"/>
              <a:buChar char="•"/>
            </a:pPr>
            <a:r>
              <a:rPr lang="en-US" altLang="zh-CN" sz="2800" dirty="0">
                <a:solidFill>
                  <a:schemeClr val="bg1"/>
                </a:solidFill>
              </a:rPr>
              <a:t>form effective questions that probe into the causes of events or phenomena.</a:t>
            </a:r>
            <a:endParaRPr lang="en-US" altLang="zh-CN" sz="2800" b="1" dirty="0">
              <a:solidFill>
                <a:schemeClr val="bg1"/>
              </a:solidFill>
              <a:latin typeface="Arial" panose="020B0604020202020204" pitchFamily="34" charset="0"/>
              <a:cs typeface="Arial" panose="020B0604020202020204" pitchFamily="34" charset="0"/>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39061" t="133" r="28618" b="-133"/>
          <a:stretch/>
        </p:blipFill>
        <p:spPr>
          <a:xfrm>
            <a:off x="-3530" y="0"/>
            <a:ext cx="1649450" cy="6858000"/>
          </a:xfrm>
          <a:prstGeom prst="rect">
            <a:avLst/>
          </a:prstGeom>
        </p:spPr>
      </p:pic>
    </p:spTree>
    <p:extLst>
      <p:ext uri="{BB962C8B-B14F-4D97-AF65-F5344CB8AC3E}">
        <p14:creationId xmlns:p14="http://schemas.microsoft.com/office/powerpoint/2010/main" xmlns="" val="153729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5.12</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extLst>
              <p:ext uri="{D42A27DB-BD31-4B8C-83A1-F6EECF244321}">
                <p14:modId xmlns:p14="http://schemas.microsoft.com/office/powerpoint/2010/main" xmlns="" val="1487395305"/>
              </p:ext>
            </p:extLst>
          </p:nvPr>
        </p:nvGraphicFramePr>
        <p:xfrm>
          <a:off x="873559" y="2157475"/>
          <a:ext cx="11170029" cy="3488413"/>
        </p:xfrm>
        <a:graphic>
          <a:graphicData uri="http://schemas.openxmlformats.org/drawingml/2006/table">
            <a:tbl>
              <a:tblPr firstRow="1" firstCol="1" bandRow="1">
                <a:tableStyleId>{5C22544A-7EE6-4342-B048-85BDC9FD1C3A}</a:tableStyleId>
              </a:tblPr>
              <a:tblGrid>
                <a:gridCol w="6314050">
                  <a:extLst>
                    <a:ext uri="{9D8B030D-6E8A-4147-A177-3AD203B41FA5}">
                      <a16:colId xmlns:a16="http://schemas.microsoft.com/office/drawing/2014/main" xmlns="" val="3319504780"/>
                    </a:ext>
                  </a:extLst>
                </a:gridCol>
                <a:gridCol w="4855979">
                  <a:extLst>
                    <a:ext uri="{9D8B030D-6E8A-4147-A177-3AD203B41FA5}">
                      <a16:colId xmlns:a16="http://schemas.microsoft.com/office/drawing/2014/main" xmlns="" val="3848375488"/>
                    </a:ext>
                  </a:extLst>
                </a:gridCol>
              </a:tblGrid>
              <a:tr h="569546">
                <a:tc>
                  <a:txBody>
                    <a:bodyPr/>
                    <a:lstStyle/>
                    <a:p>
                      <a:pPr marL="0" marR="19685" indent="1341438" algn="l">
                        <a:lnSpc>
                          <a:spcPct val="100000"/>
                        </a:lnSpc>
                        <a:spcAft>
                          <a:spcPts val="0"/>
                        </a:spcAft>
                        <a:tabLst>
                          <a:tab pos="2070735" algn="l"/>
                        </a:tabLst>
                      </a:pPr>
                      <a:r>
                        <a:rPr lang="en-US" sz="2200" kern="100" dirty="0">
                          <a:effectLst/>
                          <a:latin typeface="+mn-lt"/>
                          <a:cs typeface="Times New Roman" panose="02020603050405020304" pitchFamily="18" charset="0"/>
                        </a:rPr>
                        <a:t>Images Related to Stadium / Races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893763" algn="l"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What It Is Compared to</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830031717"/>
                  </a:ext>
                </a:extLst>
              </a:tr>
              <a:tr h="1228291">
                <a:tc>
                  <a:txBody>
                    <a:bodyPr/>
                    <a:lstStyle/>
                    <a:p>
                      <a:pPr marL="265113" marR="19685" indent="-265113" algn="l">
                        <a:lnSpc>
                          <a:spcPct val="100000"/>
                        </a:lnSpc>
                        <a:spcAft>
                          <a:spcPts val="0"/>
                        </a:spcAft>
                        <a:tabLst>
                          <a:tab pos="2070735" algn="l"/>
                        </a:tabLst>
                      </a:pPr>
                      <a:r>
                        <a:rPr lang="en-US" sz="2200" b="0" kern="100" dirty="0">
                          <a:solidFill>
                            <a:schemeClr val="tx1"/>
                          </a:solidFill>
                          <a:effectLst/>
                          <a:latin typeface="+mn-lt"/>
                          <a:cs typeface="Times New Roman" panose="02020603050405020304" pitchFamily="18" charset="0"/>
                        </a:rPr>
                        <a:t>7. When we have failed in certain races in the </a:t>
                      </a:r>
                      <a:r>
                        <a:rPr lang="en-US" sz="2200" b="0" kern="100" dirty="0" err="1">
                          <a:solidFill>
                            <a:schemeClr val="tx1"/>
                          </a:solidFill>
                          <a:effectLst/>
                          <a:latin typeface="+mn-lt"/>
                          <a:cs typeface="Times New Roman" panose="02020603050405020304" pitchFamily="18" charset="0"/>
                        </a:rPr>
                        <a:t>mille-athlon</a:t>
                      </a:r>
                      <a:r>
                        <a:rPr lang="en-US" sz="2200" b="0" kern="100" dirty="0">
                          <a:solidFill>
                            <a:schemeClr val="tx1"/>
                          </a:solidFill>
                          <a:effectLst/>
                          <a:latin typeface="+mn-lt"/>
                          <a:cs typeface="Times New Roman" panose="02020603050405020304" pitchFamily="18" charset="0"/>
                        </a:rPr>
                        <a:t> of life, we retain ample opportunities to train and develop our strength to win in others.</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612872359"/>
                  </a:ext>
                </a:extLst>
              </a:tr>
              <a:tr h="1690576">
                <a:tc>
                  <a:txBody>
                    <a:bodyPr/>
                    <a:lstStyle/>
                    <a:p>
                      <a:pPr marL="265113" marR="19685" indent="-265113" algn="l">
                        <a:lnSpc>
                          <a:spcPct val="100000"/>
                        </a:lnSpc>
                        <a:spcAft>
                          <a:spcPts val="0"/>
                        </a:spcAft>
                        <a:tabLst>
                          <a:tab pos="2070735" algn="l"/>
                        </a:tabLst>
                      </a:pPr>
                      <a:r>
                        <a:rPr lang="en-US" sz="2200" b="0" kern="100" dirty="0">
                          <a:solidFill>
                            <a:schemeClr val="tx1"/>
                          </a:solidFill>
                          <a:effectLst/>
                          <a:latin typeface="+mn-lt"/>
                          <a:cs typeface="Times New Roman" panose="02020603050405020304" pitchFamily="18" charset="0"/>
                        </a:rPr>
                        <a:t>8.… we will one day become star athletes in other less well-known but hugely important races. </a:t>
                      </a:r>
                      <a:endParaRPr lang="zh-CN" sz="2200" b="0"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spcAft>
                          <a:spcPts val="0"/>
                        </a:spcAft>
                        <a:buSzPts val="650"/>
                        <a:buFont typeface="Wingdings" panose="05000000000000000000" pitchFamily="2" charset="2"/>
                        <a:buNone/>
                      </a:pP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216784986"/>
                  </a:ext>
                </a:extLst>
              </a:tr>
            </a:tbl>
          </a:graphicData>
        </a:graphic>
      </p:graphicFrame>
      <p:grpSp>
        <p:nvGrpSpPr>
          <p:cNvPr id="35" name="组合 34">
            <a:extLst>
              <a:ext uri="{FF2B5EF4-FFF2-40B4-BE49-F238E27FC236}">
                <a16:creationId xmlns:a16="http://schemas.microsoft.com/office/drawing/2014/main" xmlns="" id="{7A6C4862-87EA-E913-895C-1B30C8FDB676}"/>
              </a:ext>
            </a:extLst>
          </p:cNvPr>
          <p:cNvGrpSpPr/>
          <p:nvPr/>
        </p:nvGrpSpPr>
        <p:grpSpPr>
          <a:xfrm>
            <a:off x="8370044" y="885366"/>
            <a:ext cx="799525" cy="586284"/>
            <a:chOff x="6218013" y="812542"/>
            <a:chExt cx="799525" cy="586284"/>
          </a:xfrm>
        </p:grpSpPr>
        <p:sp>
          <p:nvSpPr>
            <p:cNvPr id="36" name="椭圆 35">
              <a:extLst>
                <a:ext uri="{FF2B5EF4-FFF2-40B4-BE49-F238E27FC236}">
                  <a16:creationId xmlns:a16="http://schemas.microsoft.com/office/drawing/2014/main" xmlns="" id="{A303E002-D34E-6B50-ECF3-18065EA68DA1}"/>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76B7AC0-4B0B-C72C-15FE-DB9DE2A0982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CD4F74D5-E2FD-D48C-15DB-5F3201C6AC1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1C3435EB-611A-2432-F235-17FBB8E89353}"/>
              </a:ext>
            </a:extLst>
          </p:cNvPr>
          <p:cNvGrpSpPr/>
          <p:nvPr/>
        </p:nvGrpSpPr>
        <p:grpSpPr>
          <a:xfrm>
            <a:off x="9094497" y="888454"/>
            <a:ext cx="799525" cy="586284"/>
            <a:chOff x="6218013" y="812542"/>
            <a:chExt cx="799525" cy="586284"/>
          </a:xfrm>
        </p:grpSpPr>
        <p:sp>
          <p:nvSpPr>
            <p:cNvPr id="40" name="椭圆 39">
              <a:extLst>
                <a:ext uri="{FF2B5EF4-FFF2-40B4-BE49-F238E27FC236}">
                  <a16:creationId xmlns:a16="http://schemas.microsoft.com/office/drawing/2014/main" xmlns="" id="{A33B50D6-9F14-9DC8-AE3B-AA50E3836613}"/>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398E84E0-68FD-A2DC-D554-B3A90E29BCD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EC03278-D91E-3249-1A60-CCCA8AB277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6ED9F8C9-9B6D-7FB0-0889-9997420638B4}"/>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2A431040-1F2D-7A2B-11AD-232C2E357AF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A27C87FE-2556-2922-34C8-1016DE46335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a:extLst>
                <a:ext uri="{FF2B5EF4-FFF2-40B4-BE49-F238E27FC236}">
                  <a16:creationId xmlns:a16="http://schemas.microsoft.com/office/drawing/2014/main" xmlns="" id="{EECC6D0D-29A5-CC91-794A-D580148E71E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C91CCEE4-D2BC-0AAA-32FE-7182864AB24C}"/>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4DE24190-70B7-AC81-BDE0-297925F7F2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2FEF6CD8-E995-E686-81FE-026628722A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a:extLst>
                <a:ext uri="{FF2B5EF4-FFF2-40B4-BE49-F238E27FC236}">
                  <a16:creationId xmlns:a16="http://schemas.microsoft.com/office/drawing/2014/main" xmlns="" id="{06358655-2F1C-F6A6-E080-6711789546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3C654C67-255C-338E-6DCA-5B598C48CA1E}"/>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3FB2A67A-D6F4-6FF5-DE50-D0199E29F3F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2DCE51E4-741D-82D4-1316-33E1639EE7FA}"/>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a:extLst>
                <a:ext uri="{FF2B5EF4-FFF2-40B4-BE49-F238E27FC236}">
                  <a16:creationId xmlns:a16="http://schemas.microsoft.com/office/drawing/2014/main" xmlns="" id="{DC703B28-1384-0C0D-55AE-411CCFF2F4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28" name="文本框 27">
            <a:extLst>
              <a:ext uri="{FF2B5EF4-FFF2-40B4-BE49-F238E27FC236}">
                <a16:creationId xmlns:a16="http://schemas.microsoft.com/office/drawing/2014/main" xmlns="" id="{5B58BB21-3233-91B6-C2F0-7F69436B9819}"/>
              </a:ext>
            </a:extLst>
          </p:cNvPr>
          <p:cNvSpPr txBox="1"/>
          <p:nvPr/>
        </p:nvSpPr>
        <p:spPr>
          <a:xfrm>
            <a:off x="7199534" y="3953188"/>
            <a:ext cx="4980144" cy="1446550"/>
          </a:xfrm>
          <a:prstGeom prst="rect">
            <a:avLst/>
          </a:prstGeom>
          <a:noFill/>
        </p:spPr>
        <p:txBody>
          <a:bodyPr wrap="square" rtlCol="0">
            <a:spAutoFit/>
          </a:bodyPr>
          <a:lstStyle/>
          <a:p>
            <a:r>
              <a:rPr lang="en-US" altLang="zh-CN" sz="2200" dirty="0">
                <a:solidFill>
                  <a:srgbClr val="DD5C60"/>
                </a:solidFill>
              </a:rPr>
              <a:t>Excellent performance of ordinary people in society; </a:t>
            </a:r>
          </a:p>
          <a:p>
            <a:r>
              <a:rPr lang="en-US" altLang="zh-CN" sz="2200" dirty="0">
                <a:solidFill>
                  <a:srgbClr val="DD5C60"/>
                </a:solidFill>
              </a:rPr>
              <a:t>Seemingly ordinary but very meaningful situations in life</a:t>
            </a:r>
            <a:endParaRPr lang="zh-CN" altLang="en-US" sz="2200" dirty="0">
              <a:solidFill>
                <a:srgbClr val="DD5C60"/>
              </a:solidFill>
            </a:endParaRPr>
          </a:p>
        </p:txBody>
      </p:sp>
      <p:sp>
        <p:nvSpPr>
          <p:cNvPr id="30" name="文本框 29">
            <a:extLst>
              <a:ext uri="{FF2B5EF4-FFF2-40B4-BE49-F238E27FC236}">
                <a16:creationId xmlns:a16="http://schemas.microsoft.com/office/drawing/2014/main" xmlns="" id="{4914D6F8-F460-716C-2831-9F732F9541C7}"/>
              </a:ext>
            </a:extLst>
          </p:cNvPr>
          <p:cNvSpPr txBox="1"/>
          <p:nvPr/>
        </p:nvSpPr>
        <p:spPr>
          <a:xfrm>
            <a:off x="7513804" y="2886593"/>
            <a:ext cx="4587741" cy="769441"/>
          </a:xfrm>
          <a:prstGeom prst="rect">
            <a:avLst/>
          </a:prstGeom>
          <a:noFill/>
        </p:spPr>
        <p:txBody>
          <a:bodyPr wrap="square" rtlCol="0">
            <a:spAutoFit/>
          </a:bodyPr>
          <a:lstStyle/>
          <a:p>
            <a:pPr algn="just"/>
            <a:r>
              <a:rPr lang="en-US" altLang="zh-CN" sz="2200" dirty="0">
                <a:solidFill>
                  <a:srgbClr val="DD5C60"/>
                </a:solidFill>
              </a:rPr>
              <a:t>Chances of making big money, winning great fame or very high prestige in life </a:t>
            </a:r>
            <a:endParaRPr lang="zh-CN" altLang="en-US" sz="2200" dirty="0">
              <a:solidFill>
                <a:srgbClr val="DD5C60"/>
              </a:solidFill>
            </a:endParaRPr>
          </a:p>
        </p:txBody>
      </p:sp>
      <p:sp>
        <p:nvSpPr>
          <p:cNvPr id="27" name="文本框 26"/>
          <p:cNvSpPr txBox="1"/>
          <p:nvPr/>
        </p:nvSpPr>
        <p:spPr>
          <a:xfrm>
            <a:off x="3795200" y="2913868"/>
            <a:ext cx="3404334" cy="369332"/>
          </a:xfrm>
          <a:prstGeom prst="rect">
            <a:avLst/>
          </a:prstGeom>
          <a:noFill/>
        </p:spPr>
        <p:txBody>
          <a:bodyPr wrap="square" rtlCol="0">
            <a:spAutoFit/>
          </a:bodyPr>
          <a:lstStyle/>
          <a:p>
            <a:r>
              <a:rPr lang="en-US" altLang="zh-CN" b="1" dirty="0">
                <a:solidFill>
                  <a:srgbClr val="DA5362"/>
                </a:solidFill>
              </a:rPr>
              <a:t>___________________________</a:t>
            </a:r>
            <a:endParaRPr lang="zh-CN" altLang="en-US" b="1" dirty="0">
              <a:solidFill>
                <a:srgbClr val="DA5362"/>
              </a:solidFill>
            </a:endParaRPr>
          </a:p>
        </p:txBody>
      </p:sp>
      <p:sp>
        <p:nvSpPr>
          <p:cNvPr id="32" name="文本框 31"/>
          <p:cNvSpPr txBox="1"/>
          <p:nvPr/>
        </p:nvSpPr>
        <p:spPr>
          <a:xfrm>
            <a:off x="1087651" y="3269053"/>
            <a:ext cx="1910732" cy="369332"/>
          </a:xfrm>
          <a:prstGeom prst="rect">
            <a:avLst/>
          </a:prstGeom>
          <a:noFill/>
        </p:spPr>
        <p:txBody>
          <a:bodyPr wrap="square" rtlCol="0">
            <a:spAutoFit/>
          </a:bodyPr>
          <a:lstStyle/>
          <a:p>
            <a:r>
              <a:rPr lang="en-US" altLang="zh-CN" b="1" dirty="0">
                <a:solidFill>
                  <a:srgbClr val="DA5362"/>
                </a:solidFill>
              </a:rPr>
              <a:t>______________</a:t>
            </a:r>
            <a:endParaRPr lang="zh-CN" altLang="en-US" b="1" dirty="0">
              <a:solidFill>
                <a:srgbClr val="DA5362"/>
              </a:solidFill>
            </a:endParaRPr>
          </a:p>
        </p:txBody>
      </p:sp>
      <p:sp>
        <p:nvSpPr>
          <p:cNvPr id="33" name="文本框 32"/>
          <p:cNvSpPr txBox="1"/>
          <p:nvPr/>
        </p:nvSpPr>
        <p:spPr>
          <a:xfrm>
            <a:off x="4075050" y="4562479"/>
            <a:ext cx="1617909" cy="369332"/>
          </a:xfrm>
          <a:prstGeom prst="rect">
            <a:avLst/>
          </a:prstGeom>
          <a:noFill/>
        </p:spPr>
        <p:txBody>
          <a:bodyPr wrap="square" rtlCol="0">
            <a:spAutoFit/>
          </a:bodyPr>
          <a:lstStyle/>
          <a:p>
            <a:r>
              <a:rPr lang="en-US" altLang="zh-CN" b="1" dirty="0">
                <a:solidFill>
                  <a:srgbClr val="DA5362"/>
                </a:solidFill>
              </a:rPr>
              <a:t>____________</a:t>
            </a:r>
            <a:endParaRPr lang="zh-CN" altLang="en-US" b="1" dirty="0">
              <a:solidFill>
                <a:srgbClr val="DA5362"/>
              </a:solidFill>
            </a:endParaRPr>
          </a:p>
        </p:txBody>
      </p:sp>
      <p:sp>
        <p:nvSpPr>
          <p:cNvPr id="34" name="文本框 33"/>
          <p:cNvSpPr txBox="1"/>
          <p:nvPr/>
        </p:nvSpPr>
        <p:spPr>
          <a:xfrm>
            <a:off x="5815713" y="4570876"/>
            <a:ext cx="1384951" cy="369332"/>
          </a:xfrm>
          <a:prstGeom prst="rect">
            <a:avLst/>
          </a:prstGeom>
          <a:noFill/>
        </p:spPr>
        <p:txBody>
          <a:bodyPr wrap="square" rtlCol="0">
            <a:spAutoFit/>
          </a:bodyPr>
          <a:lstStyle/>
          <a:p>
            <a:r>
              <a:rPr lang="en-US" altLang="zh-CN" b="1" dirty="0">
                <a:solidFill>
                  <a:srgbClr val="DA5362"/>
                </a:solidFill>
              </a:rPr>
              <a:t>__________</a:t>
            </a:r>
            <a:endParaRPr lang="zh-CN" altLang="en-US" b="1" dirty="0">
              <a:solidFill>
                <a:srgbClr val="DA5362"/>
              </a:solidFill>
            </a:endParaRPr>
          </a:p>
        </p:txBody>
      </p:sp>
      <p:sp>
        <p:nvSpPr>
          <p:cNvPr id="44" name="文本框 43"/>
          <p:cNvSpPr txBox="1"/>
          <p:nvPr/>
        </p:nvSpPr>
        <p:spPr>
          <a:xfrm>
            <a:off x="1087651" y="4842818"/>
            <a:ext cx="4775181" cy="369332"/>
          </a:xfrm>
          <a:prstGeom prst="rect">
            <a:avLst/>
          </a:prstGeom>
          <a:noFill/>
        </p:spPr>
        <p:txBody>
          <a:bodyPr wrap="square" rtlCol="0">
            <a:spAutoFit/>
          </a:bodyPr>
          <a:lstStyle/>
          <a:p>
            <a:r>
              <a:rPr lang="en-US" altLang="zh-CN" b="1" dirty="0">
                <a:solidFill>
                  <a:srgbClr val="DA5362"/>
                </a:solidFill>
              </a:rPr>
              <a:t>________________________________________</a:t>
            </a:r>
            <a:endParaRPr lang="zh-CN" altLang="en-US" b="1" dirty="0">
              <a:solidFill>
                <a:srgbClr val="DA5362"/>
              </a:solidFill>
            </a:endParaRPr>
          </a:p>
        </p:txBody>
      </p:sp>
    </p:spTree>
    <p:extLst>
      <p:ext uri="{BB962C8B-B14F-4D97-AF65-F5344CB8AC3E}">
        <p14:creationId xmlns:p14="http://schemas.microsoft.com/office/powerpoint/2010/main" xmlns="" val="8994709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nextCondLst>
                <p:cond evt="onClick" delay="0">
                  <p:tgtEl>
                    <p:spTgt spid="31"/>
                  </p:tgtEl>
                </p:cond>
              </p:nextCondLst>
            </p:seq>
          </p:childTnLst>
        </p:cTn>
      </p:par>
    </p:tnLst>
    <p:bldLst>
      <p:bldP spid="28" grpId="0"/>
      <p:bldP spid="30" grpId="0"/>
      <p:bldP spid="27" grpId="0"/>
      <p:bldP spid="32" grpId="0"/>
      <p:bldP spid="33" grpId="0"/>
      <p:bldP spid="34"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5.13</a:t>
            </a:r>
            <a:endParaRPr lang="zh-CN" altLang="en-US" sz="2600" b="1" dirty="0">
              <a:solidFill>
                <a:srgbClr val="DA5362"/>
              </a:solidFill>
            </a:endParaRPr>
          </a:p>
        </p:txBody>
      </p:sp>
      <p:sp>
        <p:nvSpPr>
          <p:cNvPr id="25" name="文本框 24">
            <a:extLst>
              <a:ext uri="{FF2B5EF4-FFF2-40B4-BE49-F238E27FC236}">
                <a16:creationId xmlns:a16="http://schemas.microsoft.com/office/drawing/2014/main" xmlns="" id="{5A95C9A8-2000-9664-0865-798D2A8B3FEB}"/>
              </a:ext>
            </a:extLst>
          </p:cNvPr>
          <p:cNvSpPr txBox="1"/>
          <p:nvPr/>
        </p:nvSpPr>
        <p:spPr>
          <a:xfrm>
            <a:off x="919321" y="2061802"/>
            <a:ext cx="10795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author asserts that losers in some areas may be winners in others and gives three possible reasons for this assertion. Find out the three possible reasons from the passage and put them down below.</a:t>
            </a:r>
          </a:p>
        </p:txBody>
      </p:sp>
      <p:grpSp>
        <p:nvGrpSpPr>
          <p:cNvPr id="24" name="组合 23">
            <a:extLst>
              <a:ext uri="{FF2B5EF4-FFF2-40B4-BE49-F238E27FC236}">
                <a16:creationId xmlns:a16="http://schemas.microsoft.com/office/drawing/2014/main" xmlns="" id="{8ACDE879-E5E7-1E1F-8D24-5F303424E34A}"/>
              </a:ext>
            </a:extLst>
          </p:cNvPr>
          <p:cNvGrpSpPr/>
          <p:nvPr/>
        </p:nvGrpSpPr>
        <p:grpSpPr>
          <a:xfrm>
            <a:off x="8370044" y="885366"/>
            <a:ext cx="799525" cy="586284"/>
            <a:chOff x="6218013" y="812542"/>
            <a:chExt cx="799525" cy="586284"/>
          </a:xfrm>
        </p:grpSpPr>
        <p:sp>
          <p:nvSpPr>
            <p:cNvPr id="26" name="椭圆 25">
              <a:extLst>
                <a:ext uri="{FF2B5EF4-FFF2-40B4-BE49-F238E27FC236}">
                  <a16:creationId xmlns:a16="http://schemas.microsoft.com/office/drawing/2014/main" xmlns="" id="{E1C31724-77D1-E45C-C0A6-3BB0D00608E0}"/>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a:extLst>
                <a:ext uri="{FF2B5EF4-FFF2-40B4-BE49-F238E27FC236}">
                  <a16:creationId xmlns:a16="http://schemas.microsoft.com/office/drawing/2014/main" xmlns="" id="{A1066E80-C14B-8227-9404-3D7866812F4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4" action="ppaction://hlinksldjump"/>
              <a:extLst>
                <a:ext uri="{FF2B5EF4-FFF2-40B4-BE49-F238E27FC236}">
                  <a16:creationId xmlns:a16="http://schemas.microsoft.com/office/drawing/2014/main" xmlns="" id="{8E8847C7-3C8B-3884-E59C-78602A0FAC2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30" name="组合 29">
            <a:extLst>
              <a:ext uri="{FF2B5EF4-FFF2-40B4-BE49-F238E27FC236}">
                <a16:creationId xmlns:a16="http://schemas.microsoft.com/office/drawing/2014/main" xmlns="" id="{2E16AF44-5B08-9408-A2F8-42A7D3C809D4}"/>
              </a:ext>
            </a:extLst>
          </p:cNvPr>
          <p:cNvGrpSpPr/>
          <p:nvPr/>
        </p:nvGrpSpPr>
        <p:grpSpPr>
          <a:xfrm>
            <a:off x="9094497" y="888454"/>
            <a:ext cx="799525" cy="586284"/>
            <a:chOff x="6218013" y="812542"/>
            <a:chExt cx="799525" cy="586284"/>
          </a:xfrm>
        </p:grpSpPr>
        <p:sp>
          <p:nvSpPr>
            <p:cNvPr id="31" name="椭圆 30">
              <a:extLst>
                <a:ext uri="{FF2B5EF4-FFF2-40B4-BE49-F238E27FC236}">
                  <a16:creationId xmlns:a16="http://schemas.microsoft.com/office/drawing/2014/main" xmlns="" id="{471E7F51-2501-F612-71D1-58AB2A02091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2" name="图片 31">
              <a:extLst>
                <a:ext uri="{FF2B5EF4-FFF2-40B4-BE49-F238E27FC236}">
                  <a16:creationId xmlns:a16="http://schemas.microsoft.com/office/drawing/2014/main" xmlns="" id="{11003528-BF01-4B1B-5DA8-28944E30E5AC}"/>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3" name="文本框 32">
              <a:hlinkClick r:id="rId5" action="ppaction://hlinksldjump"/>
              <a:extLst>
                <a:ext uri="{FF2B5EF4-FFF2-40B4-BE49-F238E27FC236}">
                  <a16:creationId xmlns:a16="http://schemas.microsoft.com/office/drawing/2014/main" xmlns="" id="{1D2073F3-E6A6-7B9F-DCA3-6B99D518920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34" name="组合 33">
            <a:extLst>
              <a:ext uri="{FF2B5EF4-FFF2-40B4-BE49-F238E27FC236}">
                <a16:creationId xmlns:a16="http://schemas.microsoft.com/office/drawing/2014/main" xmlns="" id="{D4C162B0-9CC3-4EDF-C7DA-CA43DD270350}"/>
              </a:ext>
            </a:extLst>
          </p:cNvPr>
          <p:cNvGrpSpPr/>
          <p:nvPr/>
        </p:nvGrpSpPr>
        <p:grpSpPr>
          <a:xfrm>
            <a:off x="9809575" y="888454"/>
            <a:ext cx="799525" cy="586284"/>
            <a:chOff x="6218013" y="812542"/>
            <a:chExt cx="799525" cy="586284"/>
          </a:xfrm>
        </p:grpSpPr>
        <p:sp>
          <p:nvSpPr>
            <p:cNvPr id="35" name="椭圆 34">
              <a:extLst>
                <a:ext uri="{FF2B5EF4-FFF2-40B4-BE49-F238E27FC236}">
                  <a16:creationId xmlns:a16="http://schemas.microsoft.com/office/drawing/2014/main" xmlns="" id="{C61E7CB1-BD8D-C5B7-750B-2E066D63CC1F}"/>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 name="图片 35">
              <a:extLst>
                <a:ext uri="{FF2B5EF4-FFF2-40B4-BE49-F238E27FC236}">
                  <a16:creationId xmlns:a16="http://schemas.microsoft.com/office/drawing/2014/main" xmlns="" id="{7D30AF94-3076-E671-94A2-B5AE577314EB}"/>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7" name="文本框 36">
              <a:hlinkClick r:id="rId6" action="ppaction://hlinksldjump"/>
              <a:extLst>
                <a:ext uri="{FF2B5EF4-FFF2-40B4-BE49-F238E27FC236}">
                  <a16:creationId xmlns:a16="http://schemas.microsoft.com/office/drawing/2014/main" xmlns="" id="{33B918CB-F0C0-9927-6378-2CB09E1CE8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38" name="组合 37">
            <a:extLst>
              <a:ext uri="{FF2B5EF4-FFF2-40B4-BE49-F238E27FC236}">
                <a16:creationId xmlns:a16="http://schemas.microsoft.com/office/drawing/2014/main" xmlns="" id="{FB7293C1-940C-B036-75ED-D1ED28723AF5}"/>
              </a:ext>
            </a:extLst>
          </p:cNvPr>
          <p:cNvGrpSpPr/>
          <p:nvPr/>
        </p:nvGrpSpPr>
        <p:grpSpPr>
          <a:xfrm>
            <a:off x="10534028" y="891542"/>
            <a:ext cx="799525" cy="586284"/>
            <a:chOff x="6218013" y="812542"/>
            <a:chExt cx="799525" cy="586284"/>
          </a:xfrm>
        </p:grpSpPr>
        <p:sp>
          <p:nvSpPr>
            <p:cNvPr id="39" name="椭圆 38">
              <a:extLst>
                <a:ext uri="{FF2B5EF4-FFF2-40B4-BE49-F238E27FC236}">
                  <a16:creationId xmlns:a16="http://schemas.microsoft.com/office/drawing/2014/main" xmlns="" id="{6D17B5B3-E2BC-9562-0B5B-D99E1101100B}"/>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0" name="图片 39">
              <a:extLst>
                <a:ext uri="{FF2B5EF4-FFF2-40B4-BE49-F238E27FC236}">
                  <a16:creationId xmlns:a16="http://schemas.microsoft.com/office/drawing/2014/main" xmlns="" id="{DD261F38-6A56-7990-303B-84818524A2B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1" name="文本框 40">
              <a:hlinkClick r:id="rId7" action="ppaction://hlinksldjump"/>
              <a:extLst>
                <a:ext uri="{FF2B5EF4-FFF2-40B4-BE49-F238E27FC236}">
                  <a16:creationId xmlns:a16="http://schemas.microsoft.com/office/drawing/2014/main" xmlns="" id="{403A0D40-603F-DF3C-49FB-864596954E3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42" name="组合 41">
            <a:extLst>
              <a:ext uri="{FF2B5EF4-FFF2-40B4-BE49-F238E27FC236}">
                <a16:creationId xmlns:a16="http://schemas.microsoft.com/office/drawing/2014/main" xmlns="" id="{227928B7-16BC-00DA-A608-22B06967CBAA}"/>
              </a:ext>
            </a:extLst>
          </p:cNvPr>
          <p:cNvGrpSpPr/>
          <p:nvPr/>
        </p:nvGrpSpPr>
        <p:grpSpPr>
          <a:xfrm>
            <a:off x="11255653" y="886655"/>
            <a:ext cx="799525" cy="586284"/>
            <a:chOff x="6218013" y="812542"/>
            <a:chExt cx="799525" cy="586284"/>
          </a:xfrm>
        </p:grpSpPr>
        <p:sp>
          <p:nvSpPr>
            <p:cNvPr id="43" name="椭圆 42">
              <a:extLst>
                <a:ext uri="{FF2B5EF4-FFF2-40B4-BE49-F238E27FC236}">
                  <a16:creationId xmlns:a16="http://schemas.microsoft.com/office/drawing/2014/main" xmlns="" id="{EB549807-7CBE-1B37-A1BF-9C7F870F96EC}"/>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4" name="图片 63">
              <a:extLst>
                <a:ext uri="{FF2B5EF4-FFF2-40B4-BE49-F238E27FC236}">
                  <a16:creationId xmlns:a16="http://schemas.microsoft.com/office/drawing/2014/main" xmlns="" id="{7014EA35-6020-6663-6F1D-CB992582795E}"/>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5" name="文本框 64">
              <a:hlinkClick r:id="rId8" action="ppaction://hlinksldjump"/>
              <a:extLst>
                <a:ext uri="{FF2B5EF4-FFF2-40B4-BE49-F238E27FC236}">
                  <a16:creationId xmlns:a16="http://schemas.microsoft.com/office/drawing/2014/main" xmlns="" id="{7CE5AD8D-30F0-6375-335D-1AE1966EDDE4}"/>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44" name="圆角矩形 15">
            <a:extLst>
              <a:ext uri="{FF2B5EF4-FFF2-40B4-BE49-F238E27FC236}">
                <a16:creationId xmlns:a16="http://schemas.microsoft.com/office/drawing/2014/main" xmlns="" id="{0378384D-45BD-B3A0-2847-FE8404421B5D}"/>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45" name="矩形 44">
            <a:extLst>
              <a:ext uri="{FF2B5EF4-FFF2-40B4-BE49-F238E27FC236}">
                <a16:creationId xmlns:a16="http://schemas.microsoft.com/office/drawing/2014/main" xmlns="" id="{02B0EA33-CB2D-360B-CBC1-895B522DF110}"/>
              </a:ext>
            </a:extLst>
          </p:cNvPr>
          <p:cNvSpPr/>
          <p:nvPr/>
        </p:nvSpPr>
        <p:spPr>
          <a:xfrm>
            <a:off x="939198" y="2951545"/>
            <a:ext cx="11474507" cy="35685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xmlns="" id="{997590DA-5FED-7EF3-6211-D4229429BC70}"/>
              </a:ext>
            </a:extLst>
          </p:cNvPr>
          <p:cNvSpPr txBox="1"/>
          <p:nvPr/>
        </p:nvSpPr>
        <p:spPr>
          <a:xfrm>
            <a:off x="1350994" y="3076139"/>
            <a:ext cx="10408752" cy="3315395"/>
          </a:xfrm>
          <a:prstGeom prst="rect">
            <a:avLst/>
          </a:prstGeom>
          <a:noFill/>
        </p:spPr>
        <p:txBody>
          <a:bodyPr wrap="square" rtlCol="0">
            <a:spAutoFit/>
          </a:bodyPr>
          <a:lstStyle/>
          <a:p>
            <a:pPr algn="ctr">
              <a:lnSpc>
                <a:spcPct val="120000"/>
              </a:lnSpc>
            </a:pPr>
            <a:r>
              <a:rPr lang="en-US" altLang="zh-CN" sz="2200" b="1" dirty="0">
                <a:solidFill>
                  <a:srgbClr val="D20000"/>
                </a:solidFill>
              </a:rPr>
              <a:t>Assertion: Losers in some areas may be winners in other areas.</a:t>
            </a:r>
          </a:p>
          <a:p>
            <a:pPr marL="1168400" indent="-1168400">
              <a:lnSpc>
                <a:spcPct val="120000"/>
              </a:lnSpc>
            </a:pPr>
            <a:r>
              <a:rPr lang="en-US" altLang="zh-CN" sz="2200" dirty="0"/>
              <a:t>Reason 1: </a:t>
            </a:r>
            <a:r>
              <a:rPr lang="en-US" altLang="zh-CN" sz="2200" u="sng" dirty="0"/>
              <a:t>Prowess in one kind of race seems to militate against one’s chances of success in others.</a:t>
            </a:r>
          </a:p>
          <a:p>
            <a:pPr marL="984250" indent="-984250">
              <a:lnSpc>
                <a:spcPct val="120000"/>
              </a:lnSpc>
            </a:pPr>
            <a:r>
              <a:rPr lang="en-US" altLang="zh-CN" sz="2200" dirty="0"/>
              <a:t>Reason 2: _______________________________________________________________</a:t>
            </a:r>
          </a:p>
          <a:p>
            <a:pPr marL="984250">
              <a:lnSpc>
                <a:spcPct val="120000"/>
              </a:lnSpc>
            </a:pPr>
            <a:r>
              <a:rPr lang="en-US" altLang="zh-CN" sz="2200" dirty="0"/>
              <a:t>   _______________________________________</a:t>
            </a:r>
          </a:p>
          <a:p>
            <a:pPr marL="984250" indent="-984250">
              <a:lnSpc>
                <a:spcPct val="120000"/>
              </a:lnSpc>
            </a:pPr>
            <a:r>
              <a:rPr lang="en-US" altLang="zh-CN" sz="2200" dirty="0"/>
              <a:t>Reason 3: ________________________________________________________________</a:t>
            </a:r>
          </a:p>
          <a:p>
            <a:pPr marL="984250">
              <a:lnSpc>
                <a:spcPct val="120000"/>
              </a:lnSpc>
            </a:pPr>
            <a:r>
              <a:rPr lang="en-US" altLang="zh-CN" sz="2200" dirty="0"/>
              <a:t>   ________________________________________________________________</a:t>
            </a:r>
          </a:p>
          <a:p>
            <a:pPr marL="1165225">
              <a:lnSpc>
                <a:spcPct val="120000"/>
              </a:lnSpc>
            </a:pPr>
            <a:r>
              <a:rPr lang="en-US" altLang="zh-CN" sz="2200" dirty="0"/>
              <a:t>___________________________________________</a:t>
            </a:r>
            <a:endParaRPr lang="zh-CN" altLang="en-US" sz="2200" dirty="0"/>
          </a:p>
        </p:txBody>
      </p:sp>
      <p:sp>
        <p:nvSpPr>
          <p:cNvPr id="2" name="文本框 1">
            <a:extLst>
              <a:ext uri="{FF2B5EF4-FFF2-40B4-BE49-F238E27FC236}">
                <a16:creationId xmlns:a16="http://schemas.microsoft.com/office/drawing/2014/main" xmlns="" id="{521F03DF-A4BA-4739-3CEB-68AD97880EF8}"/>
              </a:ext>
            </a:extLst>
          </p:cNvPr>
          <p:cNvSpPr txBox="1"/>
          <p:nvPr/>
        </p:nvSpPr>
        <p:spPr>
          <a:xfrm>
            <a:off x="2517772" y="4267194"/>
            <a:ext cx="9041438" cy="877804"/>
          </a:xfrm>
          <a:prstGeom prst="rect">
            <a:avLst/>
          </a:prstGeom>
          <a:noFill/>
        </p:spPr>
        <p:txBody>
          <a:bodyPr wrap="square" rtlCol="0">
            <a:spAutoFit/>
          </a:bodyPr>
          <a:lstStyle/>
          <a:p>
            <a:pPr>
              <a:lnSpc>
                <a:spcPct val="120000"/>
              </a:lnSpc>
            </a:pPr>
            <a:r>
              <a:rPr lang="en-US" altLang="zh-CN" sz="2200" dirty="0">
                <a:solidFill>
                  <a:srgbClr val="DD5C60"/>
                </a:solidFill>
              </a:rPr>
              <a:t>When we have failed in certain races of life, we retain ample opportunities to train and develop our strength to win in others.</a:t>
            </a:r>
            <a:endParaRPr lang="zh-CN" altLang="en-US" sz="2200" dirty="0">
              <a:solidFill>
                <a:srgbClr val="DD5C60"/>
              </a:solidFill>
            </a:endParaRPr>
          </a:p>
        </p:txBody>
      </p:sp>
      <p:sp>
        <p:nvSpPr>
          <p:cNvPr id="46" name="文本框 45">
            <a:extLst>
              <a:ext uri="{FF2B5EF4-FFF2-40B4-BE49-F238E27FC236}">
                <a16:creationId xmlns:a16="http://schemas.microsoft.com/office/drawing/2014/main" xmlns="" id="{37BC0636-6489-B438-E8AF-15ABB5225E7E}"/>
              </a:ext>
            </a:extLst>
          </p:cNvPr>
          <p:cNvSpPr txBox="1"/>
          <p:nvPr/>
        </p:nvSpPr>
        <p:spPr>
          <a:xfrm>
            <a:off x="2550425" y="5061853"/>
            <a:ext cx="9209321" cy="1284069"/>
          </a:xfrm>
          <a:prstGeom prst="rect">
            <a:avLst/>
          </a:prstGeom>
          <a:noFill/>
        </p:spPr>
        <p:txBody>
          <a:bodyPr wrap="square" rtlCol="0">
            <a:spAutoFit/>
          </a:bodyPr>
          <a:lstStyle/>
          <a:p>
            <a:pPr>
              <a:lnSpc>
                <a:spcPct val="120000"/>
              </a:lnSpc>
            </a:pPr>
            <a:r>
              <a:rPr lang="en-US" altLang="zh-CN" sz="2200" dirty="0">
                <a:solidFill>
                  <a:srgbClr val="DD5C60"/>
                </a:solidFill>
              </a:rPr>
              <a:t>When we mess up in worldly areas, the universe is just giving us an exceptional chance to begin the training which means we will one day become star athletes in other less well-known but hugely important races. </a:t>
            </a:r>
            <a:endParaRPr lang="zh-CN" altLang="en-US" sz="2200" dirty="0">
              <a:solidFill>
                <a:srgbClr val="DD5C60"/>
              </a:solidFill>
            </a:endParaRPr>
          </a:p>
        </p:txBody>
      </p:sp>
    </p:spTree>
    <p:extLst>
      <p:ext uri="{BB962C8B-B14F-4D97-AF65-F5344CB8AC3E}">
        <p14:creationId xmlns:p14="http://schemas.microsoft.com/office/powerpoint/2010/main" xmlns="" val="19773541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nextCondLst>
                <p:cond evt="onClick" delay="0">
                  <p:tgtEl>
                    <p:spTgt spid="44"/>
                  </p:tgtEl>
                </p:cond>
              </p:nextCondLst>
            </p:seq>
          </p:childTnLst>
        </p:cTn>
      </p:par>
    </p:tnLst>
    <p:bldLst>
      <p:bldP spid="2" grpId="0"/>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肘形连接符 20"/>
          <p:cNvCxnSpPr/>
          <p:nvPr/>
        </p:nvCxnSpPr>
        <p:spPr>
          <a:xfrm rot="16200000" flipH="1">
            <a:off x="6403691" y="5301894"/>
            <a:ext cx="755043" cy="414327"/>
          </a:xfrm>
          <a:prstGeom prst="bentConnector3">
            <a:avLst>
              <a:gd name="adj1" fmla="val 98987"/>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5.14</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25" name="文本框 24">
            <a:extLst>
              <a:ext uri="{FF2B5EF4-FFF2-40B4-BE49-F238E27FC236}">
                <a16:creationId xmlns:a16="http://schemas.microsoft.com/office/drawing/2014/main" xmlns="" id="{5A95C9A8-2000-9664-0865-798D2A8B3FEB}"/>
              </a:ext>
            </a:extLst>
          </p:cNvPr>
          <p:cNvSpPr txBox="1"/>
          <p:nvPr/>
        </p:nvSpPr>
        <p:spPr>
          <a:xfrm>
            <a:off x="919321" y="2061802"/>
            <a:ext cx="107950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author makes effective use of examples to illustrate the point which would otherwise sound general and abstract. Complete the following chart that groups together such examples from Para. 1. Then find similar examples in other paragraphs.</a:t>
            </a:r>
          </a:p>
        </p:txBody>
      </p:sp>
      <p:grpSp>
        <p:nvGrpSpPr>
          <p:cNvPr id="43" name="组合 42">
            <a:extLst>
              <a:ext uri="{FF2B5EF4-FFF2-40B4-BE49-F238E27FC236}">
                <a16:creationId xmlns:a16="http://schemas.microsoft.com/office/drawing/2014/main" xmlns="" id="{049B4043-2515-F21B-37BC-E6FA6137573F}"/>
              </a:ext>
            </a:extLst>
          </p:cNvPr>
          <p:cNvGrpSpPr/>
          <p:nvPr/>
        </p:nvGrpSpPr>
        <p:grpSpPr>
          <a:xfrm>
            <a:off x="8370044" y="885366"/>
            <a:ext cx="799525" cy="586284"/>
            <a:chOff x="6218013" y="812542"/>
            <a:chExt cx="799525" cy="586284"/>
          </a:xfrm>
        </p:grpSpPr>
        <p:sp>
          <p:nvSpPr>
            <p:cNvPr id="64" name="椭圆 63">
              <a:extLst>
                <a:ext uri="{FF2B5EF4-FFF2-40B4-BE49-F238E27FC236}">
                  <a16:creationId xmlns:a16="http://schemas.microsoft.com/office/drawing/2014/main" xmlns="" id="{884D8A09-D840-BE01-A479-1693885F72C8}"/>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5CF1AEAF-61C3-81C3-55CD-1F77D945421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4" action="ppaction://hlinksldjump"/>
              <a:extLst>
                <a:ext uri="{FF2B5EF4-FFF2-40B4-BE49-F238E27FC236}">
                  <a16:creationId xmlns:a16="http://schemas.microsoft.com/office/drawing/2014/main" xmlns="" id="{BA77C802-90AE-7052-E5C6-06540EEF142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492E6F9D-D4AA-C0BB-0A7F-16168ADD8F73}"/>
              </a:ext>
            </a:extLst>
          </p:cNvPr>
          <p:cNvGrpSpPr/>
          <p:nvPr/>
        </p:nvGrpSpPr>
        <p:grpSpPr>
          <a:xfrm>
            <a:off x="9094497" y="888454"/>
            <a:ext cx="799525" cy="586284"/>
            <a:chOff x="6218013" y="812542"/>
            <a:chExt cx="799525" cy="586284"/>
          </a:xfrm>
        </p:grpSpPr>
        <p:sp>
          <p:nvSpPr>
            <p:cNvPr id="68" name="椭圆 67">
              <a:extLst>
                <a:ext uri="{FF2B5EF4-FFF2-40B4-BE49-F238E27FC236}">
                  <a16:creationId xmlns:a16="http://schemas.microsoft.com/office/drawing/2014/main" xmlns="" id="{7617D0B5-AA0B-FD68-5C29-F4EB27B7F9D1}"/>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A39EB56D-4345-C3A3-12AC-B06FB7360BA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5" action="ppaction://hlinksldjump"/>
              <a:extLst>
                <a:ext uri="{FF2B5EF4-FFF2-40B4-BE49-F238E27FC236}">
                  <a16:creationId xmlns:a16="http://schemas.microsoft.com/office/drawing/2014/main" xmlns="" id="{976C7062-31E3-7F38-4F66-5C94D0B7D977}"/>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0DC95D32-7AA3-EA2F-69B9-0127F69DC5BD}"/>
              </a:ext>
            </a:extLst>
          </p:cNvPr>
          <p:cNvGrpSpPr/>
          <p:nvPr/>
        </p:nvGrpSpPr>
        <p:grpSpPr>
          <a:xfrm>
            <a:off x="9809575" y="888454"/>
            <a:ext cx="799525" cy="586284"/>
            <a:chOff x="6218013" y="812542"/>
            <a:chExt cx="799525" cy="586284"/>
          </a:xfrm>
        </p:grpSpPr>
        <p:sp>
          <p:nvSpPr>
            <p:cNvPr id="72" name="椭圆 71">
              <a:extLst>
                <a:ext uri="{FF2B5EF4-FFF2-40B4-BE49-F238E27FC236}">
                  <a16:creationId xmlns:a16="http://schemas.microsoft.com/office/drawing/2014/main" xmlns="" id="{2B7728BF-C087-EDCD-96CF-671C341A3907}"/>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366A0C57-872B-9582-FAD6-5BDAFD47E00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6" action="ppaction://hlinksldjump"/>
              <a:extLst>
                <a:ext uri="{FF2B5EF4-FFF2-40B4-BE49-F238E27FC236}">
                  <a16:creationId xmlns:a16="http://schemas.microsoft.com/office/drawing/2014/main" xmlns="" id="{F78F3EB7-0256-1A95-92C5-F8586AC9DDE5}"/>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75" name="组合 74">
            <a:extLst>
              <a:ext uri="{FF2B5EF4-FFF2-40B4-BE49-F238E27FC236}">
                <a16:creationId xmlns:a16="http://schemas.microsoft.com/office/drawing/2014/main" xmlns="" id="{B3D642AE-5A0F-8879-3202-01F7A3AB38DE}"/>
              </a:ext>
            </a:extLst>
          </p:cNvPr>
          <p:cNvGrpSpPr/>
          <p:nvPr/>
        </p:nvGrpSpPr>
        <p:grpSpPr>
          <a:xfrm>
            <a:off x="10534028" y="891542"/>
            <a:ext cx="799525" cy="586284"/>
            <a:chOff x="6218013" y="812542"/>
            <a:chExt cx="799525" cy="586284"/>
          </a:xfrm>
        </p:grpSpPr>
        <p:sp>
          <p:nvSpPr>
            <p:cNvPr id="76" name="椭圆 75">
              <a:extLst>
                <a:ext uri="{FF2B5EF4-FFF2-40B4-BE49-F238E27FC236}">
                  <a16:creationId xmlns:a16="http://schemas.microsoft.com/office/drawing/2014/main" xmlns="" id="{5839CDE2-0344-6C05-5B6D-C0A55581B487}"/>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a:extLst>
                <a:ext uri="{FF2B5EF4-FFF2-40B4-BE49-F238E27FC236}">
                  <a16:creationId xmlns:a16="http://schemas.microsoft.com/office/drawing/2014/main" xmlns="" id="{7DD38519-2AD4-7AA4-D34A-38F024EF147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7" action="ppaction://hlinksldjump"/>
              <a:extLst>
                <a:ext uri="{FF2B5EF4-FFF2-40B4-BE49-F238E27FC236}">
                  <a16:creationId xmlns:a16="http://schemas.microsoft.com/office/drawing/2014/main" xmlns="" id="{F5613DED-88C3-6DF2-7A24-39889D2F820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79" name="组合 78">
            <a:extLst>
              <a:ext uri="{FF2B5EF4-FFF2-40B4-BE49-F238E27FC236}">
                <a16:creationId xmlns:a16="http://schemas.microsoft.com/office/drawing/2014/main" xmlns="" id="{87155542-3489-6AF1-C293-ACDADE647E7A}"/>
              </a:ext>
            </a:extLst>
          </p:cNvPr>
          <p:cNvGrpSpPr/>
          <p:nvPr/>
        </p:nvGrpSpPr>
        <p:grpSpPr>
          <a:xfrm>
            <a:off x="11255653" y="886655"/>
            <a:ext cx="799525" cy="586284"/>
            <a:chOff x="6218013" y="812542"/>
            <a:chExt cx="799525" cy="586284"/>
          </a:xfrm>
        </p:grpSpPr>
        <p:sp>
          <p:nvSpPr>
            <p:cNvPr id="80" name="椭圆 79">
              <a:extLst>
                <a:ext uri="{FF2B5EF4-FFF2-40B4-BE49-F238E27FC236}">
                  <a16:creationId xmlns:a16="http://schemas.microsoft.com/office/drawing/2014/main" xmlns="" id="{311042A5-AAD7-8979-F3EA-58605A57D361}"/>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a:extLst>
                <a:ext uri="{FF2B5EF4-FFF2-40B4-BE49-F238E27FC236}">
                  <a16:creationId xmlns:a16="http://schemas.microsoft.com/office/drawing/2014/main" xmlns="" id="{0F78E0E0-18D0-0604-B476-7266C978AEB0}"/>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8" action="ppaction://hlinksldjump"/>
              <a:extLst>
                <a:ext uri="{FF2B5EF4-FFF2-40B4-BE49-F238E27FC236}">
                  <a16:creationId xmlns:a16="http://schemas.microsoft.com/office/drawing/2014/main" xmlns="" id="{0311E5D6-C4D9-13BC-FBF4-BD8D7800DC3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4" name="文本框 3">
            <a:extLst>
              <a:ext uri="{FF2B5EF4-FFF2-40B4-BE49-F238E27FC236}">
                <a16:creationId xmlns:a16="http://schemas.microsoft.com/office/drawing/2014/main" xmlns="" id="{C81F0D35-7731-C9AC-0468-E0331E70768C}"/>
              </a:ext>
            </a:extLst>
          </p:cNvPr>
          <p:cNvSpPr txBox="1"/>
          <p:nvPr/>
        </p:nvSpPr>
        <p:spPr>
          <a:xfrm>
            <a:off x="960317" y="3131895"/>
            <a:ext cx="4157586" cy="877804"/>
          </a:xfrm>
          <a:prstGeom prst="rect">
            <a:avLst/>
          </a:prstGeom>
          <a:ln w="28575">
            <a:solidFill>
              <a:schemeClr val="bg2">
                <a:lumMod val="90000"/>
              </a:schemeClr>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0000"/>
              </a:lnSpc>
            </a:pPr>
            <a:r>
              <a:rPr lang="en-US" altLang="zh-CN" sz="2200" dirty="0"/>
              <a:t>1. Races for money, fame </a:t>
            </a:r>
          </a:p>
          <a:p>
            <a:pPr indent="271463">
              <a:lnSpc>
                <a:spcPct val="120000"/>
              </a:lnSpc>
            </a:pPr>
            <a:r>
              <a:rPr lang="en-US" altLang="zh-CN" sz="2200" dirty="0"/>
              <a:t>and _______ </a:t>
            </a:r>
            <a:endParaRPr lang="zh-CN" altLang="en-US" sz="2200" dirty="0"/>
          </a:p>
        </p:txBody>
      </p:sp>
      <p:sp>
        <p:nvSpPr>
          <p:cNvPr id="30" name="文本框 29">
            <a:extLst>
              <a:ext uri="{FF2B5EF4-FFF2-40B4-BE49-F238E27FC236}">
                <a16:creationId xmlns:a16="http://schemas.microsoft.com/office/drawing/2014/main" xmlns="" id="{FFA026C3-1275-ED5B-A23D-31DCFD317F22}"/>
              </a:ext>
            </a:extLst>
          </p:cNvPr>
          <p:cNvSpPr txBox="1"/>
          <p:nvPr/>
        </p:nvSpPr>
        <p:spPr>
          <a:xfrm>
            <a:off x="960316" y="4271508"/>
            <a:ext cx="4157586" cy="877804"/>
          </a:xfrm>
          <a:prstGeom prst="rect">
            <a:avLst/>
          </a:prstGeom>
          <a:ln w="28575">
            <a:solidFill>
              <a:srgbClr val="DA5362"/>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174625" indent="-174625">
              <a:lnSpc>
                <a:spcPct val="120000"/>
              </a:lnSpc>
            </a:pPr>
            <a:r>
              <a:rPr lang="en-US" altLang="zh-CN" sz="2200" dirty="0"/>
              <a:t>2. A race for who can remain calmest ___________________</a:t>
            </a:r>
            <a:endParaRPr lang="zh-CN" altLang="en-US" sz="2200" dirty="0"/>
          </a:p>
        </p:txBody>
      </p:sp>
      <p:sp>
        <p:nvSpPr>
          <p:cNvPr id="32" name="文本框 31">
            <a:extLst>
              <a:ext uri="{FF2B5EF4-FFF2-40B4-BE49-F238E27FC236}">
                <a16:creationId xmlns:a16="http://schemas.microsoft.com/office/drawing/2014/main" xmlns="" id="{AA8883AF-7C91-44F3-8A4D-A46DF23BFA81}"/>
              </a:ext>
            </a:extLst>
          </p:cNvPr>
          <p:cNvSpPr txBox="1"/>
          <p:nvPr/>
        </p:nvSpPr>
        <p:spPr>
          <a:xfrm>
            <a:off x="974785" y="5447677"/>
            <a:ext cx="4143117" cy="877804"/>
          </a:xfrm>
          <a:prstGeom prst="rect">
            <a:avLst/>
          </a:prstGeom>
          <a:ln w="28575">
            <a:solidFill>
              <a:srgbClr val="EA8152"/>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174625" indent="-174625">
              <a:lnSpc>
                <a:spcPct val="120000"/>
              </a:lnSpc>
            </a:pPr>
            <a:r>
              <a:rPr lang="en-US" altLang="zh-CN" sz="2200" dirty="0"/>
              <a:t>3. A race for who can be _______________</a:t>
            </a:r>
            <a:endParaRPr lang="zh-CN" altLang="en-US" sz="2200" dirty="0"/>
          </a:p>
        </p:txBody>
      </p:sp>
      <p:sp>
        <p:nvSpPr>
          <p:cNvPr id="33" name="文本框 32">
            <a:extLst>
              <a:ext uri="{FF2B5EF4-FFF2-40B4-BE49-F238E27FC236}">
                <a16:creationId xmlns:a16="http://schemas.microsoft.com/office/drawing/2014/main" xmlns="" id="{A8132435-2A5F-90AC-ACE2-C41519656DC7}"/>
              </a:ext>
            </a:extLst>
          </p:cNvPr>
          <p:cNvSpPr txBox="1"/>
          <p:nvPr/>
        </p:nvSpPr>
        <p:spPr>
          <a:xfrm>
            <a:off x="7023150" y="3058215"/>
            <a:ext cx="5032027" cy="877804"/>
          </a:xfrm>
          <a:prstGeom prst="rect">
            <a:avLst/>
          </a:prstGeom>
          <a:ln w="28575">
            <a:solidFill>
              <a:schemeClr val="accent2">
                <a:lumMod val="20000"/>
                <a:lumOff val="80000"/>
              </a:schemeClr>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174625" indent="-174625">
              <a:lnSpc>
                <a:spcPct val="120000"/>
              </a:lnSpc>
            </a:pPr>
            <a:r>
              <a:rPr lang="en-US" altLang="zh-CN" sz="2200" dirty="0"/>
              <a:t>4. A race measuring how _____ someone is at friendship</a:t>
            </a:r>
            <a:endParaRPr lang="zh-CN" altLang="en-US" sz="2200" dirty="0"/>
          </a:p>
        </p:txBody>
      </p:sp>
      <p:sp>
        <p:nvSpPr>
          <p:cNvPr id="34" name="文本框 33">
            <a:extLst>
              <a:ext uri="{FF2B5EF4-FFF2-40B4-BE49-F238E27FC236}">
                <a16:creationId xmlns:a16="http://schemas.microsoft.com/office/drawing/2014/main" xmlns="" id="{C823C68C-D03A-6934-739A-47663617F2B5}"/>
              </a:ext>
            </a:extLst>
          </p:cNvPr>
          <p:cNvSpPr txBox="1"/>
          <p:nvPr/>
        </p:nvSpPr>
        <p:spPr>
          <a:xfrm>
            <a:off x="7015628" y="4259917"/>
            <a:ext cx="4979513" cy="877804"/>
          </a:xfrm>
          <a:prstGeom prst="rect">
            <a:avLst/>
          </a:prstGeom>
          <a:ln w="28575">
            <a:solidFill>
              <a:srgbClr val="EB9D9F"/>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174625" indent="-174625">
              <a:lnSpc>
                <a:spcPct val="120000"/>
              </a:lnSpc>
            </a:pPr>
            <a:r>
              <a:rPr lang="en-US" altLang="zh-CN" sz="2200" dirty="0"/>
              <a:t>5. A race focused on how attentive someone is to _____________</a:t>
            </a:r>
            <a:endParaRPr lang="zh-CN" altLang="en-US" sz="2200" dirty="0"/>
          </a:p>
        </p:txBody>
      </p:sp>
      <p:sp>
        <p:nvSpPr>
          <p:cNvPr id="35" name="文本框 34">
            <a:extLst>
              <a:ext uri="{FF2B5EF4-FFF2-40B4-BE49-F238E27FC236}">
                <a16:creationId xmlns:a16="http://schemas.microsoft.com/office/drawing/2014/main" xmlns="" id="{B151ECFA-6FE6-0201-CF0A-1EAF841B3D57}"/>
              </a:ext>
            </a:extLst>
          </p:cNvPr>
          <p:cNvSpPr txBox="1"/>
          <p:nvPr/>
        </p:nvSpPr>
        <p:spPr>
          <a:xfrm>
            <a:off x="6993404" y="5430000"/>
            <a:ext cx="5001737" cy="877804"/>
          </a:xfrm>
          <a:prstGeom prst="rect">
            <a:avLst/>
          </a:prstGeom>
          <a:ln w="28575">
            <a:solidFill>
              <a:srgbClr val="F8CEB2"/>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pPr marL="174625" indent="-174625">
              <a:lnSpc>
                <a:spcPct val="120000"/>
              </a:lnSpc>
            </a:pPr>
            <a:r>
              <a:rPr lang="en-US" altLang="zh-CN" sz="2200" dirty="0"/>
              <a:t>6. A race focused on how good they are at ______________________________</a:t>
            </a:r>
            <a:endParaRPr lang="zh-CN" altLang="en-US" sz="2200" dirty="0"/>
          </a:p>
        </p:txBody>
      </p:sp>
      <p:sp>
        <p:nvSpPr>
          <p:cNvPr id="5" name="流程图: 接点 4">
            <a:extLst>
              <a:ext uri="{FF2B5EF4-FFF2-40B4-BE49-F238E27FC236}">
                <a16:creationId xmlns:a16="http://schemas.microsoft.com/office/drawing/2014/main" xmlns="" id="{635F0E4D-6BD4-2997-5ECE-B276F4E8EE1A}"/>
              </a:ext>
            </a:extLst>
          </p:cNvPr>
          <p:cNvSpPr/>
          <p:nvPr/>
        </p:nvSpPr>
        <p:spPr>
          <a:xfrm>
            <a:off x="5236392" y="3719499"/>
            <a:ext cx="1650654" cy="1650654"/>
          </a:xfrm>
          <a:prstGeom prst="flowChartConnector">
            <a:avLst/>
          </a:prstGeom>
          <a:solidFill>
            <a:schemeClr val="bg1"/>
          </a:solidFill>
          <a:ln w="76200">
            <a:solidFill>
              <a:srgbClr val="59BFB5"/>
            </a:solidFill>
          </a:ln>
          <a:effectLst>
            <a:outerShdw blurRad="50800" dist="50800" dir="5400000" algn="ctr" rotWithShape="0">
              <a:srgbClr val="00000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482FB3E-3A70-CD02-D9E2-91B4FB13219C}"/>
              </a:ext>
            </a:extLst>
          </p:cNvPr>
          <p:cNvSpPr txBox="1"/>
          <p:nvPr/>
        </p:nvSpPr>
        <p:spPr>
          <a:xfrm>
            <a:off x="5206527" y="4192206"/>
            <a:ext cx="1680519" cy="769441"/>
          </a:xfrm>
          <a:prstGeom prst="rect">
            <a:avLst/>
          </a:prstGeom>
          <a:noFill/>
        </p:spPr>
        <p:txBody>
          <a:bodyPr wrap="square" rtlCol="0">
            <a:spAutoFit/>
          </a:bodyPr>
          <a:lstStyle/>
          <a:p>
            <a:pPr algn="ctr"/>
            <a:r>
              <a:rPr lang="en-US" altLang="zh-CN" sz="2200" b="1" dirty="0">
                <a:solidFill>
                  <a:srgbClr val="B00000"/>
                </a:solidFill>
              </a:rPr>
              <a:t>Multi-race Event of Life</a:t>
            </a:r>
            <a:endParaRPr lang="zh-CN" altLang="en-US" sz="2200" b="1" dirty="0">
              <a:solidFill>
                <a:srgbClr val="B00000"/>
              </a:solidFill>
            </a:endParaRPr>
          </a:p>
        </p:txBody>
      </p:sp>
      <p:sp>
        <p:nvSpPr>
          <p:cNvPr id="2" name="文本框 1">
            <a:extLst>
              <a:ext uri="{FF2B5EF4-FFF2-40B4-BE49-F238E27FC236}">
                <a16:creationId xmlns:a16="http://schemas.microsoft.com/office/drawing/2014/main" xmlns="" id="{24DBC4F5-FE1D-AA5B-8FC1-4ED7E44D9752}"/>
              </a:ext>
            </a:extLst>
          </p:cNvPr>
          <p:cNvSpPr txBox="1"/>
          <p:nvPr/>
        </p:nvSpPr>
        <p:spPr>
          <a:xfrm>
            <a:off x="1767274" y="3545642"/>
            <a:ext cx="1132113" cy="430887"/>
          </a:xfrm>
          <a:prstGeom prst="rect">
            <a:avLst/>
          </a:prstGeom>
          <a:noFill/>
        </p:spPr>
        <p:txBody>
          <a:bodyPr wrap="square" rtlCol="0">
            <a:spAutoFit/>
          </a:bodyPr>
          <a:lstStyle/>
          <a:p>
            <a:r>
              <a:rPr lang="en-US" altLang="zh-CN" sz="2200" dirty="0">
                <a:solidFill>
                  <a:srgbClr val="DD5C60"/>
                </a:solidFill>
              </a:rPr>
              <a:t>prestige</a:t>
            </a:r>
            <a:endParaRPr lang="zh-CN" altLang="en-US" sz="2200" dirty="0">
              <a:solidFill>
                <a:srgbClr val="DD5C60"/>
              </a:solidFill>
            </a:endParaRPr>
          </a:p>
        </p:txBody>
      </p:sp>
      <p:sp>
        <p:nvSpPr>
          <p:cNvPr id="37" name="文本框 36">
            <a:extLst>
              <a:ext uri="{FF2B5EF4-FFF2-40B4-BE49-F238E27FC236}">
                <a16:creationId xmlns:a16="http://schemas.microsoft.com/office/drawing/2014/main" xmlns="" id="{3F611151-C8E4-FEE7-0188-F0C5B3FC83F8}"/>
              </a:ext>
            </a:extLst>
          </p:cNvPr>
          <p:cNvSpPr txBox="1"/>
          <p:nvPr/>
        </p:nvSpPr>
        <p:spPr>
          <a:xfrm>
            <a:off x="2059427" y="4714110"/>
            <a:ext cx="3076706" cy="430887"/>
          </a:xfrm>
          <a:prstGeom prst="rect">
            <a:avLst/>
          </a:prstGeom>
          <a:noFill/>
        </p:spPr>
        <p:txBody>
          <a:bodyPr wrap="square" rtlCol="0">
            <a:spAutoFit/>
          </a:bodyPr>
          <a:lstStyle/>
          <a:p>
            <a:r>
              <a:rPr lang="en-US" altLang="zh-CN" sz="2200" dirty="0">
                <a:solidFill>
                  <a:srgbClr val="DD5C60"/>
                </a:solidFill>
              </a:rPr>
              <a:t>in the face of frustration</a:t>
            </a:r>
            <a:endParaRPr lang="zh-CN" altLang="en-US" sz="2200" dirty="0">
              <a:solidFill>
                <a:srgbClr val="DD5C60"/>
              </a:solidFill>
            </a:endParaRPr>
          </a:p>
        </p:txBody>
      </p:sp>
      <p:sp>
        <p:nvSpPr>
          <p:cNvPr id="7" name="文本框 6">
            <a:extLst>
              <a:ext uri="{FF2B5EF4-FFF2-40B4-BE49-F238E27FC236}">
                <a16:creationId xmlns:a16="http://schemas.microsoft.com/office/drawing/2014/main" xmlns="" id="{0715AEE3-431E-324D-3980-1264347D004D}"/>
              </a:ext>
            </a:extLst>
          </p:cNvPr>
          <p:cNvSpPr txBox="1"/>
          <p:nvPr/>
        </p:nvSpPr>
        <p:spPr>
          <a:xfrm>
            <a:off x="1082452" y="5903905"/>
            <a:ext cx="2419993" cy="430887"/>
          </a:xfrm>
          <a:prstGeom prst="rect">
            <a:avLst/>
          </a:prstGeom>
          <a:noFill/>
        </p:spPr>
        <p:txBody>
          <a:bodyPr wrap="square" rtlCol="0">
            <a:spAutoFit/>
          </a:bodyPr>
          <a:lstStyle>
            <a:defPPr>
              <a:defRPr lang="zh-CN"/>
            </a:defPPr>
            <a:lvl1pPr>
              <a:defRPr sz="2200">
                <a:solidFill>
                  <a:srgbClr val="DD5C60"/>
                </a:solidFill>
              </a:defRPr>
            </a:lvl1pPr>
          </a:lstStyle>
          <a:p>
            <a:r>
              <a:rPr lang="en-US" altLang="zh-CN" dirty="0"/>
              <a:t> kindest to children</a:t>
            </a:r>
            <a:endParaRPr lang="zh-CN" altLang="en-US" dirty="0"/>
          </a:p>
        </p:txBody>
      </p:sp>
      <p:sp>
        <p:nvSpPr>
          <p:cNvPr id="38" name="文本框 37">
            <a:extLst>
              <a:ext uri="{FF2B5EF4-FFF2-40B4-BE49-F238E27FC236}">
                <a16:creationId xmlns:a16="http://schemas.microsoft.com/office/drawing/2014/main" xmlns="" id="{B27223C6-295C-AEC7-B6E6-881814701C8E}"/>
              </a:ext>
            </a:extLst>
          </p:cNvPr>
          <p:cNvSpPr txBox="1"/>
          <p:nvPr/>
        </p:nvSpPr>
        <p:spPr>
          <a:xfrm>
            <a:off x="9842430" y="3065604"/>
            <a:ext cx="981853" cy="430887"/>
          </a:xfrm>
          <a:prstGeom prst="rect">
            <a:avLst/>
          </a:prstGeom>
          <a:noFill/>
        </p:spPr>
        <p:txBody>
          <a:bodyPr wrap="square" rtlCol="0">
            <a:spAutoFit/>
          </a:bodyPr>
          <a:lstStyle>
            <a:defPPr>
              <a:defRPr lang="zh-CN"/>
            </a:defPPr>
            <a:lvl1pPr>
              <a:defRPr sz="2200">
                <a:solidFill>
                  <a:srgbClr val="DD5C60"/>
                </a:solidFill>
              </a:defRPr>
            </a:lvl1pPr>
          </a:lstStyle>
          <a:p>
            <a:r>
              <a:rPr lang="en-US" altLang="zh-CN" dirty="0"/>
              <a:t> gifted</a:t>
            </a:r>
            <a:endParaRPr lang="zh-CN" altLang="en-US" dirty="0"/>
          </a:p>
        </p:txBody>
      </p:sp>
      <p:sp>
        <p:nvSpPr>
          <p:cNvPr id="39" name="文本框 38">
            <a:extLst>
              <a:ext uri="{FF2B5EF4-FFF2-40B4-BE49-F238E27FC236}">
                <a16:creationId xmlns:a16="http://schemas.microsoft.com/office/drawing/2014/main" xmlns="" id="{42735F09-5D94-B328-069F-AE1568DFBB2F}"/>
              </a:ext>
            </a:extLst>
          </p:cNvPr>
          <p:cNvSpPr txBox="1"/>
          <p:nvPr/>
        </p:nvSpPr>
        <p:spPr>
          <a:xfrm>
            <a:off x="7197106" y="5844259"/>
            <a:ext cx="4382142" cy="430887"/>
          </a:xfrm>
          <a:prstGeom prst="rect">
            <a:avLst/>
          </a:prstGeom>
          <a:noFill/>
        </p:spPr>
        <p:txBody>
          <a:bodyPr wrap="square" rtlCol="0">
            <a:spAutoFit/>
          </a:bodyPr>
          <a:lstStyle>
            <a:defPPr>
              <a:defRPr lang="zh-CN"/>
            </a:defPPr>
            <a:lvl1pPr>
              <a:defRPr sz="2200">
                <a:solidFill>
                  <a:srgbClr val="DD5C60"/>
                </a:solidFill>
              </a:defRPr>
            </a:lvl1pPr>
          </a:lstStyle>
          <a:p>
            <a:r>
              <a:rPr lang="en-US" altLang="zh-CN" dirty="0"/>
              <a:t>deriving pleasure from autumn fruits</a:t>
            </a:r>
            <a:endParaRPr lang="zh-CN" altLang="en-US" dirty="0"/>
          </a:p>
        </p:txBody>
      </p:sp>
      <p:sp>
        <p:nvSpPr>
          <p:cNvPr id="40" name="文本框 39">
            <a:extLst>
              <a:ext uri="{FF2B5EF4-FFF2-40B4-BE49-F238E27FC236}">
                <a16:creationId xmlns:a16="http://schemas.microsoft.com/office/drawing/2014/main" xmlns="" id="{A62C094F-97F3-3174-F4EC-2889497F19B3}"/>
              </a:ext>
            </a:extLst>
          </p:cNvPr>
          <p:cNvSpPr txBox="1"/>
          <p:nvPr/>
        </p:nvSpPr>
        <p:spPr>
          <a:xfrm>
            <a:off x="8787461" y="4666723"/>
            <a:ext cx="2084947" cy="430887"/>
          </a:xfrm>
          <a:prstGeom prst="rect">
            <a:avLst/>
          </a:prstGeom>
          <a:noFill/>
        </p:spPr>
        <p:txBody>
          <a:bodyPr wrap="square" rtlCol="0">
            <a:spAutoFit/>
          </a:bodyPr>
          <a:lstStyle>
            <a:defPPr>
              <a:defRPr lang="zh-CN"/>
            </a:defPPr>
            <a:lvl1pPr>
              <a:defRPr sz="2200">
                <a:solidFill>
                  <a:srgbClr val="DD5C60"/>
                </a:solidFill>
              </a:defRPr>
            </a:lvl1pPr>
          </a:lstStyle>
          <a:p>
            <a:r>
              <a:rPr lang="en-US" altLang="zh-CN" dirty="0"/>
              <a:t> the evening sky</a:t>
            </a:r>
            <a:endParaRPr lang="zh-CN" altLang="en-US" dirty="0"/>
          </a:p>
        </p:txBody>
      </p:sp>
      <p:cxnSp>
        <p:nvCxnSpPr>
          <p:cNvPr id="16" name="肘形连接符 15"/>
          <p:cNvCxnSpPr>
            <a:endCxn id="33" idx="1"/>
          </p:cNvCxnSpPr>
          <p:nvPr/>
        </p:nvCxnSpPr>
        <p:spPr>
          <a:xfrm rot="5400000" flipH="1" flipV="1">
            <a:off x="6588270" y="3501141"/>
            <a:ext cx="438903" cy="430857"/>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肘形连接符 58"/>
          <p:cNvCxnSpPr/>
          <p:nvPr/>
        </p:nvCxnSpPr>
        <p:spPr>
          <a:xfrm rot="16200000" flipV="1">
            <a:off x="5062996" y="3517060"/>
            <a:ext cx="487322" cy="390264"/>
          </a:xfrm>
          <a:prstGeom prst="bentConnector3">
            <a:avLst>
              <a:gd name="adj1" fmla="val 100599"/>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p:nvPr/>
        </p:nvCxnSpPr>
        <p:spPr>
          <a:xfrm rot="5400000">
            <a:off x="5102347" y="5366340"/>
            <a:ext cx="504890" cy="448151"/>
          </a:xfrm>
          <a:prstGeom prst="bentConnector3">
            <a:avLst>
              <a:gd name="adj1" fmla="val 100874"/>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74391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nextCondLst>
                <p:cond evt="onClick" delay="0">
                  <p:tgtEl>
                    <p:spTgt spid="31"/>
                  </p:tgtEl>
                </p:cond>
              </p:nextCondLst>
            </p:seq>
          </p:childTnLst>
        </p:cTn>
      </p:par>
    </p:tnLst>
    <p:bldLst>
      <p:bldP spid="2" grpId="0"/>
      <p:bldP spid="37" grpId="0"/>
      <p:bldP spid="7" grpId="0"/>
      <p:bldP spid="38" grpId="0"/>
      <p:bldP spid="39" grpId="0"/>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xmlns="" id="{9B8B5F5A-66C0-4AB1-07AE-1CE83959E679}"/>
              </a:ext>
            </a:extLst>
          </p:cNvPr>
          <p:cNvSpPr/>
          <p:nvPr/>
        </p:nvSpPr>
        <p:spPr>
          <a:xfrm>
            <a:off x="993797" y="3449091"/>
            <a:ext cx="11743517" cy="31230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5.15</a:t>
            </a:r>
            <a:endParaRPr lang="zh-CN" altLang="en-US" sz="2600" b="1" dirty="0">
              <a:solidFill>
                <a:srgbClr val="DA5362"/>
              </a:solidFill>
            </a:endParaRPr>
          </a:p>
        </p:txBody>
      </p:sp>
      <p:sp>
        <p:nvSpPr>
          <p:cNvPr id="25" name="文本框 24">
            <a:extLst>
              <a:ext uri="{FF2B5EF4-FFF2-40B4-BE49-F238E27FC236}">
                <a16:creationId xmlns:a16="http://schemas.microsoft.com/office/drawing/2014/main" xmlns="" id="{5A95C9A8-2000-9664-0865-798D2A8B3FEB}"/>
              </a:ext>
            </a:extLst>
          </p:cNvPr>
          <p:cNvSpPr txBox="1"/>
          <p:nvPr/>
        </p:nvSpPr>
        <p:spPr>
          <a:xfrm>
            <a:off x="919321" y="2061802"/>
            <a:ext cx="107950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 the last paragraph of the passage, the author proposes that “noble tracks where those who have ‘failed’ can finally, properly and redemptively learn to ‘win’”. Can these noble tracks help alleviate the symptoms listed in Activity 5.7? Select one of the symptoms and write a short paragraph to explain why you think the noble tracks can or cannot help to alleviate it.</a:t>
            </a:r>
          </a:p>
        </p:txBody>
      </p:sp>
      <p:grpSp>
        <p:nvGrpSpPr>
          <p:cNvPr id="26" name="组合 25">
            <a:extLst>
              <a:ext uri="{FF2B5EF4-FFF2-40B4-BE49-F238E27FC236}">
                <a16:creationId xmlns:a16="http://schemas.microsoft.com/office/drawing/2014/main" xmlns="" id="{5AB47534-6E3C-99C8-19C8-8833779989D6}"/>
              </a:ext>
            </a:extLst>
          </p:cNvPr>
          <p:cNvGrpSpPr/>
          <p:nvPr/>
        </p:nvGrpSpPr>
        <p:grpSpPr>
          <a:xfrm>
            <a:off x="8370044" y="885366"/>
            <a:ext cx="799525" cy="586284"/>
            <a:chOff x="6218013" y="812542"/>
            <a:chExt cx="799525" cy="586284"/>
          </a:xfrm>
        </p:grpSpPr>
        <p:sp>
          <p:nvSpPr>
            <p:cNvPr id="27" name="椭圆 26">
              <a:extLst>
                <a:ext uri="{FF2B5EF4-FFF2-40B4-BE49-F238E27FC236}">
                  <a16:creationId xmlns:a16="http://schemas.microsoft.com/office/drawing/2014/main" xmlns="" id="{DD57370E-C7D8-6FE4-80DE-146A736E3F79}"/>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a:extLst>
                <a:ext uri="{FF2B5EF4-FFF2-40B4-BE49-F238E27FC236}">
                  <a16:creationId xmlns:a16="http://schemas.microsoft.com/office/drawing/2014/main" xmlns="" id="{C0AF0742-CB1E-6C87-C63F-EEEECC8E2C10}"/>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0" name="文本框 29">
              <a:hlinkClick r:id="rId4" action="ppaction://hlinksldjump"/>
              <a:extLst>
                <a:ext uri="{FF2B5EF4-FFF2-40B4-BE49-F238E27FC236}">
                  <a16:creationId xmlns:a16="http://schemas.microsoft.com/office/drawing/2014/main" xmlns="" id="{ED3B1C27-DA6A-59B2-F08C-2478365BA92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5.11</a:t>
              </a:r>
              <a:endParaRPr lang="zh-CN" altLang="en-US" sz="1200" b="1" dirty="0">
                <a:solidFill>
                  <a:schemeClr val="bg1"/>
                </a:solidFill>
              </a:endParaRPr>
            </a:p>
          </p:txBody>
        </p:sp>
      </p:grpSp>
      <p:grpSp>
        <p:nvGrpSpPr>
          <p:cNvPr id="31" name="组合 30">
            <a:extLst>
              <a:ext uri="{FF2B5EF4-FFF2-40B4-BE49-F238E27FC236}">
                <a16:creationId xmlns:a16="http://schemas.microsoft.com/office/drawing/2014/main" xmlns="" id="{CA997CBF-E7E6-A2FF-393F-1451A5FEDE78}"/>
              </a:ext>
            </a:extLst>
          </p:cNvPr>
          <p:cNvGrpSpPr/>
          <p:nvPr/>
        </p:nvGrpSpPr>
        <p:grpSpPr>
          <a:xfrm>
            <a:off x="9094497" y="888454"/>
            <a:ext cx="799525" cy="586284"/>
            <a:chOff x="6218013" y="812542"/>
            <a:chExt cx="799525" cy="586284"/>
          </a:xfrm>
        </p:grpSpPr>
        <p:sp>
          <p:nvSpPr>
            <p:cNvPr id="32" name="椭圆 31">
              <a:extLst>
                <a:ext uri="{FF2B5EF4-FFF2-40B4-BE49-F238E27FC236}">
                  <a16:creationId xmlns:a16="http://schemas.microsoft.com/office/drawing/2014/main" xmlns="" id="{58D4A9CC-605E-50E5-C6C4-5FCB5AEAC777}"/>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3" name="图片 32">
              <a:extLst>
                <a:ext uri="{FF2B5EF4-FFF2-40B4-BE49-F238E27FC236}">
                  <a16:creationId xmlns:a16="http://schemas.microsoft.com/office/drawing/2014/main" xmlns="" id="{0BF8E6A4-9B4E-B324-F81E-A468A7BF484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4" name="文本框 33">
              <a:hlinkClick r:id="rId5" action="ppaction://hlinksldjump"/>
              <a:extLst>
                <a:ext uri="{FF2B5EF4-FFF2-40B4-BE49-F238E27FC236}">
                  <a16:creationId xmlns:a16="http://schemas.microsoft.com/office/drawing/2014/main" xmlns="" id="{1152C1BA-B824-F2F0-ECE8-D052E3E7BA9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5.12</a:t>
              </a:r>
              <a:endParaRPr lang="zh-CN" altLang="en-US" sz="1200" b="1" dirty="0">
                <a:solidFill>
                  <a:schemeClr val="bg1"/>
                </a:solidFill>
              </a:endParaRPr>
            </a:p>
          </p:txBody>
        </p:sp>
      </p:grpSp>
      <p:grpSp>
        <p:nvGrpSpPr>
          <p:cNvPr id="35" name="组合 34">
            <a:extLst>
              <a:ext uri="{FF2B5EF4-FFF2-40B4-BE49-F238E27FC236}">
                <a16:creationId xmlns:a16="http://schemas.microsoft.com/office/drawing/2014/main" xmlns="" id="{FEC5B6E6-09E0-3BC4-1468-9F615B3B46AC}"/>
              </a:ext>
            </a:extLst>
          </p:cNvPr>
          <p:cNvGrpSpPr/>
          <p:nvPr/>
        </p:nvGrpSpPr>
        <p:grpSpPr>
          <a:xfrm>
            <a:off x="9809575" y="888454"/>
            <a:ext cx="799525" cy="586284"/>
            <a:chOff x="6218013" y="812542"/>
            <a:chExt cx="799525" cy="586284"/>
          </a:xfrm>
        </p:grpSpPr>
        <p:sp>
          <p:nvSpPr>
            <p:cNvPr id="36" name="椭圆 35">
              <a:extLst>
                <a:ext uri="{FF2B5EF4-FFF2-40B4-BE49-F238E27FC236}">
                  <a16:creationId xmlns:a16="http://schemas.microsoft.com/office/drawing/2014/main" xmlns="" id="{0DFC1B1F-E9B7-111E-A7CD-EF2AF4450A48}"/>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019DE6B-089C-6625-4D87-4F541F65E27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6" action="ppaction://hlinksldjump"/>
              <a:extLst>
                <a:ext uri="{FF2B5EF4-FFF2-40B4-BE49-F238E27FC236}">
                  <a16:creationId xmlns:a16="http://schemas.microsoft.com/office/drawing/2014/main" xmlns="" id="{6C399C4A-1BE4-7E85-D594-2A572536992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5.13</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56EDDDB8-3A47-7483-C990-50F139C9664B}"/>
              </a:ext>
            </a:extLst>
          </p:cNvPr>
          <p:cNvGrpSpPr/>
          <p:nvPr/>
        </p:nvGrpSpPr>
        <p:grpSpPr>
          <a:xfrm>
            <a:off x="10534028" y="891542"/>
            <a:ext cx="799525" cy="586284"/>
            <a:chOff x="6218013" y="812542"/>
            <a:chExt cx="799525" cy="586284"/>
          </a:xfrm>
        </p:grpSpPr>
        <p:sp>
          <p:nvSpPr>
            <p:cNvPr id="40" name="椭圆 39">
              <a:extLst>
                <a:ext uri="{FF2B5EF4-FFF2-40B4-BE49-F238E27FC236}">
                  <a16:creationId xmlns:a16="http://schemas.microsoft.com/office/drawing/2014/main" xmlns="" id="{6FF3A0AA-849F-C459-8C8B-C2917BA35C9F}"/>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4DBBA9D1-43AF-86A3-C80F-EFB8FAE114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7" action="ppaction://hlinksldjump"/>
              <a:extLst>
                <a:ext uri="{FF2B5EF4-FFF2-40B4-BE49-F238E27FC236}">
                  <a16:creationId xmlns:a16="http://schemas.microsoft.com/office/drawing/2014/main" xmlns="" id="{E7046AA7-5D34-5D39-FB8C-4B33CAF57A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5.14</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40BA857F-15F7-42AA-18E1-CD25756EE5BF}"/>
              </a:ext>
            </a:extLst>
          </p:cNvPr>
          <p:cNvGrpSpPr/>
          <p:nvPr/>
        </p:nvGrpSpPr>
        <p:grpSpPr>
          <a:xfrm>
            <a:off x="11255653" y="886655"/>
            <a:ext cx="799525" cy="586284"/>
            <a:chOff x="6218013" y="812542"/>
            <a:chExt cx="799525" cy="586284"/>
          </a:xfrm>
        </p:grpSpPr>
        <p:sp>
          <p:nvSpPr>
            <p:cNvPr id="64" name="椭圆 63">
              <a:extLst>
                <a:ext uri="{FF2B5EF4-FFF2-40B4-BE49-F238E27FC236}">
                  <a16:creationId xmlns:a16="http://schemas.microsoft.com/office/drawing/2014/main" xmlns="" id="{4B44C046-3B59-DE6E-ACDD-AC3FFB8FCC7C}"/>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9F3265E7-959F-BADC-ED0C-C6426C75DDCC}"/>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8" action="ppaction://hlinksldjump"/>
              <a:extLst>
                <a:ext uri="{FF2B5EF4-FFF2-40B4-BE49-F238E27FC236}">
                  <a16:creationId xmlns:a16="http://schemas.microsoft.com/office/drawing/2014/main" xmlns="" id="{EE02DCF7-1F14-BA1A-C75A-7B3746CDC9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5.15</a:t>
              </a:r>
              <a:endParaRPr lang="zh-CN" altLang="en-US" sz="1200" b="1" dirty="0">
                <a:solidFill>
                  <a:schemeClr val="bg1"/>
                </a:solidFill>
              </a:endParaRPr>
            </a:p>
          </p:txBody>
        </p:sp>
      </p:grpSp>
      <p:sp>
        <p:nvSpPr>
          <p:cNvPr id="52" name="圆角矩形 15">
            <a:extLst>
              <a:ext uri="{FF2B5EF4-FFF2-40B4-BE49-F238E27FC236}">
                <a16:creationId xmlns:a16="http://schemas.microsoft.com/office/drawing/2014/main" xmlns="" id="{836C6444-A21A-D48D-DD33-D545C580448E}"/>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 name="文本框 2">
            <a:extLst>
              <a:ext uri="{FF2B5EF4-FFF2-40B4-BE49-F238E27FC236}">
                <a16:creationId xmlns:a16="http://schemas.microsoft.com/office/drawing/2014/main" xmlns="" id="{99DDE5F9-8975-E4B8-9936-45AF966F7F93}"/>
              </a:ext>
            </a:extLst>
          </p:cNvPr>
          <p:cNvSpPr txBox="1"/>
          <p:nvPr/>
        </p:nvSpPr>
        <p:spPr>
          <a:xfrm>
            <a:off x="993798" y="3449091"/>
            <a:ext cx="11474129" cy="2529923"/>
          </a:xfrm>
          <a:prstGeom prst="rect">
            <a:avLst/>
          </a:prstGeom>
          <a:noFill/>
        </p:spPr>
        <p:txBody>
          <a:bodyPr wrap="square" rtlCol="0">
            <a:spAutoFit/>
          </a:bodyPr>
          <a:lstStyle/>
          <a:p>
            <a:pPr>
              <a:lnSpc>
                <a:spcPct val="120000"/>
              </a:lnSpc>
            </a:pPr>
            <a:r>
              <a:rPr lang="en-US" altLang="zh-CN" sz="2200" b="1" dirty="0"/>
              <a:t>Your thesis:</a:t>
            </a:r>
          </a:p>
          <a:p>
            <a:pPr marL="542925">
              <a:lnSpc>
                <a:spcPct val="120000"/>
              </a:lnSpc>
            </a:pPr>
            <a:r>
              <a:rPr lang="en-US" altLang="zh-CN" sz="2200" dirty="0"/>
              <a:t>Noble tracks such as ________________________________________________________</a:t>
            </a:r>
          </a:p>
          <a:p>
            <a:pPr marL="542925">
              <a:lnSpc>
                <a:spcPct val="120000"/>
              </a:lnSpc>
            </a:pPr>
            <a:r>
              <a:rPr lang="en-US" altLang="zh-CN" sz="2200" dirty="0"/>
              <a:t>____________________ (can / cannot) help to alleviate _________</a:t>
            </a:r>
          </a:p>
          <a:p>
            <a:pPr>
              <a:lnSpc>
                <a:spcPct val="120000"/>
              </a:lnSpc>
            </a:pPr>
            <a:r>
              <a:rPr lang="en-US" altLang="zh-CN" sz="2200" b="1" dirty="0"/>
              <a:t>The reason(s):</a:t>
            </a:r>
          </a:p>
          <a:p>
            <a:pPr indent="536575">
              <a:lnSpc>
                <a:spcPct val="120000"/>
              </a:lnSpc>
            </a:pPr>
            <a:r>
              <a:rPr lang="en-US" altLang="zh-CN" sz="2200" dirty="0"/>
              <a:t>_________________________________________________________________________</a:t>
            </a:r>
          </a:p>
          <a:p>
            <a:pPr indent="536575">
              <a:lnSpc>
                <a:spcPct val="120000"/>
              </a:lnSpc>
            </a:pPr>
            <a:r>
              <a:rPr lang="en-US" altLang="zh-CN" sz="2200" dirty="0"/>
              <a:t>___________________________________________________________________</a:t>
            </a:r>
            <a:endParaRPr lang="zh-CN" altLang="en-US" sz="2200" dirty="0"/>
          </a:p>
        </p:txBody>
      </p:sp>
      <p:sp>
        <p:nvSpPr>
          <p:cNvPr id="44" name="文本框 43">
            <a:extLst>
              <a:ext uri="{FF2B5EF4-FFF2-40B4-BE49-F238E27FC236}">
                <a16:creationId xmlns:a16="http://schemas.microsoft.com/office/drawing/2014/main" xmlns="" id="{C75FE615-6F17-B31C-A338-CE8ED44266B7}"/>
              </a:ext>
            </a:extLst>
          </p:cNvPr>
          <p:cNvSpPr txBox="1"/>
          <p:nvPr/>
        </p:nvSpPr>
        <p:spPr>
          <a:xfrm>
            <a:off x="1491539" y="3821292"/>
            <a:ext cx="11168988" cy="877804"/>
          </a:xfrm>
          <a:prstGeom prst="rect">
            <a:avLst/>
          </a:prstGeom>
          <a:noFill/>
        </p:spPr>
        <p:txBody>
          <a:bodyPr wrap="square" rtlCol="0">
            <a:spAutoFit/>
          </a:bodyPr>
          <a:lstStyle/>
          <a:p>
            <a:pPr indent="2416175">
              <a:lnSpc>
                <a:spcPct val="120000"/>
              </a:lnSpc>
            </a:pPr>
            <a:r>
              <a:rPr lang="en-US" altLang="zh-CN" sz="2200" dirty="0">
                <a:solidFill>
                  <a:srgbClr val="DD5C60"/>
                </a:solidFill>
              </a:rPr>
              <a:t>keeping a sense of humor, showing gratitude, forgiving, appreciating, letting go, and making do</a:t>
            </a:r>
            <a:endParaRPr lang="zh-CN" altLang="en-US" sz="2200" dirty="0">
              <a:solidFill>
                <a:srgbClr val="DD5C60"/>
              </a:solidFill>
            </a:endParaRPr>
          </a:p>
        </p:txBody>
      </p:sp>
      <p:sp>
        <p:nvSpPr>
          <p:cNvPr id="45" name="文本框 44">
            <a:extLst>
              <a:ext uri="{FF2B5EF4-FFF2-40B4-BE49-F238E27FC236}">
                <a16:creationId xmlns:a16="http://schemas.microsoft.com/office/drawing/2014/main" xmlns="" id="{9FA8A68C-97D0-DF8F-6B1C-D0F860919CD6}"/>
              </a:ext>
            </a:extLst>
          </p:cNvPr>
          <p:cNvSpPr txBox="1"/>
          <p:nvPr/>
        </p:nvSpPr>
        <p:spPr>
          <a:xfrm>
            <a:off x="7889270" y="4206719"/>
            <a:ext cx="1556656" cy="430887"/>
          </a:xfrm>
          <a:prstGeom prst="rect">
            <a:avLst/>
          </a:prstGeom>
          <a:noFill/>
        </p:spPr>
        <p:txBody>
          <a:bodyPr wrap="square" rtlCol="0">
            <a:spAutoFit/>
          </a:bodyPr>
          <a:lstStyle/>
          <a:p>
            <a:r>
              <a:rPr lang="en-US" altLang="zh-CN" sz="2200" dirty="0">
                <a:solidFill>
                  <a:srgbClr val="DD5C60"/>
                </a:solidFill>
              </a:rPr>
              <a:t>depression</a:t>
            </a:r>
            <a:endParaRPr lang="zh-CN" altLang="en-US" sz="2200" dirty="0">
              <a:solidFill>
                <a:srgbClr val="DD5C60"/>
              </a:solidFill>
            </a:endParaRPr>
          </a:p>
        </p:txBody>
      </p:sp>
      <p:sp>
        <p:nvSpPr>
          <p:cNvPr id="46" name="文本框 45">
            <a:extLst>
              <a:ext uri="{FF2B5EF4-FFF2-40B4-BE49-F238E27FC236}">
                <a16:creationId xmlns:a16="http://schemas.microsoft.com/office/drawing/2014/main" xmlns="" id="{10FC849D-E16E-CD07-D1E7-C0DB233A1606}"/>
              </a:ext>
            </a:extLst>
          </p:cNvPr>
          <p:cNvSpPr txBox="1"/>
          <p:nvPr/>
        </p:nvSpPr>
        <p:spPr>
          <a:xfrm>
            <a:off x="1146368" y="5039072"/>
            <a:ext cx="11168988" cy="877804"/>
          </a:xfrm>
          <a:prstGeom prst="rect">
            <a:avLst/>
          </a:prstGeom>
          <a:noFill/>
        </p:spPr>
        <p:txBody>
          <a:bodyPr wrap="square" rtlCol="0">
            <a:spAutoFit/>
          </a:bodyPr>
          <a:lstStyle/>
          <a:p>
            <a:pPr marL="447675" indent="1588">
              <a:lnSpc>
                <a:spcPct val="120000"/>
              </a:lnSpc>
            </a:pPr>
            <a:r>
              <a:rPr lang="en-US" altLang="zh-CN" sz="2200" dirty="0">
                <a:solidFill>
                  <a:srgbClr val="DD5C60"/>
                </a:solidFill>
              </a:rPr>
              <a:t>It is owing to the fact that these positive emotions can play a central role in the treatment and as a result, can function as a kind of protection against stress and depression.</a:t>
            </a:r>
            <a:endParaRPr lang="zh-CN" altLang="en-US" sz="2200" dirty="0">
              <a:solidFill>
                <a:srgbClr val="DD5C60"/>
              </a:solidFill>
            </a:endParaRPr>
          </a:p>
        </p:txBody>
      </p:sp>
      <p:sp>
        <p:nvSpPr>
          <p:cNvPr id="5" name="文本框 4"/>
          <p:cNvSpPr txBox="1"/>
          <p:nvPr/>
        </p:nvSpPr>
        <p:spPr>
          <a:xfrm>
            <a:off x="4444410" y="4422162"/>
            <a:ext cx="648586" cy="369332"/>
          </a:xfrm>
          <a:prstGeom prst="rect">
            <a:avLst/>
          </a:prstGeom>
          <a:noFill/>
        </p:spPr>
        <p:txBody>
          <a:bodyPr wrap="square" rtlCol="0">
            <a:spAutoFit/>
          </a:bodyPr>
          <a:lstStyle/>
          <a:p>
            <a:r>
              <a:rPr lang="en-US" altLang="zh-CN" b="1" dirty="0">
                <a:solidFill>
                  <a:srgbClr val="DA5362"/>
                </a:solidFill>
              </a:rPr>
              <a:t>____</a:t>
            </a:r>
            <a:endParaRPr lang="zh-CN" altLang="en-US" b="1" dirty="0">
              <a:solidFill>
                <a:srgbClr val="DA5362"/>
              </a:solidFill>
            </a:endParaRPr>
          </a:p>
        </p:txBody>
      </p:sp>
    </p:spTree>
    <p:extLst>
      <p:ext uri="{BB962C8B-B14F-4D97-AF65-F5344CB8AC3E}">
        <p14:creationId xmlns:p14="http://schemas.microsoft.com/office/powerpoint/2010/main" xmlns="" val="37666047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nextCondLst>
                <p:cond evt="onClick" delay="0">
                  <p:tgtEl>
                    <p:spTgt spid="52"/>
                  </p:tgtEl>
                </p:cond>
              </p:nextCondLst>
            </p:seq>
          </p:childTnLst>
        </p:cTn>
      </p:par>
    </p:tnLst>
    <p:bldLst>
      <p:bldP spid="44" grpId="0"/>
      <p:bldP spid="45" grpId="0"/>
      <p:bldP spid="46"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xmlns="" id="{E933A800-44ED-4E3C-982B-A1C0DE161D70}"/>
              </a:ext>
            </a:extLst>
          </p:cNvPr>
          <p:cNvSpPr txBox="1"/>
          <p:nvPr/>
        </p:nvSpPr>
        <p:spPr>
          <a:xfrm>
            <a:off x="388800" y="2432634"/>
            <a:ext cx="11415600" cy="1865126"/>
          </a:xfrm>
          <a:prstGeom prst="rect">
            <a:avLst/>
          </a:prstGeom>
          <a:noFill/>
        </p:spPr>
        <p:txBody>
          <a:bodyPr wrap="square" rtlCol="0">
            <a:spAutoFit/>
          </a:bodyPr>
          <a:lstStyle/>
          <a:p>
            <a:pPr>
              <a:lnSpc>
                <a:spcPct val="120000"/>
              </a:lnSpc>
            </a:pPr>
            <a:r>
              <a:rPr lang="en-US" altLang="zh-CN" sz="2400" b="1" dirty="0"/>
              <a:t>To learn about the mental health of the students in your university, you have been invited by the student union to conduct a questionnaire survey to collect the necessary information on the issue. Here is a brief guide to help you design an effective questionnaire.</a:t>
            </a:r>
            <a:endParaRPr lang="zh-CN" altLang="en-US" sz="2400" b="1" dirty="0"/>
          </a:p>
        </p:txBody>
      </p:sp>
    </p:spTree>
    <p:extLst>
      <p:ext uri="{BB962C8B-B14F-4D97-AF65-F5344CB8AC3E}">
        <p14:creationId xmlns:p14="http://schemas.microsoft.com/office/powerpoint/2010/main" xmlns="" val="2645649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89" y="1982912"/>
            <a:ext cx="10273041" cy="3247684"/>
          </a:xfrm>
          <a:prstGeom prst="rect">
            <a:avLst/>
          </a:prstGeom>
          <a:solidFill>
            <a:schemeClr val="bg1">
              <a:lumMod val="95000"/>
            </a:schemeClr>
          </a:solidFill>
        </p:spPr>
        <p:txBody>
          <a:bodyPr wrap="square" rtlCol="0">
            <a:spAutoFit/>
          </a:bodyPr>
          <a:lstStyle/>
          <a:p>
            <a:endParaRPr lang="en-US" altLang="zh-CN" sz="2200" dirty="0"/>
          </a:p>
          <a:p>
            <a:pPr indent="355600">
              <a:lnSpc>
                <a:spcPct val="120000"/>
              </a:lnSpc>
            </a:pPr>
            <a:r>
              <a:rPr lang="en-US" altLang="zh-CN" sz="2200" dirty="0"/>
              <a:t>    A questionnaire is a useful research instrument for gathering information in face-to-face, e-mail, telephone or online settings. It usually consists of a set of standardized questions to gather statistically useful information on some subject from one or more respondents. It can be categorized into two types: a descriptive questionnaire which intends to describe what exists at this moment, and an analytical questionnaire from which researchers expect to analyze why certain situations exist. Here are 5 points you need to consider before developing a good questionnaire:</a:t>
            </a:r>
            <a:endParaRPr lang="zh-CN" altLang="en-US" sz="2200" dirty="0"/>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Designing a Questionnaire</a:t>
            </a:r>
            <a:endParaRPr lang="zh-CN" altLang="en-US" sz="2400" b="1" dirty="0">
              <a:solidFill>
                <a:srgbClr val="DD5C60"/>
              </a:solidFill>
            </a:endParaRPr>
          </a:p>
        </p:txBody>
      </p:sp>
    </p:spTree>
    <p:extLst>
      <p:ext uri="{BB962C8B-B14F-4D97-AF65-F5344CB8AC3E}">
        <p14:creationId xmlns:p14="http://schemas.microsoft.com/office/powerpoint/2010/main" xmlns="" val="1703976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89" y="1983600"/>
            <a:ext cx="10282981" cy="3653949"/>
          </a:xfrm>
          <a:prstGeom prst="rect">
            <a:avLst/>
          </a:prstGeom>
          <a:solidFill>
            <a:schemeClr val="bg1">
              <a:lumMod val="95000"/>
            </a:schemeClr>
          </a:solidFill>
        </p:spPr>
        <p:txBody>
          <a:bodyPr wrap="square" rtlCol="0">
            <a:spAutoFit/>
          </a:bodyPr>
          <a:lstStyle/>
          <a:p>
            <a:endParaRPr lang="en-US" altLang="zh-CN" sz="2200" dirty="0"/>
          </a:p>
          <a:p>
            <a:pPr marL="363538">
              <a:lnSpc>
                <a:spcPct val="120000"/>
              </a:lnSpc>
            </a:pPr>
            <a:r>
              <a:rPr lang="en-US" altLang="zh-CN" sz="2200" b="1" dirty="0">
                <a:solidFill>
                  <a:srgbClr val="CB8471"/>
                </a:solidFill>
              </a:rPr>
              <a:t>    1. Determine the survey purpose and the target respondents</a:t>
            </a:r>
          </a:p>
          <a:p>
            <a:pPr indent="363538">
              <a:lnSpc>
                <a:spcPct val="120000"/>
              </a:lnSpc>
            </a:pPr>
            <a:r>
              <a:rPr lang="en-US" altLang="zh-CN" sz="2200" dirty="0"/>
              <a:t>    Researchers need to inform participants of the general purpose of the study in a fashion that will not bias responses. Questionnaires will only give useful results when the questions are asked to the right people — those who relate to the questions in some way or other.</a:t>
            </a:r>
          </a:p>
          <a:p>
            <a:pPr marL="363538">
              <a:lnSpc>
                <a:spcPct val="120000"/>
              </a:lnSpc>
            </a:pPr>
            <a:r>
              <a:rPr lang="en-US" altLang="zh-CN" sz="2200" b="1" dirty="0">
                <a:solidFill>
                  <a:srgbClr val="CB8471"/>
                </a:solidFill>
              </a:rPr>
              <a:t>    2. Choose the way of administering the questionnaire</a:t>
            </a:r>
          </a:p>
          <a:p>
            <a:pPr indent="363538">
              <a:lnSpc>
                <a:spcPct val="120000"/>
              </a:lnSpc>
            </a:pPr>
            <a:r>
              <a:rPr lang="en-US" altLang="zh-CN" sz="2200" dirty="0"/>
              <a:t>    Researchers can administer surveys in a variety of ways: online survey, by mail, phone, or distributing paper editions.</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Designing a Questionnaire</a:t>
            </a:r>
            <a:endParaRPr lang="zh-CN" altLang="en-US" sz="2400" b="1" dirty="0">
              <a:solidFill>
                <a:srgbClr val="DD5C60"/>
              </a:solidFill>
            </a:endParaRPr>
          </a:p>
        </p:txBody>
      </p:sp>
    </p:spTree>
    <p:extLst>
      <p:ext uri="{BB962C8B-B14F-4D97-AF65-F5344CB8AC3E}">
        <p14:creationId xmlns:p14="http://schemas.microsoft.com/office/powerpoint/2010/main" xmlns="" val="3078181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6800" y="1983600"/>
            <a:ext cx="10273930" cy="3315395"/>
          </a:xfrm>
          <a:prstGeom prst="rect">
            <a:avLst/>
          </a:prstGeom>
          <a:solidFill>
            <a:schemeClr val="bg1">
              <a:lumMod val="95000"/>
            </a:schemeClr>
          </a:solidFill>
        </p:spPr>
        <p:txBody>
          <a:bodyPr wrap="square" rtlCol="0">
            <a:spAutoFit/>
          </a:bodyPr>
          <a:lstStyle/>
          <a:p>
            <a:pPr algn="just">
              <a:lnSpc>
                <a:spcPct val="120000"/>
              </a:lnSpc>
            </a:pPr>
            <a:endParaRPr lang="en-US" altLang="zh-CN" sz="2200" dirty="0"/>
          </a:p>
          <a:p>
            <a:pPr marL="363538">
              <a:lnSpc>
                <a:spcPct val="120000"/>
              </a:lnSpc>
            </a:pPr>
            <a:r>
              <a:rPr lang="en-US" altLang="zh-CN" sz="2200" b="1" dirty="0">
                <a:solidFill>
                  <a:srgbClr val="CB8471"/>
                </a:solidFill>
              </a:rPr>
              <a:t>    3. Design the question format</a:t>
            </a:r>
          </a:p>
          <a:p>
            <a:pPr indent="349250">
              <a:lnSpc>
                <a:spcPct val="120000"/>
              </a:lnSpc>
            </a:pPr>
            <a:r>
              <a:rPr lang="en-US" altLang="zh-CN" sz="2200" dirty="0"/>
              <a:t>    To ensure that the results of a survey are quantifiable and accurately reflect the target audience’s true thoughts and experiences, many surveys consist primarily of closed-ended questions that can be quickly analyzed, plus one or more open-ended questions that provide deeper insights into the topic being studied. Keep questions and answers simple, straightforward and relevant, using as few words as possible. Try not to use technical terms or jargon.</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Designing a Questionnaire</a:t>
            </a:r>
            <a:endParaRPr lang="zh-CN" altLang="en-US" sz="2400" b="1" dirty="0">
              <a:solidFill>
                <a:srgbClr val="DD5C60"/>
              </a:solidFill>
            </a:endParaRPr>
          </a:p>
        </p:txBody>
      </p:sp>
    </p:spTree>
    <p:extLst>
      <p:ext uri="{BB962C8B-B14F-4D97-AF65-F5344CB8AC3E}">
        <p14:creationId xmlns:p14="http://schemas.microsoft.com/office/powerpoint/2010/main" xmlns="" val="3794403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3600"/>
            <a:ext cx="10282980" cy="4534190"/>
          </a:xfrm>
          <a:prstGeom prst="rect">
            <a:avLst/>
          </a:prstGeom>
          <a:solidFill>
            <a:schemeClr val="bg1">
              <a:lumMod val="95000"/>
            </a:schemeClr>
          </a:solidFill>
        </p:spPr>
        <p:txBody>
          <a:bodyPr wrap="square" rtlCol="0">
            <a:spAutoFit/>
          </a:bodyPr>
          <a:lstStyle/>
          <a:p>
            <a:pPr>
              <a:lnSpc>
                <a:spcPct val="120000"/>
              </a:lnSpc>
            </a:pPr>
            <a:endParaRPr lang="en-US" altLang="zh-CN" sz="2200" dirty="0"/>
          </a:p>
          <a:p>
            <a:pPr marL="363538">
              <a:lnSpc>
                <a:spcPct val="120000"/>
              </a:lnSpc>
            </a:pPr>
            <a:r>
              <a:rPr lang="en-US" altLang="zh-CN" sz="2200" b="1" dirty="0">
                <a:solidFill>
                  <a:srgbClr val="CB8471"/>
                </a:solidFill>
              </a:rPr>
              <a:t>4. Organize the question flow</a:t>
            </a:r>
          </a:p>
          <a:p>
            <a:pPr indent="363538">
              <a:lnSpc>
                <a:spcPct val="120000"/>
              </a:lnSpc>
            </a:pPr>
            <a:r>
              <a:rPr lang="en-US" altLang="zh-CN" sz="2200" dirty="0"/>
              <a:t>Many researchers organize their questionnaires into 4 parts:</a:t>
            </a:r>
          </a:p>
          <a:p>
            <a:pPr marL="1347788" indent="-984250">
              <a:lnSpc>
                <a:spcPct val="120000"/>
              </a:lnSpc>
            </a:pPr>
            <a:r>
              <a:rPr lang="en-US" altLang="zh-CN" sz="2200" dirty="0"/>
              <a:t>•Part 1: General Introduction: This is to give the respondents a general understanding of the purpose of the research, provide a general orientation of the topic of the questionnaire, and get informed consent.</a:t>
            </a:r>
          </a:p>
          <a:p>
            <a:pPr marL="1347788" indent="-984250">
              <a:lnSpc>
                <a:spcPct val="120000"/>
              </a:lnSpc>
            </a:pPr>
            <a:r>
              <a:rPr lang="en-US" altLang="zh-CN" sz="2200" dirty="0"/>
              <a:t>•Part 2: Personal Information: This should include gender, age, etc., only so far as it is related to the research purpose.</a:t>
            </a:r>
          </a:p>
          <a:p>
            <a:pPr indent="363538">
              <a:lnSpc>
                <a:spcPct val="120000"/>
              </a:lnSpc>
            </a:pPr>
            <a:r>
              <a:rPr lang="en-US" altLang="zh-CN" sz="2200" dirty="0"/>
              <a:t>•Part 3: Body: This should include questions about the issue being researched.</a:t>
            </a:r>
          </a:p>
          <a:p>
            <a:pPr marL="1347788" indent="-984250">
              <a:lnSpc>
                <a:spcPct val="120000"/>
              </a:lnSpc>
            </a:pPr>
            <a:r>
              <a:rPr lang="en-US" altLang="zh-CN" sz="2200" dirty="0"/>
              <a:t>•Part 4: Farewell: This is a statement that thanks the respondents for their time and tells them that their opinions count.</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Designing a Questionnaire</a:t>
            </a:r>
            <a:endParaRPr lang="zh-CN" altLang="en-US" sz="2400" b="1" dirty="0">
              <a:solidFill>
                <a:srgbClr val="DD5C60"/>
              </a:solidFill>
            </a:endParaRPr>
          </a:p>
        </p:txBody>
      </p:sp>
    </p:spTree>
    <p:extLst>
      <p:ext uri="{BB962C8B-B14F-4D97-AF65-F5344CB8AC3E}">
        <p14:creationId xmlns:p14="http://schemas.microsoft.com/office/powerpoint/2010/main" xmlns="" val="2215914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3600"/>
            <a:ext cx="10273040" cy="2909130"/>
          </a:xfrm>
          <a:prstGeom prst="rect">
            <a:avLst/>
          </a:prstGeom>
          <a:solidFill>
            <a:schemeClr val="bg1">
              <a:lumMod val="95000"/>
            </a:schemeClr>
          </a:solidFill>
        </p:spPr>
        <p:txBody>
          <a:bodyPr wrap="square" rtlCol="0">
            <a:spAutoFit/>
          </a:bodyPr>
          <a:lstStyle/>
          <a:p>
            <a:pPr>
              <a:lnSpc>
                <a:spcPct val="120000"/>
              </a:lnSpc>
            </a:pPr>
            <a:endParaRPr lang="en-US" altLang="zh-CN" sz="2200" dirty="0"/>
          </a:p>
          <a:p>
            <a:pPr marL="363538">
              <a:lnSpc>
                <a:spcPct val="120000"/>
              </a:lnSpc>
            </a:pPr>
            <a:r>
              <a:rPr lang="en-US" altLang="zh-CN" sz="2200" b="1" dirty="0">
                <a:solidFill>
                  <a:srgbClr val="CB8471"/>
                </a:solidFill>
              </a:rPr>
              <a:t>    5. Pilot and revise the questionnaire</a:t>
            </a:r>
          </a:p>
          <a:p>
            <a:pPr indent="363538">
              <a:lnSpc>
                <a:spcPct val="120000"/>
              </a:lnSpc>
            </a:pPr>
            <a:r>
              <a:rPr lang="en-US" altLang="zh-CN" sz="2200" dirty="0"/>
              <a:t>    Researchers can pilot the questionnaire using a small number of people similar to the target respondents to determine whether they find any part of the survey confusing, unclear, or boring. Any problems that are found at this stage should be fixed immediately.</a:t>
            </a:r>
          </a:p>
          <a:p>
            <a:pPr indent="363538">
              <a:lnSpc>
                <a:spcPct val="120000"/>
              </a:lnSpc>
            </a:pPr>
            <a:r>
              <a:rPr lang="en-US" altLang="zh-CN" sz="2200" dirty="0"/>
              <a:t>    Novice researchers often need to follow the design-test-revise process. Revising a questionnaire several times is not unusual. </a:t>
            </a:r>
          </a:p>
        </p:txBody>
      </p:sp>
      <p:sp>
        <p:nvSpPr>
          <p:cNvPr id="12" name="矩形 11"/>
          <p:cNvSpPr/>
          <p:nvPr/>
        </p:nvSpPr>
        <p:spPr>
          <a:xfrm>
            <a:off x="1037690" y="1638331"/>
            <a:ext cx="2722652"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 SKILLS:</a:t>
            </a:r>
            <a:endParaRPr lang="zh-CN" altLang="en-US" sz="2400" b="1" dirty="0">
              <a:solidFill>
                <a:schemeClr val="bg1"/>
              </a:solidFill>
            </a:endParaRPr>
          </a:p>
        </p:txBody>
      </p:sp>
      <p:sp>
        <p:nvSpPr>
          <p:cNvPr id="17" name="矩形 16"/>
          <p:cNvSpPr/>
          <p:nvPr/>
        </p:nvSpPr>
        <p:spPr>
          <a:xfrm>
            <a:off x="3760342" y="1645107"/>
            <a:ext cx="3945276" cy="527480"/>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2400" b="1" dirty="0">
                <a:solidFill>
                  <a:srgbClr val="DD5C60"/>
                </a:solidFill>
              </a:rPr>
              <a:t>Designing a Questionnaire</a:t>
            </a:r>
            <a:endParaRPr lang="zh-CN" altLang="en-US" sz="2400" b="1" dirty="0">
              <a:solidFill>
                <a:srgbClr val="DD5C60"/>
              </a:solidFill>
            </a:endParaRPr>
          </a:p>
        </p:txBody>
      </p:sp>
    </p:spTree>
    <p:extLst>
      <p:ext uri="{BB962C8B-B14F-4D97-AF65-F5344CB8AC3E}">
        <p14:creationId xmlns:p14="http://schemas.microsoft.com/office/powerpoint/2010/main" xmlns="" val="239754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258046"/>
            <a:ext cx="11415600" cy="1938992"/>
          </a:xfrm>
          <a:prstGeom prst="rect">
            <a:avLst/>
          </a:prstGeom>
          <a:noFill/>
        </p:spPr>
        <p:txBody>
          <a:bodyPr wrap="square" rtlCol="0">
            <a:spAutoFit/>
          </a:bodyPr>
          <a:lstStyle/>
          <a:p>
            <a:r>
              <a:rPr lang="en-US" altLang="zh-CN" sz="2400" b="1" dirty="0"/>
              <a:t>Mental health problems range from the worries we all experience as part of everyday life to serious long-term conditions. The majority of people who suffer from mental health problems can get over or learn to live with them, especially if they get help early on. Let’s read about a student’s struggle with her mental health problems.</a:t>
            </a:r>
            <a:endParaRPr lang="zh-CN" altLang="en-US" sz="2400" dirty="0"/>
          </a:p>
        </p:txBody>
      </p:sp>
      <p:sp>
        <p:nvSpPr>
          <p:cNvPr id="2" name="文本框 1"/>
          <p:cNvSpPr txBox="1"/>
          <p:nvPr/>
        </p:nvSpPr>
        <p:spPr>
          <a:xfrm>
            <a:off x="1239955" y="4277514"/>
            <a:ext cx="10430677" cy="1311128"/>
          </a:xfrm>
          <a:prstGeom prst="rect">
            <a:avLst/>
          </a:prstGeom>
          <a:noFill/>
        </p:spPr>
        <p:txBody>
          <a:bodyPr wrap="square" rtlCol="0">
            <a:spAutoFit/>
          </a:bodyPr>
          <a:lstStyle/>
          <a:p>
            <a:pPr indent="358775">
              <a:lnSpc>
                <a:spcPct val="120000"/>
              </a:lnSpc>
            </a:pPr>
            <a:r>
              <a:rPr lang="en-US" altLang="zh-CN" sz="2200" i="1" dirty="0"/>
              <a:t>In the following passage, the author describes her experience of having some mental health days off from school, which benefited her a lot. She </a:t>
            </a:r>
            <a:r>
              <a:rPr lang="en-US" altLang="zh-CN" sz="2200" i="1"/>
              <a:t>also describes her </a:t>
            </a:r>
            <a:r>
              <a:rPr lang="en-US" altLang="zh-CN" sz="2200" i="1" dirty="0"/>
              <a:t>efforts to help more students by making the practice signed into law.</a:t>
            </a:r>
            <a:endParaRPr lang="zh-CN" altLang="en-US" sz="2200" i="1" dirty="0"/>
          </a:p>
        </p:txBody>
      </p:sp>
    </p:spTree>
    <p:extLst>
      <p:ext uri="{BB962C8B-B14F-4D97-AF65-F5344CB8AC3E}">
        <p14:creationId xmlns:p14="http://schemas.microsoft.com/office/powerpoint/2010/main" xmlns="" val="1269202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18BB4307-2D9A-75A1-4FF7-FFF8894F2361}"/>
              </a:ext>
            </a:extLst>
          </p:cNvPr>
          <p:cNvSpPr/>
          <p:nvPr/>
        </p:nvSpPr>
        <p:spPr>
          <a:xfrm>
            <a:off x="919321" y="2800958"/>
            <a:ext cx="11959441" cy="25205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xmlns="" id="{E8092301-CD09-F95B-0C39-F56C3F996DB1}"/>
              </a:ext>
            </a:extLst>
          </p:cNvPr>
          <p:cNvSpPr txBox="1"/>
          <p:nvPr/>
        </p:nvSpPr>
        <p:spPr>
          <a:xfrm>
            <a:off x="919321" y="2794768"/>
            <a:ext cx="10942034" cy="2502865"/>
          </a:xfrm>
          <a:prstGeom prst="rect">
            <a:avLst/>
          </a:prstGeom>
          <a:noFill/>
        </p:spPr>
        <p:txBody>
          <a:bodyPr wrap="square">
            <a:spAutoFit/>
          </a:bodyPr>
          <a:lstStyle/>
          <a:p>
            <a:pPr marL="804863" marR="0" lvl="0" indent="-804863"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sym typeface="Wingdings" panose="05000000000000000000" pitchFamily="2" charset="2"/>
              </a:rPr>
              <a:t>(    )  1. Questionnaires should always have a definite purpose that is related to the objectives of the research.</a:t>
            </a:r>
          </a:p>
          <a:p>
            <a:pPr marL="804863" marR="0" lvl="0" indent="-804863"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sym typeface="Wingdings" panose="05000000000000000000" pitchFamily="2" charset="2"/>
              </a:rPr>
              <a:t>(    ) 2. A well-designed questionnaire requires thought and effort, and needs to be planned and developed in a number of stages.</a:t>
            </a:r>
          </a:p>
          <a:p>
            <a:pPr marL="804863" marR="0" lvl="0" indent="-804863"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sym typeface="Wingdings" panose="05000000000000000000" pitchFamily="2" charset="2"/>
              </a:rPr>
              <a:t>(    ) 3. Only a small number of respondents are enough to ensure that the respondents are truly representative of the population being studied.</a:t>
            </a:r>
          </a:p>
        </p:txBody>
      </p:sp>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5.16</a:t>
            </a:r>
            <a:endParaRPr lang="zh-CN" altLang="en-US" sz="2600" b="1" dirty="0">
              <a:solidFill>
                <a:srgbClr val="DA5362"/>
              </a:solidFill>
            </a:endParaRPr>
          </a:p>
        </p:txBody>
      </p:sp>
      <p:sp>
        <p:nvSpPr>
          <p:cNvPr id="16" name="圆角矩形 15"/>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18" name="组合 17"/>
          <p:cNvGrpSpPr/>
          <p:nvPr/>
        </p:nvGrpSpPr>
        <p:grpSpPr>
          <a:xfrm>
            <a:off x="10551168" y="888454"/>
            <a:ext cx="799525" cy="586284"/>
            <a:chOff x="6218013" y="812542"/>
            <a:chExt cx="799525" cy="586284"/>
          </a:xfrm>
        </p:grpSpPr>
        <p:sp>
          <p:nvSpPr>
            <p:cNvPr id="23" name="椭圆 22">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4" name="图片 23">
              <a:extLst>
                <a:ext uri="{FF2B5EF4-FFF2-40B4-BE49-F238E27FC236}">
                  <a16:creationId xmlns:a16="http://schemas.microsoft.com/office/drawing/2014/main" xmlns="" id="{EDE71A3F-AC90-40A7-A083-CCA1678E7DD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5" name="文本框 24">
              <a:hlinkClick r:id="rId4"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5.16</a:t>
              </a:r>
              <a:endParaRPr lang="zh-CN" altLang="en-US" sz="1200" b="1" dirty="0">
                <a:solidFill>
                  <a:schemeClr val="bg1"/>
                </a:solidFill>
              </a:endParaRPr>
            </a:p>
          </p:txBody>
        </p:sp>
      </p:grpSp>
      <p:grpSp>
        <p:nvGrpSpPr>
          <p:cNvPr id="26" name="组合 25"/>
          <p:cNvGrpSpPr/>
          <p:nvPr/>
        </p:nvGrpSpPr>
        <p:grpSpPr>
          <a:xfrm>
            <a:off x="11266246" y="888454"/>
            <a:ext cx="799525" cy="586284"/>
            <a:chOff x="6218013" y="812542"/>
            <a:chExt cx="799525" cy="586284"/>
          </a:xfrm>
        </p:grpSpPr>
        <p:sp>
          <p:nvSpPr>
            <p:cNvPr id="27" name="椭圆 26">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a:extLst>
                <a:ext uri="{FF2B5EF4-FFF2-40B4-BE49-F238E27FC236}">
                  <a16:creationId xmlns:a16="http://schemas.microsoft.com/office/drawing/2014/main" xmlns="" id="{EDE71A3F-AC90-40A7-A083-CCA1678E7DD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9" name="文本框 28">
              <a:hlinkClick r:id="rId5"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5.17</a:t>
              </a:r>
              <a:endParaRPr lang="zh-CN" altLang="en-US" sz="1200" b="1" dirty="0">
                <a:solidFill>
                  <a:schemeClr val="bg1"/>
                </a:solidFill>
              </a:endParaRPr>
            </a:p>
          </p:txBody>
        </p:sp>
      </p:grpSp>
      <p:sp>
        <p:nvSpPr>
          <p:cNvPr id="20" name="文本框 19">
            <a:extLst>
              <a:ext uri="{FF2B5EF4-FFF2-40B4-BE49-F238E27FC236}">
                <a16:creationId xmlns:a16="http://schemas.microsoft.com/office/drawing/2014/main" xmlns="" id="{B71D1D34-0F3C-4287-A3A2-E1602E3598FE}"/>
              </a:ext>
            </a:extLst>
          </p:cNvPr>
          <p:cNvSpPr txBox="1"/>
          <p:nvPr/>
        </p:nvSpPr>
        <p:spPr>
          <a:xfrm>
            <a:off x="919321" y="2086882"/>
            <a:ext cx="10942034" cy="707886"/>
          </a:xfrm>
          <a:prstGeom prst="rect">
            <a:avLst/>
          </a:prstGeom>
          <a:noFill/>
        </p:spPr>
        <p:txBody>
          <a:bodyPr wrap="square" rtlCol="0">
            <a:spAutoFit/>
          </a:bodyPr>
          <a:lstStyle>
            <a:defPPr>
              <a:defRPr lang="zh-CN"/>
            </a:defPPr>
            <a:lvl1pPr>
              <a:defRPr sz="2000" i="1"/>
            </a:lvl1pPr>
          </a:lstStyle>
          <a:p>
            <a:r>
              <a:rPr lang="en-US" altLang="zh-CN" dirty="0"/>
              <a:t>Decide whether the following statements are true (T) or false (F) based on the information you now have concerning questionnaire design.</a:t>
            </a:r>
            <a:endParaRPr lang="zh-CN" altLang="en-US" dirty="0"/>
          </a:p>
        </p:txBody>
      </p:sp>
      <p:sp>
        <p:nvSpPr>
          <p:cNvPr id="2" name="文本框 1">
            <a:extLst>
              <a:ext uri="{FF2B5EF4-FFF2-40B4-BE49-F238E27FC236}">
                <a16:creationId xmlns:a16="http://schemas.microsoft.com/office/drawing/2014/main" xmlns="" id="{BD0830DE-09B0-ED75-A514-1F5C9CBB5E74}"/>
              </a:ext>
            </a:extLst>
          </p:cNvPr>
          <p:cNvSpPr txBox="1"/>
          <p:nvPr/>
        </p:nvSpPr>
        <p:spPr>
          <a:xfrm>
            <a:off x="1066799" y="2876822"/>
            <a:ext cx="348343" cy="430887"/>
          </a:xfrm>
          <a:prstGeom prst="rect">
            <a:avLst/>
          </a:prstGeom>
          <a:noFill/>
        </p:spPr>
        <p:txBody>
          <a:bodyPr wrap="square" rtlCol="0">
            <a:spAutoFit/>
          </a:bodyPr>
          <a:lstStyle/>
          <a:p>
            <a:r>
              <a:rPr lang="en-US" altLang="zh-CN" sz="2200" dirty="0">
                <a:solidFill>
                  <a:srgbClr val="DD5C60"/>
                </a:solidFill>
              </a:rPr>
              <a:t>T</a:t>
            </a:r>
            <a:endParaRPr lang="zh-CN" altLang="en-US" sz="2200" dirty="0">
              <a:solidFill>
                <a:srgbClr val="DD5C60"/>
              </a:solidFill>
            </a:endParaRPr>
          </a:p>
        </p:txBody>
      </p:sp>
      <p:sp>
        <p:nvSpPr>
          <p:cNvPr id="17" name="文本框 16">
            <a:extLst>
              <a:ext uri="{FF2B5EF4-FFF2-40B4-BE49-F238E27FC236}">
                <a16:creationId xmlns:a16="http://schemas.microsoft.com/office/drawing/2014/main" xmlns="" id="{ADF1EFA2-D18F-5ADD-8797-7508A7F4CB0D}"/>
              </a:ext>
            </a:extLst>
          </p:cNvPr>
          <p:cNvSpPr txBox="1"/>
          <p:nvPr/>
        </p:nvSpPr>
        <p:spPr>
          <a:xfrm>
            <a:off x="1055913" y="3662488"/>
            <a:ext cx="348343" cy="430887"/>
          </a:xfrm>
          <a:prstGeom prst="rect">
            <a:avLst/>
          </a:prstGeom>
          <a:noFill/>
        </p:spPr>
        <p:txBody>
          <a:bodyPr wrap="square" rtlCol="0">
            <a:spAutoFit/>
          </a:bodyPr>
          <a:lstStyle/>
          <a:p>
            <a:r>
              <a:rPr lang="en-US" altLang="zh-CN" sz="2200" dirty="0">
                <a:solidFill>
                  <a:srgbClr val="DD5C60"/>
                </a:solidFill>
              </a:rPr>
              <a:t>T</a:t>
            </a:r>
            <a:endParaRPr lang="zh-CN" altLang="en-US" sz="2200" dirty="0">
              <a:solidFill>
                <a:srgbClr val="DD5C60"/>
              </a:solidFill>
            </a:endParaRPr>
          </a:p>
        </p:txBody>
      </p:sp>
      <p:sp>
        <p:nvSpPr>
          <p:cNvPr id="19" name="文本框 18">
            <a:extLst>
              <a:ext uri="{FF2B5EF4-FFF2-40B4-BE49-F238E27FC236}">
                <a16:creationId xmlns:a16="http://schemas.microsoft.com/office/drawing/2014/main" xmlns="" id="{02E1BD63-495D-F415-E0B6-F921DC54ABB7}"/>
              </a:ext>
            </a:extLst>
          </p:cNvPr>
          <p:cNvSpPr txBox="1"/>
          <p:nvPr/>
        </p:nvSpPr>
        <p:spPr>
          <a:xfrm>
            <a:off x="1055912" y="4468032"/>
            <a:ext cx="348343" cy="430887"/>
          </a:xfrm>
          <a:prstGeom prst="rect">
            <a:avLst/>
          </a:prstGeom>
          <a:noFill/>
        </p:spPr>
        <p:txBody>
          <a:bodyPr wrap="square" rtlCol="0">
            <a:spAutoFit/>
          </a:bodyPr>
          <a:lstStyle/>
          <a:p>
            <a:r>
              <a:rPr lang="en-US" altLang="zh-CN" sz="2200" dirty="0">
                <a:solidFill>
                  <a:srgbClr val="DD5C60"/>
                </a:solidFill>
              </a:rPr>
              <a:t>F</a:t>
            </a:r>
            <a:endParaRPr lang="zh-CN" altLang="en-US" sz="2200" dirty="0">
              <a:solidFill>
                <a:srgbClr val="DD5C60"/>
              </a:solidFill>
            </a:endParaRPr>
          </a:p>
        </p:txBody>
      </p:sp>
    </p:spTree>
    <p:extLst>
      <p:ext uri="{BB962C8B-B14F-4D97-AF65-F5344CB8AC3E}">
        <p14:creationId xmlns:p14="http://schemas.microsoft.com/office/powerpoint/2010/main" xmlns="" val="2737107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nextCondLst>
                <p:cond evt="onClick" delay="0">
                  <p:tgtEl>
                    <p:spTgt spid="16"/>
                  </p:tgtEl>
                </p:cond>
              </p:nextCondLst>
            </p:seq>
          </p:childTnLst>
        </p:cTn>
      </p:par>
    </p:tnLst>
    <p:bldLst>
      <p:bldP spid="2" grpId="0"/>
      <p:bldP spid="17"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B564D56C-1E6D-5E22-2FF0-EEC01EDE2272}"/>
              </a:ext>
            </a:extLst>
          </p:cNvPr>
          <p:cNvSpPr/>
          <p:nvPr/>
        </p:nvSpPr>
        <p:spPr>
          <a:xfrm>
            <a:off x="919321" y="2798741"/>
            <a:ext cx="11959441" cy="17931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xmlns="" id="{C26E6B75-D5DA-6D52-C307-63F02BFD14E8}"/>
              </a:ext>
            </a:extLst>
          </p:cNvPr>
          <p:cNvSpPr txBox="1"/>
          <p:nvPr/>
        </p:nvSpPr>
        <p:spPr>
          <a:xfrm>
            <a:off x="919321" y="2850142"/>
            <a:ext cx="11345566" cy="1690335"/>
          </a:xfrm>
          <a:prstGeom prst="rect">
            <a:avLst/>
          </a:prstGeom>
          <a:noFill/>
        </p:spPr>
        <p:txBody>
          <a:bodyPr wrap="square">
            <a:spAutoFit/>
          </a:bodyPr>
          <a:lstStyle/>
          <a:p>
            <a:pPr marL="712788" marR="0" lvl="0" indent="-712788"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sym typeface="Wingdings" panose="05000000000000000000" pitchFamily="2" charset="2"/>
              </a:rPr>
              <a:t>(    )4. In a questionnaire, you must only use one type of question: either closed-ended questions or open-ended questions.</a:t>
            </a:r>
          </a:p>
          <a:p>
            <a:pPr marL="712788" marR="0" lvl="0" indent="-712788"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sym typeface="Wingdings" panose="05000000000000000000" pitchFamily="2" charset="2"/>
              </a:rPr>
              <a:t>(    )5. Questions should be clear and unambiguous and not use technical language or language that is inappropriate for the respondents.</a:t>
            </a:r>
            <a:endParaRPr kumimoji="0" lang="en-US" altLang="zh-CN" sz="2200" b="1"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5.16</a:t>
            </a:r>
            <a:endParaRPr lang="zh-CN" altLang="en-US" sz="2600" b="1" dirty="0">
              <a:solidFill>
                <a:srgbClr val="DA5362"/>
              </a:solidFill>
            </a:endParaRPr>
          </a:p>
        </p:txBody>
      </p:sp>
      <p:sp>
        <p:nvSpPr>
          <p:cNvPr id="16" name="圆角矩形 15"/>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18" name="组合 17"/>
          <p:cNvGrpSpPr/>
          <p:nvPr/>
        </p:nvGrpSpPr>
        <p:grpSpPr>
          <a:xfrm>
            <a:off x="10551168" y="888454"/>
            <a:ext cx="799525" cy="586284"/>
            <a:chOff x="6218013" y="812542"/>
            <a:chExt cx="799525" cy="586284"/>
          </a:xfrm>
        </p:grpSpPr>
        <p:sp>
          <p:nvSpPr>
            <p:cNvPr id="23" name="椭圆 22">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4" name="图片 23">
              <a:extLst>
                <a:ext uri="{FF2B5EF4-FFF2-40B4-BE49-F238E27FC236}">
                  <a16:creationId xmlns:a16="http://schemas.microsoft.com/office/drawing/2014/main" xmlns="" id="{EDE71A3F-AC90-40A7-A083-CCA1678E7DD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5" name="文本框 24">
              <a:hlinkClick r:id="rId3"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5.16</a:t>
              </a:r>
              <a:endParaRPr lang="zh-CN" altLang="en-US" sz="1200" b="1" dirty="0">
                <a:solidFill>
                  <a:schemeClr val="bg1"/>
                </a:solidFill>
              </a:endParaRPr>
            </a:p>
          </p:txBody>
        </p:sp>
      </p:grpSp>
      <p:grpSp>
        <p:nvGrpSpPr>
          <p:cNvPr id="26" name="组合 25"/>
          <p:cNvGrpSpPr/>
          <p:nvPr/>
        </p:nvGrpSpPr>
        <p:grpSpPr>
          <a:xfrm>
            <a:off x="11266246" y="888454"/>
            <a:ext cx="799525" cy="586284"/>
            <a:chOff x="6218013" y="812542"/>
            <a:chExt cx="799525" cy="586284"/>
          </a:xfrm>
        </p:grpSpPr>
        <p:sp>
          <p:nvSpPr>
            <p:cNvPr id="27" name="椭圆 26">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a:extLst>
                <a:ext uri="{FF2B5EF4-FFF2-40B4-BE49-F238E27FC236}">
                  <a16:creationId xmlns:a16="http://schemas.microsoft.com/office/drawing/2014/main" xmlns="" id="{EDE71A3F-AC90-40A7-A083-CCA1678E7DD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9" name="文本框 28">
              <a:hlinkClick r:id="rId4"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5.17</a:t>
              </a:r>
              <a:endParaRPr lang="zh-CN" altLang="en-US" sz="1200" b="1" dirty="0">
                <a:solidFill>
                  <a:schemeClr val="bg1"/>
                </a:solidFill>
              </a:endParaRPr>
            </a:p>
          </p:txBody>
        </p:sp>
      </p:grpSp>
      <p:sp>
        <p:nvSpPr>
          <p:cNvPr id="17" name="文本框 16">
            <a:extLst>
              <a:ext uri="{FF2B5EF4-FFF2-40B4-BE49-F238E27FC236}">
                <a16:creationId xmlns:a16="http://schemas.microsoft.com/office/drawing/2014/main" xmlns="" id="{94128263-B8C4-5559-5983-79EE6AA1D751}"/>
              </a:ext>
            </a:extLst>
          </p:cNvPr>
          <p:cNvSpPr txBox="1"/>
          <p:nvPr/>
        </p:nvSpPr>
        <p:spPr>
          <a:xfrm>
            <a:off x="1055912" y="2896702"/>
            <a:ext cx="348343" cy="430887"/>
          </a:xfrm>
          <a:prstGeom prst="rect">
            <a:avLst/>
          </a:prstGeom>
          <a:noFill/>
        </p:spPr>
        <p:txBody>
          <a:bodyPr wrap="square" rtlCol="0">
            <a:spAutoFit/>
          </a:bodyPr>
          <a:lstStyle/>
          <a:p>
            <a:r>
              <a:rPr lang="en-US" altLang="zh-CN" sz="2200" dirty="0">
                <a:solidFill>
                  <a:srgbClr val="DD5C60"/>
                </a:solidFill>
              </a:rPr>
              <a:t>F</a:t>
            </a:r>
            <a:endParaRPr lang="zh-CN" altLang="en-US" sz="2200" dirty="0">
              <a:solidFill>
                <a:srgbClr val="DD5C60"/>
              </a:solidFill>
            </a:endParaRPr>
          </a:p>
        </p:txBody>
      </p:sp>
      <p:sp>
        <p:nvSpPr>
          <p:cNvPr id="19" name="文本框 18">
            <a:extLst>
              <a:ext uri="{FF2B5EF4-FFF2-40B4-BE49-F238E27FC236}">
                <a16:creationId xmlns:a16="http://schemas.microsoft.com/office/drawing/2014/main" xmlns="" id="{2F175AB8-797D-3BE6-73E0-4E96E13ECE59}"/>
              </a:ext>
            </a:extLst>
          </p:cNvPr>
          <p:cNvSpPr txBox="1"/>
          <p:nvPr/>
        </p:nvSpPr>
        <p:spPr>
          <a:xfrm>
            <a:off x="1055913" y="3702244"/>
            <a:ext cx="348343" cy="430887"/>
          </a:xfrm>
          <a:prstGeom prst="rect">
            <a:avLst/>
          </a:prstGeom>
          <a:noFill/>
        </p:spPr>
        <p:txBody>
          <a:bodyPr wrap="square" rtlCol="0">
            <a:spAutoFit/>
          </a:bodyPr>
          <a:lstStyle/>
          <a:p>
            <a:r>
              <a:rPr lang="en-US" altLang="zh-CN" sz="2200" dirty="0">
                <a:solidFill>
                  <a:srgbClr val="DD5C60"/>
                </a:solidFill>
              </a:rPr>
              <a:t>T</a:t>
            </a:r>
            <a:endParaRPr lang="zh-CN" altLang="en-US" sz="2200" dirty="0">
              <a:solidFill>
                <a:srgbClr val="DD5C60"/>
              </a:solidFill>
            </a:endParaRPr>
          </a:p>
        </p:txBody>
      </p:sp>
    </p:spTree>
    <p:extLst>
      <p:ext uri="{BB962C8B-B14F-4D97-AF65-F5344CB8AC3E}">
        <p14:creationId xmlns:p14="http://schemas.microsoft.com/office/powerpoint/2010/main" xmlns="" val="15930825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nextCondLst>
                <p:cond evt="onClick" delay="0">
                  <p:tgtEl>
                    <p:spTgt spid="16"/>
                  </p:tgtEl>
                </p:cond>
              </p:nextCondLst>
            </p:seq>
          </p:childTnLst>
        </p:cTn>
      </p:par>
    </p:tnLst>
    <p:bldLst>
      <p:bldP spid="17"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5.17</a:t>
            </a:r>
            <a:endParaRPr lang="zh-CN" altLang="en-US" sz="2600" b="1" dirty="0">
              <a:solidFill>
                <a:srgbClr val="DA5362"/>
              </a:solidFill>
            </a:endParaRPr>
          </a:p>
        </p:txBody>
      </p:sp>
      <p:sp>
        <p:nvSpPr>
          <p:cNvPr id="14" name="文本框 13"/>
          <p:cNvSpPr txBox="1"/>
          <p:nvPr/>
        </p:nvSpPr>
        <p:spPr>
          <a:xfrm>
            <a:off x="919321" y="2061802"/>
            <a:ext cx="10795000" cy="1015663"/>
          </a:xfrm>
          <a:prstGeom prst="rect">
            <a:avLst/>
          </a:prstGeom>
          <a:noFill/>
        </p:spPr>
        <p:txBody>
          <a:bodyPr wrap="square" rtlCol="0">
            <a:spAutoFit/>
          </a:bodyPr>
          <a:lstStyle/>
          <a:p>
            <a:r>
              <a:rPr lang="en-US" altLang="zh-CN" sz="2000" i="1" dirty="0"/>
              <a:t>Observe the examples of closed-ended questions and open-ended questions. Fill in the blanks with one word each to make general comments on the advantages and disadvantages of different question types.</a:t>
            </a:r>
          </a:p>
        </p:txBody>
      </p:sp>
      <p:grpSp>
        <p:nvGrpSpPr>
          <p:cNvPr id="15" name="组合 14">
            <a:extLst>
              <a:ext uri="{FF2B5EF4-FFF2-40B4-BE49-F238E27FC236}">
                <a16:creationId xmlns:a16="http://schemas.microsoft.com/office/drawing/2014/main" xmlns="" id="{CB8B3E85-CCC3-A8F6-297C-5897F19ABBCD}"/>
              </a:ext>
            </a:extLst>
          </p:cNvPr>
          <p:cNvGrpSpPr/>
          <p:nvPr/>
        </p:nvGrpSpPr>
        <p:grpSpPr>
          <a:xfrm>
            <a:off x="10551168" y="888454"/>
            <a:ext cx="799525" cy="586284"/>
            <a:chOff x="6218013" y="812542"/>
            <a:chExt cx="799525" cy="586284"/>
          </a:xfrm>
        </p:grpSpPr>
        <p:sp>
          <p:nvSpPr>
            <p:cNvPr id="16" name="椭圆 15">
              <a:extLst>
                <a:ext uri="{FF2B5EF4-FFF2-40B4-BE49-F238E27FC236}">
                  <a16:creationId xmlns:a16="http://schemas.microsoft.com/office/drawing/2014/main" xmlns="" id="{96801F46-3566-8FE1-1756-5708415106AF}"/>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7" name="图片 16">
              <a:extLst>
                <a:ext uri="{FF2B5EF4-FFF2-40B4-BE49-F238E27FC236}">
                  <a16:creationId xmlns:a16="http://schemas.microsoft.com/office/drawing/2014/main" xmlns="" id="{29A71649-2DB3-778F-FD95-402EDAE3EAA2}"/>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3" action="ppaction://hlinksldjump"/>
              <a:extLst>
                <a:ext uri="{FF2B5EF4-FFF2-40B4-BE49-F238E27FC236}">
                  <a16:creationId xmlns:a16="http://schemas.microsoft.com/office/drawing/2014/main" xmlns="" id="{F09D22D7-457B-0479-6CE3-1B6B8B96EE4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5.16</a:t>
              </a:r>
              <a:endParaRPr lang="zh-CN" altLang="en-US" sz="1200" b="1" dirty="0">
                <a:solidFill>
                  <a:schemeClr val="bg1"/>
                </a:solidFill>
              </a:endParaRPr>
            </a:p>
          </p:txBody>
        </p:sp>
      </p:grpSp>
      <p:grpSp>
        <p:nvGrpSpPr>
          <p:cNvPr id="21" name="组合 20">
            <a:extLst>
              <a:ext uri="{FF2B5EF4-FFF2-40B4-BE49-F238E27FC236}">
                <a16:creationId xmlns:a16="http://schemas.microsoft.com/office/drawing/2014/main" xmlns="" id="{8B220218-FE0A-DD0A-E8DB-FDBD0402D204}"/>
              </a:ext>
            </a:extLst>
          </p:cNvPr>
          <p:cNvGrpSpPr/>
          <p:nvPr/>
        </p:nvGrpSpPr>
        <p:grpSpPr>
          <a:xfrm>
            <a:off x="11266246" y="888454"/>
            <a:ext cx="799525" cy="586284"/>
            <a:chOff x="6218013" y="812542"/>
            <a:chExt cx="799525" cy="586284"/>
          </a:xfrm>
        </p:grpSpPr>
        <p:sp>
          <p:nvSpPr>
            <p:cNvPr id="22" name="椭圆 21">
              <a:extLst>
                <a:ext uri="{FF2B5EF4-FFF2-40B4-BE49-F238E27FC236}">
                  <a16:creationId xmlns:a16="http://schemas.microsoft.com/office/drawing/2014/main" xmlns="" id="{AB3B11D7-D2EC-2529-F87A-792ECF13A290}"/>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a:extLst>
                <a:ext uri="{FF2B5EF4-FFF2-40B4-BE49-F238E27FC236}">
                  <a16:creationId xmlns:a16="http://schemas.microsoft.com/office/drawing/2014/main" xmlns="" id="{00E1BAD4-8A71-9BE6-89F7-71870E6AB6F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a:extLst>
                <a:ext uri="{FF2B5EF4-FFF2-40B4-BE49-F238E27FC236}">
                  <a16:creationId xmlns:a16="http://schemas.microsoft.com/office/drawing/2014/main" xmlns="" id="{2218EA20-1F8D-E0C3-D99E-45C14C44F02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5.17</a:t>
              </a:r>
              <a:endParaRPr lang="zh-CN" altLang="en-US" sz="1200" b="1" dirty="0">
                <a:solidFill>
                  <a:schemeClr val="bg1"/>
                </a:solidFill>
              </a:endParaRPr>
            </a:p>
          </p:txBody>
        </p:sp>
      </p:grpSp>
      <p:graphicFrame>
        <p:nvGraphicFramePr>
          <p:cNvPr id="3" name="表格 3">
            <a:extLst>
              <a:ext uri="{FF2B5EF4-FFF2-40B4-BE49-F238E27FC236}">
                <a16:creationId xmlns:a16="http://schemas.microsoft.com/office/drawing/2014/main" xmlns="" id="{015FD4CB-88CA-D71B-D844-9BC1744CF5C8}"/>
              </a:ext>
            </a:extLst>
          </p:cNvPr>
          <p:cNvGraphicFramePr>
            <a:graphicFrameLocks noGrp="1"/>
          </p:cNvGraphicFramePr>
          <p:nvPr>
            <p:extLst>
              <p:ext uri="{D42A27DB-BD31-4B8C-83A1-F6EECF244321}">
                <p14:modId xmlns:p14="http://schemas.microsoft.com/office/powerpoint/2010/main" xmlns="" val="2922879996"/>
              </p:ext>
            </p:extLst>
          </p:nvPr>
        </p:nvGraphicFramePr>
        <p:xfrm>
          <a:off x="146958" y="3131895"/>
          <a:ext cx="12045043" cy="3401568"/>
        </p:xfrm>
        <a:graphic>
          <a:graphicData uri="http://schemas.openxmlformats.org/drawingml/2006/table">
            <a:tbl>
              <a:tblPr firstRow="1" bandRow="1">
                <a:tableStyleId>{5C22544A-7EE6-4342-B048-85BDC9FD1C3A}</a:tableStyleId>
              </a:tblPr>
              <a:tblGrid>
                <a:gridCol w="1444840">
                  <a:extLst>
                    <a:ext uri="{9D8B030D-6E8A-4147-A177-3AD203B41FA5}">
                      <a16:colId xmlns:a16="http://schemas.microsoft.com/office/drawing/2014/main" xmlns="" val="2411186638"/>
                    </a:ext>
                  </a:extLst>
                </a:gridCol>
                <a:gridCol w="3057686">
                  <a:extLst>
                    <a:ext uri="{9D8B030D-6E8A-4147-A177-3AD203B41FA5}">
                      <a16:colId xmlns:a16="http://schemas.microsoft.com/office/drawing/2014/main" xmlns="" val="2226583939"/>
                    </a:ext>
                  </a:extLst>
                </a:gridCol>
                <a:gridCol w="4303689">
                  <a:extLst>
                    <a:ext uri="{9D8B030D-6E8A-4147-A177-3AD203B41FA5}">
                      <a16:colId xmlns:a16="http://schemas.microsoft.com/office/drawing/2014/main" xmlns="" val="2417583638"/>
                    </a:ext>
                  </a:extLst>
                </a:gridCol>
                <a:gridCol w="3238828">
                  <a:extLst>
                    <a:ext uri="{9D8B030D-6E8A-4147-A177-3AD203B41FA5}">
                      <a16:colId xmlns:a16="http://schemas.microsoft.com/office/drawing/2014/main" xmlns="" val="3701713323"/>
                    </a:ext>
                  </a:extLst>
                </a:gridCol>
              </a:tblGrid>
              <a:tr h="0">
                <a:tc>
                  <a:txBody>
                    <a:bodyPr/>
                    <a:lstStyle/>
                    <a:p>
                      <a:pPr algn="ctr">
                        <a:lnSpc>
                          <a:spcPct val="120000"/>
                        </a:lnSpc>
                      </a:pPr>
                      <a:r>
                        <a:rPr lang="en-US" altLang="zh-CN" sz="2200" dirty="0">
                          <a:latin typeface="+mn-lt"/>
                        </a:rPr>
                        <a:t>Question Types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lnSpc>
                          <a:spcPct val="120000"/>
                        </a:lnSpc>
                      </a:pPr>
                      <a:r>
                        <a:rPr lang="en-US" altLang="zh-CN" sz="2200" dirty="0">
                          <a:latin typeface="+mn-lt"/>
                        </a:rPr>
                        <a:t>Examples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lnSpc>
                          <a:spcPct val="120000"/>
                        </a:lnSpc>
                      </a:pPr>
                      <a:r>
                        <a:rPr lang="en-US" altLang="zh-CN" sz="2200" dirty="0">
                          <a:latin typeface="+mn-lt"/>
                        </a:rPr>
                        <a:t>Advantages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lnSpc>
                          <a:spcPct val="120000"/>
                        </a:lnSpc>
                      </a:pPr>
                      <a:r>
                        <a:rPr lang="en-US" altLang="zh-CN" sz="2200" dirty="0">
                          <a:latin typeface="+mn-lt"/>
                        </a:rPr>
                        <a:t>Disadvantages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extLst>
                  <a:ext uri="{0D108BD9-81ED-4DB2-BD59-A6C34878D82A}">
                    <a16:rowId xmlns:a16="http://schemas.microsoft.com/office/drawing/2014/main" xmlns="" val="970025443"/>
                  </a:ext>
                </a:extLst>
              </a:tr>
              <a:tr h="1733347">
                <a:tc>
                  <a:txBody>
                    <a:bodyPr/>
                    <a:lstStyle/>
                    <a:p>
                      <a:pPr algn="ctr">
                        <a:lnSpc>
                          <a:spcPct val="120000"/>
                        </a:lnSpc>
                      </a:pPr>
                      <a:endParaRPr lang="en-US" altLang="zh-CN" sz="2200" dirty="0">
                        <a:latin typeface="+mn-lt"/>
                      </a:endParaRPr>
                    </a:p>
                    <a:p>
                      <a:pPr algn="ctr">
                        <a:lnSpc>
                          <a:spcPct val="120000"/>
                        </a:lnSpc>
                      </a:pPr>
                      <a:endParaRPr lang="en-US" altLang="zh-CN" sz="2200" dirty="0">
                        <a:latin typeface="+mn-lt"/>
                      </a:endParaRPr>
                    </a:p>
                    <a:p>
                      <a:pPr algn="ctr">
                        <a:lnSpc>
                          <a:spcPct val="120000"/>
                        </a:lnSpc>
                      </a:pPr>
                      <a:r>
                        <a:rPr lang="en-US" altLang="zh-CN" sz="2200" b="1" dirty="0">
                          <a:solidFill>
                            <a:schemeClr val="tx1"/>
                          </a:solidFill>
                          <a:latin typeface="+mn-lt"/>
                        </a:rPr>
                        <a:t>Open-ended </a:t>
                      </a:r>
                      <a:endParaRPr lang="zh-CN" altLang="en-US" sz="2200" b="1" dirty="0">
                        <a:solidFill>
                          <a:schemeClr val="tx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nSpc>
                          <a:spcPct val="120000"/>
                        </a:lnSpc>
                      </a:pPr>
                      <a:r>
                        <a:rPr lang="en-US" altLang="zh-CN" sz="2200" i="1" dirty="0">
                          <a:solidFill>
                            <a:schemeClr val="tx1"/>
                          </a:solidFill>
                          <a:latin typeface="+mn-lt"/>
                        </a:rPr>
                        <a:t>Describe your ideal vacation.</a:t>
                      </a:r>
                    </a:p>
                    <a:p>
                      <a:pPr>
                        <a:lnSpc>
                          <a:spcPct val="120000"/>
                        </a:lnSpc>
                      </a:pPr>
                      <a:r>
                        <a:rPr lang="en-US" altLang="zh-CN" sz="2200" i="1" dirty="0">
                          <a:solidFill>
                            <a:schemeClr val="tx1"/>
                          </a:solidFill>
                          <a:latin typeface="+mn-lt"/>
                        </a:rPr>
                        <a:t>Is there anything else you want to talk about with regards to your mental health?</a:t>
                      </a:r>
                      <a:endParaRPr lang="zh-CN" altLang="en-US" sz="2200" i="1" dirty="0">
                        <a:solidFill>
                          <a:schemeClr val="tx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4625" indent="-174625">
                        <a:lnSpc>
                          <a:spcPct val="120000"/>
                        </a:lnSpc>
                      </a:pPr>
                      <a:r>
                        <a:rPr lang="en-US" altLang="zh-CN" sz="2200" dirty="0">
                          <a:latin typeface="+mn-lt"/>
                        </a:rPr>
                        <a:t>•It allows the respondents to 1.</a:t>
                      </a:r>
                    </a:p>
                    <a:p>
                      <a:pPr marL="174625" indent="-174625">
                        <a:lnSpc>
                          <a:spcPct val="120000"/>
                        </a:lnSpc>
                      </a:pPr>
                      <a:r>
                        <a:rPr lang="en-US" altLang="zh-CN" sz="2200" dirty="0">
                          <a:latin typeface="+mn-lt"/>
                        </a:rPr>
                        <a:t>   ___</a:t>
                      </a:r>
                      <a:r>
                        <a:rPr lang="zh-CN" altLang="en-US" sz="2200" dirty="0">
                          <a:latin typeface="+mn-lt"/>
                        </a:rPr>
                        <a:t> </a:t>
                      </a:r>
                      <a:r>
                        <a:rPr lang="en-US" altLang="zh-CN" sz="2200" dirty="0">
                          <a:latin typeface="+mn-lt"/>
                        </a:rPr>
                        <a:t>in his / her own words.</a:t>
                      </a:r>
                    </a:p>
                    <a:p>
                      <a:pPr marL="174625" indent="-174625">
                        <a:lnSpc>
                          <a:spcPct val="120000"/>
                        </a:lnSpc>
                      </a:pPr>
                      <a:r>
                        <a:rPr lang="en-US" altLang="zh-CN" sz="2200" dirty="0">
                          <a:latin typeface="+mn-lt"/>
                        </a:rPr>
                        <a:t>•It may provide 2. _______ new insight into the problem relating to the issues not previously thought of at the planning stage.</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l">
                        <a:lnSpc>
                          <a:spcPct val="120000"/>
                        </a:lnSpc>
                      </a:pPr>
                      <a:r>
                        <a:rPr lang="en-US" altLang="zh-CN" sz="2200" dirty="0">
                          <a:latin typeface="+mn-lt"/>
                        </a:rPr>
                        <a:t>•It may lead to 3. _______</a:t>
                      </a:r>
                    </a:p>
                    <a:p>
                      <a:pPr marL="87313" indent="-87313" algn="l">
                        <a:lnSpc>
                          <a:spcPct val="120000"/>
                        </a:lnSpc>
                      </a:pPr>
                      <a:r>
                        <a:rPr lang="en-US" altLang="zh-CN" sz="2200" dirty="0">
                          <a:latin typeface="+mn-lt"/>
                        </a:rPr>
                        <a:t>  information when the respondents are unskilled.</a:t>
                      </a:r>
                    </a:p>
                    <a:p>
                      <a:pPr>
                        <a:lnSpc>
                          <a:spcPct val="120000"/>
                        </a:lnSpc>
                      </a:pPr>
                      <a:r>
                        <a:rPr lang="en-US" altLang="zh-CN" sz="2200" dirty="0">
                          <a:latin typeface="+mn-lt"/>
                        </a:rPr>
                        <a:t>•The analysis is 4._____________.</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721818498"/>
                  </a:ext>
                </a:extLst>
              </a:tr>
            </a:tbl>
          </a:graphicData>
        </a:graphic>
      </p:graphicFrame>
      <p:sp>
        <p:nvSpPr>
          <p:cNvPr id="2" name="文本框 1">
            <a:extLst>
              <a:ext uri="{FF2B5EF4-FFF2-40B4-BE49-F238E27FC236}">
                <a16:creationId xmlns:a16="http://schemas.microsoft.com/office/drawing/2014/main" xmlns="" id="{E4F12E82-F9C3-C389-F210-B62C0AB7E9AF}"/>
              </a:ext>
            </a:extLst>
          </p:cNvPr>
          <p:cNvSpPr txBox="1"/>
          <p:nvPr/>
        </p:nvSpPr>
        <p:spPr>
          <a:xfrm>
            <a:off x="4735276" y="4427779"/>
            <a:ext cx="674915" cy="430887"/>
          </a:xfrm>
          <a:prstGeom prst="rect">
            <a:avLst/>
          </a:prstGeom>
          <a:noFill/>
        </p:spPr>
        <p:txBody>
          <a:bodyPr wrap="square" rtlCol="0">
            <a:spAutoFit/>
          </a:bodyPr>
          <a:lstStyle/>
          <a:p>
            <a:r>
              <a:rPr lang="en-US" altLang="zh-CN" sz="2200" dirty="0">
                <a:solidFill>
                  <a:srgbClr val="DD5C60"/>
                </a:solidFill>
              </a:rPr>
              <a:t>“tell” </a:t>
            </a:r>
            <a:endParaRPr lang="zh-CN" altLang="en-US" sz="2200" dirty="0">
              <a:solidFill>
                <a:srgbClr val="DD5C60"/>
              </a:solidFill>
            </a:endParaRPr>
          </a:p>
        </p:txBody>
      </p:sp>
      <p:sp>
        <p:nvSpPr>
          <p:cNvPr id="18" name="文本框 17">
            <a:extLst>
              <a:ext uri="{FF2B5EF4-FFF2-40B4-BE49-F238E27FC236}">
                <a16:creationId xmlns:a16="http://schemas.microsoft.com/office/drawing/2014/main" xmlns="" id="{F547D65E-3140-2C85-51BC-1BFDB2088794}"/>
              </a:ext>
            </a:extLst>
          </p:cNvPr>
          <p:cNvSpPr txBox="1"/>
          <p:nvPr/>
        </p:nvSpPr>
        <p:spPr>
          <a:xfrm>
            <a:off x="6757180" y="4854007"/>
            <a:ext cx="1164773" cy="430887"/>
          </a:xfrm>
          <a:prstGeom prst="rect">
            <a:avLst/>
          </a:prstGeom>
          <a:noFill/>
        </p:spPr>
        <p:txBody>
          <a:bodyPr wrap="square" rtlCol="0">
            <a:spAutoFit/>
          </a:bodyPr>
          <a:lstStyle/>
          <a:p>
            <a:r>
              <a:rPr lang="en-US" altLang="zh-CN" sz="2200" dirty="0">
                <a:solidFill>
                  <a:srgbClr val="DD5C60"/>
                </a:solidFill>
              </a:rPr>
              <a:t>valuable</a:t>
            </a:r>
            <a:endParaRPr lang="zh-CN" altLang="en-US" sz="2200" dirty="0">
              <a:solidFill>
                <a:srgbClr val="DD5C60"/>
              </a:solidFill>
            </a:endParaRPr>
          </a:p>
        </p:txBody>
      </p:sp>
      <p:sp>
        <p:nvSpPr>
          <p:cNvPr id="20" name="文本框 19">
            <a:extLst>
              <a:ext uri="{FF2B5EF4-FFF2-40B4-BE49-F238E27FC236}">
                <a16:creationId xmlns:a16="http://schemas.microsoft.com/office/drawing/2014/main" xmlns="" id="{26326AC2-7825-3D96-68C3-83530EA4B99E}"/>
              </a:ext>
            </a:extLst>
          </p:cNvPr>
          <p:cNvSpPr txBox="1"/>
          <p:nvPr/>
        </p:nvSpPr>
        <p:spPr>
          <a:xfrm>
            <a:off x="10963638" y="4044810"/>
            <a:ext cx="1294294" cy="430887"/>
          </a:xfrm>
          <a:prstGeom prst="rect">
            <a:avLst/>
          </a:prstGeom>
          <a:noFill/>
        </p:spPr>
        <p:txBody>
          <a:bodyPr wrap="square" rtlCol="0">
            <a:spAutoFit/>
          </a:bodyPr>
          <a:lstStyle/>
          <a:p>
            <a:r>
              <a:rPr lang="en-US" altLang="zh-CN" sz="2200" dirty="0">
                <a:solidFill>
                  <a:srgbClr val="DD5C60"/>
                </a:solidFill>
              </a:rPr>
              <a:t>distorted</a:t>
            </a:r>
            <a:endParaRPr lang="zh-CN" altLang="en-US" sz="2200" dirty="0">
              <a:solidFill>
                <a:srgbClr val="DD5C60"/>
              </a:solidFill>
            </a:endParaRPr>
          </a:p>
        </p:txBody>
      </p:sp>
      <p:sp>
        <p:nvSpPr>
          <p:cNvPr id="23" name="文本框 22">
            <a:extLst>
              <a:ext uri="{FF2B5EF4-FFF2-40B4-BE49-F238E27FC236}">
                <a16:creationId xmlns:a16="http://schemas.microsoft.com/office/drawing/2014/main" xmlns="" id="{2C10840E-7616-B0F5-D9F1-81E469B3B3BD}"/>
              </a:ext>
            </a:extLst>
          </p:cNvPr>
          <p:cNvSpPr txBox="1"/>
          <p:nvPr/>
        </p:nvSpPr>
        <p:spPr>
          <a:xfrm>
            <a:off x="9089561" y="5625765"/>
            <a:ext cx="2144028" cy="430887"/>
          </a:xfrm>
          <a:prstGeom prst="rect">
            <a:avLst/>
          </a:prstGeom>
          <a:noFill/>
        </p:spPr>
        <p:txBody>
          <a:bodyPr wrap="square" rtlCol="0">
            <a:spAutoFit/>
          </a:bodyPr>
          <a:lstStyle/>
          <a:p>
            <a:r>
              <a:rPr lang="en-US" altLang="zh-CN" sz="2200" dirty="0">
                <a:solidFill>
                  <a:srgbClr val="DD5C60"/>
                </a:solidFill>
              </a:rPr>
              <a:t> time-consuming</a:t>
            </a:r>
            <a:endParaRPr lang="zh-CN" altLang="en-US" sz="2200" dirty="0">
              <a:solidFill>
                <a:srgbClr val="DD5C60"/>
              </a:solidFill>
            </a:endParaRPr>
          </a:p>
        </p:txBody>
      </p:sp>
      <p:sp>
        <p:nvSpPr>
          <p:cNvPr id="24" name="圆角矩形 15">
            <a:extLst>
              <a:ext uri="{FF2B5EF4-FFF2-40B4-BE49-F238E27FC236}">
                <a16:creationId xmlns:a16="http://schemas.microsoft.com/office/drawing/2014/main" xmlns="" id="{5FE9B1E8-3EA7-4A6A-6F13-E015181F8960}"/>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Tree>
    <p:extLst>
      <p:ext uri="{BB962C8B-B14F-4D97-AF65-F5344CB8AC3E}">
        <p14:creationId xmlns:p14="http://schemas.microsoft.com/office/powerpoint/2010/main" xmlns="" val="12842376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nextCondLst>
                <p:cond evt="onClick" delay="0">
                  <p:tgtEl>
                    <p:spTgt spid="24"/>
                  </p:tgtEl>
                </p:cond>
              </p:nextCondLst>
            </p:seq>
          </p:childTnLst>
        </p:cTn>
      </p:par>
    </p:tnLst>
    <p:bldLst>
      <p:bldP spid="2" grpId="0"/>
      <p:bldP spid="18" grpId="0"/>
      <p:bldP spid="20"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5.17</a:t>
            </a:r>
            <a:endParaRPr lang="zh-CN" altLang="en-US" sz="2600" b="1" dirty="0">
              <a:solidFill>
                <a:srgbClr val="DA5362"/>
              </a:solidFill>
            </a:endParaRPr>
          </a:p>
        </p:txBody>
      </p:sp>
      <p:grpSp>
        <p:nvGrpSpPr>
          <p:cNvPr id="15" name="组合 14">
            <a:extLst>
              <a:ext uri="{FF2B5EF4-FFF2-40B4-BE49-F238E27FC236}">
                <a16:creationId xmlns:a16="http://schemas.microsoft.com/office/drawing/2014/main" xmlns="" id="{CB8B3E85-CCC3-A8F6-297C-5897F19ABBCD}"/>
              </a:ext>
            </a:extLst>
          </p:cNvPr>
          <p:cNvGrpSpPr/>
          <p:nvPr/>
        </p:nvGrpSpPr>
        <p:grpSpPr>
          <a:xfrm>
            <a:off x="10551168" y="888454"/>
            <a:ext cx="799525" cy="586284"/>
            <a:chOff x="6218013" y="812542"/>
            <a:chExt cx="799525" cy="586284"/>
          </a:xfrm>
        </p:grpSpPr>
        <p:sp>
          <p:nvSpPr>
            <p:cNvPr id="16" name="椭圆 15">
              <a:extLst>
                <a:ext uri="{FF2B5EF4-FFF2-40B4-BE49-F238E27FC236}">
                  <a16:creationId xmlns:a16="http://schemas.microsoft.com/office/drawing/2014/main" xmlns="" id="{96801F46-3566-8FE1-1756-5708415106AF}"/>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7" name="图片 16">
              <a:extLst>
                <a:ext uri="{FF2B5EF4-FFF2-40B4-BE49-F238E27FC236}">
                  <a16:creationId xmlns:a16="http://schemas.microsoft.com/office/drawing/2014/main" xmlns="" id="{29A71649-2DB3-778F-FD95-402EDAE3EAA2}"/>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3" action="ppaction://hlinksldjump"/>
              <a:extLst>
                <a:ext uri="{FF2B5EF4-FFF2-40B4-BE49-F238E27FC236}">
                  <a16:creationId xmlns:a16="http://schemas.microsoft.com/office/drawing/2014/main" xmlns="" id="{F09D22D7-457B-0479-6CE3-1B6B8B96EE4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5.16</a:t>
              </a:r>
              <a:endParaRPr lang="zh-CN" altLang="en-US" sz="1200" b="1" dirty="0">
                <a:solidFill>
                  <a:schemeClr val="bg1"/>
                </a:solidFill>
              </a:endParaRPr>
            </a:p>
          </p:txBody>
        </p:sp>
      </p:grpSp>
      <p:grpSp>
        <p:nvGrpSpPr>
          <p:cNvPr id="21" name="组合 20">
            <a:extLst>
              <a:ext uri="{FF2B5EF4-FFF2-40B4-BE49-F238E27FC236}">
                <a16:creationId xmlns:a16="http://schemas.microsoft.com/office/drawing/2014/main" xmlns="" id="{8B220218-FE0A-DD0A-E8DB-FDBD0402D204}"/>
              </a:ext>
            </a:extLst>
          </p:cNvPr>
          <p:cNvGrpSpPr/>
          <p:nvPr/>
        </p:nvGrpSpPr>
        <p:grpSpPr>
          <a:xfrm>
            <a:off x="11266246" y="888454"/>
            <a:ext cx="799525" cy="586284"/>
            <a:chOff x="6218013" y="812542"/>
            <a:chExt cx="799525" cy="586284"/>
          </a:xfrm>
        </p:grpSpPr>
        <p:sp>
          <p:nvSpPr>
            <p:cNvPr id="22" name="椭圆 21">
              <a:extLst>
                <a:ext uri="{FF2B5EF4-FFF2-40B4-BE49-F238E27FC236}">
                  <a16:creationId xmlns:a16="http://schemas.microsoft.com/office/drawing/2014/main" xmlns="" id="{AB3B11D7-D2EC-2529-F87A-792ECF13A290}"/>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a:extLst>
                <a:ext uri="{FF2B5EF4-FFF2-40B4-BE49-F238E27FC236}">
                  <a16:creationId xmlns:a16="http://schemas.microsoft.com/office/drawing/2014/main" xmlns="" id="{00E1BAD4-8A71-9BE6-89F7-71870E6AB6F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a:extLst>
                <a:ext uri="{FF2B5EF4-FFF2-40B4-BE49-F238E27FC236}">
                  <a16:creationId xmlns:a16="http://schemas.microsoft.com/office/drawing/2014/main" xmlns="" id="{2218EA20-1F8D-E0C3-D99E-45C14C44F02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5.17</a:t>
              </a:r>
              <a:endParaRPr lang="zh-CN" altLang="en-US" sz="1200" b="1" dirty="0">
                <a:solidFill>
                  <a:schemeClr val="bg1"/>
                </a:solidFill>
              </a:endParaRPr>
            </a:p>
          </p:txBody>
        </p:sp>
      </p:grpSp>
      <p:sp>
        <p:nvSpPr>
          <p:cNvPr id="18" name="圆角矩形 15">
            <a:extLst>
              <a:ext uri="{FF2B5EF4-FFF2-40B4-BE49-F238E27FC236}">
                <a16:creationId xmlns:a16="http://schemas.microsoft.com/office/drawing/2014/main" xmlns="" id="{7451D046-EE5A-E506-0AC7-3887588462A6}"/>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2" name="表格 1">
            <a:extLst>
              <a:ext uri="{FF2B5EF4-FFF2-40B4-BE49-F238E27FC236}">
                <a16:creationId xmlns:a16="http://schemas.microsoft.com/office/drawing/2014/main" xmlns="" id="{E42365E1-0FC0-1F6B-1BBF-5EB72D756B1D}"/>
              </a:ext>
            </a:extLst>
          </p:cNvPr>
          <p:cNvGraphicFramePr>
            <a:graphicFrameLocks noGrp="1"/>
          </p:cNvGraphicFramePr>
          <p:nvPr>
            <p:extLst>
              <p:ext uri="{D42A27DB-BD31-4B8C-83A1-F6EECF244321}">
                <p14:modId xmlns:p14="http://schemas.microsoft.com/office/powerpoint/2010/main" xmlns="" val="812061688"/>
              </p:ext>
            </p:extLst>
          </p:nvPr>
        </p:nvGraphicFramePr>
        <p:xfrm>
          <a:off x="220358" y="2927451"/>
          <a:ext cx="11456502" cy="3712464"/>
        </p:xfrm>
        <a:graphic>
          <a:graphicData uri="http://schemas.openxmlformats.org/drawingml/2006/table">
            <a:tbl>
              <a:tblPr firstRow="1" bandRow="1">
                <a:tableStyleId>{5C22544A-7EE6-4342-B048-85BDC9FD1C3A}</a:tableStyleId>
              </a:tblPr>
              <a:tblGrid>
                <a:gridCol w="1550975">
                  <a:extLst>
                    <a:ext uri="{9D8B030D-6E8A-4147-A177-3AD203B41FA5}">
                      <a16:colId xmlns:a16="http://schemas.microsoft.com/office/drawing/2014/main" xmlns="" val="305258615"/>
                    </a:ext>
                  </a:extLst>
                </a:gridCol>
                <a:gridCol w="3592286">
                  <a:extLst>
                    <a:ext uri="{9D8B030D-6E8A-4147-A177-3AD203B41FA5}">
                      <a16:colId xmlns:a16="http://schemas.microsoft.com/office/drawing/2014/main" xmlns="" val="218953989"/>
                    </a:ext>
                  </a:extLst>
                </a:gridCol>
                <a:gridCol w="3396342">
                  <a:extLst>
                    <a:ext uri="{9D8B030D-6E8A-4147-A177-3AD203B41FA5}">
                      <a16:colId xmlns:a16="http://schemas.microsoft.com/office/drawing/2014/main" xmlns="" val="766562433"/>
                    </a:ext>
                  </a:extLst>
                </a:gridCol>
                <a:gridCol w="2916899">
                  <a:extLst>
                    <a:ext uri="{9D8B030D-6E8A-4147-A177-3AD203B41FA5}">
                      <a16:colId xmlns:a16="http://schemas.microsoft.com/office/drawing/2014/main" xmlns="" val="229579981"/>
                    </a:ext>
                  </a:extLst>
                </a:gridCol>
              </a:tblGrid>
              <a:tr h="1230247">
                <a:tc>
                  <a:txBody>
                    <a:bodyPr/>
                    <a:lstStyle/>
                    <a:p>
                      <a:pPr algn="ctr">
                        <a:lnSpc>
                          <a:spcPct val="120000"/>
                        </a:lnSpc>
                      </a:pPr>
                      <a:endParaRPr lang="en-US" altLang="zh-CN" sz="2200" dirty="0">
                        <a:solidFill>
                          <a:sysClr val="windowText" lastClr="000000"/>
                        </a:solidFill>
                        <a:latin typeface="+mn-lt"/>
                      </a:endParaRPr>
                    </a:p>
                    <a:p>
                      <a:pPr algn="ctr">
                        <a:lnSpc>
                          <a:spcPct val="120000"/>
                        </a:lnSpc>
                      </a:pPr>
                      <a:endParaRPr lang="en-US" altLang="zh-CN" sz="2200" dirty="0">
                        <a:solidFill>
                          <a:schemeClr val="bg2">
                            <a:lumMod val="75000"/>
                          </a:schemeClr>
                        </a:solidFill>
                        <a:latin typeface="+mn-lt"/>
                      </a:endParaRPr>
                    </a:p>
                    <a:p>
                      <a:pPr algn="ctr">
                        <a:lnSpc>
                          <a:spcPct val="120000"/>
                        </a:lnSpc>
                      </a:pPr>
                      <a:endParaRPr lang="en-US" altLang="zh-CN" sz="2200" dirty="0">
                        <a:solidFill>
                          <a:schemeClr val="bg2">
                            <a:lumMod val="75000"/>
                          </a:schemeClr>
                        </a:solidFill>
                        <a:latin typeface="+mn-lt"/>
                      </a:endParaRPr>
                    </a:p>
                    <a:p>
                      <a:pPr algn="ctr">
                        <a:lnSpc>
                          <a:spcPct val="120000"/>
                        </a:lnSpc>
                      </a:pPr>
                      <a:endParaRPr lang="en-US" altLang="zh-CN" sz="2200" dirty="0">
                        <a:solidFill>
                          <a:schemeClr val="bg2">
                            <a:lumMod val="75000"/>
                          </a:schemeClr>
                        </a:solidFill>
                        <a:latin typeface="+mn-lt"/>
                      </a:endParaRPr>
                    </a:p>
                    <a:p>
                      <a:pPr algn="ctr">
                        <a:lnSpc>
                          <a:spcPct val="120000"/>
                        </a:lnSpc>
                      </a:pPr>
                      <a:r>
                        <a:rPr lang="en-US" altLang="zh-CN" sz="2200" dirty="0">
                          <a:solidFill>
                            <a:schemeClr val="tx1"/>
                          </a:solidFill>
                          <a:latin typeface="+mn-lt"/>
                        </a:rPr>
                        <a:t>Closed-ended</a:t>
                      </a:r>
                      <a:endParaRPr lang="zh-CN" altLang="en-US" sz="2200" dirty="0">
                        <a:solidFill>
                          <a:schemeClr val="tx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nSpc>
                          <a:spcPct val="120000"/>
                        </a:lnSpc>
                      </a:pPr>
                      <a:r>
                        <a:rPr lang="en-US" altLang="zh-CN" sz="2200" b="0" i="1" dirty="0">
                          <a:solidFill>
                            <a:schemeClr val="tx1"/>
                          </a:solidFill>
                          <a:latin typeface="+mn-lt"/>
                        </a:rPr>
                        <a:t>How satisfied are you with this website? </a:t>
                      </a:r>
                    </a:p>
                    <a:p>
                      <a:pPr>
                        <a:lnSpc>
                          <a:spcPct val="120000"/>
                        </a:lnSpc>
                      </a:pPr>
                      <a:r>
                        <a:rPr lang="en-US" altLang="zh-CN" sz="2200" b="0" i="1" dirty="0">
                          <a:solidFill>
                            <a:schemeClr val="tx1"/>
                          </a:solidFill>
                          <a:latin typeface="+mn-lt"/>
                        </a:rPr>
                        <a:t>    Very dissatisfied</a:t>
                      </a:r>
                    </a:p>
                    <a:p>
                      <a:pPr>
                        <a:lnSpc>
                          <a:spcPct val="120000"/>
                        </a:lnSpc>
                      </a:pPr>
                      <a:r>
                        <a:rPr lang="en-US" altLang="zh-CN" sz="2200" b="0" i="1" dirty="0">
                          <a:solidFill>
                            <a:schemeClr val="tx1"/>
                          </a:solidFill>
                          <a:latin typeface="+mn-lt"/>
                        </a:rPr>
                        <a:t>    Dissatisfied</a:t>
                      </a:r>
                    </a:p>
                    <a:p>
                      <a:pPr>
                        <a:lnSpc>
                          <a:spcPct val="120000"/>
                        </a:lnSpc>
                      </a:pPr>
                      <a:r>
                        <a:rPr lang="en-US" altLang="zh-CN" sz="2200" b="0" i="1" dirty="0">
                          <a:solidFill>
                            <a:schemeClr val="tx1"/>
                          </a:solidFill>
                          <a:latin typeface="+mn-lt"/>
                        </a:rPr>
                        <a:t>    Neutral </a:t>
                      </a:r>
                    </a:p>
                    <a:p>
                      <a:pPr>
                        <a:lnSpc>
                          <a:spcPct val="120000"/>
                        </a:lnSpc>
                      </a:pPr>
                      <a:r>
                        <a:rPr lang="en-US" altLang="zh-CN" sz="2200" b="0" i="1" dirty="0">
                          <a:solidFill>
                            <a:schemeClr val="tx1"/>
                          </a:solidFill>
                          <a:latin typeface="+mn-lt"/>
                        </a:rPr>
                        <a:t>    Satisfied </a:t>
                      </a:r>
                    </a:p>
                    <a:p>
                      <a:pPr>
                        <a:lnSpc>
                          <a:spcPct val="120000"/>
                        </a:lnSpc>
                      </a:pPr>
                      <a:r>
                        <a:rPr lang="en-US" altLang="zh-CN" sz="2200" b="0" i="1" dirty="0">
                          <a:solidFill>
                            <a:schemeClr val="tx1"/>
                          </a:solidFill>
                          <a:latin typeface="+mn-lt"/>
                        </a:rPr>
                        <a:t>    Very satisfied</a:t>
                      </a:r>
                    </a:p>
                    <a:p>
                      <a:pPr>
                        <a:lnSpc>
                          <a:spcPct val="120000"/>
                        </a:lnSpc>
                      </a:pPr>
                      <a:r>
                        <a:rPr lang="en-US" altLang="zh-CN" sz="2200" b="0" i="1" dirty="0">
                          <a:solidFill>
                            <a:schemeClr val="tx1"/>
                          </a:solidFill>
                          <a:latin typeface="+mn-lt"/>
                        </a:rPr>
                        <a:t>Do you have a driver’s license? </a:t>
                      </a:r>
                    </a:p>
                    <a:p>
                      <a:pPr>
                        <a:lnSpc>
                          <a:spcPct val="120000"/>
                        </a:lnSpc>
                      </a:pPr>
                      <a:r>
                        <a:rPr lang="en-US" altLang="zh-CN" sz="2200" b="0" i="1" dirty="0">
                          <a:solidFill>
                            <a:schemeClr val="tx1"/>
                          </a:solidFill>
                          <a:latin typeface="+mn-lt"/>
                        </a:rPr>
                        <a:t>    Yes   No</a:t>
                      </a:r>
                      <a:endParaRPr lang="zh-CN" altLang="en-US" sz="2200" b="0" i="1" dirty="0">
                        <a:solidFill>
                          <a:schemeClr val="tx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4625" indent="-174625">
                        <a:lnSpc>
                          <a:spcPct val="120000"/>
                        </a:lnSpc>
                      </a:pPr>
                      <a:r>
                        <a:rPr lang="en-US" altLang="zh-CN" sz="2200" b="0" dirty="0">
                          <a:solidFill>
                            <a:sysClr val="windowText" lastClr="000000"/>
                          </a:solidFill>
                          <a:latin typeface="+mn-lt"/>
                        </a:rPr>
                        <a:t>•Answers can be 5. _______ quickly.</a:t>
                      </a:r>
                    </a:p>
                    <a:p>
                      <a:pPr marL="174625" indent="-174625">
                        <a:lnSpc>
                          <a:spcPct val="120000"/>
                        </a:lnSpc>
                      </a:pPr>
                      <a:r>
                        <a:rPr lang="en-US" altLang="zh-CN" sz="2200" b="0" dirty="0">
                          <a:solidFill>
                            <a:sysClr val="windowText" lastClr="000000"/>
                          </a:solidFill>
                          <a:latin typeface="+mn-lt"/>
                        </a:rPr>
                        <a:t>•The 6. ______ is relatively easy.</a:t>
                      </a:r>
                      <a:endParaRPr lang="zh-CN" altLang="en-US" sz="2200" b="0" dirty="0">
                        <a:solidFill>
                          <a:sysClr val="windowText" lastClr="000000"/>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4625" indent="-174625">
                        <a:lnSpc>
                          <a:spcPct val="120000"/>
                        </a:lnSpc>
                      </a:pPr>
                      <a:r>
                        <a:rPr lang="en-US" altLang="zh-CN" sz="2200" b="0" dirty="0">
                          <a:solidFill>
                            <a:sysClr val="windowText" lastClr="000000"/>
                          </a:solidFill>
                          <a:latin typeface="+mn-lt"/>
                        </a:rPr>
                        <a:t>•7.</a:t>
                      </a:r>
                      <a:r>
                        <a:rPr lang="zh-CN" altLang="en-US" sz="2200" b="0" dirty="0">
                          <a:solidFill>
                            <a:sysClr val="windowText" lastClr="000000"/>
                          </a:solidFill>
                          <a:latin typeface="+mn-lt"/>
                        </a:rPr>
                        <a:t> </a:t>
                      </a:r>
                      <a:r>
                        <a:rPr lang="en-US" altLang="zh-CN" sz="2200" b="0" dirty="0">
                          <a:solidFill>
                            <a:sysClr val="windowText" lastClr="000000"/>
                          </a:solidFill>
                          <a:latin typeface="+mn-lt"/>
                        </a:rPr>
                        <a:t>______ provided in the questionnaire may lead to bias.</a:t>
                      </a:r>
                    </a:p>
                    <a:p>
                      <a:pPr marL="174625" indent="-174625">
                        <a:lnSpc>
                          <a:spcPct val="120000"/>
                        </a:lnSpc>
                      </a:pPr>
                      <a:r>
                        <a:rPr lang="en-US" altLang="zh-CN" sz="2200" b="0" dirty="0">
                          <a:solidFill>
                            <a:sysClr val="windowText" lastClr="000000"/>
                          </a:solidFill>
                          <a:latin typeface="+mn-lt"/>
                        </a:rPr>
                        <a:t>•Some important information may be 8. ______ if it is not asked.</a:t>
                      </a:r>
                      <a:endParaRPr lang="zh-CN" altLang="en-US" sz="2200" b="0" dirty="0">
                        <a:solidFill>
                          <a:sysClr val="windowText" lastClr="000000"/>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068924329"/>
                  </a:ext>
                </a:extLst>
              </a:tr>
            </a:tbl>
          </a:graphicData>
        </a:graphic>
      </p:graphicFrame>
      <p:sp>
        <p:nvSpPr>
          <p:cNvPr id="20" name="文本框 19">
            <a:extLst>
              <a:ext uri="{FF2B5EF4-FFF2-40B4-BE49-F238E27FC236}">
                <a16:creationId xmlns:a16="http://schemas.microsoft.com/office/drawing/2014/main" xmlns="" id="{853D2CDB-565F-5D56-8861-18F18758C4EC}"/>
              </a:ext>
            </a:extLst>
          </p:cNvPr>
          <p:cNvSpPr txBox="1"/>
          <p:nvPr/>
        </p:nvSpPr>
        <p:spPr>
          <a:xfrm>
            <a:off x="6228629" y="3745930"/>
            <a:ext cx="1164773" cy="430887"/>
          </a:xfrm>
          <a:prstGeom prst="rect">
            <a:avLst/>
          </a:prstGeom>
          <a:noFill/>
        </p:spPr>
        <p:txBody>
          <a:bodyPr wrap="square" rtlCol="0">
            <a:spAutoFit/>
          </a:bodyPr>
          <a:lstStyle/>
          <a:p>
            <a:r>
              <a:rPr lang="en-US" altLang="zh-CN" sz="2200" dirty="0">
                <a:solidFill>
                  <a:srgbClr val="DD5C60"/>
                </a:solidFill>
              </a:rPr>
              <a:t>analysis</a:t>
            </a:r>
            <a:endParaRPr lang="zh-CN" altLang="en-US" sz="2200" dirty="0">
              <a:solidFill>
                <a:srgbClr val="DD5C60"/>
              </a:solidFill>
            </a:endParaRPr>
          </a:p>
        </p:txBody>
      </p:sp>
      <p:sp>
        <p:nvSpPr>
          <p:cNvPr id="23" name="文本框 22">
            <a:extLst>
              <a:ext uri="{FF2B5EF4-FFF2-40B4-BE49-F238E27FC236}">
                <a16:creationId xmlns:a16="http://schemas.microsoft.com/office/drawing/2014/main" xmlns="" id="{807C8961-4F06-3D2C-2FE0-11352F4BB847}"/>
              </a:ext>
            </a:extLst>
          </p:cNvPr>
          <p:cNvSpPr txBox="1"/>
          <p:nvPr/>
        </p:nvSpPr>
        <p:spPr>
          <a:xfrm>
            <a:off x="5516626" y="3368678"/>
            <a:ext cx="1281639" cy="430887"/>
          </a:xfrm>
          <a:prstGeom prst="rect">
            <a:avLst/>
          </a:prstGeom>
          <a:noFill/>
        </p:spPr>
        <p:txBody>
          <a:bodyPr wrap="square" rtlCol="0">
            <a:spAutoFit/>
          </a:bodyPr>
          <a:lstStyle/>
          <a:p>
            <a:r>
              <a:rPr lang="en-US" altLang="zh-CN" sz="2200" dirty="0">
                <a:solidFill>
                  <a:srgbClr val="DD5C60"/>
                </a:solidFill>
              </a:rPr>
              <a:t>recorded</a:t>
            </a:r>
            <a:endParaRPr lang="zh-CN" altLang="en-US" sz="2200" dirty="0">
              <a:solidFill>
                <a:srgbClr val="DD5C60"/>
              </a:solidFill>
            </a:endParaRPr>
          </a:p>
        </p:txBody>
      </p:sp>
      <p:sp>
        <p:nvSpPr>
          <p:cNvPr id="24" name="文本框 23">
            <a:extLst>
              <a:ext uri="{FF2B5EF4-FFF2-40B4-BE49-F238E27FC236}">
                <a16:creationId xmlns:a16="http://schemas.microsoft.com/office/drawing/2014/main" xmlns="" id="{57BBD1FF-7910-508E-F4A0-FC70F222F0F0}"/>
              </a:ext>
            </a:extLst>
          </p:cNvPr>
          <p:cNvSpPr txBox="1"/>
          <p:nvPr/>
        </p:nvSpPr>
        <p:spPr>
          <a:xfrm>
            <a:off x="9155770" y="2939592"/>
            <a:ext cx="1164773" cy="430887"/>
          </a:xfrm>
          <a:prstGeom prst="rect">
            <a:avLst/>
          </a:prstGeom>
          <a:noFill/>
        </p:spPr>
        <p:txBody>
          <a:bodyPr wrap="square" rtlCol="0">
            <a:spAutoFit/>
          </a:bodyPr>
          <a:lstStyle/>
          <a:p>
            <a:r>
              <a:rPr lang="en-US" altLang="zh-CN" sz="2200" dirty="0">
                <a:solidFill>
                  <a:srgbClr val="DD5C60"/>
                </a:solidFill>
              </a:rPr>
              <a:t>Options</a:t>
            </a:r>
            <a:endParaRPr lang="zh-CN" altLang="en-US" sz="2200" dirty="0">
              <a:solidFill>
                <a:srgbClr val="DD5C60"/>
              </a:solidFill>
            </a:endParaRPr>
          </a:p>
        </p:txBody>
      </p:sp>
      <p:sp>
        <p:nvSpPr>
          <p:cNvPr id="25" name="文本框 24">
            <a:extLst>
              <a:ext uri="{FF2B5EF4-FFF2-40B4-BE49-F238E27FC236}">
                <a16:creationId xmlns:a16="http://schemas.microsoft.com/office/drawing/2014/main" xmlns="" id="{070717F5-13A2-96CC-902A-C9C3EBFF2FF8}"/>
              </a:ext>
            </a:extLst>
          </p:cNvPr>
          <p:cNvSpPr txBox="1"/>
          <p:nvPr/>
        </p:nvSpPr>
        <p:spPr>
          <a:xfrm>
            <a:off x="8961758" y="4991588"/>
            <a:ext cx="1131923" cy="430887"/>
          </a:xfrm>
          <a:prstGeom prst="rect">
            <a:avLst/>
          </a:prstGeom>
          <a:noFill/>
        </p:spPr>
        <p:txBody>
          <a:bodyPr wrap="square" rtlCol="0">
            <a:spAutoFit/>
          </a:bodyPr>
          <a:lstStyle/>
          <a:p>
            <a:r>
              <a:rPr lang="en-US" altLang="zh-CN" sz="2200" dirty="0">
                <a:solidFill>
                  <a:srgbClr val="DD5C60"/>
                </a:solidFill>
              </a:rPr>
              <a:t>missed</a:t>
            </a:r>
            <a:endParaRPr lang="zh-CN" altLang="en-US" sz="2200" dirty="0">
              <a:solidFill>
                <a:srgbClr val="DD5C60"/>
              </a:solidFill>
            </a:endParaRPr>
          </a:p>
        </p:txBody>
      </p:sp>
      <p:sp>
        <p:nvSpPr>
          <p:cNvPr id="26" name="椭圆 25">
            <a:extLst>
              <a:ext uri="{FF2B5EF4-FFF2-40B4-BE49-F238E27FC236}">
                <a16:creationId xmlns:a16="http://schemas.microsoft.com/office/drawing/2014/main" xmlns="" id="{0021BEAC-34AE-6C15-B6CE-5A7DD9139050}"/>
              </a:ext>
            </a:extLst>
          </p:cNvPr>
          <p:cNvSpPr/>
          <p:nvPr/>
        </p:nvSpPr>
        <p:spPr>
          <a:xfrm>
            <a:off x="1809436" y="3870727"/>
            <a:ext cx="235974" cy="2359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xmlns="" id="{7B89D79D-8A9F-88FD-7F5C-AF21D73BA694}"/>
              </a:ext>
            </a:extLst>
          </p:cNvPr>
          <p:cNvSpPr/>
          <p:nvPr/>
        </p:nvSpPr>
        <p:spPr>
          <a:xfrm>
            <a:off x="1809436" y="4265785"/>
            <a:ext cx="235974" cy="2359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a:extLst>
              <a:ext uri="{FF2B5EF4-FFF2-40B4-BE49-F238E27FC236}">
                <a16:creationId xmlns:a16="http://schemas.microsoft.com/office/drawing/2014/main" xmlns="" id="{F3503BD6-033F-D13C-F779-7955D4B99E54}"/>
              </a:ext>
            </a:extLst>
          </p:cNvPr>
          <p:cNvSpPr/>
          <p:nvPr/>
        </p:nvSpPr>
        <p:spPr>
          <a:xfrm>
            <a:off x="1809432" y="4654499"/>
            <a:ext cx="235974" cy="2359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xmlns="" id="{95A6F80D-49AC-3382-368A-ED2CCAFB5EF3}"/>
              </a:ext>
            </a:extLst>
          </p:cNvPr>
          <p:cNvSpPr/>
          <p:nvPr/>
        </p:nvSpPr>
        <p:spPr>
          <a:xfrm>
            <a:off x="1809432" y="5049557"/>
            <a:ext cx="235974" cy="2359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a:extLst>
              <a:ext uri="{FF2B5EF4-FFF2-40B4-BE49-F238E27FC236}">
                <a16:creationId xmlns:a16="http://schemas.microsoft.com/office/drawing/2014/main" xmlns="" id="{AEAA2156-3C27-E027-A803-692D2D6BA495}"/>
              </a:ext>
            </a:extLst>
          </p:cNvPr>
          <p:cNvSpPr/>
          <p:nvPr/>
        </p:nvSpPr>
        <p:spPr>
          <a:xfrm>
            <a:off x="1820314" y="5452328"/>
            <a:ext cx="235974" cy="2359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a:extLst>
              <a:ext uri="{FF2B5EF4-FFF2-40B4-BE49-F238E27FC236}">
                <a16:creationId xmlns:a16="http://schemas.microsoft.com/office/drawing/2014/main" xmlns="" id="{80EB5C11-4D2C-E47D-E9BE-FFAB517AF0F3}"/>
              </a:ext>
            </a:extLst>
          </p:cNvPr>
          <p:cNvSpPr/>
          <p:nvPr/>
        </p:nvSpPr>
        <p:spPr>
          <a:xfrm>
            <a:off x="1820314" y="6265586"/>
            <a:ext cx="235974" cy="2359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a:extLst>
              <a:ext uri="{FF2B5EF4-FFF2-40B4-BE49-F238E27FC236}">
                <a16:creationId xmlns:a16="http://schemas.microsoft.com/office/drawing/2014/main" xmlns="" id="{497C14CE-976A-3D78-9025-D2F1DDCAA1AF}"/>
              </a:ext>
            </a:extLst>
          </p:cNvPr>
          <p:cNvSpPr/>
          <p:nvPr/>
        </p:nvSpPr>
        <p:spPr>
          <a:xfrm>
            <a:off x="2793402" y="6265586"/>
            <a:ext cx="235974" cy="23597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792303154"/>
              </p:ext>
            </p:extLst>
          </p:nvPr>
        </p:nvGraphicFramePr>
        <p:xfrm>
          <a:off x="220358" y="2100171"/>
          <a:ext cx="11418337" cy="896112"/>
        </p:xfrm>
        <a:graphic>
          <a:graphicData uri="http://schemas.openxmlformats.org/drawingml/2006/table">
            <a:tbl>
              <a:tblPr firstRow="1" bandRow="1">
                <a:tableStyleId>{5C22544A-7EE6-4342-B048-85BDC9FD1C3A}</a:tableStyleId>
              </a:tblPr>
              <a:tblGrid>
                <a:gridCol w="1530058">
                  <a:extLst>
                    <a:ext uri="{9D8B030D-6E8A-4147-A177-3AD203B41FA5}">
                      <a16:colId xmlns:a16="http://schemas.microsoft.com/office/drawing/2014/main" xmlns="" val="20000"/>
                    </a:ext>
                  </a:extLst>
                </a:gridCol>
                <a:gridCol w="3583172">
                  <a:extLst>
                    <a:ext uri="{9D8B030D-6E8A-4147-A177-3AD203B41FA5}">
                      <a16:colId xmlns:a16="http://schemas.microsoft.com/office/drawing/2014/main" xmlns="" val="20001"/>
                    </a:ext>
                  </a:extLst>
                </a:gridCol>
                <a:gridCol w="3413051">
                  <a:extLst>
                    <a:ext uri="{9D8B030D-6E8A-4147-A177-3AD203B41FA5}">
                      <a16:colId xmlns:a16="http://schemas.microsoft.com/office/drawing/2014/main" xmlns="" val="20002"/>
                    </a:ext>
                  </a:extLst>
                </a:gridCol>
                <a:gridCol w="2892056">
                  <a:extLst>
                    <a:ext uri="{9D8B030D-6E8A-4147-A177-3AD203B41FA5}">
                      <a16:colId xmlns:a16="http://schemas.microsoft.com/office/drawing/2014/main" xmlns="" val="20003"/>
                    </a:ext>
                  </a:extLst>
                </a:gridCol>
              </a:tblGrid>
              <a:tr h="773064">
                <a:tc>
                  <a:txBody>
                    <a:bodyPr/>
                    <a:lstStyle/>
                    <a:p>
                      <a:pPr algn="ctr">
                        <a:lnSpc>
                          <a:spcPct val="120000"/>
                        </a:lnSpc>
                      </a:pPr>
                      <a:r>
                        <a:rPr lang="en-US" altLang="zh-CN" sz="2200" dirty="0">
                          <a:latin typeface="+mn-lt"/>
                        </a:rPr>
                        <a:t>Question Types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lnSpc>
                          <a:spcPct val="120000"/>
                        </a:lnSpc>
                      </a:pPr>
                      <a:r>
                        <a:rPr lang="en-US" altLang="zh-CN" sz="2200" dirty="0">
                          <a:latin typeface="+mn-lt"/>
                        </a:rPr>
                        <a:t>Examples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lnSpc>
                          <a:spcPct val="120000"/>
                        </a:lnSpc>
                      </a:pPr>
                      <a:r>
                        <a:rPr lang="en-US" altLang="zh-CN" sz="2200" dirty="0">
                          <a:latin typeface="+mn-lt"/>
                        </a:rPr>
                        <a:t>Advantages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lnSpc>
                          <a:spcPct val="120000"/>
                        </a:lnSpc>
                      </a:pPr>
                      <a:r>
                        <a:rPr lang="en-US" altLang="zh-CN" sz="2200" dirty="0">
                          <a:latin typeface="+mn-lt"/>
                        </a:rPr>
                        <a:t>Disadvantages</a:t>
                      </a:r>
                      <a:endParaRPr lang="zh-CN" altLang="en-US" sz="220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41701593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nextCondLst>
                <p:cond evt="onClick" delay="0">
                  <p:tgtEl>
                    <p:spTgt spid="18"/>
                  </p:tgtEl>
                </p:cond>
              </p:nextCondLst>
            </p:seq>
          </p:childTnLst>
        </p:cTn>
      </p:par>
    </p:tnLst>
    <p:bldLst>
      <p:bldP spid="20" grpId="0"/>
      <p:bldP spid="23" grpId="0"/>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8800" y="2398066"/>
            <a:ext cx="11415600" cy="2509598"/>
          </a:xfrm>
          <a:prstGeom prst="rect">
            <a:avLst/>
          </a:prstGeom>
          <a:noFill/>
        </p:spPr>
        <p:txBody>
          <a:bodyPr wrap="square" rtlCol="0">
            <a:spAutoFit/>
          </a:bodyPr>
          <a:lstStyle/>
          <a:p>
            <a:pPr>
              <a:lnSpc>
                <a:spcPct val="110000"/>
              </a:lnSpc>
            </a:pPr>
            <a:r>
              <a:rPr lang="en-US" altLang="zh-CN" sz="2400" b="1" dirty="0"/>
              <a:t>The World Health Organization set October 10th as “World Mental Health Day” with the objective to raise awareness of mental health issues around the world and to mobilize efforts for the improvement of people’s mental health. In this part, you are going to work in groups and design a questionnaire with the purpose of understanding the “Mental Health of Freshmen in College” and raising their awareness of mental health. </a:t>
            </a:r>
            <a:endParaRPr lang="zh-CN" altLang="en-US" sz="2400" dirty="0"/>
          </a:p>
        </p:txBody>
      </p:sp>
    </p:spTree>
    <p:extLst>
      <p:ext uri="{BB962C8B-B14F-4D97-AF65-F5344CB8AC3E}">
        <p14:creationId xmlns:p14="http://schemas.microsoft.com/office/powerpoint/2010/main" xmlns="" val="4104272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5.18</a:t>
            </a:r>
            <a:endParaRPr lang="zh-CN" altLang="en-US" sz="2600" b="1" dirty="0">
              <a:solidFill>
                <a:srgbClr val="DA5362"/>
              </a:solidFill>
            </a:endParaRPr>
          </a:p>
        </p:txBody>
      </p:sp>
      <p:sp>
        <p:nvSpPr>
          <p:cNvPr id="20" name="文本框 19"/>
          <p:cNvSpPr txBox="1"/>
          <p:nvPr/>
        </p:nvSpPr>
        <p:spPr>
          <a:xfrm>
            <a:off x="919321" y="2061802"/>
            <a:ext cx="10795000" cy="400110"/>
          </a:xfrm>
          <a:prstGeom prst="rect">
            <a:avLst/>
          </a:prstGeom>
          <a:noFill/>
        </p:spPr>
        <p:txBody>
          <a:bodyPr wrap="square" rtlCol="0">
            <a:spAutoFit/>
          </a:bodyPr>
          <a:lstStyle/>
          <a:p>
            <a:r>
              <a:rPr lang="en-US" altLang="zh-CN" sz="2000" i="1" dirty="0"/>
              <a:t>Name your questionnaire and write an introduction with reference to the sample below.</a:t>
            </a:r>
          </a:p>
        </p:txBody>
      </p:sp>
      <p:grpSp>
        <p:nvGrpSpPr>
          <p:cNvPr id="35" name="组合 34"/>
          <p:cNvGrpSpPr/>
          <p:nvPr/>
        </p:nvGrpSpPr>
        <p:grpSpPr>
          <a:xfrm>
            <a:off x="9816072" y="885366"/>
            <a:ext cx="799525" cy="586284"/>
            <a:chOff x="6218013" y="812542"/>
            <a:chExt cx="799525" cy="586284"/>
          </a:xfrm>
        </p:grpSpPr>
        <p:sp>
          <p:nvSpPr>
            <p:cNvPr id="36" name="椭圆 35">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EDE71A3F-AC90-40A7-A083-CCA1678E7DD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5.18</a:t>
              </a:r>
              <a:endParaRPr lang="zh-CN" altLang="en-US" sz="1200" b="1" dirty="0">
                <a:solidFill>
                  <a:schemeClr val="bg1"/>
                </a:solidFill>
              </a:endParaRPr>
            </a:p>
          </p:txBody>
        </p:sp>
      </p:grpSp>
      <p:grpSp>
        <p:nvGrpSpPr>
          <p:cNvPr id="39" name="组合 38"/>
          <p:cNvGrpSpPr/>
          <p:nvPr/>
        </p:nvGrpSpPr>
        <p:grpSpPr>
          <a:xfrm>
            <a:off x="10540525" y="888454"/>
            <a:ext cx="799525" cy="586284"/>
            <a:chOff x="6218013" y="812542"/>
            <a:chExt cx="799525" cy="586284"/>
          </a:xfrm>
        </p:grpSpPr>
        <p:sp>
          <p:nvSpPr>
            <p:cNvPr id="40" name="椭圆 39">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EDE71A3F-AC90-40A7-A083-CCA1678E7DD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5.19</a:t>
              </a:r>
              <a:endParaRPr lang="zh-CN" altLang="en-US" sz="1200" b="1" dirty="0">
                <a:solidFill>
                  <a:schemeClr val="bg1"/>
                </a:solidFill>
              </a:endParaRPr>
            </a:p>
          </p:txBody>
        </p:sp>
      </p:grpSp>
      <p:grpSp>
        <p:nvGrpSpPr>
          <p:cNvPr id="43" name="组合 42"/>
          <p:cNvGrpSpPr/>
          <p:nvPr/>
        </p:nvGrpSpPr>
        <p:grpSpPr>
          <a:xfrm>
            <a:off x="11255603" y="888454"/>
            <a:ext cx="799525" cy="586284"/>
            <a:chOff x="6218013" y="812542"/>
            <a:chExt cx="799525" cy="586284"/>
          </a:xfrm>
        </p:grpSpPr>
        <p:sp>
          <p:nvSpPr>
            <p:cNvPr id="44" name="椭圆 43">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a:extLst>
                <a:ext uri="{FF2B5EF4-FFF2-40B4-BE49-F238E27FC236}">
                  <a16:creationId xmlns:a16="http://schemas.microsoft.com/office/drawing/2014/main" xmlns="" id="{EDE71A3F-AC90-40A7-A083-CCA1678E7DD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6"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5.20</a:t>
              </a:r>
              <a:endParaRPr lang="zh-CN" altLang="en-US" sz="1200" b="1" dirty="0">
                <a:solidFill>
                  <a:schemeClr val="bg1"/>
                </a:solidFill>
              </a:endParaRPr>
            </a:p>
          </p:txBody>
        </p:sp>
      </p:grpSp>
      <p:sp>
        <p:nvSpPr>
          <p:cNvPr id="18" name="矩形 17">
            <a:extLst>
              <a:ext uri="{FF2B5EF4-FFF2-40B4-BE49-F238E27FC236}">
                <a16:creationId xmlns:a16="http://schemas.microsoft.com/office/drawing/2014/main" xmlns="" id="{9ABB41B5-1DF9-3CCC-92D1-4F23F1611C4E}"/>
              </a:ext>
            </a:extLst>
          </p:cNvPr>
          <p:cNvSpPr/>
          <p:nvPr/>
        </p:nvSpPr>
        <p:spPr>
          <a:xfrm>
            <a:off x="-383058" y="3077465"/>
            <a:ext cx="12851026" cy="37805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9782A4A8-7C29-C2AE-8850-C56D8920283E}"/>
              </a:ext>
            </a:extLst>
          </p:cNvPr>
          <p:cNvSpPr/>
          <p:nvPr/>
        </p:nvSpPr>
        <p:spPr>
          <a:xfrm>
            <a:off x="-76284" y="2646948"/>
            <a:ext cx="9677483" cy="4499287"/>
          </a:xfrm>
          <a:prstGeom prst="rect">
            <a:avLst/>
          </a:prstGeom>
          <a:solidFill>
            <a:schemeClr val="bg1"/>
          </a:solidFill>
          <a:ln>
            <a:noFill/>
          </a:ln>
          <a:effectLst>
            <a:outerShdw blurRad="152400" dist="63500" algn="ctr" rotWithShape="0">
              <a:srgbClr val="000000">
                <a:alpha val="4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xmlns="" id="{27FD6D3D-448C-C611-DE72-64B0EF11CD2C}"/>
              </a:ext>
            </a:extLst>
          </p:cNvPr>
          <p:cNvSpPr txBox="1"/>
          <p:nvPr/>
        </p:nvSpPr>
        <p:spPr>
          <a:xfrm>
            <a:off x="9601199" y="3085263"/>
            <a:ext cx="2699658" cy="3721660"/>
          </a:xfrm>
          <a:prstGeom prst="rect">
            <a:avLst/>
          </a:prstGeom>
          <a:noFill/>
        </p:spPr>
        <p:txBody>
          <a:bodyPr wrap="square" rtlCol="0">
            <a:spAutoFit/>
          </a:bodyPr>
          <a:lstStyle/>
          <a:p>
            <a:pPr>
              <a:lnSpc>
                <a:spcPct val="120000"/>
              </a:lnSpc>
            </a:pPr>
            <a:r>
              <a:rPr lang="en-US" altLang="zh-CN" sz="2200" b="1" dirty="0"/>
              <a:t>Title and introduction to your questionnaire:</a:t>
            </a:r>
          </a:p>
          <a:p>
            <a:pPr>
              <a:lnSpc>
                <a:spcPct val="120000"/>
              </a:lnSpc>
            </a:pPr>
            <a:r>
              <a:rPr lang="en-US" altLang="zh-CN" sz="2200" dirty="0"/>
              <a:t>____________________________________________________________________________________________________________</a:t>
            </a:r>
            <a:endParaRPr lang="zh-CN" altLang="en-US" sz="2200" dirty="0"/>
          </a:p>
        </p:txBody>
      </p:sp>
      <p:sp>
        <p:nvSpPr>
          <p:cNvPr id="4" name="文本框 3">
            <a:extLst>
              <a:ext uri="{FF2B5EF4-FFF2-40B4-BE49-F238E27FC236}">
                <a16:creationId xmlns:a16="http://schemas.microsoft.com/office/drawing/2014/main" xmlns="" id="{64D62DA0-49C5-5371-E2B5-7E00FE62F55D}"/>
              </a:ext>
            </a:extLst>
          </p:cNvPr>
          <p:cNvSpPr txBox="1"/>
          <p:nvPr/>
        </p:nvSpPr>
        <p:spPr>
          <a:xfrm>
            <a:off x="210601" y="2554245"/>
            <a:ext cx="9474153" cy="4127925"/>
          </a:xfrm>
          <a:prstGeom prst="rect">
            <a:avLst/>
          </a:prstGeom>
          <a:noFill/>
        </p:spPr>
        <p:txBody>
          <a:bodyPr wrap="square" rtlCol="0">
            <a:spAutoFit/>
          </a:bodyPr>
          <a:lstStyle/>
          <a:p>
            <a:pPr algn="ctr">
              <a:lnSpc>
                <a:spcPct val="120000"/>
              </a:lnSpc>
            </a:pPr>
            <a:r>
              <a:rPr lang="en-US" altLang="zh-CN" sz="2200" b="1" dirty="0"/>
              <a:t>Teachers’ Beliefs Relating to Literacy Development</a:t>
            </a:r>
          </a:p>
          <a:p>
            <a:pPr indent="358775">
              <a:lnSpc>
                <a:spcPct val="120000"/>
              </a:lnSpc>
            </a:pPr>
            <a:r>
              <a:rPr lang="en-US" altLang="zh-CN" sz="2200" dirty="0"/>
              <a:t>The purpose of this study is to examine teachers’ beliefs relating to literacy development in order to refine teacher-training practices. This questionnaire asks about your PERSONAL beliefs with regards to how children first learn to read. Think of children in nursery school and early primary grades, from Nursery 1 to Primary 3. Consider how they learn to read and answer the following questions based on your beliefs. Your responses will be anonymous and will never be linked to you personally. Your participation is entirely voluntary. If there are items you do not feel comfortable answering, please skip them. Thank you for your cooperation.</a:t>
            </a:r>
            <a:endParaRPr lang="zh-CN" altLang="en-US" sz="2200" dirty="0"/>
          </a:p>
        </p:txBody>
      </p:sp>
    </p:spTree>
    <p:extLst>
      <p:ext uri="{BB962C8B-B14F-4D97-AF65-F5344CB8AC3E}">
        <p14:creationId xmlns:p14="http://schemas.microsoft.com/office/powerpoint/2010/main" xmlns="" val="2359954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5.19</a:t>
            </a:r>
            <a:endParaRPr lang="zh-CN" altLang="en-US" sz="2600" b="1" dirty="0">
              <a:solidFill>
                <a:srgbClr val="DA5362"/>
              </a:solidFill>
            </a:endParaRPr>
          </a:p>
        </p:txBody>
      </p:sp>
      <p:sp>
        <p:nvSpPr>
          <p:cNvPr id="20" name="文本框 19"/>
          <p:cNvSpPr txBox="1"/>
          <p:nvPr/>
        </p:nvSpPr>
        <p:spPr>
          <a:xfrm>
            <a:off x="919321" y="2061802"/>
            <a:ext cx="10795000" cy="1015663"/>
          </a:xfrm>
          <a:prstGeom prst="rect">
            <a:avLst/>
          </a:prstGeom>
          <a:noFill/>
        </p:spPr>
        <p:txBody>
          <a:bodyPr wrap="square" rtlCol="0">
            <a:spAutoFit/>
          </a:bodyPr>
          <a:lstStyle/>
          <a:p>
            <a:r>
              <a:rPr lang="en-US" altLang="zh-CN" sz="2000" i="1" dirty="0"/>
              <a:t>You need to tailor your questions to what exactly you want to measure according to the purposes formulated in your introduction. Categorize the following questions and reorganize them in a logical way.</a:t>
            </a:r>
          </a:p>
        </p:txBody>
      </p:sp>
      <p:grpSp>
        <p:nvGrpSpPr>
          <p:cNvPr id="17" name="组合 16">
            <a:extLst>
              <a:ext uri="{FF2B5EF4-FFF2-40B4-BE49-F238E27FC236}">
                <a16:creationId xmlns:a16="http://schemas.microsoft.com/office/drawing/2014/main" xmlns="" id="{A67AABD3-94A0-2F54-E40C-ED307BD2789E}"/>
              </a:ext>
            </a:extLst>
          </p:cNvPr>
          <p:cNvGrpSpPr/>
          <p:nvPr/>
        </p:nvGrpSpPr>
        <p:grpSpPr>
          <a:xfrm>
            <a:off x="9816072" y="885366"/>
            <a:ext cx="799525" cy="586284"/>
            <a:chOff x="6218013" y="812542"/>
            <a:chExt cx="799525" cy="586284"/>
          </a:xfrm>
        </p:grpSpPr>
        <p:sp>
          <p:nvSpPr>
            <p:cNvPr id="18" name="椭圆 17">
              <a:extLst>
                <a:ext uri="{FF2B5EF4-FFF2-40B4-BE49-F238E27FC236}">
                  <a16:creationId xmlns:a16="http://schemas.microsoft.com/office/drawing/2014/main" xmlns="" id="{2636DC37-425A-3A93-AFD4-CD796EFD9D4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9" name="图片 18">
              <a:extLst>
                <a:ext uri="{FF2B5EF4-FFF2-40B4-BE49-F238E27FC236}">
                  <a16:creationId xmlns:a16="http://schemas.microsoft.com/office/drawing/2014/main" xmlns="" id="{A581F80A-D457-B4E0-47C1-5037C7BFF7B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1" name="文本框 20">
              <a:hlinkClick r:id="rId3" action="ppaction://hlinksldjump"/>
              <a:extLst>
                <a:ext uri="{FF2B5EF4-FFF2-40B4-BE49-F238E27FC236}">
                  <a16:creationId xmlns:a16="http://schemas.microsoft.com/office/drawing/2014/main" xmlns="" id="{3569DB76-2996-9306-250F-8D9CAC243AB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5.18</a:t>
              </a:r>
              <a:endParaRPr lang="zh-CN" altLang="en-US" sz="1200" b="1" dirty="0">
                <a:solidFill>
                  <a:schemeClr val="bg1"/>
                </a:solidFill>
              </a:endParaRPr>
            </a:p>
          </p:txBody>
        </p:sp>
      </p:grpSp>
      <p:grpSp>
        <p:nvGrpSpPr>
          <p:cNvPr id="22" name="组合 21">
            <a:extLst>
              <a:ext uri="{FF2B5EF4-FFF2-40B4-BE49-F238E27FC236}">
                <a16:creationId xmlns:a16="http://schemas.microsoft.com/office/drawing/2014/main" xmlns="" id="{DD603E7C-BA62-6C2F-C133-13F574D40C95}"/>
              </a:ext>
            </a:extLst>
          </p:cNvPr>
          <p:cNvGrpSpPr/>
          <p:nvPr/>
        </p:nvGrpSpPr>
        <p:grpSpPr>
          <a:xfrm>
            <a:off x="10540525" y="888454"/>
            <a:ext cx="799525" cy="586284"/>
            <a:chOff x="6218013" y="812542"/>
            <a:chExt cx="799525" cy="586284"/>
          </a:xfrm>
        </p:grpSpPr>
        <p:sp>
          <p:nvSpPr>
            <p:cNvPr id="23" name="椭圆 22">
              <a:extLst>
                <a:ext uri="{FF2B5EF4-FFF2-40B4-BE49-F238E27FC236}">
                  <a16:creationId xmlns:a16="http://schemas.microsoft.com/office/drawing/2014/main" xmlns="" id="{F6131247-3686-DE07-173C-11262C7AE3CC}"/>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4" name="图片 23">
              <a:extLst>
                <a:ext uri="{FF2B5EF4-FFF2-40B4-BE49-F238E27FC236}">
                  <a16:creationId xmlns:a16="http://schemas.microsoft.com/office/drawing/2014/main" xmlns="" id="{C046DD8A-CD1F-1CE0-30ED-A8F535594E2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5" name="文本框 24">
              <a:hlinkClick r:id="rId4" action="ppaction://hlinksldjump"/>
              <a:extLst>
                <a:ext uri="{FF2B5EF4-FFF2-40B4-BE49-F238E27FC236}">
                  <a16:creationId xmlns:a16="http://schemas.microsoft.com/office/drawing/2014/main" xmlns="" id="{7F6F1DBE-40EE-3533-8729-DE2AAA50CE8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5.19</a:t>
              </a:r>
              <a:endParaRPr lang="zh-CN" altLang="en-US" sz="1200" b="1" dirty="0">
                <a:solidFill>
                  <a:schemeClr val="bg1"/>
                </a:solidFill>
              </a:endParaRPr>
            </a:p>
          </p:txBody>
        </p:sp>
      </p:grpSp>
      <p:grpSp>
        <p:nvGrpSpPr>
          <p:cNvPr id="26" name="组合 25">
            <a:extLst>
              <a:ext uri="{FF2B5EF4-FFF2-40B4-BE49-F238E27FC236}">
                <a16:creationId xmlns:a16="http://schemas.microsoft.com/office/drawing/2014/main" xmlns="" id="{79DBED7B-4433-56BA-A761-76E7757E0DDB}"/>
              </a:ext>
            </a:extLst>
          </p:cNvPr>
          <p:cNvGrpSpPr/>
          <p:nvPr/>
        </p:nvGrpSpPr>
        <p:grpSpPr>
          <a:xfrm>
            <a:off x="11255603" y="888454"/>
            <a:ext cx="799525" cy="586284"/>
            <a:chOff x="6218013" y="812542"/>
            <a:chExt cx="799525" cy="586284"/>
          </a:xfrm>
        </p:grpSpPr>
        <p:sp>
          <p:nvSpPr>
            <p:cNvPr id="27" name="椭圆 26">
              <a:extLst>
                <a:ext uri="{FF2B5EF4-FFF2-40B4-BE49-F238E27FC236}">
                  <a16:creationId xmlns:a16="http://schemas.microsoft.com/office/drawing/2014/main" xmlns="" id="{B514755A-F879-179C-7BF8-2CF6D66E13E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a:extLst>
                <a:ext uri="{FF2B5EF4-FFF2-40B4-BE49-F238E27FC236}">
                  <a16:creationId xmlns:a16="http://schemas.microsoft.com/office/drawing/2014/main" xmlns="" id="{98E48B98-B8FE-7655-A5C9-4A42E6A5A8E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9" name="文本框 28">
              <a:hlinkClick r:id="rId5" action="ppaction://hlinksldjump"/>
              <a:extLst>
                <a:ext uri="{FF2B5EF4-FFF2-40B4-BE49-F238E27FC236}">
                  <a16:creationId xmlns:a16="http://schemas.microsoft.com/office/drawing/2014/main" xmlns="" id="{57EBE1C4-DF2C-DE7A-B2AB-95DADFFDDA9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5.20</a:t>
              </a:r>
              <a:endParaRPr lang="zh-CN" altLang="en-US" sz="1200" b="1" dirty="0">
                <a:solidFill>
                  <a:schemeClr val="bg1"/>
                </a:solidFill>
              </a:endParaRPr>
            </a:p>
          </p:txBody>
        </p:sp>
      </p:grpSp>
      <p:sp>
        <p:nvSpPr>
          <p:cNvPr id="30" name="圆角矩形 15">
            <a:extLst>
              <a:ext uri="{FF2B5EF4-FFF2-40B4-BE49-F238E27FC236}">
                <a16:creationId xmlns:a16="http://schemas.microsoft.com/office/drawing/2014/main" xmlns="" id="{64E77A99-B1AA-72B8-7D21-FF60A7179B8D}"/>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6" name="表格 6">
            <a:extLst>
              <a:ext uri="{FF2B5EF4-FFF2-40B4-BE49-F238E27FC236}">
                <a16:creationId xmlns:a16="http://schemas.microsoft.com/office/drawing/2014/main" xmlns="" id="{8BBBD54B-ED70-2699-43C0-F05528572EDD}"/>
              </a:ext>
            </a:extLst>
          </p:cNvPr>
          <p:cNvGraphicFramePr>
            <a:graphicFrameLocks noGrp="1"/>
          </p:cNvGraphicFramePr>
          <p:nvPr>
            <p:extLst>
              <p:ext uri="{D42A27DB-BD31-4B8C-83A1-F6EECF244321}">
                <p14:modId xmlns:p14="http://schemas.microsoft.com/office/powerpoint/2010/main" xmlns="" val="3840918482"/>
              </p:ext>
            </p:extLst>
          </p:nvPr>
        </p:nvGraphicFramePr>
        <p:xfrm>
          <a:off x="856463" y="3210619"/>
          <a:ext cx="10891679" cy="3005930"/>
        </p:xfrm>
        <a:graphic>
          <a:graphicData uri="http://schemas.openxmlformats.org/drawingml/2006/table">
            <a:tbl>
              <a:tblPr firstRow="1" bandRow="1">
                <a:tableStyleId>{3C2FFA5D-87B4-456A-9821-1D502468CF0F}</a:tableStyleId>
              </a:tblPr>
              <a:tblGrid>
                <a:gridCol w="10891679">
                  <a:extLst>
                    <a:ext uri="{9D8B030D-6E8A-4147-A177-3AD203B41FA5}">
                      <a16:colId xmlns:a16="http://schemas.microsoft.com/office/drawing/2014/main" xmlns="" val="2205588684"/>
                    </a:ext>
                  </a:extLst>
                </a:gridCol>
              </a:tblGrid>
              <a:tr h="467820">
                <a:tc>
                  <a:txBody>
                    <a:bodyPr/>
                    <a:lstStyle/>
                    <a:p>
                      <a:pPr>
                        <a:lnSpc>
                          <a:spcPct val="120000"/>
                        </a:lnSpc>
                      </a:pPr>
                      <a:r>
                        <a:rPr lang="en-US" altLang="zh-CN" sz="2200" b="1" dirty="0">
                          <a:solidFill>
                            <a:schemeClr val="tx1"/>
                          </a:solidFill>
                        </a:rPr>
                        <a:t>1. Symptoms: </a:t>
                      </a:r>
                      <a:r>
                        <a:rPr lang="en-US" altLang="zh-CN" sz="2200" b="0" dirty="0">
                          <a:solidFill>
                            <a:schemeClr val="tx1"/>
                          </a:solidFill>
                        </a:rPr>
                        <a:t>1),___, ___, ___   </a:t>
                      </a:r>
                      <a:r>
                        <a:rPr lang="en-US" altLang="zh-CN" sz="2200" b="1" dirty="0">
                          <a:solidFill>
                            <a:schemeClr val="tx1"/>
                          </a:solidFill>
                        </a:rPr>
                        <a:t>2. Causes: </a:t>
                      </a:r>
                      <a:r>
                        <a:rPr lang="en-US" altLang="zh-CN" sz="2200" b="0" dirty="0">
                          <a:solidFill>
                            <a:schemeClr val="tx1"/>
                          </a:solidFill>
                        </a:rPr>
                        <a:t>2), __, ___   </a:t>
                      </a:r>
                      <a:r>
                        <a:rPr lang="en-US" altLang="zh-CN" sz="2200" b="1" dirty="0">
                          <a:solidFill>
                            <a:schemeClr val="tx1"/>
                          </a:solidFill>
                        </a:rPr>
                        <a:t>3. Treatment: </a:t>
                      </a:r>
                      <a:r>
                        <a:rPr lang="en-US" altLang="zh-CN" sz="2200" b="0" dirty="0">
                          <a:solidFill>
                            <a:schemeClr val="tx1"/>
                          </a:solidFill>
                        </a:rPr>
                        <a:t>7), ___, ___</a:t>
                      </a:r>
                      <a:r>
                        <a:rPr lang="zh-CN" altLang="en-US" sz="2200" b="0" dirty="0">
                          <a:solidFill>
                            <a:schemeClr val="tx1"/>
                          </a:solidFill>
                        </a:rPr>
                        <a:t>　　</a:t>
                      </a:r>
                      <a:endParaRPr lang="zh-CN" altLang="en-US" sz="2200" b="0" dirty="0">
                        <a:solidFill>
                          <a:schemeClr val="tx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6BE86"/>
                    </a:solidFill>
                  </a:tcPr>
                </a:tc>
                <a:extLst>
                  <a:ext uri="{0D108BD9-81ED-4DB2-BD59-A6C34878D82A}">
                    <a16:rowId xmlns:a16="http://schemas.microsoft.com/office/drawing/2014/main" xmlns="" val="3425010379"/>
                  </a:ext>
                </a:extLst>
              </a:tr>
              <a:tr h="2512154">
                <a:tc>
                  <a:txBody>
                    <a:bodyPr/>
                    <a:lstStyle/>
                    <a:p>
                      <a:pPr>
                        <a:lnSpc>
                          <a:spcPct val="120000"/>
                        </a:lnSpc>
                      </a:pPr>
                      <a:r>
                        <a:rPr lang="en-US" altLang="zh-CN" sz="2200" b="0" dirty="0"/>
                        <a:t>1) How many hours do you sleep per day?</a:t>
                      </a:r>
                    </a:p>
                    <a:p>
                      <a:pPr>
                        <a:lnSpc>
                          <a:spcPct val="120000"/>
                        </a:lnSpc>
                      </a:pPr>
                      <a:r>
                        <a:rPr lang="en-US" altLang="zh-CN" sz="2200" b="0" dirty="0"/>
                        <a:t>2) Have you ever been diagnosed with a mental disorder before?</a:t>
                      </a:r>
                    </a:p>
                    <a:p>
                      <a:pPr>
                        <a:lnSpc>
                          <a:spcPct val="120000"/>
                        </a:lnSpc>
                      </a:pPr>
                      <a:r>
                        <a:rPr lang="en-US" altLang="zh-CN" sz="2200" b="0" dirty="0"/>
                        <a:t>3) Are you a heavy smoker?</a:t>
                      </a:r>
                    </a:p>
                    <a:p>
                      <a:pPr>
                        <a:lnSpc>
                          <a:spcPct val="120000"/>
                        </a:lnSpc>
                      </a:pPr>
                      <a:r>
                        <a:rPr lang="en-US" altLang="zh-CN" sz="2200" b="0" dirty="0"/>
                        <a:t>4) During the past two weeks, how often has your mental health affected your relationships?</a:t>
                      </a:r>
                    </a:p>
                    <a:p>
                      <a:pPr>
                        <a:lnSpc>
                          <a:spcPct val="120000"/>
                        </a:lnSpc>
                      </a:pPr>
                      <a:r>
                        <a:rPr lang="en-US" altLang="zh-CN" sz="2200" b="0" dirty="0"/>
                        <a:t>5) Is there a history of mental disorder in your family?</a:t>
                      </a:r>
                    </a:p>
                    <a:p>
                      <a:pPr>
                        <a:lnSpc>
                          <a:spcPct val="120000"/>
                        </a:lnSpc>
                      </a:pPr>
                      <a:r>
                        <a:rPr lang="en-US" altLang="zh-CN" sz="2200" b="0" dirty="0"/>
                        <a:t>6) How is your quality of sleep?</a:t>
                      </a:r>
                      <a:endParaRPr lang="zh-CN" altLang="en-US" sz="2200" b="0" dirty="0">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914471767"/>
                  </a:ext>
                </a:extLst>
              </a:tr>
            </a:tbl>
          </a:graphicData>
        </a:graphic>
      </p:graphicFrame>
      <p:sp>
        <p:nvSpPr>
          <p:cNvPr id="2" name="文本框 1">
            <a:extLst>
              <a:ext uri="{FF2B5EF4-FFF2-40B4-BE49-F238E27FC236}">
                <a16:creationId xmlns:a16="http://schemas.microsoft.com/office/drawing/2014/main" xmlns="" id="{CBEB089F-4497-980F-8B9F-EDDB582BC735}"/>
              </a:ext>
            </a:extLst>
          </p:cNvPr>
          <p:cNvSpPr txBox="1"/>
          <p:nvPr/>
        </p:nvSpPr>
        <p:spPr>
          <a:xfrm>
            <a:off x="2891925" y="3199733"/>
            <a:ext cx="1560676" cy="430887"/>
          </a:xfrm>
          <a:prstGeom prst="rect">
            <a:avLst/>
          </a:prstGeom>
          <a:noFill/>
        </p:spPr>
        <p:txBody>
          <a:bodyPr wrap="square" rtlCol="0">
            <a:spAutoFit/>
          </a:bodyPr>
          <a:lstStyle/>
          <a:p>
            <a:r>
              <a:rPr lang="en-US" altLang="zh-CN" sz="2200" dirty="0">
                <a:solidFill>
                  <a:srgbClr val="DD5C60"/>
                </a:solidFill>
              </a:rPr>
              <a:t>4)     6)    10)</a:t>
            </a:r>
            <a:endParaRPr lang="zh-CN" altLang="en-US" sz="2200" dirty="0">
              <a:solidFill>
                <a:srgbClr val="DD5C60"/>
              </a:solidFill>
            </a:endParaRPr>
          </a:p>
        </p:txBody>
      </p:sp>
      <p:sp>
        <p:nvSpPr>
          <p:cNvPr id="31" name="文本框 30">
            <a:extLst>
              <a:ext uri="{FF2B5EF4-FFF2-40B4-BE49-F238E27FC236}">
                <a16:creationId xmlns:a16="http://schemas.microsoft.com/office/drawing/2014/main" xmlns="" id="{8AC4803F-0006-F6D1-4135-A45A7C6EA62B}"/>
              </a:ext>
            </a:extLst>
          </p:cNvPr>
          <p:cNvSpPr txBox="1"/>
          <p:nvPr/>
        </p:nvSpPr>
        <p:spPr>
          <a:xfrm>
            <a:off x="6102774" y="3202670"/>
            <a:ext cx="1169117" cy="430887"/>
          </a:xfrm>
          <a:prstGeom prst="rect">
            <a:avLst/>
          </a:prstGeom>
          <a:noFill/>
        </p:spPr>
        <p:txBody>
          <a:bodyPr wrap="square" rtlCol="0">
            <a:spAutoFit/>
          </a:bodyPr>
          <a:lstStyle/>
          <a:p>
            <a:r>
              <a:rPr lang="en-US" altLang="zh-CN" sz="2200" dirty="0">
                <a:solidFill>
                  <a:srgbClr val="DD5C60"/>
                </a:solidFill>
              </a:rPr>
              <a:t>3)    5)</a:t>
            </a:r>
            <a:endParaRPr lang="zh-CN" altLang="en-US" sz="2200" dirty="0">
              <a:solidFill>
                <a:srgbClr val="DD5C60"/>
              </a:solidFill>
            </a:endParaRPr>
          </a:p>
        </p:txBody>
      </p:sp>
      <p:sp>
        <p:nvSpPr>
          <p:cNvPr id="32" name="文本框 31">
            <a:extLst>
              <a:ext uri="{FF2B5EF4-FFF2-40B4-BE49-F238E27FC236}">
                <a16:creationId xmlns:a16="http://schemas.microsoft.com/office/drawing/2014/main" xmlns="" id="{900979F5-60EB-8F6F-2493-4ECB3ED28E0E}"/>
              </a:ext>
            </a:extLst>
          </p:cNvPr>
          <p:cNvSpPr txBox="1"/>
          <p:nvPr/>
        </p:nvSpPr>
        <p:spPr>
          <a:xfrm>
            <a:off x="9225254" y="3213556"/>
            <a:ext cx="1169117" cy="430887"/>
          </a:xfrm>
          <a:prstGeom prst="rect">
            <a:avLst/>
          </a:prstGeom>
          <a:noFill/>
        </p:spPr>
        <p:txBody>
          <a:bodyPr wrap="square" rtlCol="0">
            <a:spAutoFit/>
          </a:bodyPr>
          <a:lstStyle/>
          <a:p>
            <a:r>
              <a:rPr lang="en-US" altLang="zh-CN" sz="2200" dirty="0">
                <a:solidFill>
                  <a:srgbClr val="DD5C60"/>
                </a:solidFill>
              </a:rPr>
              <a:t>8)    9)</a:t>
            </a:r>
            <a:endParaRPr lang="zh-CN" altLang="en-US" sz="2200" dirty="0">
              <a:solidFill>
                <a:srgbClr val="DD5C60"/>
              </a:solidFill>
            </a:endParaRPr>
          </a:p>
        </p:txBody>
      </p:sp>
    </p:spTree>
    <p:extLst>
      <p:ext uri="{BB962C8B-B14F-4D97-AF65-F5344CB8AC3E}">
        <p14:creationId xmlns:p14="http://schemas.microsoft.com/office/powerpoint/2010/main" xmlns="" val="20276020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nextCondLst>
                <p:cond evt="onClick" delay="0">
                  <p:tgtEl>
                    <p:spTgt spid="30"/>
                  </p:tgtEl>
                </p:cond>
              </p:nextCondLst>
            </p:seq>
          </p:childTnLst>
        </p:cTn>
      </p:par>
    </p:tnLst>
    <p:bldLst>
      <p:bldP spid="2" grpId="0"/>
      <p:bldP spid="31"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5.19</a:t>
            </a:r>
            <a:endParaRPr lang="zh-CN" altLang="en-US" sz="2600" b="1" dirty="0">
              <a:solidFill>
                <a:srgbClr val="DA5362"/>
              </a:solidFill>
            </a:endParaRPr>
          </a:p>
        </p:txBody>
      </p:sp>
      <p:grpSp>
        <p:nvGrpSpPr>
          <p:cNvPr id="17" name="组合 16">
            <a:extLst>
              <a:ext uri="{FF2B5EF4-FFF2-40B4-BE49-F238E27FC236}">
                <a16:creationId xmlns:a16="http://schemas.microsoft.com/office/drawing/2014/main" xmlns="" id="{A67AABD3-94A0-2F54-E40C-ED307BD2789E}"/>
              </a:ext>
            </a:extLst>
          </p:cNvPr>
          <p:cNvGrpSpPr/>
          <p:nvPr/>
        </p:nvGrpSpPr>
        <p:grpSpPr>
          <a:xfrm>
            <a:off x="9816072" y="885366"/>
            <a:ext cx="799525" cy="586284"/>
            <a:chOff x="6218013" y="812542"/>
            <a:chExt cx="799525" cy="586284"/>
          </a:xfrm>
        </p:grpSpPr>
        <p:sp>
          <p:nvSpPr>
            <p:cNvPr id="18" name="椭圆 17">
              <a:extLst>
                <a:ext uri="{FF2B5EF4-FFF2-40B4-BE49-F238E27FC236}">
                  <a16:creationId xmlns:a16="http://schemas.microsoft.com/office/drawing/2014/main" xmlns="" id="{2636DC37-425A-3A93-AFD4-CD796EFD9D4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9" name="图片 18">
              <a:extLst>
                <a:ext uri="{FF2B5EF4-FFF2-40B4-BE49-F238E27FC236}">
                  <a16:creationId xmlns:a16="http://schemas.microsoft.com/office/drawing/2014/main" xmlns="" id="{A581F80A-D457-B4E0-47C1-5037C7BFF7B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1" name="文本框 20">
              <a:hlinkClick r:id="rId3" action="ppaction://hlinksldjump"/>
              <a:extLst>
                <a:ext uri="{FF2B5EF4-FFF2-40B4-BE49-F238E27FC236}">
                  <a16:creationId xmlns:a16="http://schemas.microsoft.com/office/drawing/2014/main" xmlns="" id="{3569DB76-2996-9306-250F-8D9CAC243AB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5.18</a:t>
              </a:r>
              <a:endParaRPr lang="zh-CN" altLang="en-US" sz="1200" b="1" dirty="0">
                <a:solidFill>
                  <a:schemeClr val="bg1"/>
                </a:solidFill>
              </a:endParaRPr>
            </a:p>
          </p:txBody>
        </p:sp>
      </p:grpSp>
      <p:grpSp>
        <p:nvGrpSpPr>
          <p:cNvPr id="22" name="组合 21">
            <a:extLst>
              <a:ext uri="{FF2B5EF4-FFF2-40B4-BE49-F238E27FC236}">
                <a16:creationId xmlns:a16="http://schemas.microsoft.com/office/drawing/2014/main" xmlns="" id="{DD603E7C-BA62-6C2F-C133-13F574D40C95}"/>
              </a:ext>
            </a:extLst>
          </p:cNvPr>
          <p:cNvGrpSpPr/>
          <p:nvPr/>
        </p:nvGrpSpPr>
        <p:grpSpPr>
          <a:xfrm>
            <a:off x="10540525" y="888454"/>
            <a:ext cx="799525" cy="586284"/>
            <a:chOff x="6218013" y="812542"/>
            <a:chExt cx="799525" cy="586284"/>
          </a:xfrm>
        </p:grpSpPr>
        <p:sp>
          <p:nvSpPr>
            <p:cNvPr id="23" name="椭圆 22">
              <a:extLst>
                <a:ext uri="{FF2B5EF4-FFF2-40B4-BE49-F238E27FC236}">
                  <a16:creationId xmlns:a16="http://schemas.microsoft.com/office/drawing/2014/main" xmlns="" id="{F6131247-3686-DE07-173C-11262C7AE3CC}"/>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4" name="图片 23">
              <a:extLst>
                <a:ext uri="{FF2B5EF4-FFF2-40B4-BE49-F238E27FC236}">
                  <a16:creationId xmlns:a16="http://schemas.microsoft.com/office/drawing/2014/main" xmlns="" id="{C046DD8A-CD1F-1CE0-30ED-A8F535594E2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5" name="文本框 24">
              <a:hlinkClick r:id="rId4" action="ppaction://hlinksldjump"/>
              <a:extLst>
                <a:ext uri="{FF2B5EF4-FFF2-40B4-BE49-F238E27FC236}">
                  <a16:creationId xmlns:a16="http://schemas.microsoft.com/office/drawing/2014/main" xmlns="" id="{7F6F1DBE-40EE-3533-8729-DE2AAA50CE8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5.19</a:t>
              </a:r>
              <a:endParaRPr lang="zh-CN" altLang="en-US" sz="1200" b="1" dirty="0">
                <a:solidFill>
                  <a:schemeClr val="bg1"/>
                </a:solidFill>
              </a:endParaRPr>
            </a:p>
          </p:txBody>
        </p:sp>
      </p:grpSp>
      <p:grpSp>
        <p:nvGrpSpPr>
          <p:cNvPr id="26" name="组合 25">
            <a:extLst>
              <a:ext uri="{FF2B5EF4-FFF2-40B4-BE49-F238E27FC236}">
                <a16:creationId xmlns:a16="http://schemas.microsoft.com/office/drawing/2014/main" xmlns="" id="{79DBED7B-4433-56BA-A761-76E7757E0DDB}"/>
              </a:ext>
            </a:extLst>
          </p:cNvPr>
          <p:cNvGrpSpPr/>
          <p:nvPr/>
        </p:nvGrpSpPr>
        <p:grpSpPr>
          <a:xfrm>
            <a:off x="11255603" y="888454"/>
            <a:ext cx="799525" cy="586284"/>
            <a:chOff x="6218013" y="812542"/>
            <a:chExt cx="799525" cy="586284"/>
          </a:xfrm>
        </p:grpSpPr>
        <p:sp>
          <p:nvSpPr>
            <p:cNvPr id="27" name="椭圆 26">
              <a:extLst>
                <a:ext uri="{FF2B5EF4-FFF2-40B4-BE49-F238E27FC236}">
                  <a16:creationId xmlns:a16="http://schemas.microsoft.com/office/drawing/2014/main" xmlns="" id="{B514755A-F879-179C-7BF8-2CF6D66E13E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a:extLst>
                <a:ext uri="{FF2B5EF4-FFF2-40B4-BE49-F238E27FC236}">
                  <a16:creationId xmlns:a16="http://schemas.microsoft.com/office/drawing/2014/main" xmlns="" id="{98E48B98-B8FE-7655-A5C9-4A42E6A5A8E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9" name="文本框 28">
              <a:hlinkClick r:id="rId5" action="ppaction://hlinksldjump"/>
              <a:extLst>
                <a:ext uri="{FF2B5EF4-FFF2-40B4-BE49-F238E27FC236}">
                  <a16:creationId xmlns:a16="http://schemas.microsoft.com/office/drawing/2014/main" xmlns="" id="{57EBE1C4-DF2C-DE7A-B2AB-95DADFFDDA9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5.20</a:t>
              </a:r>
              <a:endParaRPr lang="zh-CN" altLang="en-US" sz="1200" b="1" dirty="0">
                <a:solidFill>
                  <a:schemeClr val="bg1"/>
                </a:solidFill>
              </a:endParaRPr>
            </a:p>
          </p:txBody>
        </p:sp>
      </p:grpSp>
      <p:sp>
        <p:nvSpPr>
          <p:cNvPr id="30" name="圆角矩形 15">
            <a:extLst>
              <a:ext uri="{FF2B5EF4-FFF2-40B4-BE49-F238E27FC236}">
                <a16:creationId xmlns:a16="http://schemas.microsoft.com/office/drawing/2014/main" xmlns="" id="{64E77A99-B1AA-72B8-7D21-FF60A7179B8D}"/>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31" name="表格 6">
            <a:extLst>
              <a:ext uri="{FF2B5EF4-FFF2-40B4-BE49-F238E27FC236}">
                <a16:creationId xmlns:a16="http://schemas.microsoft.com/office/drawing/2014/main" xmlns="" id="{626AB719-BC2A-324D-1F09-3F65D35FDB1C}"/>
              </a:ext>
            </a:extLst>
          </p:cNvPr>
          <p:cNvGraphicFramePr>
            <a:graphicFrameLocks noGrp="1"/>
          </p:cNvGraphicFramePr>
          <p:nvPr>
            <p:extLst>
              <p:ext uri="{D42A27DB-BD31-4B8C-83A1-F6EECF244321}">
                <p14:modId xmlns:p14="http://schemas.microsoft.com/office/powerpoint/2010/main" xmlns="" val="1777762606"/>
              </p:ext>
            </p:extLst>
          </p:nvPr>
        </p:nvGraphicFramePr>
        <p:xfrm>
          <a:off x="827586" y="2285331"/>
          <a:ext cx="10891679" cy="3401568"/>
        </p:xfrm>
        <a:graphic>
          <a:graphicData uri="http://schemas.openxmlformats.org/drawingml/2006/table">
            <a:tbl>
              <a:tblPr firstRow="1" bandRow="1">
                <a:tableStyleId>{21E4AEA4-8DFA-4A89-87EB-49C32662AFE0}</a:tableStyleId>
              </a:tblPr>
              <a:tblGrid>
                <a:gridCol w="10891679">
                  <a:extLst>
                    <a:ext uri="{9D8B030D-6E8A-4147-A177-3AD203B41FA5}">
                      <a16:colId xmlns:a16="http://schemas.microsoft.com/office/drawing/2014/main" xmlns="" val="2205588684"/>
                    </a:ext>
                  </a:extLst>
                </a:gridCol>
              </a:tblGrid>
              <a:tr h="467820">
                <a:tc>
                  <a:txBody>
                    <a:bodyPr/>
                    <a:lstStyle/>
                    <a:p>
                      <a:pPr>
                        <a:lnSpc>
                          <a:spcPct val="120000"/>
                        </a:lnSpc>
                      </a:pPr>
                      <a:r>
                        <a:rPr lang="en-US" altLang="zh-CN" sz="2200" b="1" dirty="0">
                          <a:solidFill>
                            <a:schemeClr val="tx1"/>
                          </a:solidFill>
                        </a:rPr>
                        <a:t>1. Symptoms: </a:t>
                      </a:r>
                      <a:r>
                        <a:rPr lang="en-US" altLang="zh-CN" sz="2200" b="0" dirty="0">
                          <a:solidFill>
                            <a:schemeClr val="tx1"/>
                          </a:solidFill>
                        </a:rPr>
                        <a:t>1),___, ___, ___   </a:t>
                      </a:r>
                      <a:r>
                        <a:rPr lang="en-US" altLang="zh-CN" sz="2200" b="1" dirty="0">
                          <a:solidFill>
                            <a:schemeClr val="tx1"/>
                          </a:solidFill>
                        </a:rPr>
                        <a:t>2. Causes: </a:t>
                      </a:r>
                      <a:r>
                        <a:rPr lang="en-US" altLang="zh-CN" sz="2200" b="0" dirty="0">
                          <a:solidFill>
                            <a:schemeClr val="tx1"/>
                          </a:solidFill>
                        </a:rPr>
                        <a:t>2), __, ___   </a:t>
                      </a:r>
                      <a:r>
                        <a:rPr lang="en-US" altLang="zh-CN" sz="2200" b="1" dirty="0">
                          <a:solidFill>
                            <a:schemeClr val="tx1"/>
                          </a:solidFill>
                        </a:rPr>
                        <a:t>3. Treatment: </a:t>
                      </a:r>
                      <a:r>
                        <a:rPr lang="en-US" altLang="zh-CN" sz="2200" b="0" dirty="0">
                          <a:solidFill>
                            <a:schemeClr val="tx1"/>
                          </a:solidFill>
                        </a:rPr>
                        <a:t>7), ___, ___</a:t>
                      </a:r>
                      <a:r>
                        <a:rPr lang="zh-CN" altLang="en-US" sz="2200" b="0" dirty="0">
                          <a:solidFill>
                            <a:schemeClr val="tx1"/>
                          </a:solidFill>
                        </a:rPr>
                        <a:t>　</a:t>
                      </a:r>
                      <a:r>
                        <a:rPr lang="zh-CN" altLang="en-US" sz="2200" b="1" dirty="0">
                          <a:solidFill>
                            <a:schemeClr val="tx1"/>
                          </a:solidFill>
                        </a:rPr>
                        <a:t>　</a:t>
                      </a:r>
                      <a:endParaRPr lang="zh-CN" altLang="en-US" sz="2200" b="1" dirty="0">
                        <a:solidFill>
                          <a:schemeClr val="tx1"/>
                        </a:solidFill>
                        <a:latin typeface="+mn-lt"/>
                      </a:endParaRPr>
                    </a:p>
                  </a:txBody>
                  <a:tcPr>
                    <a:lnB w="12700" cap="flat" cmpd="sng" algn="ctr">
                      <a:solidFill>
                        <a:schemeClr val="bg1"/>
                      </a:solidFill>
                      <a:prstDash val="solid"/>
                      <a:round/>
                      <a:headEnd type="none" w="med" len="med"/>
                      <a:tailEnd type="none" w="med" len="med"/>
                    </a:lnB>
                    <a:solidFill>
                      <a:srgbClr val="F6BE86"/>
                    </a:solidFill>
                  </a:tcPr>
                </a:tc>
                <a:extLst>
                  <a:ext uri="{0D108BD9-81ED-4DB2-BD59-A6C34878D82A}">
                    <a16:rowId xmlns:a16="http://schemas.microsoft.com/office/drawing/2014/main" xmlns="" val="3425010379"/>
                  </a:ext>
                </a:extLst>
              </a:tr>
              <a:tr h="2512154">
                <a:tc>
                  <a:txBody>
                    <a:bodyPr/>
                    <a:lstStyle/>
                    <a:p>
                      <a:pPr>
                        <a:lnSpc>
                          <a:spcPct val="120000"/>
                        </a:lnSpc>
                      </a:pPr>
                      <a:r>
                        <a:rPr lang="en-US" altLang="zh-CN" sz="2200" b="0" kern="1200" dirty="0">
                          <a:solidFill>
                            <a:schemeClr val="dk1"/>
                          </a:solidFill>
                          <a:latin typeface="+mn-lt"/>
                          <a:ea typeface="+mn-ea"/>
                          <a:cs typeface="+mn-cs"/>
                        </a:rPr>
                        <a:t>7) Have you seen a therapist for mental health in the recent past?</a:t>
                      </a:r>
                    </a:p>
                    <a:p>
                      <a:pPr>
                        <a:lnSpc>
                          <a:spcPct val="120000"/>
                        </a:lnSpc>
                      </a:pPr>
                      <a:r>
                        <a:rPr lang="en-US" altLang="zh-CN" sz="2200" b="0" kern="1200" dirty="0">
                          <a:solidFill>
                            <a:schemeClr val="dk1"/>
                          </a:solidFill>
                          <a:latin typeface="+mn-lt"/>
                          <a:ea typeface="+mn-ea"/>
                          <a:cs typeface="+mn-cs"/>
                        </a:rPr>
                        <a:t>8) Are you currently taking any medication due to mental health issues?</a:t>
                      </a:r>
                    </a:p>
                    <a:p>
                      <a:pPr>
                        <a:lnSpc>
                          <a:spcPct val="120000"/>
                        </a:lnSpc>
                      </a:pPr>
                      <a:r>
                        <a:rPr lang="en-US" altLang="zh-CN" sz="2200" b="0" kern="1200" dirty="0">
                          <a:solidFill>
                            <a:schemeClr val="dk1"/>
                          </a:solidFill>
                          <a:latin typeface="+mn-lt"/>
                          <a:ea typeface="+mn-ea"/>
                          <a:cs typeface="+mn-cs"/>
                        </a:rPr>
                        <a:t>9) When did you last have a mental health check-up?</a:t>
                      </a:r>
                    </a:p>
                    <a:p>
                      <a:pPr>
                        <a:lnSpc>
                          <a:spcPct val="120000"/>
                        </a:lnSpc>
                      </a:pPr>
                      <a:r>
                        <a:rPr lang="en-US" altLang="zh-CN" sz="2200" b="0" kern="1200" dirty="0">
                          <a:solidFill>
                            <a:schemeClr val="dk1"/>
                          </a:solidFill>
                          <a:latin typeface="+mn-lt"/>
                          <a:ea typeface="+mn-ea"/>
                          <a:cs typeface="+mn-cs"/>
                        </a:rPr>
                        <a:t>10) During the past 4 weeks, have you had any problems with your work or daily life due to any emotional problems, such as feeling depressed, sad or anxious?</a:t>
                      </a:r>
                    </a:p>
                    <a:p>
                      <a:pPr>
                        <a:lnSpc>
                          <a:spcPct val="120000"/>
                        </a:lnSpc>
                      </a:pPr>
                      <a:endParaRPr lang="en-US" altLang="zh-CN" sz="2200" b="0" kern="1200" dirty="0">
                        <a:solidFill>
                          <a:schemeClr val="dk1"/>
                        </a:solidFill>
                        <a:latin typeface="+mn-lt"/>
                        <a:ea typeface="+mn-ea"/>
                        <a:cs typeface="+mn-cs"/>
                      </a:endParaRPr>
                    </a:p>
                    <a:p>
                      <a:pPr>
                        <a:lnSpc>
                          <a:spcPct val="120000"/>
                        </a:lnSpc>
                      </a:pPr>
                      <a:r>
                        <a:rPr lang="en-US" altLang="zh-CN" sz="2200" b="0" kern="1200" dirty="0">
                          <a:solidFill>
                            <a:schemeClr val="dk1"/>
                          </a:solidFill>
                          <a:latin typeface="+mn-lt"/>
                          <a:ea typeface="+mn-ea"/>
                          <a:cs typeface="+mn-cs"/>
                        </a:rPr>
                        <a:t>Rearranged order:</a:t>
                      </a:r>
                      <a:endParaRPr lang="zh-CN" altLang="en-US" sz="2200" b="0" kern="1200" dirty="0">
                        <a:solidFill>
                          <a:schemeClr val="dk1"/>
                        </a:solidFill>
                        <a:latin typeface="+mn-lt"/>
                        <a:ea typeface="+mn-ea"/>
                        <a:cs typeface="+mn-cs"/>
                      </a:endParaRPr>
                    </a:p>
                  </a:txBody>
                  <a:tcPr>
                    <a:lnT w="127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xmlns="" val="914471767"/>
                  </a:ext>
                </a:extLst>
              </a:tr>
            </a:tbl>
          </a:graphicData>
        </a:graphic>
      </p:graphicFrame>
      <p:sp>
        <p:nvSpPr>
          <p:cNvPr id="20" name="文本框 19">
            <a:extLst>
              <a:ext uri="{FF2B5EF4-FFF2-40B4-BE49-F238E27FC236}">
                <a16:creationId xmlns:a16="http://schemas.microsoft.com/office/drawing/2014/main" xmlns="" id="{A3D0C399-57B3-9F34-3A17-0129C5B0F474}"/>
              </a:ext>
            </a:extLst>
          </p:cNvPr>
          <p:cNvSpPr txBox="1"/>
          <p:nvPr/>
        </p:nvSpPr>
        <p:spPr>
          <a:xfrm>
            <a:off x="2920802" y="2312278"/>
            <a:ext cx="1560676" cy="430887"/>
          </a:xfrm>
          <a:prstGeom prst="rect">
            <a:avLst/>
          </a:prstGeom>
          <a:noFill/>
        </p:spPr>
        <p:txBody>
          <a:bodyPr wrap="square" rtlCol="0">
            <a:spAutoFit/>
          </a:bodyPr>
          <a:lstStyle/>
          <a:p>
            <a:r>
              <a:rPr lang="en-US" altLang="zh-CN" sz="2200" dirty="0">
                <a:solidFill>
                  <a:srgbClr val="DD5C60"/>
                </a:solidFill>
              </a:rPr>
              <a:t>4)     6)    10)</a:t>
            </a:r>
            <a:endParaRPr lang="zh-CN" altLang="en-US" sz="2200" dirty="0">
              <a:solidFill>
                <a:srgbClr val="DD5C60"/>
              </a:solidFill>
            </a:endParaRPr>
          </a:p>
        </p:txBody>
      </p:sp>
      <p:sp>
        <p:nvSpPr>
          <p:cNvPr id="32" name="文本框 31">
            <a:extLst>
              <a:ext uri="{FF2B5EF4-FFF2-40B4-BE49-F238E27FC236}">
                <a16:creationId xmlns:a16="http://schemas.microsoft.com/office/drawing/2014/main" xmlns="" id="{CAB6DEE1-089C-2AAB-6096-0EB507F85363}"/>
              </a:ext>
            </a:extLst>
          </p:cNvPr>
          <p:cNvSpPr txBox="1"/>
          <p:nvPr/>
        </p:nvSpPr>
        <p:spPr>
          <a:xfrm>
            <a:off x="6131651" y="2315215"/>
            <a:ext cx="1169117" cy="430887"/>
          </a:xfrm>
          <a:prstGeom prst="rect">
            <a:avLst/>
          </a:prstGeom>
          <a:noFill/>
        </p:spPr>
        <p:txBody>
          <a:bodyPr wrap="square" rtlCol="0">
            <a:spAutoFit/>
          </a:bodyPr>
          <a:lstStyle/>
          <a:p>
            <a:r>
              <a:rPr lang="en-US" altLang="zh-CN" sz="2200" dirty="0">
                <a:solidFill>
                  <a:srgbClr val="DD5C60"/>
                </a:solidFill>
              </a:rPr>
              <a:t>3)    5)</a:t>
            </a:r>
            <a:endParaRPr lang="zh-CN" altLang="en-US" sz="2200" dirty="0">
              <a:solidFill>
                <a:srgbClr val="DD5C60"/>
              </a:solidFill>
            </a:endParaRPr>
          </a:p>
        </p:txBody>
      </p:sp>
      <p:sp>
        <p:nvSpPr>
          <p:cNvPr id="33" name="文本框 32">
            <a:extLst>
              <a:ext uri="{FF2B5EF4-FFF2-40B4-BE49-F238E27FC236}">
                <a16:creationId xmlns:a16="http://schemas.microsoft.com/office/drawing/2014/main" xmlns="" id="{55334284-ED65-BB19-2255-D54A3BAC0860}"/>
              </a:ext>
            </a:extLst>
          </p:cNvPr>
          <p:cNvSpPr txBox="1"/>
          <p:nvPr/>
        </p:nvSpPr>
        <p:spPr>
          <a:xfrm>
            <a:off x="9221473" y="2315215"/>
            <a:ext cx="1169117" cy="430887"/>
          </a:xfrm>
          <a:prstGeom prst="rect">
            <a:avLst/>
          </a:prstGeom>
          <a:noFill/>
        </p:spPr>
        <p:txBody>
          <a:bodyPr wrap="square" rtlCol="0">
            <a:spAutoFit/>
          </a:bodyPr>
          <a:lstStyle/>
          <a:p>
            <a:r>
              <a:rPr lang="en-US" altLang="zh-CN" sz="2200" dirty="0">
                <a:solidFill>
                  <a:srgbClr val="DD5C60"/>
                </a:solidFill>
              </a:rPr>
              <a:t>8)    9)</a:t>
            </a:r>
            <a:endParaRPr lang="zh-CN" altLang="en-US" sz="2200" dirty="0">
              <a:solidFill>
                <a:srgbClr val="DD5C60"/>
              </a:solidFill>
            </a:endParaRPr>
          </a:p>
        </p:txBody>
      </p:sp>
      <p:sp>
        <p:nvSpPr>
          <p:cNvPr id="2" name="文本框 1"/>
          <p:cNvSpPr txBox="1"/>
          <p:nvPr/>
        </p:nvSpPr>
        <p:spPr>
          <a:xfrm>
            <a:off x="2951990" y="5188451"/>
            <a:ext cx="6826339" cy="471539"/>
          </a:xfrm>
          <a:prstGeom prst="rect">
            <a:avLst/>
          </a:prstGeom>
          <a:noFill/>
        </p:spPr>
        <p:txBody>
          <a:bodyPr wrap="square" rtlCol="0">
            <a:spAutoFit/>
          </a:bodyPr>
          <a:lstStyle/>
          <a:p>
            <a:pPr>
              <a:lnSpc>
                <a:spcPct val="120000"/>
              </a:lnSpc>
            </a:pPr>
            <a:r>
              <a:rPr lang="en-US" altLang="zh-CN" sz="2200" dirty="0">
                <a:solidFill>
                  <a:srgbClr val="DA5362"/>
                </a:solidFill>
              </a:rPr>
              <a:t>1)-6)-10)-4)-9)-2)-7)-8)-5)-3)</a:t>
            </a:r>
            <a:endParaRPr lang="zh-CN" altLang="en-US" sz="2200" dirty="0">
              <a:solidFill>
                <a:srgbClr val="DA5362"/>
              </a:solidFill>
            </a:endParaRPr>
          </a:p>
        </p:txBody>
      </p:sp>
    </p:spTree>
    <p:extLst>
      <p:ext uri="{BB962C8B-B14F-4D97-AF65-F5344CB8AC3E}">
        <p14:creationId xmlns:p14="http://schemas.microsoft.com/office/powerpoint/2010/main" xmlns="" val="26567120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nextCondLst>
                <p:cond evt="onClick" delay="0">
                  <p:tgtEl>
                    <p:spTgt spid="30"/>
                  </p:tgtEl>
                </p:cond>
              </p:nextCondLst>
            </p:seq>
          </p:childTnLst>
        </p:cTn>
      </p:par>
    </p:tnLst>
    <p:bldLst>
      <p:bldP spid="20" grpId="0"/>
      <p:bldP spid="32" grpId="0"/>
      <p:bldP spid="33"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5.20</a:t>
            </a:r>
            <a:endParaRPr lang="zh-CN" altLang="en-US" sz="2600" b="1" dirty="0">
              <a:solidFill>
                <a:srgbClr val="DA5362"/>
              </a:solidFill>
            </a:endParaRPr>
          </a:p>
        </p:txBody>
      </p:sp>
      <p:sp>
        <p:nvSpPr>
          <p:cNvPr id="20" name="文本框 19"/>
          <p:cNvSpPr txBox="1"/>
          <p:nvPr/>
        </p:nvSpPr>
        <p:spPr>
          <a:xfrm>
            <a:off x="919321" y="2061802"/>
            <a:ext cx="10795000" cy="1323439"/>
          </a:xfrm>
          <a:prstGeom prst="rect">
            <a:avLst/>
          </a:prstGeom>
          <a:noFill/>
        </p:spPr>
        <p:txBody>
          <a:bodyPr wrap="square" rtlCol="0">
            <a:spAutoFit/>
          </a:bodyPr>
          <a:lstStyle/>
          <a:p>
            <a:r>
              <a:rPr lang="en-US" altLang="zh-CN" sz="2000" i="1" dirty="0"/>
              <a:t>A survey has been conducted in a college recently probing college students’ mental health conditions. Read the following table which shows students’ answer to the question “What problems have been very difficult for you to handle in the past two months?” Work in groups. Discuss with your group members about how the percentages would probably change if the survey is done with freshmen only and why.</a:t>
            </a:r>
          </a:p>
        </p:txBody>
      </p:sp>
      <p:grpSp>
        <p:nvGrpSpPr>
          <p:cNvPr id="16" name="组合 15">
            <a:extLst>
              <a:ext uri="{FF2B5EF4-FFF2-40B4-BE49-F238E27FC236}">
                <a16:creationId xmlns:a16="http://schemas.microsoft.com/office/drawing/2014/main" xmlns="" id="{CDAC4534-4A6B-DCF0-2DA6-EE68D1274249}"/>
              </a:ext>
            </a:extLst>
          </p:cNvPr>
          <p:cNvGrpSpPr/>
          <p:nvPr/>
        </p:nvGrpSpPr>
        <p:grpSpPr>
          <a:xfrm>
            <a:off x="9816072" y="885366"/>
            <a:ext cx="799525" cy="586284"/>
            <a:chOff x="6218013" y="812542"/>
            <a:chExt cx="799525" cy="586284"/>
          </a:xfrm>
        </p:grpSpPr>
        <p:sp>
          <p:nvSpPr>
            <p:cNvPr id="17" name="椭圆 16">
              <a:extLst>
                <a:ext uri="{FF2B5EF4-FFF2-40B4-BE49-F238E27FC236}">
                  <a16:creationId xmlns:a16="http://schemas.microsoft.com/office/drawing/2014/main" xmlns="" id="{12B8226D-BE5F-81A4-ECCA-5AC431988AC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8" name="图片 17">
              <a:extLst>
                <a:ext uri="{FF2B5EF4-FFF2-40B4-BE49-F238E27FC236}">
                  <a16:creationId xmlns:a16="http://schemas.microsoft.com/office/drawing/2014/main" xmlns="" id="{6CCE3B55-8F84-7875-7F18-D12DD2B0E7E9}"/>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3" action="ppaction://hlinksldjump"/>
              <a:extLst>
                <a:ext uri="{FF2B5EF4-FFF2-40B4-BE49-F238E27FC236}">
                  <a16:creationId xmlns:a16="http://schemas.microsoft.com/office/drawing/2014/main" xmlns="" id="{012EF9B7-5FC0-5394-8374-185360AF99F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5.18</a:t>
              </a:r>
              <a:endParaRPr lang="zh-CN" altLang="en-US" sz="1200" b="1" dirty="0">
                <a:solidFill>
                  <a:schemeClr val="bg1"/>
                </a:solidFill>
              </a:endParaRPr>
            </a:p>
          </p:txBody>
        </p:sp>
      </p:grpSp>
      <p:grpSp>
        <p:nvGrpSpPr>
          <p:cNvPr id="21" name="组合 20">
            <a:extLst>
              <a:ext uri="{FF2B5EF4-FFF2-40B4-BE49-F238E27FC236}">
                <a16:creationId xmlns:a16="http://schemas.microsoft.com/office/drawing/2014/main" xmlns="" id="{ABDA4151-CDC2-4BCF-DB22-581B9D740FF5}"/>
              </a:ext>
            </a:extLst>
          </p:cNvPr>
          <p:cNvGrpSpPr/>
          <p:nvPr/>
        </p:nvGrpSpPr>
        <p:grpSpPr>
          <a:xfrm>
            <a:off x="10540525" y="888454"/>
            <a:ext cx="799525" cy="586284"/>
            <a:chOff x="6218013" y="812542"/>
            <a:chExt cx="799525" cy="586284"/>
          </a:xfrm>
        </p:grpSpPr>
        <p:sp>
          <p:nvSpPr>
            <p:cNvPr id="22" name="椭圆 21">
              <a:extLst>
                <a:ext uri="{FF2B5EF4-FFF2-40B4-BE49-F238E27FC236}">
                  <a16:creationId xmlns:a16="http://schemas.microsoft.com/office/drawing/2014/main" xmlns="" id="{6AD8792D-C89C-04A7-793C-2E1645CBC237}"/>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3" name="图片 22">
              <a:extLst>
                <a:ext uri="{FF2B5EF4-FFF2-40B4-BE49-F238E27FC236}">
                  <a16:creationId xmlns:a16="http://schemas.microsoft.com/office/drawing/2014/main" xmlns="" id="{FFE5181D-8E2B-48BD-553E-C2C43B0DC11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4" name="文本框 23">
              <a:hlinkClick r:id="rId4" action="ppaction://hlinksldjump"/>
              <a:extLst>
                <a:ext uri="{FF2B5EF4-FFF2-40B4-BE49-F238E27FC236}">
                  <a16:creationId xmlns:a16="http://schemas.microsoft.com/office/drawing/2014/main" xmlns="" id="{117537BF-CCBE-8015-AA6A-8D512564DFF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5.19</a:t>
              </a:r>
              <a:endParaRPr lang="zh-CN" altLang="en-US" sz="1200" b="1" dirty="0">
                <a:solidFill>
                  <a:schemeClr val="bg1"/>
                </a:solidFill>
              </a:endParaRPr>
            </a:p>
          </p:txBody>
        </p:sp>
      </p:grpSp>
      <p:grpSp>
        <p:nvGrpSpPr>
          <p:cNvPr id="25" name="组合 24">
            <a:extLst>
              <a:ext uri="{FF2B5EF4-FFF2-40B4-BE49-F238E27FC236}">
                <a16:creationId xmlns:a16="http://schemas.microsoft.com/office/drawing/2014/main" xmlns="" id="{8EECD94B-1919-B8F9-5142-E4911A47E3EF}"/>
              </a:ext>
            </a:extLst>
          </p:cNvPr>
          <p:cNvGrpSpPr/>
          <p:nvPr/>
        </p:nvGrpSpPr>
        <p:grpSpPr>
          <a:xfrm>
            <a:off x="11255603" y="888454"/>
            <a:ext cx="799525" cy="586284"/>
            <a:chOff x="6218013" y="812542"/>
            <a:chExt cx="799525" cy="586284"/>
          </a:xfrm>
        </p:grpSpPr>
        <p:sp>
          <p:nvSpPr>
            <p:cNvPr id="26" name="椭圆 25">
              <a:extLst>
                <a:ext uri="{FF2B5EF4-FFF2-40B4-BE49-F238E27FC236}">
                  <a16:creationId xmlns:a16="http://schemas.microsoft.com/office/drawing/2014/main" xmlns="" id="{64D1634A-7AB3-8E42-173C-3D65988CF63E}"/>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a:extLst>
                <a:ext uri="{FF2B5EF4-FFF2-40B4-BE49-F238E27FC236}">
                  <a16:creationId xmlns:a16="http://schemas.microsoft.com/office/drawing/2014/main" xmlns="" id="{5BDC5565-1959-582D-E522-5728C4219AB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5" action="ppaction://hlinksldjump"/>
              <a:extLst>
                <a:ext uri="{FF2B5EF4-FFF2-40B4-BE49-F238E27FC236}">
                  <a16:creationId xmlns:a16="http://schemas.microsoft.com/office/drawing/2014/main" xmlns="" id="{2372E58F-44E5-1FBF-DD53-02C3BB2AA89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5.20</a:t>
              </a:r>
              <a:endParaRPr lang="zh-CN" altLang="en-US" sz="1200" b="1" dirty="0">
                <a:solidFill>
                  <a:schemeClr val="bg1"/>
                </a:solidFill>
              </a:endParaRPr>
            </a:p>
          </p:txBody>
        </p:sp>
      </p:grpSp>
      <p:graphicFrame>
        <p:nvGraphicFramePr>
          <p:cNvPr id="2" name="表格 2">
            <a:extLst>
              <a:ext uri="{FF2B5EF4-FFF2-40B4-BE49-F238E27FC236}">
                <a16:creationId xmlns:a16="http://schemas.microsoft.com/office/drawing/2014/main" xmlns="" id="{138388E3-821F-D00A-1FB6-FEAA3506B368}"/>
              </a:ext>
            </a:extLst>
          </p:cNvPr>
          <p:cNvGraphicFramePr>
            <a:graphicFrameLocks noGrp="1"/>
          </p:cNvGraphicFramePr>
          <p:nvPr>
            <p:extLst>
              <p:ext uri="{D42A27DB-BD31-4B8C-83A1-F6EECF244321}">
                <p14:modId xmlns:p14="http://schemas.microsoft.com/office/powerpoint/2010/main" xmlns="" val="349416615"/>
              </p:ext>
            </p:extLst>
          </p:nvPr>
        </p:nvGraphicFramePr>
        <p:xfrm>
          <a:off x="1324429" y="3615266"/>
          <a:ext cx="9550400" cy="2560320"/>
        </p:xfrm>
        <a:graphic>
          <a:graphicData uri="http://schemas.openxmlformats.org/drawingml/2006/table">
            <a:tbl>
              <a:tblPr firstRow="1" bandRow="1">
                <a:tableStyleId>{5C22544A-7EE6-4342-B048-85BDC9FD1C3A}</a:tableStyleId>
              </a:tblPr>
              <a:tblGrid>
                <a:gridCol w="5772521">
                  <a:extLst>
                    <a:ext uri="{9D8B030D-6E8A-4147-A177-3AD203B41FA5}">
                      <a16:colId xmlns:a16="http://schemas.microsoft.com/office/drawing/2014/main" xmlns="" val="1936860444"/>
                    </a:ext>
                  </a:extLst>
                </a:gridCol>
                <a:gridCol w="3777879">
                  <a:extLst>
                    <a:ext uri="{9D8B030D-6E8A-4147-A177-3AD203B41FA5}">
                      <a16:colId xmlns:a16="http://schemas.microsoft.com/office/drawing/2014/main" xmlns="" val="3667282936"/>
                    </a:ext>
                  </a:extLst>
                </a:gridCol>
              </a:tblGrid>
              <a:tr h="370840">
                <a:tc>
                  <a:txBody>
                    <a:bodyPr/>
                    <a:lstStyle/>
                    <a:p>
                      <a:pPr algn="ctr"/>
                      <a:r>
                        <a:rPr lang="en-US" altLang="zh-CN" sz="2200" dirty="0"/>
                        <a:t>Answers</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r>
                        <a:rPr lang="en-US" altLang="zh-CN" sz="2200" dirty="0"/>
                        <a:t>Total (percentage)</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extLst>
                  <a:ext uri="{0D108BD9-81ED-4DB2-BD59-A6C34878D82A}">
                    <a16:rowId xmlns:a16="http://schemas.microsoft.com/office/drawing/2014/main" xmlns="" val="604815641"/>
                  </a:ext>
                </a:extLst>
              </a:tr>
              <a:tr h="370840">
                <a:tc>
                  <a:txBody>
                    <a:bodyPr/>
                    <a:lstStyle/>
                    <a:p>
                      <a:r>
                        <a:rPr lang="en-US" altLang="zh-CN" sz="2200" dirty="0"/>
                        <a:t>• Academics</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48.2</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477026740"/>
                  </a:ext>
                </a:extLst>
              </a:tr>
              <a:tr h="370840">
                <a:tc>
                  <a:txBody>
                    <a:bodyPr/>
                    <a:lstStyle/>
                    <a:p>
                      <a:r>
                        <a:rPr lang="en-US" altLang="zh-CN" sz="2200" dirty="0"/>
                        <a:t>• Career-related issues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26.9</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908522470"/>
                  </a:ext>
                </a:extLst>
              </a:tr>
              <a:tr h="370840">
                <a:tc>
                  <a:txBody>
                    <a:bodyPr/>
                    <a:lstStyle/>
                    <a:p>
                      <a:r>
                        <a:rPr lang="en-US" altLang="zh-CN" sz="2200" dirty="0"/>
                        <a:t>• Death of family member or friend</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15.3</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2622480535"/>
                  </a:ext>
                </a:extLst>
              </a:tr>
              <a:tr h="370840">
                <a:tc>
                  <a:txBody>
                    <a:bodyPr/>
                    <a:lstStyle/>
                    <a:p>
                      <a:r>
                        <a:rPr lang="en-US" altLang="zh-CN" sz="2200" dirty="0"/>
                        <a:t>• Family problems</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28.3</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544620421"/>
                  </a:ext>
                </a:extLst>
              </a:tr>
              <a:tr h="370840">
                <a:tc>
                  <a:txBody>
                    <a:bodyPr/>
                    <a:lstStyle/>
                    <a:p>
                      <a:r>
                        <a:rPr lang="en-US" altLang="zh-CN" sz="2200" dirty="0"/>
                        <a:t>• Intimate relationships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29.6</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2272273151"/>
                  </a:ext>
                </a:extLst>
              </a:tr>
            </a:tbl>
          </a:graphicData>
        </a:graphic>
      </p:graphicFrame>
    </p:spTree>
    <p:extLst>
      <p:ext uri="{BB962C8B-B14F-4D97-AF65-F5344CB8AC3E}">
        <p14:creationId xmlns:p14="http://schemas.microsoft.com/office/powerpoint/2010/main" xmlns="" val="419519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5.20</a:t>
            </a:r>
            <a:endParaRPr lang="zh-CN" altLang="en-US" sz="2600" b="1" dirty="0">
              <a:solidFill>
                <a:srgbClr val="DA5362"/>
              </a:solidFill>
            </a:endParaRPr>
          </a:p>
        </p:txBody>
      </p:sp>
      <p:grpSp>
        <p:nvGrpSpPr>
          <p:cNvPr id="16" name="组合 15">
            <a:extLst>
              <a:ext uri="{FF2B5EF4-FFF2-40B4-BE49-F238E27FC236}">
                <a16:creationId xmlns:a16="http://schemas.microsoft.com/office/drawing/2014/main" xmlns="" id="{CDAC4534-4A6B-DCF0-2DA6-EE68D1274249}"/>
              </a:ext>
            </a:extLst>
          </p:cNvPr>
          <p:cNvGrpSpPr/>
          <p:nvPr/>
        </p:nvGrpSpPr>
        <p:grpSpPr>
          <a:xfrm>
            <a:off x="9816072" y="885366"/>
            <a:ext cx="799525" cy="586284"/>
            <a:chOff x="6218013" y="812542"/>
            <a:chExt cx="799525" cy="586284"/>
          </a:xfrm>
        </p:grpSpPr>
        <p:sp>
          <p:nvSpPr>
            <p:cNvPr id="17" name="椭圆 16">
              <a:extLst>
                <a:ext uri="{FF2B5EF4-FFF2-40B4-BE49-F238E27FC236}">
                  <a16:creationId xmlns:a16="http://schemas.microsoft.com/office/drawing/2014/main" xmlns="" id="{12B8226D-BE5F-81A4-ECCA-5AC431988AC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8" name="图片 17">
              <a:extLst>
                <a:ext uri="{FF2B5EF4-FFF2-40B4-BE49-F238E27FC236}">
                  <a16:creationId xmlns:a16="http://schemas.microsoft.com/office/drawing/2014/main" xmlns="" id="{6CCE3B55-8F84-7875-7F18-D12DD2B0E7E9}"/>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3" action="ppaction://hlinksldjump"/>
              <a:extLst>
                <a:ext uri="{FF2B5EF4-FFF2-40B4-BE49-F238E27FC236}">
                  <a16:creationId xmlns:a16="http://schemas.microsoft.com/office/drawing/2014/main" xmlns="" id="{012EF9B7-5FC0-5394-8374-185360AF99F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5.18</a:t>
              </a:r>
              <a:endParaRPr lang="zh-CN" altLang="en-US" sz="1200" b="1" dirty="0">
                <a:solidFill>
                  <a:schemeClr val="bg1"/>
                </a:solidFill>
              </a:endParaRPr>
            </a:p>
          </p:txBody>
        </p:sp>
      </p:grpSp>
      <p:grpSp>
        <p:nvGrpSpPr>
          <p:cNvPr id="21" name="组合 20">
            <a:extLst>
              <a:ext uri="{FF2B5EF4-FFF2-40B4-BE49-F238E27FC236}">
                <a16:creationId xmlns:a16="http://schemas.microsoft.com/office/drawing/2014/main" xmlns="" id="{ABDA4151-CDC2-4BCF-DB22-581B9D740FF5}"/>
              </a:ext>
            </a:extLst>
          </p:cNvPr>
          <p:cNvGrpSpPr/>
          <p:nvPr/>
        </p:nvGrpSpPr>
        <p:grpSpPr>
          <a:xfrm>
            <a:off x="10540525" y="888454"/>
            <a:ext cx="799525" cy="586284"/>
            <a:chOff x="6218013" y="812542"/>
            <a:chExt cx="799525" cy="586284"/>
          </a:xfrm>
        </p:grpSpPr>
        <p:sp>
          <p:nvSpPr>
            <p:cNvPr id="22" name="椭圆 21">
              <a:extLst>
                <a:ext uri="{FF2B5EF4-FFF2-40B4-BE49-F238E27FC236}">
                  <a16:creationId xmlns:a16="http://schemas.microsoft.com/office/drawing/2014/main" xmlns="" id="{6AD8792D-C89C-04A7-793C-2E1645CBC237}"/>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3" name="图片 22">
              <a:extLst>
                <a:ext uri="{FF2B5EF4-FFF2-40B4-BE49-F238E27FC236}">
                  <a16:creationId xmlns:a16="http://schemas.microsoft.com/office/drawing/2014/main" xmlns="" id="{FFE5181D-8E2B-48BD-553E-C2C43B0DC11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4" name="文本框 23">
              <a:hlinkClick r:id="rId4" action="ppaction://hlinksldjump"/>
              <a:extLst>
                <a:ext uri="{FF2B5EF4-FFF2-40B4-BE49-F238E27FC236}">
                  <a16:creationId xmlns:a16="http://schemas.microsoft.com/office/drawing/2014/main" xmlns="" id="{117537BF-CCBE-8015-AA6A-8D512564DFF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5.19</a:t>
              </a:r>
              <a:endParaRPr lang="zh-CN" altLang="en-US" sz="1200" b="1" dirty="0">
                <a:solidFill>
                  <a:schemeClr val="bg1"/>
                </a:solidFill>
              </a:endParaRPr>
            </a:p>
          </p:txBody>
        </p:sp>
      </p:grpSp>
      <p:grpSp>
        <p:nvGrpSpPr>
          <p:cNvPr id="25" name="组合 24">
            <a:extLst>
              <a:ext uri="{FF2B5EF4-FFF2-40B4-BE49-F238E27FC236}">
                <a16:creationId xmlns:a16="http://schemas.microsoft.com/office/drawing/2014/main" xmlns="" id="{8EECD94B-1919-B8F9-5142-E4911A47E3EF}"/>
              </a:ext>
            </a:extLst>
          </p:cNvPr>
          <p:cNvGrpSpPr/>
          <p:nvPr/>
        </p:nvGrpSpPr>
        <p:grpSpPr>
          <a:xfrm>
            <a:off x="11255603" y="888454"/>
            <a:ext cx="799525" cy="586284"/>
            <a:chOff x="6218013" y="812542"/>
            <a:chExt cx="799525" cy="586284"/>
          </a:xfrm>
        </p:grpSpPr>
        <p:sp>
          <p:nvSpPr>
            <p:cNvPr id="26" name="椭圆 25">
              <a:extLst>
                <a:ext uri="{FF2B5EF4-FFF2-40B4-BE49-F238E27FC236}">
                  <a16:creationId xmlns:a16="http://schemas.microsoft.com/office/drawing/2014/main" xmlns="" id="{64D1634A-7AB3-8E42-173C-3D65988CF63E}"/>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a:extLst>
                <a:ext uri="{FF2B5EF4-FFF2-40B4-BE49-F238E27FC236}">
                  <a16:creationId xmlns:a16="http://schemas.microsoft.com/office/drawing/2014/main" xmlns="" id="{5BDC5565-1959-582D-E522-5728C4219AB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5" action="ppaction://hlinksldjump"/>
              <a:extLst>
                <a:ext uri="{FF2B5EF4-FFF2-40B4-BE49-F238E27FC236}">
                  <a16:creationId xmlns:a16="http://schemas.microsoft.com/office/drawing/2014/main" xmlns="" id="{2372E58F-44E5-1FBF-DD53-02C3BB2AA89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5.20</a:t>
              </a:r>
              <a:endParaRPr lang="zh-CN" altLang="en-US" sz="1200" b="1" dirty="0">
                <a:solidFill>
                  <a:schemeClr val="bg1"/>
                </a:solidFill>
              </a:endParaRPr>
            </a:p>
          </p:txBody>
        </p:sp>
      </p:grpSp>
      <p:graphicFrame>
        <p:nvGraphicFramePr>
          <p:cNvPr id="2" name="表格 2">
            <a:extLst>
              <a:ext uri="{FF2B5EF4-FFF2-40B4-BE49-F238E27FC236}">
                <a16:creationId xmlns:a16="http://schemas.microsoft.com/office/drawing/2014/main" xmlns="" id="{138388E3-821F-D00A-1FB6-FEAA3506B368}"/>
              </a:ext>
            </a:extLst>
          </p:cNvPr>
          <p:cNvGraphicFramePr>
            <a:graphicFrameLocks noGrp="1"/>
          </p:cNvGraphicFramePr>
          <p:nvPr>
            <p:extLst>
              <p:ext uri="{D42A27DB-BD31-4B8C-83A1-F6EECF244321}">
                <p14:modId xmlns:p14="http://schemas.microsoft.com/office/powerpoint/2010/main" xmlns="" val="2101111665"/>
              </p:ext>
            </p:extLst>
          </p:nvPr>
        </p:nvGraphicFramePr>
        <p:xfrm>
          <a:off x="1324429" y="2134808"/>
          <a:ext cx="10355942" cy="3413760"/>
        </p:xfrm>
        <a:graphic>
          <a:graphicData uri="http://schemas.openxmlformats.org/drawingml/2006/table">
            <a:tbl>
              <a:tblPr firstRow="1" bandRow="1">
                <a:tableStyleId>{5C22544A-7EE6-4342-B048-85BDC9FD1C3A}</a:tableStyleId>
              </a:tblPr>
              <a:tblGrid>
                <a:gridCol w="6578797">
                  <a:extLst>
                    <a:ext uri="{9D8B030D-6E8A-4147-A177-3AD203B41FA5}">
                      <a16:colId xmlns:a16="http://schemas.microsoft.com/office/drawing/2014/main" xmlns="" val="1936860444"/>
                    </a:ext>
                  </a:extLst>
                </a:gridCol>
                <a:gridCol w="3777145">
                  <a:extLst>
                    <a:ext uri="{9D8B030D-6E8A-4147-A177-3AD203B41FA5}">
                      <a16:colId xmlns:a16="http://schemas.microsoft.com/office/drawing/2014/main" xmlns="" val="3667282936"/>
                    </a:ext>
                  </a:extLst>
                </a:gridCol>
              </a:tblGrid>
              <a:tr h="222555">
                <a:tc>
                  <a:txBody>
                    <a:bodyPr/>
                    <a:lstStyle/>
                    <a:p>
                      <a:pPr algn="ctr"/>
                      <a:r>
                        <a:rPr lang="en-US" altLang="zh-CN" sz="2200" dirty="0"/>
                        <a:t>Answers</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r>
                        <a:rPr lang="en-US" altLang="zh-CN" sz="2200" dirty="0"/>
                        <a:t>Total (percentage)</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extLst>
                  <a:ext uri="{0D108BD9-81ED-4DB2-BD59-A6C34878D82A}">
                    <a16:rowId xmlns:a16="http://schemas.microsoft.com/office/drawing/2014/main" xmlns="" val="604815641"/>
                  </a:ext>
                </a:extLst>
              </a:tr>
              <a:tr h="370840">
                <a:tc>
                  <a:txBody>
                    <a:bodyPr/>
                    <a:lstStyle/>
                    <a:p>
                      <a:r>
                        <a:rPr lang="en-US" altLang="zh-CN" sz="2200" dirty="0"/>
                        <a:t>• Other social relationships</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27.5</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477026740"/>
                  </a:ext>
                </a:extLst>
              </a:tr>
              <a:tr h="370840">
                <a:tc>
                  <a:txBody>
                    <a:bodyPr/>
                    <a:lstStyle/>
                    <a:p>
                      <a:r>
                        <a:rPr lang="en-US" altLang="zh-CN" sz="2200" dirty="0"/>
                        <a:t>• Finances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31.3</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908522470"/>
                  </a:ext>
                </a:extLst>
              </a:tr>
              <a:tr h="370840">
                <a:tc>
                  <a:txBody>
                    <a:bodyPr/>
                    <a:lstStyle/>
                    <a:p>
                      <a:r>
                        <a:rPr lang="en-US" altLang="zh-CN" sz="2200" dirty="0"/>
                        <a:t>• Health problem of family members</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19.1</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2622480535"/>
                  </a:ext>
                </a:extLst>
              </a:tr>
              <a:tr h="370840">
                <a:tc>
                  <a:txBody>
                    <a:bodyPr/>
                    <a:lstStyle/>
                    <a:p>
                      <a:r>
                        <a:rPr lang="en-US" altLang="zh-CN" sz="2200" dirty="0"/>
                        <a:t>• Personal appearance</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29</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544620421"/>
                  </a:ext>
                </a:extLst>
              </a:tr>
              <a:tr h="370840">
                <a:tc>
                  <a:txBody>
                    <a:bodyPr/>
                    <a:lstStyle/>
                    <a:p>
                      <a:r>
                        <a:rPr lang="en-US" altLang="zh-CN" sz="2200" dirty="0"/>
                        <a:t>• Personal health issue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21.9</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2272273151"/>
                  </a:ext>
                </a:extLst>
              </a:tr>
              <a:tr h="370840">
                <a:tc>
                  <a:txBody>
                    <a:bodyPr/>
                    <a:lstStyle/>
                    <a:p>
                      <a:r>
                        <a:rPr lang="en-US" altLang="zh-CN" sz="2200" dirty="0"/>
                        <a:t>• Sleep difficulties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30.9</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181040099"/>
                  </a:ext>
                </a:extLst>
              </a:tr>
              <a:tr h="0">
                <a:tc>
                  <a:txBody>
                    <a:bodyPr/>
                    <a:lstStyle/>
                    <a:p>
                      <a:r>
                        <a:rPr lang="en-US" altLang="zh-CN" sz="2200" dirty="0"/>
                        <a:t>• Other</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9.4</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03960296"/>
                  </a:ext>
                </a:extLst>
              </a:tr>
            </a:tbl>
          </a:graphicData>
        </a:graphic>
      </p:graphicFrame>
    </p:spTree>
    <p:extLst>
      <p:ext uri="{BB962C8B-B14F-4D97-AF65-F5344CB8AC3E}">
        <p14:creationId xmlns:p14="http://schemas.microsoft.com/office/powerpoint/2010/main" xmlns="" val="155899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644990"/>
          </a:xfrm>
          <a:prstGeom prst="rect">
            <a:avLst/>
          </a:prstGeom>
          <a:noFill/>
        </p:spPr>
        <p:txBody>
          <a:bodyPr wrap="square" rtlCol="0">
            <a:spAutoFit/>
          </a:bodyPr>
          <a:lstStyle/>
          <a:p>
            <a:pPr algn="ctr">
              <a:lnSpc>
                <a:spcPct val="120000"/>
              </a:lnSpc>
            </a:pPr>
            <a:r>
              <a:rPr lang="en-US" altLang="zh-CN" sz="2800" b="1" dirty="0"/>
              <a:t>Why Students Should Have Mental Health Days</a:t>
            </a:r>
          </a:p>
          <a:p>
            <a:pPr algn="ctr">
              <a:lnSpc>
                <a:spcPct val="120000"/>
              </a:lnSpc>
            </a:pPr>
            <a:r>
              <a:rPr lang="en-US" altLang="zh-CN" sz="2200" dirty="0"/>
              <a:t>  </a:t>
            </a:r>
          </a:p>
          <a:p>
            <a:pPr>
              <a:lnSpc>
                <a:spcPct val="120000"/>
              </a:lnSpc>
            </a:pPr>
            <a:r>
              <a:rPr lang="en-US" altLang="zh-CN" sz="2200" dirty="0"/>
              <a:t>        When I was a kid, my mom and I made this deal.         I was allowed to take three mental health rest days every semester as long as I continued to do well in school. This was because I started my mental health journey when I was only six years old. I was always what my grade-school teachers would call “a worrier,” but later on we found out that I have trauma-induced anxiety and clinical depression.</a:t>
            </a:r>
          </a:p>
          <a:p>
            <a:pPr>
              <a:lnSpc>
                <a:spcPct val="120000"/>
              </a:lnSpc>
            </a:pPr>
            <a:r>
              <a:rPr lang="en-US" altLang="zh-CN" sz="2200" dirty="0"/>
              <a:t>        This made growing up pretty hard. I was worried about a lot of things that other kids weren’t, and school got really overwhelming sometimes.  This resulted in a lot of breakdowns, panic attacks — sometimes I was super productive, and other days I couldn’t get anything done. </a:t>
            </a:r>
          </a:p>
        </p:txBody>
      </p:sp>
      <p:sp>
        <p:nvSpPr>
          <p:cNvPr id="18" name="文本框 17"/>
          <p:cNvSpPr txBox="1"/>
          <p:nvPr/>
        </p:nvSpPr>
        <p:spPr>
          <a:xfrm>
            <a:off x="919320" y="2460252"/>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7491625" y="2975307"/>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a:extLst>
              <a:ext uri="{FF2B5EF4-FFF2-40B4-BE49-F238E27FC236}">
                <a16:creationId xmlns:a16="http://schemas.microsoft.com/office/drawing/2014/main" xmlns="" id="{0C208273-C9FF-11A2-3A1B-26B6B017F098}"/>
              </a:ext>
            </a:extLst>
          </p:cNvPr>
          <p:cNvSpPr/>
          <p:nvPr/>
        </p:nvSpPr>
        <p:spPr>
          <a:xfrm>
            <a:off x="8147879" y="4604638"/>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5" action="ppaction://hlinksldjump"/>
            <a:extLst>
              <a:ext uri="{FF2B5EF4-FFF2-40B4-BE49-F238E27FC236}">
                <a16:creationId xmlns:a16="http://schemas.microsoft.com/office/drawing/2014/main" xmlns="" id="{924F920A-11A5-6CB8-CBD5-2CED1C5C68C1}"/>
              </a:ext>
            </a:extLst>
          </p:cNvPr>
          <p:cNvSpPr/>
          <p:nvPr/>
        </p:nvSpPr>
        <p:spPr>
          <a:xfrm>
            <a:off x="4597989" y="622646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圆角矩形 33">
            <a:hlinkClick r:id="rId6" action="ppaction://hlinksldjump"/>
            <a:extLst>
              <a:ext uri="{FF2B5EF4-FFF2-40B4-BE49-F238E27FC236}">
                <a16:creationId xmlns:a16="http://schemas.microsoft.com/office/drawing/2014/main" xmlns="" id="{D945AC0E-40F5-DF01-017F-C323B8E04ADF}"/>
              </a:ext>
            </a:extLst>
          </p:cNvPr>
          <p:cNvSpPr/>
          <p:nvPr/>
        </p:nvSpPr>
        <p:spPr>
          <a:xfrm>
            <a:off x="10437545" y="6106082"/>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1345118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5.20</a:t>
            </a:r>
            <a:endParaRPr lang="zh-CN" altLang="en-US" sz="2600" b="1" dirty="0">
              <a:solidFill>
                <a:srgbClr val="DA5362"/>
              </a:solidFill>
            </a:endParaRPr>
          </a:p>
        </p:txBody>
      </p:sp>
      <p:grpSp>
        <p:nvGrpSpPr>
          <p:cNvPr id="16" name="组合 15">
            <a:extLst>
              <a:ext uri="{FF2B5EF4-FFF2-40B4-BE49-F238E27FC236}">
                <a16:creationId xmlns:a16="http://schemas.microsoft.com/office/drawing/2014/main" xmlns="" id="{CDAC4534-4A6B-DCF0-2DA6-EE68D1274249}"/>
              </a:ext>
            </a:extLst>
          </p:cNvPr>
          <p:cNvGrpSpPr/>
          <p:nvPr/>
        </p:nvGrpSpPr>
        <p:grpSpPr>
          <a:xfrm>
            <a:off x="9816072" y="885366"/>
            <a:ext cx="799525" cy="586284"/>
            <a:chOff x="6218013" y="812542"/>
            <a:chExt cx="799525" cy="586284"/>
          </a:xfrm>
        </p:grpSpPr>
        <p:sp>
          <p:nvSpPr>
            <p:cNvPr id="17" name="椭圆 16">
              <a:extLst>
                <a:ext uri="{FF2B5EF4-FFF2-40B4-BE49-F238E27FC236}">
                  <a16:creationId xmlns:a16="http://schemas.microsoft.com/office/drawing/2014/main" xmlns="" id="{12B8226D-BE5F-81A4-ECCA-5AC431988AC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8" name="图片 17">
              <a:extLst>
                <a:ext uri="{FF2B5EF4-FFF2-40B4-BE49-F238E27FC236}">
                  <a16:creationId xmlns:a16="http://schemas.microsoft.com/office/drawing/2014/main" xmlns="" id="{6CCE3B55-8F84-7875-7F18-D12DD2B0E7E9}"/>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3" action="ppaction://hlinksldjump"/>
              <a:extLst>
                <a:ext uri="{FF2B5EF4-FFF2-40B4-BE49-F238E27FC236}">
                  <a16:creationId xmlns:a16="http://schemas.microsoft.com/office/drawing/2014/main" xmlns="" id="{012EF9B7-5FC0-5394-8374-185360AF99F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5.18</a:t>
              </a:r>
              <a:endParaRPr lang="zh-CN" altLang="en-US" sz="1200" b="1" dirty="0">
                <a:solidFill>
                  <a:schemeClr val="bg1"/>
                </a:solidFill>
              </a:endParaRPr>
            </a:p>
          </p:txBody>
        </p:sp>
      </p:grpSp>
      <p:grpSp>
        <p:nvGrpSpPr>
          <p:cNvPr id="21" name="组合 20">
            <a:extLst>
              <a:ext uri="{FF2B5EF4-FFF2-40B4-BE49-F238E27FC236}">
                <a16:creationId xmlns:a16="http://schemas.microsoft.com/office/drawing/2014/main" xmlns="" id="{ABDA4151-CDC2-4BCF-DB22-581B9D740FF5}"/>
              </a:ext>
            </a:extLst>
          </p:cNvPr>
          <p:cNvGrpSpPr/>
          <p:nvPr/>
        </p:nvGrpSpPr>
        <p:grpSpPr>
          <a:xfrm>
            <a:off x="10540525" y="888454"/>
            <a:ext cx="799525" cy="586284"/>
            <a:chOff x="6218013" y="812542"/>
            <a:chExt cx="799525" cy="586284"/>
          </a:xfrm>
        </p:grpSpPr>
        <p:sp>
          <p:nvSpPr>
            <p:cNvPr id="22" name="椭圆 21">
              <a:extLst>
                <a:ext uri="{FF2B5EF4-FFF2-40B4-BE49-F238E27FC236}">
                  <a16:creationId xmlns:a16="http://schemas.microsoft.com/office/drawing/2014/main" xmlns="" id="{6AD8792D-C89C-04A7-793C-2E1645CBC237}"/>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3" name="图片 22">
              <a:extLst>
                <a:ext uri="{FF2B5EF4-FFF2-40B4-BE49-F238E27FC236}">
                  <a16:creationId xmlns:a16="http://schemas.microsoft.com/office/drawing/2014/main" xmlns="" id="{FFE5181D-8E2B-48BD-553E-C2C43B0DC11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4" name="文本框 23">
              <a:hlinkClick r:id="rId4" action="ppaction://hlinksldjump"/>
              <a:extLst>
                <a:ext uri="{FF2B5EF4-FFF2-40B4-BE49-F238E27FC236}">
                  <a16:creationId xmlns:a16="http://schemas.microsoft.com/office/drawing/2014/main" xmlns="" id="{117537BF-CCBE-8015-AA6A-8D512564DFF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5.19</a:t>
              </a:r>
              <a:endParaRPr lang="zh-CN" altLang="en-US" sz="1200" b="1" dirty="0">
                <a:solidFill>
                  <a:schemeClr val="bg1"/>
                </a:solidFill>
              </a:endParaRPr>
            </a:p>
          </p:txBody>
        </p:sp>
      </p:grpSp>
      <p:grpSp>
        <p:nvGrpSpPr>
          <p:cNvPr id="25" name="组合 24">
            <a:extLst>
              <a:ext uri="{FF2B5EF4-FFF2-40B4-BE49-F238E27FC236}">
                <a16:creationId xmlns:a16="http://schemas.microsoft.com/office/drawing/2014/main" xmlns="" id="{8EECD94B-1919-B8F9-5142-E4911A47E3EF}"/>
              </a:ext>
            </a:extLst>
          </p:cNvPr>
          <p:cNvGrpSpPr/>
          <p:nvPr/>
        </p:nvGrpSpPr>
        <p:grpSpPr>
          <a:xfrm>
            <a:off x="11255603" y="888454"/>
            <a:ext cx="799525" cy="586284"/>
            <a:chOff x="6218013" y="812542"/>
            <a:chExt cx="799525" cy="586284"/>
          </a:xfrm>
        </p:grpSpPr>
        <p:sp>
          <p:nvSpPr>
            <p:cNvPr id="26" name="椭圆 25">
              <a:extLst>
                <a:ext uri="{FF2B5EF4-FFF2-40B4-BE49-F238E27FC236}">
                  <a16:creationId xmlns:a16="http://schemas.microsoft.com/office/drawing/2014/main" xmlns="" id="{64D1634A-7AB3-8E42-173C-3D65988CF63E}"/>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a:extLst>
                <a:ext uri="{FF2B5EF4-FFF2-40B4-BE49-F238E27FC236}">
                  <a16:creationId xmlns:a16="http://schemas.microsoft.com/office/drawing/2014/main" xmlns="" id="{5BDC5565-1959-582D-E522-5728C4219AB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5" action="ppaction://hlinksldjump"/>
              <a:extLst>
                <a:ext uri="{FF2B5EF4-FFF2-40B4-BE49-F238E27FC236}">
                  <a16:creationId xmlns:a16="http://schemas.microsoft.com/office/drawing/2014/main" xmlns="" id="{2372E58F-44E5-1FBF-DD53-02C3BB2AA89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5.20</a:t>
              </a:r>
              <a:endParaRPr lang="zh-CN" altLang="en-US" sz="1200" b="1" dirty="0">
                <a:solidFill>
                  <a:schemeClr val="bg1"/>
                </a:solidFill>
              </a:endParaRPr>
            </a:p>
          </p:txBody>
        </p:sp>
      </p:grpSp>
      <p:graphicFrame>
        <p:nvGraphicFramePr>
          <p:cNvPr id="5" name="表格 4">
            <a:extLst>
              <a:ext uri="{FF2B5EF4-FFF2-40B4-BE49-F238E27FC236}">
                <a16:creationId xmlns:a16="http://schemas.microsoft.com/office/drawing/2014/main" xmlns="" id="{98673C3B-D99C-9EB5-50C0-C0F721BD171E}"/>
              </a:ext>
            </a:extLst>
          </p:cNvPr>
          <p:cNvGraphicFramePr>
            <a:graphicFrameLocks noGrp="1"/>
          </p:cNvGraphicFramePr>
          <p:nvPr>
            <p:extLst>
              <p:ext uri="{D42A27DB-BD31-4B8C-83A1-F6EECF244321}">
                <p14:modId xmlns:p14="http://schemas.microsoft.com/office/powerpoint/2010/main" xmlns="" val="4255181163"/>
              </p:ext>
            </p:extLst>
          </p:nvPr>
        </p:nvGraphicFramePr>
        <p:xfrm>
          <a:off x="1324345" y="2133576"/>
          <a:ext cx="10355942" cy="2133600"/>
        </p:xfrm>
        <a:graphic>
          <a:graphicData uri="http://schemas.openxmlformats.org/drawingml/2006/table">
            <a:tbl>
              <a:tblPr firstRow="1" bandRow="1">
                <a:tableStyleId>{5C22544A-7EE6-4342-B048-85BDC9FD1C3A}</a:tableStyleId>
              </a:tblPr>
              <a:tblGrid>
                <a:gridCol w="6578797">
                  <a:extLst>
                    <a:ext uri="{9D8B030D-6E8A-4147-A177-3AD203B41FA5}">
                      <a16:colId xmlns:a16="http://schemas.microsoft.com/office/drawing/2014/main" xmlns="" val="825931144"/>
                    </a:ext>
                  </a:extLst>
                </a:gridCol>
                <a:gridCol w="3777145">
                  <a:extLst>
                    <a:ext uri="{9D8B030D-6E8A-4147-A177-3AD203B41FA5}">
                      <a16:colId xmlns:a16="http://schemas.microsoft.com/office/drawing/2014/main" xmlns="" val="3661215273"/>
                    </a:ext>
                  </a:extLst>
                </a:gridCol>
              </a:tblGrid>
              <a:tr h="289900">
                <a:tc>
                  <a:txBody>
                    <a:bodyPr/>
                    <a:lstStyle/>
                    <a:p>
                      <a:pPr algn="ctr"/>
                      <a:r>
                        <a:rPr lang="en-US" altLang="zh-CN" sz="2200" dirty="0"/>
                        <a:t>Answers</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tc>
                  <a:txBody>
                    <a:bodyPr/>
                    <a:lstStyle/>
                    <a:p>
                      <a:pPr algn="ctr"/>
                      <a:r>
                        <a:rPr lang="en-US" altLang="zh-CN" sz="2200" dirty="0"/>
                        <a:t>Total (percentage)</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A8152"/>
                    </a:solidFill>
                  </a:tcPr>
                </a:tc>
                <a:extLst>
                  <a:ext uri="{0D108BD9-81ED-4DB2-BD59-A6C34878D82A}">
                    <a16:rowId xmlns:a16="http://schemas.microsoft.com/office/drawing/2014/main" xmlns="" val="1784136410"/>
                  </a:ext>
                </a:extLst>
              </a:tr>
              <a:tr h="289900">
                <a:tc>
                  <a:txBody>
                    <a:bodyPr/>
                    <a:lstStyle/>
                    <a:p>
                      <a:r>
                        <a:rPr lang="en-US" altLang="zh-CN" sz="2200" dirty="0"/>
                        <a:t>Students reporting none of the above</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25.3</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489204547"/>
                  </a:ext>
                </a:extLst>
              </a:tr>
              <a:tr h="289900">
                <a:tc>
                  <a:txBody>
                    <a:bodyPr/>
                    <a:lstStyle/>
                    <a:p>
                      <a:r>
                        <a:rPr lang="en-US" altLang="zh-CN" sz="2200" dirty="0"/>
                        <a:t>Students reporting only one of the above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11.9</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1358281415"/>
                  </a:ext>
                </a:extLst>
              </a:tr>
              <a:tr h="289900">
                <a:tc>
                  <a:txBody>
                    <a:bodyPr/>
                    <a:lstStyle/>
                    <a:p>
                      <a:r>
                        <a:rPr lang="en-US" altLang="zh-CN" sz="2200" dirty="0"/>
                        <a:t>Students reporting 2 of the above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12.2</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2622454362"/>
                  </a:ext>
                </a:extLst>
              </a:tr>
              <a:tr h="289900">
                <a:tc>
                  <a:txBody>
                    <a:bodyPr/>
                    <a:lstStyle/>
                    <a:p>
                      <a:r>
                        <a:rPr lang="en-US" altLang="zh-CN" sz="2200" dirty="0"/>
                        <a:t>Students reporting 3 or more of the above </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ctr"/>
                      <a:r>
                        <a:rPr lang="en-US" altLang="zh-CN" sz="2200" dirty="0"/>
                        <a:t>50.6</a:t>
                      </a:r>
                      <a:endParaRPr lang="zh-CN" altLang="en-US" sz="2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xmlns="" val="2987996226"/>
                  </a:ext>
                </a:extLst>
              </a:tr>
            </a:tbl>
          </a:graphicData>
        </a:graphic>
      </p:graphicFrame>
    </p:spTree>
    <p:extLst>
      <p:ext uri="{BB962C8B-B14F-4D97-AF65-F5344CB8AC3E}">
        <p14:creationId xmlns:p14="http://schemas.microsoft.com/office/powerpoint/2010/main" xmlns="" val="1465849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600"/>
            <a:ext cx="10891679" cy="492443"/>
          </a:xfrm>
          <a:prstGeom prst="rect">
            <a:avLst/>
          </a:prstGeom>
          <a:noFill/>
        </p:spPr>
        <p:txBody>
          <a:bodyPr wrap="square" rtlCol="0">
            <a:spAutoFit/>
          </a:bodyPr>
          <a:lstStyle/>
          <a:p>
            <a:r>
              <a:rPr lang="en-US" altLang="zh-CN" sz="2600" b="1" dirty="0">
                <a:solidFill>
                  <a:srgbClr val="DA5362"/>
                </a:solidFill>
              </a:rPr>
              <a:t>Activity 5.21</a:t>
            </a:r>
            <a:endParaRPr lang="zh-CN" altLang="en-US" sz="2600" b="1" dirty="0">
              <a:solidFill>
                <a:srgbClr val="DA5362"/>
              </a:solidFill>
            </a:endParaRPr>
          </a:p>
        </p:txBody>
      </p:sp>
      <p:sp>
        <p:nvSpPr>
          <p:cNvPr id="12" name="文本框 11">
            <a:extLst>
              <a:ext uri="{FF2B5EF4-FFF2-40B4-BE49-F238E27FC236}">
                <a16:creationId xmlns:a16="http://schemas.microsoft.com/office/drawing/2014/main" xmlns="" id="{BF88EA44-A7AA-493A-5A1E-C3190E456D92}"/>
              </a:ext>
            </a:extLst>
          </p:cNvPr>
          <p:cNvSpPr txBox="1"/>
          <p:nvPr/>
        </p:nvSpPr>
        <p:spPr>
          <a:xfrm>
            <a:off x="919321" y="2061802"/>
            <a:ext cx="10795000" cy="707886"/>
          </a:xfrm>
          <a:prstGeom prst="rect">
            <a:avLst/>
          </a:prstGeom>
          <a:noFill/>
        </p:spPr>
        <p:txBody>
          <a:bodyPr wrap="square" rtlCol="0">
            <a:spAutoFit/>
          </a:bodyPr>
          <a:lstStyle/>
          <a:p>
            <a:r>
              <a:rPr lang="en-US" altLang="zh-CN" sz="2000" i="1" dirty="0"/>
              <a:t>Decide the categories of your questionnaire and design five to six questions for each category. You can have more categories than those in Activity 5.19.</a:t>
            </a:r>
          </a:p>
        </p:txBody>
      </p:sp>
      <p:grpSp>
        <p:nvGrpSpPr>
          <p:cNvPr id="15" name="组合 14">
            <a:extLst>
              <a:ext uri="{FF2B5EF4-FFF2-40B4-BE49-F238E27FC236}">
                <a16:creationId xmlns:a16="http://schemas.microsoft.com/office/drawing/2014/main" xmlns="" id="{CBFE90BA-79BD-5F9D-2D19-57AD2973BE84}"/>
              </a:ext>
            </a:extLst>
          </p:cNvPr>
          <p:cNvGrpSpPr/>
          <p:nvPr/>
        </p:nvGrpSpPr>
        <p:grpSpPr>
          <a:xfrm>
            <a:off x="10551168" y="888454"/>
            <a:ext cx="799525" cy="586284"/>
            <a:chOff x="6218013" y="812542"/>
            <a:chExt cx="799525" cy="586284"/>
          </a:xfrm>
        </p:grpSpPr>
        <p:sp>
          <p:nvSpPr>
            <p:cNvPr id="16" name="椭圆 15">
              <a:extLst>
                <a:ext uri="{FF2B5EF4-FFF2-40B4-BE49-F238E27FC236}">
                  <a16:creationId xmlns:a16="http://schemas.microsoft.com/office/drawing/2014/main" xmlns="" id="{9639BB41-1DBB-6266-7379-4AF2F9B8456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7" name="图片 16">
              <a:extLst>
                <a:ext uri="{FF2B5EF4-FFF2-40B4-BE49-F238E27FC236}">
                  <a16:creationId xmlns:a16="http://schemas.microsoft.com/office/drawing/2014/main" xmlns="" id="{1BB00552-E3E7-E01B-DA19-BC1FE0DDA7C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8" name="文本框 17">
              <a:hlinkClick r:id="rId3" action="ppaction://hlinksldjump"/>
              <a:extLst>
                <a:ext uri="{FF2B5EF4-FFF2-40B4-BE49-F238E27FC236}">
                  <a16:creationId xmlns:a16="http://schemas.microsoft.com/office/drawing/2014/main" xmlns="" id="{D325C960-BAE5-1AEE-C44D-4898E1E7AA7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5.22</a:t>
              </a:r>
              <a:endParaRPr lang="zh-CN" altLang="en-US" sz="1200" b="1" dirty="0">
                <a:solidFill>
                  <a:schemeClr val="bg1"/>
                </a:solidFill>
              </a:endParaRPr>
            </a:p>
          </p:txBody>
        </p:sp>
      </p:grpSp>
      <p:grpSp>
        <p:nvGrpSpPr>
          <p:cNvPr id="19" name="组合 18">
            <a:extLst>
              <a:ext uri="{FF2B5EF4-FFF2-40B4-BE49-F238E27FC236}">
                <a16:creationId xmlns:a16="http://schemas.microsoft.com/office/drawing/2014/main" xmlns="" id="{F737D1AA-9C23-00F1-FD65-BAB96527CDB1}"/>
              </a:ext>
            </a:extLst>
          </p:cNvPr>
          <p:cNvGrpSpPr/>
          <p:nvPr/>
        </p:nvGrpSpPr>
        <p:grpSpPr>
          <a:xfrm>
            <a:off x="11266246" y="888454"/>
            <a:ext cx="799525" cy="586284"/>
            <a:chOff x="6218013" y="812542"/>
            <a:chExt cx="799525" cy="586284"/>
          </a:xfrm>
        </p:grpSpPr>
        <p:sp>
          <p:nvSpPr>
            <p:cNvPr id="22" name="椭圆 21">
              <a:extLst>
                <a:ext uri="{FF2B5EF4-FFF2-40B4-BE49-F238E27FC236}">
                  <a16:creationId xmlns:a16="http://schemas.microsoft.com/office/drawing/2014/main" xmlns="" id="{A8E6A7E4-5122-31F6-4774-1128AEB6B07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1" name="图片 30">
              <a:extLst>
                <a:ext uri="{FF2B5EF4-FFF2-40B4-BE49-F238E27FC236}">
                  <a16:creationId xmlns:a16="http://schemas.microsoft.com/office/drawing/2014/main" xmlns="" id="{43EBE2BE-3B71-4B8C-5DC7-2A5E81B1BAF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2" name="文本框 31">
              <a:hlinkClick r:id="rId4" action="ppaction://hlinksldjump"/>
              <a:extLst>
                <a:ext uri="{FF2B5EF4-FFF2-40B4-BE49-F238E27FC236}">
                  <a16:creationId xmlns:a16="http://schemas.microsoft.com/office/drawing/2014/main" xmlns="" id="{028ED5E6-0F96-031F-50C6-352672FD98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5.23</a:t>
              </a:r>
              <a:endParaRPr lang="zh-CN" altLang="en-US" sz="1200" b="1" dirty="0">
                <a:solidFill>
                  <a:schemeClr val="bg1"/>
                </a:solidFill>
              </a:endParaRPr>
            </a:p>
          </p:txBody>
        </p:sp>
      </p:grpSp>
      <p:grpSp>
        <p:nvGrpSpPr>
          <p:cNvPr id="33" name="组合 32">
            <a:extLst>
              <a:ext uri="{FF2B5EF4-FFF2-40B4-BE49-F238E27FC236}">
                <a16:creationId xmlns:a16="http://schemas.microsoft.com/office/drawing/2014/main" xmlns="" id="{2EC6858D-7F63-36B4-A59A-D9C5EE2687F1}"/>
              </a:ext>
            </a:extLst>
          </p:cNvPr>
          <p:cNvGrpSpPr/>
          <p:nvPr/>
        </p:nvGrpSpPr>
        <p:grpSpPr>
          <a:xfrm>
            <a:off x="9816072" y="885366"/>
            <a:ext cx="799525" cy="586284"/>
            <a:chOff x="6218013" y="812542"/>
            <a:chExt cx="799525" cy="586284"/>
          </a:xfrm>
        </p:grpSpPr>
        <p:sp>
          <p:nvSpPr>
            <p:cNvPr id="34" name="椭圆 33">
              <a:extLst>
                <a:ext uri="{FF2B5EF4-FFF2-40B4-BE49-F238E27FC236}">
                  <a16:creationId xmlns:a16="http://schemas.microsoft.com/office/drawing/2014/main" xmlns="" id="{A4A3A7E0-C26D-2FBA-6F29-36A32AEF921A}"/>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 name="图片 34">
              <a:extLst>
                <a:ext uri="{FF2B5EF4-FFF2-40B4-BE49-F238E27FC236}">
                  <a16:creationId xmlns:a16="http://schemas.microsoft.com/office/drawing/2014/main" xmlns="" id="{B67AA7D7-D83D-D128-7163-065561486680}"/>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6" name="文本框 35">
              <a:hlinkClick r:id="rId5" action="ppaction://hlinksldjump"/>
              <a:extLst>
                <a:ext uri="{FF2B5EF4-FFF2-40B4-BE49-F238E27FC236}">
                  <a16:creationId xmlns:a16="http://schemas.microsoft.com/office/drawing/2014/main" xmlns="" id="{D4728688-E384-BE07-69F7-7A6C7E714EF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5.21</a:t>
              </a:r>
              <a:endParaRPr lang="zh-CN" altLang="en-US" sz="1200" b="1" dirty="0">
                <a:solidFill>
                  <a:schemeClr val="bg1"/>
                </a:solidFill>
              </a:endParaRPr>
            </a:p>
          </p:txBody>
        </p:sp>
      </p:grpSp>
      <p:sp>
        <p:nvSpPr>
          <p:cNvPr id="24" name="矩形 23">
            <a:extLst>
              <a:ext uri="{FF2B5EF4-FFF2-40B4-BE49-F238E27FC236}">
                <a16:creationId xmlns:a16="http://schemas.microsoft.com/office/drawing/2014/main" xmlns="" id="{42E3F82C-8909-8360-394E-EC31961E2262}"/>
              </a:ext>
            </a:extLst>
          </p:cNvPr>
          <p:cNvSpPr/>
          <p:nvPr/>
        </p:nvSpPr>
        <p:spPr>
          <a:xfrm>
            <a:off x="1043609" y="3110948"/>
            <a:ext cx="12359196" cy="28311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F89157BA-4C19-3A79-E78B-517E7691C1B6}"/>
              </a:ext>
            </a:extLst>
          </p:cNvPr>
          <p:cNvSpPr txBox="1"/>
          <p:nvPr/>
        </p:nvSpPr>
        <p:spPr>
          <a:xfrm>
            <a:off x="1845757" y="3319640"/>
            <a:ext cx="1597219" cy="430887"/>
          </a:xfrm>
          <a:prstGeom prst="rect">
            <a:avLst/>
          </a:prstGeom>
          <a:solidFill>
            <a:srgbClr val="F8CEB2"/>
          </a:solidFill>
        </p:spPr>
        <p:txBody>
          <a:bodyPr wrap="square" rtlCol="0">
            <a:spAutoFit/>
          </a:bodyPr>
          <a:lstStyle/>
          <a:p>
            <a:pPr algn="ctr"/>
            <a:r>
              <a:rPr lang="en-US" altLang="zh-CN" sz="2200" dirty="0"/>
              <a:t>Symptoms</a:t>
            </a:r>
          </a:p>
        </p:txBody>
      </p:sp>
      <p:sp>
        <p:nvSpPr>
          <p:cNvPr id="3" name="文本框 2">
            <a:extLst>
              <a:ext uri="{FF2B5EF4-FFF2-40B4-BE49-F238E27FC236}">
                <a16:creationId xmlns:a16="http://schemas.microsoft.com/office/drawing/2014/main" xmlns="" id="{FAA6F670-4615-3CD2-3DE6-FA92D09CF7A1}"/>
              </a:ext>
            </a:extLst>
          </p:cNvPr>
          <p:cNvSpPr txBox="1"/>
          <p:nvPr/>
        </p:nvSpPr>
        <p:spPr>
          <a:xfrm>
            <a:off x="3448255" y="3319640"/>
            <a:ext cx="6814686" cy="441148"/>
          </a:xfrm>
          <a:prstGeom prst="rect">
            <a:avLst/>
          </a:prstGeom>
          <a:noFill/>
        </p:spPr>
        <p:txBody>
          <a:bodyPr wrap="square" rtlCol="0">
            <a:spAutoFit/>
          </a:bodyPr>
          <a:lstStyle/>
          <a:p>
            <a:r>
              <a:rPr lang="en-US" altLang="zh-CN" sz="2200" dirty="0"/>
              <a:t>Questions</a:t>
            </a:r>
            <a:r>
              <a:rPr lang="zh-CN" altLang="en-US" sz="2200" dirty="0"/>
              <a:t>：</a:t>
            </a:r>
            <a:r>
              <a:rPr lang="en-US" altLang="zh-CN" sz="2200" dirty="0"/>
              <a:t>_________________________________</a:t>
            </a:r>
            <a:endParaRPr lang="zh-CN" altLang="en-US" sz="2200" dirty="0"/>
          </a:p>
        </p:txBody>
      </p:sp>
      <p:sp>
        <p:nvSpPr>
          <p:cNvPr id="25" name="文本框 24">
            <a:extLst>
              <a:ext uri="{FF2B5EF4-FFF2-40B4-BE49-F238E27FC236}">
                <a16:creationId xmlns:a16="http://schemas.microsoft.com/office/drawing/2014/main" xmlns="" id="{5CC6F11A-A8AB-3B29-34B0-D6F9ED3FBA43}"/>
              </a:ext>
            </a:extLst>
          </p:cNvPr>
          <p:cNvSpPr txBox="1"/>
          <p:nvPr/>
        </p:nvSpPr>
        <p:spPr>
          <a:xfrm>
            <a:off x="1845757" y="4252989"/>
            <a:ext cx="1597219" cy="430887"/>
          </a:xfrm>
          <a:prstGeom prst="rect">
            <a:avLst/>
          </a:prstGeom>
          <a:solidFill>
            <a:srgbClr val="F8CEB2"/>
          </a:solidFill>
        </p:spPr>
        <p:txBody>
          <a:bodyPr wrap="square" rtlCol="0">
            <a:spAutoFit/>
          </a:bodyPr>
          <a:lstStyle/>
          <a:p>
            <a:pPr algn="ctr"/>
            <a:r>
              <a:rPr lang="en-US" altLang="zh-CN" sz="2200" dirty="0"/>
              <a:t>Causes</a:t>
            </a:r>
          </a:p>
        </p:txBody>
      </p:sp>
      <p:sp>
        <p:nvSpPr>
          <p:cNvPr id="26" name="文本框 25">
            <a:extLst>
              <a:ext uri="{FF2B5EF4-FFF2-40B4-BE49-F238E27FC236}">
                <a16:creationId xmlns:a16="http://schemas.microsoft.com/office/drawing/2014/main" xmlns="" id="{E795C7BF-25C9-F531-3BA6-0CD88E99377F}"/>
              </a:ext>
            </a:extLst>
          </p:cNvPr>
          <p:cNvSpPr txBox="1"/>
          <p:nvPr/>
        </p:nvSpPr>
        <p:spPr>
          <a:xfrm>
            <a:off x="3448255" y="4242728"/>
            <a:ext cx="6814686" cy="441148"/>
          </a:xfrm>
          <a:prstGeom prst="rect">
            <a:avLst/>
          </a:prstGeom>
          <a:noFill/>
        </p:spPr>
        <p:txBody>
          <a:bodyPr wrap="square" rtlCol="0">
            <a:spAutoFit/>
          </a:bodyPr>
          <a:lstStyle/>
          <a:p>
            <a:r>
              <a:rPr lang="en-US" altLang="zh-CN" sz="2200" dirty="0"/>
              <a:t>Questions</a:t>
            </a:r>
            <a:r>
              <a:rPr lang="zh-CN" altLang="en-US" sz="2200" dirty="0"/>
              <a:t>：</a:t>
            </a:r>
            <a:r>
              <a:rPr lang="en-US" altLang="zh-CN" sz="2200" dirty="0"/>
              <a:t>_________________________________</a:t>
            </a:r>
            <a:endParaRPr lang="zh-CN" altLang="en-US" sz="2200" dirty="0"/>
          </a:p>
        </p:txBody>
      </p:sp>
      <p:sp>
        <p:nvSpPr>
          <p:cNvPr id="27" name="文本框 26">
            <a:extLst>
              <a:ext uri="{FF2B5EF4-FFF2-40B4-BE49-F238E27FC236}">
                <a16:creationId xmlns:a16="http://schemas.microsoft.com/office/drawing/2014/main" xmlns="" id="{6C39DBC3-0999-E099-073B-578DD0C72170}"/>
              </a:ext>
            </a:extLst>
          </p:cNvPr>
          <p:cNvSpPr txBox="1"/>
          <p:nvPr/>
        </p:nvSpPr>
        <p:spPr>
          <a:xfrm>
            <a:off x="1851036" y="5129400"/>
            <a:ext cx="1597219" cy="430887"/>
          </a:xfrm>
          <a:prstGeom prst="rect">
            <a:avLst/>
          </a:prstGeom>
          <a:solidFill>
            <a:srgbClr val="F8CEB2"/>
          </a:solidFill>
        </p:spPr>
        <p:txBody>
          <a:bodyPr wrap="square" rtlCol="0">
            <a:spAutoFit/>
          </a:bodyPr>
          <a:lstStyle/>
          <a:p>
            <a:pPr algn="ctr"/>
            <a:r>
              <a:rPr lang="en-US" altLang="zh-CN" sz="2200" dirty="0"/>
              <a:t>Treatments</a:t>
            </a:r>
          </a:p>
        </p:txBody>
      </p:sp>
      <p:sp>
        <p:nvSpPr>
          <p:cNvPr id="28" name="文本框 27">
            <a:extLst>
              <a:ext uri="{FF2B5EF4-FFF2-40B4-BE49-F238E27FC236}">
                <a16:creationId xmlns:a16="http://schemas.microsoft.com/office/drawing/2014/main" xmlns="" id="{29AD6C4D-0A23-8A00-2D1B-008DFC477143}"/>
              </a:ext>
            </a:extLst>
          </p:cNvPr>
          <p:cNvSpPr txBox="1"/>
          <p:nvPr/>
        </p:nvSpPr>
        <p:spPr>
          <a:xfrm>
            <a:off x="3448255" y="5119139"/>
            <a:ext cx="6814686" cy="441148"/>
          </a:xfrm>
          <a:prstGeom prst="rect">
            <a:avLst/>
          </a:prstGeom>
          <a:noFill/>
        </p:spPr>
        <p:txBody>
          <a:bodyPr wrap="square" rtlCol="0">
            <a:spAutoFit/>
          </a:bodyPr>
          <a:lstStyle/>
          <a:p>
            <a:r>
              <a:rPr lang="en-US" altLang="zh-CN" sz="2200" dirty="0"/>
              <a:t>Questions</a:t>
            </a:r>
            <a:r>
              <a:rPr lang="zh-CN" altLang="en-US" sz="2200" dirty="0"/>
              <a:t>：</a:t>
            </a:r>
            <a:r>
              <a:rPr lang="en-US" altLang="zh-CN" sz="2200" dirty="0"/>
              <a:t>_________________________________</a:t>
            </a:r>
            <a:endParaRPr lang="zh-CN" altLang="en-US" sz="2200" dirty="0"/>
          </a:p>
        </p:txBody>
      </p:sp>
    </p:spTree>
    <p:extLst>
      <p:ext uri="{BB962C8B-B14F-4D97-AF65-F5344CB8AC3E}">
        <p14:creationId xmlns:p14="http://schemas.microsoft.com/office/powerpoint/2010/main" xmlns="" val="66098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600"/>
            <a:ext cx="10891679" cy="492443"/>
          </a:xfrm>
          <a:prstGeom prst="rect">
            <a:avLst/>
          </a:prstGeom>
          <a:noFill/>
        </p:spPr>
        <p:txBody>
          <a:bodyPr wrap="square" rtlCol="0">
            <a:spAutoFit/>
          </a:bodyPr>
          <a:lstStyle/>
          <a:p>
            <a:r>
              <a:rPr lang="en-US" altLang="zh-CN" sz="2600" b="1" dirty="0">
                <a:solidFill>
                  <a:srgbClr val="DA5362"/>
                </a:solidFill>
              </a:rPr>
              <a:t>Activity 5.22</a:t>
            </a:r>
            <a:endParaRPr lang="zh-CN" altLang="en-US" sz="2600" b="1" dirty="0">
              <a:solidFill>
                <a:srgbClr val="DA5362"/>
              </a:solidFill>
            </a:endParaRPr>
          </a:p>
        </p:txBody>
      </p:sp>
      <p:sp>
        <p:nvSpPr>
          <p:cNvPr id="21" name="文本框 20"/>
          <p:cNvSpPr txBox="1"/>
          <p:nvPr/>
        </p:nvSpPr>
        <p:spPr>
          <a:xfrm>
            <a:off x="919321" y="2072435"/>
            <a:ext cx="10795000" cy="1323439"/>
          </a:xfrm>
          <a:prstGeom prst="rect">
            <a:avLst/>
          </a:prstGeom>
          <a:noFill/>
        </p:spPr>
        <p:txBody>
          <a:bodyPr wrap="square" rtlCol="0">
            <a:spAutoFit/>
          </a:bodyPr>
          <a:lstStyle/>
          <a:p>
            <a:r>
              <a:rPr lang="en-US" altLang="zh-CN" sz="2000" i="1" dirty="0"/>
              <a:t>Work in groups. Develop your group questionnaire concerning mental health conditions of college freshmen by combining the introduction, questions and a farewell statement. Make your questionnaire short (no more than 20 questions altogether) and easy to understand. Keep the questions and choices concise, straightforward and to the point.</a:t>
            </a:r>
          </a:p>
        </p:txBody>
      </p:sp>
      <p:grpSp>
        <p:nvGrpSpPr>
          <p:cNvPr id="12" name="组合 11">
            <a:extLst>
              <a:ext uri="{FF2B5EF4-FFF2-40B4-BE49-F238E27FC236}">
                <a16:creationId xmlns:a16="http://schemas.microsoft.com/office/drawing/2014/main" xmlns="" id="{10089B3B-B684-4046-497F-73CF87F8E441}"/>
              </a:ext>
            </a:extLst>
          </p:cNvPr>
          <p:cNvGrpSpPr/>
          <p:nvPr/>
        </p:nvGrpSpPr>
        <p:grpSpPr>
          <a:xfrm>
            <a:off x="10551168" y="888454"/>
            <a:ext cx="799525" cy="586284"/>
            <a:chOff x="6218013" y="812542"/>
            <a:chExt cx="799525" cy="586284"/>
          </a:xfrm>
        </p:grpSpPr>
        <p:sp>
          <p:nvSpPr>
            <p:cNvPr id="13" name="椭圆 12">
              <a:extLst>
                <a:ext uri="{FF2B5EF4-FFF2-40B4-BE49-F238E27FC236}">
                  <a16:creationId xmlns:a16="http://schemas.microsoft.com/office/drawing/2014/main" xmlns="" id="{65AE9A4C-C7C6-15CC-694F-4A542046831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4" name="图片 13">
              <a:extLst>
                <a:ext uri="{FF2B5EF4-FFF2-40B4-BE49-F238E27FC236}">
                  <a16:creationId xmlns:a16="http://schemas.microsoft.com/office/drawing/2014/main" xmlns="" id="{2AED5744-3BE5-3F1B-D5A9-1A70EAA2930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5" name="文本框 14">
              <a:hlinkClick r:id="rId3" action="ppaction://hlinksldjump"/>
              <a:extLst>
                <a:ext uri="{FF2B5EF4-FFF2-40B4-BE49-F238E27FC236}">
                  <a16:creationId xmlns:a16="http://schemas.microsoft.com/office/drawing/2014/main" xmlns="" id="{F8AA5A39-34E7-A43F-8FD2-945CD137B78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5.22</a:t>
              </a:r>
              <a:endParaRPr lang="zh-CN" altLang="en-US" sz="1200" b="1" dirty="0">
                <a:solidFill>
                  <a:schemeClr val="bg1"/>
                </a:solidFill>
              </a:endParaRPr>
            </a:p>
          </p:txBody>
        </p:sp>
      </p:grpSp>
      <p:grpSp>
        <p:nvGrpSpPr>
          <p:cNvPr id="16" name="组合 15">
            <a:extLst>
              <a:ext uri="{FF2B5EF4-FFF2-40B4-BE49-F238E27FC236}">
                <a16:creationId xmlns:a16="http://schemas.microsoft.com/office/drawing/2014/main" xmlns="" id="{20996EFB-D0C4-8821-2A4A-45840B35203F}"/>
              </a:ext>
            </a:extLst>
          </p:cNvPr>
          <p:cNvGrpSpPr/>
          <p:nvPr/>
        </p:nvGrpSpPr>
        <p:grpSpPr>
          <a:xfrm>
            <a:off x="11266246" y="888454"/>
            <a:ext cx="799525" cy="586284"/>
            <a:chOff x="6218013" y="812542"/>
            <a:chExt cx="799525" cy="586284"/>
          </a:xfrm>
        </p:grpSpPr>
        <p:sp>
          <p:nvSpPr>
            <p:cNvPr id="17" name="椭圆 16">
              <a:extLst>
                <a:ext uri="{FF2B5EF4-FFF2-40B4-BE49-F238E27FC236}">
                  <a16:creationId xmlns:a16="http://schemas.microsoft.com/office/drawing/2014/main" xmlns="" id="{841DBF44-85EE-C503-D957-D050EC1AFC9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8" name="图片 17">
              <a:extLst>
                <a:ext uri="{FF2B5EF4-FFF2-40B4-BE49-F238E27FC236}">
                  <a16:creationId xmlns:a16="http://schemas.microsoft.com/office/drawing/2014/main" xmlns="" id="{92FE2AC5-1CBF-F789-1932-C3FB4D3367F0}"/>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4" action="ppaction://hlinksldjump"/>
              <a:extLst>
                <a:ext uri="{FF2B5EF4-FFF2-40B4-BE49-F238E27FC236}">
                  <a16:creationId xmlns:a16="http://schemas.microsoft.com/office/drawing/2014/main" xmlns="" id="{8641962B-35A6-9A05-FCE1-08BA04BE236D}"/>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5.23</a:t>
              </a:r>
              <a:endParaRPr lang="zh-CN" altLang="en-US" sz="1200" b="1" dirty="0">
                <a:solidFill>
                  <a:schemeClr val="bg1"/>
                </a:solidFill>
              </a:endParaRPr>
            </a:p>
          </p:txBody>
        </p:sp>
      </p:grpSp>
      <p:grpSp>
        <p:nvGrpSpPr>
          <p:cNvPr id="22" name="组合 21">
            <a:extLst>
              <a:ext uri="{FF2B5EF4-FFF2-40B4-BE49-F238E27FC236}">
                <a16:creationId xmlns:a16="http://schemas.microsoft.com/office/drawing/2014/main" xmlns="" id="{762E7EE0-DD59-5336-0E52-AB3069492CBD}"/>
              </a:ext>
            </a:extLst>
          </p:cNvPr>
          <p:cNvGrpSpPr/>
          <p:nvPr/>
        </p:nvGrpSpPr>
        <p:grpSpPr>
          <a:xfrm>
            <a:off x="9816072" y="885366"/>
            <a:ext cx="799525" cy="586284"/>
            <a:chOff x="6218013" y="812542"/>
            <a:chExt cx="799525" cy="586284"/>
          </a:xfrm>
        </p:grpSpPr>
        <p:sp>
          <p:nvSpPr>
            <p:cNvPr id="31" name="椭圆 30">
              <a:extLst>
                <a:ext uri="{FF2B5EF4-FFF2-40B4-BE49-F238E27FC236}">
                  <a16:creationId xmlns:a16="http://schemas.microsoft.com/office/drawing/2014/main" xmlns="" id="{2E00B91D-91A2-9906-6C5A-2FA5BF8CB741}"/>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2" name="图片 31">
              <a:extLst>
                <a:ext uri="{FF2B5EF4-FFF2-40B4-BE49-F238E27FC236}">
                  <a16:creationId xmlns:a16="http://schemas.microsoft.com/office/drawing/2014/main" xmlns="" id="{EDA9AD16-3726-A9C5-0091-5C41F75BA7F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3" name="文本框 32">
              <a:hlinkClick r:id="rId5" action="ppaction://hlinksldjump"/>
              <a:extLst>
                <a:ext uri="{FF2B5EF4-FFF2-40B4-BE49-F238E27FC236}">
                  <a16:creationId xmlns:a16="http://schemas.microsoft.com/office/drawing/2014/main" xmlns="" id="{0D9A206D-3EA1-0DA1-51D3-2E6B4E17E52A}"/>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5.21</a:t>
              </a:r>
              <a:endParaRPr lang="zh-CN" altLang="en-US" sz="1200" b="1" dirty="0">
                <a:solidFill>
                  <a:schemeClr val="bg1"/>
                </a:solidFill>
              </a:endParaRPr>
            </a:p>
          </p:txBody>
        </p:sp>
      </p:grpSp>
    </p:spTree>
    <p:extLst>
      <p:ext uri="{BB962C8B-B14F-4D97-AF65-F5344CB8AC3E}">
        <p14:creationId xmlns:p14="http://schemas.microsoft.com/office/powerpoint/2010/main" xmlns="" val="3744352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388800" y="2071495"/>
            <a:ext cx="11415600" cy="1569660"/>
          </a:xfrm>
          <a:prstGeom prst="rect">
            <a:avLst/>
          </a:prstGeom>
          <a:noFill/>
        </p:spPr>
        <p:txBody>
          <a:bodyPr wrap="square" rtlCol="0">
            <a:spAutoFit/>
          </a:bodyPr>
          <a:lstStyle/>
          <a:p>
            <a:r>
              <a:rPr lang="en-US" altLang="zh-CN" sz="2400" b="1" dirty="0"/>
              <a:t>Now that you have developed your questionnaire, it is time to share your work with your classmates. Explain the underlying reasons for designing each question and the categories they fall into, using the cause-and-effect structures you have learned.</a:t>
            </a:r>
            <a:endParaRPr lang="zh-CN" altLang="en-US" sz="2400" dirty="0"/>
          </a:p>
        </p:txBody>
      </p:sp>
    </p:spTree>
    <p:extLst>
      <p:ext uri="{BB962C8B-B14F-4D97-AF65-F5344CB8AC3E}">
        <p14:creationId xmlns:p14="http://schemas.microsoft.com/office/powerpoint/2010/main" xmlns="" val="3764139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79992"/>
            <a:ext cx="10891679" cy="492443"/>
          </a:xfrm>
          <a:prstGeom prst="rect">
            <a:avLst/>
          </a:prstGeom>
          <a:noFill/>
        </p:spPr>
        <p:txBody>
          <a:bodyPr wrap="square" rtlCol="0">
            <a:spAutoFit/>
          </a:bodyPr>
          <a:lstStyle/>
          <a:p>
            <a:r>
              <a:rPr lang="en-US" altLang="zh-CN" sz="2600" b="1" dirty="0">
                <a:solidFill>
                  <a:srgbClr val="DA5362"/>
                </a:solidFill>
              </a:rPr>
              <a:t>Activity 5.23</a:t>
            </a:r>
            <a:endParaRPr lang="zh-CN" altLang="en-US" sz="2600" b="1" dirty="0">
              <a:solidFill>
                <a:srgbClr val="DA5362"/>
              </a:solidFill>
            </a:endParaRPr>
          </a:p>
        </p:txBody>
      </p:sp>
      <p:sp>
        <p:nvSpPr>
          <p:cNvPr id="21" name="文本框 20"/>
          <p:cNvSpPr txBox="1"/>
          <p:nvPr/>
        </p:nvSpPr>
        <p:spPr>
          <a:xfrm>
            <a:off x="919321" y="2072435"/>
            <a:ext cx="10795000" cy="707886"/>
          </a:xfrm>
          <a:prstGeom prst="rect">
            <a:avLst/>
          </a:prstGeom>
          <a:noFill/>
        </p:spPr>
        <p:txBody>
          <a:bodyPr wrap="square" rtlCol="0">
            <a:spAutoFit/>
          </a:bodyPr>
          <a:lstStyle/>
          <a:p>
            <a:r>
              <a:rPr lang="en-US" altLang="zh-CN" sz="2000" i="1" dirty="0"/>
              <a:t>Work in groups. Exchange information concerning the linguistic, technical and artistic strategies you have employed in developing your questionnaire.</a:t>
            </a:r>
          </a:p>
        </p:txBody>
      </p:sp>
      <p:grpSp>
        <p:nvGrpSpPr>
          <p:cNvPr id="12" name="组合 11">
            <a:extLst>
              <a:ext uri="{FF2B5EF4-FFF2-40B4-BE49-F238E27FC236}">
                <a16:creationId xmlns:a16="http://schemas.microsoft.com/office/drawing/2014/main" xmlns="" id="{83F0834E-99FD-1B6A-3FB6-0CB8D1FBBE1D}"/>
              </a:ext>
            </a:extLst>
          </p:cNvPr>
          <p:cNvGrpSpPr/>
          <p:nvPr/>
        </p:nvGrpSpPr>
        <p:grpSpPr>
          <a:xfrm>
            <a:off x="10551168" y="888454"/>
            <a:ext cx="799525" cy="586284"/>
            <a:chOff x="6218013" y="812542"/>
            <a:chExt cx="799525" cy="586284"/>
          </a:xfrm>
        </p:grpSpPr>
        <p:sp>
          <p:nvSpPr>
            <p:cNvPr id="13" name="椭圆 12">
              <a:extLst>
                <a:ext uri="{FF2B5EF4-FFF2-40B4-BE49-F238E27FC236}">
                  <a16:creationId xmlns:a16="http://schemas.microsoft.com/office/drawing/2014/main" xmlns="" id="{50DA5F31-6362-9D11-FFBD-89BCFC8FF1C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4" name="图片 13">
              <a:extLst>
                <a:ext uri="{FF2B5EF4-FFF2-40B4-BE49-F238E27FC236}">
                  <a16:creationId xmlns:a16="http://schemas.microsoft.com/office/drawing/2014/main" xmlns="" id="{504D995A-F6A3-7CBB-ACF8-7928AAE3754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5" name="文本框 14">
              <a:hlinkClick r:id="rId3" action="ppaction://hlinksldjump"/>
              <a:extLst>
                <a:ext uri="{FF2B5EF4-FFF2-40B4-BE49-F238E27FC236}">
                  <a16:creationId xmlns:a16="http://schemas.microsoft.com/office/drawing/2014/main" xmlns="" id="{56E53C58-77A2-A197-A87A-B36570041D0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5.22</a:t>
              </a:r>
              <a:endParaRPr lang="zh-CN" altLang="en-US" sz="1200" b="1" dirty="0">
                <a:solidFill>
                  <a:schemeClr val="bg1"/>
                </a:solidFill>
              </a:endParaRPr>
            </a:p>
          </p:txBody>
        </p:sp>
      </p:grpSp>
      <p:grpSp>
        <p:nvGrpSpPr>
          <p:cNvPr id="16" name="组合 15">
            <a:extLst>
              <a:ext uri="{FF2B5EF4-FFF2-40B4-BE49-F238E27FC236}">
                <a16:creationId xmlns:a16="http://schemas.microsoft.com/office/drawing/2014/main" xmlns="" id="{EB7F724C-70C2-95A0-C81D-2C9753D76518}"/>
              </a:ext>
            </a:extLst>
          </p:cNvPr>
          <p:cNvGrpSpPr/>
          <p:nvPr/>
        </p:nvGrpSpPr>
        <p:grpSpPr>
          <a:xfrm>
            <a:off x="11266246" y="888454"/>
            <a:ext cx="799525" cy="586284"/>
            <a:chOff x="6218013" y="812542"/>
            <a:chExt cx="799525" cy="586284"/>
          </a:xfrm>
        </p:grpSpPr>
        <p:sp>
          <p:nvSpPr>
            <p:cNvPr id="17" name="椭圆 16">
              <a:extLst>
                <a:ext uri="{FF2B5EF4-FFF2-40B4-BE49-F238E27FC236}">
                  <a16:creationId xmlns:a16="http://schemas.microsoft.com/office/drawing/2014/main" xmlns="" id="{153BEB7D-6902-3F7A-B02D-0BA8DB05D032}"/>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8" name="图片 17">
              <a:extLst>
                <a:ext uri="{FF2B5EF4-FFF2-40B4-BE49-F238E27FC236}">
                  <a16:creationId xmlns:a16="http://schemas.microsoft.com/office/drawing/2014/main" xmlns="" id="{2A6F595E-19E4-5355-3F6C-73B440A9558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4" action="ppaction://hlinksldjump"/>
              <a:extLst>
                <a:ext uri="{FF2B5EF4-FFF2-40B4-BE49-F238E27FC236}">
                  <a16:creationId xmlns:a16="http://schemas.microsoft.com/office/drawing/2014/main" xmlns="" id="{CCF5B931-5F79-F1DA-C275-DA9168C9839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5.23</a:t>
              </a:r>
              <a:endParaRPr lang="zh-CN" altLang="en-US" sz="1200" b="1" dirty="0">
                <a:solidFill>
                  <a:schemeClr val="bg1"/>
                </a:solidFill>
              </a:endParaRPr>
            </a:p>
          </p:txBody>
        </p:sp>
      </p:grpSp>
      <p:grpSp>
        <p:nvGrpSpPr>
          <p:cNvPr id="22" name="组合 21">
            <a:extLst>
              <a:ext uri="{FF2B5EF4-FFF2-40B4-BE49-F238E27FC236}">
                <a16:creationId xmlns:a16="http://schemas.microsoft.com/office/drawing/2014/main" xmlns="" id="{D785FA33-691A-37E6-CFD9-9B2519B597DD}"/>
              </a:ext>
            </a:extLst>
          </p:cNvPr>
          <p:cNvGrpSpPr/>
          <p:nvPr/>
        </p:nvGrpSpPr>
        <p:grpSpPr>
          <a:xfrm>
            <a:off x="9816072" y="885366"/>
            <a:ext cx="799525" cy="586284"/>
            <a:chOff x="6218013" y="812542"/>
            <a:chExt cx="799525" cy="586284"/>
          </a:xfrm>
        </p:grpSpPr>
        <p:sp>
          <p:nvSpPr>
            <p:cNvPr id="31" name="椭圆 30">
              <a:extLst>
                <a:ext uri="{FF2B5EF4-FFF2-40B4-BE49-F238E27FC236}">
                  <a16:creationId xmlns:a16="http://schemas.microsoft.com/office/drawing/2014/main" xmlns="" id="{B18C54B4-8429-EAD4-C1C6-A33006856FFE}"/>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2" name="图片 31">
              <a:extLst>
                <a:ext uri="{FF2B5EF4-FFF2-40B4-BE49-F238E27FC236}">
                  <a16:creationId xmlns:a16="http://schemas.microsoft.com/office/drawing/2014/main" xmlns="" id="{77629529-6E73-8C0D-5C41-F17A1D8C33C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3" name="文本框 32">
              <a:hlinkClick r:id="rId5" action="ppaction://hlinksldjump"/>
              <a:extLst>
                <a:ext uri="{FF2B5EF4-FFF2-40B4-BE49-F238E27FC236}">
                  <a16:creationId xmlns:a16="http://schemas.microsoft.com/office/drawing/2014/main" xmlns="" id="{716959AB-08C4-908C-CD28-3C95815A7B9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5.21</a:t>
              </a:r>
              <a:endParaRPr lang="zh-CN" altLang="en-US" sz="1200" b="1" dirty="0">
                <a:solidFill>
                  <a:schemeClr val="bg1"/>
                </a:solidFill>
              </a:endParaRPr>
            </a:p>
          </p:txBody>
        </p:sp>
      </p:grpSp>
    </p:spTree>
    <p:extLst>
      <p:ext uri="{BB962C8B-B14F-4D97-AF65-F5344CB8AC3E}">
        <p14:creationId xmlns:p14="http://schemas.microsoft.com/office/powerpoint/2010/main" xmlns="" val="3324977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79992"/>
            <a:ext cx="10891679" cy="492443"/>
          </a:xfrm>
          <a:prstGeom prst="rect">
            <a:avLst/>
          </a:prstGeom>
          <a:noFill/>
        </p:spPr>
        <p:txBody>
          <a:bodyPr wrap="square" rtlCol="0">
            <a:spAutoFit/>
          </a:bodyPr>
          <a:lstStyle/>
          <a:p>
            <a:r>
              <a:rPr lang="en-US" altLang="zh-CN" sz="2600" b="1" dirty="0">
                <a:solidFill>
                  <a:srgbClr val="DA5362"/>
                </a:solidFill>
              </a:rPr>
              <a:t>Activity 5.24</a:t>
            </a:r>
            <a:endParaRPr lang="zh-CN" altLang="en-US" sz="2600" b="1" dirty="0">
              <a:solidFill>
                <a:srgbClr val="DA5362"/>
              </a:solidFill>
            </a:endParaRPr>
          </a:p>
        </p:txBody>
      </p:sp>
      <p:sp>
        <p:nvSpPr>
          <p:cNvPr id="21" name="文本框 20"/>
          <p:cNvSpPr txBox="1"/>
          <p:nvPr/>
        </p:nvSpPr>
        <p:spPr>
          <a:xfrm>
            <a:off x="919321" y="2072435"/>
            <a:ext cx="10795000" cy="707886"/>
          </a:xfrm>
          <a:prstGeom prst="rect">
            <a:avLst/>
          </a:prstGeom>
          <a:noFill/>
        </p:spPr>
        <p:txBody>
          <a:bodyPr wrap="square" rtlCol="0">
            <a:spAutoFit/>
          </a:bodyPr>
          <a:lstStyle/>
          <a:p>
            <a:r>
              <a:rPr lang="en-US" altLang="zh-CN" sz="2000" i="1" dirty="0"/>
              <a:t>Present your questionnaire via your </a:t>
            </a:r>
            <a:r>
              <a:rPr lang="en-US" altLang="zh-CN" sz="2000" i="1" dirty="0" err="1"/>
              <a:t>class’</a:t>
            </a:r>
            <a:r>
              <a:rPr lang="en-US" altLang="zh-CN" sz="2000" i="1" dirty="0"/>
              <a:t> online platform or in person. Take questions, comments, or suggestions from your classmates if possible.</a:t>
            </a:r>
          </a:p>
        </p:txBody>
      </p:sp>
      <p:grpSp>
        <p:nvGrpSpPr>
          <p:cNvPr id="12" name="组合 11">
            <a:extLst>
              <a:ext uri="{FF2B5EF4-FFF2-40B4-BE49-F238E27FC236}">
                <a16:creationId xmlns:a16="http://schemas.microsoft.com/office/drawing/2014/main" xmlns="" id="{83F0834E-99FD-1B6A-3FB6-0CB8D1FBBE1D}"/>
              </a:ext>
            </a:extLst>
          </p:cNvPr>
          <p:cNvGrpSpPr/>
          <p:nvPr/>
        </p:nvGrpSpPr>
        <p:grpSpPr>
          <a:xfrm>
            <a:off x="10551168" y="888454"/>
            <a:ext cx="799525" cy="586284"/>
            <a:chOff x="6218013" y="812542"/>
            <a:chExt cx="799525" cy="586284"/>
          </a:xfrm>
        </p:grpSpPr>
        <p:sp>
          <p:nvSpPr>
            <p:cNvPr id="13" name="椭圆 12">
              <a:extLst>
                <a:ext uri="{FF2B5EF4-FFF2-40B4-BE49-F238E27FC236}">
                  <a16:creationId xmlns:a16="http://schemas.microsoft.com/office/drawing/2014/main" xmlns="" id="{50DA5F31-6362-9D11-FFBD-89BCFC8FF1C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4" name="图片 13">
              <a:extLst>
                <a:ext uri="{FF2B5EF4-FFF2-40B4-BE49-F238E27FC236}">
                  <a16:creationId xmlns:a16="http://schemas.microsoft.com/office/drawing/2014/main" xmlns="" id="{504D995A-F6A3-7CBB-ACF8-7928AAE3754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5" name="文本框 14">
              <a:hlinkClick r:id="rId3" action="ppaction://hlinksldjump"/>
              <a:extLst>
                <a:ext uri="{FF2B5EF4-FFF2-40B4-BE49-F238E27FC236}">
                  <a16:creationId xmlns:a16="http://schemas.microsoft.com/office/drawing/2014/main" xmlns="" id="{56E53C58-77A2-A197-A87A-B36570041D0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5.22</a:t>
              </a:r>
              <a:endParaRPr lang="zh-CN" altLang="en-US" sz="1200" b="1" dirty="0">
                <a:solidFill>
                  <a:schemeClr val="bg1"/>
                </a:solidFill>
              </a:endParaRPr>
            </a:p>
          </p:txBody>
        </p:sp>
      </p:grpSp>
      <p:grpSp>
        <p:nvGrpSpPr>
          <p:cNvPr id="16" name="组合 15">
            <a:extLst>
              <a:ext uri="{FF2B5EF4-FFF2-40B4-BE49-F238E27FC236}">
                <a16:creationId xmlns:a16="http://schemas.microsoft.com/office/drawing/2014/main" xmlns="" id="{EB7F724C-70C2-95A0-C81D-2C9753D76518}"/>
              </a:ext>
            </a:extLst>
          </p:cNvPr>
          <p:cNvGrpSpPr/>
          <p:nvPr/>
        </p:nvGrpSpPr>
        <p:grpSpPr>
          <a:xfrm>
            <a:off x="11266246" y="888454"/>
            <a:ext cx="799525" cy="586284"/>
            <a:chOff x="6218013" y="812542"/>
            <a:chExt cx="799525" cy="586284"/>
          </a:xfrm>
        </p:grpSpPr>
        <p:sp>
          <p:nvSpPr>
            <p:cNvPr id="17" name="椭圆 16">
              <a:extLst>
                <a:ext uri="{FF2B5EF4-FFF2-40B4-BE49-F238E27FC236}">
                  <a16:creationId xmlns:a16="http://schemas.microsoft.com/office/drawing/2014/main" xmlns="" id="{153BEB7D-6902-3F7A-B02D-0BA8DB05D032}"/>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8" name="图片 17">
              <a:extLst>
                <a:ext uri="{FF2B5EF4-FFF2-40B4-BE49-F238E27FC236}">
                  <a16:creationId xmlns:a16="http://schemas.microsoft.com/office/drawing/2014/main" xmlns="" id="{2A6F595E-19E4-5355-3F6C-73B440A9558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19" name="文本框 18">
              <a:hlinkClick r:id="rId4" action="ppaction://hlinksldjump"/>
              <a:extLst>
                <a:ext uri="{FF2B5EF4-FFF2-40B4-BE49-F238E27FC236}">
                  <a16:creationId xmlns:a16="http://schemas.microsoft.com/office/drawing/2014/main" xmlns="" id="{CCF5B931-5F79-F1DA-C275-DA9168C9839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5.23</a:t>
              </a:r>
              <a:endParaRPr lang="zh-CN" altLang="en-US" sz="1200" b="1" dirty="0">
                <a:solidFill>
                  <a:schemeClr val="bg1"/>
                </a:solidFill>
              </a:endParaRPr>
            </a:p>
          </p:txBody>
        </p:sp>
      </p:grpSp>
      <p:grpSp>
        <p:nvGrpSpPr>
          <p:cNvPr id="22" name="组合 21">
            <a:extLst>
              <a:ext uri="{FF2B5EF4-FFF2-40B4-BE49-F238E27FC236}">
                <a16:creationId xmlns:a16="http://schemas.microsoft.com/office/drawing/2014/main" xmlns="" id="{D785FA33-691A-37E6-CFD9-9B2519B597DD}"/>
              </a:ext>
            </a:extLst>
          </p:cNvPr>
          <p:cNvGrpSpPr/>
          <p:nvPr/>
        </p:nvGrpSpPr>
        <p:grpSpPr>
          <a:xfrm>
            <a:off x="9816072" y="885366"/>
            <a:ext cx="799525" cy="586284"/>
            <a:chOff x="6218013" y="812542"/>
            <a:chExt cx="799525" cy="586284"/>
          </a:xfrm>
        </p:grpSpPr>
        <p:sp>
          <p:nvSpPr>
            <p:cNvPr id="31" name="椭圆 30">
              <a:extLst>
                <a:ext uri="{FF2B5EF4-FFF2-40B4-BE49-F238E27FC236}">
                  <a16:creationId xmlns:a16="http://schemas.microsoft.com/office/drawing/2014/main" xmlns="" id="{B18C54B4-8429-EAD4-C1C6-A33006856FFE}"/>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2" name="图片 31">
              <a:extLst>
                <a:ext uri="{FF2B5EF4-FFF2-40B4-BE49-F238E27FC236}">
                  <a16:creationId xmlns:a16="http://schemas.microsoft.com/office/drawing/2014/main" xmlns="" id="{77629529-6E73-8C0D-5C41-F17A1D8C33C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3" name="文本框 32">
              <a:hlinkClick r:id="rId5" action="ppaction://hlinksldjump"/>
              <a:extLst>
                <a:ext uri="{FF2B5EF4-FFF2-40B4-BE49-F238E27FC236}">
                  <a16:creationId xmlns:a16="http://schemas.microsoft.com/office/drawing/2014/main" xmlns="" id="{716959AB-08C4-908C-CD28-3C95815A7B9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5.21</a:t>
              </a:r>
              <a:endParaRPr lang="zh-CN" altLang="en-US" sz="1200" b="1" dirty="0">
                <a:solidFill>
                  <a:schemeClr val="bg1"/>
                </a:solidFill>
              </a:endParaRPr>
            </a:p>
          </p:txBody>
        </p:sp>
      </p:grpSp>
    </p:spTree>
    <p:extLst>
      <p:ext uri="{BB962C8B-B14F-4D97-AF65-F5344CB8AC3E}">
        <p14:creationId xmlns:p14="http://schemas.microsoft.com/office/powerpoint/2010/main" xmlns="" val="915035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1" y="374590"/>
            <a:ext cx="3016575"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1034444" cy="2903680"/>
          </a:xfrm>
          <a:prstGeom prst="rect">
            <a:avLst/>
          </a:prstGeom>
          <a:noFill/>
        </p:spPr>
        <p:txBody>
          <a:bodyPr wrap="square" rtlCol="0">
            <a:spAutoFit/>
          </a:bodyPr>
          <a:lstStyle/>
          <a:p>
            <a:pPr>
              <a:lnSpc>
                <a:spcPct val="120000"/>
              </a:lnSpc>
            </a:pPr>
            <a:r>
              <a:rPr lang="en-US" altLang="zh-CN" sz="2200" b="1" dirty="0">
                <a:solidFill>
                  <a:prstClr val="black"/>
                </a:solidFill>
                <a:cs typeface="Times New Roman" panose="02020603050405020304" pitchFamily="18" charset="0"/>
              </a:rPr>
              <a:t>When I was a kid, my mom and I made this </a:t>
            </a:r>
            <a:r>
              <a:rPr lang="en-US" altLang="zh-CN" sz="2200" b="1" u="sng" dirty="0">
                <a:solidFill>
                  <a:srgbClr val="DD5C60"/>
                </a:solidFill>
                <a:cs typeface="Times New Roman" panose="02020603050405020304" pitchFamily="18" charset="0"/>
              </a:rPr>
              <a:t>deal</a:t>
            </a:r>
            <a:r>
              <a:rPr lang="en-US" altLang="zh-CN" sz="2200" b="1" dirty="0">
                <a:solidFill>
                  <a:prstClr val="black"/>
                </a:solidFill>
                <a:cs typeface="Times New Roman" panose="02020603050405020304" pitchFamily="18" charset="0"/>
              </a:rPr>
              <a:t>. </a:t>
            </a:r>
            <a:r>
              <a:rPr lang="en-US" altLang="zh-CN" sz="2200" dirty="0">
                <a:solidFill>
                  <a:prstClr val="black"/>
                </a:solidFill>
                <a:cs typeface="Times New Roman" panose="02020603050405020304" pitchFamily="18" charset="0"/>
              </a:rPr>
              <a:t>(Line 1, para. 1)</a:t>
            </a:r>
          </a:p>
          <a:p>
            <a:pPr marL="804863" indent="-804863">
              <a:lnSpc>
                <a:spcPct val="120000"/>
              </a:lnSpc>
            </a:pPr>
            <a:r>
              <a:rPr lang="en-US" altLang="zh-CN" sz="2200" b="1" dirty="0">
                <a:solidFill>
                  <a:prstClr val="black"/>
                </a:solidFill>
                <a:cs typeface="Times New Roman" panose="02020603050405020304" pitchFamily="18" charset="0"/>
              </a:rPr>
              <a:t>deal </a:t>
            </a:r>
            <a:r>
              <a:rPr lang="en-US" altLang="zh-CN" sz="2200" i="1" dirty="0">
                <a:solidFill>
                  <a:prstClr val="black"/>
                </a:solidFill>
                <a:cs typeface="Times New Roman" panose="02020603050405020304" pitchFamily="18" charset="0"/>
              </a:rPr>
              <a:t>n. </a:t>
            </a:r>
            <a:r>
              <a:rPr lang="en-US" altLang="zh-CN" sz="2200" dirty="0">
                <a:solidFill>
                  <a:prstClr val="black"/>
                </a:solidFill>
                <a:cs typeface="Times New Roman" panose="02020603050405020304" pitchFamily="18" charset="0"/>
              </a:rPr>
              <a:t>an agreement, especially in business, on particular conditions for buying or doing </a:t>
            </a:r>
            <a:r>
              <a:rPr lang="en-US" altLang="zh-CN" sz="2200" dirty="0" err="1">
                <a:solidFill>
                  <a:prstClr val="black"/>
                </a:solidFill>
                <a:cs typeface="Times New Roman" panose="02020603050405020304" pitchFamily="18" charset="0"/>
              </a:rPr>
              <a:t>sth</a:t>
            </a:r>
            <a:r>
              <a:rPr lang="en-US" altLang="zh-CN" sz="2200" dirty="0">
                <a:solidFill>
                  <a:prstClr val="black"/>
                </a:solidFill>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协议；（尤指）交易</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en-US" altLang="zh-CN" sz="2200" dirty="0">
                <a:solidFill>
                  <a:prstClr val="black"/>
                </a:solidFill>
                <a:cs typeface="Times New Roman" panose="02020603050405020304" pitchFamily="18" charset="0"/>
              </a:rPr>
              <a:t>to </a:t>
            </a:r>
            <a:r>
              <a:rPr lang="en-US" altLang="zh-CN" sz="2200" b="1" dirty="0">
                <a:solidFill>
                  <a:prstClr val="black"/>
                </a:solidFill>
                <a:cs typeface="Times New Roman" panose="02020603050405020304" pitchFamily="18" charset="0"/>
              </a:rPr>
              <a:t>do / make / sign / conclude / close / strike a deal </a:t>
            </a:r>
            <a:r>
              <a:rPr lang="en-US" altLang="zh-CN" sz="2200" dirty="0">
                <a:solidFill>
                  <a:prstClr val="black"/>
                </a:solidFill>
                <a:cs typeface="Times New Roman" panose="02020603050405020304" pitchFamily="18" charset="0"/>
              </a:rPr>
              <a:t>(with sb)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（与某人）达成一笔交易</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52438" indent="-452438">
              <a:lnSpc>
                <a:spcPct val="120000"/>
              </a:lnSpc>
            </a:pPr>
            <a:r>
              <a:rPr lang="en-US" altLang="zh-CN" sz="2200" dirty="0">
                <a:solidFill>
                  <a:prstClr val="black"/>
                </a:solidFill>
                <a:cs typeface="Times New Roman" panose="02020603050405020304" pitchFamily="18" charset="0"/>
              </a:rPr>
              <a:t>e.g. We </a:t>
            </a:r>
            <a:r>
              <a:rPr lang="en-US" altLang="zh-CN" sz="2200" b="1" i="1" dirty="0">
                <a:solidFill>
                  <a:prstClr val="black"/>
                </a:solidFill>
                <a:cs typeface="Times New Roman" panose="02020603050405020304" pitchFamily="18" charset="0"/>
              </a:rPr>
              <a:t>did a deal </a:t>
            </a:r>
            <a:r>
              <a:rPr lang="en-US" altLang="zh-CN" sz="2200" dirty="0">
                <a:solidFill>
                  <a:prstClr val="black"/>
                </a:solidFill>
                <a:cs typeface="Times New Roman" panose="02020603050405020304" pitchFamily="18" charset="0"/>
              </a:rPr>
              <a:t>with the management on overtime.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我们与资方在加班问题上达成了一项协议。 </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indent="452438">
              <a:lnSpc>
                <a:spcPct val="120000"/>
              </a:lnSpc>
            </a:pPr>
            <a:r>
              <a:rPr lang="en-US" altLang="zh-CN" sz="2200" dirty="0">
                <a:solidFill>
                  <a:prstClr val="black"/>
                </a:solidFill>
                <a:cs typeface="Times New Roman" panose="02020603050405020304" pitchFamily="18" charset="0"/>
              </a:rPr>
              <a:t>A </a:t>
            </a:r>
            <a:r>
              <a:rPr lang="en-US" altLang="zh-CN" sz="2200" b="1" i="1" dirty="0">
                <a:solidFill>
                  <a:prstClr val="black"/>
                </a:solidFill>
                <a:cs typeface="Times New Roman" panose="02020603050405020304" pitchFamily="18" charset="0"/>
              </a:rPr>
              <a:t>deal</a:t>
            </a:r>
            <a:r>
              <a:rPr lang="en-US" altLang="zh-CN" sz="2200" dirty="0">
                <a:solidFill>
                  <a:prstClr val="black"/>
                </a:solidFill>
                <a:cs typeface="Times New Roman" panose="02020603050405020304" pitchFamily="18" charset="0"/>
              </a:rPr>
              <a:t> was </a:t>
            </a:r>
            <a:r>
              <a:rPr lang="en-US" altLang="zh-CN" sz="2200" b="1" i="1" dirty="0">
                <a:solidFill>
                  <a:prstClr val="black"/>
                </a:solidFill>
                <a:cs typeface="Times New Roman" panose="02020603050405020304" pitchFamily="18" charset="0"/>
              </a:rPr>
              <a:t>struck</a:t>
            </a:r>
            <a:r>
              <a:rPr lang="en-US" altLang="zh-CN" sz="2200" dirty="0">
                <a:solidFill>
                  <a:prstClr val="black"/>
                </a:solidFill>
                <a:cs typeface="Times New Roman" panose="02020603050405020304" pitchFamily="18" charset="0"/>
              </a:rPr>
              <a:t> after lengthy negotiations.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经过漫长的谈判终于达成了协议。</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9" name="文本框 8"/>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241104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was always what my grade-school teachers would call “a worrier,” but later on we found out that I have </a:t>
            </a:r>
            <a:r>
              <a:rPr lang="en-US" altLang="zh-CN" sz="2200" b="1" u="sng" dirty="0">
                <a:solidFill>
                  <a:srgbClr val="DD5C60"/>
                </a:solidFill>
                <a:cs typeface="Times New Roman" panose="02020603050405020304" pitchFamily="18" charset="0"/>
              </a:rPr>
              <a:t>trauma</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-induced anxiety and clinical </a:t>
            </a:r>
            <a:r>
              <a:rPr lang="en-US" altLang="zh-CN" sz="2200" b="1" u="sng" dirty="0">
                <a:solidFill>
                  <a:srgbClr val="DD5C60"/>
                </a:solidFill>
                <a:cs typeface="Times New Roman" panose="02020603050405020304" pitchFamily="18" charset="0"/>
              </a:rPr>
              <a:t>depression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3-5, para. 1)</a:t>
            </a: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xmlns="" id="{017BD788-8023-490F-BC3A-F27C9AC4F5D0}"/>
              </a:ext>
            </a:extLst>
          </p:cNvPr>
          <p:cNvSpPr txBox="1"/>
          <p:nvPr/>
        </p:nvSpPr>
        <p:spPr>
          <a:xfrm>
            <a:off x="956928" y="2032560"/>
            <a:ext cx="10758376" cy="1684885"/>
          </a:xfrm>
          <a:prstGeom prst="rect">
            <a:avLst/>
          </a:prstGeom>
          <a:noFill/>
        </p:spPr>
        <p:txBody>
          <a:bodyPr wrap="square">
            <a:spAutoFit/>
          </a:bodyPr>
          <a:lstStyle/>
          <a:p>
            <a:pPr marL="1252538" indent="-1252538">
              <a:lnSpc>
                <a:spcPct val="120000"/>
              </a:lnSpc>
            </a:pPr>
            <a:r>
              <a:rPr lang="en-US" altLang="zh-CN" sz="2200" b="1" dirty="0">
                <a:ea typeface="黑体" panose="02010609060101010101" pitchFamily="49" charset="-122"/>
                <a:cs typeface="Times New Roman" panose="02020603050405020304" pitchFamily="18" charset="0"/>
              </a:rPr>
              <a:t>trauma </a:t>
            </a:r>
            <a:r>
              <a:rPr lang="en-US" altLang="zh-CN" sz="2200" i="1" dirty="0">
                <a:ea typeface="黑体" panose="02010609060101010101" pitchFamily="49" charset="-122"/>
                <a:cs typeface="Times New Roman" panose="02020603050405020304" pitchFamily="18" charset="0"/>
              </a:rPr>
              <a:t>n. (psychology) </a:t>
            </a:r>
            <a:r>
              <a:rPr lang="en-US" altLang="zh-CN" sz="2200" dirty="0">
                <a:ea typeface="黑体" panose="02010609060101010101" pitchFamily="49" charset="-122"/>
                <a:cs typeface="Times New Roman" panose="02020603050405020304" pitchFamily="18" charset="0"/>
              </a:rPr>
              <a:t>a mental condition caused by severe shock, especially when the harmful effects last for a long time </a:t>
            </a:r>
            <a:r>
              <a:rPr lang="zh-CN" altLang="en-US" sz="2200" dirty="0">
                <a:ea typeface="黑体" panose="02010609060101010101" pitchFamily="49" charset="-122"/>
                <a:cs typeface="Times New Roman" panose="02020603050405020304" pitchFamily="18" charset="0"/>
              </a:rPr>
              <a:t>精神创伤</a:t>
            </a:r>
            <a:endParaRPr lang="en-US" altLang="zh-CN" sz="2200" dirty="0">
              <a:ea typeface="黑体" panose="02010609060101010101" pitchFamily="49" charset="-122"/>
              <a:cs typeface="Times New Roman" panose="02020603050405020304" pitchFamily="18" charset="0"/>
            </a:endParaRPr>
          </a:p>
          <a:p>
            <a:pPr marL="1609725" indent="-1609725">
              <a:lnSpc>
                <a:spcPct val="120000"/>
              </a:lnSpc>
            </a:pPr>
            <a:r>
              <a:rPr lang="en-US" altLang="zh-CN" sz="2200" b="1" dirty="0">
                <a:ea typeface="黑体" panose="02010609060101010101" pitchFamily="49" charset="-122"/>
                <a:cs typeface="Times New Roman" panose="02020603050405020304" pitchFamily="18" charset="0"/>
              </a:rPr>
              <a:t>depression</a:t>
            </a:r>
            <a:r>
              <a:rPr lang="en-US" altLang="zh-CN" sz="2200" dirty="0">
                <a:ea typeface="黑体" panose="02010609060101010101" pitchFamily="49" charset="-122"/>
                <a:cs typeface="Times New Roman" panose="02020603050405020304" pitchFamily="18" charset="0"/>
              </a:rPr>
              <a:t> </a:t>
            </a:r>
            <a:r>
              <a:rPr lang="en-US" altLang="zh-CN" sz="2200" i="1" dirty="0">
                <a:ea typeface="黑体" panose="02010609060101010101" pitchFamily="49" charset="-122"/>
                <a:cs typeface="Times New Roman" panose="02020603050405020304" pitchFamily="18" charset="0"/>
              </a:rPr>
              <a:t>n. </a:t>
            </a:r>
            <a:r>
              <a:rPr lang="en-US" altLang="zh-CN" sz="2200" dirty="0">
                <a:ea typeface="黑体" panose="02010609060101010101" pitchFamily="49" charset="-122"/>
                <a:cs typeface="Times New Roman" panose="02020603050405020304" pitchFamily="18" charset="0"/>
              </a:rPr>
              <a:t>a medical condition in which a person feels very sad and anxious and often has physical symptoms such as being unable to sleep </a:t>
            </a:r>
            <a:r>
              <a:rPr lang="zh-CN" altLang="en-US" sz="2200" dirty="0">
                <a:ea typeface="黑体" panose="02010609060101010101" pitchFamily="49" charset="-122"/>
                <a:cs typeface="Times New Roman" panose="02020603050405020304" pitchFamily="18" charset="0"/>
              </a:rPr>
              <a:t>抑郁症；精神忧郁</a:t>
            </a:r>
            <a:endParaRPr lang="zh-CN" altLang="en-US" sz="2200" dirty="0">
              <a:solidFill>
                <a:prstClr val="black"/>
              </a:solidFill>
              <a:ea typeface="黑体" panose="02010609060101010101" pitchFamily="49" charset="-122"/>
              <a:cs typeface="Times New Roman" panose="02020603050405020304" pitchFamily="18" charset="0"/>
            </a:endParaRPr>
          </a:p>
        </p:txBody>
      </p:sp>
      <p:sp>
        <p:nvSpPr>
          <p:cNvPr id="9" name="文本框 8"/>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674091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78196"/>
            <a:ext cx="12192000" cy="14714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This resulted in a lot of breakdowns, panic attacks — sometimes I was </a:t>
            </a:r>
            <a:r>
              <a:rPr lang="en-US" altLang="zh-CN" sz="2200" b="1" u="sng" dirty="0">
                <a:solidFill>
                  <a:srgbClr val="DD5C60"/>
                </a:solidFill>
                <a:cs typeface="Times New Roman" panose="02020603050405020304" pitchFamily="18" charset="0"/>
              </a:rPr>
              <a:t>super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productive, and other days I couldn’t get anything done.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2-4, para. 2)</a:t>
            </a:r>
            <a:endParaRPr lang="en-US" altLang="zh-CN" sz="2200" dirty="0">
              <a:solidFill>
                <a:prstClr val="black"/>
              </a:solidFill>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super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adv.</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informal</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especially; particularly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特别；格外</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He’s been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super</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understanding.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他特别体谅人。</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3755020"/>
            <a:ext cx="10823943" cy="87235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美国英语中</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“super”</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更多地出现在口语中，如：</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Sorry, I’m </a:t>
            </a:r>
            <a:r>
              <a:rPr kumimoji="0" lang="en-US" altLang="zh-CN" sz="2200" b="1"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super</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tired, I have to turn in. </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抱歉，太累了，我得睡觉了。</a:t>
            </a:r>
          </a:p>
        </p:txBody>
      </p:sp>
      <p:sp>
        <p:nvSpPr>
          <p:cNvPr id="32" name="圆角矩形 31"/>
          <p:cNvSpPr/>
          <p:nvPr/>
        </p:nvSpPr>
        <p:spPr>
          <a:xfrm>
            <a:off x="1041992" y="325387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178907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Some semesters I used all of those rest days </a:t>
            </a:r>
            <a:r>
              <a:rPr lang="en-US" altLang="zh-CN" sz="2200" b="1" u="sng" dirty="0">
                <a:solidFill>
                  <a:srgbClr val="DD5C60"/>
                </a:solidFill>
                <a:cs typeface="Times New Roman" panose="02020603050405020304" pitchFamily="18" charset="0"/>
              </a:rPr>
              <a:t>to the fullest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5-6, para. 2)</a:t>
            </a:r>
            <a:endParaRPr lang="en-US" altLang="zh-CN" sz="2200" dirty="0">
              <a:solidFill>
                <a:prstClr val="black"/>
              </a:solidFill>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the fullest: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the greatest possible degree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 最充分地，最大限度地</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450850" marR="0" lvl="0" indent="-45085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any stage of life, to live every day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the fullest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is a recipe for happiness.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在生活的任何阶段都扎实过好每一天是幸福的诀窍。</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There is great satisfaction in using your potential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the fullest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充分利用你的潜能可以使自己获得巨大的满足。</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xmlns="" id="{8C277B99-5363-91D4-2027-AD224128008F}"/>
              </a:ext>
            </a:extLst>
          </p:cNvPr>
          <p:cNvSpPr/>
          <p:nvPr/>
        </p:nvSpPr>
        <p:spPr>
          <a:xfrm>
            <a:off x="0" y="4019128"/>
            <a:ext cx="12192000" cy="14473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CB049645-831A-1172-E38D-AACC9D6B6072}"/>
              </a:ext>
            </a:extLst>
          </p:cNvPr>
          <p:cNvSpPr txBox="1"/>
          <p:nvPr/>
        </p:nvSpPr>
        <p:spPr>
          <a:xfrm>
            <a:off x="956928" y="4262059"/>
            <a:ext cx="10823943" cy="87235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“to the fullest” </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常出现在美国英语中，在英国英语中，人们常用 “</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to the full” </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表达同样的意思。</a:t>
            </a:r>
          </a:p>
        </p:txBody>
      </p:sp>
      <p:sp>
        <p:nvSpPr>
          <p:cNvPr id="10" name="圆角矩形 31">
            <a:extLst>
              <a:ext uri="{FF2B5EF4-FFF2-40B4-BE49-F238E27FC236}">
                <a16:creationId xmlns:a16="http://schemas.microsoft.com/office/drawing/2014/main" xmlns="" id="{95A3CC6F-3915-3531-2318-05BFEBBD9E22}"/>
              </a:ext>
            </a:extLst>
          </p:cNvPr>
          <p:cNvSpPr/>
          <p:nvPr/>
        </p:nvSpPr>
        <p:spPr>
          <a:xfrm>
            <a:off x="1041992" y="379481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98426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gn="ctr">
              <a:lnSpc>
                <a:spcPct val="120000"/>
              </a:lnSpc>
            </a:pPr>
            <a:r>
              <a:rPr lang="en-US" altLang="zh-CN" sz="2200" dirty="0"/>
              <a:t>        </a:t>
            </a:r>
          </a:p>
          <a:p>
            <a:pPr>
              <a:lnSpc>
                <a:spcPct val="120000"/>
              </a:lnSpc>
            </a:pPr>
            <a:r>
              <a:rPr lang="en-US" altLang="zh-CN" sz="2200" dirty="0"/>
              <a:t>This was all happening during a time when mental health wasn’t being talked about as much as it is now, especially youth mental health. Some semesters I used all of those rest days to the fullest.         Others, I didn’t need any at all. But the fact that they were always an option is what kept me a happy, healthy and successful student. Now I’m using those skills that I learned as a kid to help other students with mental health challenges. I’m here today to offer you some insight into the world of teenage mental health: what’s going on, how did we get here and what can we do?    </a:t>
            </a:r>
          </a:p>
          <a:p>
            <a:pPr>
              <a:lnSpc>
                <a:spcPct val="120000"/>
              </a:lnSpc>
            </a:pPr>
            <a:r>
              <a:rPr lang="en-US" altLang="zh-CN" sz="2200" dirty="0"/>
              <a:t>        But first you need to understand that while not everyone has a diagnosed mental illness like I do, absolutely everyone — all of you have mental health issues. </a:t>
            </a:r>
          </a:p>
        </p:txBody>
      </p:sp>
      <p:sp>
        <p:nvSpPr>
          <p:cNvPr id="18" name="文本框 17"/>
          <p:cNvSpPr txBox="1"/>
          <p:nvPr/>
        </p:nvSpPr>
        <p:spPr>
          <a:xfrm>
            <a:off x="919320" y="1934736"/>
            <a:ext cx="467691" cy="778431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2"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3585630" y="328820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a:extLst>
              <a:ext uri="{FF2B5EF4-FFF2-40B4-BE49-F238E27FC236}">
                <a16:creationId xmlns:a16="http://schemas.microsoft.com/office/drawing/2014/main" xmlns="" id="{0B801E9E-16EF-DC98-89AC-E30234EA3DE9}"/>
              </a:ext>
            </a:extLst>
          </p:cNvPr>
          <p:cNvSpPr/>
          <p:nvPr/>
        </p:nvSpPr>
        <p:spPr>
          <a:xfrm>
            <a:off x="7391577" y="485861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圆角矩形 33">
            <a:hlinkClick r:id="rId5" action="ppaction://hlinksldjump"/>
            <a:extLst>
              <a:ext uri="{FF2B5EF4-FFF2-40B4-BE49-F238E27FC236}">
                <a16:creationId xmlns:a16="http://schemas.microsoft.com/office/drawing/2014/main" xmlns="" id="{4220E0DD-D482-8DFD-0F9C-90BF003A8844}"/>
              </a:ext>
            </a:extLst>
          </p:cNvPr>
          <p:cNvSpPr/>
          <p:nvPr/>
        </p:nvSpPr>
        <p:spPr>
          <a:xfrm>
            <a:off x="10437545" y="6106082"/>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2966490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71621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I’m here today to offer you some </a:t>
            </a:r>
            <a:r>
              <a:rPr lang="en-US" altLang="zh-CN" sz="2200" b="1" u="sng" dirty="0">
                <a:solidFill>
                  <a:srgbClr val="DD5C60"/>
                </a:solidFill>
                <a:cs typeface="Times New Roman" panose="02020603050405020304" pitchFamily="18" charset="0"/>
              </a:rPr>
              <a:t>insight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into the world of teenage mental health: what’s going on, how did we get here and what can we do? </a:t>
            </a:r>
            <a:r>
              <a:rPr kumimoji="0" lang="en-US" altLang="zh-CN" sz="220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8-10, para. 2)</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insight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an understanding of what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is like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洞悉；了解</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book gives us fascinating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insights</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into life in Mexico.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这本书生动地展现了墨西哥的生活。</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article gives us a real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insight</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into the causes of the present economic crisis.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这篇文章让我们真正了解了当前经济危机的原因。</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52438" algn="just">
              <a:lnSpc>
                <a:spcPct val="120000"/>
              </a:lnSpc>
              <a:defRPr/>
            </a:pPr>
            <a:r>
              <a:rPr lang="en-US" altLang="zh-CN" sz="2200" dirty="0">
                <a:solidFill>
                  <a:prstClr val="black"/>
                </a:solidFill>
                <a:ea typeface="宋体" panose="02010600030101010101" pitchFamily="2" charset="-122"/>
                <a:cs typeface="Times New Roman" panose="02020603050405020304" pitchFamily="18" charset="0"/>
              </a:rPr>
              <a:t>The project would give scientists new </a:t>
            </a:r>
            <a:r>
              <a:rPr lang="en-US" altLang="zh-CN" sz="2200" b="1" i="1" dirty="0">
                <a:solidFill>
                  <a:prstClr val="black"/>
                </a:solidFill>
                <a:ea typeface="宋体" panose="02010600030101010101" pitchFamily="2" charset="-122"/>
                <a:cs typeface="Times New Roman" panose="02020603050405020304" pitchFamily="18" charset="0"/>
              </a:rPr>
              <a:t>insights</a:t>
            </a:r>
            <a:r>
              <a:rPr lang="en-US" altLang="zh-CN" sz="2200" dirty="0">
                <a:solidFill>
                  <a:prstClr val="black"/>
                </a:solidFill>
                <a:ea typeface="宋体" panose="02010600030101010101" pitchFamily="2" charset="-122"/>
                <a:cs typeface="Times New Roman" panose="02020603050405020304" pitchFamily="18" charset="0"/>
              </a:rPr>
              <a:t> into what is happening to the Earth’s atmosphere.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该项目将使科学家们对地球大气层正在发生的情况有更新的了解。</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4995202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I’m here today to offer you some </a:t>
            </a:r>
            <a:r>
              <a:rPr lang="en-US" altLang="zh-CN" sz="2200" b="1" u="sng" dirty="0">
                <a:solidFill>
                  <a:srgbClr val="DD5C60"/>
                </a:solidFill>
                <a:cs typeface="Times New Roman" panose="02020603050405020304" pitchFamily="18" charset="0"/>
              </a:rPr>
              <a:t>insight</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into the world of teenage mental health: what’s going on, how did we get here and what can we do?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8-10, para. 2)</a:t>
            </a:r>
          </a:p>
        </p:txBody>
      </p:sp>
      <p:sp>
        <p:nvSpPr>
          <p:cNvPr id="8" name="矩形 7">
            <a:extLst>
              <a:ext uri="{FF2B5EF4-FFF2-40B4-BE49-F238E27FC236}">
                <a16:creationId xmlns:a16="http://schemas.microsoft.com/office/drawing/2014/main" xmlns="" id="{DBBABF2D-F6AD-E6E7-5B2C-8DA63C18F2F4}"/>
              </a:ext>
            </a:extLst>
          </p:cNvPr>
          <p:cNvSpPr/>
          <p:nvPr/>
        </p:nvSpPr>
        <p:spPr>
          <a:xfrm>
            <a:off x="0" y="2963186"/>
            <a:ext cx="12192000" cy="16088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8F37729A-D36D-303F-A466-A49DDA2BCA67}"/>
              </a:ext>
            </a:extLst>
          </p:cNvPr>
          <p:cNvSpPr txBox="1"/>
          <p:nvPr/>
        </p:nvSpPr>
        <p:spPr>
          <a:xfrm>
            <a:off x="956928" y="3290332"/>
            <a:ext cx="10823943" cy="90486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除了 “</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offer </a:t>
            </a:r>
            <a:r>
              <a:rPr kumimoji="0" lang="en-US" altLang="zh-CN" sz="220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insight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这种结构，“</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insight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”亦可用于 “</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give </a:t>
            </a:r>
            <a:r>
              <a:rPr kumimoji="0" lang="en-US" altLang="zh-CN" sz="220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insight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provide sb with insight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”及 “</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afford </a:t>
            </a:r>
            <a:r>
              <a:rPr kumimoji="0" lang="en-US" altLang="zh-CN" sz="2200" i="0" u="none" strike="noStrike" kern="1200" cap="none" spc="0" normalizeH="0" baseline="0" noProof="0" dirty="0" err="1">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sb</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insight</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等结构中。</a:t>
            </a:r>
          </a:p>
        </p:txBody>
      </p:sp>
      <p:sp>
        <p:nvSpPr>
          <p:cNvPr id="10" name="圆角矩形 31">
            <a:extLst>
              <a:ext uri="{FF2B5EF4-FFF2-40B4-BE49-F238E27FC236}">
                <a16:creationId xmlns:a16="http://schemas.microsoft.com/office/drawing/2014/main" xmlns="" id="{A03CCA9A-CC18-7337-0737-07713FE40BC9}"/>
              </a:ext>
            </a:extLst>
          </p:cNvPr>
          <p:cNvSpPr/>
          <p:nvPr/>
        </p:nvSpPr>
        <p:spPr>
          <a:xfrm>
            <a:off x="1041992" y="273886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a:extLst>
              <a:ext uri="{FF2B5EF4-FFF2-40B4-BE49-F238E27FC236}">
                <a16:creationId xmlns:a16="http://schemas.microsoft.com/office/drawing/2014/main" xmlns="" id="{8314FCE5-10D1-04D6-8F51-8004CB9B56AA}"/>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504559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884563"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All of us have a brain that needs to be cared for in similar ways that we care for our physical </a:t>
            </a:r>
            <a:r>
              <a:rPr lang="en-US" altLang="zh-CN" sz="2200" b="1" u="sng" dirty="0">
                <a:solidFill>
                  <a:srgbClr val="DD5C60"/>
                </a:solidFill>
                <a:cs typeface="Times New Roman" panose="02020603050405020304" pitchFamily="18" charset="0"/>
              </a:rPr>
              <a:t>well-being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2-3, para. 3)</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well-being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feeling of being comfortable, healthy, and happy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健康；幸福</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physical and emotional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well-being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of the children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儿童的身心健康</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good meal promotes a feeling of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well-being</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一顿美餐可以促进幸福感。</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矩形 3">
            <a:extLst>
              <a:ext uri="{FF2B5EF4-FFF2-40B4-BE49-F238E27FC236}">
                <a16:creationId xmlns:a16="http://schemas.microsoft.com/office/drawing/2014/main" xmlns="" id="{E5B67B6E-97C3-80D8-A412-CE0B5731C054}"/>
              </a:ext>
            </a:extLst>
          </p:cNvPr>
          <p:cNvSpPr/>
          <p:nvPr/>
        </p:nvSpPr>
        <p:spPr>
          <a:xfrm>
            <a:off x="0" y="3636286"/>
            <a:ext cx="12192000" cy="16088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a:extLst>
              <a:ext uri="{FF2B5EF4-FFF2-40B4-BE49-F238E27FC236}">
                <a16:creationId xmlns:a16="http://schemas.microsoft.com/office/drawing/2014/main" xmlns="" id="{1BA369D4-E11A-36D3-BF4D-9F770D9264E9}"/>
              </a:ext>
            </a:extLst>
          </p:cNvPr>
          <p:cNvSpPr txBox="1"/>
          <p:nvPr/>
        </p:nvSpPr>
        <p:spPr>
          <a:xfrm>
            <a:off x="956928" y="3963432"/>
            <a:ext cx="10823943" cy="87235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该句亦可改写为</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All of us need to care for our physical health and similarly, we have to look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after our mental health.</a:t>
            </a:r>
            <a:endPar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p:txBody>
      </p:sp>
      <p:sp>
        <p:nvSpPr>
          <p:cNvPr id="6" name="圆角矩形 31">
            <a:extLst>
              <a:ext uri="{FF2B5EF4-FFF2-40B4-BE49-F238E27FC236}">
                <a16:creationId xmlns:a16="http://schemas.microsoft.com/office/drawing/2014/main" xmlns="" id="{080F38A4-410D-E671-28AC-61E2BA894EA5}"/>
              </a:ext>
            </a:extLst>
          </p:cNvPr>
          <p:cNvSpPr/>
          <p:nvPr/>
        </p:nvSpPr>
        <p:spPr>
          <a:xfrm>
            <a:off x="1041992" y="341196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291454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Mental illness even </a:t>
            </a:r>
            <a:r>
              <a:rPr lang="en-US" altLang="zh-CN" sz="2200" b="1" u="sng" dirty="0">
                <a:solidFill>
                  <a:srgbClr val="DD5C60"/>
                </a:solidFill>
                <a:cs typeface="Times New Roman" panose="02020603050405020304" pitchFamily="18" charset="0"/>
              </a:rPr>
              <a:t>manifests itself</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some physical ways, such as nausea, headaches, fatigue and </a:t>
            </a:r>
            <a:r>
              <a:rPr lang="en-US" altLang="zh-CN" sz="2200" b="1" u="sng" dirty="0">
                <a:solidFill>
                  <a:srgbClr val="DD5C60"/>
                </a:solidFill>
                <a:cs typeface="Times New Roman" panose="02020603050405020304" pitchFamily="18" charset="0"/>
              </a:rPr>
              <a:t>shortness of breath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4-6, para. 3)</a:t>
            </a:r>
            <a:endParaRPr lang="en-US" altLang="zh-CN" sz="2200" dirty="0">
              <a:solidFill>
                <a:prstClr val="black"/>
              </a:solidFill>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manifest itself: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formal</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appear or to become easy to see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显露，外露</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virus needs two weeks to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manifest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itself</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这种病毒需要两周才能发作。</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Their frustration and anger will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manifest</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itself</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crying and screaming.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他们用哭泣与尖叫表达自己的沮丧和愤怒。</a:t>
            </a:r>
          </a:p>
          <a:p>
            <a:pPr marL="1881188" marR="0" lvl="0" indent="-1881188"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manifestation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 event, action or thing that is a sign that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exists or is happening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显示；表明</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697379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52992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Mental illness even </a:t>
            </a:r>
            <a:r>
              <a:rPr lang="en-US" altLang="zh-CN" sz="2200" b="1" u="sng" dirty="0">
                <a:solidFill>
                  <a:srgbClr val="DD5C60"/>
                </a:solidFill>
                <a:cs typeface="Times New Roman" panose="02020603050405020304" pitchFamily="18" charset="0"/>
              </a:rPr>
              <a:t>manifests itself</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some physical ways, such as nausea, headaches, fatigue and </a:t>
            </a:r>
            <a:r>
              <a:rPr lang="en-US" altLang="zh-CN" sz="2200" b="1" u="sng" dirty="0">
                <a:solidFill>
                  <a:srgbClr val="DD5C60"/>
                </a:solidFill>
                <a:cs typeface="Times New Roman" panose="02020603050405020304" pitchFamily="18" charset="0"/>
              </a:rPr>
              <a:t>shortness of breath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4-6, para. 3)</a:t>
            </a:r>
            <a:endParaRPr lang="en-US" altLang="zh-CN" sz="2200" dirty="0">
              <a:solidFill>
                <a:prstClr val="black"/>
              </a:solidFill>
              <a:ea typeface="黑体" panose="02010609060101010101" pitchFamily="49" charset="-122"/>
              <a:cs typeface="Times New Roman" panose="02020603050405020304" pitchFamily="18" charset="0"/>
            </a:endParaRPr>
          </a:p>
          <a:p>
            <a:pPr marL="4927600" marR="0" lvl="0" indent="-492760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shortness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of breath → </a:t>
            </a:r>
            <a:r>
              <a:rPr kumimoji="0" lang="en-US" altLang="zh-CN" sz="2200" b="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be short of breath</a:t>
            </a:r>
            <a:r>
              <a:rPr kumimoji="0" lang="en-US" altLang="zh-CN" sz="220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be unable to breathe easily, especially because you are unhealthy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呼吸急促</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tab pos="444500" algn="l"/>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 couldn’t walk far without getting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short of breath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他走不了多远就气喘吁吁。</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He sleeps badly and is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short of breath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 exertion.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他睡得不好，劳累时气短。</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矩形: 圆角 34">
            <a:hlinkClick r:id="rId3" action="ppaction://hlinksldjump"/>
            <a:extLst>
              <a:ext uri="{FF2B5EF4-FFF2-40B4-BE49-F238E27FC236}">
                <a16:creationId xmlns:a16="http://schemas.microsoft.com/office/drawing/2014/main" xmlns="" id="{D681737A-0CA6-9B1F-F3D6-F85178032C95}"/>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文本框 8"/>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401719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 since mental health affects all of us, shouldn’t we be </a:t>
            </a:r>
            <a:r>
              <a:rPr lang="en-US" altLang="zh-CN" sz="2200" b="1" u="sng" dirty="0">
                <a:solidFill>
                  <a:srgbClr val="DD5C60"/>
                </a:solidFill>
                <a:cs typeface="Times New Roman" panose="02020603050405020304" pitchFamily="18" charset="0"/>
              </a:rPr>
              <a:t>coming up with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solutions that are </a:t>
            </a:r>
            <a:r>
              <a:rPr lang="en-US" altLang="zh-CN" sz="2200" b="1" u="sng" dirty="0">
                <a:solidFill>
                  <a:srgbClr val="DD5C60"/>
                </a:solidFill>
                <a:cs typeface="Times New Roman" panose="02020603050405020304" pitchFamily="18" charset="0"/>
              </a:rPr>
              <a:t>accessible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all of us?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6-7, para. 3)</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come up with: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[no passive] to find or produce an answer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找到（答案）</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 was amazed that he’d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come up with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such a sweet idea.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我很惊讶他能想出这么好的主意。</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Each of these groups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came up with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 list of proposals which were sent to everyone attending.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小组中的每个人都交出了一份提案清单，并发送给所有参加者。</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7" name="文本框 6"/>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243840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1539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 since mental health affects all of us, shouldn’t we be </a:t>
            </a:r>
            <a:r>
              <a:rPr lang="en-US" altLang="zh-CN" sz="2200" b="1" u="sng" dirty="0">
                <a:solidFill>
                  <a:srgbClr val="DD5C60"/>
                </a:solidFill>
                <a:cs typeface="Times New Roman" panose="02020603050405020304" pitchFamily="18" charset="0"/>
              </a:rPr>
              <a:t>coming up with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solutions that are </a:t>
            </a:r>
            <a:r>
              <a:rPr lang="en-US" altLang="zh-CN" sz="2200" b="1" u="sng" dirty="0">
                <a:solidFill>
                  <a:srgbClr val="DD5C60"/>
                </a:solidFill>
                <a:cs typeface="Times New Roman" panose="02020603050405020304" pitchFamily="18" charset="0"/>
              </a:rPr>
              <a:t>accessible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all of us?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6-7, para. 3)</a:t>
            </a:r>
          </a:p>
          <a:p>
            <a:pPr marL="1700213" marR="0" lvl="0" indent="-1700213"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accessible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that can be reached, entered, used, seen, etc.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可到达的；可接近的；可进入的；可使用的；可见到的</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These documents are not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accessible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to the public.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公众无法看到这些文件。</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542925"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Because of the snow, many parts of the countryside are only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accessible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by helicopter.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由于下雪，这个乡村的许多地方只能乘坐直升机到达。</a:t>
            </a:r>
          </a:p>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p:txBody>
      </p:sp>
      <p:sp>
        <p:nvSpPr>
          <p:cNvPr id="11" name="矩形: 圆角 34">
            <a:hlinkClick r:id="rId3" action="ppaction://hlinksldjump"/>
            <a:extLst>
              <a:ext uri="{FF2B5EF4-FFF2-40B4-BE49-F238E27FC236}">
                <a16:creationId xmlns:a16="http://schemas.microsoft.com/office/drawing/2014/main" xmlns="" id="{B61A8DA8-DAAC-D89B-7391-2EDCA8246516}"/>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a:extLst>
              <a:ext uri="{FF2B5EF4-FFF2-40B4-BE49-F238E27FC236}">
                <a16:creationId xmlns:a16="http://schemas.microsoft.com/office/drawing/2014/main" xmlns="" id="{ABA8522B-3EB9-DA68-60B8-7A2C75F6689B}"/>
              </a:ext>
            </a:extLst>
          </p:cNvPr>
          <p:cNvSpPr/>
          <p:nvPr/>
        </p:nvSpPr>
        <p:spPr>
          <a:xfrm>
            <a:off x="0" y="4474356"/>
            <a:ext cx="12192000" cy="10517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481FBC04-A4D7-1BCC-3A19-AB278FEB3338}"/>
              </a:ext>
            </a:extLst>
          </p:cNvPr>
          <p:cNvSpPr txBox="1"/>
          <p:nvPr/>
        </p:nvSpPr>
        <p:spPr>
          <a:xfrm>
            <a:off x="956928" y="4676376"/>
            <a:ext cx="10823943" cy="466090"/>
          </a:xfrm>
          <a:prstGeom prst="rect">
            <a:avLst/>
          </a:prstGeom>
          <a:noFill/>
        </p:spPr>
        <p:txBody>
          <a:bodyPr wrap="square" rtlCol="0">
            <a:spAutoFit/>
          </a:bodyPr>
          <a:lstStyle/>
          <a:p>
            <a:pPr lvl="0">
              <a:lnSpc>
                <a:spcPct val="120000"/>
              </a:lnSpc>
              <a:defRPr/>
            </a:pP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approachable</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available</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reachable</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和 “</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hand</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”都是 “</a:t>
            </a:r>
            <a:r>
              <a:rPr kumimoji="0" lang="en-US" altLang="zh-CN"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accessible</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的同义词。 </a:t>
            </a:r>
          </a:p>
        </p:txBody>
      </p:sp>
      <p:sp>
        <p:nvSpPr>
          <p:cNvPr id="10" name="圆角矩形 31">
            <a:extLst>
              <a:ext uri="{FF2B5EF4-FFF2-40B4-BE49-F238E27FC236}">
                <a16:creationId xmlns:a16="http://schemas.microsoft.com/office/drawing/2014/main" xmlns="" id="{54AEC645-4A2E-198E-E87E-200847B9933B}"/>
              </a:ext>
            </a:extLst>
          </p:cNvPr>
          <p:cNvSpPr/>
          <p:nvPr/>
        </p:nvSpPr>
        <p:spPr>
          <a:xfrm>
            <a:off x="1041992" y="425003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776485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84363681-452A-AE9A-EF74-6773742EAA6C}"/>
              </a:ext>
            </a:extLst>
          </p:cNvPr>
          <p:cNvSpPr/>
          <p:nvPr/>
        </p:nvSpPr>
        <p:spPr>
          <a:xfrm>
            <a:off x="0" y="2438895"/>
            <a:ext cx="12192000" cy="3027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a:t>
            </a:r>
            <a:r>
              <a:rPr lang="en-US" altLang="zh-CN" sz="2200" b="1" u="sng" dirty="0">
                <a:solidFill>
                  <a:srgbClr val="DD5C60"/>
                </a:solidFill>
                <a:cs typeface="Times New Roman" panose="02020603050405020304" pitchFamily="18" charset="0"/>
              </a:rPr>
              <a:t>it was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around this time </a:t>
            </a:r>
            <a:r>
              <a:rPr lang="en-US" altLang="zh-CN" sz="2200" b="1" u="sng" dirty="0">
                <a:solidFill>
                  <a:srgbClr val="DD5C60"/>
                </a:solidFill>
                <a:cs typeface="Times New Roman" panose="02020603050405020304" pitchFamily="18" charset="0"/>
              </a:rPr>
              <a:t>that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 began to realize mental health was much a bigger problem than just for me personally.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3-6, para. 4)</a:t>
            </a:r>
          </a:p>
        </p:txBody>
      </p:sp>
      <p:sp>
        <p:nvSpPr>
          <p:cNvPr id="12" name="文本框 11">
            <a:extLst>
              <a:ext uri="{FF2B5EF4-FFF2-40B4-BE49-F238E27FC236}">
                <a16:creationId xmlns:a16="http://schemas.microsoft.com/office/drawing/2014/main" xmlns="" id="{58074F2A-E958-5CA6-98CD-8C7CBE3C3C7B}"/>
              </a:ext>
            </a:extLst>
          </p:cNvPr>
          <p:cNvSpPr txBox="1"/>
          <p:nvPr/>
        </p:nvSpPr>
        <p:spPr>
          <a:xfrm>
            <a:off x="956928" y="2707035"/>
            <a:ext cx="11571403" cy="252992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it was … that …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是强调句型。强调句型是一种特殊句式，用于表示说话者强烈的感情或意愿，也就是通过某种手段使句中某一部分所包含的信息比一般情况下显得更重要。这里强调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around this time</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强调句型的基本结构为：</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It is / was +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被强调部分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that / who +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其他部分</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a:p>
            <a:pPr marL="446088" marR="0" lvl="0" indent="-446088" algn="l"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It is by listening to and understanding each other that problems between parents and children can be settled.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只有通过相互倾听和相互理解，孩子和父母之间的问题才能被解决。</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p:txBody>
      </p:sp>
      <p:sp>
        <p:nvSpPr>
          <p:cNvPr id="13" name="圆角矩形 31">
            <a:extLst>
              <a:ext uri="{FF2B5EF4-FFF2-40B4-BE49-F238E27FC236}">
                <a16:creationId xmlns:a16="http://schemas.microsoft.com/office/drawing/2014/main" xmlns="" id="{2F1FA931-4DE3-87C9-0C7F-2B6916D86C45}"/>
              </a:ext>
            </a:extLst>
          </p:cNvPr>
          <p:cNvSpPr/>
          <p:nvPr/>
        </p:nvSpPr>
        <p:spPr>
          <a:xfrm>
            <a:off x="1041992" y="2240703"/>
            <a:ext cx="1082842" cy="50690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xmlns="" id="{87530BE0-4EA6-07EC-2018-9340E1E57A03}"/>
              </a:ext>
            </a:extLst>
          </p:cNvPr>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8612636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84363681-452A-AE9A-EF74-6773742EAA6C}"/>
              </a:ext>
            </a:extLst>
          </p:cNvPr>
          <p:cNvSpPr/>
          <p:nvPr/>
        </p:nvSpPr>
        <p:spPr>
          <a:xfrm>
            <a:off x="0" y="2419015"/>
            <a:ext cx="12192000" cy="32264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But </a:t>
            </a:r>
            <a:r>
              <a:rPr lang="en-US" altLang="zh-CN" sz="2200" b="1" u="sng" dirty="0">
                <a:solidFill>
                  <a:srgbClr val="DD5C60"/>
                </a:solidFill>
                <a:cs typeface="Times New Roman" panose="02020603050405020304" pitchFamily="18" charset="0"/>
              </a:rPr>
              <a:t>it was</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around this time</a:t>
            </a:r>
            <a:r>
              <a:rPr lang="en-US" altLang="zh-CN" sz="2200" b="1" dirty="0">
                <a:solidFill>
                  <a:srgbClr val="DD5C60"/>
                </a:solidFill>
                <a:cs typeface="Times New Roman" panose="02020603050405020304" pitchFamily="18" charset="0"/>
              </a:rPr>
              <a:t> </a:t>
            </a:r>
            <a:r>
              <a:rPr lang="en-US" altLang="zh-CN" sz="2200" b="1" u="sng" dirty="0">
                <a:solidFill>
                  <a:srgbClr val="DD5C60"/>
                </a:solidFill>
                <a:cs typeface="Times New Roman" panose="02020603050405020304" pitchFamily="18" charset="0"/>
              </a:rPr>
              <a:t>that</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began to realize mental health was much a bigger problem than just for me personally.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3-6, para. 4)</a:t>
            </a:r>
          </a:p>
        </p:txBody>
      </p:sp>
      <p:sp>
        <p:nvSpPr>
          <p:cNvPr id="12" name="文本框 11">
            <a:extLst>
              <a:ext uri="{FF2B5EF4-FFF2-40B4-BE49-F238E27FC236}">
                <a16:creationId xmlns:a16="http://schemas.microsoft.com/office/drawing/2014/main" xmlns="" id="{58074F2A-E958-5CA6-98CD-8C7CBE3C3C7B}"/>
              </a:ext>
            </a:extLst>
          </p:cNvPr>
          <p:cNvSpPr txBox="1"/>
          <p:nvPr/>
        </p:nvSpPr>
        <p:spPr>
          <a:xfrm>
            <a:off x="956928" y="2639032"/>
            <a:ext cx="11272679" cy="290368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强调句型的一般疑问句形式：</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Is / Was it +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被强调部分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that / who +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其他部分？</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a:p>
            <a:pPr marL="447675" marR="0" lvl="0" indent="-447675" algn="l"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Was it because he behaved badly that he was punished by his teacher?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他是因为不守规矩而受到了老师的惩罚吗？</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强调句型的特殊疑问句形式：疑问词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is / was it that +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其他部分</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（疑问词就是被强调部分）。</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a:p>
            <a:pPr marL="447675" marR="0" lvl="0" indent="-447675" algn="l"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When was it that he made up his mind to take this course?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他是什么时候决定学这门课程的？</a:t>
            </a:r>
          </a:p>
        </p:txBody>
      </p:sp>
      <p:sp>
        <p:nvSpPr>
          <p:cNvPr id="13" name="圆角矩形 31">
            <a:extLst>
              <a:ext uri="{FF2B5EF4-FFF2-40B4-BE49-F238E27FC236}">
                <a16:creationId xmlns:a16="http://schemas.microsoft.com/office/drawing/2014/main" xmlns="" id="{2F1FA931-4DE3-87C9-0C7F-2B6916D86C45}"/>
              </a:ext>
            </a:extLst>
          </p:cNvPr>
          <p:cNvSpPr/>
          <p:nvPr/>
        </p:nvSpPr>
        <p:spPr>
          <a:xfrm>
            <a:off x="1041992" y="2171130"/>
            <a:ext cx="1082842" cy="50690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文本框 3">
            <a:extLst>
              <a:ext uri="{FF2B5EF4-FFF2-40B4-BE49-F238E27FC236}">
                <a16:creationId xmlns:a16="http://schemas.microsoft.com/office/drawing/2014/main" xmlns="" id="{21F5E20F-FA9E-D31D-C00B-E4FB111294B7}"/>
              </a:ext>
            </a:extLst>
          </p:cNvPr>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985244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8313650C-6285-EF9F-D489-DF1739748AE2}"/>
              </a:ext>
            </a:extLst>
          </p:cNvPr>
          <p:cNvSpPr/>
          <p:nvPr/>
        </p:nvSpPr>
        <p:spPr>
          <a:xfrm>
            <a:off x="0" y="4512340"/>
            <a:ext cx="12192000" cy="14213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saw those tragedies </a:t>
            </a:r>
            <a:r>
              <a:rPr lang="en-US" altLang="zh-CN" sz="2200" b="1" u="sng" dirty="0">
                <a:solidFill>
                  <a:srgbClr val="DD5C60"/>
                </a:solidFill>
                <a:cs typeface="Times New Roman" panose="02020603050405020304" pitchFamily="18" charset="0"/>
              </a:rPr>
              <a:t>shake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our entire community, and as the president of a </a:t>
            </a:r>
            <a:r>
              <a:rPr lang="en-US" altLang="zh-CN" sz="2200" b="1" u="sng" dirty="0">
                <a:solidFill>
                  <a:srgbClr val="DD5C60"/>
                </a:solidFill>
                <a:cs typeface="Times New Roman" panose="02020603050405020304" pitchFamily="18" charset="0"/>
              </a:rPr>
              <a:t>statewide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group, …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9-12, para. 4)</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shake</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shock or upset sb very much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使非常震惊（或烦恼）</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He was badly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shaken</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by the news of her death.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听到她的死讯，他大为震惊。</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murder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shook</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whole town.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这起谋杀案震动了整个小镇。</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accident really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shook</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her up.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出了事故，她烦透了。</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1700213" marR="0" lvl="0" indent="-1700213"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statewide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happening or existing in all parts of a state of the US</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（美国）全州性的，在全州范围内的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xmlns="" id="{AF96227D-3B02-029A-64DD-FD708EECF855}"/>
              </a:ext>
            </a:extLst>
          </p:cNvPr>
          <p:cNvSpPr txBox="1"/>
          <p:nvPr/>
        </p:nvSpPr>
        <p:spPr>
          <a:xfrm>
            <a:off x="956928" y="4625115"/>
            <a:ext cx="10823943" cy="1684885"/>
          </a:xfrm>
          <a:prstGeom prst="rect">
            <a:avLst/>
          </a:prstGeom>
          <a:noFill/>
        </p:spPr>
        <p:txBody>
          <a:bodyPr wrap="square" rtlCol="0">
            <a:spAutoFit/>
          </a:bodyPr>
          <a:lstStyle/>
          <a:p>
            <a:pPr lvl="0">
              <a:lnSpc>
                <a:spcPct val="120000"/>
              </a:lnSpc>
              <a:defRPr/>
            </a:pP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statewide</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由两部分构成：</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state + wide;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worldwide</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（全世界的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在全世界）”“</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nationwide</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（全国性的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在全国范围内）”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planet-wide</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（全球性的）”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citywide</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（全市的）” 和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countrywide</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（全国范围的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全国性地）” 都采用同样的构词法。</a:t>
            </a: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圆角矩形 31">
            <a:extLst>
              <a:ext uri="{FF2B5EF4-FFF2-40B4-BE49-F238E27FC236}">
                <a16:creationId xmlns:a16="http://schemas.microsoft.com/office/drawing/2014/main" xmlns="" id="{402235DD-B560-0389-B58D-CBA0D441BD87}"/>
              </a:ext>
            </a:extLst>
          </p:cNvPr>
          <p:cNvSpPr/>
          <p:nvPr/>
        </p:nvSpPr>
        <p:spPr>
          <a:xfrm>
            <a:off x="1041992" y="428802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72269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721660"/>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All of us have a brain that needs to be cared for in similar ways that we care for our physical well-being.         Our head and our body are connected by much more than just our neck after all. Mental illness even manifests itself in some physical ways, such as nausea, headaches, fatigue and shortness of breath.         So since mental health affects all of us, shouldn’t we be coming up with solutions that are accessible to all of us?</a:t>
            </a:r>
          </a:p>
          <a:p>
            <a:pPr>
              <a:lnSpc>
                <a:spcPct val="120000"/>
              </a:lnSpc>
            </a:pPr>
            <a:r>
              <a:rPr lang="en-US" altLang="zh-CN" sz="2200" dirty="0"/>
              <a:t>        That brings me to my second part of my story. When I was in high school, I had gotten pretty good at managing my own mental health. I was a successful student, and I was president of the Oregon Association of Student Councils. </a:t>
            </a:r>
          </a:p>
        </p:txBody>
      </p:sp>
      <p:sp>
        <p:nvSpPr>
          <p:cNvPr id="18" name="文本框 17"/>
          <p:cNvSpPr txBox="1"/>
          <p:nvPr/>
        </p:nvSpPr>
        <p:spPr>
          <a:xfrm>
            <a:off x="919320" y="1924225"/>
            <a:ext cx="467691" cy="615925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3690803" y="288067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2" name="矩形: 圆角 34">
            <a:hlinkClick r:id="rId4" action="ppaction://hlinksldjump"/>
            <a:extLst>
              <a:ext uri="{FF2B5EF4-FFF2-40B4-BE49-F238E27FC236}">
                <a16:creationId xmlns:a16="http://schemas.microsoft.com/office/drawing/2014/main" xmlns="" id="{0C208273-C9FF-11A2-3A1B-26B6B017F098}"/>
              </a:ext>
            </a:extLst>
          </p:cNvPr>
          <p:cNvSpPr/>
          <p:nvPr/>
        </p:nvSpPr>
        <p:spPr>
          <a:xfrm>
            <a:off x="7388513" y="370013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5" action="ppaction://hlinksldjump"/>
          </p:cNvPr>
          <p:cNvSpPr/>
          <p:nvPr/>
        </p:nvSpPr>
        <p:spPr>
          <a:xfrm>
            <a:off x="10437545" y="6106082"/>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9" name="矩形: 圆角 34">
            <a:hlinkClick r:id="rId6" action="ppaction://hlinksldjump"/>
            <a:extLst>
              <a:ext uri="{FF2B5EF4-FFF2-40B4-BE49-F238E27FC236}">
                <a16:creationId xmlns:a16="http://schemas.microsoft.com/office/drawing/2014/main" xmlns="" id="{E182D16E-2ED6-BBE0-AAB5-9E425CC7EF14}"/>
              </a:ext>
            </a:extLst>
          </p:cNvPr>
          <p:cNvSpPr/>
          <p:nvPr/>
        </p:nvSpPr>
        <p:spPr>
          <a:xfrm>
            <a:off x="10775451" y="408084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070710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a:t>
            </a:r>
            <a:r>
              <a:rPr lang="en-US" altLang="zh-CN" sz="2200" b="1" u="sng" dirty="0">
                <a:solidFill>
                  <a:srgbClr val="DD5C60"/>
                </a:solidFill>
                <a:cs typeface="Times New Roman" panose="02020603050405020304" pitchFamily="18" charset="0"/>
              </a:rPr>
              <a:t>approached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this conversation with </a:t>
            </a:r>
            <a:r>
              <a:rPr lang="en-US" altLang="zh-CN" sz="2200" b="1" u="sng" dirty="0">
                <a:solidFill>
                  <a:srgbClr val="DD5C60"/>
                </a:solidFill>
                <a:cs typeface="Times New Roman" panose="02020603050405020304" pitchFamily="18" charset="0"/>
              </a:rPr>
              <a:t>an enormous amount of empathy and honesty</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the results were astounding.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6-7, para. 5)</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approach</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v.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start dealing with a problem, task, etc. in a particular way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着手处理；对付</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46088" marR="0" lvl="0" indent="-44608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 might be possible to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approach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problem in a different way.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也许问题能用不同的方法解决。</a:t>
            </a:r>
          </a:p>
        </p:txBody>
      </p:sp>
      <p:sp>
        <p:nvSpPr>
          <p:cNvPr id="12" name="矩形 11">
            <a:extLst>
              <a:ext uri="{FF2B5EF4-FFF2-40B4-BE49-F238E27FC236}">
                <a16:creationId xmlns:a16="http://schemas.microsoft.com/office/drawing/2014/main" xmlns="" id="{A1C25D26-29A3-D14F-0A1E-EBB0A5DE54C8}"/>
              </a:ext>
            </a:extLst>
          </p:cNvPr>
          <p:cNvSpPr/>
          <p:nvPr/>
        </p:nvSpPr>
        <p:spPr>
          <a:xfrm>
            <a:off x="0" y="3902744"/>
            <a:ext cx="12192000" cy="9958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a16="http://schemas.microsoft.com/office/drawing/2014/main" xmlns="" id="{D904253D-D6A2-5278-60DE-1C5D1CB6826D}"/>
              </a:ext>
            </a:extLst>
          </p:cNvPr>
          <p:cNvSpPr txBox="1"/>
          <p:nvPr/>
        </p:nvSpPr>
        <p:spPr>
          <a:xfrm>
            <a:off x="956928" y="4104764"/>
            <a:ext cx="10823943" cy="4660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更多搭配</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approach a task / matter etc.</a:t>
            </a:r>
            <a:endPar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endParaRPr>
          </a:p>
        </p:txBody>
      </p:sp>
      <p:sp>
        <p:nvSpPr>
          <p:cNvPr id="14" name="圆角矩形 31">
            <a:extLst>
              <a:ext uri="{FF2B5EF4-FFF2-40B4-BE49-F238E27FC236}">
                <a16:creationId xmlns:a16="http://schemas.microsoft.com/office/drawing/2014/main" xmlns="" id="{FAE084BA-EBE6-3128-8521-C4010FA495D8}"/>
              </a:ext>
            </a:extLst>
          </p:cNvPr>
          <p:cNvSpPr/>
          <p:nvPr/>
        </p:nvSpPr>
        <p:spPr>
          <a:xfrm>
            <a:off x="1041992" y="367842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689715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a:t>
            </a:r>
            <a:r>
              <a:rPr lang="en-US" altLang="zh-CN" sz="2200" b="1" u="sng" dirty="0">
                <a:solidFill>
                  <a:srgbClr val="DD5C60"/>
                </a:solidFill>
                <a:cs typeface="Times New Roman" panose="02020603050405020304" pitchFamily="18" charset="0"/>
              </a:rPr>
              <a:t>approached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this conversation with </a:t>
            </a:r>
            <a:r>
              <a:rPr lang="en-US" altLang="zh-CN" sz="2200" b="1" u="sng" dirty="0">
                <a:solidFill>
                  <a:srgbClr val="DD5C60"/>
                </a:solidFill>
                <a:cs typeface="Times New Roman" panose="02020603050405020304" pitchFamily="18" charset="0"/>
              </a:rPr>
              <a:t>an enormous amount of empathy and honesty</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the results were astounding.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6-7, para. 5)</a:t>
            </a:r>
          </a:p>
          <a:p>
            <a:pPr marL="1341438" marR="0" lvl="0" indent="-1341438"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empathy</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n.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ability to understand other people’s feelings and problems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同感；共鸣；共情</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empathy</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for other people’s situations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对他人所处境况的同情</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indent="444500"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empathy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between the two women was obvious.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显然这两个女人心灵相通</a:t>
            </a: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empathetic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able to understand how sb else feels because you can imagine what it is </a:t>
            </a:r>
          </a:p>
          <a:p>
            <a:pPr marR="0" lvl="0" indent="1878013"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like to be that person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移情作用的，感情移入的 </a:t>
            </a:r>
          </a:p>
        </p:txBody>
      </p:sp>
      <p:sp>
        <p:nvSpPr>
          <p:cNvPr id="12" name="矩形 11">
            <a:extLst>
              <a:ext uri="{FF2B5EF4-FFF2-40B4-BE49-F238E27FC236}">
                <a16:creationId xmlns:a16="http://schemas.microsoft.com/office/drawing/2014/main" xmlns="" id="{A1C25D26-29A3-D14F-0A1E-EBB0A5DE54C8}"/>
              </a:ext>
            </a:extLst>
          </p:cNvPr>
          <p:cNvSpPr/>
          <p:nvPr/>
        </p:nvSpPr>
        <p:spPr>
          <a:xfrm>
            <a:off x="0" y="4733054"/>
            <a:ext cx="12192000" cy="9958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文本框 12">
            <a:extLst>
              <a:ext uri="{FF2B5EF4-FFF2-40B4-BE49-F238E27FC236}">
                <a16:creationId xmlns:a16="http://schemas.microsoft.com/office/drawing/2014/main" xmlns="" id="{D904253D-D6A2-5278-60DE-1C5D1CB6826D}"/>
              </a:ext>
            </a:extLst>
          </p:cNvPr>
          <p:cNvSpPr txBox="1"/>
          <p:nvPr/>
        </p:nvSpPr>
        <p:spPr>
          <a:xfrm>
            <a:off x="956928" y="4935074"/>
            <a:ext cx="10823943" cy="4660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empathy, empathetic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的构词和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sympathy, sympathetic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相同。</a:t>
            </a:r>
          </a:p>
        </p:txBody>
      </p:sp>
      <p:sp>
        <p:nvSpPr>
          <p:cNvPr id="14" name="圆角矩形 31">
            <a:extLst>
              <a:ext uri="{FF2B5EF4-FFF2-40B4-BE49-F238E27FC236}">
                <a16:creationId xmlns:a16="http://schemas.microsoft.com/office/drawing/2014/main" xmlns="" id="{FAE084BA-EBE6-3128-8521-C4010FA495D8}"/>
              </a:ext>
            </a:extLst>
          </p:cNvPr>
          <p:cNvSpPr/>
          <p:nvPr/>
        </p:nvSpPr>
        <p:spPr>
          <a:xfrm>
            <a:off x="1041992" y="450873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557214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We </a:t>
            </a:r>
            <a:r>
              <a:rPr lang="en-US" altLang="zh-CN" sz="2200" b="1" u="sng" dirty="0">
                <a:solidFill>
                  <a:srgbClr val="DD5C60"/>
                </a:solidFill>
                <a:cs typeface="Times New Roman" panose="02020603050405020304" pitchFamily="18" charset="0"/>
              </a:rPr>
              <a:t>approached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this conversation with </a:t>
            </a:r>
            <a:r>
              <a:rPr lang="en-US" altLang="zh-CN" sz="2200" b="1" u="sng" dirty="0">
                <a:solidFill>
                  <a:srgbClr val="DD5C60"/>
                </a:solidFill>
                <a:cs typeface="Times New Roman" panose="02020603050405020304" pitchFamily="18" charset="0"/>
              </a:rPr>
              <a:t>an enormous amount of empathy and honesty</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the results were astounding.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6-7, para. 5)</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an enormous amount of empathy and honesty: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indicates the openness to the mental health problems among teenagers and the ability to understand the feelings and emotions of the teens with mental health problems.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极大的同理心和坦诚</a:t>
            </a:r>
          </a:p>
        </p:txBody>
      </p:sp>
      <p:sp>
        <p:nvSpPr>
          <p:cNvPr id="11" name="矩形: 圆角 34">
            <a:hlinkClick r:id="rId3" action="ppaction://hlinksldjump"/>
            <a:extLst>
              <a:ext uri="{FF2B5EF4-FFF2-40B4-BE49-F238E27FC236}">
                <a16:creationId xmlns:a16="http://schemas.microsoft.com/office/drawing/2014/main" xmlns="" id="{32EFD71F-EC46-68B0-216C-470AB7F15E2E}"/>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6097329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4245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they can </a:t>
            </a:r>
            <a:r>
              <a:rPr lang="en-US" altLang="zh-CN" sz="2200" b="1" u="sng" dirty="0">
                <a:solidFill>
                  <a:srgbClr val="DD5C60"/>
                </a:solidFill>
                <a:cs typeface="Times New Roman" panose="02020603050405020304" pitchFamily="18" charset="0"/>
              </a:rPr>
              <a:t>keep track of</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just how many students take how many mental health days.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7-8, para. 8)</a:t>
            </a:r>
          </a:p>
          <a:p>
            <a:pPr marL="1619250" marR="0" lvl="0" indent="-161925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keep track of: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to have information about what is happening or where sb /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了解</a:t>
            </a:r>
            <a:r>
              <a:rPr kumimoji="0" lang="en-US" altLang="zh-CN"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的动态 </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It’s difficult to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keep track of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all the new discoveries in genetics.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很难跟踪遗传学中所有的新发现。</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indent="-4763"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With eleven thousand employees, it’s very difficult to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keep track of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them all.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有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11</a:t>
            </a:r>
            <a:r>
              <a:rPr lang="zh-CN" altLang="en-US" sz="2200" dirty="0">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000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名员工，很难了解他们所有人的动向。</a:t>
            </a:r>
          </a:p>
        </p:txBody>
      </p:sp>
      <p:sp>
        <p:nvSpPr>
          <p:cNvPr id="11" name="矩形: 圆角 34">
            <a:hlinkClick r:id="rId3" action="ppaction://hlinksldjump"/>
            <a:extLst>
              <a:ext uri="{FF2B5EF4-FFF2-40B4-BE49-F238E27FC236}">
                <a16:creationId xmlns:a16="http://schemas.microsoft.com/office/drawing/2014/main" xmlns="" id="{32EFD71F-EC46-68B0-216C-470AB7F15E2E}"/>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矩形 7">
            <a:extLst>
              <a:ext uri="{FF2B5EF4-FFF2-40B4-BE49-F238E27FC236}">
                <a16:creationId xmlns:a16="http://schemas.microsoft.com/office/drawing/2014/main" xmlns="" id="{92B5AF16-8709-FBAF-56D2-17D58C070B00}"/>
              </a:ext>
            </a:extLst>
          </p:cNvPr>
          <p:cNvSpPr/>
          <p:nvPr/>
        </p:nvSpPr>
        <p:spPr>
          <a:xfrm>
            <a:off x="0" y="4733054"/>
            <a:ext cx="12192000" cy="9958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1D68D2C8-E2A7-BEA7-3536-624BB8C051CA}"/>
              </a:ext>
            </a:extLst>
          </p:cNvPr>
          <p:cNvSpPr txBox="1"/>
          <p:nvPr/>
        </p:nvSpPr>
        <p:spPr>
          <a:xfrm>
            <a:off x="956928" y="4935074"/>
            <a:ext cx="10823943" cy="498598"/>
          </a:xfrm>
          <a:prstGeom prst="rect">
            <a:avLst/>
          </a:prstGeom>
          <a:noFill/>
        </p:spPr>
        <p:txBody>
          <a:bodyPr wrap="square" rtlCol="0">
            <a:spAutoFit/>
          </a:bodyPr>
          <a:lstStyle/>
          <a:p>
            <a:pPr lvl="0">
              <a:lnSpc>
                <a:spcPct val="120000"/>
              </a:lnSpc>
              <a:defRPr/>
            </a:pP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lang="en-US" altLang="zh-CN" sz="2200" dirty="0">
                <a:solidFill>
                  <a:prstClr val="black"/>
                </a:solidFill>
                <a:ea typeface="黑体" panose="02010609060101010101" pitchFamily="49" charset="-122"/>
                <a:cs typeface="Times New Roman" panose="02020603050405020304" pitchFamily="18" charset="0"/>
              </a:rPr>
              <a:t>lose track of</a:t>
            </a:r>
            <a:r>
              <a:rPr lang="zh-CN" altLang="en-US" sz="2200" dirty="0">
                <a:solidFill>
                  <a:prstClr val="black"/>
                </a:solidFill>
                <a:latin typeface="Calibri" panose="020F0502020204030204"/>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和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keep track of</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”是一组反义短语。</a:t>
            </a:r>
          </a:p>
        </p:txBody>
      </p:sp>
      <p:sp>
        <p:nvSpPr>
          <p:cNvPr id="10" name="圆角矩形 31">
            <a:extLst>
              <a:ext uri="{FF2B5EF4-FFF2-40B4-BE49-F238E27FC236}">
                <a16:creationId xmlns:a16="http://schemas.microsoft.com/office/drawing/2014/main" xmlns="" id="{570E2E86-1BFB-EFF1-92F7-FEC434A0D605}"/>
              </a:ext>
            </a:extLst>
          </p:cNvPr>
          <p:cNvSpPr/>
          <p:nvPr/>
        </p:nvSpPr>
        <p:spPr>
          <a:xfrm>
            <a:off x="1041992" y="450873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A</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070219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22869" cy="334245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Our societies have advanced tendencies to </a:t>
            </a:r>
            <a:r>
              <a:rPr lang="en-US" altLang="zh-CN" sz="2200" b="1" u="sng" dirty="0">
                <a:solidFill>
                  <a:srgbClr val="DD5C60"/>
                </a:solidFill>
                <a:cs typeface="Times New Roman" panose="02020603050405020304" pitchFamily="18" charset="0"/>
              </a:rPr>
              <a:t>label</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certain people “winners” and others — logically enough — “losers”.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1-2, para. 1)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label </a:t>
            </a:r>
            <a:r>
              <a:rPr kumimoji="0" lang="en-US" altLang="zh-CN" sz="2200" i="1" strike="noStrike" kern="1200" cap="none" spc="0" normalizeH="0" baseline="0" noProof="0" dirty="0">
                <a:ln>
                  <a:noFill/>
                </a:ln>
                <a:effectLst/>
                <a:uLnTx/>
                <a:uFillTx/>
                <a:ea typeface="黑体" panose="02010609060101010101" pitchFamily="49" charset="-122"/>
                <a:cs typeface="Times New Roman" panose="02020603050405020304" pitchFamily="18" charset="0"/>
              </a:rPr>
              <a:t>v.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to describe sb / </a:t>
            </a:r>
            <a:r>
              <a:rPr kumimoji="0" lang="en-US" altLang="zh-CN" sz="2200" i="0"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in a particular way, especially unfairly</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（尤指不公正地）把</a:t>
            </a:r>
            <a:r>
              <a:rPr kumimoji="0" lang="en-US" altLang="zh-CN"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称为</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label sb / </a:t>
            </a:r>
            <a:r>
              <a:rPr kumimoji="0" lang="en-US" altLang="zh-CN" sz="2200" b="1" i="0"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(as) </a:t>
            </a:r>
            <a:r>
              <a:rPr kumimoji="0" lang="en-US" altLang="zh-CN" sz="2200" b="1" i="0"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给某人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某物贴上</a:t>
            </a:r>
            <a:r>
              <a:rPr kumimoji="0" lang="en-US" altLang="zh-CN" sz="2200" i="0"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标签</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The newspapers had unjustly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labelled</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him a troublemaker.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报纸不公正地给他贴上了麻烦制造者的标签。</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Plastics aren’t perceived as recyclable and so are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labelled</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as environmentally unfriendly.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塑料被认为是不可回收的，因此被贴上不环保的标签。</a:t>
            </a:r>
          </a:p>
        </p:txBody>
      </p:sp>
      <p:sp>
        <p:nvSpPr>
          <p:cNvPr id="8" name="矩形: 圆角 34">
            <a:hlinkClick r:id="rId3" action="ppaction://hlinksldjump"/>
            <a:extLst>
              <a:ext uri="{FF2B5EF4-FFF2-40B4-BE49-F238E27FC236}">
                <a16:creationId xmlns:a16="http://schemas.microsoft.com/office/drawing/2014/main" xmlns="" id="{D5F9B1EC-EFBC-906D-3ED6-B4D315914166}"/>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文本框 9"/>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091270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55308"/>
            <a:ext cx="12192000" cy="1217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52992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And yet the more confusing and complex truth is that life is really made up of a number of races that unfold simultaneously over very different terrain and with different sorts of cups and medals </a:t>
            </a:r>
            <a:r>
              <a:rPr lang="en-US" altLang="zh-CN" sz="2200" b="1" u="sng" dirty="0">
                <a:solidFill>
                  <a:srgbClr val="DD5C60"/>
                </a:solidFill>
                <a:cs typeface="Times New Roman" panose="02020603050405020304" pitchFamily="18" charset="0"/>
              </a:rPr>
              <a:t>in view</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5-7, para. 1)</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view: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formal</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having </a:t>
            </a:r>
            <a:r>
              <a:rPr kumimoji="0" lang="en-US" altLang="zh-CN" sz="2200" i="0" u="none" strike="noStrike" kern="1200" cap="none" spc="0" normalizeH="0" baseline="0" noProof="0" dirty="0" err="1">
                <a:ln>
                  <a:noFill/>
                </a:ln>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in your mind as an aim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以</a:t>
            </a:r>
            <a:r>
              <a:rPr kumimoji="0" lang="en-US" altLang="zh-CN"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为目标</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Defense was all-important, and castles were designed with this end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in view</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防御非常重要，城堡的设计也以此为目的。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4" name="文本框 3"/>
          <p:cNvSpPr txBox="1"/>
          <p:nvPr/>
        </p:nvSpPr>
        <p:spPr>
          <a:xfrm>
            <a:off x="956928" y="4334328"/>
            <a:ext cx="10823943"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该短语经常用于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with this end / object / aim etc. in view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这个结构中。</a:t>
            </a:r>
            <a:endPar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83099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a:extLst>
              <a:ext uri="{FF2B5EF4-FFF2-40B4-BE49-F238E27FC236}">
                <a16:creationId xmlns:a16="http://schemas.microsoft.com/office/drawing/2014/main" xmlns="" id="{F3C9BE5C-EF80-0208-DB42-6ED27982ABC1}"/>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1174845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90368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There are races for money, fame and prestige of course — and these attract many spectators and in some social circles, the </a:t>
            </a:r>
            <a:r>
              <a:rPr lang="en-US" altLang="zh-CN" sz="2200" b="1" u="sng" dirty="0">
                <a:solidFill>
                  <a:srgbClr val="DD5C60"/>
                </a:solidFill>
                <a:cs typeface="Times New Roman" panose="02020603050405020304" pitchFamily="18" charset="0"/>
              </a:rPr>
              <a:t>bulk</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the coverage.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7-8, para. 1)</a:t>
            </a:r>
          </a:p>
          <a:p>
            <a:pPr marL="893763" marR="0" lvl="0" indent="-893763"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bulk </a:t>
            </a: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[sing.] the - (of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main part of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most of </a:t>
            </a:r>
            <a:r>
              <a:rPr kumimoji="0" lang="en-US" altLang="zh-CN" sz="2200" b="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主体；大部分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(synonym: majority)</a:t>
            </a:r>
          </a:p>
          <a:p>
            <a:pPr marL="536575" marR="0" lvl="0" indent="-536575" algn="just"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change in the tax system will affect the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bulk</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the population.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税收制度的变化将影响大部分人口。</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536575"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bulk</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the meetings would be held in Washington.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大部分会议将在华盛顿举行。</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1" name="矩形: 圆角 34">
            <a:hlinkClick r:id="rId3" action="ppaction://hlinksldjump"/>
            <a:extLst>
              <a:ext uri="{FF2B5EF4-FFF2-40B4-BE49-F238E27FC236}">
                <a16:creationId xmlns:a16="http://schemas.microsoft.com/office/drawing/2014/main" xmlns="" id="{317CF002-8C3A-6C0D-4EF9-244A6F5DB029}"/>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025070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90913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u="sng" dirty="0">
                <a:solidFill>
                  <a:srgbClr val="DD5C60"/>
                </a:solidFill>
                <a:cs typeface="Times New Roman" panose="02020603050405020304" pitchFamily="18" charset="0"/>
              </a:rPr>
              <a:t>There are races</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for money, fame and prestige of course — and these attract many spectators and in some social circles, the bulk of the coverage. But </a:t>
            </a:r>
            <a:r>
              <a:rPr lang="en-US" altLang="zh-CN" sz="2200" b="1" u="sng" dirty="0">
                <a:solidFill>
                  <a:srgbClr val="DD5C60"/>
                </a:solidFill>
                <a:cs typeface="Times New Roman" panose="02020603050405020304" pitchFamily="18" charset="0"/>
              </a:rPr>
              <a:t>there are also races</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that measure other kinds of prowess worth venerating. </a:t>
            </a:r>
            <a:r>
              <a:rPr lang="en-US" altLang="zh-CN" sz="2200" b="1" u="sng" dirty="0">
                <a:solidFill>
                  <a:srgbClr val="DD5C60"/>
                </a:solidFill>
                <a:cs typeface="Times New Roman" panose="02020603050405020304" pitchFamily="18" charset="0"/>
              </a:rPr>
              <a:t>There is a race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for who can remain calmest in the face of frustration. </a:t>
            </a:r>
            <a:r>
              <a:rPr lang="en-US" altLang="zh-CN" sz="2200" b="1" u="sng" dirty="0">
                <a:solidFill>
                  <a:srgbClr val="DD5C60"/>
                </a:solidFill>
                <a:cs typeface="Times New Roman" panose="02020603050405020304" pitchFamily="18" charset="0"/>
              </a:rPr>
              <a:t>There is a race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for who can be kindest to children. </a:t>
            </a:r>
            <a:r>
              <a:rPr lang="en-US" altLang="zh-CN" sz="2200" b="1" u="sng" dirty="0">
                <a:solidFill>
                  <a:srgbClr val="DD5C60"/>
                </a:solidFill>
                <a:cs typeface="Times New Roman" panose="02020603050405020304" pitchFamily="18" charset="0"/>
              </a:rPr>
              <a:t>There is a race</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measuring how gifted someone is at friendship. </a:t>
            </a:r>
            <a:r>
              <a:rPr lang="en-US" altLang="zh-CN" sz="2200" b="1" u="sng" dirty="0">
                <a:solidFill>
                  <a:srgbClr val="DD5C60"/>
                </a:solidFill>
                <a:cs typeface="Times New Roman" panose="02020603050405020304" pitchFamily="18" charset="0"/>
              </a:rPr>
              <a:t>There are races</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focused on how attentive someone is to the evening sky or how good they are at deriving pleasure from autumn fruits.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7-13, para. 1)</a:t>
            </a:r>
          </a:p>
        </p:txBody>
      </p:sp>
      <p:sp>
        <p:nvSpPr>
          <p:cNvPr id="8" name="文本框 7"/>
          <p:cNvSpPr txBox="1"/>
          <p:nvPr/>
        </p:nvSpPr>
        <p:spPr>
          <a:xfrm>
            <a:off x="834257" y="4569679"/>
            <a:ext cx="11035375"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排比结构，即：句中或段落里相邻的短语、从句或句子采用同样的语法结构。排比结构可使表达更有力、更有趣，也更清楚，如：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Cassandra loves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reading</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newspaper,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taking</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long walks, and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dancing</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tango.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卡桑德拉喜欢看报纸、散步和跳探戈。</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For opera to take root in Great Britain, it was necessary to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build</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financial support,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train</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singers, and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educate</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audiences.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歌剧要在英国扎根，需要财政支持，培养歌手，以及教育观众。</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307540" y="6228376"/>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圆角矩形 8"/>
          <p:cNvSpPr/>
          <p:nvPr/>
        </p:nvSpPr>
        <p:spPr>
          <a:xfrm>
            <a:off x="985285" y="415397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41697970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99DC6628-5EA0-FD06-13AA-F8F52EDCE11D}"/>
              </a:ext>
            </a:extLst>
          </p:cNvPr>
          <p:cNvSpPr/>
          <p:nvPr/>
        </p:nvSpPr>
        <p:spPr>
          <a:xfrm>
            <a:off x="0" y="4321239"/>
            <a:ext cx="12192000" cy="1684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Despite our </a:t>
            </a:r>
            <a:r>
              <a:rPr lang="en-US" altLang="zh-CN" sz="2200" b="1" u="sng" dirty="0">
                <a:solidFill>
                  <a:srgbClr val="DD5C60"/>
                </a:solidFill>
                <a:cs typeface="Times New Roman" panose="02020603050405020304" pitchFamily="18" charset="0"/>
              </a:rPr>
              <a:t>enthusiasm</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for sorting out competitors into neat ranks, a striking fact about the multi-race event of life is, quite simply, that no one is ever able to end up a winner in every genre of competition available.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2)</a:t>
            </a:r>
          </a:p>
          <a:p>
            <a:pPr marL="1700213" marR="0" lvl="0" indent="-1700213"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enthusiasm</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(for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 for doing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strong feeling of interest and enjoyment about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an eagerness to be involved in it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热情；热心；热忱</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Employers showed little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enthusiasm</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for the new regulations.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雇主们对新规定表现出的热情不高。</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xmlns="" id="{BA6F3597-F821-C0D3-0A9F-35E3DE3FB4C6}"/>
              </a:ext>
            </a:extLst>
          </p:cNvPr>
          <p:cNvSpPr txBox="1"/>
          <p:nvPr/>
        </p:nvSpPr>
        <p:spPr>
          <a:xfrm>
            <a:off x="844573" y="4526958"/>
            <a:ext cx="10884563" cy="168488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enthusiasm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常用的搭配：</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enthusiasm</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have / show enthusiasm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有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表现出有热情；</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lose (your) enthusiasm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缺乏热情；</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arouse / generate / fire enthusiasm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激发热情</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0" name="圆角矩形 31">
            <a:extLst>
              <a:ext uri="{FF2B5EF4-FFF2-40B4-BE49-F238E27FC236}">
                <a16:creationId xmlns:a16="http://schemas.microsoft.com/office/drawing/2014/main" xmlns="" id="{C1DC633A-C254-8E73-58A2-FC2ADD01F054}"/>
              </a:ext>
            </a:extLst>
          </p:cNvPr>
          <p:cNvSpPr/>
          <p:nvPr/>
        </p:nvSpPr>
        <p:spPr>
          <a:xfrm>
            <a:off x="956928" y="415663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6214130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011295"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Despite our </a:t>
            </a:r>
            <a:r>
              <a:rPr lang="en-US" altLang="zh-CN" sz="2200" b="1" u="sng" dirty="0">
                <a:solidFill>
                  <a:srgbClr val="DD5C60"/>
                </a:solidFill>
                <a:cs typeface="Times New Roman" panose="02020603050405020304" pitchFamily="18" charset="0"/>
              </a:rPr>
              <a:t>enthusiasm</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for sorting out competitors into neat ranks, a striking fact about the multi-race event of life is, quite simply, that no one is ever able to end up a winner in every genre of competition available.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2)</a:t>
            </a:r>
          </a:p>
        </p:txBody>
      </p:sp>
      <p:sp>
        <p:nvSpPr>
          <p:cNvPr id="8" name="矩形 7">
            <a:extLst>
              <a:ext uri="{FF2B5EF4-FFF2-40B4-BE49-F238E27FC236}">
                <a16:creationId xmlns:a16="http://schemas.microsoft.com/office/drawing/2014/main" xmlns="" id="{99DC6628-5EA0-FD06-13AA-F8F52EDCE11D}"/>
              </a:ext>
            </a:extLst>
          </p:cNvPr>
          <p:cNvSpPr/>
          <p:nvPr/>
        </p:nvSpPr>
        <p:spPr>
          <a:xfrm>
            <a:off x="12261" y="2783495"/>
            <a:ext cx="12192000" cy="33728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BA6F3597-F821-C0D3-0A9F-35E3DE3FB4C6}"/>
              </a:ext>
            </a:extLst>
          </p:cNvPr>
          <p:cNvSpPr txBox="1"/>
          <p:nvPr/>
        </p:nvSpPr>
        <p:spPr>
          <a:xfrm>
            <a:off x="921687" y="2943201"/>
            <a:ext cx="10884563" cy="330994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 </a:t>
            </a: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enthusiasm</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great / much / considerable / enormous / tremendous enthusiasm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极大的热情</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little / not much enthusiasm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没什么热情</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其他搭配：</a:t>
            </a:r>
            <a:endPar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with / without enthusiasm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有 </a:t>
            </a: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没有热情</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(be) full of enthusiasm ( = very enthusiastic)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充满热情</a:t>
            </a:r>
            <a:endPar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be brimming / bursting / bubbling with enthusiasm ( = be very excited and enthusiastic) </a:t>
            </a:r>
            <a:r>
              <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热情洋溢</a:t>
            </a:r>
          </a:p>
        </p:txBody>
      </p:sp>
      <p:sp>
        <p:nvSpPr>
          <p:cNvPr id="10" name="圆角矩形 31">
            <a:extLst>
              <a:ext uri="{FF2B5EF4-FFF2-40B4-BE49-F238E27FC236}">
                <a16:creationId xmlns:a16="http://schemas.microsoft.com/office/drawing/2014/main" xmlns="" id="{C1DC633A-C254-8E73-58A2-FC2ADD01F054}"/>
              </a:ext>
            </a:extLst>
          </p:cNvPr>
          <p:cNvSpPr/>
          <p:nvPr/>
        </p:nvSpPr>
        <p:spPr>
          <a:xfrm>
            <a:off x="956928" y="254344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20683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But it was around this time that I began to realize mental health was a much bigger problem than just for me personally.         Unfortunately, my hometown was touched by multiple tragic incidents during my first year in high school. I saw those tragedies shake our entire community, and as the president of a statewide group,          I began hearing more and more stories from students where this had also happened in their town.</a:t>
            </a:r>
          </a:p>
          <a:p>
            <a:pPr>
              <a:lnSpc>
                <a:spcPct val="120000"/>
              </a:lnSpc>
            </a:pPr>
            <a:r>
              <a:rPr lang="en-US" altLang="zh-CN" sz="2200" dirty="0"/>
              <a:t>        So, in 2018 at our annual summer camp, we held a forum with about 100 high school students to discuss teenage mental health. What could we do? We approached this conversation with an enormous amount of empathy and honesty, and the results were astounding. </a:t>
            </a:r>
          </a:p>
        </p:txBody>
      </p:sp>
      <p:sp>
        <p:nvSpPr>
          <p:cNvPr id="18" name="文本框 17"/>
          <p:cNvSpPr txBox="1"/>
          <p:nvPr/>
        </p:nvSpPr>
        <p:spPr>
          <a:xfrm>
            <a:off x="919320" y="1924226"/>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184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a:extLst>
              <a:ext uri="{FF2B5EF4-FFF2-40B4-BE49-F238E27FC236}">
                <a16:creationId xmlns:a16="http://schemas.microsoft.com/office/drawing/2014/main" xmlns="" id="{20B5578A-0E39-6A27-335A-5CFA6425CA27}"/>
              </a:ext>
            </a:extLst>
          </p:cNvPr>
          <p:cNvSpPr/>
          <p:nvPr/>
        </p:nvSpPr>
        <p:spPr>
          <a:xfrm>
            <a:off x="5597986" y="285525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5" action="ppaction://hlinksldjump"/>
            <a:extLst>
              <a:ext uri="{FF2B5EF4-FFF2-40B4-BE49-F238E27FC236}">
                <a16:creationId xmlns:a16="http://schemas.microsoft.com/office/drawing/2014/main" xmlns="" id="{A30A26D2-7BD7-57D5-A6A8-8C0A7F10C2CC}"/>
              </a:ext>
            </a:extLst>
          </p:cNvPr>
          <p:cNvSpPr/>
          <p:nvPr/>
        </p:nvSpPr>
        <p:spPr>
          <a:xfrm>
            <a:off x="8880053" y="368524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6" action="ppaction://hlinksldjump"/>
            <a:extLst>
              <a:ext uri="{FF2B5EF4-FFF2-40B4-BE49-F238E27FC236}">
                <a16:creationId xmlns:a16="http://schemas.microsoft.com/office/drawing/2014/main" xmlns="" id="{4000E92B-769F-49C8-7400-87776F661759}"/>
              </a:ext>
            </a:extLst>
          </p:cNvPr>
          <p:cNvSpPr/>
          <p:nvPr/>
        </p:nvSpPr>
        <p:spPr>
          <a:xfrm>
            <a:off x="3512192" y="565083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010679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689537"/>
            <a:ext cx="12192000" cy="952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272679" cy="3342453"/>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Winning at being ruthlessly successful in business seems not — for example — generally to </a:t>
            </a:r>
            <a:r>
              <a:rPr lang="en-US" altLang="zh-CN" sz="2200" b="1" u="sng" dirty="0">
                <a:solidFill>
                  <a:srgbClr val="DD5C60"/>
                </a:solidFill>
                <a:cs typeface="Times New Roman" panose="02020603050405020304" pitchFamily="18" charset="0"/>
              </a:rPr>
              <a:t>go</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lang="en-US" altLang="zh-CN" sz="2200" b="1" u="sng" dirty="0">
                <a:solidFill>
                  <a:srgbClr val="DD5C60"/>
                </a:solidFill>
                <a:cs typeface="Times New Roman" panose="02020603050405020304" pitchFamily="18" charset="0"/>
              </a:rPr>
              <a:t>hand in hand with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any real ability at the race to appreciate the sky or find pleasure in figs.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4-6, para. 2)</a:t>
            </a:r>
          </a:p>
          <a:p>
            <a:pPr marL="2781300" marR="0" lvl="0" indent="-278130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go hand in hand with: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if two things go hand in hand, they are closely connected or one thing causes the other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密切关联</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Theory must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go</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hand in hand with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practice.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理论</a:t>
            </a:r>
            <a:r>
              <a:rPr lang="zh-CN" altLang="en-US" sz="2200" dirty="0">
                <a:solidFill>
                  <a:prstClr val="black"/>
                </a:solidFill>
                <a:ea typeface="黑体" panose="02010609060101010101" pitchFamily="49" charset="-122"/>
                <a:cs typeface="Times New Roman" panose="02020603050405020304" pitchFamily="18" charset="0"/>
              </a:rPr>
              <a:t>必须</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同实践相结合。</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Demographic decline worries people because it is believed to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go hand in hand with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economic decline.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人口下降让人担心，因为，人们相信，在人口下降的时候也会出现经济下滑。</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4" name="文本框 3"/>
          <p:cNvSpPr txBox="1"/>
          <p:nvPr/>
        </p:nvSpPr>
        <p:spPr>
          <a:xfrm>
            <a:off x="919321" y="5093579"/>
            <a:ext cx="10823943" cy="46609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现在分词结构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winning …”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是句子的主语。</a:t>
            </a:r>
            <a:endParaRPr kumimoji="0" lang="zh-CN" altLang="en-US"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956928" y="4627269"/>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5735990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E5B34D3B-B929-D027-26D9-44FB603E6953}"/>
              </a:ext>
            </a:extLst>
          </p:cNvPr>
          <p:cNvSpPr/>
          <p:nvPr/>
        </p:nvSpPr>
        <p:spPr>
          <a:xfrm>
            <a:off x="0" y="2939603"/>
            <a:ext cx="12192000" cy="25269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Those who appear to be carrying off all the prizes and are lauded in certain quarters as superhuman athletes of life cannot, on closer examination, really be triumphing across the board in any such way.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1-5, para. 3)</a:t>
            </a:r>
          </a:p>
        </p:txBody>
      </p:sp>
      <p:sp>
        <p:nvSpPr>
          <p:cNvPr id="11" name="矩形: 圆角 34">
            <a:hlinkClick r:id="rId3" action="ppaction://hlinksldjump"/>
            <a:extLst>
              <a:ext uri="{FF2B5EF4-FFF2-40B4-BE49-F238E27FC236}">
                <a16:creationId xmlns:a16="http://schemas.microsoft.com/office/drawing/2014/main" xmlns="" id="{B71CD927-AED8-9900-E94F-B7A8E09A5357}"/>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文本框 8">
            <a:extLst>
              <a:ext uri="{FF2B5EF4-FFF2-40B4-BE49-F238E27FC236}">
                <a16:creationId xmlns:a16="http://schemas.microsoft.com/office/drawing/2014/main" xmlns="" id="{F982960E-66E8-7BB5-97CB-FC88A3E71070}"/>
              </a:ext>
            </a:extLst>
          </p:cNvPr>
          <p:cNvSpPr txBox="1"/>
          <p:nvPr/>
        </p:nvSpPr>
        <p:spPr>
          <a:xfrm>
            <a:off x="956928" y="3121745"/>
            <a:ext cx="10884563"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这句话中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who appear to be carrying off all the prizes and are lauded in certain quarters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是定语从句，修饰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those</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，意为：那些人看起来包揽了所有的奖项，并且在某些领域被赞誉为人生赛场上的超人。</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on closer examination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是插入语，对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cannot really be triumphing across the board in any such way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的进一步补充说明，意为：仔细看来，他们不可能在所有方面都获得如此大的胜利。</a:t>
            </a:r>
          </a:p>
        </p:txBody>
      </p:sp>
      <p:sp>
        <p:nvSpPr>
          <p:cNvPr id="10" name="圆角矩形 31">
            <a:extLst>
              <a:ext uri="{FF2B5EF4-FFF2-40B4-BE49-F238E27FC236}">
                <a16:creationId xmlns:a16="http://schemas.microsoft.com/office/drawing/2014/main" xmlns="" id="{E8EE7E8C-5E38-40FD-4845-E5CD6417DD69}"/>
              </a:ext>
            </a:extLst>
          </p:cNvPr>
          <p:cNvSpPr/>
          <p:nvPr/>
        </p:nvSpPr>
        <p:spPr>
          <a:xfrm>
            <a:off x="1041992" y="271528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811980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115329"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They </a:t>
            </a:r>
            <a:r>
              <a:rPr lang="en-US" altLang="zh-CN" sz="2200" b="1" u="sng" dirty="0">
                <a:solidFill>
                  <a:srgbClr val="DD5C60"/>
                </a:solidFill>
                <a:cs typeface="Times New Roman" panose="02020603050405020304" pitchFamily="18" charset="0"/>
              </a:rPr>
              <a:t>are bound to</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 </a:t>
            </a:r>
            <a:r>
              <a:rPr lang="en-US" altLang="zh-CN" sz="2200" b="1" u="sng" dirty="0">
                <a:solidFill>
                  <a:srgbClr val="DD5C60"/>
                </a:solidFill>
                <a:cs typeface="Times New Roman" panose="02020603050405020304" pitchFamily="18" charset="0"/>
              </a:rPr>
              <a:t>making a</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deep </a:t>
            </a:r>
            <a:r>
              <a:rPr lang="en-US" altLang="zh-CN" sz="2200" b="1" u="sng" dirty="0">
                <a:solidFill>
                  <a:srgbClr val="DD5C60"/>
                </a:solidFill>
                <a:cs typeface="Times New Roman" panose="02020603050405020304" pitchFamily="18" charset="0"/>
              </a:rPr>
              <a:t>mess of</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some of the less familiar or prestigious races …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6-7, para. 3)</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be bound to: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be very likely to do or feel a particular thing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一定会</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533400" marR="0" lvl="0" indent="-53340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With two conflicting styles of dancing taking place simultaneously on sometimes crowded dance floors, collisions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are bound to</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happen.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有时在拥挤的舞池中同时出现两种相互冲突的舞蹈风格，必然会发生碰撞。</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xmlns="" id="{DBD9F81F-06F9-8582-323C-93DBBAF9FCDC}"/>
              </a:ext>
            </a:extLst>
          </p:cNvPr>
          <p:cNvSpPr/>
          <p:nvPr/>
        </p:nvSpPr>
        <p:spPr>
          <a:xfrm>
            <a:off x="0" y="3955761"/>
            <a:ext cx="12192000" cy="1686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91F35F38-6E58-4B75-AC43-0AB57F8291F6}"/>
              </a:ext>
            </a:extLst>
          </p:cNvPr>
          <p:cNvSpPr txBox="1"/>
          <p:nvPr/>
        </p:nvSpPr>
        <p:spPr>
          <a:xfrm>
            <a:off x="956928" y="4157782"/>
            <a:ext cx="10884563" cy="1311128"/>
          </a:xfrm>
          <a:prstGeom prst="rect">
            <a:avLst/>
          </a:prstGeom>
          <a:noFill/>
        </p:spPr>
        <p:txBody>
          <a:bodyPr wrap="square" rtlCol="0">
            <a:spAutoFit/>
          </a:bodyPr>
          <a:lstStyle/>
          <a:p>
            <a:pPr lvl="0" algn="just">
              <a:lnSpc>
                <a:spcPct val="120000"/>
              </a:lnSpc>
              <a:defRPr/>
            </a:pPr>
            <a:r>
              <a:rPr lang="zh-CN" altLang="en-US" sz="2200" dirty="0">
                <a:ea typeface="黑体" panose="02010609060101010101" pitchFamily="49" charset="-122"/>
                <a:cs typeface="Times New Roman" panose="02020603050405020304" pitchFamily="18" charset="0"/>
              </a:rPr>
              <a:t>“</a:t>
            </a:r>
            <a:r>
              <a:rPr lang="en-US" altLang="zh-CN" sz="2200" dirty="0">
                <a:ea typeface="黑体" panose="02010609060101010101" pitchFamily="49" charset="-122"/>
                <a:cs typeface="Times New Roman" panose="02020603050405020304" pitchFamily="18" charset="0"/>
              </a:rPr>
              <a:t>bound to</a:t>
            </a:r>
            <a:r>
              <a:rPr lang="zh-CN" altLang="en-US" sz="2200" dirty="0">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主要用于口语表达。书面语中人们习惯于使用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certain to</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lang="zh-CN" altLang="en-US" sz="2200" dirty="0">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it is inevitable that</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Mistakes are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bound to</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happen. → It is inevitable that mistakes will happen.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错误难免发生。</a:t>
            </a:r>
          </a:p>
        </p:txBody>
      </p:sp>
      <p:sp>
        <p:nvSpPr>
          <p:cNvPr id="10" name="圆角矩形 31">
            <a:extLst>
              <a:ext uri="{FF2B5EF4-FFF2-40B4-BE49-F238E27FC236}">
                <a16:creationId xmlns:a16="http://schemas.microsoft.com/office/drawing/2014/main" xmlns="" id="{8CE10FAF-535B-6219-4CE8-39EFBEB1D138}"/>
              </a:ext>
            </a:extLst>
          </p:cNvPr>
          <p:cNvSpPr/>
          <p:nvPr/>
        </p:nvSpPr>
        <p:spPr>
          <a:xfrm>
            <a:off x="1041992" y="373144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1800373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1115329"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They </a:t>
            </a:r>
            <a:r>
              <a:rPr lang="en-US" altLang="zh-CN" sz="2200" b="1" u="sng" dirty="0">
                <a:solidFill>
                  <a:srgbClr val="DD5C60"/>
                </a:solidFill>
                <a:cs typeface="Times New Roman" panose="02020603050405020304" pitchFamily="18" charset="0"/>
              </a:rPr>
              <a:t>are bound to</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 </a:t>
            </a:r>
            <a:r>
              <a:rPr lang="en-US" altLang="zh-CN" sz="2200" b="1" u="sng" dirty="0">
                <a:solidFill>
                  <a:srgbClr val="DD5C60"/>
                </a:solidFill>
                <a:cs typeface="Times New Roman" panose="02020603050405020304" pitchFamily="18" charset="0"/>
              </a:rPr>
              <a:t>making a</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deep </a:t>
            </a:r>
            <a:r>
              <a:rPr lang="en-US" altLang="zh-CN" sz="2200" b="1" u="sng" dirty="0">
                <a:solidFill>
                  <a:srgbClr val="DD5C60"/>
                </a:solidFill>
                <a:cs typeface="Times New Roman" panose="02020603050405020304" pitchFamily="18" charset="0"/>
              </a:rPr>
              <a:t>mess of</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some of the less familiar or prestigious races …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6-7, para. 3)</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make a mess of (doing) </a:t>
            </a:r>
            <a:r>
              <a:rPr kumimoji="0" lang="en-US" altLang="zh-CN" sz="2200" b="1"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do something badly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把</a:t>
            </a:r>
            <a:r>
              <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搞得一团糟</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539750" marR="0" lvl="0" indent="-53975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Many people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make a mess of</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handling money.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很多人在处理金钱方面都搞得一团糟。</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She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made a mess of</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her life.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她把自己的生活弄得一团糟。</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a:extLst>
              <a:ext uri="{FF2B5EF4-FFF2-40B4-BE49-F238E27FC236}">
                <a16:creationId xmlns:a16="http://schemas.microsoft.com/office/drawing/2014/main" xmlns="" id="{27BF2EF2-C9E0-67D3-3A94-1ADD835C70F9}"/>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745096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8FB3F9BF-4047-F136-FFD1-FE9E2AB96005}"/>
              </a:ext>
            </a:extLst>
          </p:cNvPr>
          <p:cNvSpPr/>
          <p:nvPr/>
        </p:nvSpPr>
        <p:spPr>
          <a:xfrm>
            <a:off x="0" y="4704606"/>
            <a:ext cx="12192000" cy="955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When we have failed in certain races in the mile-</a:t>
            </a:r>
            <a:r>
              <a:rPr lang="en-US" altLang="zh-CN" sz="2200" b="1" u="sng" dirty="0" err="1">
                <a:solidFill>
                  <a:srgbClr val="DD5C60"/>
                </a:solidFill>
                <a:cs typeface="Times New Roman" panose="02020603050405020304" pitchFamily="18" charset="0"/>
              </a:rPr>
              <a:t>athon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of life, we </a:t>
            </a:r>
            <a:r>
              <a:rPr lang="en-US" altLang="zh-CN" sz="2200" b="1" u="sng" dirty="0">
                <a:solidFill>
                  <a:srgbClr val="DD5C60"/>
                </a:solidFill>
                <a:cs typeface="Times New Roman" panose="02020603050405020304" pitchFamily="18" charset="0"/>
              </a:rPr>
              <a:t>retain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ample opportunities to train and develop our strength to win in others.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3-4, para. 4) </a:t>
            </a:r>
          </a:p>
          <a:p>
            <a:pPr marL="892175" marR="0" lvl="0" indent="-892175"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athon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event or activity lasting a long time or involving a great deal of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（名词后缀），指持续很长时间的事情或活动</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retain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keep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or continue to have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保持；保留</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 struggled to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retain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control of the situation.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他曾努力保持对局势的控制。</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4608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It’s important that you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retain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sense of proportion when you’re feeling depressed.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当你感到沮丧时，保持分寸是很重要的。</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a:extLst>
              <a:ext uri="{FF2B5EF4-FFF2-40B4-BE49-F238E27FC236}">
                <a16:creationId xmlns:a16="http://schemas.microsoft.com/office/drawing/2014/main" xmlns="" id="{2C642DA4-CDEC-AEC7-D4C5-D9F1F1AF8654}"/>
              </a:ext>
            </a:extLst>
          </p:cNvPr>
          <p:cNvSpPr txBox="1"/>
          <p:nvPr/>
        </p:nvSpPr>
        <p:spPr>
          <a:xfrm>
            <a:off x="956928" y="5007197"/>
            <a:ext cx="10823943" cy="498598"/>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日常英语中，“</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keep</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”比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retain</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”更常用。</a:t>
            </a:r>
            <a:endParaRPr kumimoji="0" lang="zh-CN" altLang="zh-CN" sz="2200" b="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13" name="圆角矩形 31">
            <a:extLst>
              <a:ext uri="{FF2B5EF4-FFF2-40B4-BE49-F238E27FC236}">
                <a16:creationId xmlns:a16="http://schemas.microsoft.com/office/drawing/2014/main" xmlns="" id="{1AA5F116-B93F-847E-7A03-28B892C031DF}"/>
              </a:ext>
            </a:extLst>
          </p:cNvPr>
          <p:cNvSpPr/>
          <p:nvPr/>
        </p:nvSpPr>
        <p:spPr>
          <a:xfrm>
            <a:off x="1041992" y="454598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3982383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There is no such thing as a winner or a loser </a:t>
            </a:r>
            <a:r>
              <a:rPr lang="en-US" altLang="zh-CN" sz="2200" b="1" u="sng" dirty="0">
                <a:solidFill>
                  <a:srgbClr val="DD5C60"/>
                </a:solidFill>
                <a:cs typeface="Times New Roman" panose="02020603050405020304" pitchFamily="18" charset="0"/>
              </a:rPr>
              <a:t>per se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 para. 5)</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per se: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by itself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本身；本质上</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536575" marR="0" lvl="0" indent="-536575"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Money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per se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is not the main reason why people change careers.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金钱本身并不是人们转行的主要原因。</a:t>
            </a:r>
            <a:endPar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The color of the shell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per se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does not affect the quality of the egg.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蛋壳本身的颜色不会影响鸡蛋的质量。</a:t>
            </a:r>
            <a:endParaRPr kumimoji="0" lang="zh-CN"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2862255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When we mess up in worldly areas and feel dejected and isolated, the universe is just giving us an </a:t>
            </a:r>
            <a:r>
              <a:rPr lang="en-US" altLang="zh-CN" sz="2200" b="1" u="sng" dirty="0">
                <a:solidFill>
                  <a:srgbClr val="DD5C60"/>
                </a:solidFill>
                <a:cs typeface="Times New Roman" panose="02020603050405020304" pitchFamily="18" charset="0"/>
              </a:rPr>
              <a:t>exceptional</a:t>
            </a:r>
            <a:r>
              <a:rPr kumimoji="0" lang="en-US" altLang="zh-CN" sz="2200" b="1" i="0"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chance to begin the training … </a:t>
            </a:r>
            <a:r>
              <a:rPr kumimoji="0" lang="en-US" altLang="zh-CN" sz="2200" i="0"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6)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exceptional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unusually good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杰出的；优秀的；卓越的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the age of five he showed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exceptional</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talent as a musician.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他五岁时就表现出非凡的音乐才能。</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This is a wine of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exceptional</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quality.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这是一款品质非凡的葡萄酒。</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xmlns="" id="{1036199C-0229-A0A7-DA01-03D92316392C}"/>
              </a:ext>
            </a:extLst>
          </p:cNvPr>
          <p:cNvSpPr/>
          <p:nvPr/>
        </p:nvSpPr>
        <p:spPr>
          <a:xfrm>
            <a:off x="0" y="3874643"/>
            <a:ext cx="12192000" cy="21338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2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4C2F6368-E4A8-3D1A-3F1F-0AFF8DC6E1A4}"/>
              </a:ext>
            </a:extLst>
          </p:cNvPr>
          <p:cNvSpPr txBox="1"/>
          <p:nvPr/>
        </p:nvSpPr>
        <p:spPr>
          <a:xfrm>
            <a:off x="956928" y="4076664"/>
            <a:ext cx="10823943" cy="209660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常用搭配：</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adv.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exceptional</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quite exceptional ( = very exceptional)</a:t>
            </a:r>
          </a:p>
          <a:p>
            <a:pPr marL="533400" marR="0" lvl="0" indent="-533400" algn="just"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level of effort involved is really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quite exceptional</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所付出的努力程度确实极为突出。</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truly exceptional (=really or extremely exceptional)</a:t>
            </a:r>
          </a:p>
          <a:p>
            <a:pPr marL="982663" marR="0" lvl="0" indent="-982663" algn="just" defTabSz="914400" rtl="0" eaLnBrk="1" fontAlgn="auto" latinLnBrk="0" hangingPunct="1">
              <a:lnSpc>
                <a:spcPct val="120000"/>
              </a:lnSpc>
              <a:spcBef>
                <a:spcPts val="0"/>
              </a:spcBef>
              <a:spcAft>
                <a:spcPts val="0"/>
              </a:spcAft>
              <a:buClrTx/>
              <a:buSzTx/>
              <a:buFontTx/>
              <a:buNone/>
              <a:tabLst/>
              <a:defRPr/>
            </a:pP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0" name="圆角矩形 31">
            <a:extLst>
              <a:ext uri="{FF2B5EF4-FFF2-40B4-BE49-F238E27FC236}">
                <a16:creationId xmlns:a16="http://schemas.microsoft.com/office/drawing/2014/main" xmlns="" id="{B4B908E9-DADB-B1F9-1DE1-5E6F5DFAEDA4}"/>
              </a:ext>
            </a:extLst>
          </p:cNvPr>
          <p:cNvSpPr/>
          <p:nvPr/>
        </p:nvSpPr>
        <p:spPr>
          <a:xfrm>
            <a:off x="1041992" y="365032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4604740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87780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When we mess up in worldly areas and feel dejected and isolated, the universe is just giving us an </a:t>
            </a:r>
            <a:r>
              <a:rPr lang="en-US" altLang="zh-CN" sz="2200" b="1" u="sng" dirty="0">
                <a:solidFill>
                  <a:srgbClr val="DD5C60"/>
                </a:solidFill>
                <a:cs typeface="Times New Roman" panose="02020603050405020304" pitchFamily="18" charset="0"/>
              </a:rPr>
              <a:t>exceptional</a:t>
            </a:r>
            <a:r>
              <a:rPr kumimoji="0" lang="en-US" altLang="zh-CN" sz="2200" b="1" i="0"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chance to begin the training … </a:t>
            </a:r>
            <a:r>
              <a:rPr kumimoji="0" lang="en-US" altLang="zh-CN" sz="2200" i="0"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6) </a:t>
            </a:r>
          </a:p>
        </p:txBody>
      </p:sp>
      <p:sp>
        <p:nvSpPr>
          <p:cNvPr id="8" name="矩形 7">
            <a:extLst>
              <a:ext uri="{FF2B5EF4-FFF2-40B4-BE49-F238E27FC236}">
                <a16:creationId xmlns:a16="http://schemas.microsoft.com/office/drawing/2014/main" xmlns="" id="{1036199C-0229-A0A7-DA01-03D92316392C}"/>
              </a:ext>
            </a:extLst>
          </p:cNvPr>
          <p:cNvSpPr/>
          <p:nvPr/>
        </p:nvSpPr>
        <p:spPr>
          <a:xfrm>
            <a:off x="0" y="2466265"/>
            <a:ext cx="12192000" cy="2513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2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文本框 8">
            <a:extLst>
              <a:ext uri="{FF2B5EF4-FFF2-40B4-BE49-F238E27FC236}">
                <a16:creationId xmlns:a16="http://schemas.microsoft.com/office/drawing/2014/main" xmlns="" id="{4C2F6368-E4A8-3D1A-3F1F-0AFF8DC6E1A4}"/>
              </a:ext>
            </a:extLst>
          </p:cNvPr>
          <p:cNvSpPr txBox="1"/>
          <p:nvPr/>
        </p:nvSpPr>
        <p:spPr>
          <a:xfrm>
            <a:off x="956928" y="2668285"/>
            <a:ext cx="10823943"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film features a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truly exceptional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cast, including Oscar winner Denzel Washington. </a:t>
            </a:r>
            <a:r>
              <a:rPr lang="zh-CN" altLang="en-US" sz="2200" dirty="0">
                <a:solidFill>
                  <a:prstClr val="black"/>
                </a:solidFill>
                <a:ea typeface="黑体" panose="02010609060101010101" pitchFamily="49" charset="-122"/>
                <a:cs typeface="Times New Roman" panose="02020603050405020304" pitchFamily="18" charset="0"/>
              </a:rPr>
              <a:t>这</a:t>
            </a:r>
            <a:endParaRPr lang="en-US" altLang="zh-CN" sz="2200" dirty="0">
              <a:solidFill>
                <a:prstClr val="black"/>
              </a:solidFill>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部电影拥有非常强大的演员阵容，包括奥斯卡奖得主丹泽尔</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华盛顿。</a:t>
            </a:r>
            <a:endPar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most exceptional (=the best)</a:t>
            </a: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George Best was one of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most exceptional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footballers of all time.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乔治</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贝斯特是有史以来最杰出的足球运动员之一。</a:t>
            </a:r>
            <a:endParaRPr kumimoji="0" lang="zh-CN"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0" name="圆角矩形 31">
            <a:extLst>
              <a:ext uri="{FF2B5EF4-FFF2-40B4-BE49-F238E27FC236}">
                <a16:creationId xmlns:a16="http://schemas.microsoft.com/office/drawing/2014/main" xmlns="" id="{B4B908E9-DADB-B1F9-1DE1-5E6F5DFAEDA4}"/>
              </a:ext>
            </a:extLst>
          </p:cNvPr>
          <p:cNvSpPr/>
          <p:nvPr/>
        </p:nvSpPr>
        <p:spPr>
          <a:xfrm>
            <a:off x="1041992" y="224194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a:extLst>
              <a:ext uri="{FF2B5EF4-FFF2-40B4-BE49-F238E27FC236}">
                <a16:creationId xmlns:a16="http://schemas.microsoft.com/office/drawing/2014/main" xmlns="" id="{0EB10B5F-FA65-B7C6-81ED-DB5E72498339}"/>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39630649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p:cNvSpPr txBox="1"/>
          <p:nvPr/>
        </p:nvSpPr>
        <p:spPr>
          <a:xfrm>
            <a:off x="919321" y="374590"/>
            <a:ext cx="44323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Language Points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框 2"/>
          <p:cNvSpPr txBox="1"/>
          <p:nvPr/>
        </p:nvSpPr>
        <p:spPr>
          <a:xfrm>
            <a:off x="956928" y="1234211"/>
            <a:ext cx="10758377" cy="452874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but hugely important races — races around keeping a sense of humor, showing gratitude, forgiving, appreciating, </a:t>
            </a:r>
            <a:r>
              <a:rPr lang="en-US" altLang="zh-CN" sz="2200" b="1" u="sng" dirty="0">
                <a:solidFill>
                  <a:srgbClr val="DD5C60"/>
                </a:solidFill>
                <a:cs typeface="Times New Roman" panose="02020603050405020304" pitchFamily="18" charset="0"/>
              </a:rPr>
              <a:t>letting go</a:t>
            </a:r>
            <a:r>
              <a:rPr lang="en-US" altLang="zh-CN" sz="2200" b="1" dirty="0">
                <a:solidFill>
                  <a:srgbClr val="DD5C60"/>
                </a:solidFill>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a:t>
            </a:r>
            <a:r>
              <a:rPr lang="en-US" altLang="zh-CN" sz="2200" b="1" u="sng" dirty="0">
                <a:solidFill>
                  <a:srgbClr val="DD5C60"/>
                </a:solidFill>
                <a:cs typeface="Times New Roman" panose="02020603050405020304" pitchFamily="18" charset="0"/>
              </a:rPr>
              <a:t>making do</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3-5, para. 6) </a:t>
            </a:r>
          </a:p>
          <a:p>
            <a:pPr marL="714375" marR="0" lvl="0" indent="-714375"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let go: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accept that you cannot change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stop thinking or worrying about it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放下，随它去；不再焦虑</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Sometimes you just have to learn to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let go</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有时候，你必须学会放手。</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Let go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of things you can’t change.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你改变不了的事情，就让它去吧。</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make do (with sth):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manage with sth that is not really good enough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凑合，将就</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52438" marR="0" lvl="0" indent="-452438"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hardly had any food in the house so I just had to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make do</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家里几乎没有吃的，我只能勉强凑合。</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452438"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Why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make do</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with a copy if you can afford the genuine article? </a:t>
            </a:r>
            <a:r>
              <a:rPr lang="zh-CN" altLang="en-US"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如果你买得起正品，为什么还拿复制品凑合呢？</a:t>
            </a: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4193"/>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77264" y="377334"/>
            <a:ext cx="2261420" cy="584775"/>
          </a:xfrm>
          <a:prstGeom prst="rect">
            <a:avLst/>
          </a:prstGeom>
          <a:noFill/>
        </p:spPr>
        <p:txBody>
          <a:bodyPr wrap="square" rtlCol="0">
            <a:spAutoFit/>
          </a:bodyPr>
          <a:lstStyle/>
          <a:p>
            <a:r>
              <a:rPr lang="en-US" altLang="zh-CN" sz="3200" b="1" dirty="0">
                <a:solidFill>
                  <a:prstClr val="black"/>
                </a:solidFill>
                <a:latin typeface="Calibri" panose="020F0502020204030204"/>
                <a:ea typeface="宋体" panose="02010600030101010101" pitchFamily="2" charset="-122"/>
              </a:rPr>
              <a:t>-Passage</a:t>
            </a:r>
            <a:r>
              <a:rPr lang="en-US" altLang="zh-CN" dirty="0"/>
              <a:t> </a:t>
            </a:r>
            <a:r>
              <a:rPr lang="en-US" altLang="zh-CN" sz="3200" b="1" dirty="0">
                <a:solidFill>
                  <a:prstClr val="black"/>
                </a:solidFill>
                <a:latin typeface="Calibri" panose="020F0502020204030204"/>
                <a:ea typeface="宋体" panose="02010600030101010101" pitchFamily="2" charset="-122"/>
              </a:rPr>
              <a:t>B</a:t>
            </a:r>
            <a:endParaRPr lang="zh-CN" altLang="en-US" sz="3200" b="1" dirty="0">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xmlns="" val="6740977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11" name="圆角矩形 10"/>
          <p:cNvSpPr/>
          <p:nvPr/>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为什么学生应该有心理健康假</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dirty="0">
              <a:latin typeface="Trade Gothic LT Std" panose="020B0503020502020204" pitchFamily="34" charset="0"/>
            </a:endParaRPr>
          </a:p>
          <a:p>
            <a:pPr indent="534988">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当我还是个孩子的时候，妈妈和我达成了这个协议。只要我在学校一直表现出色，我就可以每学期休三天的心理健康假。这是因为我在六岁的时候就开始了心理健康之旅。我一直是小学老师所说的“爱担忧的人”，可是后来，大家发现我患有创伤性焦虑和临床抑郁症。</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4988">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这让我的成长之路困难重重。我时常担心很多其他孩子不会担心的事情，学校的功课有时实在难应付。这让我经常感到精神崩溃、极度恐慌</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有时候我的工作效率很高，有时候，我却什么都做不好。</a:t>
            </a:r>
          </a:p>
        </p:txBody>
      </p:sp>
      <p:sp>
        <p:nvSpPr>
          <p:cNvPr id="15" name="文本框 14"/>
          <p:cNvSpPr txBox="1"/>
          <p:nvPr/>
        </p:nvSpPr>
        <p:spPr>
          <a:xfrm>
            <a:off x="919320" y="1854199"/>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98109" y="544828"/>
            <a:ext cx="636336" cy="636336"/>
          </a:xfrm>
          <a:prstGeom prst="rect">
            <a:avLst/>
          </a:prstGeom>
        </p:spPr>
      </p:pic>
    </p:spTree>
    <p:extLst>
      <p:ext uri="{BB962C8B-B14F-4D97-AF65-F5344CB8AC3E}">
        <p14:creationId xmlns:p14="http://schemas.microsoft.com/office/powerpoint/2010/main" xmlns="" val="381806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721660"/>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What struck me most was that every single one of my peers had a story about a mental health crisis in their school, no matter if they were from a tiny town in eastern Oregon or the very heart of Portland. </a:t>
            </a:r>
          </a:p>
          <a:p>
            <a:pPr>
              <a:lnSpc>
                <a:spcPct val="120000"/>
              </a:lnSpc>
            </a:pPr>
            <a:r>
              <a:rPr lang="en-US" altLang="zh-CN" sz="2200" dirty="0"/>
              <a:t>        So, over the next few months, we made a committee called Students for a Healthy Oregon, and we set out to end the stigma against mental health. We also wanted to prioritize mental health in schools. With the help of some lobbyists and a few mental health professionals, we put forth House Bill 2191. This bill allows students to take mental health days off from school the same way you would a physical health day. </a:t>
            </a:r>
          </a:p>
        </p:txBody>
      </p:sp>
      <p:sp>
        <p:nvSpPr>
          <p:cNvPr id="18" name="文本框 17"/>
          <p:cNvSpPr txBox="1"/>
          <p:nvPr/>
        </p:nvSpPr>
        <p:spPr>
          <a:xfrm>
            <a:off x="919320" y="1987287"/>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123600"/>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Tree>
    <p:extLst>
      <p:ext uri="{BB962C8B-B14F-4D97-AF65-F5344CB8AC3E}">
        <p14:creationId xmlns:p14="http://schemas.microsoft.com/office/powerpoint/2010/main" xmlns="" val="9371989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11" name="圆角矩形 10"/>
          <p:cNvSpPr/>
          <p:nvPr/>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那个时候，人们对心理健康，尤其是青少年心理健康的探讨远不如现在这样普遍。有的学期，我充分利用了所有的心理健康假；而有的学期，我完全不需要休假。正是因为我能够选择是否休假，才成为了一个快乐、健康、学业有成的学生。我现在在用小时候学到的技能来帮助其他学生应对他们的心理健康问题。我今天想谈一些有关青少年心理健康的想法：发生了什么？怎么发生的？我们可以做什么？</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4988">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首先，你需要了解，尽管并不是每个人都像我一样被诊断出患有精神疾病，可的确是每个人都有心理健康问题。</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98109" y="585280"/>
            <a:ext cx="636336" cy="636336"/>
          </a:xfrm>
          <a:prstGeom prst="rect">
            <a:avLst/>
          </a:prstGeom>
        </p:spPr>
      </p:pic>
    </p:spTree>
    <p:extLst>
      <p:ext uri="{BB962C8B-B14F-4D97-AF65-F5344CB8AC3E}">
        <p14:creationId xmlns:p14="http://schemas.microsoft.com/office/powerpoint/2010/main" xmlns="" val="41599887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11" name="圆角矩形 10"/>
          <p:cNvSpPr/>
          <p:nvPr/>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1387011" y="1467335"/>
            <a:ext cx="10284290" cy="333629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536575">
              <a:lnSpc>
                <a:spcPct val="120000"/>
              </a:lnSpc>
            </a:pPr>
            <a:endParaRPr lang="en-US" altLang="zh-CN" sz="2200" dirty="0">
              <a:latin typeface="黑体" panose="02010609060101010101" pitchFamily="49" charset="-122"/>
              <a:ea typeface="黑体" panose="02010609060101010101" pitchFamily="49" charset="-122"/>
            </a:endParaRPr>
          </a:p>
          <a:p>
            <a:pPr>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就像维持身体健康一样，每个人也有一个需要精心呵护的大脑。毕竟，我们的头部和身体不仅仅是通过脖子连接在一起。精神疾病也有可能体现在生理上，如恶心、头痛、疲劳和呼吸急促。因此，既然心理健康影响着我们所有人，我们难道不应该想出适用于所有人的解决方案吗？</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6575">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这就引出了我故事的第二部分。在高中的时候，我已经能够很好地管理自己的心理健康。我成绩不错，还是俄勒冈州学生会主席。</a:t>
            </a:r>
          </a:p>
        </p:txBody>
      </p:sp>
      <p:sp>
        <p:nvSpPr>
          <p:cNvPr id="15" name="文本框 14"/>
          <p:cNvSpPr txBox="1"/>
          <p:nvPr/>
        </p:nvSpPr>
        <p:spPr>
          <a:xfrm>
            <a:off x="919320" y="1854199"/>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98109" y="544828"/>
            <a:ext cx="636336" cy="636336"/>
          </a:xfrm>
          <a:prstGeom prst="rect">
            <a:avLst/>
          </a:prstGeom>
        </p:spPr>
      </p:pic>
    </p:spTree>
    <p:extLst>
      <p:ext uri="{BB962C8B-B14F-4D97-AF65-F5344CB8AC3E}">
        <p14:creationId xmlns:p14="http://schemas.microsoft.com/office/powerpoint/2010/main" xmlns="" val="11252257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11" name="圆角矩形 10"/>
          <p:cNvSpPr/>
          <p:nvPr/>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1387011" y="1467335"/>
            <a:ext cx="10284290" cy="3768660"/>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a:lnSpc>
                <a:spcPct val="120000"/>
              </a:lnSpc>
            </a:pPr>
            <a:r>
              <a:rPr lang="zh-CN" altLang="en-US" sz="2200" dirty="0">
                <a:latin typeface="黑体" panose="02010609060101010101" pitchFamily="49" charset="-122"/>
                <a:ea typeface="黑体" panose="02010609060101010101" pitchFamily="49" charset="-122"/>
              </a:rPr>
              <a:t>但大约在这个时候，我开始意识到，心理健康不仅仅是我个人的问题。在我上高一的时候，不幸的是家乡发生了多起悲惨事件，我看到整个社区的人都被那些悲剧深深地触动了。作为一个全州性组织的主席，我也开始从其他学生那里听到了越来越多类似的悲剧发生在他们的镇上。</a:t>
            </a:r>
            <a:endParaRPr lang="en-US" altLang="zh-CN" sz="2200" dirty="0">
              <a:latin typeface="黑体" panose="02010609060101010101" pitchFamily="49" charset="-122"/>
              <a:ea typeface="黑体" panose="02010609060101010101" pitchFamily="49" charset="-122"/>
            </a:endParaRPr>
          </a:p>
          <a:p>
            <a:pPr indent="539750">
              <a:lnSpc>
                <a:spcPct val="120000"/>
              </a:lnSpc>
            </a:pPr>
            <a:r>
              <a:rPr lang="zh-CN" altLang="en-US" sz="2200" dirty="0">
                <a:latin typeface="黑体" panose="02010609060101010101" pitchFamily="49" charset="-122"/>
                <a:ea typeface="黑体" panose="02010609060101010101" pitchFamily="49" charset="-122"/>
              </a:rPr>
              <a:t>因此，在 </a:t>
            </a:r>
            <a:r>
              <a:rPr lang="en-US" altLang="zh-CN" sz="2200" dirty="0">
                <a:latin typeface="黑体" panose="02010609060101010101" pitchFamily="49" charset="-122"/>
                <a:ea typeface="黑体" panose="02010609060101010101" pitchFamily="49" charset="-122"/>
              </a:rPr>
              <a:t>2018 </a:t>
            </a:r>
            <a:r>
              <a:rPr lang="zh-CN" altLang="en-US" sz="2200" dirty="0">
                <a:latin typeface="黑体" panose="02010609060101010101" pitchFamily="49" charset="-122"/>
                <a:ea typeface="黑体" panose="02010609060101010101" pitchFamily="49" charset="-122"/>
              </a:rPr>
              <a:t>年的夏令营，我们举办了一个论坛与大约 </a:t>
            </a:r>
            <a:r>
              <a:rPr lang="en-US" altLang="zh-CN" sz="2200" dirty="0">
                <a:latin typeface="黑体" panose="02010609060101010101" pitchFamily="49" charset="-122"/>
                <a:ea typeface="黑体" panose="02010609060101010101" pitchFamily="49" charset="-122"/>
              </a:rPr>
              <a:t>100 </a:t>
            </a:r>
            <a:r>
              <a:rPr lang="zh-CN" altLang="en-US" sz="2200" dirty="0">
                <a:latin typeface="黑体" panose="02010609060101010101" pitchFamily="49" charset="-122"/>
                <a:ea typeface="黑体" panose="02010609060101010101" pitchFamily="49" charset="-122"/>
              </a:rPr>
              <a:t>名高中生讨论青少年心理健康问题。我们应该怎么做？我们怀着极大的同理心和坦诚进行了交流，结果令人震惊。</a:t>
            </a:r>
          </a:p>
        </p:txBody>
      </p:sp>
      <p:sp>
        <p:nvSpPr>
          <p:cNvPr id="15" name="文本框 14"/>
          <p:cNvSpPr txBox="1"/>
          <p:nvPr/>
        </p:nvSpPr>
        <p:spPr>
          <a:xfrm>
            <a:off x="919320" y="1932577"/>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98109" y="544828"/>
            <a:ext cx="636336" cy="636336"/>
          </a:xfrm>
          <a:prstGeom prst="rect">
            <a:avLst/>
          </a:prstGeom>
        </p:spPr>
      </p:pic>
    </p:spTree>
    <p:extLst>
      <p:ext uri="{BB962C8B-B14F-4D97-AF65-F5344CB8AC3E}">
        <p14:creationId xmlns:p14="http://schemas.microsoft.com/office/powerpoint/2010/main" xmlns="" val="5147407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11" name="圆角矩形 10"/>
          <p:cNvSpPr/>
          <p:nvPr/>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1387011" y="1467335"/>
            <a:ext cx="10284290" cy="336239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536575" algn="just">
              <a:lnSpc>
                <a:spcPct val="120000"/>
              </a:lnSpc>
            </a:pPr>
            <a:endParaRPr lang="en-US" altLang="zh-CN" sz="2200" dirty="0">
              <a:latin typeface="黑体" panose="02010609060101010101" pitchFamily="49" charset="-122"/>
              <a:ea typeface="黑体" panose="02010609060101010101" pitchFamily="49" charset="-122"/>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最令我印象深刻的是，不管他们来自俄勒冈州东部的小镇还是波特兰的市中心，我的每个同龄人在校期间都有心理健康危机。</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于是在接下来的几个月里，我们成立了一个叫做“学生支持健康俄勒冈”的委员会，致力于停止将心理健康污名化。我们还希望学校更加重视（学生的）心理健康。在一些游说者和精神健康专家的帮助下，我们提出了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2191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号众议院法案，该法案允许学生休心理健康假，跟请普通病假差不多。</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952268"/>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 </a:t>
            </a: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98109" y="544828"/>
            <a:ext cx="636336" cy="636336"/>
          </a:xfrm>
          <a:prstGeom prst="rect">
            <a:avLst/>
          </a:prstGeom>
        </p:spPr>
      </p:pic>
    </p:spTree>
    <p:extLst>
      <p:ext uri="{BB962C8B-B14F-4D97-AF65-F5344CB8AC3E}">
        <p14:creationId xmlns:p14="http://schemas.microsoft.com/office/powerpoint/2010/main" xmlns="" val="6522942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11" name="圆角矩形 10"/>
          <p:cNvSpPr/>
          <p:nvPr/>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1387011" y="1467335"/>
            <a:ext cx="10284290" cy="417492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通常情况下，休一天假，就像小时候我妈妈允许我休的假一样，会让你感觉更好，否则，会感觉更糟。</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在接下来的几个月里，我们为该法案进行游说、研究和竞选，在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2019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年 </a:t>
            </a:r>
            <a:r>
              <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rPr>
              <a:t>6 </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月，它终于被签署成为法律。</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对于俄勒冈州的学生来说，这是一个突破性的时刻。效果如何呢？我们来看一个例子。比如说，有些学生这个月过得很糟糕，他们课业繁重、疲劳过度、跟不上课程进度，他们感觉自己需要帮助。他们可能从来没有跟父母探讨过心理健康的话题，但是现在有一条法律可以帮助他们发起这场对话。</a:t>
            </a:r>
          </a:p>
        </p:txBody>
      </p:sp>
      <p:sp>
        <p:nvSpPr>
          <p:cNvPr id="15" name="文本框 14"/>
          <p:cNvSpPr txBox="1"/>
          <p:nvPr/>
        </p:nvSpPr>
        <p:spPr>
          <a:xfrm>
            <a:off x="919320" y="1936087"/>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xmlns="" id="{32DA2733-E343-8B72-370A-7024E36650F4}"/>
              </a:ext>
            </a:extLst>
          </p:cNvPr>
          <p:cNvSpPr txBox="1"/>
          <p:nvPr/>
        </p:nvSpPr>
        <p:spPr>
          <a:xfrm>
            <a:off x="919320" y="1952268"/>
            <a:ext cx="467691" cy="453419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 </a:t>
            </a: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98109" y="544828"/>
            <a:ext cx="636336" cy="636336"/>
          </a:xfrm>
          <a:prstGeom prst="rect">
            <a:avLst/>
          </a:prstGeom>
        </p:spPr>
      </p:pic>
    </p:spTree>
    <p:extLst>
      <p:ext uri="{BB962C8B-B14F-4D97-AF65-F5344CB8AC3E}">
        <p14:creationId xmlns:p14="http://schemas.microsoft.com/office/powerpoint/2010/main" xmlns="" val="1638340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4">
            <a:hlinkClick r:id="" action="ppaction://noaction"/>
            <a:extLst>
              <a:ext uri="{FF2B5EF4-FFF2-40B4-BE49-F238E27FC236}">
                <a16:creationId xmlns:a16="http://schemas.microsoft.com/office/drawing/2014/main" xmlns="" id="{0C208273-C9FF-11A2-3A1B-26B6B017F098}"/>
              </a:ext>
            </a:extLst>
          </p:cNvPr>
          <p:cNvSpPr/>
          <p:nvPr/>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11" name="圆角矩形 10"/>
          <p:cNvSpPr/>
          <p:nvPr/>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1387011" y="1467335"/>
            <a:ext cx="10284290" cy="4174925"/>
          </a:xfrm>
          <a:prstGeom prst="rect">
            <a:avLst/>
          </a:prstGeom>
          <a:noFill/>
        </p:spPr>
        <p:txBody>
          <a:bodyPr wrap="square" rtlCol="0">
            <a:spAutoFit/>
          </a:bodyPr>
          <a:lstStyle/>
          <a:p>
            <a:pPr indent="356870" algn="ctr">
              <a:lnSpc>
                <a:spcPct val="120000"/>
              </a:lnSpc>
            </a:pP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lnSpc>
                <a:spcPct val="120000"/>
              </a:lnSpc>
            </a:pPr>
            <a:endParaRPr lang="en-US" altLang="zh-CN" sz="2200" dirty="0">
              <a:latin typeface="黑体" panose="02010609060101010101" pitchFamily="49" charset="-122"/>
              <a:ea typeface="黑体" panose="02010609060101010101" pitchFamily="49" charset="-122"/>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家长依然需要给学校打电话，解释请假的原因，所以并不是说（有了这条法律）孩子们就可以随意旷课，但最重要的是，既然学校把缺勤记录为心理健康假，他们就可以追踪有多少学生请了多少天心理健康假。如果一个学生请了太多次，就会被建议与学校辅导员进行咨询。这很重要，因为我们可以及时找到并帮助那些陷入困境的学生。</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现在其他州的学生也在试图通过类似的法律。我目前正在跟加州和科罗拉州学生一起合作推动这些法案，因为我们相信，任何地方的学生都应该有机会改善自己的心理健康状况。</a:t>
            </a:r>
          </a:p>
        </p:txBody>
      </p:sp>
      <p:sp>
        <p:nvSpPr>
          <p:cNvPr id="15" name="文本框 14"/>
          <p:cNvSpPr txBox="1"/>
          <p:nvPr/>
        </p:nvSpPr>
        <p:spPr>
          <a:xfrm>
            <a:off x="919320" y="1936087"/>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xmlns="" id="{0E6B7CC8-3B60-0ACC-24E4-688A443E1635}"/>
              </a:ext>
            </a:extLst>
          </p:cNvPr>
          <p:cNvSpPr txBox="1"/>
          <p:nvPr/>
        </p:nvSpPr>
        <p:spPr>
          <a:xfrm>
            <a:off x="919320" y="1952268"/>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 </a:t>
            </a:r>
          </a:p>
        </p:txBody>
      </p:sp>
      <p:pic>
        <p:nvPicPr>
          <p:cNvPr id="16" name="图片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98109" y="544828"/>
            <a:ext cx="636336" cy="636336"/>
          </a:xfrm>
          <a:prstGeom prst="rect">
            <a:avLst/>
          </a:prstGeom>
        </p:spPr>
      </p:pic>
    </p:spTree>
    <p:extLst>
      <p:ext uri="{BB962C8B-B14F-4D97-AF65-F5344CB8AC3E}">
        <p14:creationId xmlns:p14="http://schemas.microsoft.com/office/powerpoint/2010/main" xmlns="" val="20506029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74852"/>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人生赛场上的赢家和输家</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6575"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我们的社会已经形成一种趋势，即给一些人贴上“赢家”的标签，而另一些人</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十分自然地</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就成了“输家”。这种分类不仅具有明显的不公正性，它还存在着一个潜在的问题，即：暗示生活也许只是一场单一的比赛，据其结果可以将所有竞争者由高到低进行明确地分级。然而，事实更复杂且令人困惑，生活其实是由多种比赛构成，这些比赛在不同的领域里同时进行，并以赢得各种各样的奖杯和奖牌为目标。这些比赛有的比金钱、有的比名誉，当然，还有的比声望，吸引了众多看客和一些社交圈中的大部分人。</a:t>
            </a:r>
          </a:p>
        </p:txBody>
      </p:sp>
      <p:sp>
        <p:nvSpPr>
          <p:cNvPr id="15" name="文本框 14"/>
          <p:cNvSpPr txBox="1"/>
          <p:nvPr/>
        </p:nvSpPr>
        <p:spPr>
          <a:xfrm>
            <a:off x="919320" y="1704071"/>
            <a:ext cx="467691" cy="2909130"/>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3959" y="551991"/>
            <a:ext cx="620486" cy="620486"/>
          </a:xfrm>
          <a:prstGeom prst="rect">
            <a:avLst/>
          </a:prstGeom>
        </p:spPr>
      </p:pic>
    </p:spTree>
    <p:extLst>
      <p:ext uri="{BB962C8B-B14F-4D97-AF65-F5344CB8AC3E}">
        <p14:creationId xmlns:p14="http://schemas.microsoft.com/office/powerpoint/2010/main" xmlns="" val="23421879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919320" y="1276554"/>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但是，也有一些比赛可以衡量其他值得人尊敬的品质。面对挫折，谁最能保持冷静，这是一种比赛；谁能对孩子最友善，这也是一种比赛；还有的比赛可以衡量人在处理人际关系方面的天赋，衡量人对傍晚天空的关注程度，抑或是他们能从秋天的果实中获得乐趣的程度。</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尽管我们热衷于将参赛选手分成不同的等级，但令人惊讶的是，生活中有多种比赛，没有人能够在所有的比赛中都成为赢家；此外，一个人在一种比赛中的超常能力通常不利于他在其他比赛中取得成功。</a:t>
            </a:r>
          </a:p>
        </p:txBody>
      </p:sp>
      <p:sp>
        <p:nvSpPr>
          <p:cNvPr id="15" name="文本框 14"/>
          <p:cNvSpPr txBox="1"/>
          <p:nvPr/>
        </p:nvSpPr>
        <p:spPr>
          <a:xfrm>
            <a:off x="919320" y="1704071"/>
            <a:ext cx="467691" cy="4534190"/>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2</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3959" y="551991"/>
            <a:ext cx="620486" cy="620486"/>
          </a:xfrm>
          <a:prstGeom prst="rect">
            <a:avLst/>
          </a:prstGeom>
        </p:spPr>
      </p:pic>
    </p:spTree>
    <p:extLst>
      <p:ext uri="{BB962C8B-B14F-4D97-AF65-F5344CB8AC3E}">
        <p14:creationId xmlns:p14="http://schemas.microsoft.com/office/powerpoint/2010/main" xmlns="" val="10763852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280839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例如，在商业上取得巨大成功的人往往不怎么懂得欣赏天空或从无花果中获得乐趣；又如，那些名声大噪的人往往不知道该如何陪伴想法很多但不自信的三岁孩童。</a:t>
            </a:r>
            <a:endParaRPr lang="en-US"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53498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由此看来，我们不能在所有的事情上都成为赢家。定睛细看，有些人看起来包揽了所有的奖项，甚至在某些领域被誉为人生赛场上的“超人”，但他们不可能在所有方面都获得如此大的胜利。</a:t>
            </a:r>
          </a:p>
        </p:txBody>
      </p:sp>
      <p:sp>
        <p:nvSpPr>
          <p:cNvPr id="15" name="文本框 14"/>
          <p:cNvSpPr txBox="1"/>
          <p:nvPr/>
        </p:nvSpPr>
        <p:spPr>
          <a:xfrm>
            <a:off x="919320" y="1756323"/>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3</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3959" y="551991"/>
            <a:ext cx="620486" cy="620486"/>
          </a:xfrm>
          <a:prstGeom prst="rect">
            <a:avLst/>
          </a:prstGeom>
        </p:spPr>
      </p:pic>
    </p:spTree>
    <p:extLst>
      <p:ext uri="{BB962C8B-B14F-4D97-AF65-F5344CB8AC3E}">
        <p14:creationId xmlns:p14="http://schemas.microsoft.com/office/powerpoint/2010/main" xmlns="" val="13249295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他们一定会在一些不见经传的比赛中表现得十分糟糕，在体育场的某些角落，他们会摔跤、绊倒、大声抱怨赛道状况，甚至还会尖酸地诋毁整个赛事，认为这百无一用，根本不值得参加。</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539750"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如果说一个人不能在所有事情上都获胜，那么他同样也不可能在所有事情上都失败。当我们在人生中的一些短程竞赛中失利时，其实也保留了许多机会来锻炼和发展自己的力量，争取在其他的比赛中胜出。</a:t>
            </a:r>
          </a:p>
        </p:txBody>
      </p:sp>
      <p:sp>
        <p:nvSpPr>
          <p:cNvPr id="15" name="文本框 14"/>
          <p:cNvSpPr txBox="1"/>
          <p:nvPr/>
        </p:nvSpPr>
        <p:spPr>
          <a:xfrm>
            <a:off x="919320" y="1704071"/>
            <a:ext cx="467691" cy="3721660"/>
          </a:xfrm>
          <a:prstGeom prst="rect">
            <a:avLst/>
          </a:prstGeom>
          <a:noFill/>
        </p:spPr>
        <p:txBody>
          <a:bodyPr wrap="square" rtlCol="0">
            <a:spAutoFit/>
          </a:bodyPr>
          <a:lstStyle/>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r>
              <a:rPr lang="en-US" altLang="zh-CN" sz="2200" b="1" dirty="0">
                <a:solidFill>
                  <a:srgbClr val="DA5362"/>
                </a:solidFill>
              </a:rPr>
              <a:t>4</a:t>
            </a: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a:p>
            <a:pPr>
              <a:lnSpc>
                <a:spcPct val="120000"/>
              </a:lnSpc>
            </a:pPr>
            <a:endParaRPr lang="en-US" altLang="zh-CN" sz="2200" b="1" dirty="0">
              <a:solidFill>
                <a:srgbClr val="DA5362"/>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413959" y="551991"/>
            <a:ext cx="620486" cy="620486"/>
          </a:xfrm>
          <a:prstGeom prst="rect">
            <a:avLst/>
          </a:prstGeom>
        </p:spPr>
      </p:pic>
    </p:spTree>
    <p:extLst>
      <p:ext uri="{BB962C8B-B14F-4D97-AF65-F5344CB8AC3E}">
        <p14:creationId xmlns:p14="http://schemas.microsoft.com/office/powerpoint/2010/main" xmlns="" val="23036391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A5362"/>
        </a:solidFill>
        <a:ln>
          <a:noFill/>
        </a:ln>
      </a:spPr>
      <a:bodyPr rtlCol="0" anchor="ctr"/>
      <a:lstStyle>
        <a:defPPr algn="ctr">
          <a:defRPr sz="2200" b="1"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9536</TotalTime>
  <Words>13351</Words>
  <Application>Microsoft Office PowerPoint</Application>
  <PresentationFormat>自定义</PresentationFormat>
  <Paragraphs>1325</Paragraphs>
  <Slides>101</Slides>
  <Notes>59</Notes>
  <HiddenSlides>0</HiddenSlides>
  <MMClips>0</MMClips>
  <ScaleCrop>false</ScaleCrop>
  <HeadingPairs>
    <vt:vector size="4" baseType="variant">
      <vt:variant>
        <vt:lpstr>主题</vt:lpstr>
      </vt:variant>
      <vt:variant>
        <vt:i4>1</vt:i4>
      </vt:variant>
      <vt:variant>
        <vt:lpstr>幻灯片标题</vt:lpstr>
      </vt:variant>
      <vt:variant>
        <vt:i4>101</vt:i4>
      </vt:variant>
    </vt:vector>
  </HeadingPairs>
  <TitlesOfParts>
    <vt:vector size="102" baseType="lpstr">
      <vt:lpstr>Office 主题</vt:lpstr>
      <vt:lpstr>NEW  EXPERIENCING ENGLISH      2ND EDITION  Coursebook 1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222</cp:revision>
  <dcterms:created xsi:type="dcterms:W3CDTF">2022-04-21T02:30:34Z</dcterms:created>
  <dcterms:modified xsi:type="dcterms:W3CDTF">2024-12-24T03:55:45Z</dcterms:modified>
</cp:coreProperties>
</file>