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2"/>
    <p:sldId id="257" r:id="rId3"/>
    <p:sldId id="258" r:id="rId4"/>
    <p:sldId id="264" r:id="rId5"/>
    <p:sldId id="269" r:id="rId6"/>
    <p:sldId id="260" r:id="rId7"/>
    <p:sldId id="288" r:id="rId8"/>
    <p:sldId id="289" r:id="rId9"/>
    <p:sldId id="290" r:id="rId10"/>
    <p:sldId id="291" r:id="rId11"/>
    <p:sldId id="293" r:id="rId12"/>
    <p:sldId id="271" r:id="rId13"/>
    <p:sldId id="299" r:id="rId14"/>
    <p:sldId id="300" r:id="rId15"/>
    <p:sldId id="302" r:id="rId16"/>
    <p:sldId id="495" r:id="rId17"/>
    <p:sldId id="303" r:id="rId18"/>
    <p:sldId id="306" r:id="rId19"/>
    <p:sldId id="273" r:id="rId20"/>
    <p:sldId id="274" r:id="rId21"/>
    <p:sldId id="275" r:id="rId22"/>
    <p:sldId id="307" r:id="rId23"/>
    <p:sldId id="308" r:id="rId24"/>
    <p:sldId id="309" r:id="rId25"/>
    <p:sldId id="503" r:id="rId26"/>
    <p:sldId id="505" r:id="rId27"/>
    <p:sldId id="261" r:id="rId28"/>
    <p:sldId id="317" r:id="rId29"/>
    <p:sldId id="509" r:id="rId30"/>
    <p:sldId id="510" r:id="rId31"/>
    <p:sldId id="511" r:id="rId32"/>
    <p:sldId id="278" r:id="rId33"/>
    <p:sldId id="533" r:id="rId34"/>
    <p:sldId id="490" r:id="rId35"/>
    <p:sldId id="282" r:id="rId36"/>
    <p:sldId id="373" r:id="rId37"/>
    <p:sldId id="491" r:id="rId38"/>
    <p:sldId id="326" r:id="rId39"/>
    <p:sldId id="492" r:id="rId40"/>
    <p:sldId id="327" r:id="rId41"/>
    <p:sldId id="331" r:id="rId42"/>
    <p:sldId id="330" r:id="rId43"/>
    <p:sldId id="329" r:id="rId44"/>
    <p:sldId id="328" r:id="rId45"/>
    <p:sldId id="332" r:id="rId46"/>
    <p:sldId id="333" r:id="rId47"/>
    <p:sldId id="493" r:id="rId48"/>
    <p:sldId id="494" r:id="rId49"/>
    <p:sldId id="334" r:id="rId50"/>
    <p:sldId id="335" r:id="rId51"/>
    <p:sldId id="336" r:id="rId52"/>
    <p:sldId id="379" r:id="rId53"/>
    <p:sldId id="341" r:id="rId54"/>
    <p:sldId id="340" r:id="rId55"/>
    <p:sldId id="498" r:id="rId56"/>
    <p:sldId id="339" r:id="rId57"/>
    <p:sldId id="499" r:id="rId58"/>
    <p:sldId id="500" r:id="rId59"/>
    <p:sldId id="345" r:id="rId60"/>
    <p:sldId id="344" r:id="rId61"/>
    <p:sldId id="343" r:id="rId62"/>
    <p:sldId id="502" r:id="rId63"/>
    <p:sldId id="347" r:id="rId64"/>
    <p:sldId id="348" r:id="rId65"/>
    <p:sldId id="504" r:id="rId66"/>
    <p:sldId id="350" r:id="rId67"/>
    <p:sldId id="506" r:id="rId68"/>
    <p:sldId id="283" r:id="rId69"/>
    <p:sldId id="354" r:id="rId70"/>
    <p:sldId id="355" r:id="rId71"/>
    <p:sldId id="356" r:id="rId72"/>
    <p:sldId id="357" r:id="rId73"/>
    <p:sldId id="359" r:id="rId74"/>
    <p:sldId id="360" r:id="rId75"/>
    <p:sldId id="361" r:id="rId76"/>
    <p:sldId id="362" r:id="rId77"/>
    <p:sldId id="363" r:id="rId78"/>
    <p:sldId id="364" r:id="rId79"/>
    <p:sldId id="365" r:id="rId80"/>
    <p:sldId id="366" r:id="rId81"/>
  </p:sldIdLst>
  <p:sldSz cx="12192000" cy="6858000"/>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6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jl2011@126.com" initials="c" lastIdx="1" clrIdx="0">
    <p:extLst>
      <p:ext uri="{19B8F6BF-5375-455C-9EA6-DF929625EA0E}">
        <p15:presenceInfo xmlns:p15="http://schemas.microsoft.com/office/powerpoint/2012/main" xmlns="" userId="94a021f01002ee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7057"/>
    <a:srgbClr val="EA8152"/>
    <a:srgbClr val="F19B48"/>
    <a:srgbClr val="E98462"/>
    <a:srgbClr val="DD5C60"/>
    <a:srgbClr val="FFFFFF"/>
    <a:srgbClr val="DA5362"/>
    <a:srgbClr val="D0645C"/>
    <a:srgbClr val="E0645C"/>
    <a:srgbClr val="DE61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72716" autoAdjust="0"/>
  </p:normalViewPr>
  <p:slideViewPr>
    <p:cSldViewPr snapToGrid="0">
      <p:cViewPr varScale="1">
        <p:scale>
          <a:sx n="82" d="100"/>
          <a:sy n="82" d="100"/>
        </p:scale>
        <p:origin x="-2046" y="-78"/>
      </p:cViewPr>
      <p:guideLst>
        <p:guide orient="horz" pos="3861"/>
        <p:guide pos="3840"/>
      </p:guideLst>
    </p:cSldViewPr>
  </p:slideViewPr>
  <p:notesTextViewPr>
    <p:cViewPr>
      <p:scale>
        <a:sx n="1" d="1"/>
        <a:sy n="1" d="1"/>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260351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a:t>
            </a:fld>
            <a:endParaRPr lang="zh-CN" altLang="en-US"/>
          </a:p>
        </p:txBody>
      </p:sp>
    </p:spTree>
    <p:extLst>
      <p:ext uri="{BB962C8B-B14F-4D97-AF65-F5344CB8AC3E}">
        <p14:creationId xmlns:p14="http://schemas.microsoft.com/office/powerpoint/2010/main" xmlns="" val="119475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28</a:t>
            </a:fld>
            <a:endParaRPr lang="zh-CN" altLang="en-US"/>
          </a:p>
        </p:txBody>
      </p:sp>
    </p:spTree>
    <p:extLst>
      <p:ext uri="{BB962C8B-B14F-4D97-AF65-F5344CB8AC3E}">
        <p14:creationId xmlns:p14="http://schemas.microsoft.com/office/powerpoint/2010/main" xmlns="" val="1427239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29</a:t>
            </a:fld>
            <a:endParaRPr lang="zh-CN" altLang="en-US"/>
          </a:p>
        </p:txBody>
      </p:sp>
    </p:spTree>
    <p:extLst>
      <p:ext uri="{BB962C8B-B14F-4D97-AF65-F5344CB8AC3E}">
        <p14:creationId xmlns:p14="http://schemas.microsoft.com/office/powerpoint/2010/main" xmlns="" val="237598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30</a:t>
            </a:fld>
            <a:endParaRPr lang="zh-CN" altLang="en-US"/>
          </a:p>
        </p:txBody>
      </p:sp>
    </p:spTree>
    <p:extLst>
      <p:ext uri="{BB962C8B-B14F-4D97-AF65-F5344CB8AC3E}">
        <p14:creationId xmlns:p14="http://schemas.microsoft.com/office/powerpoint/2010/main" xmlns="" val="237515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31</a:t>
            </a:fld>
            <a:endParaRPr lang="zh-CN" altLang="en-US"/>
          </a:p>
        </p:txBody>
      </p:sp>
    </p:spTree>
    <p:extLst>
      <p:ext uri="{BB962C8B-B14F-4D97-AF65-F5344CB8AC3E}">
        <p14:creationId xmlns:p14="http://schemas.microsoft.com/office/powerpoint/2010/main" xmlns="" val="210325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extLst>
      <p:ext uri="{BB962C8B-B14F-4D97-AF65-F5344CB8AC3E}">
        <p14:creationId xmlns:p14="http://schemas.microsoft.com/office/powerpoint/2010/main" xmlns="" val="1473054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35</a:t>
            </a:fld>
            <a:endParaRPr lang="zh-CN" altLang="en-US"/>
          </a:p>
        </p:txBody>
      </p:sp>
    </p:spTree>
    <p:extLst>
      <p:ext uri="{BB962C8B-B14F-4D97-AF65-F5344CB8AC3E}">
        <p14:creationId xmlns:p14="http://schemas.microsoft.com/office/powerpoint/2010/main" xmlns="" val="2403789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extLst>
      <p:ext uri="{BB962C8B-B14F-4D97-AF65-F5344CB8AC3E}">
        <p14:creationId xmlns:p14="http://schemas.microsoft.com/office/powerpoint/2010/main" xmlns="" val="2844541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extLst>
      <p:ext uri="{BB962C8B-B14F-4D97-AF65-F5344CB8AC3E}">
        <p14:creationId xmlns:p14="http://schemas.microsoft.com/office/powerpoint/2010/main" xmlns="" val="3258172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94442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2609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1042566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86401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85364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3475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859290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00931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51714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292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190654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63567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59562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2071955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785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72270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181814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41204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21356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96154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54451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7320644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1596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0591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903130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79415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473711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10082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101705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65095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693643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40912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134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266155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19085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232608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11</a:t>
            </a:fld>
            <a:endParaRPr lang="zh-CN" altLang="en-US"/>
          </a:p>
        </p:txBody>
      </p:sp>
    </p:spTree>
    <p:extLst>
      <p:ext uri="{BB962C8B-B14F-4D97-AF65-F5344CB8AC3E}">
        <p14:creationId xmlns:p14="http://schemas.microsoft.com/office/powerpoint/2010/main" xmlns="" val="414543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27</a:t>
            </a:fld>
            <a:endParaRPr lang="zh-CN" altLang="en-US"/>
          </a:p>
        </p:txBody>
      </p:sp>
    </p:spTree>
    <p:extLst>
      <p:ext uri="{BB962C8B-B14F-4D97-AF65-F5344CB8AC3E}">
        <p14:creationId xmlns:p14="http://schemas.microsoft.com/office/powerpoint/2010/main" xmlns="" val="1621768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19.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19.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5.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5.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5.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19.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5.xml"/><Relationship Id="rId1" Type="http://schemas.openxmlformats.org/officeDocument/2006/relationships/slideMaster" Target="../slideMasters/slideMaster1.xml"/><Relationship Id="rId5" Type="http://schemas.openxmlformats.org/officeDocument/2006/relationships/slide" Target="../slides/slide5.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19.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5.xml"/><Relationship Id="rId1" Type="http://schemas.openxmlformats.org/officeDocument/2006/relationships/slideMaster" Target="../slideMasters/slideMaster1.xml"/><Relationship Id="rId5" Type="http://schemas.openxmlformats.org/officeDocument/2006/relationships/slide" Target="../slides/slide19.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5.xml"/><Relationship Id="rId1" Type="http://schemas.openxmlformats.org/officeDocument/2006/relationships/slideMaster" Target="../slideMasters/slideMaster1.xml"/><Relationship Id="rId4" Type="http://schemas.openxmlformats.org/officeDocument/2006/relationships/slide" Target="../slides/slide1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2" name="文本框 21"/>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3" name="文本框 22">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矩形 10">
            <a:hlinkClick r:id="rId3" action="ppaction://hlinksldjump"/>
            <a:extLst>
              <a:ext uri="{FF2B5EF4-FFF2-40B4-BE49-F238E27FC236}">
                <a16:creationId xmlns:a16="http://schemas.microsoft.com/office/drawing/2014/main" xmlns="" id="{E9AFF9F5-4CEC-31D9-E675-280E2452CF3E}"/>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4" action="ppaction://hlinksldjump"/>
            <a:extLst>
              <a:ext uri="{FF2B5EF4-FFF2-40B4-BE49-F238E27FC236}">
                <a16:creationId xmlns:a16="http://schemas.microsoft.com/office/drawing/2014/main" xmlns="" id="{A959913F-0D2D-F2FA-9029-FE678849E82D}"/>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a:extLst>
              <a:ext uri="{FF2B5EF4-FFF2-40B4-BE49-F238E27FC236}">
                <a16:creationId xmlns:a16="http://schemas.microsoft.com/office/drawing/2014/main" xmlns="" id="{313164D5-9C0C-697B-2853-947977772848}"/>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hlinkClick r:id="rId3" action="ppaction://hlinksldjump"/>
            <a:extLst>
              <a:ext uri="{FF2B5EF4-FFF2-40B4-BE49-F238E27FC236}">
                <a16:creationId xmlns:a16="http://schemas.microsoft.com/office/drawing/2014/main" xmlns="" id="{EAB6B7D1-8AB3-3204-76C3-88ED39F6B19E}"/>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8" name="文本框 27">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矩形 13">
            <a:hlinkClick r:id="rId3" action="ppaction://hlinksldjump"/>
            <a:extLst>
              <a:ext uri="{FF2B5EF4-FFF2-40B4-BE49-F238E27FC236}">
                <a16:creationId xmlns:a16="http://schemas.microsoft.com/office/drawing/2014/main" xmlns="" id="{50E18399-E176-B276-00F6-48A588EAF679}"/>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08679D2E-521B-9614-3CB5-75820EE99121}"/>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2" action="ppaction://hlinksldjump"/>
            <a:extLst>
              <a:ext uri="{FF2B5EF4-FFF2-40B4-BE49-F238E27FC236}">
                <a16:creationId xmlns:a16="http://schemas.microsoft.com/office/drawing/2014/main" xmlns="" id="{029AD33C-03DF-2ACE-7996-1BF2FF1297C2}"/>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3" action="ppaction://hlinksldjump"/>
            <a:extLst>
              <a:ext uri="{FF2B5EF4-FFF2-40B4-BE49-F238E27FC236}">
                <a16:creationId xmlns:a16="http://schemas.microsoft.com/office/drawing/2014/main" xmlns="" id="{7ADD3EE9-8E71-DE47-187C-F274110494CC}"/>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p:cNvSpPr/>
          <p:nvPr userDrawn="1"/>
        </p:nvSpPr>
        <p:spPr>
          <a:xfrm>
            <a:off x="-385011" y="1942412"/>
            <a:ext cx="13042232" cy="3320704"/>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2" name="矩形 1">
            <a:hlinkClick r:id="rId2" action="ppaction://hlinksldjump"/>
            <a:extLst>
              <a:ext uri="{FF2B5EF4-FFF2-40B4-BE49-F238E27FC236}">
                <a16:creationId xmlns:a16="http://schemas.microsoft.com/office/drawing/2014/main" xmlns="" id="{653237D1-57B7-DBDE-C182-2F63C957CFB8}"/>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a:extLst>
              <a:ext uri="{FF2B5EF4-FFF2-40B4-BE49-F238E27FC236}">
                <a16:creationId xmlns:a16="http://schemas.microsoft.com/office/drawing/2014/main" xmlns="" id="{51D9FA0D-4508-1323-8B5B-6A536E6ADAE1}"/>
              </a:ext>
            </a:extLst>
          </p:cNvPr>
          <p:cNvSpPr/>
          <p:nvPr userDrawn="1"/>
        </p:nvSpPr>
        <p:spPr>
          <a:xfrm>
            <a:off x="4380411" y="9048"/>
            <a:ext cx="3502739"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EEC48F0B-7E57-F30C-84C7-6CEA0A4194EB}"/>
              </a:ext>
            </a:extLst>
          </p:cNvPr>
          <p:cNvSpPr/>
          <p:nvPr userDrawn="1"/>
        </p:nvSpPr>
        <p:spPr>
          <a:xfrm>
            <a:off x="8360284" y="9048"/>
            <a:ext cx="3502739"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hlinkClick r:id="rId3" action="ppaction://hlinksldjump"/>
            <a:extLst>
              <a:ext uri="{FF2B5EF4-FFF2-40B4-BE49-F238E27FC236}">
                <a16:creationId xmlns:a16="http://schemas.microsoft.com/office/drawing/2014/main" xmlns="" id="{71688409-16A5-B4AA-AE56-959D08EDFAD9}"/>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hlinkClick r:id="rId4" action="ppaction://hlinksldjump"/>
            <a:extLst>
              <a:ext uri="{FF2B5EF4-FFF2-40B4-BE49-F238E27FC236}">
                <a16:creationId xmlns:a16="http://schemas.microsoft.com/office/drawing/2014/main" xmlns="" id="{0326AA76-2F85-387B-387C-A19963C14AC6}"/>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2" action="ppaction://hlinksldjump"/>
            <a:extLst>
              <a:ext uri="{FF2B5EF4-FFF2-40B4-BE49-F238E27FC236}">
                <a16:creationId xmlns:a16="http://schemas.microsoft.com/office/drawing/2014/main" xmlns="" id="{38884676-33A8-15E9-8749-ACB02F08C4C9}"/>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8" name="文本框 27"/>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9"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2" name="矩形 11">
            <a:hlinkClick r:id="rId2" action="ppaction://hlinksldjump"/>
            <a:extLst>
              <a:ext uri="{FF2B5EF4-FFF2-40B4-BE49-F238E27FC236}">
                <a16:creationId xmlns:a16="http://schemas.microsoft.com/office/drawing/2014/main" xmlns="" id="{2D2F87E6-8A3F-33CE-76BF-43126A62FFC1}"/>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a:extLst>
              <a:ext uri="{FF2B5EF4-FFF2-40B4-BE49-F238E27FC236}">
                <a16:creationId xmlns:a16="http://schemas.microsoft.com/office/drawing/2014/main" xmlns="" id="{3E918335-1B5A-3D75-5B45-5507F3605793}"/>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4" action="ppaction://hlinksldjump"/>
            <a:extLst>
              <a:ext uri="{FF2B5EF4-FFF2-40B4-BE49-F238E27FC236}">
                <a16:creationId xmlns:a16="http://schemas.microsoft.com/office/drawing/2014/main" xmlns="" id="{AD58D5BC-18B6-F7EE-EDCD-DFC92A5970E1}"/>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2" action="ppaction://hlinksldjump"/>
            <a:extLst>
              <a:ext uri="{FF2B5EF4-FFF2-40B4-BE49-F238E27FC236}">
                <a16:creationId xmlns:a16="http://schemas.microsoft.com/office/drawing/2014/main" xmlns="" id="{87878B07-3179-C253-31A8-DFD34B986529}"/>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p:cNvSpPr/>
          <p:nvPr userDrawn="1"/>
        </p:nvSpPr>
        <p:spPr>
          <a:xfrm>
            <a:off x="-385011" y="1942413"/>
            <a:ext cx="13042232" cy="1486588"/>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a:extLst>
              <a:ext uri="{FF2B5EF4-FFF2-40B4-BE49-F238E27FC236}">
                <a16:creationId xmlns:a16="http://schemas.microsoft.com/office/drawing/2014/main" xmlns="" id="{3BE0669B-6D56-803D-414A-6390EA8BB6C6}"/>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a:extLst>
              <a:ext uri="{FF2B5EF4-FFF2-40B4-BE49-F238E27FC236}">
                <a16:creationId xmlns:a16="http://schemas.microsoft.com/office/drawing/2014/main" xmlns="" id="{BB85BC79-532A-B147-D418-253D9E3C49F2}"/>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94493159-0D4A-594D-8819-152A78946655}"/>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a:extLst>
              <a:ext uri="{FF2B5EF4-FFF2-40B4-BE49-F238E27FC236}">
                <a16:creationId xmlns:a16="http://schemas.microsoft.com/office/drawing/2014/main" xmlns="" id="{388DFE6A-3C88-3638-7B39-D5572CEDABD0}"/>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2" name="矩形 11">
            <a:hlinkClick r:id="rId2" action="ppaction://hlinksldjump"/>
            <a:extLst>
              <a:ext uri="{FF2B5EF4-FFF2-40B4-BE49-F238E27FC236}">
                <a16:creationId xmlns:a16="http://schemas.microsoft.com/office/drawing/2014/main" xmlns="" id="{E53DA46A-6625-AE63-8B4E-AA227F79E5ED}"/>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a:extLst>
              <a:ext uri="{FF2B5EF4-FFF2-40B4-BE49-F238E27FC236}">
                <a16:creationId xmlns:a16="http://schemas.microsoft.com/office/drawing/2014/main" xmlns="" id="{638FD4FF-082F-78B8-C79B-EDBE80F80FD3}"/>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0CFA8CC9-0A43-86F8-E885-D86CEB2BC6CD}"/>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a:extLst>
              <a:ext uri="{FF2B5EF4-FFF2-40B4-BE49-F238E27FC236}">
                <a16:creationId xmlns:a16="http://schemas.microsoft.com/office/drawing/2014/main" xmlns="" id="{82113069-3550-E8C0-8DB7-6D0465A80385}"/>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xmlns="" id="{6D278C9B-38F7-80E1-DFE4-84EDF958E3EF}"/>
              </a:ext>
            </a:extLst>
          </p:cNvPr>
          <p:cNvPicPr>
            <a:picLocks noChangeAspect="1"/>
          </p:cNvPicPr>
          <p:nvPr userDrawn="1"/>
        </p:nvPicPr>
        <p:blipFill>
          <a:blip r:embed="rId2" cstate="print"/>
          <a:stretch>
            <a:fillRect/>
          </a:stretch>
        </p:blipFill>
        <p:spPr>
          <a:xfrm>
            <a:off x="10436400" y="550800"/>
            <a:ext cx="597600" cy="5976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xmlns="" id="{775999A4-947B-6C58-503E-7889FA41A306}"/>
              </a:ext>
            </a:extLst>
          </p:cNvPr>
          <p:cNvPicPr>
            <a:picLocks noChangeAspect="1"/>
          </p:cNvPicPr>
          <p:nvPr userDrawn="1"/>
        </p:nvPicPr>
        <p:blipFill>
          <a:blip r:embed="rId2" cstate="print"/>
          <a:stretch>
            <a:fillRect/>
          </a:stretch>
        </p:blipFill>
        <p:spPr>
          <a:xfrm>
            <a:off x="10436400" y="550800"/>
            <a:ext cx="597600" cy="5976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p:cNvSpPr/>
          <p:nvPr userDrawn="1"/>
        </p:nvSpPr>
        <p:spPr>
          <a:xfrm>
            <a:off x="-385011" y="1942412"/>
            <a:ext cx="13042232" cy="1863233"/>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矩形 13">
            <a:hlinkClick r:id="rId4" action="ppaction://hlinksldjump"/>
            <a:extLst>
              <a:ext uri="{FF2B5EF4-FFF2-40B4-BE49-F238E27FC236}">
                <a16:creationId xmlns:a16="http://schemas.microsoft.com/office/drawing/2014/main" xmlns="" id="{801C20A3-7A41-EA4F-F448-DAE7B10413E9}"/>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a:extLst>
              <a:ext uri="{FF2B5EF4-FFF2-40B4-BE49-F238E27FC236}">
                <a16:creationId xmlns:a16="http://schemas.microsoft.com/office/drawing/2014/main" xmlns="" id="{53FB68AA-39E0-1573-9AEE-8BDBAD2CE5EC}"/>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3" action="ppaction://hlinksldjump"/>
            <a:extLst>
              <a:ext uri="{FF2B5EF4-FFF2-40B4-BE49-F238E27FC236}">
                <a16:creationId xmlns:a16="http://schemas.microsoft.com/office/drawing/2014/main" xmlns="" id="{33C99670-8A7D-F716-35E8-0AEDA4D32C79}"/>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a:extLst>
              <a:ext uri="{FF2B5EF4-FFF2-40B4-BE49-F238E27FC236}">
                <a16:creationId xmlns:a16="http://schemas.microsoft.com/office/drawing/2014/main" xmlns="" id="{03442240-6D99-6FCB-F15C-E0F017525BF8}"/>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a:extLst>
              <a:ext uri="{FF2B5EF4-FFF2-40B4-BE49-F238E27FC236}">
                <a16:creationId xmlns:a16="http://schemas.microsoft.com/office/drawing/2014/main" xmlns="" id="{3AB2733C-A5D4-ABB0-364E-C26381BC1D74}"/>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2042FDB0-FAD8-69AA-51C2-26BB58A9B23D}"/>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p:cNvSpPr/>
          <p:nvPr userDrawn="1"/>
        </p:nvSpPr>
        <p:spPr>
          <a:xfrm>
            <a:off x="-385011" y="2073042"/>
            <a:ext cx="13042232" cy="2908262"/>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3" action="ppaction://hlinksldjump"/>
            <a:extLst>
              <a:ext uri="{FF2B5EF4-FFF2-40B4-BE49-F238E27FC236}">
                <a16:creationId xmlns:a16="http://schemas.microsoft.com/office/drawing/2014/main" xmlns="" id="{6640A21A-3113-83AA-80AD-4C4CFFDBD546}"/>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2" action="ppaction://hlinksldjump"/>
            <a:extLst>
              <a:ext uri="{FF2B5EF4-FFF2-40B4-BE49-F238E27FC236}">
                <a16:creationId xmlns:a16="http://schemas.microsoft.com/office/drawing/2014/main" xmlns="" id="{462C4C6E-0531-DBC3-08C4-B5F0762ECE41}"/>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8D5E0935-7847-E83A-6039-1F38B9860F63}"/>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pic>
        <p:nvPicPr>
          <p:cNvPr id="3" name="图片 2">
            <a:extLst>
              <a:ext uri="{FF2B5EF4-FFF2-40B4-BE49-F238E27FC236}">
                <a16:creationId xmlns:a16="http://schemas.microsoft.com/office/drawing/2014/main" xmlns="" id="{FB3E13E5-3927-5348-42BE-97F14584D4DD}"/>
              </a:ext>
            </a:extLst>
          </p:cNvPr>
          <p:cNvPicPr>
            <a:picLocks noChangeAspect="1"/>
          </p:cNvPicPr>
          <p:nvPr userDrawn="1"/>
        </p:nvPicPr>
        <p:blipFill>
          <a:blip r:embed="rId4" cstate="print"/>
          <a:stretch>
            <a:fillRect/>
          </a:stretch>
        </p:blipFill>
        <p:spPr>
          <a:xfrm>
            <a:off x="10436400" y="1051200"/>
            <a:ext cx="597600" cy="597600"/>
          </a:xfrm>
          <a:prstGeom prst="rect">
            <a:avLst/>
          </a:prstGeom>
        </p:spPr>
      </p:pic>
      <p:sp>
        <p:nvSpPr>
          <p:cNvPr id="18" name="矩形 17">
            <a:hlinkClick r:id="rId3" action="ppaction://hlinksldjump"/>
            <a:extLst>
              <a:ext uri="{FF2B5EF4-FFF2-40B4-BE49-F238E27FC236}">
                <a16:creationId xmlns:a16="http://schemas.microsoft.com/office/drawing/2014/main" xmlns="" id="{86BABA8F-6130-75A6-AC87-68A12172D70B}"/>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2" action="ppaction://hlinksldjump"/>
            <a:extLst>
              <a:ext uri="{FF2B5EF4-FFF2-40B4-BE49-F238E27FC236}">
                <a16:creationId xmlns:a16="http://schemas.microsoft.com/office/drawing/2014/main" xmlns="" id="{B86ED135-BE32-757D-A5D2-EE9EBC2A462B}"/>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5" action="ppaction://hlinksldjump"/>
            <a:extLst>
              <a:ext uri="{FF2B5EF4-FFF2-40B4-BE49-F238E27FC236}">
                <a16:creationId xmlns:a16="http://schemas.microsoft.com/office/drawing/2014/main" xmlns="" id="{17893368-B98E-0A63-FB4A-8C445405FE4A}"/>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3" action="ppaction://hlinksldjump"/>
            <a:extLst>
              <a:ext uri="{FF2B5EF4-FFF2-40B4-BE49-F238E27FC236}">
                <a16:creationId xmlns:a16="http://schemas.microsoft.com/office/drawing/2014/main" xmlns="" id="{0B97B18A-5715-4884-05A7-07BECF4CEB4E}"/>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2" action="ppaction://hlinksldjump"/>
            <a:extLst>
              <a:ext uri="{FF2B5EF4-FFF2-40B4-BE49-F238E27FC236}">
                <a16:creationId xmlns:a16="http://schemas.microsoft.com/office/drawing/2014/main" xmlns="" id="{F833D6BF-8053-1E13-7588-AC9A6C67A5E4}"/>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6541E823-0AB0-F621-97C9-9D9770B2D807}"/>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394457"/>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4" action="ppaction://hlinksldjump"/>
            <a:extLst>
              <a:ext uri="{FF2B5EF4-FFF2-40B4-BE49-F238E27FC236}">
                <a16:creationId xmlns:a16="http://schemas.microsoft.com/office/drawing/2014/main" xmlns="" id="{0FB6B0D8-4287-56DD-B687-2FE82D0F05FB}"/>
              </a:ext>
            </a:extLst>
          </p:cNvPr>
          <p:cNvSpPr/>
          <p:nvPr userDrawn="1"/>
        </p:nvSpPr>
        <p:spPr>
          <a:xfrm>
            <a:off x="4304903" y="259"/>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a:extLst>
              <a:ext uri="{FF2B5EF4-FFF2-40B4-BE49-F238E27FC236}">
                <a16:creationId xmlns:a16="http://schemas.microsoft.com/office/drawing/2014/main" xmlns="" id="{173F5974-B2D5-C104-2AF4-51BF790AEE62}"/>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a:extLst>
              <a:ext uri="{FF2B5EF4-FFF2-40B4-BE49-F238E27FC236}">
                <a16:creationId xmlns:a16="http://schemas.microsoft.com/office/drawing/2014/main" xmlns="" id="{86F15725-0A81-5B02-1C54-B326B30E81F5}"/>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9" name="文本框 8"/>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0" name="文本框 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圆角矩形 14"/>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437545" y="1052122"/>
            <a:ext cx="596900" cy="596900"/>
          </a:xfrm>
          <a:prstGeom prst="rect">
            <a:avLst/>
          </a:prstGeom>
        </p:spPr>
      </p:pic>
      <p:sp>
        <p:nvSpPr>
          <p:cNvPr id="14" name="矩形 13">
            <a:hlinkClick r:id="rId5" action="ppaction://hlinksldjump"/>
            <a:extLst>
              <a:ext uri="{FF2B5EF4-FFF2-40B4-BE49-F238E27FC236}">
                <a16:creationId xmlns:a16="http://schemas.microsoft.com/office/drawing/2014/main" xmlns="" id="{81DC25CB-2392-2262-AA36-9B0045AA30A3}"/>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a:extLst>
              <a:ext uri="{FF2B5EF4-FFF2-40B4-BE49-F238E27FC236}">
                <a16:creationId xmlns:a16="http://schemas.microsoft.com/office/drawing/2014/main" xmlns="" id="{B4B78260-D4B5-DB47-019B-7B2D1E171412}"/>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3" action="ppaction://hlinksldjump"/>
            <a:extLst>
              <a:ext uri="{FF2B5EF4-FFF2-40B4-BE49-F238E27FC236}">
                <a16:creationId xmlns:a16="http://schemas.microsoft.com/office/drawing/2014/main" xmlns="" id="{A99B62B0-8828-67A5-D79D-93031F4A02FA}"/>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p:cNvSpPr/>
          <p:nvPr userDrawn="1"/>
        </p:nvSpPr>
        <p:spPr>
          <a:xfrm>
            <a:off x="-385011" y="2029499"/>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a:extLst>
              <a:ext uri="{FF2B5EF4-FFF2-40B4-BE49-F238E27FC236}">
                <a16:creationId xmlns:a16="http://schemas.microsoft.com/office/drawing/2014/main" xmlns="" id="{1C5E6A4C-0C8B-FA02-CAE6-5170FB192655}"/>
              </a:ext>
            </a:extLst>
          </p:cNvPr>
          <p:cNvSpPr/>
          <p:nvPr userDrawn="1"/>
        </p:nvSpPr>
        <p:spPr>
          <a:xfrm>
            <a:off x="0" y="0"/>
            <a:ext cx="3902887"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C2911769-6D9E-87DC-D6B9-4658002A366E}"/>
              </a:ext>
            </a:extLst>
          </p:cNvPr>
          <p:cNvSpPr/>
          <p:nvPr userDrawn="1"/>
        </p:nvSpPr>
        <p:spPr>
          <a:xfrm>
            <a:off x="4326841" y="2376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a:extLst>
              <a:ext uri="{FF2B5EF4-FFF2-40B4-BE49-F238E27FC236}">
                <a16:creationId xmlns:a16="http://schemas.microsoft.com/office/drawing/2014/main" xmlns="" id="{7D2AD1DF-17F8-A300-0464-B8B9F0CD5C3C}"/>
              </a:ext>
            </a:extLst>
          </p:cNvPr>
          <p:cNvSpPr/>
          <p:nvPr userDrawn="1"/>
        </p:nvSpPr>
        <p:spPr>
          <a:xfrm>
            <a:off x="8309604" y="9048"/>
            <a:ext cx="3556310"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3" action="ppaction://hlinksldjump"/>
            <a:extLst>
              <a:ext uri="{FF2B5EF4-FFF2-40B4-BE49-F238E27FC236}">
                <a16:creationId xmlns:a16="http://schemas.microsoft.com/office/drawing/2014/main" xmlns="" id="{9DBCEF30-5F34-C321-5C5B-D74C2F3660D0}"/>
              </a:ext>
            </a:extLst>
          </p:cNvPr>
          <p:cNvSpPr/>
          <p:nvPr userDrawn="1"/>
        </p:nvSpPr>
        <p:spPr>
          <a:xfrm>
            <a:off x="-4909" y="-2322"/>
            <a:ext cx="3907795" cy="62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slide" Target="slide50.xml"/></Relationships>
</file>

<file path=ppt/slides/_rels/slide11.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74.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slide" Target="slide54.xml"/><Relationship Id="rId4" Type="http://schemas.openxmlformats.org/officeDocument/2006/relationships/slide" Target="slide52.xml"/></Relationships>
</file>

<file path=ppt/slides/_rels/slide21.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7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7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7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78.xml"/><Relationship Id="rId1" Type="http://schemas.openxmlformats.org/officeDocument/2006/relationships/slideLayout" Target="../slideLayouts/slideLayout8.xml"/><Relationship Id="rId5" Type="http://schemas.openxmlformats.org/officeDocument/2006/relationships/slide" Target="slide63.xml"/><Relationship Id="rId4" Type="http://schemas.openxmlformats.org/officeDocument/2006/relationships/slide" Target="slide61.xml"/></Relationships>
</file>

<file path=ppt/slides/_rels/slide25.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7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8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slide" Target="slide53.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slide" Target="slide5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38.xml"/><Relationship Id="rId5" Type="http://schemas.openxmlformats.org/officeDocument/2006/relationships/slide" Target="slide68.xml"/><Relationship Id="rId4" Type="http://schemas.openxmlformats.org/officeDocument/2006/relationships/slide" Target="slide36.xml"/></Relationships>
</file>

<file path=ppt/slides/_rels/slide6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69.xml"/><Relationship Id="rId4" Type="http://schemas.openxmlformats.org/officeDocument/2006/relationships/slide" Target="slide41.xml"/></Relationships>
</file>

<file path=ppt/slides/_rels/slide7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slide" Target="slide45.xml"/><Relationship Id="rId5" Type="http://schemas.openxmlformats.org/officeDocument/2006/relationships/slide" Target="slide44.xml"/><Relationship Id="rId4" Type="http://schemas.openxmlformats.org/officeDocument/2006/relationships/slide" Target="slide70.xml"/></Relationships>
</file>

<file path=ppt/slides/_rels/slide8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slide" Target="slide46.xml"/><Relationship Id="rId4" Type="http://schemas.openxmlformats.org/officeDocument/2006/relationships/slide" Target="slide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198880"/>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6</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33702" y="1443812"/>
            <a:ext cx="10284290" cy="1828193"/>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338">
              <a:lnSpc>
                <a:spcPct val="120000"/>
              </a:lnSpc>
            </a:pPr>
            <a:r>
              <a:rPr lang="en-US" altLang="zh-CN" sz="2200" dirty="0"/>
              <a:t>These moments are tiny building blocks, the foundation of something much bigger, transformative, and downright heroic: connection.</a:t>
            </a:r>
          </a:p>
        </p:txBody>
      </p:sp>
      <p:sp>
        <p:nvSpPr>
          <p:cNvPr id="18" name="文本框 17"/>
          <p:cNvSpPr txBox="1"/>
          <p:nvPr/>
        </p:nvSpPr>
        <p:spPr>
          <a:xfrm>
            <a:off x="919320" y="1990568"/>
            <a:ext cx="467691" cy="374871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13</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15</a:t>
            </a: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文本框 5"/>
          <p:cNvSpPr txBox="1"/>
          <p:nvPr/>
        </p:nvSpPr>
        <p:spPr>
          <a:xfrm>
            <a:off x="1433702" y="2248602"/>
            <a:ext cx="10284290" cy="3426194"/>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338">
              <a:lnSpc>
                <a:spcPct val="120000"/>
              </a:lnSpc>
            </a:pPr>
            <a:r>
              <a:rPr lang="en-US" altLang="zh-CN" sz="2200" dirty="0"/>
              <a:t>Connection — creating it, nurturing it, multiplying it — is at the heart of all truly heroic acts.         When Mrs. Adams took the time to uncover what was actually holding me back, then pushed even further to discover and deliver what I needed to overcome it, she was not just teaching me. She was connecting with me.</a:t>
            </a:r>
          </a:p>
          <a:p>
            <a:pPr indent="541338">
              <a:lnSpc>
                <a:spcPct val="120000"/>
              </a:lnSpc>
            </a:pPr>
            <a:r>
              <a:rPr lang="en-US" altLang="zh-CN" sz="2200" dirty="0"/>
              <a:t>Whenever I share the story of Mrs. Adams, people can’t wait to tell me their own stories of everyday heroes in their lives. We all have a Mrs. Adams in our lives.</a:t>
            </a:r>
          </a:p>
        </p:txBody>
      </p:sp>
      <p:sp>
        <p:nvSpPr>
          <p:cNvPr id="7" name="矩形: 圆角 34">
            <a:hlinkClick r:id="rId4" action="ppaction://hlinksldjump"/>
          </p:cNvPr>
          <p:cNvSpPr/>
          <p:nvPr/>
        </p:nvSpPr>
        <p:spPr>
          <a:xfrm>
            <a:off x="2847041" y="365664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15586" y="1481277"/>
            <a:ext cx="10284290" cy="4238724"/>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338">
              <a:lnSpc>
                <a:spcPct val="120000"/>
              </a:lnSpc>
            </a:pPr>
            <a:r>
              <a:rPr lang="en-US" altLang="zh-CN" sz="2200" dirty="0"/>
              <a:t>Who changed your path or gave you hope at a crossroads in your life? Do they know it? Don’t waste time: Make sure you tell them what their acts of heroism have meant to you. Thank them. Then stop and think: How can you pick up their torch? Ultimately, there is no finer way to repay your own heroes than by becoming a hero yourself.</a:t>
            </a:r>
          </a:p>
          <a:p>
            <a:pPr indent="541338">
              <a:lnSpc>
                <a:spcPct val="120000"/>
              </a:lnSpc>
            </a:pPr>
            <a:r>
              <a:rPr lang="en-US" altLang="zh-CN" sz="2200" dirty="0"/>
              <a:t>So who do you see that needs you? What opportunities for connection have you overlooked or even just put off because of packed schedules and your harried modern life? Stop waiting for an ideal time to learn a name, extend a hand and be a friend.      Your time — our time — is now. </a:t>
            </a:r>
          </a:p>
        </p:txBody>
      </p:sp>
      <p:sp>
        <p:nvSpPr>
          <p:cNvPr id="18" name="文本框 17"/>
          <p:cNvSpPr txBox="1"/>
          <p:nvPr/>
        </p:nvSpPr>
        <p:spPr>
          <a:xfrm>
            <a:off x="947895" y="1974477"/>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p:cNvPr>
          <p:cNvSpPr/>
          <p:nvPr/>
        </p:nvSpPr>
        <p:spPr>
          <a:xfrm>
            <a:off x="10833564" y="487519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6.6</a:t>
            </a:r>
            <a:endParaRPr lang="zh-CN" altLang="en-US" sz="2600" b="1" dirty="0">
              <a:solidFill>
                <a:srgbClr val="DA5362"/>
              </a:solidFill>
            </a:endParaRPr>
          </a:p>
        </p:txBody>
      </p:sp>
      <p:sp>
        <p:nvSpPr>
          <p:cNvPr id="22" name="文本框 21"/>
          <p:cNvSpPr txBox="1"/>
          <p:nvPr/>
        </p:nvSpPr>
        <p:spPr>
          <a:xfrm>
            <a:off x="919321" y="2061802"/>
            <a:ext cx="10795000" cy="1015663"/>
          </a:xfrm>
          <a:prstGeom prst="rect">
            <a:avLst/>
          </a:prstGeom>
          <a:noFill/>
        </p:spPr>
        <p:txBody>
          <a:bodyPr wrap="square" rtlCol="0">
            <a:spAutoFit/>
          </a:bodyPr>
          <a:lstStyle/>
          <a:p>
            <a:r>
              <a:rPr lang="en-US" altLang="zh-CN" sz="2000" i="1" dirty="0"/>
              <a:t>Fill in the blanks with information from the passage to complete the author’s definition of “everyday heroes.” Compare this definition of “hero” with that in Activity 6.1. Discuss in groups their similarities and differences.</a:t>
            </a:r>
          </a:p>
        </p:txBody>
      </p:sp>
      <p:sp>
        <p:nvSpPr>
          <p:cNvPr id="23" name="矩形 22"/>
          <p:cNvSpPr/>
          <p:nvPr/>
        </p:nvSpPr>
        <p:spPr>
          <a:xfrm>
            <a:off x="979023" y="3648269"/>
            <a:ext cx="12307769" cy="18847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417561" y="3934232"/>
            <a:ext cx="9601892" cy="1284069"/>
          </a:xfrm>
          <a:prstGeom prst="rect">
            <a:avLst/>
          </a:prstGeom>
          <a:noFill/>
        </p:spPr>
        <p:txBody>
          <a:bodyPr wrap="square" rtlCol="0">
            <a:spAutoFit/>
          </a:bodyPr>
          <a:lstStyle/>
          <a:p>
            <a:pPr indent="354013">
              <a:lnSpc>
                <a:spcPct val="120000"/>
              </a:lnSpc>
            </a:pPr>
            <a:r>
              <a:rPr lang="en-US" altLang="zh-CN" sz="2200" dirty="0">
                <a:cs typeface="Times New Roman" panose="02020603050405020304" pitchFamily="18" charset="0"/>
              </a:rPr>
              <a:t>Everyday heroes are the undercover 1. ______ in our midst, who perform </a:t>
            </a:r>
          </a:p>
          <a:p>
            <a:pPr>
              <a:lnSpc>
                <a:spcPct val="120000"/>
              </a:lnSpc>
            </a:pPr>
            <a:r>
              <a:rPr lang="en-US" altLang="zh-CN" sz="2200" dirty="0">
                <a:cs typeface="Times New Roman" panose="02020603050405020304" pitchFamily="18" charset="0"/>
              </a:rPr>
              <a:t>2. ______ , 3. _______ , even mundane acts of kindness, patience, 4. ___________ and 5. _________ that save lives.</a:t>
            </a: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
        <p:nvSpPr>
          <p:cNvPr id="4" name="文本框 3">
            <a:extLst>
              <a:ext uri="{FF2B5EF4-FFF2-40B4-BE49-F238E27FC236}">
                <a16:creationId xmlns:a16="http://schemas.microsoft.com/office/drawing/2014/main" xmlns="" id="{74A75325-172A-5969-9C59-5CE7A6CE0F74}"/>
              </a:ext>
            </a:extLst>
          </p:cNvPr>
          <p:cNvSpPr txBox="1"/>
          <p:nvPr/>
        </p:nvSpPr>
        <p:spPr>
          <a:xfrm>
            <a:off x="6218507" y="3933088"/>
            <a:ext cx="1212897" cy="430887"/>
          </a:xfrm>
          <a:prstGeom prst="rect">
            <a:avLst/>
          </a:prstGeom>
          <a:noFill/>
        </p:spPr>
        <p:txBody>
          <a:bodyPr wrap="square" rtlCol="0">
            <a:spAutoFit/>
          </a:bodyPr>
          <a:lstStyle/>
          <a:p>
            <a:r>
              <a:rPr lang="en-US" altLang="zh-CN" sz="2200" dirty="0">
                <a:solidFill>
                  <a:srgbClr val="DD5C60"/>
                </a:solidFill>
              </a:rPr>
              <a:t>angels</a:t>
            </a:r>
            <a:endParaRPr lang="zh-CN" altLang="en-US" sz="2200" dirty="0">
              <a:solidFill>
                <a:srgbClr val="DD5C60"/>
              </a:solidFill>
            </a:endParaRPr>
          </a:p>
        </p:txBody>
      </p:sp>
      <p:sp>
        <p:nvSpPr>
          <p:cNvPr id="34" name="文本框 33">
            <a:extLst>
              <a:ext uri="{FF2B5EF4-FFF2-40B4-BE49-F238E27FC236}">
                <a16:creationId xmlns:a16="http://schemas.microsoft.com/office/drawing/2014/main" xmlns="" id="{D3E1C1EA-3C67-E95A-A5BD-F28CDEF29545}"/>
              </a:ext>
            </a:extLst>
          </p:cNvPr>
          <p:cNvSpPr txBox="1"/>
          <p:nvPr/>
        </p:nvSpPr>
        <p:spPr>
          <a:xfrm>
            <a:off x="1726004" y="4342172"/>
            <a:ext cx="1045580" cy="430887"/>
          </a:xfrm>
          <a:prstGeom prst="rect">
            <a:avLst/>
          </a:prstGeom>
          <a:noFill/>
        </p:spPr>
        <p:txBody>
          <a:bodyPr wrap="square" rtlCol="0">
            <a:spAutoFit/>
          </a:bodyPr>
          <a:lstStyle/>
          <a:p>
            <a:r>
              <a:rPr lang="en-US" altLang="zh-CN" sz="2200" dirty="0">
                <a:solidFill>
                  <a:srgbClr val="DD5C60"/>
                </a:solidFill>
              </a:rPr>
              <a:t>subtle</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3E600A7F-054D-D888-6E06-77EEA911D77E}"/>
              </a:ext>
            </a:extLst>
          </p:cNvPr>
          <p:cNvSpPr txBox="1"/>
          <p:nvPr/>
        </p:nvSpPr>
        <p:spPr>
          <a:xfrm>
            <a:off x="2978347" y="4318731"/>
            <a:ext cx="1407064" cy="430887"/>
          </a:xfrm>
          <a:prstGeom prst="rect">
            <a:avLst/>
          </a:prstGeom>
          <a:noFill/>
        </p:spPr>
        <p:txBody>
          <a:bodyPr wrap="square" rtlCol="0">
            <a:spAutoFit/>
          </a:bodyPr>
          <a:lstStyle/>
          <a:p>
            <a:r>
              <a:rPr lang="en-US" altLang="zh-CN" sz="2200" dirty="0">
                <a:solidFill>
                  <a:srgbClr val="DD5C60"/>
                </a:solidFill>
              </a:rPr>
              <a:t>ordinary</a:t>
            </a:r>
            <a:endParaRPr lang="zh-CN" altLang="en-US" sz="2200" dirty="0">
              <a:solidFill>
                <a:srgbClr val="DD5C60"/>
              </a:solidFill>
            </a:endParaRPr>
          </a:p>
        </p:txBody>
      </p:sp>
      <p:sp>
        <p:nvSpPr>
          <p:cNvPr id="37" name="文本框 36">
            <a:extLst>
              <a:ext uri="{FF2B5EF4-FFF2-40B4-BE49-F238E27FC236}">
                <a16:creationId xmlns:a16="http://schemas.microsoft.com/office/drawing/2014/main" xmlns="" id="{1B56CDCC-D1D9-C010-541D-16E7B3B0667A}"/>
              </a:ext>
            </a:extLst>
          </p:cNvPr>
          <p:cNvSpPr txBox="1"/>
          <p:nvPr/>
        </p:nvSpPr>
        <p:spPr>
          <a:xfrm>
            <a:off x="9251995" y="4341821"/>
            <a:ext cx="1974221" cy="430887"/>
          </a:xfrm>
          <a:prstGeom prst="rect">
            <a:avLst/>
          </a:prstGeom>
          <a:noFill/>
        </p:spPr>
        <p:txBody>
          <a:bodyPr wrap="square" rtlCol="0">
            <a:spAutoFit/>
          </a:bodyPr>
          <a:lstStyle/>
          <a:p>
            <a:r>
              <a:rPr lang="en-US" altLang="zh-CN" sz="2200" dirty="0">
                <a:solidFill>
                  <a:srgbClr val="DD5C60"/>
                </a:solidFill>
              </a:rPr>
              <a:t>perseverance</a:t>
            </a:r>
            <a:endParaRPr lang="zh-CN" altLang="en-US" sz="2200" dirty="0">
              <a:solidFill>
                <a:srgbClr val="DD5C60"/>
              </a:solidFill>
            </a:endParaRPr>
          </a:p>
        </p:txBody>
      </p:sp>
      <p:sp>
        <p:nvSpPr>
          <p:cNvPr id="38" name="文本框 37">
            <a:extLst>
              <a:ext uri="{FF2B5EF4-FFF2-40B4-BE49-F238E27FC236}">
                <a16:creationId xmlns:a16="http://schemas.microsoft.com/office/drawing/2014/main" xmlns="" id="{0F980D97-7C60-EB5E-EB5B-CBD4182920C6}"/>
              </a:ext>
            </a:extLst>
          </p:cNvPr>
          <p:cNvSpPr txBox="1"/>
          <p:nvPr/>
        </p:nvSpPr>
        <p:spPr>
          <a:xfrm>
            <a:off x="2248794" y="4756795"/>
            <a:ext cx="1611461" cy="430887"/>
          </a:xfrm>
          <a:prstGeom prst="rect">
            <a:avLst/>
          </a:prstGeom>
          <a:noFill/>
        </p:spPr>
        <p:txBody>
          <a:bodyPr wrap="square" rtlCol="0">
            <a:spAutoFit/>
          </a:bodyPr>
          <a:lstStyle/>
          <a:p>
            <a:r>
              <a:rPr lang="en-US" altLang="zh-CN" sz="2200" dirty="0">
                <a:solidFill>
                  <a:srgbClr val="DD5C60"/>
                </a:solidFill>
              </a:rPr>
              <a:t>generosity</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nextCondLst>
                <p:cond evt="onClick" delay="0">
                  <p:tgtEl>
                    <p:spTgt spid="39"/>
                  </p:tgtEl>
                </p:cond>
              </p:nextCondLst>
            </p:seq>
          </p:childTnLst>
        </p:cTn>
      </p:par>
    </p:tnLst>
    <p:bldLst>
      <p:bldP spid="4" grpId="0"/>
      <p:bldP spid="34" grpId="0"/>
      <p:bldP spid="35" grpId="0"/>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xmlns="" id="{358D9A1E-8683-5B41-AF7E-E8F6534371B2}"/>
              </a:ext>
            </a:extLst>
          </p:cNvPr>
          <p:cNvSpPr/>
          <p:nvPr/>
        </p:nvSpPr>
        <p:spPr>
          <a:xfrm>
            <a:off x="919321" y="3296638"/>
            <a:ext cx="12367471" cy="26698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6.7</a:t>
            </a:r>
            <a:endParaRPr lang="zh-CN" altLang="en-US" sz="2600" b="1" dirty="0">
              <a:solidFill>
                <a:srgbClr val="DA5362"/>
              </a:solidFill>
            </a:endParaRPr>
          </a:p>
        </p:txBody>
      </p:sp>
      <p:sp>
        <p:nvSpPr>
          <p:cNvPr id="22" name="文本框 21"/>
          <p:cNvSpPr txBox="1"/>
          <p:nvPr/>
        </p:nvSpPr>
        <p:spPr>
          <a:xfrm>
            <a:off x="919321" y="2061802"/>
            <a:ext cx="10795000" cy="1015663"/>
          </a:xfrm>
          <a:prstGeom prst="rect">
            <a:avLst/>
          </a:prstGeom>
          <a:noFill/>
        </p:spPr>
        <p:txBody>
          <a:bodyPr wrap="square" rtlCol="0">
            <a:spAutoFit/>
          </a:bodyPr>
          <a:lstStyle/>
          <a:p>
            <a:r>
              <a:rPr lang="en-US" altLang="zh-CN" sz="2000" i="1" dirty="0"/>
              <a:t>Complete the paragraph with the words given in the box. Change the form where necessary. Then discuss in groups how the details in the story of Mrs. Adams illustrate the definition of “everyday heroes” in Activity 6.6.</a:t>
            </a: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0" name="矩形 29"/>
          <p:cNvSpPr/>
          <p:nvPr/>
        </p:nvSpPr>
        <p:spPr>
          <a:xfrm>
            <a:off x="2302525" y="3472760"/>
            <a:ext cx="7923826" cy="559413"/>
          </a:xfrm>
          <a:prstGeom prst="rect">
            <a:avLst/>
          </a:prstGeom>
          <a:solidFill>
            <a:srgbClr val="F19B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260594" y="3547242"/>
            <a:ext cx="8072944" cy="400110"/>
          </a:xfrm>
          <a:prstGeom prst="rect">
            <a:avLst/>
          </a:prstGeom>
          <a:noFill/>
        </p:spPr>
        <p:txBody>
          <a:bodyPr wrap="square">
            <a:spAutoFit/>
          </a:bodyPr>
          <a:lstStyle/>
          <a:p>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difficulty • drill • hold • pay • reader • slow • stay • tutor • vast • willing</a:t>
            </a:r>
            <a:endParaRPr lang="zh-CN" altLang="en-US" sz="2000" i="1" dirty="0"/>
          </a:p>
        </p:txBody>
      </p:sp>
      <p:sp>
        <p:nvSpPr>
          <p:cNvPr id="32" name="文本框 31"/>
          <p:cNvSpPr txBox="1"/>
          <p:nvPr/>
        </p:nvSpPr>
        <p:spPr>
          <a:xfrm>
            <a:off x="919321" y="4154114"/>
            <a:ext cx="10704946" cy="1717393"/>
          </a:xfrm>
          <a:prstGeom prst="rect">
            <a:avLst/>
          </a:prstGeom>
          <a:noFill/>
        </p:spPr>
        <p:txBody>
          <a:bodyPr wrap="square">
            <a:spAutoFit/>
          </a:bodyPr>
          <a:lstStyle/>
          <a:p>
            <a:pPr algn="just">
              <a:lnSpc>
                <a:spcPct val="120000"/>
              </a:lnSpc>
            </a:pPr>
            <a:r>
              <a:rPr lang="en-US" altLang="zh-CN" sz="2200" dirty="0">
                <a:cs typeface="Times New Roman" panose="02020603050405020304" pitchFamily="18" charset="0"/>
              </a:rPr>
              <a:t>        When the author was in his first grade, he had 1.___________ reading out loud in front of his classmates. He was perceived to be developmentally 2.______ than his peers. Instead of a diagnosis, the boy needed someone 3.________ to slow down, 4.____ attention and then 5.____ by his side.</a:t>
            </a:r>
            <a:endParaRPr lang="zh-CN" altLang="en-US" sz="2200" dirty="0">
              <a:cs typeface="Times New Roman" panose="02020603050405020304" pitchFamily="18" charset="0"/>
            </a:endParaRPr>
          </a:p>
        </p:txBody>
      </p:sp>
      <p:sp>
        <p:nvSpPr>
          <p:cNvPr id="33" name="文本框 32"/>
          <p:cNvSpPr txBox="1"/>
          <p:nvPr/>
        </p:nvSpPr>
        <p:spPr>
          <a:xfrm>
            <a:off x="7928480" y="4549732"/>
            <a:ext cx="1239377" cy="430887"/>
          </a:xfrm>
          <a:prstGeom prst="rect">
            <a:avLst/>
          </a:prstGeom>
          <a:noFill/>
        </p:spPr>
        <p:txBody>
          <a:bodyPr wrap="square" rtlCol="0">
            <a:spAutoFit/>
          </a:bodyPr>
          <a:lstStyle/>
          <a:p>
            <a:r>
              <a:rPr lang="en-US" altLang="zh-CN" sz="2200" dirty="0">
                <a:solidFill>
                  <a:srgbClr val="DD5C60"/>
                </a:solidFill>
              </a:rPr>
              <a:t>slower</a:t>
            </a:r>
            <a:endParaRPr lang="zh-CN" altLang="en-US" sz="2200" dirty="0">
              <a:solidFill>
                <a:srgbClr val="DD5C60"/>
              </a:solidFill>
            </a:endParaRPr>
          </a:p>
        </p:txBody>
      </p:sp>
      <p:sp>
        <p:nvSpPr>
          <p:cNvPr id="34" name="文本框 33"/>
          <p:cNvSpPr txBox="1"/>
          <p:nvPr/>
        </p:nvSpPr>
        <p:spPr>
          <a:xfrm>
            <a:off x="7279530" y="4132720"/>
            <a:ext cx="1652773" cy="430887"/>
          </a:xfrm>
          <a:prstGeom prst="rect">
            <a:avLst/>
          </a:prstGeom>
          <a:noFill/>
        </p:spPr>
        <p:txBody>
          <a:bodyPr wrap="square" rtlCol="0">
            <a:spAutoFit/>
          </a:bodyPr>
          <a:lstStyle/>
          <a:p>
            <a:r>
              <a:rPr lang="en-US" altLang="zh-CN" sz="2200" dirty="0">
                <a:solidFill>
                  <a:srgbClr val="DD5C60"/>
                </a:solidFill>
              </a:rPr>
              <a:t>difficulty</a:t>
            </a:r>
            <a:endParaRPr lang="zh-CN" altLang="en-US" sz="2200" dirty="0">
              <a:solidFill>
                <a:srgbClr val="DD5C60"/>
              </a:solidFill>
            </a:endParaRPr>
          </a:p>
        </p:txBody>
      </p:sp>
      <p:sp>
        <p:nvSpPr>
          <p:cNvPr id="35" name="文本框 34"/>
          <p:cNvSpPr txBox="1"/>
          <p:nvPr/>
        </p:nvSpPr>
        <p:spPr>
          <a:xfrm>
            <a:off x="6161504" y="4960462"/>
            <a:ext cx="1201979" cy="430887"/>
          </a:xfrm>
          <a:prstGeom prst="rect">
            <a:avLst/>
          </a:prstGeom>
          <a:noFill/>
        </p:spPr>
        <p:txBody>
          <a:bodyPr wrap="square" rtlCol="0">
            <a:spAutoFit/>
          </a:bodyPr>
          <a:lstStyle/>
          <a:p>
            <a:r>
              <a:rPr lang="en-US" altLang="zh-CN" sz="2200" dirty="0">
                <a:solidFill>
                  <a:srgbClr val="DD5C60"/>
                </a:solidFill>
              </a:rPr>
              <a:t>willing</a:t>
            </a:r>
            <a:endParaRPr lang="zh-CN" altLang="en-US" sz="2200" dirty="0">
              <a:solidFill>
                <a:srgbClr val="DD5C60"/>
              </a:solidFill>
            </a:endParaRPr>
          </a:p>
        </p:txBody>
      </p:sp>
      <p:grpSp>
        <p:nvGrpSpPr>
          <p:cNvPr id="36" name="组合 35"/>
          <p:cNvGrpSpPr/>
          <p:nvPr/>
        </p:nvGrpSpPr>
        <p:grpSpPr>
          <a:xfrm>
            <a:off x="8370044" y="885366"/>
            <a:ext cx="799525" cy="586284"/>
            <a:chOff x="6218013" y="812542"/>
            <a:chExt cx="799525" cy="586284"/>
          </a:xfrm>
        </p:grpSpPr>
        <p:sp>
          <p:nvSpPr>
            <p:cNvPr id="37" name="椭圆 3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0" name="文本框 39">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41" name="组合 40"/>
          <p:cNvGrpSpPr/>
          <p:nvPr/>
        </p:nvGrpSpPr>
        <p:grpSpPr>
          <a:xfrm>
            <a:off x="9094497" y="888454"/>
            <a:ext cx="799525" cy="586284"/>
            <a:chOff x="6218013" y="812542"/>
            <a:chExt cx="799525" cy="586284"/>
          </a:xfrm>
        </p:grpSpPr>
        <p:sp>
          <p:nvSpPr>
            <p:cNvPr id="42" name="椭圆 4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3" name="图片 4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55" name="组合 54"/>
          <p:cNvGrpSpPr/>
          <p:nvPr/>
        </p:nvGrpSpPr>
        <p:grpSpPr>
          <a:xfrm>
            <a:off x="9809575" y="888454"/>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59" name="组合 58"/>
          <p:cNvGrpSpPr/>
          <p:nvPr/>
        </p:nvGrpSpPr>
        <p:grpSpPr>
          <a:xfrm>
            <a:off x="10534028" y="891542"/>
            <a:ext cx="799525" cy="586284"/>
            <a:chOff x="6218013" y="812542"/>
            <a:chExt cx="799525" cy="586284"/>
          </a:xfrm>
        </p:grpSpPr>
        <p:sp>
          <p:nvSpPr>
            <p:cNvPr id="60" name="椭圆 5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63" name="组合 62"/>
          <p:cNvGrpSpPr/>
          <p:nvPr/>
        </p:nvGrpSpPr>
        <p:grpSpPr>
          <a:xfrm>
            <a:off x="11255653" y="886655"/>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
        <p:nvSpPr>
          <p:cNvPr id="44" name="文本框 43">
            <a:extLst>
              <a:ext uri="{FF2B5EF4-FFF2-40B4-BE49-F238E27FC236}">
                <a16:creationId xmlns:a16="http://schemas.microsoft.com/office/drawing/2014/main" xmlns="" id="{1D602BA1-B726-0832-E1A5-3DE8C39FE884}"/>
              </a:ext>
            </a:extLst>
          </p:cNvPr>
          <p:cNvSpPr txBox="1"/>
          <p:nvPr/>
        </p:nvSpPr>
        <p:spPr>
          <a:xfrm>
            <a:off x="9327664" y="4936715"/>
            <a:ext cx="658184" cy="430887"/>
          </a:xfrm>
          <a:prstGeom prst="rect">
            <a:avLst/>
          </a:prstGeom>
          <a:noFill/>
        </p:spPr>
        <p:txBody>
          <a:bodyPr wrap="square" rtlCol="0">
            <a:spAutoFit/>
          </a:bodyPr>
          <a:lstStyle/>
          <a:p>
            <a:r>
              <a:rPr lang="en-US" altLang="zh-CN" sz="2200" dirty="0">
                <a:solidFill>
                  <a:srgbClr val="DA5362"/>
                </a:solidFill>
                <a:cs typeface="Times New Roman" panose="02020603050405020304" pitchFamily="18" charset="0"/>
              </a:rPr>
              <a:t>pay</a:t>
            </a:r>
            <a:endParaRPr lang="zh-CN" altLang="en-US" sz="2200" dirty="0">
              <a:solidFill>
                <a:srgbClr val="DA5362"/>
              </a:solidFill>
            </a:endParaRPr>
          </a:p>
        </p:txBody>
      </p:sp>
      <p:sp>
        <p:nvSpPr>
          <p:cNvPr id="45" name="文本框 44">
            <a:extLst>
              <a:ext uri="{FF2B5EF4-FFF2-40B4-BE49-F238E27FC236}">
                <a16:creationId xmlns:a16="http://schemas.microsoft.com/office/drawing/2014/main" xmlns="" id="{7AF371E0-2BF9-B689-F4B7-216C3FE1CB15}"/>
              </a:ext>
            </a:extLst>
          </p:cNvPr>
          <p:cNvSpPr txBox="1"/>
          <p:nvPr/>
        </p:nvSpPr>
        <p:spPr>
          <a:xfrm>
            <a:off x="1793038" y="5340164"/>
            <a:ext cx="754954" cy="430887"/>
          </a:xfrm>
          <a:prstGeom prst="rect">
            <a:avLst/>
          </a:prstGeom>
          <a:noFill/>
        </p:spPr>
        <p:txBody>
          <a:bodyPr wrap="square" rtlCol="0">
            <a:spAutoFit/>
          </a:bodyPr>
          <a:lstStyle/>
          <a:p>
            <a:r>
              <a:rPr lang="en-US" altLang="zh-CN" sz="2200" dirty="0">
                <a:solidFill>
                  <a:srgbClr val="DD5C60"/>
                </a:solidFill>
              </a:rPr>
              <a:t>stay</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nextCondLst>
                <p:cond evt="onClick" delay="0">
                  <p:tgtEl>
                    <p:spTgt spid="39"/>
                  </p:tgtEl>
                </p:cond>
              </p:nextCondLst>
            </p:seq>
          </p:childTnLst>
        </p:cTn>
      </p:par>
    </p:tnLst>
    <p:bldLst>
      <p:bldP spid="33" grpId="0"/>
      <p:bldP spid="34" grpId="0"/>
      <p:bldP spid="35"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xmlns="" id="{850265E9-CA3D-89B6-4CA9-14A2C5B70CB4}"/>
              </a:ext>
            </a:extLst>
          </p:cNvPr>
          <p:cNvSpPr/>
          <p:nvPr/>
        </p:nvSpPr>
        <p:spPr>
          <a:xfrm>
            <a:off x="919321" y="2100171"/>
            <a:ext cx="12367471" cy="26698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6.7</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2" name="文本框 31"/>
          <p:cNvSpPr txBox="1"/>
          <p:nvPr/>
        </p:nvSpPr>
        <p:spPr>
          <a:xfrm>
            <a:off x="919321" y="2754799"/>
            <a:ext cx="10704946" cy="1690335"/>
          </a:xfrm>
          <a:prstGeom prst="rect">
            <a:avLst/>
          </a:prstGeom>
          <a:noFill/>
        </p:spPr>
        <p:txBody>
          <a:bodyPr wrap="square">
            <a:spAutoFit/>
          </a:bodyPr>
          <a:lstStyle/>
          <a:p>
            <a:pPr algn="just">
              <a:lnSpc>
                <a:spcPct val="120000"/>
              </a:lnSpc>
            </a:pPr>
            <a:r>
              <a:rPr lang="en-US" altLang="zh-CN" sz="2200" dirty="0">
                <a:cs typeface="Times New Roman" panose="02020603050405020304" pitchFamily="18" charset="0"/>
              </a:rPr>
              <a:t>Mrs. Adams is such a hero. She believed that with a little extra care and focus, the boy would become a 6.______ . She 7._______ the author in her home after school and 8.______ down, syllable by syllable, into the fear that was 9._______ the author back. As a result, Mrs. Adams gave the author not only the ability to read but confidence and a 10.____ world. </a:t>
            </a:r>
          </a:p>
        </p:txBody>
      </p:sp>
      <p:sp>
        <p:nvSpPr>
          <p:cNvPr id="35" name="矩形 34"/>
          <p:cNvSpPr/>
          <p:nvPr/>
        </p:nvSpPr>
        <p:spPr>
          <a:xfrm>
            <a:off x="2377714" y="3189090"/>
            <a:ext cx="981100" cy="381101"/>
          </a:xfrm>
          <a:prstGeom prst="rect">
            <a:avLst/>
          </a:prstGeom>
          <a:no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defRPr/>
            </a:pPr>
            <a:r>
              <a:rPr lang="en-US" altLang="zh-CN" sz="2200" dirty="0">
                <a:solidFill>
                  <a:srgbClr val="DD5C60"/>
                </a:solidFill>
              </a:rPr>
              <a:t>reader</a:t>
            </a:r>
            <a:endParaRPr lang="zh-CN" altLang="en-US" sz="2200" dirty="0">
              <a:solidFill>
                <a:srgbClr val="DD5C60"/>
              </a:solidFill>
            </a:endParaRPr>
          </a:p>
        </p:txBody>
      </p:sp>
      <p:sp>
        <p:nvSpPr>
          <p:cNvPr id="36" name="文本框 35"/>
          <p:cNvSpPr txBox="1"/>
          <p:nvPr/>
        </p:nvSpPr>
        <p:spPr>
          <a:xfrm>
            <a:off x="4101752" y="3179759"/>
            <a:ext cx="1094516" cy="430887"/>
          </a:xfrm>
          <a:prstGeom prst="rect">
            <a:avLst/>
          </a:prstGeom>
          <a:noFill/>
        </p:spPr>
        <p:txBody>
          <a:bodyPr wrap="square" rtlCol="0">
            <a:spAutoFit/>
          </a:bodyPr>
          <a:lstStyle/>
          <a:p>
            <a:r>
              <a:rPr lang="en-US" altLang="zh-CN" sz="2200" dirty="0">
                <a:solidFill>
                  <a:srgbClr val="DD5C60"/>
                </a:solidFill>
              </a:rPr>
              <a:t>tutored</a:t>
            </a:r>
            <a:endParaRPr lang="zh-CN" altLang="en-US" sz="2200" dirty="0">
              <a:solidFill>
                <a:srgbClr val="DD5C60"/>
              </a:solidFill>
            </a:endParaRPr>
          </a:p>
        </p:txBody>
      </p:sp>
      <p:sp>
        <p:nvSpPr>
          <p:cNvPr id="37" name="文本框 36"/>
          <p:cNvSpPr txBox="1"/>
          <p:nvPr/>
        </p:nvSpPr>
        <p:spPr>
          <a:xfrm>
            <a:off x="9931907" y="3196577"/>
            <a:ext cx="1004408" cy="430887"/>
          </a:xfrm>
          <a:prstGeom prst="rect">
            <a:avLst/>
          </a:prstGeom>
          <a:noFill/>
        </p:spPr>
        <p:txBody>
          <a:bodyPr wrap="square" rtlCol="0">
            <a:spAutoFit/>
          </a:bodyPr>
          <a:lstStyle/>
          <a:p>
            <a:r>
              <a:rPr lang="en-US" altLang="zh-CN" sz="2200" dirty="0">
                <a:solidFill>
                  <a:srgbClr val="DD5C60"/>
                </a:solidFill>
              </a:rPr>
              <a:t>drilled</a:t>
            </a:r>
            <a:endParaRPr lang="zh-CN" altLang="en-US" sz="2200" dirty="0">
              <a:solidFill>
                <a:srgbClr val="DD5C60"/>
              </a:solidFill>
            </a:endParaRPr>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69" name="组合 68"/>
          <p:cNvGrpSpPr/>
          <p:nvPr/>
        </p:nvGrpSpPr>
        <p:grpSpPr>
          <a:xfrm>
            <a:off x="10534028" y="891542"/>
            <a:ext cx="799525" cy="586284"/>
            <a:chOff x="6218013" y="812542"/>
            <a:chExt cx="799525" cy="586284"/>
          </a:xfrm>
        </p:grpSpPr>
        <p:sp>
          <p:nvSpPr>
            <p:cNvPr id="70" name="椭圆 6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1" name="图片 7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2" name="文本框 71">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73" name="组合 72"/>
          <p:cNvGrpSpPr/>
          <p:nvPr/>
        </p:nvGrpSpPr>
        <p:grpSpPr>
          <a:xfrm>
            <a:off x="11255653" y="886655"/>
            <a:ext cx="799525" cy="586284"/>
            <a:chOff x="6218013" y="812542"/>
            <a:chExt cx="799525" cy="586284"/>
          </a:xfrm>
        </p:grpSpPr>
        <p:sp>
          <p:nvSpPr>
            <p:cNvPr id="74" name="椭圆 7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5" name="图片 7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6" name="文本框 75">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
        <p:nvSpPr>
          <p:cNvPr id="33" name="文本框 32">
            <a:extLst>
              <a:ext uri="{FF2B5EF4-FFF2-40B4-BE49-F238E27FC236}">
                <a16:creationId xmlns:a16="http://schemas.microsoft.com/office/drawing/2014/main" xmlns="" id="{5EEC6D57-2FE0-AFE6-4780-49FCB1A549FE}"/>
              </a:ext>
            </a:extLst>
          </p:cNvPr>
          <p:cNvSpPr txBox="1"/>
          <p:nvPr/>
        </p:nvSpPr>
        <p:spPr>
          <a:xfrm>
            <a:off x="6315728" y="3590635"/>
            <a:ext cx="1094516" cy="430887"/>
          </a:xfrm>
          <a:prstGeom prst="rect">
            <a:avLst/>
          </a:prstGeom>
          <a:noFill/>
        </p:spPr>
        <p:txBody>
          <a:bodyPr wrap="square" rtlCol="0">
            <a:spAutoFit/>
          </a:bodyPr>
          <a:lstStyle/>
          <a:p>
            <a:r>
              <a:rPr lang="en-US" altLang="zh-CN" sz="2200" dirty="0">
                <a:solidFill>
                  <a:srgbClr val="DD5C60"/>
                </a:solidFill>
              </a:rPr>
              <a:t>holding</a:t>
            </a:r>
            <a:endParaRPr lang="zh-CN" altLang="en-US" sz="2200" dirty="0">
              <a:solidFill>
                <a:srgbClr val="DD5C60"/>
              </a:solidFill>
            </a:endParaRPr>
          </a:p>
        </p:txBody>
      </p:sp>
      <p:sp>
        <p:nvSpPr>
          <p:cNvPr id="34" name="文本框 33">
            <a:extLst>
              <a:ext uri="{FF2B5EF4-FFF2-40B4-BE49-F238E27FC236}">
                <a16:creationId xmlns:a16="http://schemas.microsoft.com/office/drawing/2014/main" xmlns="" id="{1F5274B5-5278-88D5-67A4-9819308DBD1D}"/>
              </a:ext>
            </a:extLst>
          </p:cNvPr>
          <p:cNvSpPr txBox="1"/>
          <p:nvPr/>
        </p:nvSpPr>
        <p:spPr>
          <a:xfrm>
            <a:off x="9528645" y="3991977"/>
            <a:ext cx="691797" cy="430887"/>
          </a:xfrm>
          <a:prstGeom prst="rect">
            <a:avLst/>
          </a:prstGeom>
          <a:noFill/>
        </p:spPr>
        <p:txBody>
          <a:bodyPr wrap="square" rtlCol="0">
            <a:spAutoFit/>
          </a:bodyPr>
          <a:lstStyle/>
          <a:p>
            <a:r>
              <a:rPr lang="en-US" altLang="zh-CN" sz="2200" dirty="0">
                <a:solidFill>
                  <a:srgbClr val="DD5C60"/>
                </a:solidFill>
              </a:rPr>
              <a:t>vast</a:t>
            </a:r>
            <a:endParaRPr lang="zh-CN" altLang="en-US" sz="2200" dirty="0">
              <a:solidFill>
                <a:srgbClr val="DD5C60"/>
              </a:solidFill>
            </a:endParaRPr>
          </a:p>
        </p:txBody>
      </p:sp>
      <p:sp>
        <p:nvSpPr>
          <p:cNvPr id="38" name="矩形 37">
            <a:extLst>
              <a:ext uri="{FF2B5EF4-FFF2-40B4-BE49-F238E27FC236}">
                <a16:creationId xmlns:a16="http://schemas.microsoft.com/office/drawing/2014/main" xmlns="" id="{9548440C-2B4A-CA90-1917-181A3B87D026}"/>
              </a:ext>
            </a:extLst>
          </p:cNvPr>
          <p:cNvSpPr/>
          <p:nvPr/>
        </p:nvSpPr>
        <p:spPr>
          <a:xfrm>
            <a:off x="2260594" y="2181004"/>
            <a:ext cx="7923826" cy="559413"/>
          </a:xfrm>
          <a:prstGeom prst="rect">
            <a:avLst/>
          </a:prstGeom>
          <a:solidFill>
            <a:srgbClr val="F19B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xmlns="" id="{27145284-94BB-2F1E-66F1-02BF96EDCBE1}"/>
              </a:ext>
            </a:extLst>
          </p:cNvPr>
          <p:cNvSpPr txBox="1"/>
          <p:nvPr/>
        </p:nvSpPr>
        <p:spPr>
          <a:xfrm>
            <a:off x="2260594" y="2277928"/>
            <a:ext cx="8072944" cy="400110"/>
          </a:xfrm>
          <a:prstGeom prst="rect">
            <a:avLst/>
          </a:prstGeom>
          <a:noFill/>
        </p:spPr>
        <p:txBody>
          <a:bodyPr wrap="square">
            <a:spAutoFit/>
          </a:bodyPr>
          <a:lstStyle/>
          <a:p>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difficulty • drill • hold • pay • reader • slow • stay • tutor • vast • willing</a:t>
            </a:r>
            <a:endParaRPr lang="zh-CN" altLang="en-US" sz="2000" i="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nextCondLst>
                <p:cond evt="onClick" delay="0">
                  <p:tgtEl>
                    <p:spTgt spid="39"/>
                  </p:tgtEl>
                </p:cond>
              </p:nextCondLst>
            </p:seq>
          </p:childTnLst>
        </p:cTn>
      </p:par>
    </p:tnLst>
    <p:bldLst>
      <p:bldP spid="35" grpId="0"/>
      <p:bldP spid="36" grpId="0"/>
      <p:bldP spid="37"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表格 30">
            <a:extLst>
              <a:ext uri="{FF2B5EF4-FFF2-40B4-BE49-F238E27FC236}">
                <a16:creationId xmlns:a16="http://schemas.microsoft.com/office/drawing/2014/main" xmlns="" id="{49731807-4A0A-BF90-2EAC-4872102C5F32}"/>
              </a:ext>
            </a:extLst>
          </p:cNvPr>
          <p:cNvGraphicFramePr>
            <a:graphicFrameLocks noGrp="1"/>
          </p:cNvGraphicFramePr>
          <p:nvPr>
            <p:extLst>
              <p:ext uri="{D42A27DB-BD31-4B8C-83A1-F6EECF244321}">
                <p14:modId xmlns:p14="http://schemas.microsoft.com/office/powerpoint/2010/main" xmlns="" val="4289435576"/>
              </p:ext>
            </p:extLst>
          </p:nvPr>
        </p:nvGraphicFramePr>
        <p:xfrm>
          <a:off x="897260" y="3077466"/>
          <a:ext cx="10655947" cy="3631466"/>
        </p:xfrm>
        <a:graphic>
          <a:graphicData uri="http://schemas.openxmlformats.org/drawingml/2006/table">
            <a:tbl>
              <a:tblPr firstRow="1" firstCol="1" bandRow="1">
                <a:tableStyleId>{5C22544A-7EE6-4342-B048-85BDC9FD1C3A}</a:tableStyleId>
              </a:tblPr>
              <a:tblGrid>
                <a:gridCol w="2430369">
                  <a:extLst>
                    <a:ext uri="{9D8B030D-6E8A-4147-A177-3AD203B41FA5}">
                      <a16:colId xmlns:a16="http://schemas.microsoft.com/office/drawing/2014/main" xmlns="" val="3319504780"/>
                    </a:ext>
                  </a:extLst>
                </a:gridCol>
                <a:gridCol w="4627983">
                  <a:extLst>
                    <a:ext uri="{9D8B030D-6E8A-4147-A177-3AD203B41FA5}">
                      <a16:colId xmlns:a16="http://schemas.microsoft.com/office/drawing/2014/main" xmlns="" val="3848375488"/>
                    </a:ext>
                  </a:extLst>
                </a:gridCol>
                <a:gridCol w="3597595">
                  <a:extLst>
                    <a:ext uri="{9D8B030D-6E8A-4147-A177-3AD203B41FA5}">
                      <a16:colId xmlns:a16="http://schemas.microsoft.com/office/drawing/2014/main" xmlns="" val="1819827152"/>
                    </a:ext>
                  </a:extLst>
                </a:gridCol>
              </a:tblGrid>
              <a:tr h="562805">
                <a:tc>
                  <a:txBody>
                    <a:bodyPr/>
                    <a:lstStyle/>
                    <a:p>
                      <a:pPr algn="ctr"/>
                      <a:r>
                        <a:rPr lang="en-US" altLang="zh-CN" sz="2200" dirty="0"/>
                        <a:t>People Amidst Us</a:t>
                      </a:r>
                      <a:endParaRPr lang="zh-CN" altLang="en-US" sz="2200" dirty="0"/>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lvl="0" indent="0" algn="ctr" defTabSz="914400" rtl="0" eaLnBrk="1" fontAlgn="auto" latinLnBrk="0" hangingPunct="1">
                        <a:lnSpc>
                          <a:spcPct val="100000"/>
                        </a:lnSpc>
                        <a:spcBef>
                          <a:spcPts val="0"/>
                        </a:spcBef>
                        <a:spcAft>
                          <a:spcPts val="0"/>
                        </a:spcAft>
                        <a:buClrTx/>
                        <a:buSzTx/>
                        <a:buFontTx/>
                        <a:buNone/>
                        <a:tabLst>
                          <a:tab pos="2070735" algn="l"/>
                        </a:tabLst>
                        <a:defRPr/>
                      </a:pPr>
                      <a:r>
                        <a:rPr lang="en-US" altLang="zh-CN" sz="2200" b="1" kern="1200" dirty="0">
                          <a:solidFill>
                            <a:schemeClr val="lt1"/>
                          </a:solidFill>
                          <a:effectLst/>
                        </a:rPr>
                        <a:t>Subtle, Ordinary, Even Mundane Acts</a:t>
                      </a:r>
                      <a:endParaRPr lang="zh-CN" altLang="en-US" sz="2200" dirty="0"/>
                    </a:p>
                  </a:txBody>
                  <a:tcPr marL="41295" marR="41295" marT="0"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lvl="0" indent="0" algn="ctr" defTabSz="914400" rtl="0" eaLnBrk="1" fontAlgn="auto" latinLnBrk="0" hangingPunct="1">
                        <a:lnSpc>
                          <a:spcPct val="100000"/>
                        </a:lnSpc>
                        <a:spcBef>
                          <a:spcPts val="0"/>
                        </a:spcBef>
                        <a:spcAft>
                          <a:spcPts val="0"/>
                        </a:spcAft>
                        <a:buClrTx/>
                        <a:buSzTx/>
                        <a:buFontTx/>
                        <a:buNone/>
                        <a:tabLst>
                          <a:tab pos="2070735" algn="l"/>
                        </a:tabLst>
                        <a:defRPr/>
                      </a:pPr>
                      <a:r>
                        <a:rPr lang="en-GB" altLang="zh-CN" sz="2200" b="1" kern="1200" dirty="0">
                          <a:solidFill>
                            <a:schemeClr val="lt1"/>
                          </a:solidFill>
                          <a:effectLst/>
                        </a:rPr>
                        <a:t>Virtues that “Save Lives” </a:t>
                      </a:r>
                      <a:endParaRPr lang="zh-CN" altLang="en-US" sz="2200" dirty="0"/>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830031717"/>
                  </a:ext>
                </a:extLst>
              </a:tr>
              <a:tr h="938489">
                <a:tc>
                  <a:txBody>
                    <a:bodyPr/>
                    <a:lstStyle/>
                    <a:p>
                      <a:pPr algn="l"/>
                      <a:r>
                        <a:rPr lang="en-GB" altLang="zh-CN" sz="2200" kern="1200" dirty="0">
                          <a:solidFill>
                            <a:schemeClr val="dk1"/>
                          </a:solidFill>
                          <a:effectLst/>
                        </a:rPr>
                        <a:t>A Single Mother</a:t>
                      </a:r>
                      <a:endParaRPr lang="zh-CN" altLang="en-US" sz="2200"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ct val="120000"/>
                        </a:lnSpc>
                      </a:pPr>
                      <a:r>
                        <a:rPr lang="en-US" altLang="zh-CN" sz="2200" dirty="0"/>
                        <a:t>works two jobs to make sure her children have everything they need</a:t>
                      </a:r>
                      <a:endParaRPr lang="zh-CN" altLang="en-US" sz="2200" i="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Pts val="650"/>
                        <a:buFont typeface="Wingdings" panose="05000000000000000000" pitchFamily="2" charset="2"/>
                        <a:buNone/>
                        <a:tabLst/>
                        <a:defRPr/>
                      </a:pPr>
                      <a:r>
                        <a:rPr lang="en-GB" altLang="zh-CN" sz="2200" kern="1200" dirty="0">
                          <a:solidFill>
                            <a:schemeClr val="dk1"/>
                          </a:solidFill>
                          <a:latin typeface="+mn-lt"/>
                          <a:ea typeface="+mn-ea"/>
                          <a:cs typeface="+mn-cs"/>
                        </a:rPr>
                        <a:t>hard work, responsibility, love </a:t>
                      </a:r>
                      <a:endParaRPr lang="zh-CN" altLang="en-US" sz="2200" kern="1200" dirty="0">
                        <a:solidFill>
                          <a:schemeClr val="dk1"/>
                        </a:solidFill>
                        <a:latin typeface="+mn-lt"/>
                        <a:ea typeface="+mn-ea"/>
                        <a:cs typeface="+mn-cs"/>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612872359"/>
                  </a:ext>
                </a:extLst>
              </a:tr>
              <a:tr h="1065086">
                <a:tc>
                  <a:txBody>
                    <a:bodyPr/>
                    <a:lstStyle/>
                    <a:p>
                      <a:r>
                        <a:rPr lang="en-GB" altLang="zh-CN" sz="2200" kern="1200" dirty="0">
                          <a:solidFill>
                            <a:schemeClr val="dk1"/>
                          </a:solidFill>
                          <a:effectLst/>
                        </a:rPr>
                        <a:t>Someone in School</a:t>
                      </a:r>
                      <a:endParaRPr lang="zh-CN" altLang="en-US" sz="2200"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16784986"/>
                  </a:ext>
                </a:extLst>
              </a:tr>
              <a:tr h="1065086">
                <a:tc>
                  <a:txBody>
                    <a:bodyPr/>
                    <a:lstStyle/>
                    <a:p>
                      <a:pPr algn="l"/>
                      <a:r>
                        <a:rPr lang="en-US" altLang="zh-CN" sz="2200" dirty="0">
                          <a:solidFill>
                            <a:schemeClr val="tx1"/>
                          </a:solidFill>
                        </a:rPr>
                        <a:t>The Spouse of an </a:t>
                      </a:r>
                    </a:p>
                    <a:p>
                      <a:pPr algn="l"/>
                      <a:r>
                        <a:rPr lang="en-US" altLang="zh-CN" sz="2200" dirty="0">
                          <a:solidFill>
                            <a:schemeClr val="tx1"/>
                          </a:solidFill>
                        </a:rPr>
                        <a:t>Addict</a:t>
                      </a:r>
                      <a:endParaRPr lang="zh-CN" altLang="en-US" sz="2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479378782"/>
                  </a:ext>
                </a:extLst>
              </a:tr>
            </a:tbl>
          </a:graphicData>
        </a:graphic>
      </p:graphicFrame>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The author gives many examples of everyday heroes in the passage. Complete the table about these heroes with their “subtle, ordinary, even mundane acts” and the virtues reflected that “save lives.” You may add a new case in the bottom line of the table.</a:t>
            </a:r>
          </a:p>
        </p:txBody>
      </p:sp>
      <p:sp>
        <p:nvSpPr>
          <p:cNvPr id="32" name="文本框 31"/>
          <p:cNvSpPr txBox="1"/>
          <p:nvPr/>
        </p:nvSpPr>
        <p:spPr>
          <a:xfrm>
            <a:off x="3358812" y="4635794"/>
            <a:ext cx="4246523" cy="877804"/>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makes friends with a new student when the latter feels alone and odd</a:t>
            </a:r>
            <a:endParaRPr lang="zh-CN" altLang="en-US" sz="2200" i="1" dirty="0">
              <a:solidFill>
                <a:srgbClr val="DD5C60"/>
              </a:solidFill>
              <a:cs typeface="Times New Roman" panose="02020603050405020304" pitchFamily="18" charset="0"/>
            </a:endParaRPr>
          </a:p>
        </p:txBody>
      </p:sp>
      <p:sp>
        <p:nvSpPr>
          <p:cNvPr id="33" name="文本框 32"/>
          <p:cNvSpPr txBox="1"/>
          <p:nvPr/>
        </p:nvSpPr>
        <p:spPr>
          <a:xfrm>
            <a:off x="7949247" y="4838926"/>
            <a:ext cx="2290500" cy="498598"/>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friendliness, care</a:t>
            </a:r>
            <a:endParaRPr lang="zh-CN" altLang="en-US" sz="2200" i="1" dirty="0">
              <a:solidFill>
                <a:srgbClr val="DD5C60"/>
              </a:solidFill>
              <a:cs typeface="Times New Roman" panose="02020603050405020304" pitchFamily="18" charset="0"/>
            </a:endParaRPr>
          </a:p>
        </p:txBody>
      </p:sp>
      <p:sp>
        <p:nvSpPr>
          <p:cNvPr id="35" name="文本框 34"/>
          <p:cNvSpPr txBox="1"/>
          <p:nvPr/>
        </p:nvSpPr>
        <p:spPr>
          <a:xfrm>
            <a:off x="3358812" y="5672363"/>
            <a:ext cx="3834183" cy="877804"/>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refuses to ignore the addiction of their spouse any longer</a:t>
            </a:r>
            <a:endParaRPr lang="zh-CN" altLang="en-US" sz="2200" i="1" dirty="0">
              <a:solidFill>
                <a:srgbClr val="DD5C60"/>
              </a:solidFill>
              <a:cs typeface="Times New Roman" panose="02020603050405020304" pitchFamily="18" charset="0"/>
            </a:endParaRPr>
          </a:p>
        </p:txBody>
      </p:sp>
      <p:sp>
        <p:nvSpPr>
          <p:cNvPr id="37" name="文本框 36"/>
          <p:cNvSpPr txBox="1"/>
          <p:nvPr/>
        </p:nvSpPr>
        <p:spPr>
          <a:xfrm>
            <a:off x="7949247" y="5773929"/>
            <a:ext cx="2013914" cy="498598"/>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care, support</a:t>
            </a:r>
            <a:endParaRPr lang="zh-CN" altLang="en-US" sz="2200" i="1" dirty="0">
              <a:solidFill>
                <a:srgbClr val="DD5C60"/>
              </a:solidFill>
              <a:cs typeface="Times New Roman" panose="02020603050405020304" pitchFamily="18" charset="0"/>
            </a:endParaRPr>
          </a:p>
        </p:txBody>
      </p:sp>
      <p:grpSp>
        <p:nvGrpSpPr>
          <p:cNvPr id="72" name="组合 71"/>
          <p:cNvGrpSpPr/>
          <p:nvPr/>
        </p:nvGrpSpPr>
        <p:grpSpPr>
          <a:xfrm>
            <a:off x="8370044" y="885366"/>
            <a:ext cx="799525" cy="586284"/>
            <a:chOff x="6218013" y="812542"/>
            <a:chExt cx="799525" cy="586284"/>
          </a:xfrm>
        </p:grpSpPr>
        <p:sp>
          <p:nvSpPr>
            <p:cNvPr id="73" name="椭圆 7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84" name="组合 83"/>
          <p:cNvGrpSpPr/>
          <p:nvPr/>
        </p:nvGrpSpPr>
        <p:grpSpPr>
          <a:xfrm>
            <a:off x="9094497" y="888454"/>
            <a:ext cx="799525" cy="586284"/>
            <a:chOff x="6218013" y="812542"/>
            <a:chExt cx="799525" cy="586284"/>
          </a:xfrm>
        </p:grpSpPr>
        <p:sp>
          <p:nvSpPr>
            <p:cNvPr id="85" name="椭圆 8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88" name="组合 87"/>
          <p:cNvGrpSpPr/>
          <p:nvPr/>
        </p:nvGrpSpPr>
        <p:grpSpPr>
          <a:xfrm>
            <a:off x="9809575" y="888454"/>
            <a:ext cx="799525" cy="586284"/>
            <a:chOff x="6218013" y="812542"/>
            <a:chExt cx="799525" cy="586284"/>
          </a:xfrm>
        </p:grpSpPr>
        <p:sp>
          <p:nvSpPr>
            <p:cNvPr id="89" name="椭圆 8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92" name="组合 91"/>
          <p:cNvGrpSpPr/>
          <p:nvPr/>
        </p:nvGrpSpPr>
        <p:grpSpPr>
          <a:xfrm>
            <a:off x="10534028" y="891542"/>
            <a:ext cx="799525" cy="586284"/>
            <a:chOff x="6218013" y="812542"/>
            <a:chExt cx="799525" cy="586284"/>
          </a:xfrm>
        </p:grpSpPr>
        <p:sp>
          <p:nvSpPr>
            <p:cNvPr id="93" name="椭圆 9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96" name="组合 95"/>
          <p:cNvGrpSpPr/>
          <p:nvPr/>
        </p:nvGrpSpPr>
        <p:grpSpPr>
          <a:xfrm>
            <a:off x="11255653" y="886655"/>
            <a:ext cx="799525" cy="586284"/>
            <a:chOff x="6218013" y="812542"/>
            <a:chExt cx="799525" cy="586284"/>
          </a:xfrm>
        </p:grpSpPr>
        <p:sp>
          <p:nvSpPr>
            <p:cNvPr id="97" name="椭圆 9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nextCondLst>
                <p:cond evt="onClick" delay="0">
                  <p:tgtEl>
                    <p:spTgt spid="39"/>
                  </p:tgtEl>
                </p:cond>
              </p:nextCondLst>
            </p:seq>
          </p:childTnLst>
        </p:cTn>
      </p:par>
    </p:tnLst>
    <p:bldLst>
      <p:bldP spid="32" grpId="0"/>
      <p:bldP spid="33" grpId="0"/>
      <p:bldP spid="35"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表格 30">
            <a:extLst>
              <a:ext uri="{FF2B5EF4-FFF2-40B4-BE49-F238E27FC236}">
                <a16:creationId xmlns:a16="http://schemas.microsoft.com/office/drawing/2014/main" xmlns="" id="{E542AAF2-4A55-5B31-6540-AE0537FD659A}"/>
              </a:ext>
            </a:extLst>
          </p:cNvPr>
          <p:cNvGraphicFramePr>
            <a:graphicFrameLocks noGrp="1"/>
          </p:cNvGraphicFramePr>
          <p:nvPr>
            <p:extLst>
              <p:ext uri="{D42A27DB-BD31-4B8C-83A1-F6EECF244321}">
                <p14:modId xmlns:p14="http://schemas.microsoft.com/office/powerpoint/2010/main" xmlns="" val="3245382197"/>
              </p:ext>
            </p:extLst>
          </p:nvPr>
        </p:nvGraphicFramePr>
        <p:xfrm>
          <a:off x="919321" y="2164716"/>
          <a:ext cx="10655947" cy="4417855"/>
        </p:xfrm>
        <a:graphic>
          <a:graphicData uri="http://schemas.openxmlformats.org/drawingml/2006/table">
            <a:tbl>
              <a:tblPr firstRow="1" firstCol="1" bandRow="1">
                <a:tableStyleId>{5C22544A-7EE6-4342-B048-85BDC9FD1C3A}</a:tableStyleId>
              </a:tblPr>
              <a:tblGrid>
                <a:gridCol w="2262418">
                  <a:extLst>
                    <a:ext uri="{9D8B030D-6E8A-4147-A177-3AD203B41FA5}">
                      <a16:colId xmlns:a16="http://schemas.microsoft.com/office/drawing/2014/main" xmlns="" val="3319504780"/>
                    </a:ext>
                  </a:extLst>
                </a:gridCol>
                <a:gridCol w="4665306">
                  <a:extLst>
                    <a:ext uri="{9D8B030D-6E8A-4147-A177-3AD203B41FA5}">
                      <a16:colId xmlns:a16="http://schemas.microsoft.com/office/drawing/2014/main" xmlns="" val="3848375488"/>
                    </a:ext>
                  </a:extLst>
                </a:gridCol>
                <a:gridCol w="3728223">
                  <a:extLst>
                    <a:ext uri="{9D8B030D-6E8A-4147-A177-3AD203B41FA5}">
                      <a16:colId xmlns:a16="http://schemas.microsoft.com/office/drawing/2014/main" xmlns="" val="1819827152"/>
                    </a:ext>
                  </a:extLst>
                </a:gridCol>
              </a:tblGrid>
              <a:tr h="858715">
                <a:tc>
                  <a:txBody>
                    <a:bodyPr/>
                    <a:lstStyle/>
                    <a:p>
                      <a:pPr algn="ctr"/>
                      <a:r>
                        <a:rPr lang="en-US" altLang="zh-CN" sz="2200" dirty="0"/>
                        <a:t>People Amidst Us</a:t>
                      </a:r>
                      <a:endParaRPr lang="zh-CN" altLang="en-US" sz="2200" dirty="0"/>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lvl="0" indent="0" algn="ctr" defTabSz="914400" rtl="0" eaLnBrk="1" fontAlgn="auto" latinLnBrk="0" hangingPunct="1">
                        <a:lnSpc>
                          <a:spcPct val="100000"/>
                        </a:lnSpc>
                        <a:spcBef>
                          <a:spcPts val="0"/>
                        </a:spcBef>
                        <a:spcAft>
                          <a:spcPts val="0"/>
                        </a:spcAft>
                        <a:buClrTx/>
                        <a:buSzTx/>
                        <a:buFontTx/>
                        <a:buNone/>
                        <a:tabLst>
                          <a:tab pos="2070735" algn="l"/>
                        </a:tabLst>
                        <a:defRPr/>
                      </a:pPr>
                      <a:r>
                        <a:rPr lang="en-US" altLang="zh-CN" sz="2200" b="1" kern="1200" dirty="0">
                          <a:solidFill>
                            <a:schemeClr val="lt1"/>
                          </a:solidFill>
                          <a:effectLst/>
                        </a:rPr>
                        <a:t>Subtle, Ordinary, Even Mundane Acts</a:t>
                      </a:r>
                      <a:endParaRPr lang="zh-CN" altLang="en-US" sz="2200" dirty="0"/>
                    </a:p>
                  </a:txBody>
                  <a:tcPr marL="41295" marR="41295" marT="0"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lvl="0" indent="0" algn="ctr" defTabSz="914400" rtl="0" eaLnBrk="1" fontAlgn="auto" latinLnBrk="0" hangingPunct="1">
                        <a:lnSpc>
                          <a:spcPct val="100000"/>
                        </a:lnSpc>
                        <a:spcBef>
                          <a:spcPts val="0"/>
                        </a:spcBef>
                        <a:spcAft>
                          <a:spcPts val="0"/>
                        </a:spcAft>
                        <a:buClrTx/>
                        <a:buSzTx/>
                        <a:buFontTx/>
                        <a:buNone/>
                        <a:tabLst>
                          <a:tab pos="2070735" algn="l"/>
                        </a:tabLst>
                        <a:defRPr/>
                      </a:pPr>
                      <a:r>
                        <a:rPr lang="en-GB" altLang="zh-CN" sz="2200" b="1" kern="1200" dirty="0">
                          <a:solidFill>
                            <a:schemeClr val="lt1"/>
                          </a:solidFill>
                          <a:effectLst/>
                        </a:rPr>
                        <a:t>Virtues that “Save Lives” </a:t>
                      </a:r>
                      <a:endParaRPr lang="zh-CN" altLang="en-US" sz="2200" dirty="0"/>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830031717"/>
                  </a:ext>
                </a:extLst>
              </a:tr>
              <a:tr h="1088492">
                <a:tc>
                  <a:txBody>
                    <a:bodyPr/>
                    <a:lstStyle/>
                    <a:p>
                      <a:pPr algn="l"/>
                      <a:r>
                        <a:rPr lang="en-GB" altLang="zh-CN" sz="2200" kern="1200" dirty="0">
                          <a:solidFill>
                            <a:schemeClr val="dk1"/>
                          </a:solidFill>
                          <a:effectLst/>
                        </a:rPr>
                        <a:t>A Grocery Store </a:t>
                      </a:r>
                    </a:p>
                    <a:p>
                      <a:pPr algn="l"/>
                      <a:r>
                        <a:rPr lang="en-GB" altLang="zh-CN" sz="2200" kern="1200" dirty="0">
                          <a:solidFill>
                            <a:schemeClr val="dk1"/>
                          </a:solidFill>
                          <a:effectLst/>
                        </a:rPr>
                        <a:t>Clerk</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ct val="120000"/>
                        </a:lnSpc>
                      </a:pPr>
                      <a:endParaRPr lang="zh-CN" altLang="en-US" sz="2200" i="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Pts val="650"/>
                        <a:buFont typeface="Wingdings" panose="05000000000000000000" pitchFamily="2" charset="2"/>
                        <a:buNone/>
                        <a:tabLst/>
                        <a:defRPr/>
                      </a:pPr>
                      <a:endParaRPr lang="zh-CN" altLang="en-US" sz="2200" kern="1200" dirty="0">
                        <a:solidFill>
                          <a:schemeClr val="dk1"/>
                        </a:solidFill>
                        <a:latin typeface="+mn-lt"/>
                        <a:ea typeface="+mn-ea"/>
                        <a:cs typeface="+mn-cs"/>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612872359"/>
                  </a:ext>
                </a:extLst>
              </a:tr>
              <a:tr h="1235324">
                <a:tc>
                  <a:txBody>
                    <a:bodyPr/>
                    <a:lstStyle/>
                    <a:p>
                      <a:r>
                        <a:rPr lang="en-US" altLang="zh-CN" sz="2200" kern="1200" dirty="0">
                          <a:solidFill>
                            <a:schemeClr val="dk1"/>
                          </a:solidFill>
                          <a:effectLst/>
                        </a:rPr>
                        <a:t>A Mother in the </a:t>
                      </a:r>
                    </a:p>
                    <a:p>
                      <a:r>
                        <a:rPr lang="en-US" altLang="zh-CN" sz="2200" kern="1200" dirty="0">
                          <a:solidFill>
                            <a:schemeClr val="dk1"/>
                          </a:solidFill>
                          <a:effectLst/>
                        </a:rPr>
                        <a:t>Playground</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16784986"/>
                  </a:ext>
                </a:extLst>
              </a:tr>
              <a:tr h="1235324">
                <a:tc>
                  <a:txBody>
                    <a:bodyPr/>
                    <a:lstStyle/>
                    <a:p>
                      <a:r>
                        <a:rPr lang="en-GB" altLang="zh-CN" sz="2200" kern="1200" dirty="0">
                          <a:solidFill>
                            <a:schemeClr val="dk1"/>
                          </a:solidFill>
                          <a:effectLst/>
                        </a:rPr>
                        <a:t>A Man in Suit</a:t>
                      </a:r>
                      <a:endParaRPr lang="zh-CN" altLang="en-US" sz="2200"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zh-CN" altLang="en-US" sz="22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479378782"/>
                  </a:ext>
                </a:extLst>
              </a:tr>
            </a:tbl>
          </a:graphicData>
        </a:graphic>
      </p:graphicFrame>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2" name="文本框 31"/>
          <p:cNvSpPr txBox="1"/>
          <p:nvPr/>
        </p:nvSpPr>
        <p:spPr>
          <a:xfrm>
            <a:off x="3304648" y="3094385"/>
            <a:ext cx="4580030" cy="877804"/>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smiles and chats with an elderly widow whose pace holds up the line</a:t>
            </a:r>
            <a:endParaRPr lang="zh-CN" altLang="en-US" sz="2200" i="1" dirty="0">
              <a:solidFill>
                <a:srgbClr val="DD5C60"/>
              </a:solidFill>
              <a:cs typeface="Times New Roman" panose="02020603050405020304" pitchFamily="18" charset="0"/>
            </a:endParaRPr>
          </a:p>
        </p:txBody>
      </p:sp>
      <p:sp>
        <p:nvSpPr>
          <p:cNvPr id="33" name="文本框 32"/>
          <p:cNvSpPr txBox="1"/>
          <p:nvPr/>
        </p:nvSpPr>
        <p:spPr>
          <a:xfrm>
            <a:off x="7989452" y="3293843"/>
            <a:ext cx="3438003" cy="498598"/>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care for the elderly, patience</a:t>
            </a:r>
            <a:endParaRPr lang="zh-CN" altLang="en-US" sz="2200" i="1" dirty="0">
              <a:solidFill>
                <a:srgbClr val="DD5C60"/>
              </a:solidFill>
              <a:cs typeface="Times New Roman" panose="02020603050405020304" pitchFamily="18" charset="0"/>
            </a:endParaRPr>
          </a:p>
        </p:txBody>
      </p:sp>
      <p:sp>
        <p:nvSpPr>
          <p:cNvPr id="35" name="文本框 34"/>
          <p:cNvSpPr txBox="1"/>
          <p:nvPr/>
        </p:nvSpPr>
        <p:spPr>
          <a:xfrm>
            <a:off x="3304648" y="4081782"/>
            <a:ext cx="4370480" cy="1284069"/>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strikes up a conversation with an overwhelmed mother sitting alone on the same playground</a:t>
            </a:r>
            <a:endParaRPr lang="zh-CN" altLang="en-US" sz="2200" i="1" dirty="0">
              <a:solidFill>
                <a:srgbClr val="DD5C60"/>
              </a:solidFill>
              <a:cs typeface="Times New Roman" panose="02020603050405020304" pitchFamily="18" charset="0"/>
            </a:endParaRPr>
          </a:p>
        </p:txBody>
      </p:sp>
      <p:sp>
        <p:nvSpPr>
          <p:cNvPr id="37" name="文本框 36"/>
          <p:cNvSpPr txBox="1"/>
          <p:nvPr/>
        </p:nvSpPr>
        <p:spPr>
          <a:xfrm>
            <a:off x="7989453" y="4422970"/>
            <a:ext cx="2896653" cy="498598"/>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care, concern, support</a:t>
            </a:r>
            <a:endParaRPr lang="zh-CN" altLang="en-US" sz="2200" i="1" dirty="0">
              <a:solidFill>
                <a:srgbClr val="DD5C60"/>
              </a:solidFill>
              <a:cs typeface="Times New Roman" panose="02020603050405020304" pitchFamily="18" charset="0"/>
            </a:endParaRPr>
          </a:p>
        </p:txBody>
      </p:sp>
      <p:grpSp>
        <p:nvGrpSpPr>
          <p:cNvPr id="72" name="组合 71"/>
          <p:cNvGrpSpPr/>
          <p:nvPr/>
        </p:nvGrpSpPr>
        <p:grpSpPr>
          <a:xfrm>
            <a:off x="8370044" y="885366"/>
            <a:ext cx="799525" cy="586284"/>
            <a:chOff x="6218013" y="812542"/>
            <a:chExt cx="799525" cy="586284"/>
          </a:xfrm>
        </p:grpSpPr>
        <p:sp>
          <p:nvSpPr>
            <p:cNvPr id="73" name="椭圆 7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84" name="组合 83"/>
          <p:cNvGrpSpPr/>
          <p:nvPr/>
        </p:nvGrpSpPr>
        <p:grpSpPr>
          <a:xfrm>
            <a:off x="9094497" y="888454"/>
            <a:ext cx="799525" cy="586284"/>
            <a:chOff x="6218013" y="812542"/>
            <a:chExt cx="799525" cy="586284"/>
          </a:xfrm>
        </p:grpSpPr>
        <p:sp>
          <p:nvSpPr>
            <p:cNvPr id="85" name="椭圆 8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88" name="组合 87"/>
          <p:cNvGrpSpPr/>
          <p:nvPr/>
        </p:nvGrpSpPr>
        <p:grpSpPr>
          <a:xfrm>
            <a:off x="9809575" y="888454"/>
            <a:ext cx="799525" cy="586284"/>
            <a:chOff x="6218013" y="812542"/>
            <a:chExt cx="799525" cy="586284"/>
          </a:xfrm>
        </p:grpSpPr>
        <p:sp>
          <p:nvSpPr>
            <p:cNvPr id="89" name="椭圆 8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92" name="组合 91"/>
          <p:cNvGrpSpPr/>
          <p:nvPr/>
        </p:nvGrpSpPr>
        <p:grpSpPr>
          <a:xfrm>
            <a:off x="10534028" y="891542"/>
            <a:ext cx="799525" cy="586284"/>
            <a:chOff x="6218013" y="812542"/>
            <a:chExt cx="799525" cy="586284"/>
          </a:xfrm>
        </p:grpSpPr>
        <p:sp>
          <p:nvSpPr>
            <p:cNvPr id="93" name="椭圆 9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96" name="组合 95"/>
          <p:cNvGrpSpPr/>
          <p:nvPr/>
        </p:nvGrpSpPr>
        <p:grpSpPr>
          <a:xfrm>
            <a:off x="11255653" y="886655"/>
            <a:ext cx="799525" cy="586284"/>
            <a:chOff x="6218013" y="812542"/>
            <a:chExt cx="799525" cy="586284"/>
          </a:xfrm>
        </p:grpSpPr>
        <p:sp>
          <p:nvSpPr>
            <p:cNvPr id="97" name="椭圆 9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
        <p:nvSpPr>
          <p:cNvPr id="47" name="文本框 46">
            <a:extLst>
              <a:ext uri="{FF2B5EF4-FFF2-40B4-BE49-F238E27FC236}">
                <a16:creationId xmlns:a16="http://schemas.microsoft.com/office/drawing/2014/main" xmlns="" id="{FC9CE316-2A5C-FB8C-1077-2B8FD73BD759}"/>
              </a:ext>
            </a:extLst>
          </p:cNvPr>
          <p:cNvSpPr txBox="1"/>
          <p:nvPr/>
        </p:nvSpPr>
        <p:spPr>
          <a:xfrm>
            <a:off x="3304648" y="5517397"/>
            <a:ext cx="4458749" cy="877804"/>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learns the name and story of the man who busks outside his office each day</a:t>
            </a:r>
            <a:endParaRPr lang="zh-CN" altLang="en-US" sz="2200" i="1" dirty="0">
              <a:solidFill>
                <a:srgbClr val="DD5C60"/>
              </a:solidFill>
              <a:cs typeface="Times New Roman" panose="02020603050405020304" pitchFamily="18" charset="0"/>
            </a:endParaRPr>
          </a:p>
        </p:txBody>
      </p:sp>
      <p:sp>
        <p:nvSpPr>
          <p:cNvPr id="48" name="文本框 47">
            <a:extLst>
              <a:ext uri="{FF2B5EF4-FFF2-40B4-BE49-F238E27FC236}">
                <a16:creationId xmlns:a16="http://schemas.microsoft.com/office/drawing/2014/main" xmlns="" id="{54E05FE6-DF40-EFAC-AA6A-06F61C3474C3}"/>
              </a:ext>
            </a:extLst>
          </p:cNvPr>
          <p:cNvSpPr txBox="1"/>
          <p:nvPr/>
        </p:nvSpPr>
        <p:spPr>
          <a:xfrm>
            <a:off x="7993883" y="5590168"/>
            <a:ext cx="2896653" cy="498598"/>
          </a:xfrm>
          <a:prstGeom prst="rect">
            <a:avLst/>
          </a:prstGeom>
          <a:noFill/>
        </p:spPr>
        <p:txBody>
          <a:bodyPr wrap="square">
            <a:spAutoFit/>
          </a:bodyPr>
          <a:lstStyle/>
          <a:p>
            <a:pPr>
              <a:lnSpc>
                <a:spcPct val="120000"/>
              </a:lnSpc>
            </a:pPr>
            <a:r>
              <a:rPr lang="en-US" altLang="zh-CN" sz="2200" i="1" dirty="0">
                <a:solidFill>
                  <a:srgbClr val="DD5C60"/>
                </a:solidFill>
                <a:cs typeface="Times New Roman" panose="02020603050405020304" pitchFamily="18" charset="0"/>
              </a:rPr>
              <a:t>care, concern</a:t>
            </a:r>
            <a:endParaRPr lang="zh-CN" altLang="en-US" sz="2200" i="1" dirty="0">
              <a:solidFill>
                <a:srgbClr val="DD5C60"/>
              </a:solidFill>
              <a:cs typeface="Times New Roman" panose="02020603050405020304" pitchFamily="18" charset="0"/>
            </a:endParaRPr>
          </a:p>
        </p:txBody>
      </p:sp>
    </p:spTree>
    <p:extLst>
      <p:ext uri="{BB962C8B-B14F-4D97-AF65-F5344CB8AC3E}">
        <p14:creationId xmlns:p14="http://schemas.microsoft.com/office/powerpoint/2010/main" xmlns="" val="22886254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childTnLst>
              </p:cTn>
              <p:nextCondLst>
                <p:cond evt="onClick" delay="0">
                  <p:tgtEl>
                    <p:spTgt spid="39"/>
                  </p:tgtEl>
                </p:cond>
              </p:nextCondLst>
            </p:seq>
          </p:childTnLst>
        </p:cTn>
      </p:par>
    </p:tnLst>
    <p:bldLst>
      <p:bldP spid="32" grpId="0"/>
      <p:bldP spid="33" grpId="0"/>
      <p:bldP spid="35" grpId="0"/>
      <p:bldP spid="37"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6.9</a:t>
            </a:r>
            <a:endParaRPr lang="zh-CN" altLang="en-US" sz="2600" b="1" dirty="0">
              <a:solidFill>
                <a:srgbClr val="DA5362"/>
              </a:solidFill>
            </a:endParaRPr>
          </a:p>
        </p:txBody>
      </p:sp>
      <p:sp>
        <p:nvSpPr>
          <p:cNvPr id="30" name="文本框 29"/>
          <p:cNvSpPr txBox="1"/>
          <p:nvPr/>
        </p:nvSpPr>
        <p:spPr>
          <a:xfrm>
            <a:off x="919321" y="2061802"/>
            <a:ext cx="10795000" cy="400110"/>
          </a:xfrm>
          <a:prstGeom prst="rect">
            <a:avLst/>
          </a:prstGeom>
          <a:noFill/>
        </p:spPr>
        <p:txBody>
          <a:bodyPr wrap="square" rtlCol="0">
            <a:spAutoFit/>
          </a:bodyPr>
          <a:lstStyle/>
          <a:p>
            <a:r>
              <a:rPr lang="en-US" altLang="zh-CN" sz="2000" i="1" dirty="0"/>
              <a:t>Do you have an everyday hero of your own? Answer the questions and share your story in groups.</a:t>
            </a:r>
          </a:p>
        </p:txBody>
      </p:sp>
      <p:grpSp>
        <p:nvGrpSpPr>
          <p:cNvPr id="55" name="组合 54"/>
          <p:cNvGrpSpPr/>
          <p:nvPr/>
        </p:nvGrpSpPr>
        <p:grpSpPr>
          <a:xfrm>
            <a:off x="8370044" y="885366"/>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59" name="组合 58"/>
          <p:cNvGrpSpPr/>
          <p:nvPr/>
        </p:nvGrpSpPr>
        <p:grpSpPr>
          <a:xfrm>
            <a:off x="9094497" y="888454"/>
            <a:ext cx="799525" cy="586284"/>
            <a:chOff x="6218013" y="812542"/>
            <a:chExt cx="799525" cy="586284"/>
          </a:xfrm>
        </p:grpSpPr>
        <p:sp>
          <p:nvSpPr>
            <p:cNvPr id="60" name="椭圆 5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63" name="组合 6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
        <p:nvSpPr>
          <p:cNvPr id="2" name="文本框 1">
            <a:extLst>
              <a:ext uri="{FF2B5EF4-FFF2-40B4-BE49-F238E27FC236}">
                <a16:creationId xmlns:a16="http://schemas.microsoft.com/office/drawing/2014/main" xmlns="" id="{291B3853-8F8C-24E9-0D46-3824C1042422}"/>
              </a:ext>
            </a:extLst>
          </p:cNvPr>
          <p:cNvSpPr txBox="1"/>
          <p:nvPr/>
        </p:nvSpPr>
        <p:spPr>
          <a:xfrm>
            <a:off x="1030941" y="2743200"/>
            <a:ext cx="10065346" cy="1690335"/>
          </a:xfrm>
          <a:prstGeom prst="rect">
            <a:avLst/>
          </a:prstGeom>
          <a:noFill/>
        </p:spPr>
        <p:txBody>
          <a:bodyPr wrap="square" rtlCol="0">
            <a:spAutoFit/>
          </a:bodyPr>
          <a:lstStyle/>
          <a:p>
            <a:pPr marL="457200" indent="-457200">
              <a:lnSpc>
                <a:spcPct val="120000"/>
              </a:lnSpc>
              <a:buAutoNum type="arabicPeriod"/>
            </a:pPr>
            <a:r>
              <a:rPr lang="en-US" altLang="zh-CN" sz="2200"/>
              <a:t>Who is he / she? At what point in your life did you meet him / her? </a:t>
            </a:r>
          </a:p>
          <a:p>
            <a:pPr marL="457200" indent="-457200">
              <a:lnSpc>
                <a:spcPct val="120000"/>
              </a:lnSpc>
              <a:buAutoNum type="arabicPeriod"/>
            </a:pPr>
            <a:r>
              <a:rPr lang="en-US" altLang="zh-CN" sz="2200"/>
              <a:t>What did he / she do to change your path or give you hope? </a:t>
            </a:r>
          </a:p>
          <a:p>
            <a:pPr marL="457200" indent="-457200">
              <a:lnSpc>
                <a:spcPct val="120000"/>
              </a:lnSpc>
              <a:buAutoNum type="arabicPeriod"/>
            </a:pPr>
            <a:r>
              <a:rPr lang="en-US" altLang="zh-CN" sz="2200"/>
              <a:t>What do their acts of heroism mean to you? </a:t>
            </a:r>
          </a:p>
          <a:p>
            <a:pPr marL="457200" indent="-457200">
              <a:lnSpc>
                <a:spcPct val="120000"/>
              </a:lnSpc>
              <a:buAutoNum type="arabicPeriod"/>
            </a:pPr>
            <a:r>
              <a:rPr lang="en-US" altLang="zh-CN" sz="2200"/>
              <a:t>What do you want to say to them?</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6.10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22" name="文本框 21"/>
          <p:cNvSpPr txBox="1"/>
          <p:nvPr/>
        </p:nvSpPr>
        <p:spPr>
          <a:xfrm>
            <a:off x="919319" y="2061802"/>
            <a:ext cx="107964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Toward the end of the passage, the author asks you to pick up the torch of the heroes by “becoming a hero yourself.” Have you ever helped someone in trouble or seen someone in your life who did so? Recall such an experience and share it with your group members.</a:t>
            </a:r>
          </a:p>
        </p:txBody>
      </p:sp>
      <p:grpSp>
        <p:nvGrpSpPr>
          <p:cNvPr id="24" name="组合 23"/>
          <p:cNvGrpSpPr/>
          <p:nvPr/>
        </p:nvGrpSpPr>
        <p:grpSpPr>
          <a:xfrm>
            <a:off x="8370044" y="885366"/>
            <a:ext cx="799525" cy="586284"/>
            <a:chOff x="6218013" y="812542"/>
            <a:chExt cx="799525" cy="586284"/>
          </a:xfrm>
        </p:grpSpPr>
        <p:sp>
          <p:nvSpPr>
            <p:cNvPr id="25" name="椭圆 2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6" name="图片 2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7" name="文本框 26">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6.6</a:t>
              </a:r>
              <a:endParaRPr lang="zh-CN" altLang="en-US" sz="1200" b="1" dirty="0">
                <a:solidFill>
                  <a:schemeClr val="bg1"/>
                </a:solidFill>
              </a:endParaRPr>
            </a:p>
          </p:txBody>
        </p:sp>
      </p:grpSp>
      <p:grpSp>
        <p:nvGrpSpPr>
          <p:cNvPr id="28" name="组合 27"/>
          <p:cNvGrpSpPr/>
          <p:nvPr/>
        </p:nvGrpSpPr>
        <p:grpSpPr>
          <a:xfrm>
            <a:off x="9094497" y="888454"/>
            <a:ext cx="799525" cy="586284"/>
            <a:chOff x="6218013" y="812542"/>
            <a:chExt cx="799525" cy="586284"/>
          </a:xfrm>
        </p:grpSpPr>
        <p:sp>
          <p:nvSpPr>
            <p:cNvPr id="29" name="椭圆 2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6.7</a:t>
              </a:r>
              <a:endParaRPr lang="zh-CN" altLang="en-US" sz="1200" b="1" dirty="0">
                <a:solidFill>
                  <a:schemeClr val="bg1"/>
                </a:solidFill>
              </a:endParaRPr>
            </a:p>
          </p:txBody>
        </p:sp>
      </p:grpSp>
      <p:grpSp>
        <p:nvGrpSpPr>
          <p:cNvPr id="32" name="组合 31"/>
          <p:cNvGrpSpPr/>
          <p:nvPr/>
        </p:nvGrpSpPr>
        <p:grpSpPr>
          <a:xfrm>
            <a:off x="9809575" y="888454"/>
            <a:ext cx="799525" cy="586284"/>
            <a:chOff x="6218013" y="812542"/>
            <a:chExt cx="799525" cy="586284"/>
          </a:xfrm>
        </p:grpSpPr>
        <p:sp>
          <p:nvSpPr>
            <p:cNvPr id="33" name="椭圆 3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5" name="文本框 3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6.8</a:t>
              </a:r>
              <a:endParaRPr lang="zh-CN" altLang="en-US" sz="1200" b="1" dirty="0">
                <a:solidFill>
                  <a:schemeClr val="bg1"/>
                </a:solidFill>
              </a:endParaRPr>
            </a:p>
          </p:txBody>
        </p:sp>
      </p:grpSp>
      <p:grpSp>
        <p:nvGrpSpPr>
          <p:cNvPr id="36" name="组合 35"/>
          <p:cNvGrpSpPr/>
          <p:nvPr/>
        </p:nvGrpSpPr>
        <p:grpSpPr>
          <a:xfrm>
            <a:off x="10534028" y="891542"/>
            <a:ext cx="799525" cy="586284"/>
            <a:chOff x="6218013" y="812542"/>
            <a:chExt cx="799525" cy="586284"/>
          </a:xfrm>
        </p:grpSpPr>
        <p:sp>
          <p:nvSpPr>
            <p:cNvPr id="37" name="椭圆 3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9" name="文本框 3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6.9</a:t>
              </a:r>
              <a:endParaRPr lang="zh-CN" altLang="en-US" sz="1200" b="1" dirty="0">
                <a:solidFill>
                  <a:schemeClr val="bg1"/>
                </a:solidFill>
              </a:endParaRPr>
            </a:p>
          </p:txBody>
        </p:sp>
      </p:grpSp>
      <p:grpSp>
        <p:nvGrpSpPr>
          <p:cNvPr id="40" name="组合 39"/>
          <p:cNvGrpSpPr/>
          <p:nvPr/>
        </p:nvGrpSpPr>
        <p:grpSpPr>
          <a:xfrm>
            <a:off x="11255653" y="886655"/>
            <a:ext cx="799525" cy="586284"/>
            <a:chOff x="6218013" y="812542"/>
            <a:chExt cx="799525" cy="586284"/>
          </a:xfrm>
        </p:grpSpPr>
        <p:sp>
          <p:nvSpPr>
            <p:cNvPr id="41" name="椭圆 40"/>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2" name="图片 4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6.10</a:t>
              </a:r>
              <a:endParaRPr lang="zh-CN" altLang="en-US" sz="1200" b="1" dirty="0">
                <a:solidFill>
                  <a:schemeClr val="bg1"/>
                </a:solidFill>
              </a:endParaRPr>
            </a:p>
          </p:txBody>
        </p:sp>
      </p:grpSp>
      <p:sp>
        <p:nvSpPr>
          <p:cNvPr id="43" name="文本框 42">
            <a:extLst>
              <a:ext uri="{FF2B5EF4-FFF2-40B4-BE49-F238E27FC236}">
                <a16:creationId xmlns:a16="http://schemas.microsoft.com/office/drawing/2014/main" xmlns="" id="{91C4E0A8-CB1F-259C-C23E-5B51E15A530D}"/>
              </a:ext>
            </a:extLst>
          </p:cNvPr>
          <p:cNvSpPr txBox="1"/>
          <p:nvPr/>
        </p:nvSpPr>
        <p:spPr>
          <a:xfrm>
            <a:off x="919319" y="3334871"/>
            <a:ext cx="10065346" cy="2529923"/>
          </a:xfrm>
          <a:prstGeom prst="rect">
            <a:avLst/>
          </a:prstGeom>
          <a:noFill/>
        </p:spPr>
        <p:txBody>
          <a:bodyPr wrap="square" rtlCol="0">
            <a:spAutoFit/>
          </a:bodyPr>
          <a:lstStyle/>
          <a:p>
            <a:pPr>
              <a:lnSpc>
                <a:spcPct val="120000"/>
              </a:lnSpc>
            </a:pPr>
            <a:r>
              <a:rPr lang="en-US" altLang="zh-CN" sz="2200" dirty="0"/>
              <a:t>Who was helped: __________________________________________________</a:t>
            </a:r>
          </a:p>
          <a:p>
            <a:pPr>
              <a:lnSpc>
                <a:spcPct val="120000"/>
              </a:lnSpc>
            </a:pPr>
            <a:r>
              <a:rPr lang="en-US" altLang="zh-CN" sz="2200" dirty="0"/>
              <a:t>Why he / she needed help: __________________________________________</a:t>
            </a:r>
          </a:p>
          <a:p>
            <a:pPr>
              <a:lnSpc>
                <a:spcPct val="120000"/>
              </a:lnSpc>
            </a:pPr>
            <a:r>
              <a:rPr lang="en-US" altLang="zh-CN" sz="2200" dirty="0"/>
              <a:t>What you / ______________________________________did to help him / her: </a:t>
            </a:r>
          </a:p>
          <a:p>
            <a:pPr>
              <a:lnSpc>
                <a:spcPct val="120000"/>
              </a:lnSpc>
            </a:pPr>
            <a:r>
              <a:rPr lang="en-US" altLang="zh-CN" sz="2200" dirty="0"/>
              <a:t>• _______________________________________________________________</a:t>
            </a:r>
          </a:p>
          <a:p>
            <a:pPr>
              <a:lnSpc>
                <a:spcPct val="120000"/>
              </a:lnSpc>
            </a:pPr>
            <a:r>
              <a:rPr lang="en-US" altLang="zh-CN" sz="2200" dirty="0"/>
              <a:t>• _______________________________________________________________</a:t>
            </a:r>
          </a:p>
          <a:p>
            <a:pPr>
              <a:lnSpc>
                <a:spcPct val="120000"/>
              </a:lnSpc>
            </a:pPr>
            <a:r>
              <a:rPr lang="en-US" altLang="zh-CN" sz="2200" dirty="0"/>
              <a:t>• _______________________________________________________________</a:t>
            </a:r>
            <a:endParaRPr lang="zh-CN" alt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600"/>
            <a:ext cx="11415600" cy="1392369"/>
          </a:xfrm>
          <a:prstGeom prst="rect">
            <a:avLst/>
          </a:prstGeom>
          <a:noFill/>
        </p:spPr>
        <p:txBody>
          <a:bodyPr wrap="square" rtlCol="0">
            <a:spAutoFit/>
          </a:bodyPr>
          <a:lstStyle/>
          <a:p>
            <a:pPr>
              <a:lnSpc>
                <a:spcPct val="120000"/>
              </a:lnSpc>
            </a:pPr>
            <a:r>
              <a:rPr lang="en-US" altLang="zh-CN" sz="2400" b="1" dirty="0"/>
              <a:t>Do you worship any celebrities such as film stars, singers, or athletes? If so, what do you worship them for? Do we really need to see celebrities as idols of perfection? Let’s read an author’s view about idolization.</a:t>
            </a:r>
            <a:endParaRPr lang="zh-CN" altLang="en-US" sz="2400" dirty="0"/>
          </a:p>
        </p:txBody>
      </p:sp>
      <p:sp>
        <p:nvSpPr>
          <p:cNvPr id="19" name="文本框 18"/>
          <p:cNvSpPr txBox="1"/>
          <p:nvPr/>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84200" y="767826"/>
            <a:ext cx="3352800" cy="1325563"/>
          </a:xfrm>
          <a:prstGeom prst="rect">
            <a:avLst/>
          </a:prstGeom>
        </p:spPr>
        <p:txBody>
          <a:bodyPr/>
          <a:lstStyle/>
          <a:p>
            <a:r>
              <a:rPr lang="en-US" altLang="zh-CN" b="1" dirty="0">
                <a:solidFill>
                  <a:schemeClr val="bg1"/>
                </a:solidFill>
                <a:latin typeface="Arial" panose="020B0604020202020204" pitchFamily="34" charset="0"/>
                <a:cs typeface="Arial" panose="020B0604020202020204" pitchFamily="34" charset="0"/>
              </a:rPr>
              <a:t>MODULE 3</a:t>
            </a:r>
            <a:endParaRPr lang="zh-CN" altLang="en-US" b="1" dirty="0">
              <a:solidFill>
                <a:schemeClr val="bg1"/>
              </a:solidFill>
              <a:latin typeface="Arial" panose="020B0604020202020204" pitchFamily="34" charset="0"/>
              <a:cs typeface="Arial" panose="020B0604020202020204" pitchFamily="34" charset="0"/>
            </a:endParaRPr>
          </a:p>
        </p:txBody>
      </p:sp>
      <p:sp>
        <p:nvSpPr>
          <p:cNvPr id="4" name="圆角矩形 3"/>
          <p:cNvSpPr/>
          <p:nvPr/>
        </p:nvSpPr>
        <p:spPr>
          <a:xfrm>
            <a:off x="584200" y="1562100"/>
            <a:ext cx="11087100" cy="6070600"/>
          </a:xfrm>
          <a:prstGeom prst="roundRect">
            <a:avLst>
              <a:gd name="adj" fmla="val 47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64235" y="1833717"/>
            <a:ext cx="10414000" cy="583565"/>
          </a:xfrm>
          <a:prstGeom prst="rect">
            <a:avLst/>
          </a:prstGeom>
          <a:noFill/>
        </p:spPr>
        <p:txBody>
          <a:bodyPr wrap="square" rtlCol="0">
            <a:spAutoFit/>
          </a:bodyPr>
          <a:lstStyle/>
          <a:p>
            <a:r>
              <a:rPr lang="en-US" altLang="en-GB" sz="3200" b="1" dirty="0">
                <a:solidFill>
                  <a:srgbClr val="E0645C"/>
                </a:solidFill>
                <a:latin typeface="Arial" panose="020B0604020202020204" pitchFamily="34" charset="0"/>
                <a:cs typeface="Arial" panose="020B0604020202020204" pitchFamily="34" charset="0"/>
              </a:rPr>
              <a:t>Enriching the College Student Experience</a:t>
            </a:r>
          </a:p>
        </p:txBody>
      </p:sp>
      <p:sp>
        <p:nvSpPr>
          <p:cNvPr id="7" name="文本框 6">
            <a:extLst>
              <a:ext uri="{FF2B5EF4-FFF2-40B4-BE49-F238E27FC236}">
                <a16:creationId xmlns:a16="http://schemas.microsoft.com/office/drawing/2014/main" xmlns="" id="{E539B6BF-4500-442A-8001-16F8D5CF23EF}"/>
              </a:ext>
            </a:extLst>
          </p:cNvPr>
          <p:cNvSpPr txBox="1"/>
          <p:nvPr/>
        </p:nvSpPr>
        <p:spPr>
          <a:xfrm>
            <a:off x="864170" y="2353061"/>
            <a:ext cx="10807130" cy="4524315"/>
          </a:xfrm>
          <a:prstGeom prst="rect">
            <a:avLst/>
          </a:prstGeom>
          <a:noFill/>
        </p:spPr>
        <p:txBody>
          <a:bodyPr wrap="square" rtlCol="0">
            <a:spAutoFit/>
          </a:bodyPr>
          <a:lstStyle/>
          <a:p>
            <a:r>
              <a:rPr altLang="zh-CN" sz="2400" dirty="0"/>
              <a:t>There is more to university life than reading textbooks, attending lectures, and completing assignments. Learning from people who have performed miracles in different fields, discovering ways to improve the learning environment with technology, and to provide community services will all enrich your overall experience as college students.</a:t>
            </a:r>
            <a:endParaRPr lang="en-US" altLang="zh-CN" sz="2400" dirty="0"/>
          </a:p>
          <a:p>
            <a:endParaRPr altLang="zh-CN" sz="2400" dirty="0"/>
          </a:p>
          <a:p>
            <a:r>
              <a:rPr altLang="zh-CN" sz="2400" dirty="0"/>
              <a:t>In this module, you will read about heroes in everyday life and discover the reasons behind the phenomenon of idolizing celebrities, contribute ideas on how to transform the traditional school campus into a sustainable smart environment for learning and experiencing, and promote a volunteer project to benefit both communities and yourselves. In brief, this module will expand your opportunities for reflective and experiential learning, thus, fostering your personal growth in colleg</a:t>
            </a:r>
            <a:r>
              <a:rPr lang="en-US" sz="2400" dirty="0"/>
              <a:t>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6000" y="1967051"/>
            <a:ext cx="10153728" cy="4265783"/>
          </a:xfrm>
          <a:prstGeom prst="rect">
            <a:avLst/>
          </a:prstGeom>
          <a:noFill/>
        </p:spPr>
        <p:txBody>
          <a:bodyPr wrap="square" rtlCol="0">
            <a:spAutoFit/>
          </a:bodyPr>
          <a:lstStyle/>
          <a:p>
            <a:pPr>
              <a:lnSpc>
                <a:spcPct val="120000"/>
              </a:lnSpc>
            </a:pPr>
            <a:r>
              <a:rPr lang="en-US" altLang="zh-CN" sz="2800" b="1" dirty="0">
                <a:ea typeface="+mj-ea"/>
              </a:rPr>
              <a:t>                            Why Do We Idolize Celebrities?</a:t>
            </a:r>
          </a:p>
          <a:p>
            <a:pPr algn="ctr">
              <a:lnSpc>
                <a:spcPct val="120000"/>
              </a:lnSpc>
            </a:pPr>
            <a:r>
              <a:rPr lang="en-US" altLang="zh-CN" sz="2200" dirty="0">
                <a:ea typeface="+mj-ea"/>
              </a:rPr>
              <a:t>        </a:t>
            </a:r>
          </a:p>
          <a:p>
            <a:pPr indent="541338">
              <a:lnSpc>
                <a:spcPct val="120000"/>
              </a:lnSpc>
            </a:pPr>
            <a:r>
              <a:rPr lang="en-US" altLang="zh-CN" sz="2200" dirty="0">
                <a:ea typeface="+mj-ea"/>
              </a:rPr>
              <a:t>We live in a society where celebrities are worshipped, but when does that become too much?</a:t>
            </a:r>
          </a:p>
          <a:p>
            <a:pPr indent="541338">
              <a:lnSpc>
                <a:spcPct val="120000"/>
              </a:lnSpc>
            </a:pPr>
            <a:r>
              <a:rPr lang="en-US" altLang="zh-CN" sz="2200" dirty="0">
                <a:ea typeface="+mj-ea"/>
              </a:rPr>
              <a:t>Social media nowadays is full of headlines regarding the actions, feelings, faults and successes of music and film celebrities.         In one day, I read about the failed relationships, their fashion statements, their personal crises and the well-earned awards.         Workout schedules and dietary programs are released under the promise that results will bear a resemblance to certain admired celebrities.</a:t>
            </a:r>
          </a:p>
          <a:p>
            <a:pPr indent="541338">
              <a:lnSpc>
                <a:spcPct val="120000"/>
              </a:lnSpc>
            </a:pPr>
            <a:endParaRPr lang="en-US" altLang="zh-CN" sz="2200" dirty="0">
              <a:ea typeface="+mj-ea"/>
            </a:endParaRPr>
          </a:p>
        </p:txBody>
      </p:sp>
      <p:sp>
        <p:nvSpPr>
          <p:cNvPr id="23" name="文本框 22"/>
          <p:cNvSpPr txBox="1"/>
          <p:nvPr/>
        </p:nvSpPr>
        <p:spPr>
          <a:xfrm>
            <a:off x="919320" y="2460252"/>
            <a:ext cx="467691" cy="4561249"/>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a:t>
            </a: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2</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3" action="ppaction://hlinksldjump"/>
          </p:cNvPr>
          <p:cNvSpPr/>
          <p:nvPr/>
        </p:nvSpPr>
        <p:spPr>
          <a:xfrm>
            <a:off x="6386885" y="418697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4" action="ppaction://hlinksldjump"/>
          </p:cNvPr>
          <p:cNvSpPr/>
          <p:nvPr/>
        </p:nvSpPr>
        <p:spPr>
          <a:xfrm>
            <a:off x="2793308" y="338400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5" action="ppaction://hlinksldjump"/>
            <a:extLst>
              <a:ext uri="{FF2B5EF4-FFF2-40B4-BE49-F238E27FC236}">
                <a16:creationId xmlns:a16="http://schemas.microsoft.com/office/drawing/2014/main" xmlns="" id="{762AB6A7-D584-027F-70A2-499C58FC63B4}"/>
              </a:ext>
            </a:extLst>
          </p:cNvPr>
          <p:cNvSpPr/>
          <p:nvPr/>
        </p:nvSpPr>
        <p:spPr>
          <a:xfrm>
            <a:off x="2378796" y="497239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09" y="1499241"/>
            <a:ext cx="10284290" cy="4238724"/>
          </a:xfrm>
          <a:prstGeom prst="rect">
            <a:avLst/>
          </a:prstGeom>
          <a:noFill/>
        </p:spPr>
        <p:txBody>
          <a:bodyPr wrap="square" rtlCol="0">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a:lnSpc>
                <a:spcPct val="120000"/>
              </a:lnSpc>
            </a:pPr>
            <a:endParaRPr lang="en-US" altLang="zh-CN" sz="2200" dirty="0"/>
          </a:p>
          <a:p>
            <a:pPr indent="541338">
              <a:lnSpc>
                <a:spcPct val="120000"/>
              </a:lnSpc>
            </a:pPr>
            <a:r>
              <a:rPr lang="en-US" altLang="zh-CN" sz="2200" dirty="0"/>
              <a:t>We are constantly being shown what to do and what not to do by these people whose very existence we idolize. We want to look like them, eat like them, exercise like them, talk like them. We want to be them. Why? </a:t>
            </a:r>
          </a:p>
          <a:p>
            <a:pPr indent="541338">
              <a:lnSpc>
                <a:spcPct val="120000"/>
              </a:lnSpc>
            </a:pPr>
            <a:r>
              <a:rPr lang="en-US" altLang="zh-CN" sz="2200" dirty="0"/>
              <a:t>Because we need someone to look up to. </a:t>
            </a:r>
          </a:p>
          <a:p>
            <a:pPr indent="541338">
              <a:lnSpc>
                <a:spcPct val="120000"/>
              </a:lnSpc>
            </a:pPr>
            <a:r>
              <a:rPr lang="en-US" altLang="zh-CN" sz="2200" dirty="0"/>
              <a:t>Having an idol is not a bad thing. Idols often offer a certain sense of inspiration and encouragement that can be a positive and important source of personal growth. That positive aspect, however, becomes increasingly and slowly tainted when we increasingly look at another person instead of at ourselves. </a:t>
            </a:r>
            <a:endParaRPr lang="en-US" altLang="zh-CN" sz="2200" dirty="0">
              <a:ea typeface="+mj-ea"/>
            </a:endParaRPr>
          </a:p>
        </p:txBody>
      </p:sp>
      <p:sp>
        <p:nvSpPr>
          <p:cNvPr id="23" name="文本框 22"/>
          <p:cNvSpPr txBox="1"/>
          <p:nvPr/>
        </p:nvSpPr>
        <p:spPr>
          <a:xfrm>
            <a:off x="919318" y="2044463"/>
            <a:ext cx="467691" cy="4940455"/>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3</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4</a:t>
            </a:r>
          </a:p>
          <a:p>
            <a:pPr>
              <a:lnSpc>
                <a:spcPct val="120000"/>
              </a:lnSpc>
            </a:pPr>
            <a:r>
              <a:rPr lang="en-US" altLang="zh-CN" sz="2200" b="1" dirty="0">
                <a:solidFill>
                  <a:srgbClr val="E47057"/>
                </a:solidFill>
              </a:rPr>
              <a:t>5</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6816658" y="532362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832459"/>
          </a:xfrm>
          <a:prstGeom prst="rect">
            <a:avLst/>
          </a:prstGeom>
          <a:noFill/>
        </p:spPr>
        <p:txBody>
          <a:bodyPr wrap="square" rtlCol="0">
            <a:spAutoFit/>
          </a:bodyPr>
          <a:lstStyle/>
          <a:p>
            <a:pPr>
              <a:lnSpc>
                <a:spcPct val="120000"/>
              </a:lnSpc>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algn="ctr">
              <a:lnSpc>
                <a:spcPct val="120000"/>
              </a:lnSpc>
            </a:pPr>
            <a:endParaRPr lang="en-US" altLang="zh-CN" sz="2200" dirty="0">
              <a:latin typeface="Trade Gothic LT Std" panose="020B0503020502020204" pitchFamily="34" charset="0"/>
            </a:endParaRPr>
          </a:p>
          <a:p>
            <a:pPr indent="541338">
              <a:lnSpc>
                <a:spcPct val="120000"/>
              </a:lnSpc>
            </a:pPr>
            <a:r>
              <a:rPr lang="en-US" altLang="zh-CN" sz="2200" dirty="0"/>
              <a:t>We are constantly told that pictures do not show someone’s true self. A celebrity’s photo, for example, will undergo layers of Photoshop and changes because they have to achieve a certain level of beauty that is far beyond that of the common man or woman. Their skin is colored and turned into a smooth surface to hide the ridges and freckles, and pulled tight to hide any trace of lumps or fat. Their faces are fixed to remove all wrinkles and moles, eliminating any deviation from a smooth, chiseled portrait.         Their hair is curled, slicked back, straightened, fluffed and styled into intricate sculptures. </a:t>
            </a:r>
          </a:p>
        </p:txBody>
      </p:sp>
      <p:sp>
        <p:nvSpPr>
          <p:cNvPr id="23" name="文本框 22"/>
          <p:cNvSpPr txBox="1"/>
          <p:nvPr/>
        </p:nvSpPr>
        <p:spPr>
          <a:xfrm>
            <a:off x="919320" y="2458800"/>
            <a:ext cx="467691" cy="4534190"/>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6</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10437545" y="501189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832459"/>
          </a:xfrm>
          <a:prstGeom prst="rect">
            <a:avLst/>
          </a:prstGeom>
          <a:noFill/>
        </p:spPr>
        <p:txBody>
          <a:bodyPr wrap="square" rtlCol="0">
            <a:spAutoFit/>
          </a:bodyPr>
          <a:lstStyle/>
          <a:p>
            <a:pPr>
              <a:lnSpc>
                <a:spcPct val="120000"/>
              </a:lnSpc>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a:lnSpc>
                <a:spcPct val="120000"/>
              </a:lnSpc>
            </a:pPr>
            <a:endParaRPr lang="en-US" altLang="zh-CN" sz="2200" dirty="0">
              <a:latin typeface="Trade Gothic LT Std" panose="020B0503020502020204" pitchFamily="34" charset="0"/>
            </a:endParaRPr>
          </a:p>
          <a:p>
            <a:pPr indent="541338">
              <a:lnSpc>
                <a:spcPct val="120000"/>
              </a:lnSpc>
            </a:pPr>
            <a:r>
              <a:rPr lang="en-US" altLang="zh-CN" sz="2200" dirty="0">
                <a:ea typeface="+mj-ea"/>
              </a:rPr>
              <a:t>If we know that these people are manipulated to fit the definition of perfection in society, why do we still look at ourselves and compare who we are to what we believe we could be?</a:t>
            </a:r>
          </a:p>
          <a:p>
            <a:pPr indent="541338">
              <a:lnSpc>
                <a:spcPct val="120000"/>
              </a:lnSpc>
            </a:pPr>
            <a:r>
              <a:rPr lang="en-US" altLang="zh-CN" sz="2200" dirty="0">
                <a:ea typeface="+mj-ea"/>
              </a:rPr>
              <a:t>We idolize the faces seen in commercials, on billboards, in movies and on the red carpet. We look at these faces and ask ourselves what we can do better to reach that level of supposed perfection. Perfection becomes the goal, and we are prepared to sacrifice our time and effort to become like the pictures we see: fake.</a:t>
            </a:r>
          </a:p>
        </p:txBody>
      </p:sp>
      <p:sp>
        <p:nvSpPr>
          <p:cNvPr id="23" name="文本框 22"/>
          <p:cNvSpPr txBox="1"/>
          <p:nvPr/>
        </p:nvSpPr>
        <p:spPr>
          <a:xfrm>
            <a:off x="919320" y="2458800"/>
            <a:ext cx="467691" cy="4154984"/>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7</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8</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3042641" y="378000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036125"/>
            <a:ext cx="10284290" cy="5484578"/>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a:lnSpc>
                <a:spcPct val="120000"/>
              </a:lnSpc>
            </a:pPr>
            <a:r>
              <a:rPr lang="en-US" altLang="zh-CN" sz="2200" dirty="0">
                <a:latin typeface="Trade Gothic LT Std" panose="020B0503020502020204" pitchFamily="34" charset="0"/>
              </a:rPr>
              <a:t>     </a:t>
            </a:r>
          </a:p>
          <a:p>
            <a:pPr indent="541338">
              <a:lnSpc>
                <a:spcPct val="120000"/>
              </a:lnSpc>
            </a:pPr>
            <a:r>
              <a:rPr lang="en-US" altLang="zh-CN" sz="2200" dirty="0">
                <a:ea typeface="+mj-ea"/>
              </a:rPr>
              <a:t>Celebrities are professionals, in the sense that they have found a place in the entertainment world. Acting, singing, modeling, dancing and performing are all professional jobs, and are done solely for the purpose of entertaining an audience. Singers sing because they love to, and dancers dance because they are good at what they do. They have worked hard to reach the status they have now. It was the kind of work that required sacrifice and making difficult choices. </a:t>
            </a:r>
            <a:r>
              <a:rPr lang="en-US" altLang="zh-CN" sz="2200" dirty="0"/>
              <a:t>We reward them with various trophies throughout the year, appraising their ability to become an entirely different person, a whole new character, and draw people into emotions simply through a well-played performance.         These are all people who excel in their area, and their talent alone should be the focus, not just their appearance or overall appeal to society.</a:t>
            </a:r>
          </a:p>
          <a:p>
            <a:pPr indent="541338">
              <a:lnSpc>
                <a:spcPct val="120000"/>
              </a:lnSpc>
            </a:pPr>
            <a:endParaRPr lang="en-US" altLang="zh-CN" sz="2200" dirty="0">
              <a:ea typeface="+mj-ea"/>
            </a:endParaRPr>
          </a:p>
        </p:txBody>
      </p:sp>
      <p:sp>
        <p:nvSpPr>
          <p:cNvPr id="23" name="文本框 22"/>
          <p:cNvSpPr txBox="1"/>
          <p:nvPr/>
        </p:nvSpPr>
        <p:spPr>
          <a:xfrm>
            <a:off x="919320" y="1515825"/>
            <a:ext cx="467691" cy="4154984"/>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9</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
        <p:nvSpPr>
          <p:cNvPr id="9" name="矩形: 圆角 34">
            <a:hlinkClick r:id="rId4" action="ppaction://hlinksldjump"/>
            <a:extLst>
              <a:ext uri="{FF2B5EF4-FFF2-40B4-BE49-F238E27FC236}">
                <a16:creationId xmlns:a16="http://schemas.microsoft.com/office/drawing/2014/main" xmlns="" id="{E3C5F648-652F-AA73-3A5A-1AB0F18B0370}"/>
              </a:ext>
            </a:extLst>
          </p:cNvPr>
          <p:cNvSpPr/>
          <p:nvPr/>
        </p:nvSpPr>
        <p:spPr>
          <a:xfrm>
            <a:off x="3876704" y="524287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5" action="ppaction://hlinksldjump"/>
          </p:cNvPr>
          <p:cNvSpPr/>
          <p:nvPr/>
        </p:nvSpPr>
        <p:spPr>
          <a:xfrm>
            <a:off x="10543406" y="566656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53699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indent="541338">
              <a:lnSpc>
                <a:spcPct val="120000"/>
              </a:lnSpc>
            </a:pPr>
            <a:r>
              <a:rPr lang="en-US" altLang="zh-CN" sz="2200" dirty="0"/>
              <a:t>Who we idolize can say a lot about us, simply because it is a choice we make. We look at people who we deem superior based on looks and talent, and compare our lives to what we know we may never have.         In a sense, who we choose to idolize reflects who we want to be, and we hope to get as close to that goal as we possibly can.</a:t>
            </a:r>
          </a:p>
          <a:p>
            <a:pPr indent="541338">
              <a:lnSpc>
                <a:spcPct val="120000"/>
              </a:lnSpc>
            </a:pPr>
            <a:r>
              <a:rPr lang="en-US" altLang="zh-CN" sz="2200" dirty="0"/>
              <a:t>This way of thinking leads to the question: Why can’t I be happy with myself? Why do I need an idol? Why do I care so much about celebrities? Do they affect my life?</a:t>
            </a:r>
          </a:p>
        </p:txBody>
      </p:sp>
      <p:sp>
        <p:nvSpPr>
          <p:cNvPr id="23" name="文本框 22"/>
          <p:cNvSpPr txBox="1"/>
          <p:nvPr/>
        </p:nvSpPr>
        <p:spPr>
          <a:xfrm>
            <a:off x="919320" y="2458800"/>
            <a:ext cx="467691" cy="4534190"/>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10</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11</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10" name="矩形: 圆角 34">
            <a:hlinkClick r:id="rId3" action="ppaction://hlinksldjump"/>
            <a:extLst>
              <a:ext uri="{FF2B5EF4-FFF2-40B4-BE49-F238E27FC236}">
                <a16:creationId xmlns:a16="http://schemas.microsoft.com/office/drawing/2014/main" xmlns="" id="{E3C5F648-652F-AA73-3A5A-1AB0F18B0370}"/>
              </a:ext>
            </a:extLst>
          </p:cNvPr>
          <p:cNvSpPr/>
          <p:nvPr/>
        </p:nvSpPr>
        <p:spPr>
          <a:xfrm>
            <a:off x="5774894" y="378220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Tree>
    <p:extLst>
      <p:ext uri="{BB962C8B-B14F-4D97-AF65-F5344CB8AC3E}">
        <p14:creationId xmlns:p14="http://schemas.microsoft.com/office/powerpoint/2010/main" xmlns="" val="1314902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53699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R="0" lvl="0" indent="541338" algn="l"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 suggest we change our thinking when it comes to idolization. Instead of seeing a celebrity as an idol of perfection and beauty, perhaps it is time to focus on improving ourselves instead. It’s a fact that we can never be someone else, no matter how much we admire him or her, and that doesn’t mean we’ve failed at life.</a:t>
            </a:r>
          </a:p>
          <a:p>
            <a:pPr marR="0" lvl="0" indent="541338" algn="l"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As I see it, a realization of self-worth without a constant comparison to another imperfect human being is a success and should be recognized. It’s that simple.</a:t>
            </a:r>
          </a:p>
        </p:txBody>
      </p:sp>
      <p:sp>
        <p:nvSpPr>
          <p:cNvPr id="23" name="文本框 22"/>
          <p:cNvSpPr txBox="1"/>
          <p:nvPr/>
        </p:nvSpPr>
        <p:spPr>
          <a:xfrm>
            <a:off x="919320" y="2458800"/>
            <a:ext cx="467691" cy="4534190"/>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12</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13</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10" name="矩形: 圆角 34">
            <a:hlinkClick r:id="rId3" action="ppaction://hlinksldjump"/>
            <a:extLst>
              <a:ext uri="{FF2B5EF4-FFF2-40B4-BE49-F238E27FC236}">
                <a16:creationId xmlns:a16="http://schemas.microsoft.com/office/drawing/2014/main" xmlns="" id="{E3C5F648-652F-AA73-3A5A-1AB0F18B0370}"/>
              </a:ext>
            </a:extLst>
          </p:cNvPr>
          <p:cNvSpPr/>
          <p:nvPr/>
        </p:nvSpPr>
        <p:spPr>
          <a:xfrm>
            <a:off x="10295927" y="499398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437545" y="1036125"/>
            <a:ext cx="614923" cy="614923"/>
          </a:xfrm>
          <a:prstGeom prst="rect">
            <a:avLst/>
          </a:prstGeom>
        </p:spPr>
      </p:pic>
    </p:spTree>
    <p:extLst>
      <p:ext uri="{BB962C8B-B14F-4D97-AF65-F5344CB8AC3E}">
        <p14:creationId xmlns:p14="http://schemas.microsoft.com/office/powerpoint/2010/main" xmlns="" val="2594165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8800" y="2379600"/>
            <a:ext cx="11415600" cy="1835567"/>
          </a:xfrm>
          <a:prstGeom prst="rect">
            <a:avLst/>
          </a:prstGeom>
          <a:noFill/>
        </p:spPr>
        <p:txBody>
          <a:bodyPr wrap="square" rtlCol="0">
            <a:spAutoFit/>
          </a:bodyPr>
          <a:lstStyle/>
          <a:p>
            <a:pPr>
              <a:lnSpc>
                <a:spcPct val="120000"/>
              </a:lnSpc>
            </a:pPr>
            <a:r>
              <a:rPr lang="en-US" altLang="zh-CN" sz="2400" b="1" dirty="0"/>
              <a:t>To introduce your hero to others, you need to describe him or her. A good description of a person helps the readers form a vivid impression of the person being described and “see” the person in their mind. There are some strategies you can use in writing a descriptive essay about a person.</a:t>
            </a:r>
            <a:endParaRPr lang="zh-CN" alt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04400"/>
            <a:ext cx="9360000" cy="4466479"/>
          </a:xfrm>
          <a:prstGeom prst="rect">
            <a:avLst/>
          </a:prstGeom>
          <a:solidFill>
            <a:schemeClr val="bg1">
              <a:lumMod val="95000"/>
            </a:schemeClr>
          </a:solidFill>
        </p:spPr>
        <p:txBody>
          <a:bodyPr wrap="square" rtlCol="0">
            <a:spAutoFit/>
          </a:bodyPr>
          <a:lstStyle/>
          <a:p>
            <a:endParaRPr lang="en-US" altLang="zh-CN" sz="2200" dirty="0"/>
          </a:p>
          <a:p>
            <a:pPr>
              <a:lnSpc>
                <a:spcPct val="120000"/>
              </a:lnSpc>
            </a:pPr>
            <a:r>
              <a:rPr lang="en-US" altLang="zh-CN" sz="2200" b="1" dirty="0">
                <a:solidFill>
                  <a:srgbClr val="DD5C60"/>
                </a:solidFill>
              </a:rPr>
              <a:t>Follow a clear structure</a:t>
            </a:r>
          </a:p>
          <a:p>
            <a:pPr>
              <a:lnSpc>
                <a:spcPct val="120000"/>
              </a:lnSpc>
            </a:pPr>
            <a:r>
              <a:rPr lang="en-US" altLang="zh-CN" sz="2200" dirty="0"/>
              <a:t>        Here is a suggested structure to make your description simple to understand. You may begin with a general impression of the person, then provide various perspectives and further details, and reinforce the person’s general characteristics at the end. </a:t>
            </a:r>
          </a:p>
          <a:p>
            <a:pPr>
              <a:lnSpc>
                <a:spcPct val="120000"/>
              </a:lnSpc>
            </a:pPr>
            <a:r>
              <a:rPr lang="en-US" altLang="zh-CN" sz="2200" b="1" dirty="0">
                <a:solidFill>
                  <a:srgbClr val="DD5C60"/>
                </a:solidFill>
              </a:rPr>
              <a:t>Find multiple perspectives</a:t>
            </a:r>
          </a:p>
          <a:p>
            <a:pPr>
              <a:lnSpc>
                <a:spcPct val="120000"/>
              </a:lnSpc>
            </a:pPr>
            <a:r>
              <a:rPr lang="en-US" altLang="zh-CN" sz="2200" dirty="0"/>
              <a:t>        To enrich your description, describe the person from different perspectives. You may cover some of the following in your description: his or her physical appearance, manner and behavior, personality, education and work experience, major achievements, etc. </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1" y="1645107"/>
            <a:ext cx="5697423"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Writing a Descriptive Essay About a Person</a:t>
            </a:r>
            <a:endParaRPr lang="zh-CN" altLang="en-US" sz="2400" b="1" dirty="0">
              <a:solidFill>
                <a:srgbClr val="DD5C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89" y="1904400"/>
            <a:ext cx="9360000" cy="4060214"/>
          </a:xfrm>
          <a:prstGeom prst="rect">
            <a:avLst/>
          </a:prstGeom>
          <a:solidFill>
            <a:schemeClr val="bg1">
              <a:lumMod val="95000"/>
            </a:schemeClr>
          </a:solidFill>
        </p:spPr>
        <p:txBody>
          <a:bodyPr wrap="square" rtlCol="0">
            <a:spAutoFit/>
          </a:bodyPr>
          <a:lstStyle/>
          <a:p>
            <a:endParaRPr lang="en-US" altLang="zh-CN" sz="2200" dirty="0"/>
          </a:p>
          <a:p>
            <a:pPr>
              <a:lnSpc>
                <a:spcPct val="120000"/>
              </a:lnSpc>
            </a:pPr>
            <a:r>
              <a:rPr lang="en-US" altLang="zh-CN" sz="2200" dirty="0"/>
              <a:t>Consider the purpose of your writing while choosing what your description will cover. For instance, when describing the heroes and introducing them to more people, you might focus on their outstanding achievements and admirable qualities.</a:t>
            </a:r>
          </a:p>
          <a:p>
            <a:pPr>
              <a:lnSpc>
                <a:spcPct val="120000"/>
              </a:lnSpc>
            </a:pPr>
            <a:r>
              <a:rPr lang="en-US" altLang="zh-CN" sz="2200" b="1" dirty="0">
                <a:solidFill>
                  <a:srgbClr val="DD5C60"/>
                </a:solidFill>
              </a:rPr>
              <a:t>Prioritize unique qualities</a:t>
            </a:r>
          </a:p>
          <a:p>
            <a:pPr>
              <a:lnSpc>
                <a:spcPct val="120000"/>
              </a:lnSpc>
            </a:pPr>
            <a:r>
              <a:rPr lang="en-US" altLang="zh-CN" sz="2200" dirty="0"/>
              <a:t>        Find accurate words, very often adjectives, to describe a person’s most significant qualities, which make him or her unique or distinctive. For instance, someone who tries hard to do big things is ambitious. Those who use everything they can to help them reach a goal are resourceful.</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1" y="1645107"/>
            <a:ext cx="5697423"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Writing a Descriptive Essay About a Person</a:t>
            </a:r>
            <a:endParaRPr lang="zh-CN" altLang="en-US" sz="2400" b="1" dirty="0">
              <a:solidFill>
                <a:srgbClr val="DD5C60"/>
              </a:solidFill>
            </a:endParaRPr>
          </a:p>
        </p:txBody>
      </p:sp>
    </p:spTree>
    <p:extLst>
      <p:ext uri="{BB962C8B-B14F-4D97-AF65-F5344CB8AC3E}">
        <p14:creationId xmlns:p14="http://schemas.microsoft.com/office/powerpoint/2010/main" xmlns="" val="383732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0"/>
            <a:ext cx="1639985" cy="6858000"/>
          </a:xfrm>
          <a:prstGeom prst="rect">
            <a:avLst/>
          </a:prstGeom>
        </p:spPr>
      </p:pic>
      <p:sp>
        <p:nvSpPr>
          <p:cNvPr id="5" name="文本框 4"/>
          <p:cNvSpPr txBox="1"/>
          <p:nvPr/>
        </p:nvSpPr>
        <p:spPr>
          <a:xfrm>
            <a:off x="1790700" y="533400"/>
            <a:ext cx="10401300" cy="706755"/>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a:t>
            </a:r>
            <a:r>
              <a:rPr lang="en-US" altLang="en-GB" sz="4000" b="1" dirty="0">
                <a:latin typeface="Arial" panose="020B0604020202020204" pitchFamily="34" charset="0"/>
                <a:cs typeface="Arial" panose="020B0604020202020204" pitchFamily="34" charset="0"/>
              </a:rPr>
              <a:t>6</a:t>
            </a:r>
            <a:r>
              <a:rPr lang="en-GB" altLang="zh-CN" sz="4000" b="1" dirty="0">
                <a:latin typeface="Arial" panose="020B0604020202020204" pitchFamily="34" charset="0"/>
                <a:cs typeface="Arial" panose="020B0604020202020204" pitchFamily="34" charset="0"/>
              </a:rPr>
              <a:t> </a:t>
            </a:r>
            <a:r>
              <a:rPr lang="en-US" altLang="en-GB" sz="4000" b="1" dirty="0">
                <a:solidFill>
                  <a:schemeClr val="bg1"/>
                </a:solidFill>
                <a:latin typeface="Arial" panose="020B0604020202020204" pitchFamily="34" charset="0"/>
                <a:cs typeface="Arial" panose="020B0604020202020204" pitchFamily="34" charset="0"/>
              </a:rPr>
              <a:t>Heroes</a:t>
            </a:r>
          </a:p>
        </p:txBody>
      </p:sp>
      <p:sp>
        <p:nvSpPr>
          <p:cNvPr id="6" name="文本框 5"/>
          <p:cNvSpPr txBox="1"/>
          <p:nvPr/>
        </p:nvSpPr>
        <p:spPr>
          <a:xfrm>
            <a:off x="1930400" y="1524000"/>
            <a:ext cx="10020300" cy="138366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buFont typeface="Arial" panose="020B0604020202020204" pitchFamily="34" charset="0"/>
              <a:buChar char="•"/>
            </a:pPr>
            <a:r>
              <a:rPr lang="en-US" altLang="zh-CN" sz="2800" dirty="0">
                <a:solidFill>
                  <a:schemeClr val="bg1"/>
                </a:solidFill>
              </a:rPr>
              <a:t>Can you name one of your idols and the qualities and deeds you admire them for?</a:t>
            </a:r>
          </a:p>
        </p:txBody>
      </p:sp>
      <p:sp>
        <p:nvSpPr>
          <p:cNvPr id="7" name="文本框 6"/>
          <p:cNvSpPr txBox="1"/>
          <p:nvPr/>
        </p:nvSpPr>
        <p:spPr>
          <a:xfrm>
            <a:off x="1930400" y="3285177"/>
            <a:ext cx="10020300" cy="95313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Dub a video clip introducing a Chinese hero</a:t>
            </a: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xmlns="" val="0"/>
              </a:ext>
            </a:extLst>
          </a:blip>
          <a:srcRect l="31631" t="-68" r="9183" b="823"/>
          <a:stretch/>
        </p:blipFill>
        <p:spPr>
          <a:xfrm>
            <a:off x="-142874" y="-33338"/>
            <a:ext cx="1785938" cy="689133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05459"/>
            <a:ext cx="9360000" cy="2529923"/>
          </a:xfrm>
          <a:prstGeom prst="rect">
            <a:avLst/>
          </a:prstGeom>
          <a:solidFill>
            <a:schemeClr val="bg1">
              <a:lumMod val="95000"/>
            </a:schemeClr>
          </a:solidFill>
        </p:spPr>
        <p:txBody>
          <a:bodyPr wrap="square" rtlCol="0">
            <a:spAutoFit/>
          </a:bodyPr>
          <a:lstStyle/>
          <a:p>
            <a:pPr>
              <a:lnSpc>
                <a:spcPct val="120000"/>
              </a:lnSpc>
            </a:pPr>
            <a:endParaRPr lang="en-US" altLang="zh-CN" sz="2200" dirty="0">
              <a:solidFill>
                <a:srgbClr val="DD5C60"/>
              </a:solidFill>
            </a:endParaRPr>
          </a:p>
          <a:p>
            <a:pPr>
              <a:lnSpc>
                <a:spcPct val="120000"/>
              </a:lnSpc>
            </a:pPr>
            <a:r>
              <a:rPr lang="en-US" altLang="zh-CN" sz="2200" b="1" dirty="0">
                <a:solidFill>
                  <a:srgbClr val="DD5C60"/>
                </a:solidFill>
              </a:rPr>
              <a:t>Use vivid and colorful details</a:t>
            </a:r>
          </a:p>
          <a:p>
            <a:pPr>
              <a:lnSpc>
                <a:spcPct val="120000"/>
              </a:lnSpc>
            </a:pPr>
            <a:r>
              <a:rPr lang="en-US" altLang="zh-CN" sz="2200" dirty="0"/>
              <a:t>        Vivid details are key to a good description, enabling your readers to picture the person in their mind. Stay focused on the most recognizable qualities of the person being described. Support them with appropriate, well-chosen details, such as what the person did in specific circumstances. </a:t>
            </a:r>
            <a:endParaRPr lang="en-US" altLang="zh-CN" sz="2200" i="1"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1" y="1645107"/>
            <a:ext cx="5697423"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Writing a Descriptive Essay About a Person</a:t>
            </a:r>
            <a:endParaRPr lang="zh-CN" altLang="en-US" sz="2400" b="1" dirty="0">
              <a:solidFill>
                <a:srgbClr val="DD5C60"/>
              </a:solidFill>
            </a:endParaRPr>
          </a:p>
        </p:txBody>
      </p:sp>
    </p:spTree>
    <p:extLst>
      <p:ext uri="{BB962C8B-B14F-4D97-AF65-F5344CB8AC3E}">
        <p14:creationId xmlns:p14="http://schemas.microsoft.com/office/powerpoint/2010/main" xmlns="" val="2770710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05459"/>
            <a:ext cx="9360000" cy="3721660"/>
          </a:xfrm>
          <a:prstGeom prst="rect">
            <a:avLst/>
          </a:prstGeom>
          <a:solidFill>
            <a:schemeClr val="bg1">
              <a:lumMod val="95000"/>
            </a:schemeClr>
          </a:solid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dirty="0"/>
              <a:t>        In the following paragraph, the person’s personality trait of being quiet is further supported by talking about the places she likes and doesn’t like to go. A short anecdote and a comparison between the writer and her friend describe how the friend enjoys going to the library and reading all day.</a:t>
            </a:r>
          </a:p>
          <a:p>
            <a:pPr>
              <a:lnSpc>
                <a:spcPct val="120000"/>
              </a:lnSpc>
            </a:pPr>
            <a:r>
              <a:rPr lang="en-US" altLang="zh-CN" sz="2200" i="1" dirty="0"/>
              <a:t>        My friend is a very quiet person. She doesn’t like to go to parties, and she prefers to stay indoors and read. She once told me that her favorite place is the library because it is very quiet and she can just sit down and read all day. I like reading too, but not as much as my friend.</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1" y="1645107"/>
            <a:ext cx="5697423"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Writing a Descriptive Essay About a Person</a:t>
            </a:r>
            <a:endParaRPr lang="zh-CN" altLang="en-US" sz="2400" b="1" dirty="0">
              <a:solidFill>
                <a:srgbClr val="DD5C60"/>
              </a:solidFill>
            </a:endParaRPr>
          </a:p>
        </p:txBody>
      </p:sp>
    </p:spTree>
    <p:extLst>
      <p:ext uri="{BB962C8B-B14F-4D97-AF65-F5344CB8AC3E}">
        <p14:creationId xmlns:p14="http://schemas.microsoft.com/office/powerpoint/2010/main" xmlns="" val="4257935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17A03770-CB71-9785-B88D-38FFC6E9A281}"/>
              </a:ext>
            </a:extLst>
          </p:cNvPr>
          <p:cNvSpPr/>
          <p:nvPr/>
        </p:nvSpPr>
        <p:spPr>
          <a:xfrm>
            <a:off x="919321" y="2461911"/>
            <a:ext cx="11779642" cy="41530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6.16</a:t>
            </a:r>
            <a:endParaRPr lang="zh-CN" altLang="en-US" sz="2600" b="1" dirty="0">
              <a:solidFill>
                <a:srgbClr val="DA5362"/>
              </a:solidFill>
            </a:endParaRPr>
          </a:p>
        </p:txBody>
      </p:sp>
      <p:sp>
        <p:nvSpPr>
          <p:cNvPr id="16" name="圆角矩形 15"/>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18" name="组合 17"/>
          <p:cNvGrpSpPr/>
          <p:nvPr/>
        </p:nvGrpSpPr>
        <p:grpSpPr>
          <a:xfrm>
            <a:off x="10551168" y="888454"/>
            <a:ext cx="799525" cy="586284"/>
            <a:chOff x="6218013" y="812542"/>
            <a:chExt cx="799525" cy="586284"/>
          </a:xfrm>
        </p:grpSpPr>
        <p:sp>
          <p:nvSpPr>
            <p:cNvPr id="23" name="椭圆 22"/>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6.16</a:t>
              </a:r>
              <a:endParaRPr lang="zh-CN" altLang="en-US" sz="1200" b="1" dirty="0">
                <a:solidFill>
                  <a:schemeClr val="bg1"/>
                </a:solidFill>
              </a:endParaRPr>
            </a:p>
          </p:txBody>
        </p:sp>
      </p:grpSp>
      <p:grpSp>
        <p:nvGrpSpPr>
          <p:cNvPr id="26" name="组合 25"/>
          <p:cNvGrpSpPr/>
          <p:nvPr/>
        </p:nvGrpSpPr>
        <p:grpSpPr>
          <a:xfrm>
            <a:off x="11266246" y="888454"/>
            <a:ext cx="799525" cy="586284"/>
            <a:chOff x="6218013" y="812542"/>
            <a:chExt cx="799525" cy="586284"/>
          </a:xfrm>
        </p:grpSpPr>
        <p:sp>
          <p:nvSpPr>
            <p:cNvPr id="27" name="椭圆 2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6.17</a:t>
              </a:r>
              <a:endParaRPr lang="zh-CN" altLang="en-US" sz="1200" b="1" dirty="0">
                <a:solidFill>
                  <a:schemeClr val="bg1"/>
                </a:solidFill>
              </a:endParaRPr>
            </a:p>
          </p:txBody>
        </p:sp>
      </p:grpSp>
      <p:sp>
        <p:nvSpPr>
          <p:cNvPr id="15" name="文本框 14"/>
          <p:cNvSpPr txBox="1"/>
          <p:nvPr/>
        </p:nvSpPr>
        <p:spPr>
          <a:xfrm>
            <a:off x="919322" y="2486992"/>
            <a:ext cx="8856829" cy="4127925"/>
          </a:xfrm>
          <a:prstGeom prst="rect">
            <a:avLst/>
          </a:prstGeom>
          <a:noFill/>
        </p:spPr>
        <p:txBody>
          <a:bodyPr wrap="square" rtlCol="0">
            <a:spAutoFit/>
          </a:bodyPr>
          <a:lstStyle/>
          <a:p>
            <a:pPr indent="354013">
              <a:lnSpc>
                <a:spcPct val="120000"/>
              </a:lnSpc>
              <a:spcBef>
                <a:spcPts val="0"/>
              </a:spcBef>
              <a:buNone/>
            </a:pPr>
            <a:r>
              <a:rPr lang="en-US" altLang="zh-CN" sz="2200" dirty="0">
                <a:cs typeface="Times New Roman" panose="02020603050405020304" pitchFamily="18" charset="0"/>
                <a:sym typeface="Wingdings" panose="05000000000000000000" pitchFamily="2" charset="2"/>
              </a:rPr>
              <a:t>Twenty-year-old Sanjay Chavan is a milkman by profession. He works at a small milk booth in a colony in South Mumbai. He is a very pleasant looking young man of medium height and regular features. His bright smile reveals his amicable and sunny disposition. Sanjay lives with his mother and three younger siblings in a small room. He is a very responsible and hardworking young man as he realizes that his family is dependent on him. Sanjay does not really enjoy his work of delivering milk and collecting money. He had to leave school after his 9th grade when his father passed away. He has taken a small loan and joined a computer class in the evenings. Sanjay hopes that he will get a good job once he completes his computer course.</a:t>
            </a:r>
            <a:endParaRPr lang="en-US" altLang="zh-CN" sz="2200" dirty="0"/>
          </a:p>
        </p:txBody>
      </p:sp>
      <p:sp>
        <p:nvSpPr>
          <p:cNvPr id="20" name="文本框 19"/>
          <p:cNvSpPr txBox="1"/>
          <p:nvPr/>
        </p:nvSpPr>
        <p:spPr>
          <a:xfrm>
            <a:off x="919321" y="2086882"/>
            <a:ext cx="10118793" cy="400110"/>
          </a:xfrm>
          <a:prstGeom prst="rect">
            <a:avLst/>
          </a:prstGeom>
          <a:noFill/>
        </p:spPr>
        <p:txBody>
          <a:bodyPr wrap="square">
            <a:spAutoFit/>
          </a:bodyPr>
          <a:lstStyle/>
          <a:p>
            <a:r>
              <a:rPr lang="en-US" altLang="zh-CN" sz="2000" i="1" dirty="0"/>
              <a:t>Read the following paragraph describing a young man. Tick (</a:t>
            </a:r>
            <a:r>
              <a:rPr lang="zh-CN" altLang="en-US" sz="2000" i="1" dirty="0"/>
              <a:t>√</a:t>
            </a:r>
            <a:r>
              <a:rPr lang="en-US" altLang="zh-CN" sz="2000" i="1" dirty="0"/>
              <a:t>) the different aspects it includes.</a:t>
            </a:r>
            <a:endParaRPr lang="zh-CN" altLang="en-US" sz="2000" i="1" dirty="0"/>
          </a:p>
        </p:txBody>
      </p:sp>
      <p:sp>
        <p:nvSpPr>
          <p:cNvPr id="2" name="文本框 1">
            <a:extLst>
              <a:ext uri="{FF2B5EF4-FFF2-40B4-BE49-F238E27FC236}">
                <a16:creationId xmlns:a16="http://schemas.microsoft.com/office/drawing/2014/main" xmlns="" id="{3FB358DD-D3F6-92EF-D5A3-B655F2AE5C2A}"/>
              </a:ext>
            </a:extLst>
          </p:cNvPr>
          <p:cNvSpPr txBox="1"/>
          <p:nvPr/>
        </p:nvSpPr>
        <p:spPr>
          <a:xfrm>
            <a:off x="9776151" y="2486992"/>
            <a:ext cx="2415849" cy="2123658"/>
          </a:xfrm>
          <a:prstGeom prst="rect">
            <a:avLst/>
          </a:prstGeom>
          <a:solidFill>
            <a:schemeClr val="accent2">
              <a:lumMod val="20000"/>
              <a:lumOff val="80000"/>
            </a:schemeClr>
          </a:solidFill>
        </p:spPr>
        <p:txBody>
          <a:bodyPr wrap="square" rtlCol="0">
            <a:spAutoFit/>
          </a:bodyPr>
          <a:lstStyle/>
          <a:p>
            <a:r>
              <a:rPr lang="en-US" altLang="zh-CN" sz="2200" b="1" dirty="0">
                <a:solidFill>
                  <a:srgbClr val="57585A"/>
                </a:solidFill>
                <a:effectLst/>
              </a:rPr>
              <a:t>(    ) 1. Appearance </a:t>
            </a:r>
            <a:endParaRPr lang="en-US" altLang="zh-CN" sz="2200" dirty="0"/>
          </a:p>
          <a:p>
            <a:r>
              <a:rPr lang="en-US" altLang="zh-CN" sz="2200" b="1" dirty="0">
                <a:solidFill>
                  <a:srgbClr val="57585A"/>
                </a:solidFill>
                <a:effectLst/>
              </a:rPr>
              <a:t>(    ) 2. Personality </a:t>
            </a:r>
            <a:endParaRPr lang="en-US" altLang="zh-CN" sz="2200" dirty="0"/>
          </a:p>
          <a:p>
            <a:r>
              <a:rPr lang="en-US" altLang="zh-CN" sz="2200" b="1" dirty="0">
                <a:solidFill>
                  <a:srgbClr val="57585A"/>
                </a:solidFill>
                <a:effectLst/>
              </a:rPr>
              <a:t>(    ) 3. Education </a:t>
            </a:r>
            <a:endParaRPr lang="en-US" altLang="zh-CN" sz="2200" dirty="0"/>
          </a:p>
          <a:p>
            <a:r>
              <a:rPr lang="en-US" altLang="zh-CN" sz="2200" b="1" dirty="0">
                <a:solidFill>
                  <a:srgbClr val="57585A"/>
                </a:solidFill>
                <a:effectLst/>
              </a:rPr>
              <a:t>(    ) 4. Family </a:t>
            </a:r>
            <a:endParaRPr lang="en-US" altLang="zh-CN" sz="2200" dirty="0"/>
          </a:p>
          <a:p>
            <a:r>
              <a:rPr lang="en-US" altLang="zh-CN" sz="2200" b="1" dirty="0">
                <a:solidFill>
                  <a:srgbClr val="57585A"/>
                </a:solidFill>
                <a:effectLst/>
              </a:rPr>
              <a:t>(    ) 5. Honors </a:t>
            </a:r>
            <a:endParaRPr lang="en-US" altLang="zh-CN" sz="2200" dirty="0"/>
          </a:p>
          <a:p>
            <a:r>
              <a:rPr lang="en-US" altLang="zh-CN" sz="2200" b="1" dirty="0">
                <a:solidFill>
                  <a:srgbClr val="57585A"/>
                </a:solidFill>
                <a:effectLst/>
              </a:rPr>
              <a:t>(    ) 6. Profession</a:t>
            </a:r>
            <a:endParaRPr lang="zh-CN" altLang="en-US" sz="2200" dirty="0"/>
          </a:p>
        </p:txBody>
      </p:sp>
      <p:sp>
        <p:nvSpPr>
          <p:cNvPr id="4" name="文本框 3">
            <a:extLst>
              <a:ext uri="{FF2B5EF4-FFF2-40B4-BE49-F238E27FC236}">
                <a16:creationId xmlns:a16="http://schemas.microsoft.com/office/drawing/2014/main" xmlns="" id="{7D9A7560-63A1-3F02-8489-79B3F2395ECE}"/>
              </a:ext>
            </a:extLst>
          </p:cNvPr>
          <p:cNvSpPr txBox="1"/>
          <p:nvPr/>
        </p:nvSpPr>
        <p:spPr>
          <a:xfrm>
            <a:off x="9919587" y="2510843"/>
            <a:ext cx="322729" cy="430887"/>
          </a:xfrm>
          <a:prstGeom prst="rect">
            <a:avLst/>
          </a:prstGeom>
          <a:noFill/>
        </p:spPr>
        <p:txBody>
          <a:bodyPr wrap="square" rtlCol="0">
            <a:spAutoFit/>
          </a:bodyPr>
          <a:lstStyle/>
          <a:p>
            <a:r>
              <a:rPr lang="zh-CN" altLang="en-US" sz="2200" kern="100" dirty="0">
                <a:solidFill>
                  <a:srgbClr val="DD5C60"/>
                </a:solidFill>
                <a:cs typeface="Times New Roman" panose="02020603050405020304" pitchFamily="18" charset="0"/>
              </a:rPr>
              <a:t>√</a:t>
            </a:r>
          </a:p>
        </p:txBody>
      </p:sp>
      <p:sp>
        <p:nvSpPr>
          <p:cNvPr id="37" name="文本框 36">
            <a:extLst>
              <a:ext uri="{FF2B5EF4-FFF2-40B4-BE49-F238E27FC236}">
                <a16:creationId xmlns:a16="http://schemas.microsoft.com/office/drawing/2014/main" xmlns="" id="{7BE6BBAC-844B-1DAD-774C-D6E0D60A480F}"/>
              </a:ext>
            </a:extLst>
          </p:cNvPr>
          <p:cNvSpPr txBox="1"/>
          <p:nvPr/>
        </p:nvSpPr>
        <p:spPr>
          <a:xfrm>
            <a:off x="9919587" y="2858612"/>
            <a:ext cx="322729" cy="430887"/>
          </a:xfrm>
          <a:prstGeom prst="rect">
            <a:avLst/>
          </a:prstGeom>
          <a:noFill/>
        </p:spPr>
        <p:txBody>
          <a:bodyPr wrap="square" rtlCol="0">
            <a:spAutoFit/>
          </a:bodyPr>
          <a:lstStyle/>
          <a:p>
            <a:r>
              <a:rPr lang="zh-CN" altLang="en-US" sz="2200" kern="100" dirty="0">
                <a:solidFill>
                  <a:srgbClr val="DD5C60"/>
                </a:solidFill>
                <a:cs typeface="Times New Roman" panose="02020603050405020304" pitchFamily="18" charset="0"/>
              </a:rPr>
              <a:t>√</a:t>
            </a:r>
          </a:p>
        </p:txBody>
      </p:sp>
      <p:sp>
        <p:nvSpPr>
          <p:cNvPr id="38" name="文本框 37">
            <a:extLst>
              <a:ext uri="{FF2B5EF4-FFF2-40B4-BE49-F238E27FC236}">
                <a16:creationId xmlns:a16="http://schemas.microsoft.com/office/drawing/2014/main" xmlns="" id="{10A2BC53-FE27-D6AB-2347-D671C1224028}"/>
              </a:ext>
            </a:extLst>
          </p:cNvPr>
          <p:cNvSpPr txBox="1"/>
          <p:nvPr/>
        </p:nvSpPr>
        <p:spPr>
          <a:xfrm>
            <a:off x="9919586" y="3171007"/>
            <a:ext cx="322729" cy="430887"/>
          </a:xfrm>
          <a:prstGeom prst="rect">
            <a:avLst/>
          </a:prstGeom>
          <a:noFill/>
        </p:spPr>
        <p:txBody>
          <a:bodyPr wrap="square" rtlCol="0">
            <a:spAutoFit/>
          </a:bodyPr>
          <a:lstStyle/>
          <a:p>
            <a:r>
              <a:rPr lang="zh-CN" altLang="en-US" sz="2200" kern="100" dirty="0">
                <a:solidFill>
                  <a:srgbClr val="DD5C60"/>
                </a:solidFill>
                <a:cs typeface="Times New Roman" panose="02020603050405020304" pitchFamily="18" charset="0"/>
              </a:rPr>
              <a:t>√</a:t>
            </a:r>
          </a:p>
        </p:txBody>
      </p:sp>
      <p:sp>
        <p:nvSpPr>
          <p:cNvPr id="39" name="文本框 38">
            <a:extLst>
              <a:ext uri="{FF2B5EF4-FFF2-40B4-BE49-F238E27FC236}">
                <a16:creationId xmlns:a16="http://schemas.microsoft.com/office/drawing/2014/main" xmlns="" id="{5AD078BE-1412-FB08-7C4B-2E742923D88D}"/>
              </a:ext>
            </a:extLst>
          </p:cNvPr>
          <p:cNvSpPr txBox="1"/>
          <p:nvPr/>
        </p:nvSpPr>
        <p:spPr>
          <a:xfrm>
            <a:off x="9919586" y="3505791"/>
            <a:ext cx="322729" cy="430887"/>
          </a:xfrm>
          <a:prstGeom prst="rect">
            <a:avLst/>
          </a:prstGeom>
          <a:noFill/>
        </p:spPr>
        <p:txBody>
          <a:bodyPr wrap="square" rtlCol="0">
            <a:spAutoFit/>
          </a:bodyPr>
          <a:lstStyle/>
          <a:p>
            <a:r>
              <a:rPr lang="zh-CN" altLang="en-US" sz="2200" kern="100" dirty="0">
                <a:solidFill>
                  <a:srgbClr val="DD5C60"/>
                </a:solidFill>
                <a:cs typeface="Times New Roman" panose="02020603050405020304" pitchFamily="18" charset="0"/>
              </a:rPr>
              <a:t>√</a:t>
            </a:r>
          </a:p>
        </p:txBody>
      </p:sp>
      <p:sp>
        <p:nvSpPr>
          <p:cNvPr id="40" name="文本框 39">
            <a:extLst>
              <a:ext uri="{FF2B5EF4-FFF2-40B4-BE49-F238E27FC236}">
                <a16:creationId xmlns:a16="http://schemas.microsoft.com/office/drawing/2014/main" xmlns="" id="{DBBAB661-59D4-16F9-DADE-7357AC550FDC}"/>
              </a:ext>
            </a:extLst>
          </p:cNvPr>
          <p:cNvSpPr txBox="1"/>
          <p:nvPr/>
        </p:nvSpPr>
        <p:spPr>
          <a:xfrm>
            <a:off x="9919586" y="4170136"/>
            <a:ext cx="322729" cy="430887"/>
          </a:xfrm>
          <a:prstGeom prst="rect">
            <a:avLst/>
          </a:prstGeom>
          <a:noFill/>
        </p:spPr>
        <p:txBody>
          <a:bodyPr wrap="square" rtlCol="0">
            <a:spAutoFit/>
          </a:bodyPr>
          <a:lstStyle/>
          <a:p>
            <a:r>
              <a:rPr lang="zh-CN" altLang="en-US" sz="2200" kern="100" dirty="0">
                <a:solidFill>
                  <a:srgbClr val="DD5C60"/>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nextCondLst>
                <p:cond evt="onClick" delay="0">
                  <p:tgtEl>
                    <p:spTgt spid="16"/>
                  </p:tgtEl>
                </p:cond>
              </p:nextCondLst>
            </p:seq>
          </p:childTnLst>
        </p:cTn>
      </p:par>
    </p:tnLst>
    <p:bldLst>
      <p:bldP spid="4" grpId="0"/>
      <p:bldP spid="37" grpId="0"/>
      <p:bldP spid="38" grpId="0"/>
      <p:bldP spid="39" grpId="0"/>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xmlns="" id="{2626F3F7-190E-ED6A-54FF-C18829F4F8DB}"/>
              </a:ext>
            </a:extLst>
          </p:cNvPr>
          <p:cNvSpPr/>
          <p:nvPr/>
        </p:nvSpPr>
        <p:spPr>
          <a:xfrm>
            <a:off x="919321" y="2461912"/>
            <a:ext cx="11514344" cy="33671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6.17</a:t>
            </a:r>
            <a:endParaRPr lang="zh-CN" altLang="en-US" sz="2600" b="1" dirty="0">
              <a:solidFill>
                <a:srgbClr val="DA5362"/>
              </a:solidFill>
            </a:endParaRPr>
          </a:p>
        </p:txBody>
      </p:sp>
      <p:grpSp>
        <p:nvGrpSpPr>
          <p:cNvPr id="15" name="组合 14"/>
          <p:cNvGrpSpPr/>
          <p:nvPr/>
        </p:nvGrpSpPr>
        <p:grpSpPr>
          <a:xfrm>
            <a:off x="10551168" y="888454"/>
            <a:ext cx="799525" cy="586284"/>
            <a:chOff x="6218013" y="812542"/>
            <a:chExt cx="799525" cy="586284"/>
          </a:xfrm>
        </p:grpSpPr>
        <p:sp>
          <p:nvSpPr>
            <p:cNvPr id="16" name="椭圆 1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7" name="图片 1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6.16</a:t>
              </a:r>
              <a:endParaRPr lang="zh-CN" altLang="en-US" sz="1200" b="1" dirty="0">
                <a:solidFill>
                  <a:schemeClr val="bg1"/>
                </a:solidFill>
              </a:endParaRPr>
            </a:p>
          </p:txBody>
        </p:sp>
      </p:grpSp>
      <p:grpSp>
        <p:nvGrpSpPr>
          <p:cNvPr id="21" name="组合 20"/>
          <p:cNvGrpSpPr/>
          <p:nvPr/>
        </p:nvGrpSpPr>
        <p:grpSpPr>
          <a:xfrm>
            <a:off x="11266246" y="888454"/>
            <a:ext cx="799525" cy="586284"/>
            <a:chOff x="6218013" y="812542"/>
            <a:chExt cx="799525" cy="586284"/>
          </a:xfrm>
        </p:grpSpPr>
        <p:sp>
          <p:nvSpPr>
            <p:cNvPr id="22" name="椭圆 2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6.17</a:t>
              </a:r>
              <a:endParaRPr lang="zh-CN" altLang="en-US" sz="1200" b="1" dirty="0">
                <a:solidFill>
                  <a:schemeClr val="bg1"/>
                </a:solidFill>
              </a:endParaRPr>
            </a:p>
          </p:txBody>
        </p:sp>
      </p:grpSp>
      <p:sp>
        <p:nvSpPr>
          <p:cNvPr id="18" name="圆角矩形 15">
            <a:extLst>
              <a:ext uri="{FF2B5EF4-FFF2-40B4-BE49-F238E27FC236}">
                <a16:creationId xmlns:a16="http://schemas.microsoft.com/office/drawing/2014/main" xmlns="" id="{97C2CF89-9155-2204-B2CD-7321E64848F0}"/>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23" name="文本框 22">
            <a:extLst>
              <a:ext uri="{FF2B5EF4-FFF2-40B4-BE49-F238E27FC236}">
                <a16:creationId xmlns:a16="http://schemas.microsoft.com/office/drawing/2014/main" xmlns="" id="{C21804C2-36EB-D6E0-21F0-286FE328043D}"/>
              </a:ext>
            </a:extLst>
          </p:cNvPr>
          <p:cNvSpPr txBox="1"/>
          <p:nvPr/>
        </p:nvSpPr>
        <p:spPr>
          <a:xfrm>
            <a:off x="989403" y="2461912"/>
            <a:ext cx="11265350" cy="2096600"/>
          </a:xfrm>
          <a:prstGeom prst="rect">
            <a:avLst/>
          </a:prstGeom>
          <a:noFill/>
        </p:spPr>
        <p:txBody>
          <a:bodyPr wrap="square" rtlCol="0">
            <a:spAutoFit/>
          </a:bodyPr>
          <a:lstStyle/>
          <a:p>
            <a:pPr marL="0" indent="0">
              <a:lnSpc>
                <a:spcPct val="120000"/>
              </a:lnSpc>
              <a:spcBef>
                <a:spcPts val="0"/>
              </a:spcBef>
              <a:buNone/>
            </a:pPr>
            <a:r>
              <a:rPr lang="en-US" altLang="zh-CN" sz="2200" dirty="0"/>
              <a:t>6. I like the character of my uncle.</a:t>
            </a:r>
          </a:p>
          <a:p>
            <a:pPr marL="0" indent="0">
              <a:lnSpc>
                <a:spcPct val="120000"/>
              </a:lnSpc>
              <a:spcBef>
                <a:spcPts val="0"/>
              </a:spcBef>
              <a:buNone/>
            </a:pPr>
            <a:r>
              <a:rPr lang="en-US" altLang="zh-CN" sz="2200" dirty="0"/>
              <a:t>7. I’m glad that he often comes to visit us and we visit him.</a:t>
            </a:r>
          </a:p>
          <a:p>
            <a:pPr marL="0" indent="0">
              <a:lnSpc>
                <a:spcPct val="120000"/>
              </a:lnSpc>
              <a:spcBef>
                <a:spcPts val="0"/>
              </a:spcBef>
              <a:buNone/>
            </a:pPr>
            <a:r>
              <a:rPr lang="en-US" altLang="zh-CN" sz="2200" dirty="0"/>
              <a:t>8. My uncle Jack is a very interesting person.</a:t>
            </a:r>
          </a:p>
          <a:p>
            <a:pPr marL="0" indent="0">
              <a:lnSpc>
                <a:spcPct val="120000"/>
              </a:lnSpc>
              <a:spcBef>
                <a:spcPts val="0"/>
              </a:spcBef>
              <a:buNone/>
            </a:pPr>
            <a:r>
              <a:rPr lang="en-US" altLang="zh-CN" sz="2200" dirty="0"/>
              <a:t>9. His conversation is very interesting and informative.</a:t>
            </a:r>
          </a:p>
          <a:p>
            <a:pPr marL="0" indent="0">
              <a:lnSpc>
                <a:spcPct val="120000"/>
              </a:lnSpc>
              <a:spcBef>
                <a:spcPts val="0"/>
              </a:spcBef>
              <a:buNone/>
            </a:pPr>
            <a:r>
              <a:rPr lang="en-US" altLang="zh-CN" sz="2200" dirty="0"/>
              <a:t>10. Uncle Jack is a calm, kind and cheerful person.</a:t>
            </a:r>
          </a:p>
        </p:txBody>
      </p:sp>
      <p:sp>
        <p:nvSpPr>
          <p:cNvPr id="20" name="文本框 19">
            <a:extLst>
              <a:ext uri="{FF2B5EF4-FFF2-40B4-BE49-F238E27FC236}">
                <a16:creationId xmlns:a16="http://schemas.microsoft.com/office/drawing/2014/main" xmlns="" id="{5D424F76-0B00-F50E-11F4-D45E1F0143C9}"/>
              </a:ext>
            </a:extLst>
          </p:cNvPr>
          <p:cNvSpPr txBox="1"/>
          <p:nvPr/>
        </p:nvSpPr>
        <p:spPr>
          <a:xfrm>
            <a:off x="8702784" y="4721030"/>
            <a:ext cx="3489216" cy="1107996"/>
          </a:xfrm>
          <a:prstGeom prst="rect">
            <a:avLst/>
          </a:prstGeom>
          <a:solidFill>
            <a:schemeClr val="accent2">
              <a:lumMod val="20000"/>
              <a:lumOff val="80000"/>
            </a:schemeClr>
          </a:solidFill>
        </p:spPr>
        <p:txBody>
          <a:bodyPr wrap="square" rtlCol="0">
            <a:spAutoFit/>
          </a:bodyPr>
          <a:lstStyle/>
          <a:p>
            <a:r>
              <a:rPr lang="en-US" altLang="zh-CN" sz="2200" dirty="0"/>
              <a:t>The logical order of the paragraph is: _____________________</a:t>
            </a:r>
            <a:endParaRPr lang="zh-CN" altLang="en-US" sz="2200" dirty="0"/>
          </a:p>
        </p:txBody>
      </p:sp>
      <p:sp>
        <p:nvSpPr>
          <p:cNvPr id="25" name="文本框 24">
            <a:extLst>
              <a:ext uri="{FF2B5EF4-FFF2-40B4-BE49-F238E27FC236}">
                <a16:creationId xmlns:a16="http://schemas.microsoft.com/office/drawing/2014/main" xmlns="" id="{CA64E66E-9844-68FC-F545-4928DE0B3B36}"/>
              </a:ext>
            </a:extLst>
          </p:cNvPr>
          <p:cNvSpPr txBox="1"/>
          <p:nvPr/>
        </p:nvSpPr>
        <p:spPr>
          <a:xfrm>
            <a:off x="8809996" y="5379477"/>
            <a:ext cx="2982342" cy="430887"/>
          </a:xfrm>
          <a:prstGeom prst="rect">
            <a:avLst/>
          </a:prstGeom>
          <a:noFill/>
        </p:spPr>
        <p:txBody>
          <a:bodyPr wrap="square" rtlCol="0">
            <a:spAutoFit/>
          </a:bodyPr>
          <a:lstStyle/>
          <a:p>
            <a:r>
              <a:rPr lang="en-US" altLang="zh-CN" sz="2200" kern="100" dirty="0">
                <a:solidFill>
                  <a:srgbClr val="DD5C60"/>
                </a:solidFill>
                <a:cs typeface="Times New Roman" panose="02020603050405020304" pitchFamily="18" charset="0"/>
              </a:rPr>
              <a:t>8, 10, 2, 3, 1, 5, 4, 6, 7, 9</a:t>
            </a:r>
            <a:endParaRPr lang="zh-CN" altLang="en-US" sz="2200" kern="100" dirty="0">
              <a:solidFill>
                <a:srgbClr val="DD5C60"/>
              </a:solidFill>
              <a:cs typeface="Times New Roman" panose="02020603050405020304" pitchFamily="18" charset="0"/>
            </a:endParaRPr>
          </a:p>
        </p:txBody>
      </p:sp>
    </p:spTree>
    <p:extLst>
      <p:ext uri="{BB962C8B-B14F-4D97-AF65-F5344CB8AC3E}">
        <p14:creationId xmlns:p14="http://schemas.microsoft.com/office/powerpoint/2010/main" xmlns="" val="19221695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nextCondLst>
                <p:cond evt="onClick" delay="0">
                  <p:tgtEl>
                    <p:spTgt spid="18"/>
                  </p:tgtEl>
                </p:cond>
              </p:nextCondLst>
            </p:seq>
          </p:childTnLst>
        </p:cTn>
      </p:par>
    </p:tnLst>
    <p:bldLst>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877804"/>
          </a:xfrm>
          <a:prstGeom prst="rect">
            <a:avLst/>
          </a:prstGeom>
          <a:noFill/>
        </p:spPr>
        <p:txBody>
          <a:bodyPr wrap="square" rtlCol="0">
            <a:spAutoFit/>
          </a:bodyPr>
          <a:lstStyle/>
          <a:p>
            <a:pPr>
              <a:lnSpc>
                <a:spcPct val="120000"/>
              </a:lnSpc>
            </a:pPr>
            <a:r>
              <a:rPr lang="en-US" altLang="zh-CN" sz="2200" b="1" dirty="0">
                <a:cs typeface="Times New Roman" panose="02020603050405020304" pitchFamily="18" charset="0"/>
              </a:rPr>
              <a:t>I’m not talking about pulling babies from house fires or working to develop a cure for cancer, </a:t>
            </a:r>
            <a:r>
              <a:rPr lang="en-US" altLang="zh-CN" sz="2200" b="1" u="sng" dirty="0">
                <a:solidFill>
                  <a:srgbClr val="DD5C60"/>
                </a:solidFill>
                <a:cs typeface="Times New Roman" panose="02020603050405020304" pitchFamily="18" charset="0"/>
              </a:rPr>
              <a:t>as heroic as </a:t>
            </a:r>
            <a:r>
              <a:rPr lang="en-US" altLang="zh-CN" sz="2200" b="1" dirty="0">
                <a:cs typeface="Times New Roman" panose="02020603050405020304" pitchFamily="18" charset="0"/>
              </a:rPr>
              <a:t>such</a:t>
            </a:r>
            <a:r>
              <a:rPr lang="en-US" altLang="zh-CN" sz="2200" b="1" u="sng" dirty="0">
                <a:solidFill>
                  <a:srgbClr val="DD5C60"/>
                </a:solidFill>
                <a:cs typeface="Times New Roman" panose="02020603050405020304" pitchFamily="18" charset="0"/>
              </a:rPr>
              <a:t> feats </a:t>
            </a:r>
            <a:r>
              <a:rPr lang="en-US" altLang="zh-CN" sz="2200" b="1" dirty="0">
                <a:cs typeface="Times New Roman" panose="02020603050405020304" pitchFamily="18" charset="0"/>
              </a:rPr>
              <a:t>are. </a:t>
            </a:r>
            <a:r>
              <a:rPr lang="en-US" altLang="zh-CN" sz="2200" dirty="0">
                <a:cs typeface="Times New Roman" panose="02020603050405020304" pitchFamily="18" charset="0"/>
              </a:rPr>
              <a:t>(Lines 1-3, para. 1)</a:t>
            </a:r>
          </a:p>
        </p:txBody>
      </p:sp>
      <p:sp>
        <p:nvSpPr>
          <p:cNvPr id="10" name="矩形 9">
            <a:extLst>
              <a:ext uri="{FF2B5EF4-FFF2-40B4-BE49-F238E27FC236}">
                <a16:creationId xmlns:a16="http://schemas.microsoft.com/office/drawing/2014/main" xmlns="" id="{098AA015-7E6D-1BC0-6966-BD1924524FC4}"/>
              </a:ext>
            </a:extLst>
          </p:cNvPr>
          <p:cNvSpPr/>
          <p:nvPr/>
        </p:nvSpPr>
        <p:spPr>
          <a:xfrm>
            <a:off x="0" y="3087307"/>
            <a:ext cx="12192000" cy="1774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5920EEA5-B40D-EF30-47CB-701F3E7C431D}"/>
              </a:ext>
            </a:extLst>
          </p:cNvPr>
          <p:cNvSpPr txBox="1"/>
          <p:nvPr/>
        </p:nvSpPr>
        <p:spPr>
          <a:xfrm>
            <a:off x="956928" y="3289328"/>
            <a:ext cx="10823943" cy="1278620"/>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在这句话中，作者将不易察觉的、普通的、甚至是平凡的，但是充满善良、耐心、毅力和慷慨的行为与“从火灾中救出婴儿”和“努力开发治疗癌症的方法”等壮举进行了比较。前者不像后者那样英勇。</a:t>
            </a:r>
            <a:endParaRPr lang="zh-CN" altLang="en-US" sz="2200" dirty="0">
              <a:ea typeface="黑体" panose="02010609060101010101" pitchFamily="49" charset="-122"/>
            </a:endParaRPr>
          </a:p>
        </p:txBody>
      </p:sp>
      <p:sp>
        <p:nvSpPr>
          <p:cNvPr id="12" name="圆角矩形 31">
            <a:extLst>
              <a:ext uri="{FF2B5EF4-FFF2-40B4-BE49-F238E27FC236}">
                <a16:creationId xmlns:a16="http://schemas.microsoft.com/office/drawing/2014/main" xmlns="" id="{7E9FF611-4EDD-9585-0C9F-E874D39A01AE}"/>
              </a:ext>
            </a:extLst>
          </p:cNvPr>
          <p:cNvSpPr/>
          <p:nvPr/>
        </p:nvSpPr>
        <p:spPr>
          <a:xfrm>
            <a:off x="1041992" y="286299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3" name="文本框 12"/>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055974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3315395"/>
          </a:xfrm>
          <a:prstGeom prst="rect">
            <a:avLst/>
          </a:prstGeom>
          <a:noFill/>
        </p:spPr>
        <p:txBody>
          <a:bodyPr wrap="square" rtlCol="0">
            <a:spAutoFit/>
          </a:bodyPr>
          <a:lstStyle/>
          <a:p>
            <a:pPr>
              <a:lnSpc>
                <a:spcPct val="120000"/>
              </a:lnSpc>
            </a:pPr>
            <a:r>
              <a:rPr lang="en-US" altLang="zh-CN" sz="2200" b="1" dirty="0">
                <a:cs typeface="Times New Roman" panose="02020603050405020304" pitchFamily="18" charset="0"/>
              </a:rPr>
              <a:t>I’m not talking about pulling babies from house fires or working to develop a cure for cancer, </a:t>
            </a:r>
            <a:r>
              <a:rPr lang="en-US" altLang="zh-CN" sz="2200" b="1" u="sng" dirty="0">
                <a:solidFill>
                  <a:srgbClr val="DD5C60"/>
                </a:solidFill>
                <a:cs typeface="Times New Roman" panose="02020603050405020304" pitchFamily="18" charset="0"/>
              </a:rPr>
              <a:t>as heroic as</a:t>
            </a:r>
            <a:r>
              <a:rPr lang="en-US" altLang="zh-CN" sz="2200" b="1" dirty="0">
                <a:solidFill>
                  <a:srgbClr val="DD5C60"/>
                </a:solidFill>
                <a:cs typeface="Times New Roman" panose="02020603050405020304" pitchFamily="18" charset="0"/>
              </a:rPr>
              <a:t> </a:t>
            </a:r>
            <a:r>
              <a:rPr lang="en-US" altLang="zh-CN" sz="2200" b="1" dirty="0">
                <a:cs typeface="Times New Roman" panose="02020603050405020304" pitchFamily="18" charset="0"/>
              </a:rPr>
              <a:t>such</a:t>
            </a:r>
            <a:r>
              <a:rPr lang="en-US" altLang="zh-CN" sz="2200" b="1" dirty="0">
                <a:solidFill>
                  <a:srgbClr val="DD5C60"/>
                </a:solidFill>
                <a:cs typeface="Times New Roman" panose="02020603050405020304" pitchFamily="18" charset="0"/>
              </a:rPr>
              <a:t> </a:t>
            </a:r>
            <a:r>
              <a:rPr lang="en-US" altLang="zh-CN" sz="2200" b="1" u="sng" dirty="0">
                <a:solidFill>
                  <a:srgbClr val="DD5C60"/>
                </a:solidFill>
                <a:cs typeface="Times New Roman" panose="02020603050405020304" pitchFamily="18" charset="0"/>
              </a:rPr>
              <a:t>feats</a:t>
            </a:r>
            <a:r>
              <a:rPr lang="en-US" altLang="zh-CN" sz="2200" b="1" dirty="0">
                <a:solidFill>
                  <a:srgbClr val="DD5C60"/>
                </a:solidFill>
                <a:cs typeface="Times New Roman" panose="02020603050405020304" pitchFamily="18" charset="0"/>
              </a:rPr>
              <a:t> </a:t>
            </a:r>
            <a:r>
              <a:rPr lang="en-US" altLang="zh-CN" sz="2200" b="1" dirty="0">
                <a:cs typeface="Times New Roman" panose="02020603050405020304" pitchFamily="18" charset="0"/>
              </a:rPr>
              <a:t>are. </a:t>
            </a:r>
            <a:r>
              <a:rPr lang="en-US" altLang="zh-CN" sz="2200" dirty="0">
                <a:cs typeface="Times New Roman" panose="02020603050405020304" pitchFamily="18" charset="0"/>
              </a:rPr>
              <a:t>(Lines 1-3, para. 1)</a:t>
            </a:r>
          </a:p>
          <a:p>
            <a:pPr marL="801688" indent="-801688">
              <a:lnSpc>
                <a:spcPct val="120000"/>
              </a:lnSpc>
            </a:pPr>
            <a:r>
              <a:rPr lang="en-US" altLang="zh-CN" sz="2200" b="1" dirty="0">
                <a:ea typeface="黑体" panose="02010609060101010101" pitchFamily="49" charset="-122"/>
                <a:cs typeface="Times New Roman" panose="02020603050405020304" pitchFamily="18" charset="0"/>
              </a:rPr>
              <a:t>feat </a:t>
            </a:r>
            <a:r>
              <a:rPr lang="en-US" altLang="zh-CN" sz="2200" i="1" dirty="0">
                <a:ea typeface="黑体" panose="02010609060101010101" pitchFamily="49" charset="-122"/>
                <a:cs typeface="Times New Roman" panose="02020603050405020304" pitchFamily="18" charset="0"/>
              </a:rPr>
              <a:t>n. </a:t>
            </a:r>
            <a:r>
              <a:rPr lang="en-US" altLang="zh-CN" sz="2200" dirty="0">
                <a:ea typeface="黑体" panose="02010609060101010101" pitchFamily="49" charset="-122"/>
                <a:cs typeface="Times New Roman" panose="02020603050405020304" pitchFamily="18" charset="0"/>
              </a:rPr>
              <a:t>an action or a piece of work that needs skill, strength or courage </a:t>
            </a:r>
            <a:r>
              <a:rPr lang="zh-CN" altLang="en-US" sz="2200" dirty="0">
                <a:ea typeface="黑体" panose="02010609060101010101" pitchFamily="49" charset="-122"/>
                <a:cs typeface="Times New Roman" panose="02020603050405020304" pitchFamily="18" charset="0"/>
              </a:rPr>
              <a:t>技艺；英勇事迹</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The tunnel is a brilliant </a:t>
            </a:r>
            <a:r>
              <a:rPr lang="en-US" altLang="zh-CN" sz="2200" b="1" i="1" dirty="0">
                <a:ea typeface="黑体" panose="02010609060101010101" pitchFamily="49" charset="-122"/>
                <a:cs typeface="Times New Roman" panose="02020603050405020304" pitchFamily="18" charset="0"/>
              </a:rPr>
              <a:t>feat</a:t>
            </a:r>
            <a:r>
              <a:rPr lang="en-US" altLang="zh-CN" sz="2200" dirty="0">
                <a:ea typeface="黑体" panose="02010609060101010101" pitchFamily="49" charset="-122"/>
                <a:cs typeface="Times New Roman" panose="02020603050405020304" pitchFamily="18" charset="0"/>
              </a:rPr>
              <a:t> of engineering. </a:t>
            </a:r>
            <a:r>
              <a:rPr lang="zh-CN" altLang="en-US" sz="2200" dirty="0">
                <a:ea typeface="黑体" panose="02010609060101010101" pitchFamily="49" charset="-122"/>
                <a:cs typeface="Times New Roman" panose="02020603050405020304" pitchFamily="18" charset="0"/>
              </a:rPr>
              <a:t>这条隧道是工程方面的光辉业绩。</a:t>
            </a:r>
          </a:p>
          <a:p>
            <a:pPr>
              <a:lnSpc>
                <a:spcPct val="120000"/>
              </a:lnSpc>
            </a:pPr>
            <a:r>
              <a:rPr lang="en-US" altLang="zh-CN" sz="2200" b="1" dirty="0">
                <a:ea typeface="黑体" panose="02010609060101010101" pitchFamily="49" charset="-122"/>
                <a:cs typeface="Times New Roman" panose="02020603050405020304" pitchFamily="18" charset="0"/>
              </a:rPr>
              <a:t>as + adj. / adv. + as </a:t>
            </a:r>
            <a:r>
              <a:rPr lang="zh-CN" altLang="en-US" sz="2200" dirty="0">
                <a:ea typeface="黑体" panose="02010609060101010101" pitchFamily="49" charset="-122"/>
                <a:cs typeface="Times New Roman" panose="02020603050405020304" pitchFamily="18" charset="0"/>
              </a:rPr>
              <a:t>像</a:t>
            </a:r>
            <a:r>
              <a:rPr lang="en-US" altLang="zh-CN" sz="2200" dirty="0">
                <a:ea typeface="黑体" panose="02010609060101010101" pitchFamily="49" charset="-122"/>
                <a:cs typeface="Times New Roman" panose="02020603050405020304" pitchFamily="18" charset="0"/>
              </a:rPr>
              <a:t>······</a:t>
            </a:r>
            <a:r>
              <a:rPr lang="zh-CN" altLang="en-US" sz="2200" dirty="0">
                <a:ea typeface="黑体" panose="02010609060101010101" pitchFamily="49" charset="-122"/>
                <a:cs typeface="Times New Roman" panose="02020603050405020304" pitchFamily="18" charset="0"/>
              </a:rPr>
              <a:t>一样，如同（用于比较两个人、两个事物、两种情况等）</a:t>
            </a:r>
          </a:p>
          <a:p>
            <a:pPr>
              <a:lnSpc>
                <a:spcPct val="120000"/>
              </a:lnSpc>
            </a:pPr>
            <a:r>
              <a:rPr lang="en-US" altLang="zh-CN" sz="2200" i="1" dirty="0">
                <a:ea typeface="黑体" panose="02010609060101010101" pitchFamily="49" charset="-122"/>
                <a:cs typeface="Times New Roman" panose="02020603050405020304" pitchFamily="18" charset="0"/>
              </a:rPr>
              <a:t>e.g.</a:t>
            </a:r>
            <a:r>
              <a:rPr lang="en-US" altLang="zh-CN" sz="2200" dirty="0">
                <a:ea typeface="黑体" panose="02010609060101010101" pitchFamily="49" charset="-122"/>
                <a:cs typeface="Times New Roman" panose="02020603050405020304" pitchFamily="18" charset="0"/>
              </a:rPr>
              <a:t> He was </a:t>
            </a:r>
            <a:r>
              <a:rPr lang="en-US" altLang="zh-CN" sz="2200" b="1" dirty="0">
                <a:ea typeface="黑体" panose="02010609060101010101" pitchFamily="49" charset="-122"/>
                <a:cs typeface="Times New Roman" panose="02020603050405020304" pitchFamily="18" charset="0"/>
              </a:rPr>
              <a:t>as white as </a:t>
            </a:r>
            <a:r>
              <a:rPr lang="en-US" altLang="zh-CN" sz="2200" dirty="0">
                <a:ea typeface="黑体" panose="02010609060101010101" pitchFamily="49" charset="-122"/>
                <a:cs typeface="Times New Roman" panose="02020603050405020304" pitchFamily="18" charset="0"/>
              </a:rPr>
              <a:t>a sheet. </a:t>
            </a:r>
            <a:r>
              <a:rPr lang="zh-CN" altLang="en-US" sz="2200" dirty="0">
                <a:ea typeface="黑体" panose="02010609060101010101" pitchFamily="49" charset="-122"/>
                <a:cs typeface="Times New Roman" panose="02020603050405020304" pitchFamily="18" charset="0"/>
              </a:rPr>
              <a:t>他面无血色。</a:t>
            </a:r>
          </a:p>
          <a:p>
            <a:pPr indent="541338">
              <a:lnSpc>
                <a:spcPct val="120000"/>
              </a:lnSpc>
            </a:pPr>
            <a:r>
              <a:rPr lang="en-US" altLang="zh-CN" sz="2200" dirty="0">
                <a:ea typeface="黑体" panose="02010609060101010101" pitchFamily="49" charset="-122"/>
                <a:cs typeface="Times New Roman" panose="02020603050405020304" pitchFamily="18" charset="0"/>
              </a:rPr>
              <a:t>I haven’t known him </a:t>
            </a:r>
            <a:r>
              <a:rPr lang="en-US" altLang="zh-CN" sz="2200" b="1" dirty="0">
                <a:ea typeface="黑体" panose="02010609060101010101" pitchFamily="49" charset="-122"/>
                <a:cs typeface="Times New Roman" panose="02020603050405020304" pitchFamily="18" charset="0"/>
              </a:rPr>
              <a:t>as long as </a:t>
            </a:r>
            <a:r>
              <a:rPr lang="en-US" altLang="zh-CN" sz="2200" dirty="0">
                <a:ea typeface="黑体" panose="02010609060101010101" pitchFamily="49" charset="-122"/>
                <a:cs typeface="Times New Roman" panose="02020603050405020304" pitchFamily="18" charset="0"/>
              </a:rPr>
              <a:t>you. </a:t>
            </a:r>
            <a:r>
              <a:rPr lang="zh-CN" altLang="en-US" sz="2200" dirty="0">
                <a:ea typeface="黑体" panose="02010609060101010101" pitchFamily="49" charset="-122"/>
                <a:cs typeface="Times New Roman" panose="02020603050405020304" pitchFamily="18" charset="0"/>
              </a:rPr>
              <a:t>我认识他的时间没有你长。</a:t>
            </a:r>
            <a:endParaRPr lang="zh-CN" altLang="en-US" sz="2200" dirty="0">
              <a:solidFill>
                <a:prstClr val="black"/>
              </a:solidFill>
              <a:ea typeface="黑体" panose="02010609060101010101" pitchFamily="49" charset="-122"/>
              <a:cs typeface="Times New Roman" panose="02020603050405020304" pitchFamily="18" charset="0"/>
            </a:endParaRPr>
          </a:p>
          <a:p>
            <a:pPr>
              <a:lnSpc>
                <a:spcPct val="120000"/>
              </a:lnSpc>
            </a:pPr>
            <a:endParaRPr lang="en-US" altLang="zh-CN" sz="2200" dirty="0">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494045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 I’m talking about subtle, ordinary, even </a:t>
            </a:r>
            <a:r>
              <a:rPr lang="en-US" altLang="zh-CN" sz="2200" b="1" u="sng" dirty="0">
                <a:solidFill>
                  <a:srgbClr val="DD5C60"/>
                </a:solidFill>
                <a:cs typeface="Times New Roman" panose="02020603050405020304" pitchFamily="18" charset="0"/>
              </a:rPr>
              <a:t>mundane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acts of kindness, patience, perseverance and generosity that don’t </a:t>
            </a:r>
            <a:r>
              <a:rPr lang="en-US" altLang="zh-CN" sz="2200" b="1" u="sng" dirty="0">
                <a:solidFill>
                  <a:srgbClr val="DD5C60"/>
                </a:solidFill>
                <a:cs typeface="Times New Roman" panose="02020603050405020304" pitchFamily="18" charset="0"/>
              </a:rPr>
              <a:t>make headlines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1)</a:t>
            </a:r>
          </a:p>
          <a:p>
            <a:pPr>
              <a:lnSpc>
                <a:spcPct val="120000"/>
              </a:lnSpc>
            </a:pPr>
            <a:r>
              <a:rPr lang="en-GB" altLang="zh-CN" sz="2200" b="1" dirty="0">
                <a:solidFill>
                  <a:srgbClr val="231F20"/>
                </a:solidFill>
                <a:effectLst/>
                <a:cs typeface="Calibri" panose="020F0502020204030204" pitchFamily="34" charset="0"/>
              </a:rPr>
              <a:t>mundane </a:t>
            </a:r>
            <a:r>
              <a:rPr lang="en-GB" altLang="zh-CN" sz="2200" i="1" dirty="0">
                <a:solidFill>
                  <a:srgbClr val="231F20"/>
                </a:solidFill>
                <a:effectLst/>
                <a:cs typeface="Calibri" panose="020F0502020204030204" pitchFamily="34" charset="0"/>
              </a:rPr>
              <a:t>adj. </a:t>
            </a:r>
            <a:r>
              <a:rPr lang="en-GB" altLang="zh-CN" sz="2200" dirty="0">
                <a:solidFill>
                  <a:srgbClr val="231F20"/>
                </a:solidFill>
                <a:effectLst/>
                <a:cs typeface="Calibri" panose="020F0502020204030204" pitchFamily="34" charset="0"/>
              </a:rPr>
              <a:t>not interesting or exciting </a:t>
            </a:r>
            <a:r>
              <a:rPr lang="zh-CN" altLang="en-US" sz="2200" dirty="0">
                <a:solidFill>
                  <a:srgbClr val="231F20"/>
                </a:solidFill>
                <a:effectLst/>
                <a:latin typeface="黑体" panose="02010609060101010101" pitchFamily="49" charset="-122"/>
                <a:ea typeface="黑体" panose="02010609060101010101" pitchFamily="49" charset="-122"/>
                <a:cs typeface="Calibri" panose="020F0502020204030204" pitchFamily="34" charset="0"/>
              </a:rPr>
              <a:t>单调的，平凡的 </a:t>
            </a:r>
            <a:endParaRPr lang="zh-CN" altLang="en-US" sz="2200" dirty="0">
              <a:latin typeface="黑体" panose="02010609060101010101" pitchFamily="49" charset="-122"/>
              <a:ea typeface="黑体" panose="02010609060101010101" pitchFamily="49" charset="-122"/>
              <a:cs typeface="Calibri" panose="020F0502020204030204" pitchFamily="34" charset="0"/>
            </a:endParaRPr>
          </a:p>
          <a:p>
            <a:pPr>
              <a:lnSpc>
                <a:spcPct val="120000"/>
              </a:lnSpc>
            </a:pPr>
            <a:r>
              <a:rPr lang="en-GB" altLang="zh-CN" sz="2200" i="1" dirty="0">
                <a:solidFill>
                  <a:srgbClr val="231F20"/>
                </a:solidFill>
                <a:effectLst/>
                <a:cs typeface="Calibri" panose="020F0502020204030204" pitchFamily="34" charset="0"/>
              </a:rPr>
              <a:t>e.g. </a:t>
            </a:r>
            <a:r>
              <a:rPr lang="en-GB" altLang="zh-CN" sz="2200" dirty="0">
                <a:solidFill>
                  <a:srgbClr val="231F20"/>
                </a:solidFill>
                <a:effectLst/>
                <a:cs typeface="Calibri" panose="020F0502020204030204" pitchFamily="34" charset="0"/>
              </a:rPr>
              <a:t>I lead a pretty </a:t>
            </a:r>
            <a:r>
              <a:rPr lang="en-GB" altLang="zh-CN" sz="2200" b="1" i="1" dirty="0">
                <a:solidFill>
                  <a:srgbClr val="231F20"/>
                </a:solidFill>
                <a:effectLst/>
                <a:cs typeface="Calibri" panose="020F0502020204030204" pitchFamily="34" charset="0"/>
              </a:rPr>
              <a:t>mundane</a:t>
            </a:r>
            <a:r>
              <a:rPr lang="en-GB" altLang="zh-CN" sz="2200" dirty="0">
                <a:solidFill>
                  <a:srgbClr val="231F20"/>
                </a:solidFill>
                <a:effectLst/>
                <a:cs typeface="Calibri" panose="020F0502020204030204" pitchFamily="34" charset="0"/>
              </a:rPr>
              <a:t> existence.</a:t>
            </a:r>
            <a:r>
              <a:rPr lang="zh-CN" altLang="en-US" sz="2200" dirty="0">
                <a:solidFill>
                  <a:srgbClr val="231F20"/>
                </a:solidFill>
                <a:latin typeface="黑体" panose="02010609060101010101" pitchFamily="49" charset="-122"/>
                <a:ea typeface="黑体" panose="02010609060101010101" pitchFamily="49" charset="-122"/>
                <a:cs typeface="Calibri" panose="020F0502020204030204" pitchFamily="34" charset="0"/>
              </a:rPr>
              <a:t>我过着相当平淡的生活。 </a:t>
            </a:r>
          </a:p>
          <a:p>
            <a:pPr>
              <a:lnSpc>
                <a:spcPct val="120000"/>
              </a:lnSpc>
            </a:pPr>
            <a:r>
              <a:rPr lang="en-GB" altLang="zh-CN" sz="2200" dirty="0">
                <a:solidFill>
                  <a:srgbClr val="231F20"/>
                </a:solidFill>
                <a:effectLst/>
                <a:cs typeface="Calibri" panose="020F0502020204030204" pitchFamily="34" charset="0"/>
              </a:rPr>
              <a:t>On a more </a:t>
            </a:r>
            <a:r>
              <a:rPr lang="en-GB" altLang="zh-CN" sz="2200" b="1" i="1" dirty="0">
                <a:solidFill>
                  <a:srgbClr val="231F20"/>
                </a:solidFill>
                <a:effectLst/>
                <a:cs typeface="Calibri" panose="020F0502020204030204" pitchFamily="34" charset="0"/>
              </a:rPr>
              <a:t>mundane</a:t>
            </a:r>
            <a:r>
              <a:rPr lang="en-GB" altLang="zh-CN" sz="2200" dirty="0">
                <a:solidFill>
                  <a:srgbClr val="231F20"/>
                </a:solidFill>
                <a:effectLst/>
                <a:cs typeface="Calibri" panose="020F0502020204030204" pitchFamily="34" charset="0"/>
              </a:rPr>
              <a:t> level, can we talk about the timetable for next week? </a:t>
            </a:r>
            <a:r>
              <a:rPr lang="zh-CN" altLang="en-US" sz="2200" dirty="0">
                <a:solidFill>
                  <a:srgbClr val="231F20"/>
                </a:solidFill>
                <a:latin typeface="黑体" panose="02010609060101010101" pitchFamily="49" charset="-122"/>
                <a:ea typeface="黑体" panose="02010609060101010101" pitchFamily="49" charset="-122"/>
                <a:cs typeface="Calibri" panose="020F0502020204030204" pitchFamily="34" charset="0"/>
              </a:rPr>
              <a:t>说点儿实际的吧，我们能谈谈下周的时间安排吗？</a:t>
            </a:r>
          </a:p>
          <a:p>
            <a:pPr marL="1343025" indent="-1343025">
              <a:lnSpc>
                <a:spcPct val="120000"/>
              </a:lnSpc>
            </a:pPr>
            <a:r>
              <a:rPr lang="en-GB" altLang="zh-CN" sz="2200" b="1" dirty="0">
                <a:solidFill>
                  <a:srgbClr val="231F20"/>
                </a:solidFill>
                <a:effectLst/>
                <a:cs typeface="Calibri" panose="020F0502020204030204" pitchFamily="34" charset="0"/>
              </a:rPr>
              <a:t>headline </a:t>
            </a:r>
            <a:r>
              <a:rPr lang="en-GB" altLang="zh-CN" sz="2200" i="1" dirty="0">
                <a:solidFill>
                  <a:srgbClr val="231F20"/>
                </a:solidFill>
                <a:effectLst/>
                <a:cs typeface="Calibri" panose="020F0502020204030204" pitchFamily="34" charset="0"/>
              </a:rPr>
              <a:t>n.</a:t>
            </a:r>
            <a:r>
              <a:rPr lang="en-GB" altLang="zh-CN" sz="2200" dirty="0">
                <a:solidFill>
                  <a:srgbClr val="231F20"/>
                </a:solidFill>
                <a:effectLst/>
                <a:cs typeface="Calibri" panose="020F0502020204030204" pitchFamily="34" charset="0"/>
              </a:rPr>
              <a:t> the title of a newspaper article printed in large letters, especially at the top of the front page </a:t>
            </a:r>
            <a:r>
              <a:rPr lang="zh-CN" altLang="en-GB" sz="2200" dirty="0">
                <a:solidFill>
                  <a:srgbClr val="231F20"/>
                </a:solidFill>
                <a:latin typeface="黑体" panose="02010609060101010101" pitchFamily="49" charset="-122"/>
                <a:ea typeface="黑体" panose="02010609060101010101" pitchFamily="49" charset="-122"/>
                <a:cs typeface="Calibri" panose="020F0502020204030204" pitchFamily="34" charset="0"/>
              </a:rPr>
              <a:t>（</a:t>
            </a:r>
            <a:r>
              <a:rPr lang="zh-CN" altLang="en-US" sz="2200" dirty="0">
                <a:solidFill>
                  <a:srgbClr val="231F20"/>
                </a:solidFill>
                <a:latin typeface="黑体" panose="02010609060101010101" pitchFamily="49" charset="-122"/>
                <a:ea typeface="黑体" panose="02010609060101010101" pitchFamily="49" charset="-122"/>
                <a:cs typeface="Calibri" panose="020F0502020204030204" pitchFamily="34" charset="0"/>
              </a:rPr>
              <a:t>报纸的）大字标题 </a:t>
            </a:r>
          </a:p>
          <a:p>
            <a:pPr>
              <a:lnSpc>
                <a:spcPct val="120000"/>
              </a:lnSpc>
            </a:pPr>
            <a:r>
              <a:rPr lang="en-GB" altLang="zh-CN" sz="2200" i="1" dirty="0">
                <a:solidFill>
                  <a:srgbClr val="231F20"/>
                </a:solidFill>
                <a:effectLst/>
                <a:cs typeface="Calibri" panose="020F0502020204030204" pitchFamily="34" charset="0"/>
              </a:rPr>
              <a:t>e.g. </a:t>
            </a:r>
            <a:r>
              <a:rPr lang="en-GB" altLang="zh-CN" sz="2200" dirty="0">
                <a:solidFill>
                  <a:srgbClr val="231F20"/>
                </a:solidFill>
                <a:effectLst/>
                <a:cs typeface="Calibri" panose="020F0502020204030204" pitchFamily="34" charset="0"/>
              </a:rPr>
              <a:t>The scandal was in the</a:t>
            </a:r>
            <a:r>
              <a:rPr lang="en-GB" altLang="zh-CN" sz="2200" b="1" i="1" dirty="0">
                <a:solidFill>
                  <a:srgbClr val="231F20"/>
                </a:solidFill>
                <a:effectLst/>
                <a:cs typeface="Calibri" panose="020F0502020204030204" pitchFamily="34" charset="0"/>
              </a:rPr>
              <a:t> headlines</a:t>
            </a:r>
            <a:r>
              <a:rPr lang="en-GB" altLang="zh-CN" sz="2200" dirty="0">
                <a:solidFill>
                  <a:srgbClr val="231F20"/>
                </a:solidFill>
                <a:effectLst/>
                <a:cs typeface="Calibri" panose="020F0502020204030204" pitchFamily="34" charset="0"/>
              </a:rPr>
              <a:t> for several days.</a:t>
            </a:r>
            <a:r>
              <a:rPr lang="zh-CN" altLang="en-US" sz="2200" dirty="0">
                <a:solidFill>
                  <a:srgbClr val="231F20"/>
                </a:solidFill>
                <a:latin typeface="黑体" panose="02010609060101010101" pitchFamily="49" charset="-122"/>
                <a:ea typeface="黑体" panose="02010609060101010101" pitchFamily="49" charset="-122"/>
                <a:cs typeface="Calibri" panose="020F0502020204030204" pitchFamily="34" charset="0"/>
              </a:rPr>
              <a:t>这一丑闻连续几天都刊登在头版头条。 </a:t>
            </a:r>
          </a:p>
          <a:p>
            <a:pPr marL="3770313" indent="-3770313">
              <a:lnSpc>
                <a:spcPct val="120000"/>
              </a:lnSpc>
            </a:pPr>
            <a:r>
              <a:rPr lang="en-GB" altLang="zh-CN" sz="2200" b="1" dirty="0">
                <a:solidFill>
                  <a:srgbClr val="231F20"/>
                </a:solidFill>
                <a:effectLst/>
                <a:cs typeface="Calibri" panose="020F0502020204030204" pitchFamily="34" charset="0"/>
              </a:rPr>
              <a:t>grab / hit / make the headlines:</a:t>
            </a:r>
            <a:r>
              <a:rPr lang="en-GB" altLang="zh-CN" sz="2200" dirty="0">
                <a:solidFill>
                  <a:srgbClr val="231F20"/>
                </a:solidFill>
                <a:effectLst/>
                <a:cs typeface="Calibri" panose="020F0502020204030204" pitchFamily="34" charset="0"/>
              </a:rPr>
              <a:t> to be an important item of news in newspapers or on the radio or television </a:t>
            </a:r>
            <a:r>
              <a:rPr lang="zh-CN" altLang="en-US" sz="2200" dirty="0">
                <a:solidFill>
                  <a:srgbClr val="231F20"/>
                </a:solidFill>
                <a:latin typeface="黑体" panose="02010609060101010101" pitchFamily="49" charset="-122"/>
                <a:ea typeface="黑体" panose="02010609060101010101" pitchFamily="49" charset="-122"/>
                <a:cs typeface="Calibri" panose="020F0502020204030204" pitchFamily="34" charset="0"/>
              </a:rPr>
              <a:t>成为重要新闻</a:t>
            </a:r>
          </a:p>
          <a:p>
            <a:pPr marR="0" lvl="0" algn="just" defTabSz="914400" rtl="0" eaLnBrk="1" fontAlgn="auto" latinLnBrk="0" hangingPunct="1">
              <a:lnSpc>
                <a:spcPct val="120000"/>
              </a:lnSpc>
              <a:spcBef>
                <a:spcPts val="0"/>
              </a:spcBef>
              <a:spcAft>
                <a:spcPts val="0"/>
              </a:spcAft>
              <a:buClrTx/>
              <a:buSzTx/>
              <a:buFontTx/>
              <a:buNone/>
              <a:defRPr/>
            </a:pPr>
            <a:endPar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 I’m talking about subtle, ordinary, even </a:t>
            </a:r>
            <a:r>
              <a:rPr lang="en-US" altLang="zh-CN" sz="2200" b="1" u="sng" dirty="0">
                <a:solidFill>
                  <a:srgbClr val="DD5C60"/>
                </a:solidFill>
                <a:cs typeface="Times New Roman" panose="02020603050405020304" pitchFamily="18" charset="0"/>
              </a:rPr>
              <a:t>mundane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acts of kindness, patience, perseverance and generosity that don’t </a:t>
            </a:r>
            <a:r>
              <a:rPr lang="en-US" altLang="zh-CN" sz="2200" b="1" u="sng" dirty="0">
                <a:solidFill>
                  <a:srgbClr val="DD5C60"/>
                </a:solidFill>
                <a:cs typeface="Times New Roman" panose="02020603050405020304" pitchFamily="18" charset="0"/>
              </a:rPr>
              <a:t>make headlines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1)</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xmlns="" id="{7137DF43-1952-2D5E-85F8-E1CBF2AA5F94}"/>
              </a:ext>
            </a:extLst>
          </p:cNvPr>
          <p:cNvSpPr/>
          <p:nvPr/>
        </p:nvSpPr>
        <p:spPr>
          <a:xfrm>
            <a:off x="0" y="3090197"/>
            <a:ext cx="12192000" cy="12331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DCECF8AA-4984-22FE-89A7-31AE60466659}"/>
              </a:ext>
            </a:extLst>
          </p:cNvPr>
          <p:cNvSpPr txBox="1"/>
          <p:nvPr/>
        </p:nvSpPr>
        <p:spPr>
          <a:xfrm>
            <a:off x="956928" y="3473716"/>
            <a:ext cx="10823943" cy="466090"/>
          </a:xfrm>
          <a:prstGeom prst="rect">
            <a:avLst/>
          </a:prstGeom>
          <a:noFill/>
        </p:spPr>
        <p:txBody>
          <a:bodyPr wrap="square" rtlCol="0">
            <a:spAutoFit/>
          </a:bodyPr>
          <a:lstStyle/>
          <a:p>
            <a:pPr>
              <a:lnSpc>
                <a:spcPct val="120000"/>
              </a:lnSpc>
            </a:pPr>
            <a:r>
              <a:rPr lang="en-US" altLang="zh-CN" sz="2200" dirty="0">
                <a:solidFill>
                  <a:prstClr val="black"/>
                </a:solidFill>
                <a:ea typeface="黑体" panose="02010609060101010101" pitchFamily="49" charset="-122"/>
                <a:cs typeface="Times New Roman" panose="02020603050405020304" pitchFamily="18" charset="0"/>
              </a:rPr>
              <a:t>headline </a:t>
            </a:r>
            <a:r>
              <a:rPr lang="zh-CN" altLang="en-US" sz="2200" dirty="0">
                <a:solidFill>
                  <a:prstClr val="black"/>
                </a:solidFill>
                <a:ea typeface="黑体" panose="02010609060101010101" pitchFamily="49" charset="-122"/>
                <a:cs typeface="Times New Roman" panose="02020603050405020304" pitchFamily="18" charset="0"/>
              </a:rPr>
              <a:t>表示“广播或电视新闻节目开头的新闻摘要”这个意思时，要用复数 </a:t>
            </a:r>
            <a:r>
              <a:rPr lang="en-US" altLang="zh-CN" sz="2200" dirty="0">
                <a:solidFill>
                  <a:prstClr val="black"/>
                </a:solidFill>
                <a:ea typeface="黑体" panose="02010609060101010101" pitchFamily="49" charset="-122"/>
                <a:cs typeface="Times New Roman" panose="02020603050405020304" pitchFamily="18" charset="0"/>
              </a:rPr>
              <a:t>headlines</a:t>
            </a:r>
            <a:r>
              <a:rPr lang="zh-CN" altLang="en-US" sz="2200" dirty="0">
                <a:solidFill>
                  <a:prstClr val="black"/>
                </a:solidFill>
                <a:ea typeface="黑体" panose="02010609060101010101" pitchFamily="49" charset="-122"/>
                <a:cs typeface="Times New Roman" panose="02020603050405020304" pitchFamily="18" charset="0"/>
              </a:rPr>
              <a:t>。</a:t>
            </a:r>
            <a:endParaRPr lang="zh-CN" altLang="en-US" sz="2200" dirty="0">
              <a:ea typeface="黑体" panose="02010609060101010101" pitchFamily="49" charset="-122"/>
            </a:endParaRPr>
          </a:p>
        </p:txBody>
      </p:sp>
      <p:sp>
        <p:nvSpPr>
          <p:cNvPr id="16" name="圆角矩形 31">
            <a:extLst>
              <a:ext uri="{FF2B5EF4-FFF2-40B4-BE49-F238E27FC236}">
                <a16:creationId xmlns:a16="http://schemas.microsoft.com/office/drawing/2014/main" xmlns="" id="{35792029-8033-3DD0-CB04-E569DF1D4A9D}"/>
              </a:ext>
            </a:extLst>
          </p:cNvPr>
          <p:cNvSpPr/>
          <p:nvPr/>
        </p:nvSpPr>
        <p:spPr>
          <a:xfrm>
            <a:off x="1041992" y="287841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70650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224588"/>
            <a:ext cx="12192000" cy="1453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 need to change that and start recognizing all of the </a:t>
            </a:r>
            <a:r>
              <a:rPr lang="en-US" altLang="zh-CN" sz="2200" b="1" u="sng" dirty="0">
                <a:solidFill>
                  <a:srgbClr val="DD5C60"/>
                </a:solidFill>
                <a:cs typeface="Times New Roman" panose="02020603050405020304" pitchFamily="18" charset="0"/>
              </a:rPr>
              <a:t>undercover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angels </a:t>
            </a:r>
            <a:r>
              <a:rPr lang="en-US" altLang="zh-CN" sz="2200" b="1" u="sng" dirty="0">
                <a:solidFill>
                  <a:srgbClr val="DD5C60"/>
                </a:solidFill>
                <a:cs typeface="Times New Roman" panose="02020603050405020304" pitchFamily="18" charset="0"/>
              </a:rPr>
              <a:t>in our midst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2)</a:t>
            </a:r>
          </a:p>
          <a:p>
            <a:pPr marL="1884363" marR="0" lvl="0" indent="-1884363"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undercover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working or done secretly in order to find out information for the police, a government, etc.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秘密工作的；暗中做的；私下进行的</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an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undercover</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agent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密探</a:t>
            </a:r>
          </a:p>
          <a:p>
            <a:pPr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an </a:t>
            </a:r>
            <a:r>
              <a:rPr lang="en-US" altLang="zh-CN" sz="2200" b="1" i="1" dirty="0">
                <a:ea typeface="黑体" panose="02010609060101010101" pitchFamily="49" charset="-122"/>
                <a:cs typeface="Times New Roman" panose="02020603050405020304" pitchFamily="18" charset="0"/>
              </a:rPr>
              <a:t>undercover</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operation / investigation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秘密行动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调查</a:t>
            </a:r>
            <a:endParaRPr lang="en-US" altLang="zh-CN" sz="2200" dirty="0">
              <a:ea typeface="黑体" panose="02010609060101010101" pitchFamily="49" charset="-122"/>
              <a:cs typeface="Times New Roman" panose="02020603050405020304" pitchFamily="18" charset="0"/>
            </a:endParaRPr>
          </a:p>
        </p:txBody>
      </p:sp>
      <p:sp>
        <p:nvSpPr>
          <p:cNvPr id="4" name="文本框 3"/>
          <p:cNvSpPr txBox="1"/>
          <p:nvPr/>
        </p:nvSpPr>
        <p:spPr>
          <a:xfrm>
            <a:off x="956928" y="4522142"/>
            <a:ext cx="10823943" cy="8723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undercover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一词通常用于名词前。在这句话中，“隐藏在我们中间的天使”指的是我们日常生活中遇到的英雄。</a:t>
            </a:r>
          </a:p>
        </p:txBody>
      </p:sp>
      <p:sp>
        <p:nvSpPr>
          <p:cNvPr id="32" name="圆角矩形 31"/>
          <p:cNvSpPr/>
          <p:nvPr/>
        </p:nvSpPr>
        <p:spPr>
          <a:xfrm>
            <a:off x="1041992" y="406850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52992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 need to change that and start recognizing all of the </a:t>
            </a:r>
            <a:r>
              <a:rPr lang="en-US" altLang="zh-CN" sz="2200" b="1" u="sng" dirty="0">
                <a:solidFill>
                  <a:srgbClr val="DD5C60"/>
                </a:solidFill>
                <a:cs typeface="Times New Roman" panose="02020603050405020304" pitchFamily="18" charset="0"/>
              </a:rPr>
              <a:t>undercover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angels </a:t>
            </a:r>
            <a:r>
              <a:rPr lang="en-US" altLang="zh-CN" sz="2200" b="1" u="sng" dirty="0">
                <a:solidFill>
                  <a:srgbClr val="DD5C60"/>
                </a:solidFill>
                <a:cs typeface="Times New Roman" panose="02020603050405020304" pitchFamily="18" charset="0"/>
              </a:rPr>
              <a:t>in our midst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2)</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midst </a:t>
            </a:r>
            <a:r>
              <a:rPr lang="en-US" altLang="zh-CN" sz="2200" i="1" dirty="0">
                <a:ea typeface="黑体" panose="02010609060101010101" pitchFamily="49" charset="-122"/>
                <a:cs typeface="Times New Roman" panose="02020603050405020304" pitchFamily="18" charset="0"/>
              </a:rPr>
              <a:t>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middle part of sth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中部；中间</a:t>
            </a:r>
          </a:p>
          <a:p>
            <a:pPr marL="3676650" marR="0" lvl="0" indent="-367665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their / our / its / your midst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among or with them / us / it / you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在（他们、我们、你们等）中间；和</a:t>
            </a:r>
            <a:r>
              <a:rPr lang="en-US" altLang="zh-CN" sz="2200" dirty="0">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一起</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There is a traitor </a:t>
            </a:r>
            <a:r>
              <a:rPr lang="en-US" altLang="zh-CN" sz="2200" b="1" i="1" dirty="0">
                <a:ea typeface="黑体" panose="02010609060101010101" pitchFamily="49" charset="-122"/>
                <a:cs typeface="Times New Roman" panose="02020603050405020304" pitchFamily="18" charset="0"/>
              </a:rPr>
              <a:t>in our midst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我们中间有个叛徒。</a:t>
            </a:r>
            <a:endParaRPr lang="en-US" altLang="zh-CN" sz="2200" dirty="0">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47934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0" y="0"/>
            <a:ext cx="1639985" cy="6858000"/>
          </a:xfrm>
          <a:prstGeom prst="rect">
            <a:avLst/>
          </a:prstGeom>
        </p:spPr>
      </p:pic>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6 </a:t>
            </a:r>
            <a:r>
              <a:rPr lang="en-GB" altLang="zh-CN" sz="4000" b="1" dirty="0">
                <a:solidFill>
                  <a:schemeClr val="bg1"/>
                </a:solidFill>
                <a:latin typeface="Arial" panose="020B0604020202020204" pitchFamily="34" charset="0"/>
                <a:cs typeface="Arial" panose="020B0604020202020204" pitchFamily="34" charset="0"/>
              </a:rPr>
              <a:t>Heroes</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1848208" y="1567120"/>
            <a:ext cx="10020300" cy="483108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r>
              <a:rPr altLang="zh-CN" sz="2800" dirty="0">
                <a:solidFill>
                  <a:schemeClr val="bg1"/>
                </a:solidFill>
              </a:rPr>
              <a:t>adhere to lofty ideals and convictions by learning about the qualities of Chinese heroes and their influence on younger generations;</a:t>
            </a:r>
          </a:p>
          <a:p>
            <a:pPr marL="342900" indent="-342900">
              <a:buFont typeface="Arial" panose="020B0604020202020204" pitchFamily="34" charset="0"/>
              <a:buChar char="•"/>
            </a:pPr>
            <a:r>
              <a:rPr altLang="zh-CN" sz="2800" dirty="0">
                <a:solidFill>
                  <a:schemeClr val="bg1"/>
                </a:solidFill>
              </a:rPr>
              <a:t>use precise language to describe heroic acts and qualities;</a:t>
            </a:r>
          </a:p>
          <a:p>
            <a:pPr marL="342900" indent="-342900">
              <a:buFont typeface="Arial" panose="020B0604020202020204" pitchFamily="34" charset="0"/>
              <a:buChar char="•"/>
            </a:pPr>
            <a:r>
              <a:rPr altLang="zh-CN" sz="2800" dirty="0">
                <a:solidFill>
                  <a:schemeClr val="bg1"/>
                </a:solidFill>
              </a:rPr>
              <a:t>learn to describe a person with a clear organizational pattern, from appropriate perspectives and with sufficient details;</a:t>
            </a:r>
          </a:p>
          <a:p>
            <a:pPr marL="342900" indent="-342900">
              <a:buFont typeface="Arial" panose="020B0604020202020204" pitchFamily="34" charset="0"/>
              <a:buChar char="•"/>
            </a:pPr>
            <a:r>
              <a:rPr altLang="zh-CN" sz="2800" dirty="0">
                <a:solidFill>
                  <a:schemeClr val="bg1"/>
                </a:solidFill>
              </a:rPr>
              <a:t>learn to take notes and make use of them as well as visual images for communication purposes;</a:t>
            </a:r>
          </a:p>
          <a:p>
            <a:pPr marL="342900" indent="-342900">
              <a:buFont typeface="Arial" panose="020B0604020202020204" pitchFamily="34" charset="0"/>
              <a:buChar char="•"/>
            </a:pPr>
            <a:r>
              <a:rPr altLang="zh-CN" sz="2800" dirty="0">
                <a:solidFill>
                  <a:schemeClr val="bg1"/>
                </a:solidFill>
              </a:rPr>
              <a:t>expand your skills at identifying similarities and differences between different concepts and phenomena.</a:t>
            </a: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xmlns="" val="0"/>
              </a:ext>
            </a:extLst>
          </a:blip>
          <a:srcRect l="31631" t="-68" r="9183" b="823"/>
          <a:stretch/>
        </p:blipFill>
        <p:spPr>
          <a:xfrm>
            <a:off x="-142874" y="-33338"/>
            <a:ext cx="1785938" cy="68913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43333"/>
            <a:ext cx="10758377" cy="49859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宋体" panose="02010600030101010101" pitchFamily="2" charset="-122"/>
                <a:cs typeface="Times New Roman" panose="02020603050405020304" pitchFamily="18" charset="0"/>
              </a:rPr>
              <a:t>They suggested I was </a:t>
            </a:r>
            <a:r>
              <a:rPr lang="en-US" altLang="zh-CN" sz="2200" b="1" u="sng" dirty="0">
                <a:solidFill>
                  <a:srgbClr val="DD5C60"/>
                </a:solidFill>
                <a:cs typeface="Times New Roman" panose="02020603050405020304" pitchFamily="18" charset="0"/>
              </a:rPr>
              <a:t>developmentally slower </a:t>
            </a:r>
            <a:r>
              <a:rPr lang="en-US" altLang="zh-CN" sz="2200" b="1" dirty="0">
                <a:solidFill>
                  <a:prstClr val="black"/>
                </a:solidFill>
                <a:ea typeface="宋体" panose="02010600030101010101" pitchFamily="2" charset="-122"/>
                <a:cs typeface="Times New Roman" panose="02020603050405020304" pitchFamily="18" charset="0"/>
              </a:rPr>
              <a:t>than my peers</a:t>
            </a:r>
            <a:r>
              <a:rPr lang="en-US" altLang="zh-CN" sz="2200" dirty="0">
                <a:solidFill>
                  <a:prstClr val="black"/>
                </a:solidFill>
                <a:ea typeface="宋体" panose="02010600030101010101" pitchFamily="2" charset="-122"/>
                <a:cs typeface="Times New Roman" panose="02020603050405020304" pitchFamily="18" charset="0"/>
              </a:rPr>
              <a:t>. (Line 3, para. 4)</a:t>
            </a:r>
            <a:endParaRPr lang="zh-CN" altLang="en-US" sz="2200" dirty="0">
              <a:solidFill>
                <a:prstClr val="black"/>
              </a:solidFill>
              <a:ea typeface="宋体" panose="02010600030101010101" pitchFamily="2" charset="-122"/>
              <a:cs typeface="Times New Roman" panose="02020603050405020304" pitchFamily="18" charset="0"/>
            </a:endParaRPr>
          </a:p>
        </p:txBody>
      </p:sp>
      <p:sp>
        <p:nvSpPr>
          <p:cNvPr id="5" name="矩形 4"/>
          <p:cNvSpPr/>
          <p:nvPr/>
        </p:nvSpPr>
        <p:spPr>
          <a:xfrm>
            <a:off x="0" y="2512647"/>
            <a:ext cx="12192000" cy="21455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714668"/>
            <a:ext cx="10823943" cy="168488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本句中，</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developmentally slow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是复合形容词（</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compound adjective</a:t>
            </a:r>
            <a:r>
              <a:rPr kumimoji="0" lang="zh-CN" alt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复合形容词中的第一个词是以</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ly</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结尾的副词，第二个词是形容词或分词，中间不用连字符（</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p>
          <a:p>
            <a:pPr marL="450850" marR="0" lvl="0" indent="-450850" algn="l"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e.g. It was a </a:t>
            </a:r>
            <a:r>
              <a:rPr kumimoji="0" lang="en-GB" altLang="zh-CN" sz="2200" b="1"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pleasantly warm</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day.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这是温暖宜人的一天。</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rapidly increasing</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revenues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不断增加的税收收入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 </a:t>
            </a: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newly established</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department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一个新成立的部门</a:t>
            </a:r>
          </a:p>
        </p:txBody>
      </p:sp>
      <p:sp>
        <p:nvSpPr>
          <p:cNvPr id="32" name="圆角矩形 31"/>
          <p:cNvSpPr/>
          <p:nvPr/>
        </p:nvSpPr>
        <p:spPr>
          <a:xfrm>
            <a:off x="1041992" y="228833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7694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200" b="1" u="sng" dirty="0">
                <a:solidFill>
                  <a:srgbClr val="DD5C60"/>
                </a:solidFill>
                <a:cs typeface="Times New Roman" panose="02020603050405020304" pitchFamily="18" charset="0"/>
              </a:rPr>
              <a:t>Slumped in my classroom chair</a:t>
            </a:r>
            <a:r>
              <a:rPr lang="en-US" altLang="zh-CN" sz="2200" b="1" dirty="0">
                <a:solidFill>
                  <a:srgbClr val="DD5C60"/>
                </a:solidFill>
                <a:cs typeface="Times New Roman" panose="02020603050405020304" pitchFamily="18" charset="0"/>
              </a:rPr>
              <a:t>, </a:t>
            </a:r>
            <a:r>
              <a:rPr lang="en-US" altLang="zh-CN" sz="2200" b="1" u="sng" dirty="0">
                <a:solidFill>
                  <a:srgbClr val="DD5C60"/>
                </a:solidFill>
                <a:cs typeface="Times New Roman" panose="02020603050405020304" pitchFamily="18" charset="0"/>
              </a:rPr>
              <a:t>trying to disappear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 was counting down the days until a long Georgia summer would deliver nothing but sunshine and freedom.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2-3, para. 5)</a:t>
            </a:r>
          </a:p>
        </p:txBody>
      </p:sp>
      <p:sp>
        <p:nvSpPr>
          <p:cNvPr id="5" name="矩形 4"/>
          <p:cNvSpPr/>
          <p:nvPr/>
        </p:nvSpPr>
        <p:spPr>
          <a:xfrm>
            <a:off x="0" y="2673562"/>
            <a:ext cx="12192000" cy="21154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074605"/>
            <a:ext cx="10823943"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本句中有两个分词短语</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slumped in my classroom chair</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弯着身子坐在教室的椅子上）是过去分词短语，描述了作者小时候在教室中的状态</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trying to disappear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是现在分词短语，说明了作者那么坐着的原因。因为他有阅读障碍，所以不想被教室里的其他人注意到。</a:t>
            </a:r>
          </a:p>
        </p:txBody>
      </p:sp>
      <p:sp>
        <p:nvSpPr>
          <p:cNvPr id="32" name="圆角矩形 31"/>
          <p:cNvSpPr/>
          <p:nvPr/>
        </p:nvSpPr>
        <p:spPr>
          <a:xfrm>
            <a:off x="1041992" y="244924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She offered to tutor me in her home once school let out, determined to follow up on her</a:t>
            </a:r>
          </a:p>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cs typeface="Times New Roman" panose="02020603050405020304" pitchFamily="18" charset="0"/>
              </a:rPr>
              <a:t>suspicion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that with a little extra care and focus I’d become a reader.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1-3, para. 6)</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suspicion</a:t>
            </a:r>
            <a:r>
              <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n.</a:t>
            </a:r>
            <a:r>
              <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 a feeling or belief that sth is true, even though you have no proof </a:t>
            </a:r>
            <a:r>
              <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感觉；看法</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 I have a horrible </a:t>
            </a:r>
            <a:r>
              <a:rPr kumimoji="0" lang="en-US" altLang="zh-CN" sz="2200" b="1" i="1"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suspicion</a:t>
            </a:r>
            <a:r>
              <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 that we’ve come to the wrong station. </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我感觉不妙，我们可能跑错车站了。</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0" y="3672840"/>
            <a:ext cx="12192000" cy="1673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1017548" y="4088544"/>
            <a:ext cx="10823943" cy="87235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在这句话中，作者解释了为什么亚当斯老师表示愿意辅导他。老师之所以这样做，是因为她认为作者需要一点额外的关心和关注，以帮助他克服阅读困难。</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44852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247599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 every weekday that summer, my mother dropped me off at Mrs. Adams’ house, where my teacher </a:t>
            </a:r>
            <a:r>
              <a:rPr lang="en-US" altLang="zh-CN" sz="2200" b="1" u="sng" dirty="0">
                <a:solidFill>
                  <a:srgbClr val="DD5C60"/>
                </a:solidFill>
                <a:cs typeface="Times New Roman" panose="02020603050405020304" pitchFamily="18" charset="0"/>
              </a:rPr>
              <a:t>drilled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down, syllable by syllable, into the fear that was holding me back.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7)</a:t>
            </a:r>
          </a:p>
          <a:p>
            <a:pPr marL="3673475" marR="0" lvl="0" indent="-3673475" algn="just" defTabSz="914400" rtl="0" eaLnBrk="1" fontAlgn="auto" latinLnBrk="0" hangingPunct="1">
              <a:lnSpc>
                <a:spcPct val="120000"/>
              </a:lnSpc>
              <a:spcBef>
                <a:spcPts val="0"/>
              </a:spcBef>
              <a:spcAft>
                <a:spcPts val="0"/>
              </a:spcAft>
              <a:buClrTx/>
              <a:buSzTx/>
              <a:buFontTx/>
              <a:buNone/>
              <a:defRPr/>
            </a:pPr>
            <a:r>
              <a:rPr lang="en-GB" altLang="zh-CN" sz="2200" b="1" dirty="0">
                <a:solidFill>
                  <a:srgbClr val="231F20"/>
                </a:solidFill>
                <a:effectLst/>
              </a:rPr>
              <a:t>drill </a:t>
            </a:r>
            <a:r>
              <a:rPr lang="en-GB" altLang="zh-CN" sz="2200" i="1" dirty="0">
                <a:solidFill>
                  <a:srgbClr val="231F20"/>
                </a:solidFill>
                <a:effectLst/>
              </a:rPr>
              <a:t>v.</a:t>
            </a:r>
            <a:r>
              <a:rPr lang="en-GB" altLang="zh-CN" sz="2200" dirty="0">
                <a:solidFill>
                  <a:srgbClr val="231F20"/>
                </a:solidFill>
                <a:effectLst/>
              </a:rPr>
              <a:t> to teach </a:t>
            </a:r>
            <a:r>
              <a:rPr lang="en-GB" altLang="zh-CN" sz="2200" dirty="0" err="1">
                <a:solidFill>
                  <a:srgbClr val="231F20"/>
                </a:solidFill>
                <a:effectLst/>
              </a:rPr>
              <a:t>sb</a:t>
            </a:r>
            <a:r>
              <a:rPr lang="en-GB" altLang="zh-CN" sz="2200" dirty="0">
                <a:solidFill>
                  <a:srgbClr val="231F20"/>
                </a:solidFill>
                <a:effectLst/>
              </a:rPr>
              <a:t> to do sth by making them repeat it a lot of times </a:t>
            </a:r>
            <a:r>
              <a:rPr lang="zh-CN" altLang="en-US" sz="2200" dirty="0">
                <a:solidFill>
                  <a:srgbClr val="231F20"/>
                </a:solidFill>
                <a:effectLst/>
                <a:latin typeface="黑体" panose="02010609060101010101" pitchFamily="49" charset="-122"/>
                <a:ea typeface="黑体" panose="02010609060101010101" pitchFamily="49" charset="-122"/>
              </a:rPr>
              <a:t>培训；训练</a:t>
            </a:r>
            <a:endParaRPr lang="en-US" altLang="zh-CN" sz="2200" dirty="0">
              <a:solidFill>
                <a:srgbClr val="231F20"/>
              </a:solidFill>
              <a:effectLst/>
              <a:latin typeface="黑体" panose="02010609060101010101" pitchFamily="49" charset="-122"/>
              <a:ea typeface="黑体" panose="02010609060101010101" pitchFamily="49" charset="-122"/>
            </a:endParaRPr>
          </a:p>
          <a:p>
            <a:pPr marL="447675" indent="-447675">
              <a:lnSpc>
                <a:spcPct val="120000"/>
              </a:lnSpc>
            </a:pPr>
            <a:r>
              <a:rPr lang="en-GB" altLang="zh-CN" sz="2200" i="1" kern="100" dirty="0">
                <a:effectLst/>
                <a:ea typeface="黑体" panose="02010609060101010101" pitchFamily="49" charset="-122"/>
                <a:cs typeface="Times New Roman" panose="02020603050405020304" pitchFamily="18" charset="0"/>
              </a:rPr>
              <a:t>e.g.</a:t>
            </a:r>
            <a:r>
              <a:rPr lang="en-GB" altLang="zh-CN" sz="2200" kern="100" dirty="0">
                <a:effectLst/>
                <a:ea typeface="黑体" panose="02010609060101010101" pitchFamily="49" charset="-122"/>
                <a:cs typeface="Times New Roman" panose="02020603050405020304" pitchFamily="18" charset="0"/>
              </a:rPr>
              <a:t> The children were </a:t>
            </a:r>
            <a:r>
              <a:rPr lang="en-GB" altLang="zh-CN" sz="2200" b="1" i="1" kern="100" dirty="0">
                <a:effectLst/>
                <a:ea typeface="黑体" panose="02010609060101010101" pitchFamily="49" charset="-122"/>
                <a:cs typeface="Times New Roman" panose="02020603050405020304" pitchFamily="18" charset="0"/>
              </a:rPr>
              <a:t>drilled</a:t>
            </a:r>
            <a:r>
              <a:rPr lang="en-GB" altLang="zh-CN" sz="2200" kern="100" dirty="0">
                <a:effectLst/>
                <a:ea typeface="黑体" panose="02010609060101010101" pitchFamily="49" charset="-122"/>
                <a:cs typeface="Times New Roman" panose="02020603050405020304" pitchFamily="18" charset="0"/>
              </a:rPr>
              <a:t> to leave the classroom quickly when the fire bell rang.</a:t>
            </a:r>
            <a:r>
              <a:rPr lang="zh-CN" altLang="en-US" sz="2200" dirty="0">
                <a:solidFill>
                  <a:srgbClr val="231F20"/>
                </a:solidFill>
                <a:effectLst/>
                <a:latin typeface="黑体" panose="02010609060101010101" pitchFamily="49" charset="-122"/>
                <a:ea typeface="黑体" panose="02010609060101010101" pitchFamily="49" charset="-122"/>
              </a:rPr>
              <a:t>孩子们接受了当火警警钟响起时迅速离开教室的训练。</a:t>
            </a:r>
            <a:endPar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7153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ea typeface="宋体" panose="02010600030101010101" pitchFamily="2" charset="-122"/>
                <a:cs typeface="Times New Roman" panose="02020603050405020304" pitchFamily="18" charset="0"/>
              </a:rPr>
              <a:t>To put it another way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 needed a hero.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1, para. 9)</a:t>
            </a:r>
            <a:endPar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5" name="矩形 4"/>
          <p:cNvSpPr/>
          <p:nvPr/>
        </p:nvSpPr>
        <p:spPr>
          <a:xfrm>
            <a:off x="0" y="2185904"/>
            <a:ext cx="12192000" cy="38287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439581"/>
            <a:ext cx="10967594"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put it another way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other words</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namely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同义，表明后面的文字是对前面文字的解释。</a:t>
            </a:r>
          </a:p>
          <a:p>
            <a:pPr marL="447675" marR="0" lvl="0" indent="-447675"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put it another way</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 think they’d been imagining you as great warriors.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换句话说，我想他们一直把你们想象成一群了不起的勇士。</a:t>
            </a:r>
          </a:p>
          <a:p>
            <a:pPr marL="447675"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They asked him to leave — </a:t>
            </a:r>
            <a:r>
              <a:rPr lang="en-GB" altLang="zh-CN" sz="2200" b="1" i="1" dirty="0">
                <a:ea typeface="黑体" panose="02010609060101010101" pitchFamily="49" charset="-122"/>
                <a:cs typeface="Times New Roman" panose="02020603050405020304" pitchFamily="18" charset="0"/>
              </a:rPr>
              <a:t>in</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other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words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he was fired.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他们请他走人，也就是说，他被解雇了。</a:t>
            </a:r>
          </a:p>
          <a:p>
            <a:pPr marL="447675"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 need to concentrate on our target audience, </a:t>
            </a:r>
            <a:r>
              <a:rPr lang="en-GB" altLang="zh-CN" sz="2200" b="1" i="1" dirty="0">
                <a:ea typeface="黑体" panose="02010609060101010101" pitchFamily="49" charset="-122"/>
                <a:cs typeface="Times New Roman" panose="02020603050405020304" pitchFamily="18" charset="0"/>
              </a:rPr>
              <a:t>namely</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women aged between 20 and 30.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我们须针对我们的目标听众，即年龄在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20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到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30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岁之间的妇女。</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02982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low </a:t>
            </a:r>
            <a:r>
              <a:rPr lang="en-US" altLang="zh-CN" sz="2200" b="1" u="sng" dirty="0">
                <a:solidFill>
                  <a:srgbClr val="DD5C60"/>
                </a:solidFill>
                <a:ea typeface="宋体" panose="02010600030101010101" pitchFamily="2" charset="-122"/>
                <a:cs typeface="Times New Roman" panose="02020603050405020304" pitchFamily="18" charset="0"/>
              </a:rPr>
              <a:t>ceiling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 didn’t even realize I’d constructed for myself was smashed into a million pieces.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4-6, para. 10)</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2547354"/>
            <a:ext cx="12192000" cy="19993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839557"/>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ceiling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一词有时被用来比喻事物的最高限度或数量。本文中，作者在一年级的时候认为自己难以克服阅读障碍，亚当斯老师的辅导证明这个想法是错误的。</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They have imposed a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ceiling</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on pay rises.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他们强行限制了加薪的上限。</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32303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04917" cy="16903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Many of our most impactful moments of heroism are experienced in private, like Mrs. Adams’ tutoring: </a:t>
            </a:r>
            <a:r>
              <a:rPr lang="en-US" altLang="zh-CN" sz="2200" b="1" u="sng" dirty="0">
                <a:solidFill>
                  <a:srgbClr val="DD5C60"/>
                </a:solidFill>
                <a:ea typeface="宋体" panose="02010600030101010101" pitchFamily="2" charset="-122"/>
                <a:cs typeface="Times New Roman" panose="02020603050405020304" pitchFamily="18" charset="0"/>
              </a:rPr>
              <a:t>watching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our single mother work two jobs as she makes sure we have everything we need; </a:t>
            </a:r>
            <a:r>
              <a:rPr lang="en-US" altLang="zh-CN" sz="2200" b="1" u="sng" dirty="0">
                <a:solidFill>
                  <a:srgbClr val="DD5C60"/>
                </a:solidFill>
                <a:ea typeface="宋体" panose="02010600030101010101" pitchFamily="2" charset="-122"/>
                <a:cs typeface="Times New Roman" panose="02020603050405020304" pitchFamily="18" charset="0"/>
              </a:rPr>
              <a:t>being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befriended at a new school when all we feel is alone and odd; </a:t>
            </a:r>
            <a:r>
              <a:rPr lang="en-US" altLang="zh-CN" sz="2200" b="1" u="sng" dirty="0">
                <a:solidFill>
                  <a:srgbClr val="DD5C60"/>
                </a:solidFill>
                <a:ea typeface="宋体" panose="02010600030101010101" pitchFamily="2" charset="-122"/>
                <a:cs typeface="Times New Roman" panose="02020603050405020304" pitchFamily="18" charset="0"/>
              </a:rPr>
              <a:t>hearing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truth from a spouse who refuses to ignore our addiction any longer.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1-7, para. 11)</a:t>
            </a:r>
            <a:endPar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3573873"/>
            <a:ext cx="12192000" cy="2901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775894"/>
            <a:ext cx="10823943"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本句中，冒号后面的部分是排比结构（</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parallel structure</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排比结构有单词排比、短语排比和句子排比三种情况。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Parallel words</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单词排比）</a:t>
            </a:r>
          </a:p>
          <a:p>
            <a:pPr marL="450850" marR="0" lvl="0" indent="-45085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is now clear that we face a deepening global climate crisis that requires us to act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boldly</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quickly</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a:t>
            </a:r>
            <a:r>
              <a:rPr lang="en-GB" altLang="zh-CN" sz="2200" b="1" i="1" dirty="0">
                <a:solidFill>
                  <a:prstClr val="black"/>
                </a:solidFill>
                <a:ea typeface="黑体" panose="02010609060101010101" pitchFamily="49" charset="-122"/>
                <a:cs typeface="Times New Roman" panose="02020603050405020304" pitchFamily="18" charset="0"/>
              </a:rPr>
              <a:t>wisely</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如今，很明显，我们面临着不断加深的全球气候危机，这需要我们大胆、迅速和明智地采取行动。</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34955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986256" cy="16903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Many of our most impactful moments of heroism are experienced in private, like Mrs. Adams’ tutoring: </a:t>
            </a:r>
            <a:r>
              <a:rPr lang="en-US" altLang="zh-CN" sz="2200" b="1" u="sng" dirty="0">
                <a:solidFill>
                  <a:srgbClr val="DD5C60"/>
                </a:solidFill>
                <a:ea typeface="宋体" panose="02010600030101010101" pitchFamily="2" charset="-122"/>
                <a:cs typeface="Times New Roman" panose="02020603050405020304" pitchFamily="18" charset="0"/>
              </a:rPr>
              <a:t>watching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our single mother work two jobs as she makes sure we have everything we need; </a:t>
            </a:r>
            <a:r>
              <a:rPr lang="en-US" altLang="zh-CN" sz="2200" b="1" u="sng" dirty="0">
                <a:solidFill>
                  <a:srgbClr val="DD5C60"/>
                </a:solidFill>
                <a:ea typeface="宋体" panose="02010600030101010101" pitchFamily="2" charset="-122"/>
                <a:cs typeface="Times New Roman" panose="02020603050405020304" pitchFamily="18" charset="0"/>
              </a:rPr>
              <a:t>being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befriended at a new school when all we feel is alone and odd; </a:t>
            </a:r>
            <a:r>
              <a:rPr lang="en-US" altLang="zh-CN" sz="2200" b="1" u="sng" dirty="0">
                <a:solidFill>
                  <a:srgbClr val="DD5C60"/>
                </a:solidFill>
                <a:ea typeface="宋体" panose="02010600030101010101" pitchFamily="2" charset="-122"/>
                <a:cs typeface="Times New Roman" panose="02020603050405020304" pitchFamily="18" charset="0"/>
              </a:rPr>
              <a:t>hearing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truth from a spouse who refuses to ignore our addiction any longer.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1-7, para. 11)</a:t>
            </a:r>
            <a:endPar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3573873"/>
            <a:ext cx="12192000" cy="24407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775894"/>
            <a:ext cx="10823943"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Parallel phrases</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短语排比）</a:t>
            </a:r>
          </a:p>
          <a:p>
            <a:pPr marL="450850" marR="0" lvl="0" indent="-45085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believe that every one of you has a “to do list” when starting your college life, say,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learn</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new skills, </a:t>
            </a:r>
            <a:r>
              <a:rPr lang="en-GB" altLang="zh-CN" sz="2200" b="1" i="1" dirty="0">
                <a:solidFill>
                  <a:prstClr val="black"/>
                </a:solidFill>
                <a:ea typeface="黑体" panose="02010609060101010101" pitchFamily="49" charset="-122"/>
                <a:cs typeface="Times New Roman" panose="02020603050405020304" pitchFamily="18" charset="0"/>
              </a:rPr>
              <a:t>to</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make</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friends with interesting people, and </a:t>
            </a:r>
            <a:r>
              <a:rPr lang="en-GB" altLang="zh-CN" sz="2200" b="1" i="1" dirty="0">
                <a:solidFill>
                  <a:prstClr val="black"/>
                </a:solidFill>
                <a:ea typeface="黑体" panose="02010609060101010101" pitchFamily="49" charset="-122"/>
                <a:cs typeface="Times New Roman" panose="02020603050405020304" pitchFamily="18" charset="0"/>
              </a:rPr>
              <a:t>to</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seek</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true love.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我相信，在开始大学生活的时候，你们每个人都有一个“待办事项清单”，比如，学习新技能，结交有趣的朋友，寻找真爱。</a:t>
            </a:r>
          </a:p>
        </p:txBody>
      </p:sp>
      <p:sp>
        <p:nvSpPr>
          <p:cNvPr id="32" name="圆角矩形 31"/>
          <p:cNvSpPr/>
          <p:nvPr/>
        </p:nvSpPr>
        <p:spPr>
          <a:xfrm>
            <a:off x="1041992" y="334955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419201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995586" cy="16903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Many of our most impactful moments of heroism are experienced in private, like Mrs. Adams’ tutoring: </a:t>
            </a:r>
            <a:r>
              <a:rPr lang="en-US" altLang="zh-CN" sz="2200" b="1" u="sng" dirty="0">
                <a:solidFill>
                  <a:srgbClr val="DD5C60"/>
                </a:solidFill>
                <a:ea typeface="宋体" panose="02010600030101010101" pitchFamily="2" charset="-122"/>
                <a:cs typeface="Times New Roman" panose="02020603050405020304" pitchFamily="18" charset="0"/>
              </a:rPr>
              <a:t>watching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our single mother work two jobs as she makes sure we have everything we need; </a:t>
            </a:r>
            <a:r>
              <a:rPr lang="en-US" altLang="zh-CN" sz="2200" b="1" u="sng" dirty="0">
                <a:solidFill>
                  <a:srgbClr val="DD5C60"/>
                </a:solidFill>
                <a:ea typeface="宋体" panose="02010600030101010101" pitchFamily="2" charset="-122"/>
                <a:cs typeface="Times New Roman" panose="02020603050405020304" pitchFamily="18" charset="0"/>
              </a:rPr>
              <a:t>being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befriended at a new school when all we feel is alone and odd; </a:t>
            </a:r>
            <a:r>
              <a:rPr lang="en-US" altLang="zh-CN" sz="2200" b="1" u="sng" dirty="0">
                <a:solidFill>
                  <a:srgbClr val="DD5C60"/>
                </a:solidFill>
                <a:ea typeface="宋体" panose="02010600030101010101" pitchFamily="2" charset="-122"/>
                <a:cs typeface="Times New Roman" panose="02020603050405020304" pitchFamily="18" charset="0"/>
              </a:rPr>
              <a:t>hearing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truth from a spouse who refuses to ignore our addiction any longer.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1-7, para. 11)</a:t>
            </a:r>
            <a:endPar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3573874"/>
            <a:ext cx="12192000" cy="209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775894"/>
            <a:ext cx="10823943" cy="171739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3) Parallel clauses</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句子排比）</a:t>
            </a:r>
          </a:p>
          <a:p>
            <a:pPr marL="450850" marR="0" lvl="0" indent="-45085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shall</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not flag or fail. We shall go on to the end. </a:t>
            </a:r>
            <a:r>
              <a:rPr lang="en-GB" altLang="zh-CN" sz="2200" b="1" i="1" dirty="0">
                <a:solidFill>
                  <a:prstClr val="black"/>
                </a:solidFill>
                <a:ea typeface="黑体" panose="02010609060101010101" pitchFamily="49" charset="-122"/>
                <a:cs typeface="Times New Roman" panose="02020603050405020304" pitchFamily="18" charset="0"/>
              </a:rPr>
              <a:t>We</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shall</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fight in France. </a:t>
            </a:r>
            <a:r>
              <a:rPr lang="en-GB" altLang="zh-CN" sz="2200" b="1" i="1" dirty="0">
                <a:solidFill>
                  <a:prstClr val="black"/>
                </a:solidFill>
                <a:ea typeface="黑体" panose="02010609060101010101" pitchFamily="49" charset="-122"/>
                <a:cs typeface="Times New Roman" panose="02020603050405020304" pitchFamily="18" charset="0"/>
              </a:rPr>
              <a:t>We</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shall</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fight on the seas and oceans … </a:t>
            </a:r>
            <a:r>
              <a:rPr lang="en-GB" altLang="zh-CN" sz="2200" b="1" i="1" dirty="0">
                <a:solidFill>
                  <a:prstClr val="black"/>
                </a:solidFill>
                <a:ea typeface="黑体" panose="02010609060101010101" pitchFamily="49" charset="-122"/>
                <a:cs typeface="Times New Roman" panose="02020603050405020304" pitchFamily="18" charset="0"/>
              </a:rPr>
              <a:t>We</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shall</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never surrender.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我们不会气馁或失败。我们将坚持到底。我们将在法国作战。我们将在海上作战</a:t>
            </a:r>
            <a:r>
              <a:rPr lang="en-US" altLang="zh-CN" sz="2200" dirty="0">
                <a:solidFill>
                  <a:prstClr val="black"/>
                </a:solidFill>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我们永不投降。</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34955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357200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mother who sees and then </a:t>
            </a:r>
            <a:r>
              <a:rPr lang="en-US" altLang="zh-CN" sz="2200" b="1" u="sng" dirty="0">
                <a:solidFill>
                  <a:srgbClr val="DD5C60"/>
                </a:solidFill>
                <a:ea typeface="宋体" panose="02010600030101010101" pitchFamily="2" charset="-122"/>
                <a:cs typeface="Times New Roman" panose="02020603050405020304" pitchFamily="18" charset="0"/>
              </a:rPr>
              <a:t>strikes up a conversation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with an </a:t>
            </a:r>
            <a:r>
              <a:rPr lang="en-US" altLang="zh-CN" sz="2200" b="1" u="sng" dirty="0">
                <a:solidFill>
                  <a:srgbClr val="DD5C60"/>
                </a:solidFill>
                <a:ea typeface="宋体" panose="02010600030101010101" pitchFamily="2" charset="-122"/>
                <a:cs typeface="Times New Roman" panose="02020603050405020304" pitchFamily="18" charset="0"/>
              </a:rPr>
              <a:t>overwhelmed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mom sitting alone on the playground …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12)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strike up a conversation with sb</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start a conversation with sb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和某人开始交谈</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He would often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strike up conversations with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complete strangers.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他爱和完全不相识的人攀谈。</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overwhelmed</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是一个过去分词，在句子中用作形容词，表示某人被某事压垮了，感觉很糟糕，无法处理当前的状况等</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We were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overwhelmed</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requests for information.</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各方的问讯使我们应接不暇。</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grpSp>
        <p:nvGrpSpPr>
          <p:cNvPr id="7" name="组合 6">
            <a:extLst>
              <a:ext uri="{FF2B5EF4-FFF2-40B4-BE49-F238E27FC236}">
                <a16:creationId xmlns:a16="http://schemas.microsoft.com/office/drawing/2014/main" xmlns="" id="{6C4AE06F-1243-8CB3-51A7-BD2BBE6E9CB1}"/>
              </a:ext>
            </a:extLst>
          </p:cNvPr>
          <p:cNvGrpSpPr/>
          <p:nvPr/>
        </p:nvGrpSpPr>
        <p:grpSpPr>
          <a:xfrm>
            <a:off x="0" y="4598350"/>
            <a:ext cx="12192000" cy="1148026"/>
            <a:chOff x="0" y="3325361"/>
            <a:chExt cx="12192000" cy="1148026"/>
          </a:xfrm>
        </p:grpSpPr>
        <p:sp>
          <p:nvSpPr>
            <p:cNvPr id="5" name="矩形 4"/>
            <p:cNvSpPr/>
            <p:nvPr/>
          </p:nvSpPr>
          <p:spPr>
            <a:xfrm>
              <a:off x="0" y="3549678"/>
              <a:ext cx="12192000" cy="9237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751699"/>
              <a:ext cx="10823943" cy="46609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strike up a conversation with someone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也可以说成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get into a conversation with someone</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32536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600"/>
            <a:ext cx="11415600" cy="949171"/>
          </a:xfrm>
          <a:prstGeom prst="rect">
            <a:avLst/>
          </a:prstGeom>
          <a:noFill/>
        </p:spPr>
        <p:txBody>
          <a:bodyPr wrap="square" rtlCol="0">
            <a:spAutoFit/>
          </a:bodyPr>
          <a:lstStyle/>
          <a:p>
            <a:pPr>
              <a:lnSpc>
                <a:spcPct val="120000"/>
              </a:lnSpc>
            </a:pPr>
            <a:r>
              <a:rPr lang="en-US" altLang="zh-CN" sz="2400" b="1" dirty="0"/>
              <a:t>Many people consider heroes as people with amazing virtues. Think about the heroes in China you know. Identify their extraordinary qualities and heroic deeds.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Connection — creating it, </a:t>
            </a:r>
            <a:r>
              <a:rPr lang="en-US" altLang="zh-CN" sz="2200" b="1" u="sng" dirty="0">
                <a:solidFill>
                  <a:srgbClr val="DD5C60"/>
                </a:solidFill>
                <a:ea typeface="宋体" panose="02010600030101010101" pitchFamily="2" charset="-122"/>
                <a:cs typeface="Times New Roman" panose="02020603050405020304" pitchFamily="18" charset="0"/>
              </a:rPr>
              <a:t>nurturing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it, </a:t>
            </a:r>
            <a:r>
              <a:rPr lang="en-US" altLang="zh-CN" sz="2200" b="1" u="sng" dirty="0">
                <a:solidFill>
                  <a:srgbClr val="DD5C60"/>
                </a:solidFill>
                <a:ea typeface="宋体" panose="02010600030101010101" pitchFamily="2" charset="-122"/>
                <a:cs typeface="Times New Roman" panose="02020603050405020304" pitchFamily="18" charset="0"/>
              </a:rPr>
              <a:t>multiplying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it — is at the heart of all truly heroic</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acts.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14)</a:t>
            </a:r>
          </a:p>
          <a:p>
            <a:pPr marL="1166813" marR="0" lvl="0" indent="-1166813"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nurture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have a feeling, an idea, a plan, etc. for a long time and encourage it to develop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扶持；帮助；支持</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She secretly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nurtured</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hope of becoming famous.</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她暗暗滋生出成名的愿望。</a:t>
            </a:r>
          </a:p>
          <a:p>
            <a:pPr marL="1258888" marR="0" lvl="0" indent="-1258888"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multiply</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v. to increase or make sth increase very much in number or amount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成倍增加；迅速增加</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Our problems have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multiplied</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since last year.</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自去年以来，我们的问题成倍增加。</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13008" y="4847434"/>
            <a:ext cx="12192000" cy="1739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24144" y="5117783"/>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这句话中的三个动词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create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（创造）、</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nurture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（培育）和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multiple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（倍增）在意思上有关联，且程度逐渐增加，表明日常的英雄行为对人与人之间联结（</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connection</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）的发展起到了积极的作用。</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28984" y="462311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4724"/>
            <a:ext cx="12192000" cy="24557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Stop waiting for an ideal time to learn a name, </a:t>
            </a:r>
            <a:r>
              <a:rPr lang="en-US" altLang="zh-CN" sz="2200" b="1" u="sng" dirty="0">
                <a:solidFill>
                  <a:srgbClr val="DD5C60"/>
                </a:solidFill>
                <a:ea typeface="宋体" panose="02010600030101010101" pitchFamily="2" charset="-122"/>
                <a:cs typeface="Times New Roman" panose="02020603050405020304" pitchFamily="18" charset="0"/>
              </a:rPr>
              <a:t>extend a hand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be a friend.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2-3, para. 17)</a:t>
            </a:r>
          </a:p>
        </p:txBody>
      </p:sp>
      <p:sp>
        <p:nvSpPr>
          <p:cNvPr id="4" name="文本框 3"/>
          <p:cNvSpPr txBox="1"/>
          <p:nvPr/>
        </p:nvSpPr>
        <p:spPr>
          <a:xfrm>
            <a:off x="956928" y="3186745"/>
            <a:ext cx="10823943"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是个隐喻（</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metaphor</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表示“帮助”的意思。表达“伸出援手”，可以说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extend a hand</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lend a hand</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give </a:t>
            </a:r>
            <a:r>
              <a:rPr kumimoji="0" lang="en-GB"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hand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need a hand</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a:t>
            </a:r>
            <a:r>
              <a:rPr kumimoji="0" lang="en-GB"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neighbors</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are always willing to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lend a hand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邻居们总是乐于帮忙。</a:t>
            </a:r>
          </a:p>
          <a:p>
            <a:pPr marR="0" lvl="0" indent="447675"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Let me </a:t>
            </a:r>
            <a:r>
              <a:rPr lang="en-GB" altLang="zh-CN" sz="2200" b="1" i="1" dirty="0">
                <a:solidFill>
                  <a:prstClr val="black"/>
                </a:solidFill>
                <a:ea typeface="黑体" panose="02010609060101010101" pitchFamily="49" charset="-122"/>
                <a:cs typeface="Times New Roman" panose="02020603050405020304" pitchFamily="18" charset="0"/>
              </a:rPr>
              <a:t>give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you</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a</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hand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with those bags.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我来帮你拎那些包吧。</a:t>
            </a:r>
          </a:p>
          <a:p>
            <a:pPr marR="0" lvl="0" indent="447675"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Do you </a:t>
            </a:r>
            <a:r>
              <a:rPr lang="en-GB" altLang="zh-CN" sz="2200" b="1" i="1" dirty="0">
                <a:solidFill>
                  <a:prstClr val="black"/>
                </a:solidFill>
                <a:ea typeface="黑体" panose="02010609060101010101" pitchFamily="49" charset="-122"/>
                <a:cs typeface="Times New Roman" panose="02020603050405020304" pitchFamily="18" charset="0"/>
              </a:rPr>
              <a:t>need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a</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hand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with those invoices?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要不要我帮你处理那些发票？</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6040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22869" cy="371621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live in a society where celebrities are </a:t>
            </a:r>
            <a:r>
              <a:rPr lang="en-US" altLang="zh-CN" sz="2200" b="1" u="sng" dirty="0">
                <a:solidFill>
                  <a:srgbClr val="DD5C60"/>
                </a:solidFill>
                <a:ea typeface="黑体" panose="02010609060101010101" pitchFamily="49" charset="-122"/>
                <a:cs typeface="Times New Roman" panose="02020603050405020304" pitchFamily="18" charset="0"/>
              </a:rPr>
              <a:t>worshipped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but when does that become too much?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a:t>
            </a:r>
            <a:r>
              <a:rPr kumimoji="0" lang="en-GB" altLang="zh-CN" sz="2200" b="1"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a:t>
            </a:r>
          </a:p>
          <a:p>
            <a:pPr marL="1166813" marR="0" lvl="0" indent="-1166813" algn="just" defTabSz="914400" rtl="0" eaLnBrk="1" fontAlgn="auto" latinLnBrk="0" hangingPunct="1">
              <a:lnSpc>
                <a:spcPct val="120000"/>
              </a:lnSpc>
              <a:spcBef>
                <a:spcPts val="0"/>
              </a:spcBef>
              <a:spcAft>
                <a:spcPts val="0"/>
              </a:spcAft>
              <a:buClrTx/>
              <a:buSzTx/>
              <a:buFontTx/>
              <a:buNone/>
              <a:tabLst/>
              <a:defRPr/>
            </a:pPr>
            <a:r>
              <a:rPr kumimoji="0" lang="en-GB" altLang="zh-CN" sz="2200" b="1"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worship</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a:t>
            </a:r>
            <a:r>
              <a:rPr kumimoji="0" lang="en-GB" altLang="zh-CN" sz="2200" i="1"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v.</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to love and admire </a:t>
            </a:r>
            <a:r>
              <a:rPr kumimoji="0" lang="en-GB" altLang="zh-CN" sz="2200" b="0" i="0" u="none" strike="noStrike" kern="1200" cap="none" spc="0" normalizeH="0" baseline="0" noProof="0" dirty="0" err="1">
                <a:ln>
                  <a:noFill/>
                </a:ln>
                <a:solidFill>
                  <a:prstClr val="black"/>
                </a:solidFill>
                <a:effectLst/>
                <a:uLnTx/>
                <a:uFillTx/>
                <a:latin typeface="Calibri"/>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very much, especially so much that you cannot see their faults </a:t>
            </a:r>
            <a:r>
              <a:rPr kumimoji="0" lang="zh-CN" altLang="en-US"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热爱；崇拜（尤指达到看不到缺点的地步）</a:t>
            </a:r>
          </a:p>
          <a:p>
            <a:pPr marL="0" marR="0" lvl="0" indent="0" algn="just" defTabSz="914400" rtl="0" eaLnBrk="1" fontAlgn="auto" latinLnBrk="0" hangingPunct="1">
              <a:lnSpc>
                <a:spcPct val="120000"/>
              </a:lnSpc>
              <a:spcBef>
                <a:spcPts val="0"/>
              </a:spcBef>
              <a:spcAft>
                <a:spcPts val="0"/>
              </a:spcAft>
              <a:buClrTx/>
              <a:buSzTx/>
              <a:buFontTx/>
              <a:buNone/>
              <a:tabLst/>
              <a:defRPr/>
            </a:pPr>
            <a:r>
              <a:rPr lang="en-GB" altLang="zh-CN" sz="2200" i="1" dirty="0">
                <a:solidFill>
                  <a:prstClr val="black"/>
                </a:solidFill>
                <a:latin typeface="Calibri"/>
                <a:ea typeface="黑体" panose="02010609060101010101" pitchFamily="49" charset="-122"/>
                <a:cs typeface="Times New Roman" panose="02020603050405020304" pitchFamily="18" charset="0"/>
              </a:rPr>
              <a:t>e.g. </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He </a:t>
            </a:r>
            <a:r>
              <a:rPr kumimoji="0" lang="en-GB" altLang="zh-CN" sz="2200" b="1" i="1"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worshipped</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her from afar. </a:t>
            </a:r>
            <a:r>
              <a:rPr kumimoji="0" lang="zh-CN" altLang="en-US"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他暗恋着她。</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GB" altLang="zh-CN" sz="2200" b="1"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idolize</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a:t>
            </a:r>
            <a:r>
              <a:rPr lang="en-GB" altLang="zh-CN" sz="2200" i="1" dirty="0">
                <a:solidFill>
                  <a:prstClr val="black"/>
                </a:solidFill>
                <a:latin typeface="Calibri"/>
                <a:ea typeface="黑体" panose="02010609060101010101" pitchFamily="49" charset="-122"/>
                <a:cs typeface="Times New Roman" panose="02020603050405020304" pitchFamily="18" charset="0"/>
              </a:rPr>
              <a:t>v. </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to admire or love </a:t>
            </a:r>
            <a:r>
              <a:rPr kumimoji="0" lang="en-GB" altLang="zh-CN" sz="2200" b="0" i="0" u="none" strike="noStrike" kern="1200" cap="none" spc="0" normalizeH="0" baseline="0" noProof="0" dirty="0" err="1">
                <a:ln>
                  <a:noFill/>
                </a:ln>
                <a:solidFill>
                  <a:prstClr val="black"/>
                </a:solidFill>
                <a:effectLst/>
                <a:uLnTx/>
                <a:uFillTx/>
                <a:latin typeface="Calibri"/>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very much </a:t>
            </a:r>
            <a:r>
              <a:rPr kumimoji="0" lang="zh-CN" altLang="en-US"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崇拜；热爱</a:t>
            </a:r>
          </a:p>
          <a:p>
            <a:pPr marL="0" marR="0" lvl="0" indent="0" algn="just" defTabSz="914400" rtl="0" eaLnBrk="1" fontAlgn="auto" latinLnBrk="0" hangingPunct="1">
              <a:lnSpc>
                <a:spcPct val="120000"/>
              </a:lnSpc>
              <a:spcBef>
                <a:spcPts val="0"/>
              </a:spcBef>
              <a:spcAft>
                <a:spcPts val="0"/>
              </a:spcAft>
              <a:buClrTx/>
              <a:buSzTx/>
              <a:buFontTx/>
              <a:buNone/>
              <a:tabLst/>
              <a:defRPr/>
            </a:pPr>
            <a:r>
              <a:rPr lang="en-GB" altLang="zh-CN" sz="2200" i="1" dirty="0">
                <a:solidFill>
                  <a:prstClr val="black"/>
                </a:solidFill>
                <a:latin typeface="Calibri"/>
                <a:ea typeface="黑体" panose="02010609060101010101" pitchFamily="49" charset="-122"/>
                <a:cs typeface="Times New Roman" panose="02020603050405020304" pitchFamily="18" charset="0"/>
              </a:rPr>
              <a:t>e.g. </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a pop star </a:t>
            </a:r>
            <a:r>
              <a:rPr lang="en-GB" altLang="zh-CN" sz="2200" b="1" i="1" dirty="0">
                <a:solidFill>
                  <a:prstClr val="black"/>
                </a:solidFill>
                <a:latin typeface="Calibri"/>
                <a:ea typeface="黑体" panose="02010609060101010101" pitchFamily="49" charset="-122"/>
                <a:cs typeface="Times New Roman" panose="02020603050405020304" pitchFamily="18" charset="0"/>
              </a:rPr>
              <a:t>idolized</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by millions of fans </a:t>
            </a:r>
            <a:r>
              <a:rPr kumimoji="0" lang="zh-CN" altLang="en-US"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受数百万歌迷崇拜的流行音乐歌星</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GB" altLang="zh-CN" sz="2200" b="1"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adore</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a:t>
            </a:r>
            <a:r>
              <a:rPr lang="en-GB" altLang="zh-CN" sz="2200" i="1" dirty="0">
                <a:solidFill>
                  <a:prstClr val="black"/>
                </a:solidFill>
                <a:latin typeface="Calibri"/>
                <a:ea typeface="黑体" panose="02010609060101010101" pitchFamily="49" charset="-122"/>
                <a:cs typeface="Times New Roman" panose="02020603050405020304" pitchFamily="18" charset="0"/>
              </a:rPr>
              <a:t>v.</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to love </a:t>
            </a:r>
            <a:r>
              <a:rPr kumimoji="0" lang="en-GB" altLang="zh-CN" sz="2200" b="0" i="0" u="none" strike="noStrike" kern="1200" cap="none" spc="0" normalizeH="0" baseline="0" noProof="0" dirty="0" err="1">
                <a:ln>
                  <a:noFill/>
                </a:ln>
                <a:solidFill>
                  <a:prstClr val="black"/>
                </a:solidFill>
                <a:effectLst/>
                <a:uLnTx/>
                <a:uFillTx/>
                <a:latin typeface="Calibri"/>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very much </a:t>
            </a:r>
            <a:r>
              <a:rPr kumimoji="0" lang="zh-CN" altLang="en-US"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热爱，爱慕（某人）</a:t>
            </a:r>
          </a:p>
          <a:p>
            <a:pPr marL="0" marR="0" lvl="0" indent="0" algn="just" defTabSz="914400" rtl="0" eaLnBrk="1" fontAlgn="auto" latinLnBrk="0" hangingPunct="1">
              <a:lnSpc>
                <a:spcPct val="120000"/>
              </a:lnSpc>
              <a:spcBef>
                <a:spcPts val="0"/>
              </a:spcBef>
              <a:spcAft>
                <a:spcPts val="0"/>
              </a:spcAft>
              <a:buClrTx/>
              <a:buSzTx/>
              <a:buFontTx/>
              <a:buNone/>
              <a:tabLst/>
              <a:defRPr/>
            </a:pPr>
            <a:r>
              <a:rPr lang="en-GB" altLang="zh-CN" sz="2200" i="1" dirty="0">
                <a:solidFill>
                  <a:prstClr val="black"/>
                </a:solidFill>
                <a:latin typeface="Calibri"/>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It’s obvious that she </a:t>
            </a:r>
            <a:r>
              <a:rPr lang="en-GB" altLang="zh-CN" sz="2200" b="1" i="1" dirty="0">
                <a:solidFill>
                  <a:prstClr val="black"/>
                </a:solidFill>
                <a:latin typeface="Calibri"/>
                <a:ea typeface="黑体" panose="02010609060101010101" pitchFamily="49" charset="-122"/>
                <a:cs typeface="Times New Roman" panose="02020603050405020304" pitchFamily="18" charset="0"/>
              </a:rPr>
              <a:t>adores</a:t>
            </a:r>
            <a:r>
              <a:rPr kumimoji="0" lang="en-GB" altLang="zh-CN"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 him. </a:t>
            </a:r>
            <a:r>
              <a:rPr kumimoji="0" lang="zh-CN" altLang="en-US" sz="22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rPr>
              <a:t>她显然深深地爱着他。</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矩形 8"/>
          <p:cNvSpPr/>
          <p:nvPr/>
        </p:nvSpPr>
        <p:spPr>
          <a:xfrm>
            <a:off x="0" y="5136815"/>
            <a:ext cx="12192000" cy="8778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956928" y="5338836"/>
            <a:ext cx="10823943" cy="49859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worship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一词的近义词有：</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idolize</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adore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等</a:t>
            </a:r>
            <a:r>
              <a:rPr lang="zh-CN" altLang="en-US" sz="2200" dirty="0">
                <a:solidFill>
                  <a:prstClr val="black"/>
                </a:solidFill>
                <a:ea typeface="黑体" panose="02010609060101010101" pitchFamily="49" charset="-122"/>
                <a:cs typeface="Times New Roman" panose="02020603050405020304" pitchFamily="18" charset="0"/>
              </a:rPr>
              <a:t>。</a:t>
            </a:r>
            <a:endPar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1" name="圆角矩形 31"/>
          <p:cNvSpPr/>
          <p:nvPr/>
        </p:nvSpPr>
        <p:spPr>
          <a:xfrm>
            <a:off x="1041992" y="491249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56402"/>
            <a:ext cx="12192000" cy="20821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ea typeface="黑体" panose="02010609060101010101" pitchFamily="49" charset="-122"/>
                <a:cs typeface="Times New Roman" panose="02020603050405020304" pitchFamily="18" charset="0"/>
              </a:rPr>
              <a:t>Social media</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nowadays is full of headlines regarding the actions, feelings, faults and successes of music and film celebrities.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2)</a:t>
            </a:r>
          </a:p>
        </p:txBody>
      </p:sp>
      <p:sp>
        <p:nvSpPr>
          <p:cNvPr id="4" name="文本框 3"/>
          <p:cNvSpPr txBox="1"/>
          <p:nvPr/>
        </p:nvSpPr>
        <p:spPr>
          <a:xfrm>
            <a:off x="956928" y="3258423"/>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social media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即网络社交媒体，是互联网上人们通过手机、电脑等分享信息、经验和观点等的工具和平台。</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Companies are increasingly making use of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social media</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order to market their goods.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各家公司越来越多地利用社交媒体来推销他们的产品。</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83208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one day, I read about the failed relationships, the fashion statements, their personal crises and the </a:t>
            </a:r>
            <a:r>
              <a:rPr lang="en-GB" altLang="zh-CN" sz="2200" b="1" u="sng" dirty="0">
                <a:solidFill>
                  <a:srgbClr val="DD5C60"/>
                </a:solidFill>
                <a:ea typeface="黑体" panose="02010609060101010101" pitchFamily="49" charset="-122"/>
                <a:cs typeface="Times New Roman" panose="02020603050405020304" pitchFamily="18" charset="0"/>
              </a:rPr>
              <a:t>well-earned</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awards.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2)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well-earned</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much deserved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完全应得的；理当有的；当之无愧的</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solidFill>
                  <a:prstClr val="black"/>
                </a:solidFill>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well-earned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rest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应有的休息</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3376118"/>
            <a:ext cx="12192000" cy="2511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578139"/>
            <a:ext cx="10823943"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其他常以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well-</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开头的形容词，如：</a:t>
            </a:r>
          </a:p>
          <a:p>
            <a:pPr marL="269875" marR="0" lvl="0" indent="-269875"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well-behaved </a:t>
            </a:r>
            <a:r>
              <a:rPr kumimoji="0" lang="en-GB"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behaving in a way that other people think is polite or correct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彬彬有礼的；行为端正的</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well-behaved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child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规规矩矩的孩子</a:t>
            </a:r>
          </a:p>
          <a:p>
            <a:pPr marR="0" lvl="0" indent="447675"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audience was surprisingly </a:t>
            </a:r>
            <a:r>
              <a:rPr lang="en-GB" altLang="zh-CN" sz="2200" b="1" i="1" dirty="0">
                <a:ea typeface="黑体" panose="02010609060101010101" pitchFamily="49" charset="-122"/>
                <a:cs typeface="Times New Roman" panose="02020603050405020304" pitchFamily="18" charset="0"/>
              </a:rPr>
              <a:t>well-behaved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观众令人出奇地守秩序。</a:t>
            </a:r>
          </a:p>
        </p:txBody>
      </p:sp>
      <p:sp>
        <p:nvSpPr>
          <p:cNvPr id="32" name="圆角矩形 31"/>
          <p:cNvSpPr/>
          <p:nvPr/>
        </p:nvSpPr>
        <p:spPr>
          <a:xfrm>
            <a:off x="1041992" y="315180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one day, I read about the failed relationships, the fashion statements, their personal crises and the </a:t>
            </a:r>
            <a:r>
              <a:rPr lang="en-GB" altLang="zh-CN" sz="2200" b="1" u="sng" dirty="0">
                <a:solidFill>
                  <a:srgbClr val="DD5C60"/>
                </a:solidFill>
                <a:ea typeface="黑体" panose="02010609060101010101" pitchFamily="49" charset="-122"/>
                <a:cs typeface="Times New Roman" panose="02020603050405020304" pitchFamily="18" charset="0"/>
              </a:rPr>
              <a:t>well-earned</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awards.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 2) </a:t>
            </a:r>
          </a:p>
        </p:txBody>
      </p:sp>
      <p:sp>
        <p:nvSpPr>
          <p:cNvPr id="5" name="矩形 4"/>
          <p:cNvSpPr/>
          <p:nvPr/>
        </p:nvSpPr>
        <p:spPr>
          <a:xfrm>
            <a:off x="0" y="2394572"/>
            <a:ext cx="12192000" cy="44634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596594"/>
            <a:ext cx="10823943" cy="4122475"/>
          </a:xfrm>
          <a:prstGeom prst="rect">
            <a:avLst/>
          </a:prstGeom>
          <a:noFill/>
        </p:spPr>
        <p:txBody>
          <a:bodyPr wrap="square" rtlCol="0">
            <a:spAutoFit/>
          </a:bodyPr>
          <a:lstStyle/>
          <a:p>
            <a:pPr marL="2062163" marR="0" lvl="0" indent="-2062163"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2) well-defined </a:t>
            </a:r>
            <a:r>
              <a:rPr kumimoji="0" lang="en-GB"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easy to see or understand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易于辨认理解的；明确的；规定得清楚的；界限分明的</a:t>
            </a:r>
          </a:p>
          <a:p>
            <a:pPr marL="2062163" marR="0" lvl="0" indent="-2062163"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well-defined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rules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明确的规则</a:t>
            </a:r>
          </a:p>
          <a:p>
            <a:pPr marR="0" lvl="0" indent="447675"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These categories are not </a:t>
            </a:r>
            <a:r>
              <a:rPr lang="en-GB" altLang="zh-CN" sz="2200" b="1" i="1" dirty="0">
                <a:ea typeface="黑体" panose="02010609060101010101" pitchFamily="49" charset="-122"/>
                <a:cs typeface="Times New Roman" panose="02020603050405020304" pitchFamily="18" charset="0"/>
              </a:rPr>
              <a:t>well-defined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这些类别划分得不太明确。</a:t>
            </a:r>
          </a:p>
          <a:p>
            <a:pPr marL="2062163" marR="0" lvl="0" indent="-2062163"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3)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well-dressed </a:t>
            </a:r>
            <a:r>
              <a:rPr lang="en-GB" altLang="zh-CN" sz="2200" i="1" dirty="0">
                <a:ea typeface="黑体" panose="02010609060101010101" pitchFamily="49" charset="-122"/>
                <a:cs typeface="Times New Roman" panose="02020603050405020304" pitchFamily="18" charset="0"/>
              </a:rPr>
              <a:t>adj</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wearing fashionable or expensive clothes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衣着入时的；穿着讲究的</a:t>
            </a:r>
          </a:p>
          <a:p>
            <a:pPr marL="2062163" marR="0" lvl="0" indent="-2062163"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This is what today’s </a:t>
            </a:r>
            <a:r>
              <a:rPr lang="en-GB" altLang="zh-CN" sz="2200" b="1" i="1" dirty="0">
                <a:ea typeface="黑体" panose="02010609060101010101" pitchFamily="49" charset="-122"/>
                <a:cs typeface="Times New Roman" panose="02020603050405020304" pitchFamily="18" charset="0"/>
              </a:rPr>
              <a:t>well-dressed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man is wearing.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这是当今时髦男子的穿着。</a:t>
            </a:r>
          </a:p>
          <a:p>
            <a:pPr marL="2687638" marR="0" lvl="0" indent="-2687638"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4)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well-established </a:t>
            </a:r>
            <a:r>
              <a:rPr lang="en-GB" altLang="zh-CN" sz="2200" i="1" dirty="0">
                <a:ea typeface="黑体" panose="02010609060101010101" pitchFamily="49" charset="-122"/>
                <a:cs typeface="Times New Roman" panose="02020603050405020304" pitchFamily="18" charset="0"/>
              </a:rPr>
              <a:t>adj</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having a respected position, because of being successful, etc. over a long period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地位稳固的；树立起声誉的；得到确认的</a:t>
            </a:r>
          </a:p>
          <a:p>
            <a:pPr marL="2062163" marR="0" lvl="0" indent="-2062163"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a:t>
            </a:r>
            <a:r>
              <a:rPr lang="en-GB" altLang="zh-CN" sz="2200" b="1" i="1" dirty="0">
                <a:ea typeface="黑体" panose="02010609060101010101" pitchFamily="49" charset="-122"/>
                <a:cs typeface="Times New Roman" panose="02020603050405020304" pitchFamily="18" charset="0"/>
              </a:rPr>
              <a:t>well-established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firm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久享盛誉的公司</a:t>
            </a:r>
          </a:p>
          <a:p>
            <a:pPr marR="0" lvl="0" indent="447675"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He is now </a:t>
            </a:r>
            <a:r>
              <a:rPr lang="en-GB" altLang="zh-CN" sz="2200" b="1" i="1" dirty="0">
                <a:ea typeface="黑体" panose="02010609060101010101" pitchFamily="49" charset="-122"/>
                <a:cs typeface="Times New Roman" panose="02020603050405020304" pitchFamily="18" charset="0"/>
              </a:rPr>
              <a:t>well-established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in his career.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他现在已经在事业上稳住了根基。</a:t>
            </a:r>
          </a:p>
        </p:txBody>
      </p:sp>
      <p:sp>
        <p:nvSpPr>
          <p:cNvPr id="32" name="圆角矩形 31"/>
          <p:cNvSpPr/>
          <p:nvPr/>
        </p:nvSpPr>
        <p:spPr>
          <a:xfrm>
            <a:off x="1041992" y="217025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385085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That positive aspect, </a:t>
            </a:r>
            <a:r>
              <a:rPr lang="en-US" altLang="zh-CN" sz="2200" b="1" u="sng" dirty="0">
                <a:solidFill>
                  <a:srgbClr val="DD5C60"/>
                </a:solidFill>
                <a:ea typeface="黑体" panose="02010609060101010101" pitchFamily="49" charset="-122"/>
                <a:cs typeface="Times New Roman" panose="02020603050405020304" pitchFamily="18" charset="0"/>
              </a:rPr>
              <a:t>however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becomes increasingly and slowly tainted when we increasingly look at another person instead of at ourselves.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5)</a:t>
            </a:r>
          </a:p>
        </p:txBody>
      </p:sp>
      <p:sp>
        <p:nvSpPr>
          <p:cNvPr id="5" name="矩形 4"/>
          <p:cNvSpPr/>
          <p:nvPr/>
        </p:nvSpPr>
        <p:spPr>
          <a:xfrm>
            <a:off x="0" y="2544941"/>
            <a:ext cx="12192000" cy="294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9" y="2746962"/>
            <a:ext cx="10884562"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however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是一个副词，用来引出与前文内容形成对比的陈述，有“但是”的意思；可以用在句子的开头，也可以用在句子的中间。</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He was feeling bad. He went to work,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however</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tried to concentrate.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他感觉不舒服，但仍然去上班，并且努力集中精神工作。</a:t>
            </a:r>
          </a:p>
          <a:p>
            <a:pPr marL="447675"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thought the figures were correct. </a:t>
            </a:r>
            <a:r>
              <a:rPr lang="en-GB" altLang="zh-CN" sz="2200" b="1" i="1" dirty="0">
                <a:solidFill>
                  <a:prstClr val="black"/>
                </a:solidFill>
                <a:ea typeface="黑体" panose="02010609060101010101" pitchFamily="49" charset="-122"/>
                <a:cs typeface="Times New Roman" panose="02020603050405020304" pitchFamily="18" charset="0"/>
              </a:rPr>
              <a:t>However</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we have now discovered some errors.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我们原以为这些数据正确，不过现在发现了一些错误。</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32062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That positive aspect, </a:t>
            </a:r>
            <a:r>
              <a:rPr lang="en-US" altLang="zh-CN" sz="2200" b="1" u="sng" dirty="0">
                <a:solidFill>
                  <a:srgbClr val="DD5C60"/>
                </a:solidFill>
                <a:ea typeface="黑体" panose="02010609060101010101" pitchFamily="49" charset="-122"/>
                <a:cs typeface="Times New Roman" panose="02020603050405020304" pitchFamily="18" charset="0"/>
              </a:rPr>
              <a:t>however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becomes increasingly and slowly tainted when we increasingly look at another person instead of at ourselves.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5)</a:t>
            </a:r>
          </a:p>
        </p:txBody>
      </p:sp>
      <p:sp>
        <p:nvSpPr>
          <p:cNvPr id="5" name="矩形 4"/>
          <p:cNvSpPr/>
          <p:nvPr/>
        </p:nvSpPr>
        <p:spPr>
          <a:xfrm>
            <a:off x="0" y="2525578"/>
            <a:ext cx="12192000" cy="31111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832446"/>
            <a:ext cx="11042239"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除此以外，其他表示“但是”的单词和词组还有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despite</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spite of</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although</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fact</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the fact remains that ...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等。</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Despite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clear evidence from road safety studies, no new measures have been introduced.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尽管道路安全研究已得出确切依据，但仍未实施任何新措施。</a:t>
            </a:r>
          </a:p>
          <a:p>
            <a:pPr marL="447675"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Politicians have promised to improve road safety. </a:t>
            </a:r>
            <a:r>
              <a:rPr lang="en-GB" altLang="zh-CN" sz="2200" b="1" i="1" dirty="0">
                <a:solidFill>
                  <a:prstClr val="black"/>
                </a:solidFill>
                <a:ea typeface="黑体" panose="02010609060101010101" pitchFamily="49" charset="-122"/>
                <a:cs typeface="Times New Roman" panose="02020603050405020304" pitchFamily="18" charset="0"/>
              </a:rPr>
              <a:t>In</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spite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of</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this</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 </a:t>
            </a:r>
            <a:r>
              <a:rPr lang="en-GB" altLang="zh-CN" sz="2200" b="1" i="1" dirty="0">
                <a:solidFill>
                  <a:prstClr val="black"/>
                </a:solidFill>
                <a:ea typeface="黑体" panose="02010609060101010101" pitchFamily="49" charset="-122"/>
                <a:cs typeface="Times New Roman" panose="02020603050405020304" pitchFamily="18" charset="0"/>
              </a:rPr>
              <a:t>Despite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this, little has been achieved so far.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政客们承诺要提高道路安全。尽管如此，迄今为止成效微乎其微。</a:t>
            </a:r>
          </a:p>
        </p:txBody>
      </p:sp>
      <p:sp>
        <p:nvSpPr>
          <p:cNvPr id="32" name="圆角矩形 31"/>
          <p:cNvSpPr/>
          <p:nvPr/>
        </p:nvSpPr>
        <p:spPr>
          <a:xfrm>
            <a:off x="1041992" y="230126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467056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That positive aspect, </a:t>
            </a:r>
            <a:r>
              <a:rPr lang="en-US" altLang="zh-CN" sz="2200" b="1" u="sng" dirty="0">
                <a:solidFill>
                  <a:srgbClr val="DD5C60"/>
                </a:solidFill>
                <a:ea typeface="黑体" panose="02010609060101010101" pitchFamily="49" charset="-122"/>
                <a:cs typeface="Times New Roman" panose="02020603050405020304" pitchFamily="18" charset="0"/>
              </a:rPr>
              <a:t>however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becomes increasingly and slowly tainted when we increasingly look at another person instead of at ourselves.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5)</a:t>
            </a:r>
          </a:p>
        </p:txBody>
      </p:sp>
      <p:sp>
        <p:nvSpPr>
          <p:cNvPr id="5" name="矩形 4"/>
          <p:cNvSpPr/>
          <p:nvPr/>
        </p:nvSpPr>
        <p:spPr>
          <a:xfrm>
            <a:off x="0" y="2360813"/>
            <a:ext cx="12192000" cy="3511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562835"/>
            <a:ext cx="10823943" cy="3309945"/>
          </a:xfrm>
          <a:prstGeom prst="rect">
            <a:avLst/>
          </a:prstGeom>
          <a:noFill/>
        </p:spPr>
        <p:txBody>
          <a:bodyPr wrap="square" rtlCol="0">
            <a:spAutoFit/>
          </a:bodyPr>
          <a:lstStyle/>
          <a:p>
            <a:pPr marL="450850" marR="0" lvl="0" indent="-45085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Although</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politicians have promised to improve road safety, little has been achieved so far.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尽管政客们承诺要提高道路安全，但是迄今为止成效微乎其微。</a:t>
            </a:r>
          </a:p>
          <a:p>
            <a:pPr marL="450850"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 politicians claim that the new transport policy has been a success. </a:t>
            </a:r>
            <a:r>
              <a:rPr lang="en-GB" altLang="zh-CN" sz="2200" b="1" i="1" dirty="0">
                <a:solidFill>
                  <a:prstClr val="black"/>
                </a:solidFill>
                <a:ea typeface="黑体" panose="02010609060101010101" pitchFamily="49" charset="-122"/>
                <a:cs typeface="Times New Roman" panose="02020603050405020304" pitchFamily="18" charset="0"/>
              </a:rPr>
              <a:t>In</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fact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it has been a total disaster.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一些政客宣称新的交通政策非常成功，实际上却是彻头彻尾的失败。</a:t>
            </a:r>
          </a:p>
          <a:p>
            <a:pPr marL="450850"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Government campaigns have had a measure of success, </a:t>
            </a:r>
            <a:r>
              <a:rPr lang="en-GB" altLang="zh-CN" sz="2200" b="1" i="1" dirty="0">
                <a:solidFill>
                  <a:prstClr val="black"/>
                </a:solidFill>
                <a:ea typeface="黑体" panose="02010609060101010101" pitchFamily="49" charset="-122"/>
                <a:cs typeface="Times New Roman" panose="02020603050405020304" pitchFamily="18" charset="0"/>
              </a:rPr>
              <a:t>but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the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fact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remains</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that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large numbers of accidents are still caused by careless drivers.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政府的宣传活动取得了一定的成功，但实际情况是大量的交通事故仍然是由于驾驶者疏忽造成的。</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13649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892869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Their faces are </a:t>
            </a:r>
            <a:r>
              <a:rPr lang="en-US" altLang="zh-CN" sz="2200" b="1" u="sng" dirty="0">
                <a:solidFill>
                  <a:srgbClr val="DD5C60"/>
                </a:solidFill>
                <a:ea typeface="黑体" panose="02010609060101010101" pitchFamily="49" charset="-122"/>
                <a:cs typeface="Times New Roman" panose="02020603050405020304" pitchFamily="18" charset="0"/>
              </a:rPr>
              <a:t>fixed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remove all wrinkles and moles, eliminating any deviation from a smooth, chiseled portrait.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5-6, para. 6)</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fix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make sth such as your hair or face neat and attractive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梳洗；整理；收拾</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I’ll </a:t>
            </a:r>
            <a:r>
              <a:rPr lang="en-US" altLang="zh-CN" sz="2200" b="1" i="1" dirty="0">
                <a:solidFill>
                  <a:prstClr val="black"/>
                </a:solidFill>
                <a:ea typeface="黑体" panose="02010609060101010101" pitchFamily="49" charset="-122"/>
                <a:cs typeface="Times New Roman" panose="02020603050405020304" pitchFamily="18" charset="0"/>
              </a:rPr>
              <a:t>fix</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my hair and then I’ll be ready.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我梳梳头就准备好了。</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800996"/>
            <a:ext cx="10284290" cy="4672048"/>
          </a:xfrm>
          <a:prstGeom prst="rect">
            <a:avLst/>
          </a:prstGeom>
          <a:noFill/>
        </p:spPr>
        <p:txBody>
          <a:bodyPr wrap="square" rtlCol="0">
            <a:spAutoFit/>
          </a:bodyPr>
          <a:lstStyle/>
          <a:p>
            <a:pPr algn="ctr">
              <a:lnSpc>
                <a:spcPct val="120000"/>
              </a:lnSpc>
            </a:pPr>
            <a:r>
              <a:rPr lang="en-US" altLang="zh-CN" sz="2800" b="1" dirty="0"/>
              <a:t>We All Have Everyday Heroes</a:t>
            </a:r>
            <a:r>
              <a:rPr lang="en-US" altLang="zh-CN" sz="2200" dirty="0"/>
              <a:t>        </a:t>
            </a:r>
          </a:p>
          <a:p>
            <a:pPr indent="541338">
              <a:lnSpc>
                <a:spcPct val="120000"/>
              </a:lnSpc>
            </a:pPr>
            <a:endParaRPr lang="en-US" altLang="zh-CN" sz="2200" dirty="0"/>
          </a:p>
          <a:p>
            <a:pPr indent="541338">
              <a:lnSpc>
                <a:spcPct val="120000"/>
              </a:lnSpc>
            </a:pPr>
            <a:r>
              <a:rPr lang="en-US" altLang="zh-CN" sz="2200" dirty="0"/>
              <a:t>Every minute, in every city and town around the world, people are being heroic. I’m not talking about pulling babies from house fires or working to develop a cure for cancer, as heroic as such feats are.         No, I’m talking about subtle, ordinary, even mundane acts of kindness, patience, perseverance and generosity that don’t make headlines.      But they do save lives. </a:t>
            </a:r>
          </a:p>
          <a:p>
            <a:pPr indent="541338">
              <a:lnSpc>
                <a:spcPct val="120000"/>
              </a:lnSpc>
            </a:pPr>
            <a:r>
              <a:rPr lang="en-US" altLang="zh-CN" sz="2200" dirty="0"/>
              <a:t>As a society, we do not devote much time to discussing the everyday heroes among us. We’re shouting about what’s wrong instead of what’s right, discussing who’s to blame more than who’s worthy of praise. We need to change that and start recognizing all of the undercover angels in our midst. </a:t>
            </a:r>
          </a:p>
        </p:txBody>
      </p:sp>
      <p:sp>
        <p:nvSpPr>
          <p:cNvPr id="18" name="文本框 17"/>
          <p:cNvSpPr txBox="1"/>
          <p:nvPr/>
        </p:nvSpPr>
        <p:spPr>
          <a:xfrm>
            <a:off x="919320" y="2317377"/>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4549544" y="359514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10943442" y="396557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5629800" y="599358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If we know that these people are </a:t>
            </a:r>
            <a:r>
              <a:rPr lang="en-US" altLang="zh-CN" sz="2200" b="1" u="sng" dirty="0">
                <a:solidFill>
                  <a:srgbClr val="DD5C60"/>
                </a:solidFill>
                <a:ea typeface="黑体" panose="02010609060101010101" pitchFamily="49" charset="-122"/>
                <a:cs typeface="Times New Roman" panose="02020603050405020304" pitchFamily="18" charset="0"/>
              </a:rPr>
              <a:t>manipulated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fit the definition of perfection in society, why do we still look at ourselves and compare who we are to what we believe we could be?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7)</a:t>
            </a:r>
          </a:p>
          <a:p>
            <a:pPr marL="1614488" marR="0" lvl="0" indent="-1614488"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manipulate </a:t>
            </a:r>
            <a:r>
              <a:rPr lang="en-US" altLang="zh-CN" sz="2200" i="1" dirty="0">
                <a:solidFill>
                  <a:prstClr val="black"/>
                </a:solidFill>
                <a:ea typeface="黑体" panose="02010609060101010101" pitchFamily="49" charset="-122"/>
                <a:cs typeface="Times New Roman" panose="02020603050405020304" pitchFamily="18" charset="0"/>
              </a:rPr>
              <a:t>v.</a:t>
            </a:r>
            <a:r>
              <a:rPr lang="en-US" altLang="zh-CN" sz="2200" dirty="0">
                <a:solidFill>
                  <a:prstClr val="black"/>
                </a:solidFill>
                <a:ea typeface="黑体" panose="02010609060101010101" pitchFamily="49" charset="-122"/>
                <a:cs typeface="Times New Roman" panose="02020603050405020304" pitchFamily="18" charset="0"/>
              </a:rPr>
              <a:t> to control or influence sb / sth, often in a dishonest way so that they do not realize it </a:t>
            </a:r>
            <a:r>
              <a:rPr lang="zh-CN" altLang="en-US" sz="2200" dirty="0">
                <a:solidFill>
                  <a:prstClr val="black"/>
                </a:solidFill>
                <a:ea typeface="黑体" panose="02010609060101010101" pitchFamily="49" charset="-122"/>
                <a:cs typeface="Times New Roman" panose="02020603050405020304" pitchFamily="18" charset="0"/>
              </a:rPr>
              <a:t>（暗中）控制，操纵，影响</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She uses her charm to </a:t>
            </a:r>
            <a:r>
              <a:rPr lang="en-US" altLang="zh-CN" sz="2200" b="1" i="1" dirty="0">
                <a:solidFill>
                  <a:prstClr val="black"/>
                </a:solidFill>
                <a:ea typeface="黑体" panose="02010609060101010101" pitchFamily="49" charset="-122"/>
                <a:cs typeface="Times New Roman" panose="02020603050405020304" pitchFamily="18" charset="0"/>
              </a:rPr>
              <a:t>manipulate</a:t>
            </a:r>
            <a:r>
              <a:rPr lang="en-US" altLang="zh-CN" sz="2200" dirty="0">
                <a:solidFill>
                  <a:prstClr val="black"/>
                </a:solidFill>
                <a:ea typeface="黑体" panose="02010609060101010101" pitchFamily="49" charset="-122"/>
                <a:cs typeface="Times New Roman" panose="02020603050405020304" pitchFamily="18" charset="0"/>
              </a:rPr>
              <a:t> people. </a:t>
            </a:r>
            <a:r>
              <a:rPr lang="zh-CN" altLang="en-US" sz="2200" dirty="0">
                <a:solidFill>
                  <a:prstClr val="black"/>
                </a:solidFill>
                <a:ea typeface="黑体" panose="02010609060101010101" pitchFamily="49" charset="-122"/>
                <a:cs typeface="Times New Roman" panose="02020603050405020304" pitchFamily="18" charset="0"/>
              </a:rPr>
              <a:t>她利用自身的魅力来摆布别人。</a:t>
            </a:r>
          </a:p>
          <a:p>
            <a:pPr marL="447675" marR="0" lvl="0" algn="just" defTabSz="914400" rtl="0" eaLnBrk="1" fontAlgn="auto" latinLnBrk="0" hangingPunct="1">
              <a:lnSpc>
                <a:spcPct val="120000"/>
              </a:lnSpc>
              <a:spcBef>
                <a:spcPts val="0"/>
              </a:spcBef>
              <a:spcAft>
                <a:spcPts val="0"/>
              </a:spcAft>
              <a:buClrTx/>
              <a:buSzTx/>
              <a:buFontTx/>
              <a:buNone/>
              <a:defRPr/>
            </a:pPr>
            <a:r>
              <a:rPr lang="en-US" altLang="zh-CN" sz="2200" dirty="0">
                <a:solidFill>
                  <a:prstClr val="black"/>
                </a:solidFill>
                <a:ea typeface="黑体" panose="02010609060101010101" pitchFamily="49" charset="-122"/>
                <a:cs typeface="Times New Roman" panose="02020603050405020304" pitchFamily="18" charset="0"/>
              </a:rPr>
              <a:t>As a politician, he knows how to </a:t>
            </a:r>
            <a:r>
              <a:rPr lang="en-US" altLang="zh-CN" sz="2200" b="1" i="1" dirty="0">
                <a:solidFill>
                  <a:prstClr val="black"/>
                </a:solidFill>
                <a:ea typeface="黑体" panose="02010609060101010101" pitchFamily="49" charset="-122"/>
                <a:cs typeface="Times New Roman" panose="02020603050405020304" pitchFamily="18" charset="0"/>
              </a:rPr>
              <a:t>manipulate</a:t>
            </a:r>
            <a:r>
              <a:rPr lang="en-US" altLang="zh-CN" sz="2200" dirty="0">
                <a:solidFill>
                  <a:prstClr val="black"/>
                </a:solidFill>
                <a:ea typeface="黑体" panose="02010609060101010101" pitchFamily="49" charset="-122"/>
                <a:cs typeface="Times New Roman" panose="02020603050405020304" pitchFamily="18" charset="0"/>
              </a:rPr>
              <a:t> public opinion. </a:t>
            </a:r>
            <a:r>
              <a:rPr lang="zh-CN" altLang="en-US" sz="2200" dirty="0">
                <a:solidFill>
                  <a:prstClr val="black"/>
                </a:solidFill>
                <a:ea typeface="黑体" panose="02010609060101010101" pitchFamily="49" charset="-122"/>
                <a:cs typeface="Times New Roman" panose="02020603050405020304" pitchFamily="18" charset="0"/>
              </a:rPr>
              <a:t>身为一位政客，他知道如何左右公众舆论。</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8389"/>
            <a:ext cx="12192000" cy="8864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 reward them with various trophies throughout the year, </a:t>
            </a:r>
            <a:r>
              <a:rPr lang="en-US" altLang="zh-CN" sz="2200" b="1" u="sng" dirty="0">
                <a:solidFill>
                  <a:srgbClr val="DD5C60"/>
                </a:solidFill>
                <a:ea typeface="宋体" panose="02010600030101010101" pitchFamily="2" charset="-122"/>
                <a:cs typeface="Times New Roman" panose="02020603050405020304" pitchFamily="18" charset="0"/>
              </a:rPr>
              <a:t>appraising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their ability to become an entirely different person, a whole new character, and draw people into emotions simply through a well-played performance.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8-10, para. 9)</a:t>
            </a:r>
          </a:p>
        </p:txBody>
      </p:sp>
      <p:sp>
        <p:nvSpPr>
          <p:cNvPr id="4" name="文本框 3"/>
          <p:cNvSpPr txBox="1"/>
          <p:nvPr/>
        </p:nvSpPr>
        <p:spPr>
          <a:xfrm>
            <a:off x="956928" y="3170410"/>
            <a:ext cx="10823943" cy="46609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appraise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和</a:t>
            </a:r>
            <a:r>
              <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praise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两个词拼写相近，但意思不同，注意区别。</a:t>
            </a:r>
            <a:endParaRPr kumimoji="0" lang="zh-CN" altLang="en-US" sz="22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2" name="圆角矩形 31"/>
          <p:cNvSpPr/>
          <p:nvPr/>
        </p:nvSpPr>
        <p:spPr>
          <a:xfrm>
            <a:off x="1041992" y="27440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71621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 reward them with various trophies throughout the year, </a:t>
            </a:r>
            <a:r>
              <a:rPr lang="en-US" altLang="zh-CN" sz="2200" b="1" u="sng" dirty="0">
                <a:solidFill>
                  <a:srgbClr val="DD5C60"/>
                </a:solidFill>
                <a:ea typeface="宋体" panose="02010600030101010101" pitchFamily="2" charset="-122"/>
                <a:cs typeface="Times New Roman" panose="02020603050405020304" pitchFamily="18" charset="0"/>
              </a:rPr>
              <a:t>appraising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their ability to become an entirely different person, a whole new character, and draw people into emotions simply through a well-played performance.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8-10, para. 9)</a:t>
            </a:r>
          </a:p>
          <a:p>
            <a:pPr marL="1343025" marR="0" lvl="0" indent="-134302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appraise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consider or examine sb / sth and form an opinion about them or it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估量</a:t>
            </a:r>
          </a:p>
          <a:p>
            <a:pPr marL="1343025" marR="0" lvl="0" indent="-1343025"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Managers must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appraise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all staff.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经理必须对全体员工做出评价。</a:t>
            </a:r>
          </a:p>
          <a:p>
            <a:pPr marL="1343025" marR="0" lvl="0" indent="-1343025"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宋体" panose="02010600030101010101" pitchFamily="2" charset="-122"/>
                <a:cs typeface="Times New Roman" panose="02020603050405020304" pitchFamily="18" charset="0"/>
              </a:rPr>
              <a:t>praise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i="1" dirty="0">
                <a:solidFill>
                  <a:prstClr val="black"/>
                </a:solidFill>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express approval or admiration for sb / sth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表扬；赞扬；称赞</a:t>
            </a:r>
          </a:p>
          <a:p>
            <a:pPr marL="1343025" marR="0" lvl="0" indent="-1343025"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She </a:t>
            </a:r>
            <a:r>
              <a:rPr lang="en-US" altLang="zh-CN" sz="2200" b="1" i="1" dirty="0">
                <a:solidFill>
                  <a:prstClr val="black"/>
                </a:solidFill>
                <a:ea typeface="宋体" panose="02010600030101010101" pitchFamily="2" charset="-122"/>
                <a:cs typeface="Times New Roman" panose="02020603050405020304" pitchFamily="18" charset="0"/>
              </a:rPr>
              <a:t>praised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his cooking.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她称赞他的烹调技术。</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He </a:t>
            </a:r>
            <a:r>
              <a:rPr lang="en-US" altLang="zh-CN" sz="2200" b="1" i="1" dirty="0">
                <a:solidFill>
                  <a:prstClr val="black"/>
                </a:solidFill>
                <a:ea typeface="宋体" panose="02010600030101010101" pitchFamily="2" charset="-122"/>
                <a:cs typeface="Times New Roman" panose="02020603050405020304" pitchFamily="18" charset="0"/>
              </a:rPr>
              <a:t>praised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his team for their performance.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他称赞了队员们的表现。</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Critics </a:t>
            </a:r>
            <a:r>
              <a:rPr lang="en-US" altLang="zh-CN" sz="2200" b="1" i="1" dirty="0">
                <a:solidFill>
                  <a:prstClr val="black"/>
                </a:solidFill>
                <a:ea typeface="宋体" panose="02010600030101010101" pitchFamily="2" charset="-122"/>
                <a:cs typeface="Times New Roman" panose="02020603050405020304" pitchFamily="18" charset="0"/>
              </a:rPr>
              <a:t>praised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 work as highly original.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评论家称赞这部作品独树一帜。</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89581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534127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These are all people who </a:t>
            </a:r>
            <a:r>
              <a:rPr lang="en-US" altLang="zh-CN" sz="2200" b="1" u="sng" dirty="0">
                <a:solidFill>
                  <a:srgbClr val="DD5C60"/>
                </a:solidFill>
                <a:ea typeface="宋体" panose="02010600030101010101" pitchFamily="2" charset="-122"/>
                <a:cs typeface="Times New Roman" panose="02020603050405020304" pitchFamily="18" charset="0"/>
              </a:rPr>
              <a:t>excel</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 their area, and their talent alone should be the focus, not just their appearance or overall appeal to society.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10-11, para. 9)</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excel</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i="1" dirty="0">
                <a:solidFill>
                  <a:prstClr val="black"/>
                </a:solidFill>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be very good at doing sth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擅长；善于；突出</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She has always </a:t>
            </a:r>
            <a:r>
              <a:rPr lang="en-US" altLang="zh-CN" sz="2200" b="1" i="1" dirty="0">
                <a:solidFill>
                  <a:prstClr val="black"/>
                </a:solidFill>
                <a:ea typeface="黑体" panose="02010609060101010101" pitchFamily="49" charset="-122"/>
                <a:cs typeface="Times New Roman" panose="02020603050405020304" pitchFamily="18" charset="0"/>
              </a:rPr>
              <a:t>excelled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 foreign languages.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她的外语一直出类拔萃。</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team </a:t>
            </a:r>
            <a:r>
              <a:rPr lang="en-US" altLang="zh-CN" sz="2200" b="1" i="1" dirty="0">
                <a:solidFill>
                  <a:prstClr val="black"/>
                </a:solidFill>
                <a:ea typeface="黑体" panose="02010609060101010101" pitchFamily="49" charset="-122"/>
                <a:cs typeface="Times New Roman" panose="02020603050405020304" pitchFamily="18" charset="0"/>
              </a:rPr>
              <a:t>excels</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turning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defence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into attack.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这个队善于打防守反击。</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excellent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i="1" dirty="0">
                <a:solidFill>
                  <a:prstClr val="black"/>
                </a:solidFill>
                <a:ea typeface="宋体" panose="02010600030101010101" pitchFamily="2"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extremely good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优秀的；杰出的；极好的</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 </a:t>
            </a:r>
            <a:r>
              <a:rPr lang="en-US" altLang="zh-CN" sz="2200" b="1" i="1" dirty="0">
                <a:solidFill>
                  <a:prstClr val="black"/>
                </a:solidFill>
                <a:ea typeface="黑体" panose="02010609060101010101" pitchFamily="49" charset="-122"/>
                <a:cs typeface="Times New Roman" panose="02020603050405020304" pitchFamily="18" charset="0"/>
              </a:rPr>
              <a:t>excellent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meal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一顿美味佳肴</a:t>
            </a:r>
          </a:p>
          <a:p>
            <a:pPr marL="447675" marR="0" lvl="0" algn="just" defTabSz="914400" rtl="0" eaLnBrk="1" fontAlgn="auto" latinLnBrk="0" hangingPunct="1">
              <a:lnSpc>
                <a:spcPct val="120000"/>
              </a:lnSpc>
              <a:spcBef>
                <a:spcPts val="0"/>
              </a:spcBef>
              <a:spcAft>
                <a:spcPts val="0"/>
              </a:spcAft>
              <a:buClrTx/>
              <a:buSzTx/>
              <a:buFontTx/>
              <a:buNone/>
              <a:defRPr/>
            </a:pPr>
            <a:r>
              <a:rPr lang="en-US" altLang="zh-CN" sz="2200" b="1" i="1" dirty="0">
                <a:solidFill>
                  <a:prstClr val="black"/>
                </a:solidFill>
                <a:ea typeface="黑体" panose="02010609060101010101" pitchFamily="49" charset="-122"/>
                <a:cs typeface="Times New Roman" panose="02020603050405020304" pitchFamily="18" charset="0"/>
              </a:rPr>
              <a:t>excellent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service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优质服务</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She speaks </a:t>
            </a:r>
            <a:r>
              <a:rPr lang="en-US" altLang="zh-CN" sz="2200" b="1" i="1" dirty="0">
                <a:solidFill>
                  <a:prstClr val="black"/>
                </a:solidFill>
                <a:ea typeface="黑体" panose="02010609060101010101" pitchFamily="49" charset="-122"/>
                <a:cs typeface="Times New Roman" panose="02020603050405020304" pitchFamily="18" charset="0"/>
              </a:rPr>
              <a:t>excellent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French.</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她法语说得好极了。</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excellence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i="1" dirty="0">
                <a:solidFill>
                  <a:prstClr val="black"/>
                </a:solidFill>
                <a:ea typeface="宋体" panose="02010600030101010101" pitchFamily="2"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 quality of being extremely good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优秀；杰出；卓越</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reputation for academic </a:t>
            </a:r>
            <a:r>
              <a:rPr lang="en-US" altLang="zh-CN" sz="2200" b="1" i="1" dirty="0">
                <a:solidFill>
                  <a:prstClr val="black"/>
                </a:solidFill>
                <a:ea typeface="黑体" panose="02010609060101010101" pitchFamily="49" charset="-122"/>
                <a:cs typeface="Times New Roman" panose="02020603050405020304" pitchFamily="18" charset="0"/>
              </a:rPr>
              <a:t>excellence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因学术上的杰出成就而获得的声誉</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hospital is recognized as a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centre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of </a:t>
            </a:r>
            <a:r>
              <a:rPr lang="en-US" altLang="zh-CN" sz="2200" b="1" i="1" dirty="0">
                <a:solidFill>
                  <a:prstClr val="black"/>
                </a:solidFill>
                <a:ea typeface="黑体" panose="02010609060101010101" pitchFamily="49" charset="-122"/>
                <a:cs typeface="Times New Roman" panose="02020603050405020304" pitchFamily="18" charset="0"/>
              </a:rPr>
              <a:t>excellence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 research and teaching.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这所医院已被确认为成就卓著的教学和研究中心。</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0959700" y="6104772"/>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look at people who we deem superior based on looks and talent, and compare our lives to what we know we may never have.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10)</a:t>
            </a:r>
          </a:p>
          <a:p>
            <a:pPr marL="1520825" marR="0" lvl="0" indent="-152082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superior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better in quality than sb / sth else; greater than sb / sth else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（在品质上）更好的；占优势的；更胜一筹的</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This model is technically </a:t>
            </a:r>
            <a:r>
              <a:rPr lang="en-US" altLang="zh-CN" sz="2200" b="1" i="1" dirty="0">
                <a:solidFill>
                  <a:prstClr val="black"/>
                </a:solidFill>
                <a:ea typeface="黑体" panose="02010609060101010101" pitchFamily="49" charset="-122"/>
                <a:cs typeface="Times New Roman" panose="02020603050405020304" pitchFamily="18" charset="0"/>
              </a:rPr>
              <a:t>superior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its competitors.</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这一款式在技术上超过了与之竞争的产品。</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Liverpool were clearly the </a:t>
            </a:r>
            <a:r>
              <a:rPr lang="en-US" altLang="zh-CN" sz="2200" b="1" i="1" dirty="0">
                <a:solidFill>
                  <a:prstClr val="black"/>
                </a:solidFill>
                <a:ea typeface="黑体" panose="02010609060101010101" pitchFamily="49" charset="-122"/>
                <a:cs typeface="Times New Roman" panose="02020603050405020304" pitchFamily="18" charset="0"/>
              </a:rPr>
              <a:t>superior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team.</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利物浦队明显更胜一筹。</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look at people who we deem superior based on looks and talent, and compare our lives to what we know we may never have.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10)</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矩形 8">
            <a:extLst>
              <a:ext uri="{FF2B5EF4-FFF2-40B4-BE49-F238E27FC236}">
                <a16:creationId xmlns:a16="http://schemas.microsoft.com/office/drawing/2014/main" xmlns="" id="{4CEDA80D-85DB-95CC-58D6-344732636E45}"/>
              </a:ext>
            </a:extLst>
          </p:cNvPr>
          <p:cNvSpPr/>
          <p:nvPr/>
        </p:nvSpPr>
        <p:spPr>
          <a:xfrm>
            <a:off x="0" y="2660408"/>
            <a:ext cx="12192000" cy="29501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xmlns="" id="{10A424A8-264D-CB4D-58BE-B61EE44D051B}"/>
              </a:ext>
            </a:extLst>
          </p:cNvPr>
          <p:cNvSpPr txBox="1"/>
          <p:nvPr/>
        </p:nvSpPr>
        <p:spPr>
          <a:xfrm>
            <a:off x="956929" y="2862430"/>
            <a:ext cx="10758376" cy="252992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superior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的反义词是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inferior</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inferior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not good or not as good as </a:t>
            </a:r>
            <a:r>
              <a:rPr kumimoji="0" lang="en-GB"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 sth else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较差的；次的；比不上</a:t>
            </a:r>
            <a:r>
              <a:rPr lang="en-US" altLang="zh-CN" sz="2200" dirty="0">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的</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inferior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goods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劣质商品</a:t>
            </a:r>
          </a:p>
          <a:p>
            <a:pPr marL="447675"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make </a:t>
            </a:r>
            <a:r>
              <a:rPr kumimoji="0" lang="en-GB" altLang="zh-CN" sz="2200" b="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feel </a:t>
            </a:r>
            <a:r>
              <a:rPr lang="en-GB" altLang="zh-CN" sz="2200" b="1" i="1" dirty="0">
                <a:solidFill>
                  <a:prstClr val="black"/>
                </a:solidFill>
                <a:ea typeface="黑体" panose="02010609060101010101" pitchFamily="49" charset="-122"/>
                <a:cs typeface="Times New Roman" panose="02020603050405020304" pitchFamily="18" charset="0"/>
              </a:rPr>
              <a:t>inferior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使某人自惭形秽</a:t>
            </a:r>
          </a:p>
          <a:p>
            <a:pPr marL="447675"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Modern music is often considered </a:t>
            </a:r>
            <a:r>
              <a:rPr lang="en-GB" altLang="zh-CN" sz="2200" b="1" i="1" dirty="0">
                <a:solidFill>
                  <a:prstClr val="black"/>
                </a:solidFill>
                <a:ea typeface="黑体" panose="02010609060101010101" pitchFamily="49" charset="-122"/>
                <a:cs typeface="Times New Roman" panose="02020603050405020304" pitchFamily="18" charset="0"/>
              </a:rPr>
              <a:t>inferior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that of the past.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现代音乐常被认为不如过去的。</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1" name="圆角矩形 31">
            <a:extLst>
              <a:ext uri="{FF2B5EF4-FFF2-40B4-BE49-F238E27FC236}">
                <a16:creationId xmlns:a16="http://schemas.microsoft.com/office/drawing/2014/main" xmlns="" id="{AA368DD2-8693-651E-434A-E09094F1FEC8}"/>
              </a:ext>
            </a:extLst>
          </p:cNvPr>
          <p:cNvSpPr/>
          <p:nvPr/>
        </p:nvSpPr>
        <p:spPr>
          <a:xfrm>
            <a:off x="1041992" y="243609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906536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99FA32CA-ECBB-9799-0F5A-9BC64731731F}"/>
              </a:ext>
            </a:extLst>
          </p:cNvPr>
          <p:cNvSpPr/>
          <p:nvPr/>
        </p:nvSpPr>
        <p:spPr>
          <a:xfrm>
            <a:off x="0" y="2660408"/>
            <a:ext cx="12192000" cy="32551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ea typeface="黑体" panose="02010609060101010101" pitchFamily="49" charset="-122"/>
                <a:cs typeface="Times New Roman" panose="02020603050405020304" pitchFamily="18" charset="0"/>
              </a:rPr>
              <a:t>As I see it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realization of self-worth without a constant comparison to another imperfect human being is a success and should be recognized. It’s that simple.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13)</a:t>
            </a:r>
          </a:p>
        </p:txBody>
      </p:sp>
      <p:sp>
        <p:nvSpPr>
          <p:cNvPr id="10" name="文本框 9">
            <a:extLst>
              <a:ext uri="{FF2B5EF4-FFF2-40B4-BE49-F238E27FC236}">
                <a16:creationId xmlns:a16="http://schemas.microsoft.com/office/drawing/2014/main" xmlns="" id="{0482C93A-01A7-9431-B5EA-5E115C52CCA6}"/>
              </a:ext>
            </a:extLst>
          </p:cNvPr>
          <p:cNvSpPr txBox="1"/>
          <p:nvPr/>
        </p:nvSpPr>
        <p:spPr>
          <a:xfrm>
            <a:off x="956927" y="2862430"/>
            <a:ext cx="11070231" cy="290368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以下几个词组用来引出个人观点。</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as I see it</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Lack of money is the main problem,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as I see it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依我看，主要问题是缺钱。</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2)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as far as I can see</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As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far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as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I can see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you’ve done nothing wrong.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依我看，你没有做错任何事。</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3)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as / so far as I am concerned </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As far as I am concerned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you can do what you like.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就我而言，你想干什么就可以干什么。</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1" name="圆角矩形 31">
            <a:extLst>
              <a:ext uri="{FF2B5EF4-FFF2-40B4-BE49-F238E27FC236}">
                <a16:creationId xmlns:a16="http://schemas.microsoft.com/office/drawing/2014/main" xmlns="" id="{ED52C513-9FB0-ED54-32A0-53D117B81C1C}"/>
              </a:ext>
            </a:extLst>
          </p:cNvPr>
          <p:cNvSpPr/>
          <p:nvPr/>
        </p:nvSpPr>
        <p:spPr>
          <a:xfrm>
            <a:off x="1041992" y="243609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ea typeface="黑体" panose="02010609060101010101" pitchFamily="49" charset="-122"/>
                <a:cs typeface="Times New Roman" panose="02020603050405020304" pitchFamily="18" charset="0"/>
              </a:rPr>
              <a:t>As I see it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realization of self-worth without a constant comparison to another imperfect human being is a success and should be recognized. It’s that simple.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13)</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矩形 8">
            <a:extLst>
              <a:ext uri="{FF2B5EF4-FFF2-40B4-BE49-F238E27FC236}">
                <a16:creationId xmlns:a16="http://schemas.microsoft.com/office/drawing/2014/main" xmlns="" id="{99FA32CA-ECBB-9799-0F5A-9BC64731731F}"/>
              </a:ext>
            </a:extLst>
          </p:cNvPr>
          <p:cNvSpPr/>
          <p:nvPr/>
        </p:nvSpPr>
        <p:spPr>
          <a:xfrm>
            <a:off x="0" y="2660408"/>
            <a:ext cx="12192000" cy="2963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xmlns="" id="{0482C93A-01A7-9431-B5EA-5E115C52CCA6}"/>
              </a:ext>
            </a:extLst>
          </p:cNvPr>
          <p:cNvSpPr txBox="1"/>
          <p:nvPr/>
        </p:nvSpPr>
        <p:spPr>
          <a:xfrm>
            <a:off x="956928" y="2862430"/>
            <a:ext cx="10823943"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4) if you ask me</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Their marriage was a mistake,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if you ask me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依我看，他们的婚姻是个错误。</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5)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my mind </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It was a ridiculous thing to do, </a:t>
            </a:r>
            <a:r>
              <a:rPr lang="en-GB" altLang="zh-CN" sz="2200" b="1" i="1" dirty="0">
                <a:ea typeface="黑体" panose="02010609060101010101" pitchFamily="49" charset="-122"/>
                <a:cs typeface="Times New Roman" panose="02020603050405020304" pitchFamily="18" charset="0"/>
              </a:rPr>
              <a:t>to</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my</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mind</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依我看，这样做是很荒唐的。</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6)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from my point of view</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ea typeface="黑体" panose="02010609060101010101" pitchFamily="49" charset="-122"/>
                <a:cs typeface="Times New Roman" panose="02020603050405020304" pitchFamily="18" charset="0"/>
              </a:rPr>
              <a:t>e.g.</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From</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my</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point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of</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view</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party was a complete success.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依我看，这次聚会非常圆满。</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1" name="圆角矩形 31">
            <a:extLst>
              <a:ext uri="{FF2B5EF4-FFF2-40B4-BE49-F238E27FC236}">
                <a16:creationId xmlns:a16="http://schemas.microsoft.com/office/drawing/2014/main" xmlns="" id="{ED52C513-9FB0-ED54-32A0-53D117B81C1C}"/>
              </a:ext>
            </a:extLst>
          </p:cNvPr>
          <p:cNvSpPr/>
          <p:nvPr/>
        </p:nvSpPr>
        <p:spPr>
          <a:xfrm>
            <a:off x="1041992" y="243609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089130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822585"/>
          </a:xfrm>
          <a:prstGeom prst="rect">
            <a:avLst/>
          </a:prstGeom>
          <a:noFill/>
        </p:spPr>
        <p:txBody>
          <a:bodyPr wrap="square" rtlCol="0">
            <a:spAutoFit/>
          </a:bodyPr>
          <a:lstStyle/>
          <a:p>
            <a:pPr indent="356870" algn="ctr">
              <a:lnSpc>
                <a:spcPct val="120000"/>
              </a:lnSpc>
            </a:pP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我们都遇见过日常英雄</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Trade Gothic LT Std" panose="020B0503020502020204" pitchFamily="34" charset="0"/>
            </a:endParaRPr>
          </a:p>
          <a:p>
            <a:pPr indent="54133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每一分钟，在世界各地的每个城市和城镇，都有人在当英雄。我谈论的不是从失火的住宅中救出婴儿，或者努力开发癌症治疗方法这样的英雄壮举。不，我说的是不易察觉的、普通的，甚至是平凡的行为，这些充满善良、耐心、毅力和慷慨的行为难以登上头条新闻。但它们确实拯救了生命。</a:t>
            </a:r>
          </a:p>
          <a:p>
            <a:pPr indent="54133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我们的社会没有花很多时间来讨论身边的日常英雄。我们大声嚷嚷什么是错的，而不是什么是对的，更多地讨论谁应该受到责备，而不是谁值得被赞美。我们需要做出改变，开始发现所有隐藏在我们中间的天使。</a:t>
            </a:r>
          </a:p>
        </p:txBody>
      </p:sp>
      <p:sp>
        <p:nvSpPr>
          <p:cNvPr id="15" name="文本框 14"/>
          <p:cNvSpPr txBox="1"/>
          <p:nvPr/>
        </p:nvSpPr>
        <p:spPr>
          <a:xfrm>
            <a:off x="919318" y="1900800"/>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990068"/>
            <a:ext cx="10284290" cy="504138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这些英雄无处不在。我来讲一个我遇到的英雄。</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小学一年级的时候，没有什么比在同学们面前大声朗读更让我害怕的事了。我不擅长此事。事实上，我的前一所学校的领导们曾告诉我母亲，他们相信，我不只是落后。他们认为，我的发育比同龄人迟缓。</a:t>
            </a:r>
          </a:p>
          <a:p>
            <a:pPr indent="541338">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我不知道该叫它什么，或者我为什么阅读很差。我只知道我讨厌它。我缩着身子坐在教室的椅子上，试图躲起来，我数着日子，直到漫长的佐治亚州的夏天带来仅有的阳光和自由。</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我的新老师珍妮</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亚当斯却另有打算。她提出放假后在她家里辅导我。她认为，如果在我身上多花点心思和精力，我能学会阅读，并决心付诸行动。</a:t>
            </a:r>
          </a:p>
          <a:p>
            <a:pPr indent="541338">
              <a:lnSpc>
                <a:spcPct val="120000"/>
              </a:lnSpc>
            </a:pPr>
            <a:endPar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497258"/>
            <a:ext cx="467691" cy="496751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29874" y="1026428"/>
            <a:ext cx="10284290" cy="5890843"/>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338">
              <a:lnSpc>
                <a:spcPct val="120000"/>
              </a:lnSpc>
            </a:pPr>
            <a:r>
              <a:rPr lang="en-US" altLang="zh-CN" sz="2200" dirty="0"/>
              <a:t>These heroes are everywhere. Let me tell you about one of mine.</a:t>
            </a:r>
          </a:p>
          <a:p>
            <a:pPr indent="541338">
              <a:lnSpc>
                <a:spcPct val="120000"/>
              </a:lnSpc>
            </a:pPr>
            <a:r>
              <a:rPr lang="en-US" altLang="zh-CN" sz="2200" dirty="0"/>
              <a:t>In first grade, nothing terrified me like reading out loud in front of my classmates. I wasn’t good at it. In fact, leaders at my previous school had told my mother they believed I wasn’t just lagging behind. They suggested I was developmentally slower than my peers.</a:t>
            </a:r>
          </a:p>
          <a:p>
            <a:pPr indent="541338">
              <a:lnSpc>
                <a:spcPct val="120000"/>
              </a:lnSpc>
            </a:pPr>
            <a:r>
              <a:rPr lang="en-US" altLang="zh-CN" sz="2200" dirty="0"/>
              <a:t>I didn’t know what to call it or why reading didn’t click for me. I just knew I hated it. Slumped in my classroom chair, trying to disappear, I was counting down the days until a long Georgia summer would deliver nothing but sunshine and freedom. </a:t>
            </a:r>
          </a:p>
          <a:p>
            <a:pPr indent="541338">
              <a:lnSpc>
                <a:spcPct val="120000"/>
              </a:lnSpc>
            </a:pPr>
            <a:r>
              <a:rPr lang="en-US" altLang="zh-CN" sz="2200" dirty="0"/>
              <a:t>My new teacher, Janie Adams, had other plans. She offered to tutor me in her home once school let out, determined to follow up on her suspicion that with a little extra care and focus I’d become a reader.</a:t>
            </a:r>
          </a:p>
          <a:p>
            <a:pPr indent="541338">
              <a:lnSpc>
                <a:spcPct val="120000"/>
              </a:lnSpc>
            </a:pPr>
            <a:endParaRPr lang="en-US" altLang="zh-CN" sz="2200" dirty="0"/>
          </a:p>
        </p:txBody>
      </p:sp>
      <p:sp>
        <p:nvSpPr>
          <p:cNvPr id="18" name="文本框 17"/>
          <p:cNvSpPr txBox="1"/>
          <p:nvPr/>
        </p:nvSpPr>
        <p:spPr>
          <a:xfrm>
            <a:off x="1006315" y="1511132"/>
            <a:ext cx="467691" cy="699883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2738960" y="366679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9706303" y="480741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5059026" y="609309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63511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41338">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所以那年夏天的每个工作日，母亲都会把我送到亚当斯老师家。她一个接一个音节带着我练习，帮我攻克阻碍进步的恐惧。我说的是恐惧，因为事实的确如此。</a:t>
            </a:r>
          </a:p>
          <a:p>
            <a:pPr indent="541338">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很明显，我需要的不是诊断。我需要有人愿意放慢速度，关注我、陪伴在我身边。</a:t>
            </a:r>
          </a:p>
          <a:p>
            <a:pPr indent="541338">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换句话说，我需要的是一个英雄。</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nSpc>
                <a:spcPct val="120000"/>
              </a:lnSpc>
            </a:pPr>
            <a:r>
              <a:rPr lang="zh-CN" altLang="en-US" sz="2200" dirty="0">
                <a:latin typeface="黑体" panose="02010609060101010101" pitchFamily="49" charset="-122"/>
                <a:ea typeface="黑体" panose="02010609060101010101" pitchFamily="49" charset="-122"/>
              </a:rPr>
              <a:t>我的英雄亚当斯老师给予我的不仅仅是阅读能力，到那年夏天结束时，我已经达到五年级水平了。她给了我信心。那道我在不知不觉中构筑的束缚自己发展的低低的天花板被砸得粉碎。我曾经感觉如此狭小的世界豁然开朗，充满了潜力。</a:t>
            </a:r>
            <a:endParaRPr lang="en-US" altLang="zh-CN" sz="2200" dirty="0">
              <a:latin typeface="黑体" panose="02010609060101010101" pitchFamily="49" charset="-122"/>
              <a:ea typeface="黑体" panose="02010609060101010101" pitchFamily="49" charset="-122"/>
            </a:endParaRPr>
          </a:p>
          <a:p>
            <a:pPr indent="541338">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943663"/>
            <a:ext cx="467691" cy="2936188"/>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r>
              <a:rPr lang="en-US" altLang="zh-CN" sz="2200" b="1" dirty="0">
                <a:solidFill>
                  <a:srgbClr val="F19B48"/>
                </a:solidFill>
              </a:rPr>
              <a:t>10</a:t>
            </a: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63511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41338">
              <a:lnSpc>
                <a:spcPct val="120000"/>
              </a:lnSpc>
            </a:pPr>
            <a:r>
              <a:rPr lang="zh-CN" altLang="en-US" sz="2200" dirty="0">
                <a:latin typeface="黑体" panose="02010609060101010101" pitchFamily="49" charset="-122"/>
                <a:ea typeface="黑体" panose="02010609060101010101" pitchFamily="49" charset="-122"/>
              </a:rPr>
              <a:t>像亚当斯老师辅导我一样，许多对我们最具影响力的英雄主义时刻是发生在经历中的：看吧，我们的单身母亲做两份工作，以确保我们拥有所需的一切；在新学校，有人和感到孤独和异样的我们交朋友；拒绝继续忽视我们对某事成瘾的配偶告诉我们真相。这些英雄常常既勇敢又安静。</a:t>
            </a:r>
            <a:endParaRPr lang="en-US" altLang="zh-CN" sz="2200" dirty="0">
              <a:latin typeface="黑体" panose="02010609060101010101" pitchFamily="49" charset="-122"/>
              <a:ea typeface="黑体" panose="02010609060101010101" pitchFamily="49" charset="-122"/>
            </a:endParaRPr>
          </a:p>
          <a:p>
            <a:pPr indent="54133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还有一些与英雄主义有关的事情更为短暂而容易被忽略：杂货店店员微笑着与购物队伍中步速迟缓的年长寡妇聊天；一位母亲发现另一位独自坐在操场上不知所措的母亲，并与她交谈；西装笔挺的男子与每天在他办公室外卖艺的人交谈去了解他的名字和故事。</a:t>
            </a:r>
          </a:p>
          <a:p>
            <a:pPr indent="541338">
              <a:lnSpc>
                <a:spcPct val="120000"/>
              </a:lnSpc>
            </a:pPr>
            <a:endParaRPr lang="zh-CN" altLang="en-US" sz="2200" dirty="0">
              <a:latin typeface="黑体" panose="02010609060101010101" pitchFamily="49" charset="-122"/>
              <a:ea typeface="黑体" panose="02010609060101010101" pitchFamily="49" charset="-122"/>
            </a:endParaRPr>
          </a:p>
        </p:txBody>
      </p:sp>
      <p:sp>
        <p:nvSpPr>
          <p:cNvPr id="15" name="文本框 14"/>
          <p:cNvSpPr txBox="1"/>
          <p:nvPr/>
        </p:nvSpPr>
        <p:spPr>
          <a:xfrm>
            <a:off x="919320" y="1900800"/>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22885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这些时刻都是很小的积木，是更大、具有改造能力、完全体现英雄主义的东西的基础：联结。</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联结</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创造、培育和增强这种联结</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是所有真正英雄主义行为的核心。亚当斯老师花时间寻找真正阻碍我的原因，进而发现它，并提供我需要的东西来克服它，她不仅仅是在教我，她是在和我发生联结。</a:t>
            </a:r>
          </a:p>
          <a:p>
            <a:pPr indent="541338"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每当我分享亚当斯老师的故事时，人们都迫不及待地告诉我他们自己生活中遇到的日常英雄的故事。我们每个人的生活中都有一位亚当斯老师。</a:t>
            </a:r>
          </a:p>
          <a:p>
            <a:pPr indent="541338" algn="just">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900800"/>
            <a:ext cx="467691" cy="374871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13</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82258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在你人生的十字路口，是谁改变了你的人生道路或者给了你希望？他们知道吗？不要浪费时间：一定要告诉他们，他们的英雄行为对你来说意味着什么。感谢他们。然后停下来想一想：你怎样才能接过他们的火炬？归根到底，没有比自己成为英雄更好的方式来报答他们了。</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所以你觉得谁需要你？因为繁忙的日程安排和忙碌的现代生活，你忽视甚至推迟了哪些建立联结的机会？不要再等待一个理想的时机去了解一个人、伸出援手、交朋友了。对你</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对我们</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就在此刻。</a:t>
            </a:r>
          </a:p>
        </p:txBody>
      </p:sp>
      <p:sp>
        <p:nvSpPr>
          <p:cNvPr id="15" name="文本框 14"/>
          <p:cNvSpPr txBox="1"/>
          <p:nvPr/>
        </p:nvSpPr>
        <p:spPr>
          <a:xfrm>
            <a:off x="918000" y="1900800"/>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710223"/>
            <a:ext cx="9600077" cy="3010055"/>
          </a:xfrm>
          <a:prstGeom prst="rect">
            <a:avLst/>
          </a:prstGeom>
          <a:noFill/>
        </p:spPr>
        <p:txBody>
          <a:bodyPr wrap="square" rtlCol="0">
            <a:spAutoFit/>
          </a:bodyPr>
          <a:lstStyle/>
          <a:p>
            <a:pPr indent="356870" algn="ctr">
              <a:lnSpc>
                <a:spcPct val="120000"/>
              </a:lnSpc>
            </a:pP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我们为什么崇拜名人</a:t>
            </a:r>
            <a:r>
              <a:rPr lang="en-US" altLang="zh-CN" sz="2600" b="1"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200" dirty="0">
              <a:latin typeface="黑体" panose="02010609060101010101" pitchFamily="49" charset="-122"/>
              <a:ea typeface="黑体" panose="02010609060101010101" pitchFamily="49" charset="-122"/>
            </a:endParaRPr>
          </a:p>
          <a:p>
            <a:pPr indent="6305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我们生活在崇拜名人的社会，但崇拜名人什么时候变得那么普遍？</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如今的社交媒体充斥着关于乐坛、影坛名人的行为、情感、错误和成功的头条新闻。一天之内，我读到的内容有他们的失败恋情、时尚宣言、个人危机和当之无愧的奖项。他们的健身和饮食计划被公布，保证跟着做就会像某些受人敬仰的名人。</a:t>
            </a:r>
          </a:p>
        </p:txBody>
      </p:sp>
      <p:sp>
        <p:nvSpPr>
          <p:cNvPr id="15" name="文本框 14"/>
          <p:cNvSpPr txBox="1"/>
          <p:nvPr/>
        </p:nvSpPr>
        <p:spPr>
          <a:xfrm>
            <a:off x="919320" y="2200837"/>
            <a:ext cx="467691" cy="3342453"/>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a:t>
            </a:r>
          </a:p>
          <a:p>
            <a:pPr>
              <a:lnSpc>
                <a:spcPct val="120000"/>
              </a:lnSpc>
            </a:pPr>
            <a:r>
              <a:rPr lang="en-US" altLang="zh-CN" sz="2200" b="1" dirty="0">
                <a:solidFill>
                  <a:srgbClr val="DD5C60"/>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055199" cy="382258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我们不断地被这些人告知，什么该做，什么不该做，他们的存在受到我们膜拜。我们想要长得像他们，吃得像他们，像他们一样锻炼，像他们一样说话。我们想成为他们。为什么？</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因为我们需要有人去崇拜。</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心有偶像并非坏事。偶像通常会给人以某种启发和鼓励，这是个人成长积极而重要的源泉。然而，那个积极的方面渐渐地、慢慢地被玷污了，因为我们越来越多地看到别人，忽视了自己。</a:t>
            </a:r>
          </a:p>
        </p:txBody>
      </p:sp>
      <p:sp>
        <p:nvSpPr>
          <p:cNvPr id="15" name="文本框 14"/>
          <p:cNvSpPr txBox="1"/>
          <p:nvPr/>
        </p:nvSpPr>
        <p:spPr>
          <a:xfrm>
            <a:off x="917964" y="1900800"/>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3</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4</a:t>
            </a:r>
          </a:p>
          <a:p>
            <a:pPr>
              <a:lnSpc>
                <a:spcPct val="120000"/>
              </a:lnSpc>
            </a:pPr>
            <a:r>
              <a:rPr lang="en-US" altLang="zh-CN" sz="2200" b="1" dirty="0">
                <a:solidFill>
                  <a:srgbClr val="DD5C60"/>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055199" cy="341632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我们经常被告知，照片并不能展现某人真实的自我。例如，名人的照片会用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Photoshop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软件进行多重修改，因为他们的美貌必须远超过一般的男人或女人。他们的皮肤改变颜色，变得光滑，以隐藏皱纹和雀斑，拉紧以隐藏任何肿块或脂肪的痕迹。他们的脸收拾了一番，去掉了皱纹和痣，消除了肖像上任何有碍于皮肤光滑、轮廓分明的因素。他们做卷发，梳光滑的背头，拉直头发，把头发烫蓬松，打理复杂的造型。</a:t>
            </a:r>
          </a:p>
        </p:txBody>
      </p:sp>
      <p:sp>
        <p:nvSpPr>
          <p:cNvPr id="15" name="文本框 14"/>
          <p:cNvSpPr txBox="1"/>
          <p:nvPr/>
        </p:nvSpPr>
        <p:spPr>
          <a:xfrm>
            <a:off x="919318" y="1900800"/>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6</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055199" cy="301005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如果我们知道这些人是被利用以符合社会上关于完美的定义，那我们为什么还在审视自己，把真实的自己和我们相信能成为的自己作比较？</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崇拜商业广告中、广告牌上、电影里和红毯上的面孔。我们看着这些面孔问自己，怎样才能做得更好，以达到那个所谓的完美标准。完美成为目标，我们准备付出时间和努力，成为像我们看到的图片那样，但图片只是假象。</a:t>
            </a:r>
          </a:p>
        </p:txBody>
      </p:sp>
      <p:sp>
        <p:nvSpPr>
          <p:cNvPr id="15" name="文本框 14"/>
          <p:cNvSpPr txBox="1"/>
          <p:nvPr/>
        </p:nvSpPr>
        <p:spPr>
          <a:xfrm>
            <a:off x="917964" y="1900800"/>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7</a:t>
            </a: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055199" cy="422885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名人是专业人士，这意味着他们在娱乐界有一席之地。表演、唱歌、做模特、跳舞和演出都是专业的工作，纯粹为了娱乐观众。歌手唱歌是因为他们喜欢，舞者跳舞是因为他们擅长于此。他们努力工作，争取到他们现在的地位。这样的工作需要做出牺牲和艰难的选择</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一年之中，我们用各种各样的奖杯奖励他们，评价他们成为完全不同的人、扮演全新角色的能力，他们通过精彩而出色的表演轻而易举地把人们带入各种情绪。这些人都是在各自领域里出类拔萃的人，他们的才能本身应该是关注的焦点，而不仅仅是他们的外表或对社会的整体吸引力。</a:t>
            </a:r>
          </a:p>
          <a:p>
            <a:pPr indent="541338"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18" y="1900800"/>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9</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055199" cy="341632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崇拜什么人可以很好地说明我们自己，因为这是我们自己的选择。我们关注那些长相和才能更胜一筹的人，我们把自己的生活和自己知道可能永远不会拥有的生活作比较。从某种意义说，我们选择崇拜谁反映了我们想成为什么样的人，对我们尽可能地接近这个目标心存希望。</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这种思维方式引出了一个问题：我为什么不能为自己感到快乐？我为什么需要偶像？我为什么这么在意名人？他们会影响我的生活吗？</a:t>
            </a:r>
          </a:p>
        </p:txBody>
      </p:sp>
      <p:sp>
        <p:nvSpPr>
          <p:cNvPr id="15" name="文本框 14"/>
          <p:cNvSpPr txBox="1"/>
          <p:nvPr/>
        </p:nvSpPr>
        <p:spPr>
          <a:xfrm>
            <a:off x="919318" y="1900800"/>
            <a:ext cx="467691" cy="3342453"/>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10</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73847" y="1188108"/>
            <a:ext cx="10284290" cy="5484578"/>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338">
              <a:lnSpc>
                <a:spcPct val="120000"/>
              </a:lnSpc>
            </a:pPr>
            <a:r>
              <a:rPr lang="en-US" altLang="zh-CN" sz="2200" dirty="0"/>
              <a:t>So every weekday that summer, my mother dropped me off at Mrs. Adams’ house, where my teacher drilled down, syllable by syllable, into the fear that was holding me back.         I say fear because that’s exactly what it was.</a:t>
            </a:r>
          </a:p>
          <a:p>
            <a:pPr indent="541338">
              <a:lnSpc>
                <a:spcPct val="120000"/>
              </a:lnSpc>
            </a:pPr>
            <a:r>
              <a:rPr lang="en-US" altLang="zh-CN" sz="2200" dirty="0"/>
              <a:t>It became clear that I didn’t need a diagnosis. I needed someone willing to slow down, pay attention and then stay by my side. </a:t>
            </a:r>
          </a:p>
          <a:p>
            <a:pPr indent="541338">
              <a:lnSpc>
                <a:spcPct val="120000"/>
              </a:lnSpc>
            </a:pPr>
            <a:r>
              <a:rPr lang="en-US" altLang="zh-CN" sz="2200" dirty="0"/>
              <a:t>To put it another way: I needed a hero. </a:t>
            </a:r>
          </a:p>
          <a:p>
            <a:pPr indent="541338">
              <a:lnSpc>
                <a:spcPct val="120000"/>
              </a:lnSpc>
            </a:pPr>
            <a:r>
              <a:rPr lang="en-US" altLang="zh-CN" sz="2200" dirty="0"/>
              <a:t>My hero, Mrs. Adams, gave me more than just the ability to read, which I was doing at a fifth grade level by the end of that summer. She gave me confidence. The low ceiling I didn’t even realize I’d constructed for myself was smashed into a million pieces.         My world that had felt so small became vast and full of potential.</a:t>
            </a:r>
          </a:p>
          <a:p>
            <a:pPr indent="541338">
              <a:lnSpc>
                <a:spcPct val="120000"/>
              </a:lnSpc>
            </a:pPr>
            <a:endParaRPr lang="en-US" altLang="zh-CN" sz="2200" dirty="0"/>
          </a:p>
        </p:txBody>
      </p:sp>
      <p:sp>
        <p:nvSpPr>
          <p:cNvPr id="18" name="文本框 17"/>
          <p:cNvSpPr txBox="1"/>
          <p:nvPr/>
        </p:nvSpPr>
        <p:spPr>
          <a:xfrm>
            <a:off x="906156" y="1705172"/>
            <a:ext cx="467691" cy="496751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r>
              <a:rPr lang="en-US" altLang="zh-CN" sz="2200" b="1" dirty="0">
                <a:solidFill>
                  <a:srgbClr val="F19B48"/>
                </a:solidFill>
              </a:rPr>
              <a:t>10</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2" name="矩形: 圆角 34">
            <a:hlinkClick r:id="rId3" action="ppaction://hlinksldjump"/>
          </p:cNvPr>
          <p:cNvSpPr/>
          <p:nvPr/>
        </p:nvSpPr>
        <p:spPr>
          <a:xfrm>
            <a:off x="2097660" y="298451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5" action="ppaction://hlinksldjump"/>
            <a:extLst>
              <a:ext uri="{FF2B5EF4-FFF2-40B4-BE49-F238E27FC236}">
                <a16:creationId xmlns:a16="http://schemas.microsoft.com/office/drawing/2014/main" xmlns="" id="{0172DCF3-309E-C6A6-440D-08A6BF0B10B2}"/>
              </a:ext>
            </a:extLst>
          </p:cNvPr>
          <p:cNvSpPr/>
          <p:nvPr/>
        </p:nvSpPr>
        <p:spPr>
          <a:xfrm>
            <a:off x="6515992" y="418892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6" action="ppaction://hlinksldjump"/>
          </p:cNvPr>
          <p:cNvSpPr/>
          <p:nvPr/>
        </p:nvSpPr>
        <p:spPr>
          <a:xfrm>
            <a:off x="10612576" y="543306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01005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关于偶像崇拜，我建议转变一下想法。与其把名人作为完美和美丽的偶像，也许是时候专注自我提升了。事实是，我们永远不可能成为别人，无论我们多么钦佩他或她，但并不意味着我们在生活中是失败的。</a:t>
            </a:r>
          </a:p>
          <a:p>
            <a:pPr indent="5413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在我看来，这是一种自我价值的实现，无需不断地与另一个不完美的人进行比较，这是一种进步，应该得到认可。就是这么简单。</a:t>
            </a:r>
          </a:p>
        </p:txBody>
      </p:sp>
      <p:sp>
        <p:nvSpPr>
          <p:cNvPr id="15" name="文本框 14"/>
          <p:cNvSpPr txBox="1"/>
          <p:nvPr/>
        </p:nvSpPr>
        <p:spPr>
          <a:xfrm>
            <a:off x="919318" y="1900800"/>
            <a:ext cx="467691" cy="3342453"/>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12</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13</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569428"/>
            <a:ext cx="10284290" cy="2613664"/>
          </a:xfrm>
          <a:prstGeom prst="rect">
            <a:avLst/>
          </a:prstGeom>
          <a:noFill/>
        </p:spPr>
        <p:txBody>
          <a:bodyPr wrap="square" rtlCol="0">
            <a:spAutoFit/>
          </a:bodyPr>
          <a:lstStyle/>
          <a:p>
            <a:pPr algn="ctr">
              <a:lnSpc>
                <a:spcPct val="120000"/>
              </a:lnSpc>
            </a:pPr>
            <a:endParaRPr lang="en-US" altLang="zh-CN" sz="2800" b="1" dirty="0"/>
          </a:p>
          <a:p>
            <a:pPr indent="541338">
              <a:lnSpc>
                <a:spcPct val="120000"/>
              </a:lnSpc>
            </a:pPr>
            <a:r>
              <a:rPr lang="en-US" altLang="zh-CN" sz="2200" dirty="0"/>
              <a:t>Many of our most impactful moments of heroism are experienced in private, like Mrs. Adams’ tutoring: watching our single mother work two jobs as she makes sure we have everything we need; being befriended at a new school when all we feel is alone and odd; hearing truth from a spouse who refuses to ignore our addiction any longer.         These heroes are often as quiet as they are courageous.</a:t>
            </a:r>
          </a:p>
        </p:txBody>
      </p:sp>
      <p:sp>
        <p:nvSpPr>
          <p:cNvPr id="18" name="文本框 17"/>
          <p:cNvSpPr txBox="1"/>
          <p:nvPr/>
        </p:nvSpPr>
        <p:spPr>
          <a:xfrm>
            <a:off x="919320" y="1678693"/>
            <a:ext cx="467691" cy="374871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184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文本框 6"/>
          <p:cNvSpPr txBox="1"/>
          <p:nvPr/>
        </p:nvSpPr>
        <p:spPr>
          <a:xfrm>
            <a:off x="1387011" y="3248816"/>
            <a:ext cx="10284290" cy="3046988"/>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338">
              <a:lnSpc>
                <a:spcPct val="120000"/>
              </a:lnSpc>
            </a:pPr>
            <a:r>
              <a:rPr lang="en-US" altLang="zh-CN" sz="2200" dirty="0"/>
              <a:t>Other brushes with heroism are brief and easy to miss: the grocery store clerk who smiles and chats with the elderly widow whose pace holds up the line; the mother who sees and then strikes up a conversation with an overwhelmed mom sitting alone on the playground;         the man in the suit who learns the name and story of the man who busks outside his office each day.</a:t>
            </a:r>
          </a:p>
        </p:txBody>
      </p:sp>
      <p:sp>
        <p:nvSpPr>
          <p:cNvPr id="8" name="矩形: 圆角 34">
            <a:hlinkClick r:id="rId4" action="ppaction://hlinksldjump"/>
          </p:cNvPr>
          <p:cNvSpPr/>
          <p:nvPr/>
        </p:nvSpPr>
        <p:spPr>
          <a:xfrm>
            <a:off x="2836104" y="542741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矩形: 圆角 34">
            <a:hlinkClick r:id="rId5" action="ppaction://hlinksldjump"/>
            <a:extLst>
              <a:ext uri="{FF2B5EF4-FFF2-40B4-BE49-F238E27FC236}">
                <a16:creationId xmlns:a16="http://schemas.microsoft.com/office/drawing/2014/main" xmlns="" id="{0BF0EE7A-59A3-ABF8-3027-5914168E18D1}"/>
              </a:ext>
            </a:extLst>
          </p:cNvPr>
          <p:cNvSpPr/>
          <p:nvPr/>
        </p:nvSpPr>
        <p:spPr>
          <a:xfrm>
            <a:off x="10755451" y="337325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QxNGQ1ZjY0YmQ2NmY1NDY5Mzg3MGFlZTRjYTI1ZD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4008</TotalTime>
  <Words>11566</Words>
  <Application>Microsoft Office PowerPoint</Application>
  <PresentationFormat>自定义</PresentationFormat>
  <Paragraphs>964</Paragraphs>
  <Slides>80</Slides>
  <Notes>47</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Office 主题</vt:lpstr>
      <vt:lpstr>NEW  EXPERIENCING ENGLISH      2ND EDITION  Coursebook 1 </vt:lpstr>
      <vt:lpstr>MODULE 3</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363</cp:revision>
  <dcterms:created xsi:type="dcterms:W3CDTF">2022-04-21T02:30:00Z</dcterms:created>
  <dcterms:modified xsi:type="dcterms:W3CDTF">2024-12-24T03:56:55Z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F365CEB014E041BBAEDF9F3C49ED0255</vt:lpwstr>
  </property>
  <property fmtid="{D5CDD505-2E9C-101B-9397-08002B2CF9AE}" pid="3" name="KSOProductBuildVer">
    <vt:lpwstr>2052-11.1.0.11830</vt:lpwstr>
  </property>
</Properties>
</file>