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2"/>
  </p:notesMasterIdLst>
  <p:sldIdLst>
    <p:sldId id="532" r:id="rId2"/>
    <p:sldId id="533" r:id="rId3"/>
    <p:sldId id="534" r:id="rId4"/>
    <p:sldId id="535" r:id="rId5"/>
    <p:sldId id="541" r:id="rId6"/>
    <p:sldId id="260" r:id="rId7"/>
    <p:sldId id="288" r:id="rId8"/>
    <p:sldId id="289" r:id="rId9"/>
    <p:sldId id="290" r:id="rId10"/>
    <p:sldId id="291" r:id="rId11"/>
    <p:sldId id="548" r:id="rId12"/>
    <p:sldId id="293" r:id="rId13"/>
    <p:sldId id="545" r:id="rId14"/>
    <p:sldId id="271" r:id="rId15"/>
    <p:sldId id="552" r:id="rId16"/>
    <p:sldId id="553" r:id="rId17"/>
    <p:sldId id="299" r:id="rId18"/>
    <p:sldId id="300" r:id="rId19"/>
    <p:sldId id="302" r:id="rId20"/>
    <p:sldId id="577" r:id="rId21"/>
    <p:sldId id="303" r:id="rId22"/>
    <p:sldId id="580" r:id="rId23"/>
    <p:sldId id="306" r:id="rId24"/>
    <p:sldId id="273" r:id="rId25"/>
    <p:sldId id="274" r:id="rId26"/>
    <p:sldId id="275" r:id="rId27"/>
    <p:sldId id="307" r:id="rId28"/>
    <p:sldId id="556" r:id="rId29"/>
    <p:sldId id="557" r:id="rId30"/>
    <p:sldId id="309" r:id="rId31"/>
    <p:sldId id="501" r:id="rId32"/>
    <p:sldId id="276" r:id="rId33"/>
    <p:sldId id="277" r:id="rId34"/>
    <p:sldId id="261" r:id="rId35"/>
    <p:sldId id="317" r:id="rId36"/>
    <p:sldId id="509" r:id="rId37"/>
    <p:sldId id="510" r:id="rId38"/>
    <p:sldId id="565" r:id="rId39"/>
    <p:sldId id="511" r:id="rId40"/>
    <p:sldId id="566" r:id="rId41"/>
    <p:sldId id="490" r:id="rId42"/>
    <p:sldId id="373" r:id="rId43"/>
    <p:sldId id="542" r:id="rId44"/>
    <p:sldId id="326" r:id="rId45"/>
    <p:sldId id="327" r:id="rId46"/>
    <p:sldId id="331" r:id="rId47"/>
    <p:sldId id="330" r:id="rId48"/>
    <p:sldId id="543" r:id="rId49"/>
    <p:sldId id="544" r:id="rId50"/>
    <p:sldId id="329" r:id="rId51"/>
    <p:sldId id="328" r:id="rId52"/>
    <p:sldId id="546" r:id="rId53"/>
    <p:sldId id="332" r:id="rId54"/>
    <p:sldId id="547" r:id="rId55"/>
    <p:sldId id="579" r:id="rId56"/>
    <p:sldId id="333" r:id="rId57"/>
    <p:sldId id="549" r:id="rId58"/>
    <p:sldId id="334" r:id="rId59"/>
    <p:sldId id="335" r:id="rId60"/>
    <p:sldId id="336" r:id="rId61"/>
    <p:sldId id="379" r:id="rId62"/>
    <p:sldId id="554" r:id="rId63"/>
    <p:sldId id="555" r:id="rId64"/>
    <p:sldId id="340" r:id="rId65"/>
    <p:sldId id="339" r:id="rId66"/>
    <p:sldId id="345" r:id="rId67"/>
    <p:sldId id="344" r:id="rId68"/>
    <p:sldId id="558" r:id="rId69"/>
    <p:sldId id="343" r:id="rId70"/>
    <p:sldId id="347" r:id="rId71"/>
    <p:sldId id="348" r:id="rId72"/>
    <p:sldId id="350" r:id="rId73"/>
    <p:sldId id="506" r:id="rId74"/>
    <p:sldId id="560" r:id="rId75"/>
    <p:sldId id="559" r:id="rId76"/>
    <p:sldId id="283" r:id="rId77"/>
    <p:sldId id="354" r:id="rId78"/>
    <p:sldId id="355" r:id="rId79"/>
    <p:sldId id="356" r:id="rId80"/>
    <p:sldId id="357" r:id="rId81"/>
    <p:sldId id="550" r:id="rId82"/>
    <p:sldId id="359" r:id="rId83"/>
    <p:sldId id="551" r:id="rId84"/>
    <p:sldId id="360" r:id="rId85"/>
    <p:sldId id="361" r:id="rId86"/>
    <p:sldId id="362" r:id="rId87"/>
    <p:sldId id="363" r:id="rId88"/>
    <p:sldId id="507" r:id="rId89"/>
    <p:sldId id="365" r:id="rId90"/>
    <p:sldId id="366" r:id="rId91"/>
  </p:sldIdLst>
  <p:sldSz cx="12192000" cy="6858000"/>
  <p:notesSz cx="6858000" cy="9144000"/>
  <p:custDataLst>
    <p:tags r:id="rId9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861">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ojl2011@126.com" initials="c"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E47057"/>
    <a:srgbClr val="DA5362"/>
    <a:srgbClr val="FFFFFF"/>
    <a:srgbClr val="F19B48"/>
    <a:srgbClr val="DD5C60"/>
    <a:srgbClr val="E98462"/>
    <a:srgbClr val="D0645C"/>
    <a:srgbClr val="E0645C"/>
    <a:srgbClr val="DE615D"/>
    <a:srgbClr val="EA815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47" autoAdjust="0"/>
    <p:restoredTop sz="65582" autoAdjust="0"/>
  </p:normalViewPr>
  <p:slideViewPr>
    <p:cSldViewPr snapToGrid="0">
      <p:cViewPr varScale="1">
        <p:scale>
          <a:sx n="73" d="100"/>
          <a:sy n="73" d="100"/>
        </p:scale>
        <p:origin x="-2316" y="-102"/>
      </p:cViewPr>
      <p:guideLst>
        <p:guide orient="horz" pos="3861"/>
        <p:guide pos="3840"/>
      </p:guideLst>
    </p:cSldViewPr>
  </p:slideViewPr>
  <p:notesTextViewPr>
    <p:cViewPr>
      <p:scale>
        <a:sx n="1" d="1"/>
        <a:sy n="1" d="1"/>
      </p:scale>
      <p:origin x="0" y="0"/>
    </p:cViewPr>
  </p:notesTextViewPr>
  <p:notesViewPr>
    <p:cSldViewPr snapToGrid="0">
      <p:cViewPr varScale="1">
        <p:scale>
          <a:sx n="42" d="100"/>
          <a:sy n="42" d="100"/>
        </p:scale>
        <p:origin x="1264" y="40"/>
      </p:cViewPr>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gs" Target="tags/tag1.xml"/><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374150-691D-4CED-9EBA-FD031415F7D1}" type="datetimeFigureOut">
              <a:rPr lang="zh-CN" altLang="en-US" smtClean="0"/>
              <a:pPr/>
              <a:t>2024/12/24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DE95C8-61BF-4202-86FB-D2B4C742908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12</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13</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32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33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34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35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36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37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38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39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4</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40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41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42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43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44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45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46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47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48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49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5</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50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51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52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53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54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55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56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57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58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59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6</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60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61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62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63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64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65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66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67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68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69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7</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70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71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72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73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74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75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8</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10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11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slide" Target="../slides/slide64.xml"/><Relationship Id="rId1" Type="http://schemas.openxmlformats.org/officeDocument/2006/relationships/slideMaster" Target="../slideMasters/slideMaster1.xml"/><Relationship Id="rId4" Type="http://schemas.openxmlformats.org/officeDocument/2006/relationships/slide" Target="../slides/slide24.xml"/></Relationships>
</file>

<file path=ppt/slideLayouts/_rels/slideLayout11.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slide" Target="../slides/slide64.xml"/><Relationship Id="rId1" Type="http://schemas.openxmlformats.org/officeDocument/2006/relationships/slideMaster" Target="../slideMasters/slideMaster1.xml"/><Relationship Id="rId4" Type="http://schemas.openxmlformats.org/officeDocument/2006/relationships/slide" Target="../slides/slide24.xml"/></Relationships>
</file>

<file path=ppt/slideLayouts/_rels/slideLayout12.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slide" Target="../slides/slide4.xml"/><Relationship Id="rId1" Type="http://schemas.openxmlformats.org/officeDocument/2006/relationships/slideMaster" Target="../slideMasters/slideMaster1.xml"/><Relationship Id="rId4" Type="http://schemas.openxmlformats.org/officeDocument/2006/relationships/slide" Target="../slides/slide64.xml"/></Relationships>
</file>

<file path=ppt/slideLayouts/_rels/slideLayout13.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slide" Target="../slides/slide4.xml"/><Relationship Id="rId1" Type="http://schemas.openxmlformats.org/officeDocument/2006/relationships/slideMaster" Target="../slideMasters/slideMaster1.xml"/><Relationship Id="rId4" Type="http://schemas.openxmlformats.org/officeDocument/2006/relationships/slide" Target="../slides/slide64.xml"/></Relationships>
</file>

<file path=ppt/slideLayouts/_rels/slideLayout14.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slide" Target="../slides/slide4.xml"/><Relationship Id="rId1" Type="http://schemas.openxmlformats.org/officeDocument/2006/relationships/slideMaster" Target="../slideMasters/slideMaster1.xml"/><Relationship Id="rId4" Type="http://schemas.openxmlformats.org/officeDocument/2006/relationships/slide" Target="../slides/slide64.xml"/></Relationships>
</file>

<file path=ppt/slideLayouts/_rels/slideLayout15.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slide" Target="../slides/slide4.xml"/><Relationship Id="rId1" Type="http://schemas.openxmlformats.org/officeDocument/2006/relationships/slideMaster" Target="../slideMasters/slideMaster1.xml"/><Relationship Id="rId4" Type="http://schemas.openxmlformats.org/officeDocument/2006/relationships/slide" Target="../slides/slide64.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slide" Target="../slides/slide64.xml"/><Relationship Id="rId1" Type="http://schemas.openxmlformats.org/officeDocument/2006/relationships/slideMaster" Target="../slideMasters/slideMaster1.xml"/><Relationship Id="rId4" Type="http://schemas.openxmlformats.org/officeDocument/2006/relationships/slide" Target="../slides/slide24.xml"/></Relationships>
</file>

<file path=ppt/slideLayouts/_rels/slideLayout3.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slide" Target="../slides/slide64.xml"/><Relationship Id="rId1" Type="http://schemas.openxmlformats.org/officeDocument/2006/relationships/slideMaster" Target="../slideMasters/slideMaster1.xml"/><Relationship Id="rId4" Type="http://schemas.openxmlformats.org/officeDocument/2006/relationships/slide" Target="../slides/slide4.xml"/></Relationships>
</file>

<file path=ppt/slideLayouts/_rels/slideLayout4.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slide" Target="../slides/slide64.xml"/><Relationship Id="rId1" Type="http://schemas.openxmlformats.org/officeDocument/2006/relationships/slideMaster" Target="../slideMasters/slideMaster1.xml"/><Relationship Id="rId4" Type="http://schemas.openxmlformats.org/officeDocument/2006/relationships/slide" Target="../slides/slide4.xml"/></Relationships>
</file>

<file path=ppt/slideLayouts/_rels/slideLayout5.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slide" Target="../slides/slide64.xml"/><Relationship Id="rId1" Type="http://schemas.openxmlformats.org/officeDocument/2006/relationships/slideMaster" Target="../slideMasters/slideMaster1.xml"/><Relationship Id="rId5" Type="http://schemas.openxmlformats.org/officeDocument/2006/relationships/slide" Target="../slides/slide4.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slide" Target="../slides/slide64.xml"/><Relationship Id="rId1" Type="http://schemas.openxmlformats.org/officeDocument/2006/relationships/slideMaster" Target="../slideMasters/slideMaster1.xml"/><Relationship Id="rId4" Type="http://schemas.openxmlformats.org/officeDocument/2006/relationships/slide" Target="../slides/slide4.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slide" Target="../slides/slide64.xml"/><Relationship Id="rId1" Type="http://schemas.openxmlformats.org/officeDocument/2006/relationships/slideMaster" Target="../slideMasters/slideMaster1.xml"/><Relationship Id="rId4" Type="http://schemas.openxmlformats.org/officeDocument/2006/relationships/slide" Target="../slides/slide24.xml"/></Relationships>
</file>

<file path=ppt/slideLayouts/_rels/slideLayout8.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slide" Target="../slides/slide64.xml"/><Relationship Id="rId1" Type="http://schemas.openxmlformats.org/officeDocument/2006/relationships/slideMaster" Target="../slideMasters/slideMaster1.xml"/><Relationship Id="rId5" Type="http://schemas.openxmlformats.org/officeDocument/2006/relationships/slide" Target="../slides/slide24.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slide" Target="../slides/slide64.xml"/><Relationship Id="rId1" Type="http://schemas.openxmlformats.org/officeDocument/2006/relationships/slideMaster" Target="../slideMasters/slideMaster1.xml"/><Relationship Id="rId4" Type="http://schemas.openxmlformats.org/officeDocument/2006/relationships/slide" Target="../slides/slide2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背景图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xploring-activity-模板">
    <p:spTree>
      <p:nvGrpSpPr>
        <p:cNvPr id="1" name=""/>
        <p:cNvGrpSpPr/>
        <p:nvPr/>
      </p:nvGrpSpPr>
      <p:grpSpPr>
        <a:xfrm>
          <a:off x="0" y="0"/>
          <a:ext cx="0" cy="0"/>
          <a:chOff x="0" y="0"/>
          <a:chExt cx="0" cy="0"/>
        </a:xfrm>
      </p:grpSpPr>
      <p:sp>
        <p:nvSpPr>
          <p:cNvPr id="14" name="燕尾形 20"/>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燕尾形 21">
            <a:hlinkClick r:id="rId2" action="ppaction://hlinksldjump"/>
          </p:cNvPr>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燕尾形 19">
            <a:hlinkClick r:id="rId3" action="ppaction://hlinksldjump"/>
          </p:cNvPr>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椭圆 17"/>
          <p:cNvSpPr/>
          <p:nvPr userDrawn="1"/>
        </p:nvSpPr>
        <p:spPr>
          <a:xfrm>
            <a:off x="114300" y="812542"/>
            <a:ext cx="805021" cy="805021"/>
          </a:xfrm>
          <a:prstGeom prst="ellipse">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燕尾形 9"/>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文本框 19"/>
          <p:cNvSpPr txBox="1"/>
          <p:nvPr userDrawn="1"/>
        </p:nvSpPr>
        <p:spPr>
          <a:xfrm>
            <a:off x="919321" y="970017"/>
            <a:ext cx="4432300" cy="584775"/>
          </a:xfrm>
          <a:prstGeom prst="rect">
            <a:avLst/>
          </a:prstGeom>
          <a:noFill/>
        </p:spPr>
        <p:txBody>
          <a:bodyPr wrap="square" rtlCol="0">
            <a:spAutoFit/>
          </a:bodyPr>
          <a:lstStyle/>
          <a:p>
            <a:r>
              <a:rPr lang="en-US" altLang="zh-CN" sz="3200" b="1" dirty="0"/>
              <a:t>Exploring</a:t>
            </a:r>
            <a:endParaRPr lang="zh-CN" altLang="en-US" sz="3200" b="1" dirty="0"/>
          </a:p>
        </p:txBody>
      </p:sp>
      <p:sp>
        <p:nvSpPr>
          <p:cNvPr id="21" name="文本框 20">
            <a:hlinkClick r:id="rId3" action="ppaction://hlinksldjump"/>
          </p:cNvPr>
          <p:cNvSpPr txBox="1"/>
          <p:nvPr userDrawn="1"/>
        </p:nvSpPr>
        <p:spPr>
          <a:xfrm>
            <a:off x="-55708" y="-25400"/>
            <a:ext cx="4169587" cy="369332"/>
          </a:xfrm>
          <a:prstGeom prst="rect">
            <a:avLst/>
          </a:prstGeom>
          <a:noFill/>
        </p:spPr>
        <p:txBody>
          <a:bodyPr wrap="square" rtlCol="0">
            <a:spAutoFit/>
          </a:bodyPr>
          <a:lstStyle/>
          <a:p>
            <a:pPr algn="ctr"/>
            <a:r>
              <a:rPr lang="en-US" altLang="zh-CN" b="1" dirty="0">
                <a:solidFill>
                  <a:schemeClr val="bg1"/>
                </a:solidFill>
              </a:rPr>
              <a:t>PART ONE </a:t>
            </a:r>
          </a:p>
        </p:txBody>
      </p:sp>
      <p:sp>
        <p:nvSpPr>
          <p:cNvPr id="22" name="文本框 21"/>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Exploring and Researching </a:t>
            </a:r>
            <a:endParaRPr lang="zh-CN" altLang="en-US" b="1" dirty="0">
              <a:solidFill>
                <a:schemeClr val="bg1"/>
              </a:solidFill>
            </a:endParaRPr>
          </a:p>
        </p:txBody>
      </p:sp>
      <p:sp>
        <p:nvSpPr>
          <p:cNvPr id="23" name="文本框 22">
            <a:hlinkClick r:id="rId2" action="ppaction://hlinksldjump"/>
          </p:cNvPr>
          <p:cNvSpPr txBox="1"/>
          <p:nvPr userDrawn="1"/>
        </p:nvSpPr>
        <p:spPr>
          <a:xfrm>
            <a:off x="7980763" y="-2322"/>
            <a:ext cx="4169587" cy="369332"/>
          </a:xfrm>
          <a:prstGeom prst="rect">
            <a:avLst/>
          </a:prstGeom>
          <a:noFill/>
        </p:spPr>
        <p:txBody>
          <a:bodyPr wrap="square" rtlCol="0">
            <a:spAutoFit/>
          </a:bodyPr>
          <a:lstStyle/>
          <a:p>
            <a:pPr algn="ctr"/>
            <a:r>
              <a:rPr lang="en-US" altLang="zh-CN" b="1" dirty="0">
                <a:solidFill>
                  <a:schemeClr val="bg1"/>
                </a:solidFill>
              </a:rPr>
              <a:t>PART THREE</a:t>
            </a:r>
          </a:p>
        </p:txBody>
      </p:sp>
      <p:sp>
        <p:nvSpPr>
          <p:cNvPr id="11" name="矩形 10">
            <a:hlinkClick r:id="rId3" action="ppaction://hlinksldjump"/>
          </p:cNvPr>
          <p:cNvSpPr/>
          <p:nvPr userDrawn="1"/>
        </p:nvSpPr>
        <p:spPr>
          <a:xfrm>
            <a:off x="0" y="0"/>
            <a:ext cx="385789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hlinkClick r:id="rId4" action="ppaction://hlinksldjump"/>
          </p:cNvPr>
          <p:cNvSpPr/>
          <p:nvPr userDrawn="1"/>
        </p:nvSpPr>
        <p:spPr>
          <a:xfrm>
            <a:off x="4338247" y="7406"/>
            <a:ext cx="3544903"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hlinkClick r:id="rId2" action="ppaction://hlinksldjump"/>
          </p:cNvPr>
          <p:cNvSpPr/>
          <p:nvPr userDrawn="1"/>
        </p:nvSpPr>
        <p:spPr>
          <a:xfrm>
            <a:off x="8334750" y="-2322"/>
            <a:ext cx="3544903"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researching-activity-模板">
    <p:spTree>
      <p:nvGrpSpPr>
        <p:cNvPr id="1" name=""/>
        <p:cNvGrpSpPr/>
        <p:nvPr/>
      </p:nvGrpSpPr>
      <p:grpSpPr>
        <a:xfrm>
          <a:off x="0" y="0"/>
          <a:ext cx="0" cy="0"/>
          <a:chOff x="0" y="0"/>
          <a:chExt cx="0" cy="0"/>
        </a:xfrm>
      </p:grpSpPr>
      <p:sp>
        <p:nvSpPr>
          <p:cNvPr id="11" name="椭圆 10"/>
          <p:cNvSpPr/>
          <p:nvPr userDrawn="1"/>
        </p:nvSpPr>
        <p:spPr>
          <a:xfrm>
            <a:off x="114300" y="812542"/>
            <a:ext cx="805021" cy="805021"/>
          </a:xfrm>
          <a:prstGeom prst="ellipse">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燕尾形 9"/>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文本框 12"/>
          <p:cNvSpPr txBox="1"/>
          <p:nvPr userDrawn="1"/>
        </p:nvSpPr>
        <p:spPr>
          <a:xfrm>
            <a:off x="919321" y="936437"/>
            <a:ext cx="4432300" cy="584775"/>
          </a:xfrm>
          <a:prstGeom prst="rect">
            <a:avLst/>
          </a:prstGeom>
          <a:noFill/>
        </p:spPr>
        <p:txBody>
          <a:bodyPr wrap="square" rtlCol="0">
            <a:spAutoFit/>
          </a:bodyPr>
          <a:lstStyle/>
          <a:p>
            <a:r>
              <a:rPr lang="en-US" altLang="zh-CN" sz="3200" b="1" dirty="0"/>
              <a:t>Researching</a:t>
            </a:r>
            <a:endParaRPr lang="en-GB" altLang="zh-CN" sz="3200" b="1" dirty="0"/>
          </a:p>
        </p:txBody>
      </p:sp>
      <p:sp>
        <p:nvSpPr>
          <p:cNvPr id="16" name="燕尾形 12"/>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燕尾形 13">
            <a:hlinkClick r:id="rId2" action="ppaction://hlinksldjump"/>
          </p:cNvPr>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燕尾形 15">
            <a:hlinkClick r:id="rId3" action="ppaction://hlinksldjump"/>
          </p:cNvPr>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文本框 25">
            <a:hlinkClick r:id="rId3" action="ppaction://hlinksldjump"/>
          </p:cNvPr>
          <p:cNvSpPr txBox="1"/>
          <p:nvPr userDrawn="1"/>
        </p:nvSpPr>
        <p:spPr>
          <a:xfrm>
            <a:off x="-55708" y="-25400"/>
            <a:ext cx="4169587" cy="369332"/>
          </a:xfrm>
          <a:prstGeom prst="rect">
            <a:avLst/>
          </a:prstGeom>
          <a:noFill/>
        </p:spPr>
        <p:txBody>
          <a:bodyPr wrap="square" rtlCol="0">
            <a:spAutoFit/>
          </a:bodyPr>
          <a:lstStyle/>
          <a:p>
            <a:pPr algn="ctr"/>
            <a:r>
              <a:rPr lang="en-US" altLang="zh-CN" b="1" dirty="0">
                <a:solidFill>
                  <a:schemeClr val="bg1"/>
                </a:solidFill>
              </a:rPr>
              <a:t>PART ONE </a:t>
            </a:r>
          </a:p>
        </p:txBody>
      </p:sp>
      <p:sp>
        <p:nvSpPr>
          <p:cNvPr id="27" name="文本框 26"/>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Exploring and Researching </a:t>
            </a:r>
            <a:endParaRPr lang="zh-CN" altLang="en-US" b="1" dirty="0">
              <a:solidFill>
                <a:schemeClr val="bg1"/>
              </a:solidFill>
            </a:endParaRPr>
          </a:p>
        </p:txBody>
      </p:sp>
      <p:sp>
        <p:nvSpPr>
          <p:cNvPr id="28" name="文本框 27">
            <a:hlinkClick r:id="rId2" action="ppaction://hlinksldjump"/>
          </p:cNvPr>
          <p:cNvSpPr txBox="1"/>
          <p:nvPr userDrawn="1"/>
        </p:nvSpPr>
        <p:spPr>
          <a:xfrm>
            <a:off x="7980763" y="-2322"/>
            <a:ext cx="4169587" cy="369332"/>
          </a:xfrm>
          <a:prstGeom prst="rect">
            <a:avLst/>
          </a:prstGeom>
          <a:noFill/>
        </p:spPr>
        <p:txBody>
          <a:bodyPr wrap="square" rtlCol="0">
            <a:spAutoFit/>
          </a:bodyPr>
          <a:lstStyle/>
          <a:p>
            <a:pPr algn="ctr"/>
            <a:r>
              <a:rPr lang="en-US" altLang="zh-CN" b="1" dirty="0">
                <a:solidFill>
                  <a:schemeClr val="bg1"/>
                </a:solidFill>
              </a:rPr>
              <a:t>PART THREE</a:t>
            </a:r>
          </a:p>
        </p:txBody>
      </p:sp>
      <p:sp>
        <p:nvSpPr>
          <p:cNvPr id="14" name="矩形 13">
            <a:hlinkClick r:id="rId3" action="ppaction://hlinksldjump"/>
          </p:cNvPr>
          <p:cNvSpPr/>
          <p:nvPr userDrawn="1"/>
        </p:nvSpPr>
        <p:spPr>
          <a:xfrm>
            <a:off x="0" y="0"/>
            <a:ext cx="385789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hlinkClick r:id="rId4" action="ppaction://hlinksldjump"/>
          </p:cNvPr>
          <p:cNvSpPr/>
          <p:nvPr userDrawn="1"/>
        </p:nvSpPr>
        <p:spPr>
          <a:xfrm>
            <a:off x="4338247" y="7406"/>
            <a:ext cx="3544903"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hlinkClick r:id="rId2" action="ppaction://hlinksldjump"/>
          </p:cNvPr>
          <p:cNvSpPr/>
          <p:nvPr userDrawn="1"/>
        </p:nvSpPr>
        <p:spPr>
          <a:xfrm>
            <a:off x="8334750" y="-2322"/>
            <a:ext cx="3544903"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structing 过渡页-模板">
    <p:spTree>
      <p:nvGrpSpPr>
        <p:cNvPr id="1" name=""/>
        <p:cNvGrpSpPr/>
        <p:nvPr/>
      </p:nvGrpSpPr>
      <p:grpSpPr>
        <a:xfrm>
          <a:off x="0" y="0"/>
          <a:ext cx="0" cy="0"/>
          <a:chOff x="0" y="0"/>
          <a:chExt cx="0" cy="0"/>
        </a:xfrm>
      </p:grpSpPr>
      <p:sp>
        <p:nvSpPr>
          <p:cNvPr id="10" name="椭圆 9"/>
          <p:cNvSpPr/>
          <p:nvPr userDrawn="1"/>
        </p:nvSpPr>
        <p:spPr>
          <a:xfrm>
            <a:off x="114300" y="812542"/>
            <a:ext cx="805021" cy="805021"/>
          </a:xfrm>
          <a:prstGeom prst="ellipse">
            <a:avLst/>
          </a:prstGeom>
          <a:solidFill>
            <a:srgbClr val="DD5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燕尾形 9"/>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燕尾形 11"/>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燕尾形 14"/>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燕尾形 15">
            <a:hlinkClick r:id="rId2" action="ppaction://hlinksldjump"/>
          </p:cNvPr>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文本框 16">
            <a:hlinkClick r:id="rId2" action="ppaction://hlinksldjump"/>
          </p:cNvPr>
          <p:cNvSpPr txBox="1"/>
          <p:nvPr userDrawn="1"/>
        </p:nvSpPr>
        <p:spPr>
          <a:xfrm>
            <a:off x="-55708" y="-25400"/>
            <a:ext cx="4169587" cy="369332"/>
          </a:xfrm>
          <a:prstGeom prst="rect">
            <a:avLst/>
          </a:prstGeom>
          <a:noFill/>
        </p:spPr>
        <p:txBody>
          <a:bodyPr wrap="square" rtlCol="0">
            <a:spAutoFit/>
          </a:bodyPr>
          <a:lstStyle/>
          <a:p>
            <a:pPr algn="ctr"/>
            <a:r>
              <a:rPr lang="en-US" altLang="zh-CN" b="1" dirty="0">
                <a:solidFill>
                  <a:schemeClr val="bg1"/>
                </a:solidFill>
              </a:rPr>
              <a:t>PART ONE </a:t>
            </a:r>
          </a:p>
        </p:txBody>
      </p:sp>
      <p:sp>
        <p:nvSpPr>
          <p:cNvPr id="18" name="文本框 17">
            <a:hlinkClick r:id="rId3" action="ppaction://hlinksldjump"/>
          </p:cNvPr>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 </a:t>
            </a:r>
            <a:endParaRPr lang="zh-CN" altLang="en-US" b="1" dirty="0">
              <a:solidFill>
                <a:schemeClr val="bg1"/>
              </a:solidFill>
            </a:endParaRPr>
          </a:p>
        </p:txBody>
      </p:sp>
      <p:sp>
        <p:nvSpPr>
          <p:cNvPr id="19" name="文本框 18"/>
          <p:cNvSpPr txBox="1"/>
          <p:nvPr userDrawn="1"/>
        </p:nvSpPr>
        <p:spPr>
          <a:xfrm>
            <a:off x="7980763" y="-2322"/>
            <a:ext cx="4169587" cy="646331"/>
          </a:xfrm>
          <a:prstGeom prst="rect">
            <a:avLst/>
          </a:prstGeom>
          <a:noFill/>
        </p:spPr>
        <p:txBody>
          <a:bodyPr wrap="square" rtlCol="0">
            <a:spAutoFit/>
          </a:bodyPr>
          <a:lstStyle/>
          <a:p>
            <a:pPr algn="ctr"/>
            <a:r>
              <a:rPr lang="en-US" altLang="zh-CN" b="1" dirty="0">
                <a:solidFill>
                  <a:schemeClr val="bg1"/>
                </a:solidFill>
              </a:rPr>
              <a:t>PART THREE</a:t>
            </a:r>
          </a:p>
          <a:p>
            <a:pPr algn="ctr"/>
            <a:r>
              <a:rPr lang="en-US" altLang="zh-CN" b="1" dirty="0"/>
              <a:t>Constructing and Showcasing</a:t>
            </a:r>
          </a:p>
        </p:txBody>
      </p:sp>
      <p:sp>
        <p:nvSpPr>
          <p:cNvPr id="20" name="圆角矩形 26"/>
          <p:cNvSpPr/>
          <p:nvPr userDrawn="1"/>
        </p:nvSpPr>
        <p:spPr>
          <a:xfrm>
            <a:off x="-385011" y="1942412"/>
            <a:ext cx="13042232" cy="2803759"/>
          </a:xfrm>
          <a:prstGeom prst="roundRect">
            <a:avLst>
              <a:gd name="adj" fmla="val 7640"/>
            </a:avLst>
          </a:prstGeom>
          <a:solidFill>
            <a:srgbClr val="DD5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燕尾形 27"/>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文本框 21"/>
          <p:cNvSpPr txBox="1"/>
          <p:nvPr userDrawn="1"/>
        </p:nvSpPr>
        <p:spPr>
          <a:xfrm>
            <a:off x="919321" y="970017"/>
            <a:ext cx="4432300" cy="584775"/>
          </a:xfrm>
          <a:prstGeom prst="rect">
            <a:avLst/>
          </a:prstGeom>
          <a:noFill/>
        </p:spPr>
        <p:txBody>
          <a:bodyPr wrap="square" rtlCol="0">
            <a:spAutoFit/>
          </a:bodyPr>
          <a:lstStyle/>
          <a:p>
            <a:r>
              <a:rPr lang="en-US" altLang="zh-CN" sz="3200" b="1" dirty="0"/>
              <a:t>Constructing</a:t>
            </a:r>
            <a:endParaRPr lang="zh-CN" altLang="en-US" sz="3200" b="1" dirty="0"/>
          </a:p>
        </p:txBody>
      </p:sp>
      <p:sp>
        <p:nvSpPr>
          <p:cNvPr id="14" name="矩形 13">
            <a:hlinkClick r:id="rId2" action="ppaction://hlinksldjump"/>
          </p:cNvPr>
          <p:cNvSpPr/>
          <p:nvPr userDrawn="1"/>
        </p:nvSpPr>
        <p:spPr>
          <a:xfrm>
            <a:off x="0" y="0"/>
            <a:ext cx="385789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hlinkClick r:id="rId3" action="ppaction://hlinksldjump"/>
          </p:cNvPr>
          <p:cNvSpPr/>
          <p:nvPr userDrawn="1"/>
        </p:nvSpPr>
        <p:spPr>
          <a:xfrm>
            <a:off x="4338247" y="7406"/>
            <a:ext cx="3544903"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hlinkClick r:id="rId4" action="ppaction://hlinksldjump"/>
          </p:cNvPr>
          <p:cNvSpPr/>
          <p:nvPr userDrawn="1"/>
        </p:nvSpPr>
        <p:spPr>
          <a:xfrm>
            <a:off x="8334750" y="-2322"/>
            <a:ext cx="3544903"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structing-activity-模板">
    <p:spTree>
      <p:nvGrpSpPr>
        <p:cNvPr id="1" name=""/>
        <p:cNvGrpSpPr/>
        <p:nvPr/>
      </p:nvGrpSpPr>
      <p:grpSpPr>
        <a:xfrm>
          <a:off x="0" y="0"/>
          <a:ext cx="0" cy="0"/>
          <a:chOff x="0" y="0"/>
          <a:chExt cx="0" cy="0"/>
        </a:xfrm>
      </p:grpSpPr>
      <p:sp>
        <p:nvSpPr>
          <p:cNvPr id="14" name="椭圆 13"/>
          <p:cNvSpPr/>
          <p:nvPr userDrawn="1"/>
        </p:nvSpPr>
        <p:spPr>
          <a:xfrm>
            <a:off x="114300" y="812542"/>
            <a:ext cx="805021" cy="805021"/>
          </a:xfrm>
          <a:prstGeom prst="ellipse">
            <a:avLst/>
          </a:prstGeom>
          <a:solidFill>
            <a:srgbClr val="DD5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燕尾形 9"/>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燕尾形 11"/>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燕尾形 14"/>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燕尾形 15">
            <a:hlinkClick r:id="rId2" action="ppaction://hlinksldjump"/>
          </p:cNvPr>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文本框 25">
            <a:hlinkClick r:id="rId2" action="ppaction://hlinksldjump"/>
          </p:cNvPr>
          <p:cNvSpPr txBox="1"/>
          <p:nvPr userDrawn="1"/>
        </p:nvSpPr>
        <p:spPr>
          <a:xfrm>
            <a:off x="-55708" y="-25400"/>
            <a:ext cx="4169587" cy="369332"/>
          </a:xfrm>
          <a:prstGeom prst="rect">
            <a:avLst/>
          </a:prstGeom>
          <a:noFill/>
        </p:spPr>
        <p:txBody>
          <a:bodyPr wrap="square" rtlCol="0">
            <a:spAutoFit/>
          </a:bodyPr>
          <a:lstStyle/>
          <a:p>
            <a:pPr algn="ctr"/>
            <a:r>
              <a:rPr lang="en-US" altLang="zh-CN" b="1" dirty="0">
                <a:solidFill>
                  <a:schemeClr val="bg1"/>
                </a:solidFill>
              </a:rPr>
              <a:t>PART ONE </a:t>
            </a:r>
          </a:p>
        </p:txBody>
      </p:sp>
      <p:sp>
        <p:nvSpPr>
          <p:cNvPr id="27" name="文本框 26">
            <a:hlinkClick r:id="rId3" action="ppaction://hlinksldjump"/>
          </p:cNvPr>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 </a:t>
            </a:r>
            <a:endParaRPr lang="zh-CN" altLang="en-US" b="1" dirty="0">
              <a:solidFill>
                <a:schemeClr val="bg1"/>
              </a:solidFill>
            </a:endParaRPr>
          </a:p>
        </p:txBody>
      </p:sp>
      <p:sp>
        <p:nvSpPr>
          <p:cNvPr id="28" name="文本框 27"/>
          <p:cNvSpPr txBox="1"/>
          <p:nvPr userDrawn="1"/>
        </p:nvSpPr>
        <p:spPr>
          <a:xfrm>
            <a:off x="7980763" y="-2322"/>
            <a:ext cx="4169587" cy="646331"/>
          </a:xfrm>
          <a:prstGeom prst="rect">
            <a:avLst/>
          </a:prstGeom>
          <a:noFill/>
        </p:spPr>
        <p:txBody>
          <a:bodyPr wrap="square" rtlCol="0">
            <a:spAutoFit/>
          </a:bodyPr>
          <a:lstStyle/>
          <a:p>
            <a:pPr algn="ctr"/>
            <a:r>
              <a:rPr lang="en-US" altLang="zh-CN" b="1" dirty="0">
                <a:solidFill>
                  <a:schemeClr val="bg1"/>
                </a:solidFill>
              </a:rPr>
              <a:t>PART THREE</a:t>
            </a:r>
          </a:p>
          <a:p>
            <a:pPr algn="ctr"/>
            <a:r>
              <a:rPr lang="en-US" altLang="zh-CN" b="1" dirty="0"/>
              <a:t>Constructing and Showcasing</a:t>
            </a:r>
          </a:p>
        </p:txBody>
      </p:sp>
      <p:sp>
        <p:nvSpPr>
          <p:cNvPr id="29" name="燕尾形 27"/>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 name="文本框 29"/>
          <p:cNvSpPr txBox="1"/>
          <p:nvPr userDrawn="1"/>
        </p:nvSpPr>
        <p:spPr>
          <a:xfrm>
            <a:off x="919321" y="970017"/>
            <a:ext cx="4432300" cy="584775"/>
          </a:xfrm>
          <a:prstGeom prst="rect">
            <a:avLst/>
          </a:prstGeom>
          <a:noFill/>
        </p:spPr>
        <p:txBody>
          <a:bodyPr wrap="square" rtlCol="0">
            <a:spAutoFit/>
          </a:bodyPr>
          <a:lstStyle/>
          <a:p>
            <a:r>
              <a:rPr lang="en-US" altLang="zh-CN" sz="3200" b="1" dirty="0"/>
              <a:t>Constructing</a:t>
            </a:r>
            <a:endParaRPr lang="zh-CN" altLang="en-US" sz="3200" b="1" dirty="0"/>
          </a:p>
        </p:txBody>
      </p:sp>
      <p:sp>
        <p:nvSpPr>
          <p:cNvPr id="12" name="矩形 11">
            <a:hlinkClick r:id="rId2" action="ppaction://hlinksldjump"/>
          </p:cNvPr>
          <p:cNvSpPr/>
          <p:nvPr userDrawn="1"/>
        </p:nvSpPr>
        <p:spPr>
          <a:xfrm>
            <a:off x="0" y="0"/>
            <a:ext cx="385789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hlinkClick r:id="rId3" action="ppaction://hlinksldjump"/>
          </p:cNvPr>
          <p:cNvSpPr/>
          <p:nvPr userDrawn="1"/>
        </p:nvSpPr>
        <p:spPr>
          <a:xfrm>
            <a:off x="4338247" y="7406"/>
            <a:ext cx="3544903"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hlinkClick r:id="rId4" action="ppaction://hlinksldjump"/>
          </p:cNvPr>
          <p:cNvSpPr/>
          <p:nvPr userDrawn="1"/>
        </p:nvSpPr>
        <p:spPr>
          <a:xfrm>
            <a:off x="8334750" y="-2322"/>
            <a:ext cx="3544903"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howcasing 过渡页-模板">
    <p:spTree>
      <p:nvGrpSpPr>
        <p:cNvPr id="1" name=""/>
        <p:cNvGrpSpPr/>
        <p:nvPr/>
      </p:nvGrpSpPr>
      <p:grpSpPr>
        <a:xfrm>
          <a:off x="0" y="0"/>
          <a:ext cx="0" cy="0"/>
          <a:chOff x="0" y="0"/>
          <a:chExt cx="0" cy="0"/>
        </a:xfrm>
      </p:grpSpPr>
      <p:sp>
        <p:nvSpPr>
          <p:cNvPr id="2" name="圆角矩形 30"/>
          <p:cNvSpPr/>
          <p:nvPr userDrawn="1"/>
        </p:nvSpPr>
        <p:spPr>
          <a:xfrm>
            <a:off x="-385011" y="2029498"/>
            <a:ext cx="13042232" cy="1736453"/>
          </a:xfrm>
          <a:prstGeom prst="roundRect">
            <a:avLst>
              <a:gd name="adj" fmla="val 7640"/>
            </a:avLst>
          </a:prstGeom>
          <a:solidFill>
            <a:srgbClr val="DD5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userDrawn="1"/>
        </p:nvSpPr>
        <p:spPr>
          <a:xfrm>
            <a:off x="114300" y="812542"/>
            <a:ext cx="805021" cy="805021"/>
          </a:xfrm>
          <a:prstGeom prst="ellipse">
            <a:avLst/>
          </a:prstGeom>
          <a:solidFill>
            <a:srgbClr val="DD5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燕尾形 9"/>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燕尾形 11"/>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文本框 10"/>
          <p:cNvSpPr txBox="1"/>
          <p:nvPr userDrawn="1"/>
        </p:nvSpPr>
        <p:spPr>
          <a:xfrm>
            <a:off x="919321" y="970017"/>
            <a:ext cx="4432300" cy="584775"/>
          </a:xfrm>
          <a:prstGeom prst="rect">
            <a:avLst/>
          </a:prstGeom>
          <a:noFill/>
        </p:spPr>
        <p:txBody>
          <a:bodyPr wrap="square" rtlCol="0">
            <a:spAutoFit/>
          </a:bodyPr>
          <a:lstStyle/>
          <a:p>
            <a:r>
              <a:rPr lang="en-US" altLang="zh-CN" sz="3200" b="1" dirty="0"/>
              <a:t>Showcasing</a:t>
            </a:r>
            <a:endParaRPr lang="zh-CN" altLang="en-US" sz="3200" b="1" dirty="0"/>
          </a:p>
        </p:txBody>
      </p:sp>
      <p:sp>
        <p:nvSpPr>
          <p:cNvPr id="22" name="燕尾形 11"/>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燕尾形 14"/>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燕尾形 15">
            <a:hlinkClick r:id="rId2" action="ppaction://hlinksldjump"/>
          </p:cNvPr>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文本框 24"/>
          <p:cNvSpPr txBox="1"/>
          <p:nvPr userDrawn="1"/>
        </p:nvSpPr>
        <p:spPr>
          <a:xfrm>
            <a:off x="-55708" y="-25400"/>
            <a:ext cx="4169587" cy="369332"/>
          </a:xfrm>
          <a:prstGeom prst="rect">
            <a:avLst/>
          </a:prstGeom>
          <a:noFill/>
        </p:spPr>
        <p:txBody>
          <a:bodyPr wrap="square" rtlCol="0">
            <a:spAutoFit/>
          </a:bodyPr>
          <a:lstStyle/>
          <a:p>
            <a:pPr algn="ctr"/>
            <a:r>
              <a:rPr lang="en-US" altLang="zh-CN" b="1" dirty="0">
                <a:solidFill>
                  <a:schemeClr val="bg1"/>
                </a:solidFill>
              </a:rPr>
              <a:t>PART ONE </a:t>
            </a:r>
          </a:p>
        </p:txBody>
      </p:sp>
      <p:sp>
        <p:nvSpPr>
          <p:cNvPr id="26" name="文本框 25">
            <a:hlinkClick r:id="rId3" action="ppaction://hlinksldjump"/>
          </p:cNvPr>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 </a:t>
            </a:r>
            <a:endParaRPr lang="zh-CN" altLang="en-US" b="1" dirty="0">
              <a:solidFill>
                <a:schemeClr val="bg1"/>
              </a:solidFill>
            </a:endParaRPr>
          </a:p>
        </p:txBody>
      </p:sp>
      <p:sp>
        <p:nvSpPr>
          <p:cNvPr id="27" name="文本框 26"/>
          <p:cNvSpPr txBox="1"/>
          <p:nvPr userDrawn="1"/>
        </p:nvSpPr>
        <p:spPr>
          <a:xfrm>
            <a:off x="7980763" y="-2322"/>
            <a:ext cx="4169587" cy="646331"/>
          </a:xfrm>
          <a:prstGeom prst="rect">
            <a:avLst/>
          </a:prstGeom>
          <a:noFill/>
        </p:spPr>
        <p:txBody>
          <a:bodyPr wrap="square" rtlCol="0">
            <a:spAutoFit/>
          </a:bodyPr>
          <a:lstStyle/>
          <a:p>
            <a:pPr algn="ctr"/>
            <a:r>
              <a:rPr lang="en-US" altLang="zh-CN" b="1" dirty="0">
                <a:solidFill>
                  <a:schemeClr val="bg1"/>
                </a:solidFill>
              </a:rPr>
              <a:t>PART THREE</a:t>
            </a:r>
          </a:p>
          <a:p>
            <a:pPr algn="ctr"/>
            <a:r>
              <a:rPr lang="en-US" altLang="zh-CN" b="1" dirty="0"/>
              <a:t>Constructing and Showcasing</a:t>
            </a:r>
          </a:p>
        </p:txBody>
      </p:sp>
      <p:sp>
        <p:nvSpPr>
          <p:cNvPr id="13" name="矩形 12">
            <a:hlinkClick r:id="rId2" action="ppaction://hlinksldjump"/>
          </p:cNvPr>
          <p:cNvSpPr/>
          <p:nvPr userDrawn="1"/>
        </p:nvSpPr>
        <p:spPr>
          <a:xfrm>
            <a:off x="0" y="0"/>
            <a:ext cx="385789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hlinkClick r:id="rId3" action="ppaction://hlinksldjump"/>
          </p:cNvPr>
          <p:cNvSpPr/>
          <p:nvPr userDrawn="1"/>
        </p:nvSpPr>
        <p:spPr>
          <a:xfrm>
            <a:off x="4338247" y="7406"/>
            <a:ext cx="3544903"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hlinkClick r:id="rId4" action="ppaction://hlinksldjump"/>
          </p:cNvPr>
          <p:cNvSpPr/>
          <p:nvPr userDrawn="1"/>
        </p:nvSpPr>
        <p:spPr>
          <a:xfrm>
            <a:off x="8334750" y="-2322"/>
            <a:ext cx="3544903"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howcasing activity-模板">
    <p:spTree>
      <p:nvGrpSpPr>
        <p:cNvPr id="1" name=""/>
        <p:cNvGrpSpPr/>
        <p:nvPr/>
      </p:nvGrpSpPr>
      <p:grpSpPr>
        <a:xfrm>
          <a:off x="0" y="0"/>
          <a:ext cx="0" cy="0"/>
          <a:chOff x="0" y="0"/>
          <a:chExt cx="0" cy="0"/>
        </a:xfrm>
      </p:grpSpPr>
      <p:sp>
        <p:nvSpPr>
          <p:cNvPr id="4" name="椭圆 3"/>
          <p:cNvSpPr/>
          <p:nvPr userDrawn="1"/>
        </p:nvSpPr>
        <p:spPr>
          <a:xfrm>
            <a:off x="114300" y="812542"/>
            <a:ext cx="805021" cy="805021"/>
          </a:xfrm>
          <a:prstGeom prst="ellipse">
            <a:avLst/>
          </a:prstGeom>
          <a:solidFill>
            <a:srgbClr val="DD5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燕尾形 9"/>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燕尾形 11"/>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文本框 10"/>
          <p:cNvSpPr txBox="1"/>
          <p:nvPr userDrawn="1"/>
        </p:nvSpPr>
        <p:spPr>
          <a:xfrm>
            <a:off x="919321" y="970017"/>
            <a:ext cx="4432300" cy="584775"/>
          </a:xfrm>
          <a:prstGeom prst="rect">
            <a:avLst/>
          </a:prstGeom>
          <a:noFill/>
        </p:spPr>
        <p:txBody>
          <a:bodyPr wrap="square" rtlCol="0">
            <a:spAutoFit/>
          </a:bodyPr>
          <a:lstStyle/>
          <a:p>
            <a:r>
              <a:rPr lang="en-US" altLang="zh-CN" sz="3200" b="1" dirty="0"/>
              <a:t>Showcasing</a:t>
            </a:r>
            <a:endParaRPr lang="zh-CN" altLang="en-US" sz="3200" b="1" dirty="0"/>
          </a:p>
        </p:txBody>
      </p:sp>
      <p:sp>
        <p:nvSpPr>
          <p:cNvPr id="22" name="燕尾形 11"/>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燕尾形 14"/>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燕尾形 15">
            <a:hlinkClick r:id="rId2" action="ppaction://hlinksldjump"/>
          </p:cNvPr>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文本框 24">
            <a:hlinkClick r:id="rId2" action="ppaction://hlinksldjump"/>
          </p:cNvPr>
          <p:cNvSpPr txBox="1"/>
          <p:nvPr userDrawn="1"/>
        </p:nvSpPr>
        <p:spPr>
          <a:xfrm>
            <a:off x="-55708" y="-25400"/>
            <a:ext cx="4169587" cy="369332"/>
          </a:xfrm>
          <a:prstGeom prst="rect">
            <a:avLst/>
          </a:prstGeom>
          <a:noFill/>
        </p:spPr>
        <p:txBody>
          <a:bodyPr wrap="square" rtlCol="0">
            <a:spAutoFit/>
          </a:bodyPr>
          <a:lstStyle/>
          <a:p>
            <a:pPr algn="ctr"/>
            <a:r>
              <a:rPr lang="en-US" altLang="zh-CN" b="1" dirty="0">
                <a:solidFill>
                  <a:schemeClr val="bg1"/>
                </a:solidFill>
              </a:rPr>
              <a:t>PART ONE </a:t>
            </a:r>
          </a:p>
        </p:txBody>
      </p:sp>
      <p:sp>
        <p:nvSpPr>
          <p:cNvPr id="26" name="文本框 25">
            <a:hlinkClick r:id="rId3" action="ppaction://hlinksldjump"/>
          </p:cNvPr>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 </a:t>
            </a:r>
            <a:endParaRPr lang="zh-CN" altLang="en-US" b="1" dirty="0">
              <a:solidFill>
                <a:schemeClr val="bg1"/>
              </a:solidFill>
            </a:endParaRPr>
          </a:p>
        </p:txBody>
      </p:sp>
      <p:sp>
        <p:nvSpPr>
          <p:cNvPr id="27" name="文本框 26"/>
          <p:cNvSpPr txBox="1"/>
          <p:nvPr userDrawn="1"/>
        </p:nvSpPr>
        <p:spPr>
          <a:xfrm>
            <a:off x="7980763" y="-2322"/>
            <a:ext cx="4169587" cy="646331"/>
          </a:xfrm>
          <a:prstGeom prst="rect">
            <a:avLst/>
          </a:prstGeom>
          <a:noFill/>
        </p:spPr>
        <p:txBody>
          <a:bodyPr wrap="square" rtlCol="0">
            <a:spAutoFit/>
          </a:bodyPr>
          <a:lstStyle/>
          <a:p>
            <a:pPr algn="ctr"/>
            <a:r>
              <a:rPr lang="en-US" altLang="zh-CN" b="1" dirty="0">
                <a:solidFill>
                  <a:schemeClr val="bg1"/>
                </a:solidFill>
              </a:rPr>
              <a:t>PART THREE</a:t>
            </a:r>
          </a:p>
          <a:p>
            <a:pPr algn="ctr"/>
            <a:r>
              <a:rPr lang="en-US" altLang="zh-CN" b="1" dirty="0"/>
              <a:t>Constructing and Showcasing</a:t>
            </a:r>
          </a:p>
        </p:txBody>
      </p:sp>
      <p:sp>
        <p:nvSpPr>
          <p:cNvPr id="12" name="矩形 11">
            <a:hlinkClick r:id="rId2" action="ppaction://hlinksldjump"/>
          </p:cNvPr>
          <p:cNvSpPr/>
          <p:nvPr userDrawn="1"/>
        </p:nvSpPr>
        <p:spPr>
          <a:xfrm>
            <a:off x="0" y="0"/>
            <a:ext cx="385789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hlinkClick r:id="rId3" action="ppaction://hlinksldjump"/>
          </p:cNvPr>
          <p:cNvSpPr/>
          <p:nvPr userDrawn="1"/>
        </p:nvSpPr>
        <p:spPr>
          <a:xfrm>
            <a:off x="4338247" y="7406"/>
            <a:ext cx="3544903"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hlinkClick r:id="rId4" action="ppaction://hlinksldjump"/>
          </p:cNvPr>
          <p:cNvSpPr/>
          <p:nvPr userDrawn="1"/>
        </p:nvSpPr>
        <p:spPr>
          <a:xfrm>
            <a:off x="8334750" y="-2322"/>
            <a:ext cx="3544903"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assageA 翻译页-模板">
    <p:spTree>
      <p:nvGrpSpPr>
        <p:cNvPr id="1" name=""/>
        <p:cNvGrpSpPr/>
        <p:nvPr/>
      </p:nvGrpSpPr>
      <p:grpSpPr>
        <a:xfrm>
          <a:off x="0" y="0"/>
          <a:ext cx="0" cy="0"/>
          <a:chOff x="0" y="0"/>
          <a:chExt cx="0" cy="0"/>
        </a:xfrm>
      </p:grpSpPr>
      <p:sp>
        <p:nvSpPr>
          <p:cNvPr id="2" name="矩形: 圆角 34">
            <a:hlinkClick r:id="" action="ppaction://noaction"/>
          </p:cNvPr>
          <p:cNvSpPr/>
          <p:nvPr userDrawn="1"/>
        </p:nvSpPr>
        <p:spPr>
          <a:xfrm>
            <a:off x="148856" y="1521408"/>
            <a:ext cx="888409" cy="580535"/>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latin typeface="黑体" panose="02010609060101010101" pitchFamily="49" charset="-122"/>
                <a:ea typeface="黑体" panose="02010609060101010101" pitchFamily="49" charset="-122"/>
                <a:cs typeface="Arial" panose="020B0604020202020204" pitchFamily="34" charset="0"/>
              </a:rPr>
              <a:t>译</a:t>
            </a:r>
          </a:p>
        </p:txBody>
      </p:sp>
      <p:sp>
        <p:nvSpPr>
          <p:cNvPr id="3" name="圆角矩形 10"/>
          <p:cNvSpPr/>
          <p:nvPr userDrawn="1"/>
        </p:nvSpPr>
        <p:spPr>
          <a:xfrm>
            <a:off x="8301519" y="436718"/>
            <a:ext cx="3051425" cy="933461"/>
          </a:xfrm>
          <a:prstGeom prst="roundRect">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t> Passage A</a:t>
            </a:r>
            <a:endParaRPr lang="zh-CN" altLang="en-US" sz="3200" b="1" dirty="0"/>
          </a:p>
        </p:txBody>
      </p:sp>
      <p:sp>
        <p:nvSpPr>
          <p:cNvPr id="4" name="圆角矩形 11"/>
          <p:cNvSpPr/>
          <p:nvPr userDrawn="1"/>
        </p:nvSpPr>
        <p:spPr>
          <a:xfrm>
            <a:off x="919320" y="1276554"/>
            <a:ext cx="10751979" cy="6336360"/>
          </a:xfrm>
          <a:prstGeom prst="roundRect">
            <a:avLst>
              <a:gd name="adj" fmla="val 4742"/>
            </a:avLst>
          </a:prstGeom>
          <a:solidFill>
            <a:schemeClr val="bg1"/>
          </a:solidFill>
          <a:ln w="57150">
            <a:solidFill>
              <a:srgbClr val="F19B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a:blip r:embed="rId2" cstate="print"/>
          <a:stretch>
            <a:fillRect/>
          </a:stretch>
        </p:blipFill>
        <p:spPr>
          <a:xfrm>
            <a:off x="10436400" y="550800"/>
            <a:ext cx="597600" cy="597600"/>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assageB_翻译页-模板">
    <p:spTree>
      <p:nvGrpSpPr>
        <p:cNvPr id="1" name=""/>
        <p:cNvGrpSpPr/>
        <p:nvPr/>
      </p:nvGrpSpPr>
      <p:grpSpPr>
        <a:xfrm>
          <a:off x="0" y="0"/>
          <a:ext cx="0" cy="0"/>
          <a:chOff x="0" y="0"/>
          <a:chExt cx="0" cy="0"/>
        </a:xfrm>
      </p:grpSpPr>
      <p:sp>
        <p:nvSpPr>
          <p:cNvPr id="2" name="矩形: 圆角 34">
            <a:hlinkClick r:id="" action="ppaction://noaction"/>
          </p:cNvPr>
          <p:cNvSpPr/>
          <p:nvPr userDrawn="1"/>
        </p:nvSpPr>
        <p:spPr>
          <a:xfrm>
            <a:off x="148856" y="1521408"/>
            <a:ext cx="888409" cy="580535"/>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latin typeface="黑体" panose="02010609060101010101" pitchFamily="49" charset="-122"/>
                <a:ea typeface="黑体" panose="02010609060101010101" pitchFamily="49" charset="-122"/>
                <a:cs typeface="Arial" panose="020B0604020202020204" pitchFamily="34" charset="0"/>
              </a:rPr>
              <a:t>译</a:t>
            </a:r>
          </a:p>
        </p:txBody>
      </p:sp>
      <p:sp>
        <p:nvSpPr>
          <p:cNvPr id="3" name="圆角矩形 10"/>
          <p:cNvSpPr/>
          <p:nvPr userDrawn="1"/>
        </p:nvSpPr>
        <p:spPr>
          <a:xfrm>
            <a:off x="8301519" y="436718"/>
            <a:ext cx="3051425" cy="933461"/>
          </a:xfrm>
          <a:prstGeom prst="roundRect">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t> Passage B</a:t>
            </a:r>
            <a:endParaRPr lang="zh-CN" altLang="en-US" sz="3200" b="1" dirty="0"/>
          </a:p>
        </p:txBody>
      </p:sp>
      <p:sp>
        <p:nvSpPr>
          <p:cNvPr id="4" name="圆角矩形 11"/>
          <p:cNvSpPr/>
          <p:nvPr userDrawn="1"/>
        </p:nvSpPr>
        <p:spPr>
          <a:xfrm>
            <a:off x="919320" y="1276554"/>
            <a:ext cx="10751979" cy="6336360"/>
          </a:xfrm>
          <a:prstGeom prst="roundRect">
            <a:avLst>
              <a:gd name="adj" fmla="val 4742"/>
            </a:avLst>
          </a:prstGeom>
          <a:solidFill>
            <a:schemeClr val="bg1"/>
          </a:solidFill>
          <a:ln w="57150">
            <a:solidFill>
              <a:srgbClr val="E470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userDrawn="1"/>
        </p:nvPicPr>
        <p:blipFill>
          <a:blip r:embed="rId2" cstate="print"/>
          <a:stretch>
            <a:fillRect/>
          </a:stretch>
        </p:blipFill>
        <p:spPr>
          <a:xfrm>
            <a:off x="10436400" y="550800"/>
            <a:ext cx="597600" cy="597600"/>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知识点-模板">
    <p:spTree>
      <p:nvGrpSpPr>
        <p:cNvPr id="1" name=""/>
        <p:cNvGrpSpPr/>
        <p:nvPr/>
      </p:nvGrpSpPr>
      <p:grpSpPr>
        <a:xfrm>
          <a:off x="0" y="0"/>
          <a:ext cx="0" cy="0"/>
          <a:chOff x="0" y="0"/>
          <a:chExt cx="0" cy="0"/>
        </a:xfrm>
      </p:grpSpPr>
      <p:sp>
        <p:nvSpPr>
          <p:cNvPr id="6" name="矩形 5"/>
          <p:cNvSpPr/>
          <p:nvPr userDrawn="1"/>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userDrawn="1"/>
        </p:nvSpPr>
        <p:spPr>
          <a:xfrm>
            <a:off x="919321" y="374590"/>
            <a:ext cx="4432300" cy="584775"/>
          </a:xfrm>
          <a:prstGeom prst="rect">
            <a:avLst/>
          </a:prstGeom>
          <a:noFill/>
        </p:spPr>
        <p:txBody>
          <a:bodyPr wrap="square" rtlCol="0">
            <a:spAutoFit/>
          </a:bodyPr>
          <a:lstStyle/>
          <a:p>
            <a:r>
              <a:rPr lang="en-US" altLang="zh-CN" sz="3200" b="1" dirty="0"/>
              <a:t>Language Points</a:t>
            </a:r>
            <a:endParaRPr lang="zh-CN" altLang="en-US" sz="3200" b="1" dirty="0"/>
          </a:p>
        </p:txBody>
      </p:sp>
      <p:sp>
        <p:nvSpPr>
          <p:cNvPr id="8" name="矩形: 圆角 34">
            <a:hlinkClick r:id="" action="ppaction://noaction"/>
          </p:cNvPr>
          <p:cNvSpPr/>
          <p:nvPr userDrawn="1"/>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Arial" panose="020B0604020202020204" pitchFamily="34" charset="0"/>
                <a:cs typeface="Arial" panose="020B0604020202020204" pitchFamily="34" charset="0"/>
              </a:rPr>
              <a:t>LP</a:t>
            </a:r>
            <a:endParaRPr lang="zh-CN" altLang="en-US" sz="2800" b="1" dirty="0">
              <a:latin typeface="Arial" panose="020B0604020202020204" pitchFamily="34" charset="0"/>
              <a:cs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空白页-模板">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paring-过渡页">
    <p:spTree>
      <p:nvGrpSpPr>
        <p:cNvPr id="1" name=""/>
        <p:cNvGrpSpPr/>
        <p:nvPr/>
      </p:nvGrpSpPr>
      <p:grpSpPr>
        <a:xfrm>
          <a:off x="0" y="0"/>
          <a:ext cx="0" cy="0"/>
          <a:chOff x="0" y="0"/>
          <a:chExt cx="0" cy="0"/>
        </a:xfrm>
      </p:grpSpPr>
      <p:sp>
        <p:nvSpPr>
          <p:cNvPr id="7" name="圆角矩形 2"/>
          <p:cNvSpPr/>
          <p:nvPr userDrawn="1"/>
        </p:nvSpPr>
        <p:spPr>
          <a:xfrm>
            <a:off x="-385011" y="1942412"/>
            <a:ext cx="13042232" cy="2455417"/>
          </a:xfrm>
          <a:prstGeom prst="roundRect">
            <a:avLst>
              <a:gd name="adj" fmla="val 7640"/>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燕尾形 20"/>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燕尾形 21">
            <a:hlinkClick r:id="rId2" action="ppaction://hlinksldjump"/>
          </p:cNvPr>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燕尾形 19"/>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椭圆 10"/>
          <p:cNvSpPr/>
          <p:nvPr userDrawn="1"/>
        </p:nvSpPr>
        <p:spPr>
          <a:xfrm>
            <a:off x="114300" y="812542"/>
            <a:ext cx="805021" cy="805021"/>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燕尾形 9"/>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文本框 12"/>
          <p:cNvSpPr txBox="1"/>
          <p:nvPr userDrawn="1"/>
        </p:nvSpPr>
        <p:spPr>
          <a:xfrm>
            <a:off x="919321" y="970017"/>
            <a:ext cx="4432300" cy="584775"/>
          </a:xfrm>
          <a:prstGeom prst="rect">
            <a:avLst/>
          </a:prstGeom>
          <a:noFill/>
        </p:spPr>
        <p:txBody>
          <a:bodyPr wrap="square" rtlCol="0">
            <a:spAutoFit/>
          </a:bodyPr>
          <a:lstStyle/>
          <a:p>
            <a:r>
              <a:rPr lang="en-US" altLang="zh-CN" sz="3200" b="1" dirty="0"/>
              <a:t>Preparing</a:t>
            </a:r>
            <a:endParaRPr lang="zh-CN" altLang="en-US" sz="3200" b="1" dirty="0"/>
          </a:p>
        </p:txBody>
      </p:sp>
      <p:sp>
        <p:nvSpPr>
          <p:cNvPr id="15" name="文本框 14">
            <a:hlinkClick r:id="rId3" action="ppaction://hlinksldjump"/>
          </p:cNvPr>
          <p:cNvSpPr txBox="1"/>
          <p:nvPr userDrawn="1"/>
        </p:nvSpPr>
        <p:spPr>
          <a:xfrm>
            <a:off x="-55708" y="-25400"/>
            <a:ext cx="4169587" cy="646331"/>
          </a:xfrm>
          <a:prstGeom prst="rect">
            <a:avLst/>
          </a:prstGeom>
          <a:noFill/>
        </p:spPr>
        <p:txBody>
          <a:bodyPr wrap="square" rtlCol="0">
            <a:spAutoFit/>
          </a:bodyPr>
          <a:lstStyle/>
          <a:p>
            <a:pPr algn="ctr"/>
            <a:r>
              <a:rPr lang="en-US" altLang="zh-CN" b="1" dirty="0">
                <a:solidFill>
                  <a:schemeClr val="bg1"/>
                </a:solidFill>
              </a:rPr>
              <a:t>PART ONE </a:t>
            </a:r>
          </a:p>
          <a:p>
            <a:pPr algn="ctr"/>
            <a:r>
              <a:rPr lang="en-GB" altLang="zh-CN" b="1" dirty="0"/>
              <a:t>Preparing and Initiating</a:t>
            </a:r>
            <a:endParaRPr lang="zh-CN" altLang="en-US" b="1" dirty="0">
              <a:solidFill>
                <a:schemeClr val="bg1"/>
              </a:solidFill>
            </a:endParaRPr>
          </a:p>
        </p:txBody>
      </p:sp>
      <p:sp>
        <p:nvSpPr>
          <p:cNvPr id="16" name="文本框 15">
            <a:hlinkClick r:id="rId4" action="ppaction://hlinksldjump"/>
          </p:cNvPr>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 </a:t>
            </a:r>
            <a:endParaRPr lang="zh-CN" altLang="en-US" b="1" dirty="0">
              <a:solidFill>
                <a:schemeClr val="bg1"/>
              </a:solidFill>
            </a:endParaRPr>
          </a:p>
        </p:txBody>
      </p:sp>
      <p:sp>
        <p:nvSpPr>
          <p:cNvPr id="17" name="文本框 16">
            <a:hlinkClick r:id="rId2" action="ppaction://hlinksldjump"/>
          </p:cNvPr>
          <p:cNvSpPr txBox="1"/>
          <p:nvPr userDrawn="1"/>
        </p:nvSpPr>
        <p:spPr>
          <a:xfrm>
            <a:off x="7980763" y="-2322"/>
            <a:ext cx="4169587" cy="369332"/>
          </a:xfrm>
          <a:prstGeom prst="rect">
            <a:avLst/>
          </a:prstGeom>
          <a:noFill/>
        </p:spPr>
        <p:txBody>
          <a:bodyPr wrap="square" rtlCol="0">
            <a:spAutoFit/>
          </a:bodyPr>
          <a:lstStyle/>
          <a:p>
            <a:pPr algn="ctr"/>
            <a:r>
              <a:rPr lang="en-US" altLang="zh-CN" b="1" dirty="0">
                <a:solidFill>
                  <a:schemeClr val="bg1"/>
                </a:solidFill>
              </a:rPr>
              <a:t>PART THREE</a:t>
            </a:r>
          </a:p>
        </p:txBody>
      </p:sp>
      <p:sp>
        <p:nvSpPr>
          <p:cNvPr id="2" name="矩形 1">
            <a:hlinkClick r:id="rId3" action="ppaction://hlinksldjump"/>
          </p:cNvPr>
          <p:cNvSpPr/>
          <p:nvPr userDrawn="1"/>
        </p:nvSpPr>
        <p:spPr>
          <a:xfrm>
            <a:off x="0" y="0"/>
            <a:ext cx="385789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hlinkClick r:id="rId4" action="ppaction://hlinksldjump"/>
          </p:cNvPr>
          <p:cNvSpPr/>
          <p:nvPr userDrawn="1"/>
        </p:nvSpPr>
        <p:spPr>
          <a:xfrm>
            <a:off x="4338247" y="7406"/>
            <a:ext cx="3544903"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hlinkClick r:id="rId2" action="ppaction://hlinksldjump"/>
          </p:cNvPr>
          <p:cNvSpPr/>
          <p:nvPr userDrawn="1"/>
        </p:nvSpPr>
        <p:spPr>
          <a:xfrm>
            <a:off x="8334750" y="-2322"/>
            <a:ext cx="3544903"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paring-activity模板">
    <p:spTree>
      <p:nvGrpSpPr>
        <p:cNvPr id="1" name=""/>
        <p:cNvGrpSpPr/>
        <p:nvPr/>
      </p:nvGrpSpPr>
      <p:grpSpPr>
        <a:xfrm>
          <a:off x="0" y="0"/>
          <a:ext cx="0" cy="0"/>
          <a:chOff x="0" y="0"/>
          <a:chExt cx="0" cy="0"/>
        </a:xfrm>
      </p:grpSpPr>
      <p:sp>
        <p:nvSpPr>
          <p:cNvPr id="7" name="燕尾形 20"/>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燕尾形 21">
            <a:hlinkClick r:id="rId2" action="ppaction://hlinksldjump"/>
          </p:cNvPr>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燕尾形 19"/>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椭圆 9"/>
          <p:cNvSpPr/>
          <p:nvPr userDrawn="1"/>
        </p:nvSpPr>
        <p:spPr>
          <a:xfrm>
            <a:off x="114300" y="812542"/>
            <a:ext cx="805021" cy="805021"/>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燕尾形 9"/>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文本框 11"/>
          <p:cNvSpPr txBox="1"/>
          <p:nvPr userDrawn="1"/>
        </p:nvSpPr>
        <p:spPr>
          <a:xfrm>
            <a:off x="919321" y="970017"/>
            <a:ext cx="4432300" cy="584775"/>
          </a:xfrm>
          <a:prstGeom prst="rect">
            <a:avLst/>
          </a:prstGeom>
          <a:noFill/>
        </p:spPr>
        <p:txBody>
          <a:bodyPr wrap="square" rtlCol="0">
            <a:spAutoFit/>
          </a:bodyPr>
          <a:lstStyle/>
          <a:p>
            <a:r>
              <a:rPr lang="en-US" altLang="zh-CN" sz="3200" b="1" dirty="0"/>
              <a:t>Preparing</a:t>
            </a:r>
            <a:endParaRPr lang="zh-CN" altLang="en-US" sz="3200" b="1" dirty="0"/>
          </a:p>
        </p:txBody>
      </p:sp>
      <p:sp>
        <p:nvSpPr>
          <p:cNvPr id="18" name="文本框 17"/>
          <p:cNvSpPr txBox="1"/>
          <p:nvPr userDrawn="1"/>
        </p:nvSpPr>
        <p:spPr>
          <a:xfrm>
            <a:off x="-55708" y="-25400"/>
            <a:ext cx="4169587" cy="646331"/>
          </a:xfrm>
          <a:prstGeom prst="rect">
            <a:avLst/>
          </a:prstGeom>
          <a:noFill/>
        </p:spPr>
        <p:txBody>
          <a:bodyPr wrap="square" rtlCol="0">
            <a:spAutoFit/>
          </a:bodyPr>
          <a:lstStyle/>
          <a:p>
            <a:pPr algn="ctr"/>
            <a:r>
              <a:rPr lang="en-US" altLang="zh-CN" b="1" dirty="0">
                <a:solidFill>
                  <a:schemeClr val="bg1"/>
                </a:solidFill>
              </a:rPr>
              <a:t>PART ONE </a:t>
            </a:r>
          </a:p>
          <a:p>
            <a:pPr algn="ctr"/>
            <a:r>
              <a:rPr lang="en-GB" altLang="zh-CN" b="1" dirty="0"/>
              <a:t>Preparing and Initiating</a:t>
            </a:r>
            <a:endParaRPr lang="zh-CN" altLang="en-US" b="1" dirty="0">
              <a:solidFill>
                <a:schemeClr val="bg1"/>
              </a:solidFill>
            </a:endParaRPr>
          </a:p>
        </p:txBody>
      </p:sp>
      <p:sp>
        <p:nvSpPr>
          <p:cNvPr id="19" name="文本框 18">
            <a:hlinkClick r:id="rId3" action="ppaction://hlinksldjump"/>
          </p:cNvPr>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 </a:t>
            </a:r>
            <a:endParaRPr lang="zh-CN" altLang="en-US" b="1" dirty="0">
              <a:solidFill>
                <a:schemeClr val="bg1"/>
              </a:solidFill>
            </a:endParaRPr>
          </a:p>
        </p:txBody>
      </p:sp>
      <p:sp>
        <p:nvSpPr>
          <p:cNvPr id="20" name="文本框 19">
            <a:hlinkClick r:id="rId2" action="ppaction://hlinksldjump"/>
          </p:cNvPr>
          <p:cNvSpPr txBox="1"/>
          <p:nvPr userDrawn="1"/>
        </p:nvSpPr>
        <p:spPr>
          <a:xfrm>
            <a:off x="7980763" y="-2322"/>
            <a:ext cx="4169587" cy="369332"/>
          </a:xfrm>
          <a:prstGeom prst="rect">
            <a:avLst/>
          </a:prstGeom>
          <a:noFill/>
        </p:spPr>
        <p:txBody>
          <a:bodyPr wrap="square" rtlCol="0">
            <a:spAutoFit/>
          </a:bodyPr>
          <a:lstStyle/>
          <a:p>
            <a:pPr algn="ctr"/>
            <a:r>
              <a:rPr lang="en-US" altLang="zh-CN" b="1" dirty="0">
                <a:solidFill>
                  <a:schemeClr val="bg1"/>
                </a:solidFill>
              </a:rPr>
              <a:t>PART THREE</a:t>
            </a:r>
          </a:p>
        </p:txBody>
      </p:sp>
      <p:sp>
        <p:nvSpPr>
          <p:cNvPr id="13" name="矩形 12">
            <a:hlinkClick r:id="rId4" action="ppaction://hlinksldjump"/>
          </p:cNvPr>
          <p:cNvSpPr/>
          <p:nvPr userDrawn="1"/>
        </p:nvSpPr>
        <p:spPr>
          <a:xfrm>
            <a:off x="0" y="0"/>
            <a:ext cx="385789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hlinkClick r:id="rId3" action="ppaction://hlinksldjump"/>
          </p:cNvPr>
          <p:cNvSpPr/>
          <p:nvPr userDrawn="1"/>
        </p:nvSpPr>
        <p:spPr>
          <a:xfrm>
            <a:off x="4338247" y="7406"/>
            <a:ext cx="3544903"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hlinkClick r:id="rId2" action="ppaction://hlinksldjump"/>
          </p:cNvPr>
          <p:cNvSpPr/>
          <p:nvPr userDrawn="1"/>
        </p:nvSpPr>
        <p:spPr>
          <a:xfrm>
            <a:off x="8334750" y="-2322"/>
            <a:ext cx="3544903"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itiating-过渡页模板">
    <p:spTree>
      <p:nvGrpSpPr>
        <p:cNvPr id="1" name=""/>
        <p:cNvGrpSpPr/>
        <p:nvPr/>
      </p:nvGrpSpPr>
      <p:grpSpPr>
        <a:xfrm>
          <a:off x="0" y="0"/>
          <a:ext cx="0" cy="0"/>
          <a:chOff x="0" y="0"/>
          <a:chExt cx="0" cy="0"/>
        </a:xfrm>
      </p:grpSpPr>
      <p:sp>
        <p:nvSpPr>
          <p:cNvPr id="41" name="圆角矩形 2"/>
          <p:cNvSpPr/>
          <p:nvPr userDrawn="1"/>
        </p:nvSpPr>
        <p:spPr>
          <a:xfrm>
            <a:off x="-385011" y="2020791"/>
            <a:ext cx="13042232" cy="2202867"/>
          </a:xfrm>
          <a:prstGeom prst="roundRect">
            <a:avLst>
              <a:gd name="adj" fmla="val 7640"/>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燕尾形 20"/>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3" name="燕尾形 21">
            <a:hlinkClick r:id="rId2" action="ppaction://hlinksldjump"/>
          </p:cNvPr>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4" name="燕尾形 19"/>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5" name="椭圆 44"/>
          <p:cNvSpPr/>
          <p:nvPr userDrawn="1"/>
        </p:nvSpPr>
        <p:spPr>
          <a:xfrm>
            <a:off x="114300" y="812542"/>
            <a:ext cx="805021" cy="805021"/>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 name="燕尾形 9"/>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7" name="文本框 46"/>
          <p:cNvSpPr txBox="1"/>
          <p:nvPr userDrawn="1"/>
        </p:nvSpPr>
        <p:spPr>
          <a:xfrm>
            <a:off x="919321" y="936000"/>
            <a:ext cx="4432300" cy="584775"/>
          </a:xfrm>
          <a:prstGeom prst="rect">
            <a:avLst/>
          </a:prstGeom>
          <a:noFill/>
        </p:spPr>
        <p:txBody>
          <a:bodyPr wrap="square" rtlCol="0">
            <a:spAutoFit/>
          </a:bodyPr>
          <a:lstStyle/>
          <a:p>
            <a:r>
              <a:rPr lang="en-US" altLang="zh-CN" sz="3200" b="1" dirty="0"/>
              <a:t>Initiating</a:t>
            </a:r>
            <a:endParaRPr lang="zh-CN" altLang="en-US" sz="3200" b="1" dirty="0"/>
          </a:p>
        </p:txBody>
      </p:sp>
      <p:sp>
        <p:nvSpPr>
          <p:cNvPr id="49" name="文本框 48"/>
          <p:cNvSpPr txBox="1"/>
          <p:nvPr userDrawn="1"/>
        </p:nvSpPr>
        <p:spPr>
          <a:xfrm>
            <a:off x="-55708" y="-25400"/>
            <a:ext cx="4169587" cy="646331"/>
          </a:xfrm>
          <a:prstGeom prst="rect">
            <a:avLst/>
          </a:prstGeom>
          <a:noFill/>
        </p:spPr>
        <p:txBody>
          <a:bodyPr wrap="square" rtlCol="0">
            <a:spAutoFit/>
          </a:bodyPr>
          <a:lstStyle/>
          <a:p>
            <a:pPr algn="ctr"/>
            <a:r>
              <a:rPr lang="en-US" altLang="zh-CN" b="1" dirty="0">
                <a:solidFill>
                  <a:schemeClr val="bg1"/>
                </a:solidFill>
              </a:rPr>
              <a:t>PART ONE </a:t>
            </a:r>
          </a:p>
          <a:p>
            <a:pPr algn="ctr"/>
            <a:r>
              <a:rPr lang="en-GB" altLang="zh-CN" b="1" dirty="0"/>
              <a:t>Preparing and Initiating</a:t>
            </a:r>
            <a:endParaRPr lang="zh-CN" altLang="en-US" b="1" dirty="0">
              <a:solidFill>
                <a:schemeClr val="bg1"/>
              </a:solidFill>
            </a:endParaRPr>
          </a:p>
        </p:txBody>
      </p:sp>
      <p:sp>
        <p:nvSpPr>
          <p:cNvPr id="50" name="文本框 49">
            <a:hlinkClick r:id="rId3" action="ppaction://hlinksldjump"/>
          </p:cNvPr>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 </a:t>
            </a:r>
            <a:endParaRPr lang="zh-CN" altLang="en-US" b="1" dirty="0">
              <a:solidFill>
                <a:schemeClr val="bg1"/>
              </a:solidFill>
            </a:endParaRPr>
          </a:p>
        </p:txBody>
      </p:sp>
      <p:sp>
        <p:nvSpPr>
          <p:cNvPr id="51" name="文本框 50">
            <a:hlinkClick r:id="rId2" action="ppaction://hlinksldjump"/>
          </p:cNvPr>
          <p:cNvSpPr txBox="1"/>
          <p:nvPr userDrawn="1"/>
        </p:nvSpPr>
        <p:spPr>
          <a:xfrm>
            <a:off x="7980763" y="-2322"/>
            <a:ext cx="4169587" cy="369332"/>
          </a:xfrm>
          <a:prstGeom prst="rect">
            <a:avLst/>
          </a:prstGeom>
          <a:noFill/>
        </p:spPr>
        <p:txBody>
          <a:bodyPr wrap="square" rtlCol="0">
            <a:spAutoFit/>
          </a:bodyPr>
          <a:lstStyle/>
          <a:p>
            <a:pPr algn="ctr"/>
            <a:r>
              <a:rPr lang="en-US" altLang="zh-CN" b="1" dirty="0">
                <a:solidFill>
                  <a:schemeClr val="bg1"/>
                </a:solidFill>
              </a:rPr>
              <a:t>PART THREE</a:t>
            </a:r>
          </a:p>
        </p:txBody>
      </p:sp>
      <p:sp>
        <p:nvSpPr>
          <p:cNvPr id="12" name="矩形 11">
            <a:hlinkClick r:id="rId4" action="ppaction://hlinksldjump"/>
          </p:cNvPr>
          <p:cNvSpPr/>
          <p:nvPr userDrawn="1"/>
        </p:nvSpPr>
        <p:spPr>
          <a:xfrm>
            <a:off x="0" y="0"/>
            <a:ext cx="385789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hlinkClick r:id="rId3" action="ppaction://hlinksldjump"/>
          </p:cNvPr>
          <p:cNvSpPr/>
          <p:nvPr userDrawn="1"/>
        </p:nvSpPr>
        <p:spPr>
          <a:xfrm>
            <a:off x="4338247" y="7406"/>
            <a:ext cx="3544903"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hlinkClick r:id="rId2" action="ppaction://hlinksldjump"/>
          </p:cNvPr>
          <p:cNvSpPr/>
          <p:nvPr userDrawn="1"/>
        </p:nvSpPr>
        <p:spPr>
          <a:xfrm>
            <a:off x="8334750" y="-2322"/>
            <a:ext cx="3544903"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assageA-模板">
    <p:spTree>
      <p:nvGrpSpPr>
        <p:cNvPr id="1" name=""/>
        <p:cNvGrpSpPr/>
        <p:nvPr/>
      </p:nvGrpSpPr>
      <p:grpSpPr>
        <a:xfrm>
          <a:off x="0" y="0"/>
          <a:ext cx="0" cy="0"/>
          <a:chOff x="0" y="0"/>
          <a:chExt cx="0" cy="0"/>
        </a:xfrm>
      </p:grpSpPr>
      <p:sp>
        <p:nvSpPr>
          <p:cNvPr id="13" name="椭圆 12"/>
          <p:cNvSpPr/>
          <p:nvPr userDrawn="1"/>
        </p:nvSpPr>
        <p:spPr>
          <a:xfrm>
            <a:off x="114300" y="812542"/>
            <a:ext cx="805021" cy="805021"/>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燕尾形 9"/>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文本框 14"/>
          <p:cNvSpPr txBox="1"/>
          <p:nvPr userDrawn="1"/>
        </p:nvSpPr>
        <p:spPr>
          <a:xfrm>
            <a:off x="919321" y="936437"/>
            <a:ext cx="4432300" cy="584775"/>
          </a:xfrm>
          <a:prstGeom prst="rect">
            <a:avLst/>
          </a:prstGeom>
          <a:noFill/>
        </p:spPr>
        <p:txBody>
          <a:bodyPr wrap="square" rtlCol="0">
            <a:spAutoFit/>
          </a:bodyPr>
          <a:lstStyle/>
          <a:p>
            <a:r>
              <a:rPr lang="en-GB" altLang="zh-CN" sz="3200" b="1" dirty="0"/>
              <a:t>Initiating</a:t>
            </a:r>
          </a:p>
        </p:txBody>
      </p:sp>
      <p:sp>
        <p:nvSpPr>
          <p:cNvPr id="16" name="圆角矩形 1"/>
          <p:cNvSpPr/>
          <p:nvPr userDrawn="1"/>
        </p:nvSpPr>
        <p:spPr>
          <a:xfrm>
            <a:off x="8301519" y="936435"/>
            <a:ext cx="3051425" cy="933461"/>
          </a:xfrm>
          <a:prstGeom prst="roundRect">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t> Passage A</a:t>
            </a:r>
            <a:endParaRPr lang="zh-CN" altLang="en-US" sz="3200" b="1" dirty="0"/>
          </a:p>
        </p:txBody>
      </p:sp>
      <p:sp>
        <p:nvSpPr>
          <p:cNvPr id="17" name="圆角矩形 13"/>
          <p:cNvSpPr/>
          <p:nvPr userDrawn="1"/>
        </p:nvSpPr>
        <p:spPr>
          <a:xfrm>
            <a:off x="919320" y="1733748"/>
            <a:ext cx="10751979" cy="5898951"/>
          </a:xfrm>
          <a:prstGeom prst="roundRect">
            <a:avLst>
              <a:gd name="adj" fmla="val 4742"/>
            </a:avLst>
          </a:prstGeom>
          <a:solidFill>
            <a:schemeClr val="bg1"/>
          </a:solidFill>
          <a:ln w="57150">
            <a:solidFill>
              <a:srgbClr val="F19B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燕尾形 14"/>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燕尾形 16">
            <a:hlinkClick r:id="rId2" action="ppaction://hlinksldjump"/>
          </p:cNvPr>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燕尾形 18"/>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燕尾形 20"/>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文本框 24"/>
          <p:cNvSpPr txBox="1"/>
          <p:nvPr userDrawn="1"/>
        </p:nvSpPr>
        <p:spPr>
          <a:xfrm>
            <a:off x="-55708" y="-25400"/>
            <a:ext cx="4169587" cy="646331"/>
          </a:xfrm>
          <a:prstGeom prst="rect">
            <a:avLst/>
          </a:prstGeom>
          <a:noFill/>
        </p:spPr>
        <p:txBody>
          <a:bodyPr wrap="square" rtlCol="0">
            <a:spAutoFit/>
          </a:bodyPr>
          <a:lstStyle/>
          <a:p>
            <a:pPr algn="ctr"/>
            <a:r>
              <a:rPr lang="en-US" altLang="zh-CN" b="1" dirty="0">
                <a:solidFill>
                  <a:schemeClr val="bg1"/>
                </a:solidFill>
              </a:rPr>
              <a:t>PART ONE </a:t>
            </a:r>
          </a:p>
          <a:p>
            <a:pPr algn="ctr"/>
            <a:r>
              <a:rPr lang="en-GB" altLang="zh-CN" b="1" dirty="0"/>
              <a:t>Preparing and Initiating</a:t>
            </a:r>
            <a:endParaRPr lang="zh-CN" altLang="en-US" b="1" dirty="0">
              <a:solidFill>
                <a:schemeClr val="bg1"/>
              </a:solidFill>
            </a:endParaRPr>
          </a:p>
        </p:txBody>
      </p:sp>
      <p:sp>
        <p:nvSpPr>
          <p:cNvPr id="26" name="文本框 25">
            <a:hlinkClick r:id="rId3" action="ppaction://hlinksldjump"/>
          </p:cNvPr>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 </a:t>
            </a:r>
            <a:endParaRPr lang="zh-CN" altLang="en-US" b="1" dirty="0">
              <a:solidFill>
                <a:schemeClr val="bg1"/>
              </a:solidFill>
            </a:endParaRPr>
          </a:p>
        </p:txBody>
      </p:sp>
      <p:sp>
        <p:nvSpPr>
          <p:cNvPr id="27" name="文本框 26"/>
          <p:cNvSpPr txBox="1"/>
          <p:nvPr userDrawn="1"/>
        </p:nvSpPr>
        <p:spPr>
          <a:xfrm>
            <a:off x="7980763" y="-2322"/>
            <a:ext cx="4169587" cy="369332"/>
          </a:xfrm>
          <a:prstGeom prst="rect">
            <a:avLst/>
          </a:prstGeom>
          <a:noFill/>
        </p:spPr>
        <p:txBody>
          <a:bodyPr wrap="square" rtlCol="0">
            <a:spAutoFit/>
          </a:bodyPr>
          <a:lstStyle/>
          <a:p>
            <a:pPr algn="ctr"/>
            <a:r>
              <a:rPr lang="en-US" altLang="zh-CN" b="1" dirty="0">
                <a:solidFill>
                  <a:schemeClr val="bg1"/>
                </a:solidFill>
              </a:rPr>
              <a:t>PART THREE</a:t>
            </a:r>
          </a:p>
        </p:txBody>
      </p:sp>
      <p:pic>
        <p:nvPicPr>
          <p:cNvPr id="4" name="图片 3"/>
          <p:cNvPicPr>
            <a:picLocks noChangeAspect="1"/>
          </p:cNvPicPr>
          <p:nvPr userDrawn="1"/>
        </p:nvPicPr>
        <p:blipFill>
          <a:blip r:embed="rId4" cstate="print"/>
          <a:stretch>
            <a:fillRect/>
          </a:stretch>
        </p:blipFill>
        <p:spPr>
          <a:xfrm>
            <a:off x="10436400" y="1051200"/>
            <a:ext cx="597600" cy="597600"/>
          </a:xfrm>
          <a:prstGeom prst="rect">
            <a:avLst/>
          </a:prstGeom>
        </p:spPr>
      </p:pic>
      <p:sp>
        <p:nvSpPr>
          <p:cNvPr id="18" name="矩形 17">
            <a:hlinkClick r:id="rId5" action="ppaction://hlinksldjump"/>
          </p:cNvPr>
          <p:cNvSpPr/>
          <p:nvPr userDrawn="1"/>
        </p:nvSpPr>
        <p:spPr>
          <a:xfrm>
            <a:off x="0" y="0"/>
            <a:ext cx="385789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hlinkClick r:id="rId3" action="ppaction://hlinksldjump"/>
          </p:cNvPr>
          <p:cNvSpPr/>
          <p:nvPr userDrawn="1"/>
        </p:nvSpPr>
        <p:spPr>
          <a:xfrm>
            <a:off x="4338247" y="7406"/>
            <a:ext cx="3544903"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hlinkClick r:id="rId2" action="ppaction://hlinksldjump"/>
          </p:cNvPr>
          <p:cNvSpPr/>
          <p:nvPr userDrawn="1"/>
        </p:nvSpPr>
        <p:spPr>
          <a:xfrm>
            <a:off x="8334750" y="-2322"/>
            <a:ext cx="3544903"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itiating Activity-模板">
    <p:spTree>
      <p:nvGrpSpPr>
        <p:cNvPr id="1" name=""/>
        <p:cNvGrpSpPr/>
        <p:nvPr/>
      </p:nvGrpSpPr>
      <p:grpSpPr>
        <a:xfrm>
          <a:off x="0" y="0"/>
          <a:ext cx="0" cy="0"/>
          <a:chOff x="0" y="0"/>
          <a:chExt cx="0" cy="0"/>
        </a:xfrm>
      </p:grpSpPr>
      <p:sp>
        <p:nvSpPr>
          <p:cNvPr id="19" name="椭圆 18"/>
          <p:cNvSpPr/>
          <p:nvPr userDrawn="1"/>
        </p:nvSpPr>
        <p:spPr>
          <a:xfrm>
            <a:off x="114300" y="812542"/>
            <a:ext cx="805021" cy="805021"/>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燕尾形 9"/>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文本框 27"/>
          <p:cNvSpPr txBox="1"/>
          <p:nvPr userDrawn="1"/>
        </p:nvSpPr>
        <p:spPr>
          <a:xfrm>
            <a:off x="919321" y="936437"/>
            <a:ext cx="4432300" cy="584775"/>
          </a:xfrm>
          <a:prstGeom prst="rect">
            <a:avLst/>
          </a:prstGeom>
          <a:noFill/>
        </p:spPr>
        <p:txBody>
          <a:bodyPr wrap="square" rtlCol="0">
            <a:spAutoFit/>
          </a:bodyPr>
          <a:lstStyle/>
          <a:p>
            <a:r>
              <a:rPr lang="en-GB" altLang="zh-CN" sz="3200" b="1" dirty="0"/>
              <a:t>Initiating</a:t>
            </a:r>
          </a:p>
        </p:txBody>
      </p:sp>
      <p:sp>
        <p:nvSpPr>
          <p:cNvPr id="29" name="燕尾形 14"/>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 name="燕尾形 16">
            <a:hlinkClick r:id="rId2" action="ppaction://hlinksldjump"/>
          </p:cNvPr>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1" name="燕尾形 18"/>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 name="燕尾形 20"/>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文本框 32"/>
          <p:cNvSpPr txBox="1"/>
          <p:nvPr userDrawn="1"/>
        </p:nvSpPr>
        <p:spPr>
          <a:xfrm>
            <a:off x="-55708" y="-25400"/>
            <a:ext cx="4169587" cy="646331"/>
          </a:xfrm>
          <a:prstGeom prst="rect">
            <a:avLst/>
          </a:prstGeom>
          <a:noFill/>
        </p:spPr>
        <p:txBody>
          <a:bodyPr wrap="square" rtlCol="0">
            <a:spAutoFit/>
          </a:bodyPr>
          <a:lstStyle/>
          <a:p>
            <a:pPr algn="ctr"/>
            <a:r>
              <a:rPr lang="en-US" altLang="zh-CN" b="1" dirty="0">
                <a:solidFill>
                  <a:schemeClr val="bg1"/>
                </a:solidFill>
              </a:rPr>
              <a:t>PART ONE </a:t>
            </a:r>
          </a:p>
          <a:p>
            <a:pPr algn="ctr"/>
            <a:r>
              <a:rPr lang="en-GB" altLang="zh-CN" b="1" dirty="0"/>
              <a:t>Preparing and Initiating</a:t>
            </a:r>
            <a:endParaRPr lang="zh-CN" altLang="en-US" b="1" dirty="0">
              <a:solidFill>
                <a:schemeClr val="bg1"/>
              </a:solidFill>
            </a:endParaRPr>
          </a:p>
        </p:txBody>
      </p:sp>
      <p:sp>
        <p:nvSpPr>
          <p:cNvPr id="34" name="文本框 33">
            <a:hlinkClick r:id="rId3" action="ppaction://hlinksldjump"/>
          </p:cNvPr>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 </a:t>
            </a:r>
            <a:endParaRPr lang="zh-CN" altLang="en-US" b="1" dirty="0">
              <a:solidFill>
                <a:schemeClr val="bg1"/>
              </a:solidFill>
            </a:endParaRPr>
          </a:p>
        </p:txBody>
      </p:sp>
      <p:sp>
        <p:nvSpPr>
          <p:cNvPr id="35" name="文本框 34"/>
          <p:cNvSpPr txBox="1"/>
          <p:nvPr userDrawn="1"/>
        </p:nvSpPr>
        <p:spPr>
          <a:xfrm>
            <a:off x="7980763" y="-2322"/>
            <a:ext cx="4169587" cy="369332"/>
          </a:xfrm>
          <a:prstGeom prst="rect">
            <a:avLst/>
          </a:prstGeom>
          <a:noFill/>
        </p:spPr>
        <p:txBody>
          <a:bodyPr wrap="square" rtlCol="0">
            <a:spAutoFit/>
          </a:bodyPr>
          <a:lstStyle/>
          <a:p>
            <a:pPr algn="ctr"/>
            <a:r>
              <a:rPr lang="en-US" altLang="zh-CN" b="1" dirty="0">
                <a:solidFill>
                  <a:schemeClr val="bg1"/>
                </a:solidFill>
              </a:rPr>
              <a:t>PART THREE</a:t>
            </a:r>
          </a:p>
        </p:txBody>
      </p:sp>
      <p:sp>
        <p:nvSpPr>
          <p:cNvPr id="12" name="矩形 11">
            <a:hlinkClick r:id="rId4" action="ppaction://hlinksldjump"/>
          </p:cNvPr>
          <p:cNvSpPr/>
          <p:nvPr userDrawn="1"/>
        </p:nvSpPr>
        <p:spPr>
          <a:xfrm>
            <a:off x="0" y="0"/>
            <a:ext cx="385789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hlinkClick r:id="rId3" action="ppaction://hlinksldjump"/>
          </p:cNvPr>
          <p:cNvSpPr/>
          <p:nvPr userDrawn="1"/>
        </p:nvSpPr>
        <p:spPr>
          <a:xfrm>
            <a:off x="4338247" y="7406"/>
            <a:ext cx="3544903"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hlinkClick r:id="rId2" action="ppaction://hlinksldjump"/>
          </p:cNvPr>
          <p:cNvSpPr/>
          <p:nvPr userDrawn="1"/>
        </p:nvSpPr>
        <p:spPr>
          <a:xfrm>
            <a:off x="8334750" y="-2322"/>
            <a:ext cx="3544903"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xploring过渡页-模板">
    <p:spTree>
      <p:nvGrpSpPr>
        <p:cNvPr id="1" name=""/>
        <p:cNvGrpSpPr/>
        <p:nvPr/>
      </p:nvGrpSpPr>
      <p:grpSpPr>
        <a:xfrm>
          <a:off x="0" y="0"/>
          <a:ext cx="0" cy="0"/>
          <a:chOff x="0" y="0"/>
          <a:chExt cx="0" cy="0"/>
        </a:xfrm>
      </p:grpSpPr>
      <p:sp>
        <p:nvSpPr>
          <p:cNvPr id="2" name="圆角矩形 2"/>
          <p:cNvSpPr/>
          <p:nvPr userDrawn="1"/>
        </p:nvSpPr>
        <p:spPr>
          <a:xfrm>
            <a:off x="-385011" y="1942412"/>
            <a:ext cx="13042232" cy="2829885"/>
          </a:xfrm>
          <a:prstGeom prst="roundRect">
            <a:avLst>
              <a:gd name="adj" fmla="val 7640"/>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燕尾形 20"/>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燕尾形 21">
            <a:hlinkClick r:id="rId2" action="ppaction://hlinksldjump"/>
          </p:cNvPr>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燕尾形 19">
            <a:hlinkClick r:id="rId3" action="ppaction://hlinksldjump"/>
          </p:cNvPr>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椭圆 5"/>
          <p:cNvSpPr/>
          <p:nvPr userDrawn="1"/>
        </p:nvSpPr>
        <p:spPr>
          <a:xfrm>
            <a:off x="114300" y="812542"/>
            <a:ext cx="805021" cy="805021"/>
          </a:xfrm>
          <a:prstGeom prst="ellipse">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燕尾形 9"/>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文本框 7"/>
          <p:cNvSpPr txBox="1"/>
          <p:nvPr userDrawn="1"/>
        </p:nvSpPr>
        <p:spPr>
          <a:xfrm>
            <a:off x="919321" y="970017"/>
            <a:ext cx="4432300" cy="584775"/>
          </a:xfrm>
          <a:prstGeom prst="rect">
            <a:avLst/>
          </a:prstGeom>
          <a:noFill/>
        </p:spPr>
        <p:txBody>
          <a:bodyPr wrap="square" rtlCol="0">
            <a:spAutoFit/>
          </a:bodyPr>
          <a:lstStyle/>
          <a:p>
            <a:r>
              <a:rPr lang="en-US" altLang="zh-CN" sz="3200" b="1" dirty="0"/>
              <a:t>Exploring</a:t>
            </a:r>
            <a:endParaRPr lang="zh-CN" altLang="en-US" sz="3200" b="1" dirty="0"/>
          </a:p>
        </p:txBody>
      </p:sp>
      <p:sp>
        <p:nvSpPr>
          <p:cNvPr id="10" name="文本框 9">
            <a:hlinkClick r:id="rId3" action="ppaction://hlinksldjump"/>
          </p:cNvPr>
          <p:cNvSpPr txBox="1"/>
          <p:nvPr userDrawn="1"/>
        </p:nvSpPr>
        <p:spPr>
          <a:xfrm>
            <a:off x="-55708" y="-25400"/>
            <a:ext cx="4169587" cy="369332"/>
          </a:xfrm>
          <a:prstGeom prst="rect">
            <a:avLst/>
          </a:prstGeom>
          <a:noFill/>
        </p:spPr>
        <p:txBody>
          <a:bodyPr wrap="square" rtlCol="0">
            <a:spAutoFit/>
          </a:bodyPr>
          <a:lstStyle/>
          <a:p>
            <a:pPr algn="ctr"/>
            <a:r>
              <a:rPr lang="en-US" altLang="zh-CN" b="1" dirty="0">
                <a:solidFill>
                  <a:schemeClr val="bg1"/>
                </a:solidFill>
              </a:rPr>
              <a:t>PART ONE </a:t>
            </a:r>
          </a:p>
        </p:txBody>
      </p:sp>
      <p:sp>
        <p:nvSpPr>
          <p:cNvPr id="11" name="文本框 10"/>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Exploring and Researching </a:t>
            </a:r>
            <a:endParaRPr lang="zh-CN" altLang="en-US" b="1" dirty="0">
              <a:solidFill>
                <a:schemeClr val="bg1"/>
              </a:solidFill>
            </a:endParaRPr>
          </a:p>
        </p:txBody>
      </p:sp>
      <p:sp>
        <p:nvSpPr>
          <p:cNvPr id="12" name="文本框 11">
            <a:hlinkClick r:id="rId2" action="ppaction://hlinksldjump"/>
          </p:cNvPr>
          <p:cNvSpPr txBox="1"/>
          <p:nvPr userDrawn="1"/>
        </p:nvSpPr>
        <p:spPr>
          <a:xfrm>
            <a:off x="7980763" y="-2322"/>
            <a:ext cx="4169587" cy="369332"/>
          </a:xfrm>
          <a:prstGeom prst="rect">
            <a:avLst/>
          </a:prstGeom>
          <a:noFill/>
        </p:spPr>
        <p:txBody>
          <a:bodyPr wrap="square" rtlCol="0">
            <a:spAutoFit/>
          </a:bodyPr>
          <a:lstStyle/>
          <a:p>
            <a:pPr algn="ctr"/>
            <a:r>
              <a:rPr lang="en-US" altLang="zh-CN" b="1" dirty="0">
                <a:solidFill>
                  <a:schemeClr val="bg1"/>
                </a:solidFill>
              </a:rPr>
              <a:t>PART THREE</a:t>
            </a:r>
          </a:p>
        </p:txBody>
      </p:sp>
      <p:sp>
        <p:nvSpPr>
          <p:cNvPr id="13" name="矩形 12">
            <a:hlinkClick r:id="rId3" action="ppaction://hlinksldjump"/>
          </p:cNvPr>
          <p:cNvSpPr/>
          <p:nvPr userDrawn="1"/>
        </p:nvSpPr>
        <p:spPr>
          <a:xfrm>
            <a:off x="0" y="0"/>
            <a:ext cx="385789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hlinkClick r:id="rId4" action="ppaction://hlinksldjump"/>
          </p:cNvPr>
          <p:cNvSpPr/>
          <p:nvPr userDrawn="1"/>
        </p:nvSpPr>
        <p:spPr>
          <a:xfrm>
            <a:off x="4338247" y="7406"/>
            <a:ext cx="3544903"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hlinkClick r:id="rId2" action="ppaction://hlinksldjump"/>
          </p:cNvPr>
          <p:cNvSpPr/>
          <p:nvPr userDrawn="1"/>
        </p:nvSpPr>
        <p:spPr>
          <a:xfrm>
            <a:off x="8334750" y="-2322"/>
            <a:ext cx="3544903"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ssageB-模板">
    <p:spTree>
      <p:nvGrpSpPr>
        <p:cNvPr id="1" name=""/>
        <p:cNvGrpSpPr/>
        <p:nvPr/>
      </p:nvGrpSpPr>
      <p:grpSpPr>
        <a:xfrm>
          <a:off x="0" y="0"/>
          <a:ext cx="0" cy="0"/>
          <a:chOff x="0" y="0"/>
          <a:chExt cx="0" cy="0"/>
        </a:xfrm>
      </p:grpSpPr>
      <p:sp>
        <p:nvSpPr>
          <p:cNvPr id="2" name="燕尾形 20"/>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燕尾形 21">
            <a:hlinkClick r:id="rId2" action="ppaction://hlinksldjump"/>
          </p:cNvPr>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燕尾形 19">
            <a:hlinkClick r:id="rId3" action="ppaction://hlinksldjump"/>
          </p:cNvPr>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椭圆 4"/>
          <p:cNvSpPr/>
          <p:nvPr userDrawn="1"/>
        </p:nvSpPr>
        <p:spPr>
          <a:xfrm>
            <a:off x="114300" y="812542"/>
            <a:ext cx="805021" cy="805021"/>
          </a:xfrm>
          <a:prstGeom prst="ellipse">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燕尾形 9"/>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文本框 6"/>
          <p:cNvSpPr txBox="1"/>
          <p:nvPr userDrawn="1"/>
        </p:nvSpPr>
        <p:spPr>
          <a:xfrm>
            <a:off x="919321" y="970017"/>
            <a:ext cx="4432300" cy="584775"/>
          </a:xfrm>
          <a:prstGeom prst="rect">
            <a:avLst/>
          </a:prstGeom>
          <a:noFill/>
        </p:spPr>
        <p:txBody>
          <a:bodyPr wrap="square" rtlCol="0">
            <a:spAutoFit/>
          </a:bodyPr>
          <a:lstStyle/>
          <a:p>
            <a:r>
              <a:rPr lang="en-US" altLang="zh-CN" sz="3200" b="1" dirty="0"/>
              <a:t>Exploring</a:t>
            </a:r>
            <a:endParaRPr lang="zh-CN" altLang="en-US" sz="3200" b="1" dirty="0"/>
          </a:p>
        </p:txBody>
      </p:sp>
      <p:sp>
        <p:nvSpPr>
          <p:cNvPr id="8" name="文本框 7">
            <a:hlinkClick r:id="rId3" action="ppaction://hlinksldjump"/>
          </p:cNvPr>
          <p:cNvSpPr txBox="1"/>
          <p:nvPr userDrawn="1"/>
        </p:nvSpPr>
        <p:spPr>
          <a:xfrm>
            <a:off x="-55708" y="-25400"/>
            <a:ext cx="4169587" cy="369332"/>
          </a:xfrm>
          <a:prstGeom prst="rect">
            <a:avLst/>
          </a:prstGeom>
          <a:noFill/>
        </p:spPr>
        <p:txBody>
          <a:bodyPr wrap="square" rtlCol="0">
            <a:spAutoFit/>
          </a:bodyPr>
          <a:lstStyle/>
          <a:p>
            <a:pPr algn="ctr"/>
            <a:r>
              <a:rPr lang="en-US" altLang="zh-CN" b="1" dirty="0">
                <a:solidFill>
                  <a:schemeClr val="bg1"/>
                </a:solidFill>
              </a:rPr>
              <a:t>PART ONE </a:t>
            </a:r>
          </a:p>
        </p:txBody>
      </p:sp>
      <p:sp>
        <p:nvSpPr>
          <p:cNvPr id="9" name="文本框 8"/>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Exploring and Researching </a:t>
            </a:r>
            <a:endParaRPr lang="zh-CN" altLang="en-US" b="1" dirty="0">
              <a:solidFill>
                <a:schemeClr val="bg1"/>
              </a:solidFill>
            </a:endParaRPr>
          </a:p>
        </p:txBody>
      </p:sp>
      <p:sp>
        <p:nvSpPr>
          <p:cNvPr id="10" name="文本框 9">
            <a:hlinkClick r:id="rId2" action="ppaction://hlinksldjump"/>
          </p:cNvPr>
          <p:cNvSpPr txBox="1"/>
          <p:nvPr userDrawn="1"/>
        </p:nvSpPr>
        <p:spPr>
          <a:xfrm>
            <a:off x="7980763" y="-2322"/>
            <a:ext cx="4169587" cy="369332"/>
          </a:xfrm>
          <a:prstGeom prst="rect">
            <a:avLst/>
          </a:prstGeom>
          <a:noFill/>
        </p:spPr>
        <p:txBody>
          <a:bodyPr wrap="square" rtlCol="0">
            <a:spAutoFit/>
          </a:bodyPr>
          <a:lstStyle/>
          <a:p>
            <a:pPr algn="ctr"/>
            <a:r>
              <a:rPr lang="en-US" altLang="zh-CN" b="1" dirty="0">
                <a:solidFill>
                  <a:schemeClr val="bg1"/>
                </a:solidFill>
              </a:rPr>
              <a:t>PART THREE</a:t>
            </a:r>
          </a:p>
        </p:txBody>
      </p:sp>
      <p:sp>
        <p:nvSpPr>
          <p:cNvPr id="11" name="圆角矩形 14"/>
          <p:cNvSpPr/>
          <p:nvPr userDrawn="1"/>
        </p:nvSpPr>
        <p:spPr>
          <a:xfrm>
            <a:off x="8301519" y="936435"/>
            <a:ext cx="3051425" cy="933461"/>
          </a:xfrm>
          <a:prstGeom prst="roundRect">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t> Passage B</a:t>
            </a:r>
            <a:endParaRPr lang="zh-CN" altLang="en-US" sz="3200" b="1" dirty="0"/>
          </a:p>
        </p:txBody>
      </p:sp>
      <p:sp>
        <p:nvSpPr>
          <p:cNvPr id="12" name="圆角矩形 16"/>
          <p:cNvSpPr/>
          <p:nvPr userDrawn="1"/>
        </p:nvSpPr>
        <p:spPr>
          <a:xfrm>
            <a:off x="919320" y="1733748"/>
            <a:ext cx="10751979" cy="5898951"/>
          </a:xfrm>
          <a:prstGeom prst="roundRect">
            <a:avLst>
              <a:gd name="adj" fmla="val 4742"/>
            </a:avLst>
          </a:prstGeom>
          <a:solidFill>
            <a:schemeClr val="bg1"/>
          </a:solidFill>
          <a:ln w="57150">
            <a:solidFill>
              <a:srgbClr val="EA8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4" cstate="print"/>
          <a:stretch>
            <a:fillRect/>
          </a:stretch>
        </p:blipFill>
        <p:spPr>
          <a:xfrm>
            <a:off x="10436400" y="1051200"/>
            <a:ext cx="597600" cy="597600"/>
          </a:xfrm>
          <a:prstGeom prst="rect">
            <a:avLst/>
          </a:prstGeom>
        </p:spPr>
      </p:pic>
      <p:sp>
        <p:nvSpPr>
          <p:cNvPr id="15" name="矩形 14">
            <a:hlinkClick r:id="rId3" action="ppaction://hlinksldjump"/>
          </p:cNvPr>
          <p:cNvSpPr/>
          <p:nvPr userDrawn="1"/>
        </p:nvSpPr>
        <p:spPr>
          <a:xfrm>
            <a:off x="0" y="0"/>
            <a:ext cx="385789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hlinkClick r:id="rId5" action="ppaction://hlinksldjump"/>
          </p:cNvPr>
          <p:cNvSpPr/>
          <p:nvPr userDrawn="1"/>
        </p:nvSpPr>
        <p:spPr>
          <a:xfrm>
            <a:off x="4338247" y="7406"/>
            <a:ext cx="3544903"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hlinkClick r:id="rId2" action="ppaction://hlinksldjump"/>
          </p:cNvPr>
          <p:cNvSpPr/>
          <p:nvPr userDrawn="1"/>
        </p:nvSpPr>
        <p:spPr>
          <a:xfrm>
            <a:off x="8334750" y="-2322"/>
            <a:ext cx="3544903"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esearching过渡页-模板">
    <p:spTree>
      <p:nvGrpSpPr>
        <p:cNvPr id="1" name=""/>
        <p:cNvGrpSpPr/>
        <p:nvPr/>
      </p:nvGrpSpPr>
      <p:grpSpPr>
        <a:xfrm>
          <a:off x="0" y="0"/>
          <a:ext cx="0" cy="0"/>
          <a:chOff x="0" y="0"/>
          <a:chExt cx="0" cy="0"/>
        </a:xfrm>
      </p:grpSpPr>
      <p:sp>
        <p:nvSpPr>
          <p:cNvPr id="2" name="圆角矩形 2"/>
          <p:cNvSpPr/>
          <p:nvPr userDrawn="1"/>
        </p:nvSpPr>
        <p:spPr>
          <a:xfrm>
            <a:off x="-385011" y="2212379"/>
            <a:ext cx="13042232" cy="2665679"/>
          </a:xfrm>
          <a:prstGeom prst="roundRect">
            <a:avLst>
              <a:gd name="adj" fmla="val 7640"/>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燕尾形 20"/>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燕尾形 21">
            <a:hlinkClick r:id="rId2" action="ppaction://hlinksldjump"/>
          </p:cNvPr>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燕尾形 19">
            <a:hlinkClick r:id="rId3" action="ppaction://hlinksldjump"/>
          </p:cNvPr>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椭圆 5"/>
          <p:cNvSpPr/>
          <p:nvPr userDrawn="1"/>
        </p:nvSpPr>
        <p:spPr>
          <a:xfrm>
            <a:off x="114300" y="812542"/>
            <a:ext cx="805021" cy="805021"/>
          </a:xfrm>
          <a:prstGeom prst="ellipse">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燕尾形 9"/>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文本框 7"/>
          <p:cNvSpPr txBox="1"/>
          <p:nvPr userDrawn="1"/>
        </p:nvSpPr>
        <p:spPr>
          <a:xfrm>
            <a:off x="919321" y="970017"/>
            <a:ext cx="4432300" cy="584775"/>
          </a:xfrm>
          <a:prstGeom prst="rect">
            <a:avLst/>
          </a:prstGeom>
          <a:noFill/>
        </p:spPr>
        <p:txBody>
          <a:bodyPr wrap="square" rtlCol="0">
            <a:spAutoFit/>
          </a:bodyPr>
          <a:lstStyle/>
          <a:p>
            <a:r>
              <a:rPr lang="en-US" altLang="zh-CN" sz="3200" b="1" dirty="0"/>
              <a:t>Researching</a:t>
            </a:r>
            <a:endParaRPr lang="zh-CN" altLang="en-US" sz="3200" b="1" dirty="0"/>
          </a:p>
        </p:txBody>
      </p:sp>
      <p:sp>
        <p:nvSpPr>
          <p:cNvPr id="10" name="文本框 9">
            <a:hlinkClick r:id="rId3" action="ppaction://hlinksldjump"/>
          </p:cNvPr>
          <p:cNvSpPr txBox="1"/>
          <p:nvPr userDrawn="1"/>
        </p:nvSpPr>
        <p:spPr>
          <a:xfrm>
            <a:off x="-55708" y="-25400"/>
            <a:ext cx="4169587" cy="369332"/>
          </a:xfrm>
          <a:prstGeom prst="rect">
            <a:avLst/>
          </a:prstGeom>
          <a:noFill/>
        </p:spPr>
        <p:txBody>
          <a:bodyPr wrap="square" rtlCol="0">
            <a:spAutoFit/>
          </a:bodyPr>
          <a:lstStyle/>
          <a:p>
            <a:pPr algn="ctr"/>
            <a:r>
              <a:rPr lang="en-US" altLang="zh-CN" b="1" dirty="0">
                <a:solidFill>
                  <a:schemeClr val="bg1"/>
                </a:solidFill>
              </a:rPr>
              <a:t>PART ONE </a:t>
            </a:r>
          </a:p>
        </p:txBody>
      </p:sp>
      <p:sp>
        <p:nvSpPr>
          <p:cNvPr id="11" name="文本框 10"/>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Exploring and Researching </a:t>
            </a:r>
            <a:endParaRPr lang="zh-CN" altLang="en-US" b="1" dirty="0">
              <a:solidFill>
                <a:schemeClr val="bg1"/>
              </a:solidFill>
            </a:endParaRPr>
          </a:p>
        </p:txBody>
      </p:sp>
      <p:sp>
        <p:nvSpPr>
          <p:cNvPr id="12" name="文本框 11">
            <a:hlinkClick r:id="rId2" action="ppaction://hlinksldjump"/>
          </p:cNvPr>
          <p:cNvSpPr txBox="1"/>
          <p:nvPr userDrawn="1"/>
        </p:nvSpPr>
        <p:spPr>
          <a:xfrm>
            <a:off x="7980763" y="-2322"/>
            <a:ext cx="4169587" cy="369332"/>
          </a:xfrm>
          <a:prstGeom prst="rect">
            <a:avLst/>
          </a:prstGeom>
          <a:noFill/>
        </p:spPr>
        <p:txBody>
          <a:bodyPr wrap="square" rtlCol="0">
            <a:spAutoFit/>
          </a:bodyPr>
          <a:lstStyle/>
          <a:p>
            <a:pPr algn="ctr"/>
            <a:r>
              <a:rPr lang="en-US" altLang="zh-CN" b="1" dirty="0">
                <a:solidFill>
                  <a:schemeClr val="bg1"/>
                </a:solidFill>
              </a:rPr>
              <a:t>PART THREE</a:t>
            </a:r>
          </a:p>
        </p:txBody>
      </p:sp>
      <p:sp>
        <p:nvSpPr>
          <p:cNvPr id="13" name="矩形 12">
            <a:hlinkClick r:id="rId3" action="ppaction://hlinksldjump"/>
          </p:cNvPr>
          <p:cNvSpPr/>
          <p:nvPr userDrawn="1"/>
        </p:nvSpPr>
        <p:spPr>
          <a:xfrm>
            <a:off x="0" y="0"/>
            <a:ext cx="385789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hlinkClick r:id="rId4" action="ppaction://hlinksldjump"/>
          </p:cNvPr>
          <p:cNvSpPr/>
          <p:nvPr userDrawn="1"/>
        </p:nvSpPr>
        <p:spPr>
          <a:xfrm>
            <a:off x="4338247" y="7406"/>
            <a:ext cx="3544903"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hlinkClick r:id="rId2" action="ppaction://hlinksldjump"/>
          </p:cNvPr>
          <p:cNvSpPr/>
          <p:nvPr userDrawn="1"/>
        </p:nvSpPr>
        <p:spPr>
          <a:xfrm>
            <a:off x="8334750" y="-2322"/>
            <a:ext cx="3544903"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80.xml"/><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slide" Target="slide56.xml"/><Relationship Id="rId4" Type="http://schemas.openxmlformats.org/officeDocument/2006/relationships/slide" Target="slide52.xml"/></Relationships>
</file>

<file path=ppt/slides/_rels/slide11.xml.rels><?xml version="1.0" encoding="UTF-8" standalone="yes"?>
<Relationships xmlns="http://schemas.openxmlformats.org/package/2006/relationships"><Relationship Id="rId3" Type="http://schemas.openxmlformats.org/officeDocument/2006/relationships/slide" Target="slide81.xml"/><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slide" Target="slide59.xml"/><Relationship Id="rId4" Type="http://schemas.openxmlformats.org/officeDocument/2006/relationships/slide" Target="slide58.xml"/></Relationships>
</file>

<file path=ppt/slides/_rels/slide12.xml.rels><?xml version="1.0" encoding="UTF-8" standalone="yes"?>
<Relationships xmlns="http://schemas.openxmlformats.org/package/2006/relationships"><Relationship Id="rId3" Type="http://schemas.openxmlformats.org/officeDocument/2006/relationships/slide" Target="slide82.xml"/><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slide" Target="slide83.xml"/><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slide" Target="slide14.xml"/><Relationship Id="rId7" Type="http://schemas.openxmlformats.org/officeDocument/2006/relationships/slide" Target="slide23.xml"/><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7.xml"/></Relationships>
</file>

<file path=ppt/slides/_rels/slide15.xml.rels><?xml version="1.0" encoding="UTF-8" standalone="yes"?>
<Relationships xmlns="http://schemas.openxmlformats.org/package/2006/relationships"><Relationship Id="rId3" Type="http://schemas.openxmlformats.org/officeDocument/2006/relationships/slide" Target="slide14.xml"/><Relationship Id="rId7" Type="http://schemas.openxmlformats.org/officeDocument/2006/relationships/slide" Target="slide23.xml"/><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7.xml"/></Relationships>
</file>

<file path=ppt/slides/_rels/slide16.xml.rels><?xml version="1.0" encoding="UTF-8" standalone="yes"?>
<Relationships xmlns="http://schemas.openxmlformats.org/package/2006/relationships"><Relationship Id="rId3" Type="http://schemas.openxmlformats.org/officeDocument/2006/relationships/slide" Target="slide14.xml"/><Relationship Id="rId7" Type="http://schemas.openxmlformats.org/officeDocument/2006/relationships/slide" Target="slide23.xml"/><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7.xml"/></Relationships>
</file>

<file path=ppt/slides/_rels/slide17.xml.rels><?xml version="1.0" encoding="UTF-8" standalone="yes"?>
<Relationships xmlns="http://schemas.openxmlformats.org/package/2006/relationships"><Relationship Id="rId3" Type="http://schemas.openxmlformats.org/officeDocument/2006/relationships/slide" Target="slide14.xml"/><Relationship Id="rId7" Type="http://schemas.openxmlformats.org/officeDocument/2006/relationships/slide" Target="slide23.xml"/><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7.xml"/></Relationships>
</file>

<file path=ppt/slides/_rels/slide18.xml.rels><?xml version="1.0" encoding="UTF-8" standalone="yes"?>
<Relationships xmlns="http://schemas.openxmlformats.org/package/2006/relationships"><Relationship Id="rId3" Type="http://schemas.openxmlformats.org/officeDocument/2006/relationships/slide" Target="slide14.xml"/><Relationship Id="rId7" Type="http://schemas.openxmlformats.org/officeDocument/2006/relationships/slide" Target="slide23.xml"/><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7.xml"/></Relationships>
</file>

<file path=ppt/slides/_rels/slide19.xml.rels><?xml version="1.0" encoding="UTF-8" standalone="yes"?>
<Relationships xmlns="http://schemas.openxmlformats.org/package/2006/relationships"><Relationship Id="rId3" Type="http://schemas.openxmlformats.org/officeDocument/2006/relationships/slide" Target="slide14.xml"/><Relationship Id="rId7" Type="http://schemas.openxmlformats.org/officeDocument/2006/relationships/slide" Target="slide23.xml"/><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7.xml"/></Relationships>
</file>

<file path=ppt/slides/_rels/slide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3" Type="http://schemas.openxmlformats.org/officeDocument/2006/relationships/slide" Target="slide14.xml"/><Relationship Id="rId7" Type="http://schemas.openxmlformats.org/officeDocument/2006/relationships/slide" Target="slide23.xml"/><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7.xml"/></Relationships>
</file>

<file path=ppt/slides/_rels/slide21.xml.rels><?xml version="1.0" encoding="UTF-8" standalone="yes"?>
<Relationships xmlns="http://schemas.openxmlformats.org/package/2006/relationships"><Relationship Id="rId3" Type="http://schemas.openxmlformats.org/officeDocument/2006/relationships/slide" Target="slide14.xml"/><Relationship Id="rId7" Type="http://schemas.openxmlformats.org/officeDocument/2006/relationships/slide" Target="slide23.xml"/><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7.xml"/></Relationships>
</file>

<file path=ppt/slides/_rels/slide22.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slide" Target="slide14.xml"/><Relationship Id="rId7" Type="http://schemas.openxmlformats.org/officeDocument/2006/relationships/slide" Target="slide23.xml"/><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7.xml"/></Relationships>
</file>

<file path=ppt/slides/_rels/slide23.xml.rels><?xml version="1.0" encoding="UTF-8" standalone="yes"?>
<Relationships xmlns="http://schemas.openxmlformats.org/package/2006/relationships"><Relationship Id="rId3" Type="http://schemas.openxmlformats.org/officeDocument/2006/relationships/slide" Target="slide14.xml"/><Relationship Id="rId7" Type="http://schemas.openxmlformats.org/officeDocument/2006/relationships/slide" Target="slide23.xml"/><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slide" Target="slide62.xml"/><Relationship Id="rId2" Type="http://schemas.openxmlformats.org/officeDocument/2006/relationships/slide" Target="slide84.xml"/><Relationship Id="rId1" Type="http://schemas.openxmlformats.org/officeDocument/2006/relationships/slideLayout" Target="../slideLayouts/slideLayout8.xml"/><Relationship Id="rId5" Type="http://schemas.openxmlformats.org/officeDocument/2006/relationships/slide" Target="slide64.xml"/><Relationship Id="rId4" Type="http://schemas.openxmlformats.org/officeDocument/2006/relationships/slide" Target="slide61.xml"/></Relationships>
</file>

<file path=ppt/slides/_rels/slide26.xml.rels><?xml version="1.0" encoding="UTF-8" standalone="yes"?>
<Relationships xmlns="http://schemas.openxmlformats.org/package/2006/relationships"><Relationship Id="rId3" Type="http://schemas.openxmlformats.org/officeDocument/2006/relationships/slide" Target="slide65.xml"/><Relationship Id="rId2" Type="http://schemas.openxmlformats.org/officeDocument/2006/relationships/slide" Target="slide85.xml"/><Relationship Id="rId1" Type="http://schemas.openxmlformats.org/officeDocument/2006/relationships/slideLayout" Target="../slideLayouts/slideLayout8.xml"/><Relationship Id="rId4" Type="http://schemas.openxmlformats.org/officeDocument/2006/relationships/slide" Target="slide66.xml"/></Relationships>
</file>

<file path=ppt/slides/_rels/slide27.xml.rels><?xml version="1.0" encoding="UTF-8" standalone="yes"?>
<Relationships xmlns="http://schemas.openxmlformats.org/package/2006/relationships"><Relationship Id="rId3" Type="http://schemas.openxmlformats.org/officeDocument/2006/relationships/slide" Target="slide67.xml"/><Relationship Id="rId2" Type="http://schemas.openxmlformats.org/officeDocument/2006/relationships/slide" Target="slide86.xml"/><Relationship Id="rId1" Type="http://schemas.openxmlformats.org/officeDocument/2006/relationships/slideLayout" Target="../slideLayouts/slideLayout8.xml"/><Relationship Id="rId4" Type="http://schemas.openxmlformats.org/officeDocument/2006/relationships/slide" Target="slide69.xml"/></Relationships>
</file>

<file path=ppt/slides/_rels/slide28.xml.rels><?xml version="1.0" encoding="UTF-8" standalone="yes"?>
<Relationships xmlns="http://schemas.openxmlformats.org/package/2006/relationships"><Relationship Id="rId3" Type="http://schemas.openxmlformats.org/officeDocument/2006/relationships/slide" Target="slide71.xml"/><Relationship Id="rId2" Type="http://schemas.openxmlformats.org/officeDocument/2006/relationships/slide" Target="slide70.xml"/><Relationship Id="rId1" Type="http://schemas.openxmlformats.org/officeDocument/2006/relationships/slideLayout" Target="../slideLayouts/slideLayout8.xml"/><Relationship Id="rId5" Type="http://schemas.openxmlformats.org/officeDocument/2006/relationships/slide" Target="slide87.xml"/><Relationship Id="rId4" Type="http://schemas.openxmlformats.org/officeDocument/2006/relationships/slide" Target="slide72.xml"/></Relationships>
</file>

<file path=ppt/slides/_rels/slide29.xml.rels><?xml version="1.0" encoding="UTF-8" standalone="yes"?>
<Relationships xmlns="http://schemas.openxmlformats.org/package/2006/relationships"><Relationship Id="rId3" Type="http://schemas.openxmlformats.org/officeDocument/2006/relationships/slide" Target="slide73.xml"/><Relationship Id="rId2" Type="http://schemas.openxmlformats.org/officeDocument/2006/relationships/slide" Target="slide88.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slide" Target="slide89.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slide" Target="slide75.xml"/><Relationship Id="rId2" Type="http://schemas.openxmlformats.org/officeDocument/2006/relationships/slide" Target="slide90.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8" Type="http://schemas.openxmlformats.org/officeDocument/2006/relationships/slide" Target="slide52.xml"/><Relationship Id="rId3" Type="http://schemas.openxmlformats.org/officeDocument/2006/relationships/image" Target="../media/image7.png"/><Relationship Id="rId7" Type="http://schemas.openxmlformats.org/officeDocument/2006/relationships/slide" Target="slide51.xml"/><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slide" Target="slide49.xml"/><Relationship Id="rId5" Type="http://schemas.openxmlformats.org/officeDocument/2006/relationships/slide" Target="slide33.xml"/><Relationship Id="rId4" Type="http://schemas.openxmlformats.org/officeDocument/2006/relationships/slide" Target="slide32.xml"/></Relationships>
</file>

<file path=ppt/slides/_rels/slide33.xml.rels><?xml version="1.0" encoding="UTF-8" standalone="yes"?>
<Relationships xmlns="http://schemas.openxmlformats.org/package/2006/relationships"><Relationship Id="rId8" Type="http://schemas.openxmlformats.org/officeDocument/2006/relationships/slide" Target="slide52.xml"/><Relationship Id="rId3" Type="http://schemas.openxmlformats.org/officeDocument/2006/relationships/image" Target="../media/image7.png"/><Relationship Id="rId7" Type="http://schemas.openxmlformats.org/officeDocument/2006/relationships/slide" Target="slide51.xml"/><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slide" Target="slide49.xml"/><Relationship Id="rId5" Type="http://schemas.openxmlformats.org/officeDocument/2006/relationships/slide" Target="slide33.xml"/><Relationship Id="rId4" Type="http://schemas.openxmlformats.org/officeDocument/2006/relationships/slide" Target="slide3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slide" Target="slide41.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slide" Target="slide44.xml"/><Relationship Id="rId5" Type="http://schemas.openxmlformats.org/officeDocument/2006/relationships/slide" Target="slide76.xml"/><Relationship Id="rId4" Type="http://schemas.openxmlformats.org/officeDocument/2006/relationships/slide" Target="slide42.xml"/></Relationships>
</file>

<file path=ppt/slides/_rels/slide60.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notesSlide" Target="../notesSlides/notesSlide41.xml"/><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notesSlide" Target="../notesSlides/notesSlide45.xml"/><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notesSlide" Target="../notesSlides/notesSlide46.xml"/><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notesSlide" Target="../notesSlides/notesSlide48.xml"/><Relationship Id="rId1" Type="http://schemas.openxmlformats.org/officeDocument/2006/relationships/slideLayout" Target="../slideLayouts/slideLayout18.xml"/></Relationships>
</file>

<file path=ppt/slides/_rels/slide69.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notesSlide" Target="../notesSlides/notesSlide49.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slide" Target="slide45.xml"/><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slide" Target="slide77.xml"/><Relationship Id="rId4" Type="http://schemas.openxmlformats.org/officeDocument/2006/relationships/slide" Target="slide46.xml"/></Relationships>
</file>

<file path=ppt/slides/_rels/slide70.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notesSlide" Target="../notesSlides/notesSlide50.xml"/><Relationship Id="rId1" Type="http://schemas.openxmlformats.org/officeDocument/2006/relationships/slideLayout" Target="../slideLayouts/slideLayout18.xml"/></Relationships>
</file>

<file path=ppt/slides/_rels/slide71.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notesSlide" Target="../notesSlides/notesSlide51.xml"/><Relationship Id="rId1" Type="http://schemas.openxmlformats.org/officeDocument/2006/relationships/slideLayout" Target="../slideLayouts/slideLayout18.xml"/></Relationships>
</file>

<file path=ppt/slides/_rels/slide72.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notesSlide" Target="../notesSlides/notesSlide52.xml"/><Relationship Id="rId1" Type="http://schemas.openxmlformats.org/officeDocument/2006/relationships/slideLayout" Target="../slideLayouts/slideLayout18.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notesSlide" Target="../notesSlides/notesSlide54.xml"/><Relationship Id="rId1" Type="http://schemas.openxmlformats.org/officeDocument/2006/relationships/slideLayout" Target="../slideLayouts/slideLayout18.xml"/></Relationships>
</file>

<file path=ppt/slides/_rels/slide75.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notesSlide" Target="../notesSlides/notesSlide55.xml"/><Relationship Id="rId1" Type="http://schemas.openxmlformats.org/officeDocument/2006/relationships/slideLayout" Target="../slideLayouts/slideLayout18.xml"/></Relationships>
</file>

<file path=ppt/slides/_rels/slide76.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16.xml"/></Relationships>
</file>

<file path=ppt/slides/_rels/slide77.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16.xml"/></Relationships>
</file>

<file path=ppt/slides/_rels/slide78.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16.xml"/></Relationships>
</file>

<file path=ppt/slides/_rels/slide79.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slide" Target="slide47.xml"/><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slide" Target="slide78.xml"/></Relationships>
</file>

<file path=ppt/slides/_rels/slide80.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16.xml"/></Relationships>
</file>

<file path=ppt/slides/_rels/slide81.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16.xml"/></Relationships>
</file>

<file path=ppt/slides/_rels/slide82.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16.xml"/></Relationships>
</file>

<file path=ppt/slides/_rels/slide83.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16.xml"/></Relationships>
</file>

<file path=ppt/slides/_rels/slide84.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17.xml"/></Relationships>
</file>

<file path=ppt/slides/_rels/slide85.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17.xml"/></Relationships>
</file>

<file path=ppt/slides/_rels/slide86.xml.rels><?xml version="1.0" encoding="UTF-8" standalone="yes"?>
<Relationships xmlns="http://schemas.openxmlformats.org/package/2006/relationships"><Relationship Id="rId2" Type="http://schemas.openxmlformats.org/officeDocument/2006/relationships/slide" Target="slide27.xml"/><Relationship Id="rId1" Type="http://schemas.openxmlformats.org/officeDocument/2006/relationships/slideLayout" Target="../slideLayouts/slideLayout17.xml"/></Relationships>
</file>

<file path=ppt/slides/_rels/slide87.xml.rels><?xml version="1.0" encoding="UTF-8" standalone="yes"?>
<Relationships xmlns="http://schemas.openxmlformats.org/package/2006/relationships"><Relationship Id="rId2" Type="http://schemas.openxmlformats.org/officeDocument/2006/relationships/slide" Target="slide28.xml"/><Relationship Id="rId1" Type="http://schemas.openxmlformats.org/officeDocument/2006/relationships/slideLayout" Target="../slideLayouts/slideLayout17.xml"/></Relationships>
</file>

<file path=ppt/slides/_rels/slide88.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17.xml"/></Relationships>
</file>

<file path=ppt/slides/_rels/slide89.xml.rels><?xml version="1.0" encoding="UTF-8" standalone="yes"?>
<Relationships xmlns="http://schemas.openxmlformats.org/package/2006/relationships"><Relationship Id="rId2" Type="http://schemas.openxmlformats.org/officeDocument/2006/relationships/slide" Target="slide30.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slide" Target="slide50.xml"/><Relationship Id="rId4" Type="http://schemas.openxmlformats.org/officeDocument/2006/relationships/slide" Target="slide79.xml"/></Relationships>
</file>

<file path=ppt/slides/_rels/slide90.xml.rels><?xml version="1.0" encoding="UTF-8" standalone="yes"?>
<Relationships xmlns="http://schemas.openxmlformats.org/package/2006/relationships"><Relationship Id="rId2" Type="http://schemas.openxmlformats.org/officeDocument/2006/relationships/slide" Target="slide31.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4971600" y="1055688"/>
            <a:ext cx="5137150" cy="3741737"/>
          </a:xfrm>
          <a:prstGeom prst="rect">
            <a:avLst/>
          </a:prstGeom>
        </p:spPr>
        <p:txBody>
          <a:bodyPr>
            <a:noAutofit/>
          </a:bodyPr>
          <a:lstStyle/>
          <a:p>
            <a:pPr algn="l"/>
            <a:r>
              <a:rPr lang="en-US" altLang="zh-CN" sz="3600" dirty="0">
                <a:solidFill>
                  <a:schemeClr val="bg2"/>
                </a:solidFill>
                <a:latin typeface="Arial" panose="020B0604020202020204" pitchFamily="34" charset="0"/>
                <a:ea typeface="Adobe 黑体 Std R" panose="020B0400000000000000" pitchFamily="34" charset="-122"/>
                <a:cs typeface="Arial" panose="020B0604020202020204" pitchFamily="34" charset="0"/>
              </a:rPr>
              <a:t>NEW</a:t>
            </a:r>
            <a:r>
              <a:rPr lang="en-US" altLang="zh-CN" sz="3600" b="1" dirty="0">
                <a:solidFill>
                  <a:schemeClr val="bg2"/>
                </a:solidFill>
                <a:latin typeface="Arial" panose="020B0604020202020204" pitchFamily="34" charset="0"/>
                <a:ea typeface="Adobe 黑体 Std R" panose="020B0400000000000000" pitchFamily="34" charset="-122"/>
                <a:cs typeface="Arial" panose="020B0604020202020204" pitchFamily="34" charset="0"/>
              </a:rPr>
              <a:t> </a:t>
            </a:r>
            <a:br>
              <a:rPr lang="en-US" altLang="zh-CN" sz="3600" b="1" dirty="0">
                <a:solidFill>
                  <a:schemeClr val="bg2"/>
                </a:solidFill>
                <a:latin typeface="Arial" panose="020B0604020202020204" pitchFamily="34" charset="0"/>
                <a:ea typeface="Adobe 黑体 Std R" panose="020B0400000000000000" pitchFamily="34" charset="-122"/>
                <a:cs typeface="Arial" panose="020B0604020202020204" pitchFamily="34" charset="0"/>
              </a:rPr>
            </a:br>
            <a:r>
              <a:rPr lang="en-US" altLang="zh-CN" sz="3600" b="1" dirty="0">
                <a:solidFill>
                  <a:schemeClr val="bg2"/>
                </a:solidFill>
                <a:latin typeface="Arial" panose="020B0604020202020204" pitchFamily="34" charset="0"/>
                <a:ea typeface="Adobe 黑体 Std R" panose="020B0400000000000000" pitchFamily="34" charset="-122"/>
                <a:cs typeface="Arial" panose="020B0604020202020204" pitchFamily="34" charset="0"/>
              </a:rPr>
              <a:t>EXPERIENCING ENGLISH     </a:t>
            </a:r>
            <a:br>
              <a:rPr lang="en-US" altLang="zh-CN" sz="3600" b="1" dirty="0">
                <a:solidFill>
                  <a:schemeClr val="bg2"/>
                </a:solidFill>
                <a:latin typeface="Arial" panose="020B0604020202020204" pitchFamily="34" charset="0"/>
                <a:ea typeface="Adobe 黑体 Std R" panose="020B0400000000000000" pitchFamily="34" charset="-122"/>
                <a:cs typeface="Arial" panose="020B0604020202020204" pitchFamily="34" charset="0"/>
              </a:rPr>
            </a:br>
            <a:r>
              <a:rPr lang="en-US" altLang="zh-CN" sz="3600" b="1" dirty="0">
                <a:solidFill>
                  <a:schemeClr val="bg2"/>
                </a:solidFill>
                <a:latin typeface="Arial" panose="020B0604020202020204" pitchFamily="34" charset="0"/>
                <a:ea typeface="Adobe 黑体 Std R" panose="020B0400000000000000" pitchFamily="34" charset="-122"/>
                <a:cs typeface="Arial" panose="020B0604020202020204" pitchFamily="34" charset="0"/>
              </a:rPr>
              <a:t>2ND EDITION</a:t>
            </a:r>
            <a:br>
              <a:rPr lang="en-US" altLang="zh-CN" sz="3600" b="1" dirty="0">
                <a:solidFill>
                  <a:schemeClr val="bg2"/>
                </a:solidFill>
                <a:latin typeface="Arial" panose="020B0604020202020204" pitchFamily="34" charset="0"/>
                <a:ea typeface="Adobe 黑体 Std R" panose="020B0400000000000000" pitchFamily="34" charset="-122"/>
                <a:cs typeface="Arial" panose="020B0604020202020204" pitchFamily="34" charset="0"/>
              </a:rPr>
            </a:br>
            <a:r>
              <a:rPr lang="en-US" altLang="zh-CN" sz="4000" b="1" dirty="0">
                <a:solidFill>
                  <a:schemeClr val="bg2"/>
                </a:solidFill>
                <a:latin typeface="Arial" panose="020B0604020202020204" pitchFamily="34" charset="0"/>
                <a:ea typeface="Adobe 黑体 Std R" panose="020B0400000000000000" pitchFamily="34" charset="-122"/>
                <a:cs typeface="Arial" panose="020B0604020202020204" pitchFamily="34" charset="0"/>
              </a:rPr>
              <a:t/>
            </a:r>
            <a:br>
              <a:rPr lang="en-US" altLang="zh-CN" sz="4000" b="1" dirty="0">
                <a:solidFill>
                  <a:schemeClr val="bg2"/>
                </a:solidFill>
                <a:latin typeface="Arial" panose="020B0604020202020204" pitchFamily="34" charset="0"/>
                <a:ea typeface="Adobe 黑体 Std R" panose="020B0400000000000000" pitchFamily="34" charset="-122"/>
                <a:cs typeface="Arial" panose="020B0604020202020204" pitchFamily="34" charset="0"/>
              </a:rPr>
            </a:br>
            <a:r>
              <a:rPr lang="en-US" altLang="zh-CN" sz="4800" b="1" dirty="0" err="1">
                <a:solidFill>
                  <a:schemeClr val="bg2"/>
                </a:solidFill>
                <a:latin typeface="Arial" panose="020B0604020202020204" pitchFamily="34" charset="0"/>
                <a:ea typeface="Adobe 黑体 Std R" panose="020B0400000000000000" pitchFamily="34" charset="-122"/>
                <a:cs typeface="Arial" panose="020B0604020202020204" pitchFamily="34" charset="0"/>
              </a:rPr>
              <a:t>Coursebook</a:t>
            </a:r>
            <a:r>
              <a:rPr lang="en-US" altLang="zh-CN" sz="4800" b="1" dirty="0">
                <a:solidFill>
                  <a:schemeClr val="bg2"/>
                </a:solidFill>
                <a:latin typeface="Arial" panose="020B0604020202020204" pitchFamily="34" charset="0"/>
                <a:ea typeface="Adobe 黑体 Std R" panose="020B0400000000000000" pitchFamily="34" charset="-122"/>
                <a:cs typeface="Arial" panose="020B0604020202020204" pitchFamily="34" charset="0"/>
              </a:rPr>
              <a:t> 1</a:t>
            </a:r>
            <a:r>
              <a:rPr lang="en-US" altLang="zh-CN" sz="4000" b="1" dirty="0">
                <a:solidFill>
                  <a:schemeClr val="bg1"/>
                </a:solidFill>
                <a:latin typeface="Arial" panose="020B0604020202020204" pitchFamily="34" charset="0"/>
                <a:ea typeface="Adobe 黑体 Std R" panose="020B0400000000000000" pitchFamily="34" charset="-122"/>
                <a:cs typeface="Arial" panose="020B0604020202020204" pitchFamily="34" charset="0"/>
              </a:rPr>
              <a:t/>
            </a:r>
            <a:br>
              <a:rPr lang="en-US" altLang="zh-CN" sz="4000" b="1" dirty="0">
                <a:solidFill>
                  <a:schemeClr val="bg1"/>
                </a:solidFill>
                <a:latin typeface="Arial" panose="020B0604020202020204" pitchFamily="34" charset="0"/>
                <a:ea typeface="Adobe 黑体 Std R" panose="020B0400000000000000" pitchFamily="34" charset="-122"/>
                <a:cs typeface="Arial" panose="020B0604020202020204" pitchFamily="34" charset="0"/>
              </a:rPr>
            </a:br>
            <a:endParaRPr lang="zh-CN" altLang="en-US" sz="4000" b="1" dirty="0">
              <a:solidFill>
                <a:schemeClr val="bg1"/>
              </a:solidFill>
              <a:latin typeface="Arial" panose="020B0604020202020204" pitchFamily="34" charset="0"/>
              <a:ea typeface="Adobe 黑体 Std R" panose="020B0400000000000000" pitchFamily="34" charset="-122"/>
              <a:cs typeface="Arial" panose="020B0604020202020204" pitchFamily="34" charset="0"/>
            </a:endParaRPr>
          </a:p>
        </p:txBody>
      </p:sp>
      <p:sp>
        <p:nvSpPr>
          <p:cNvPr id="9" name="矩形 8"/>
          <p:cNvSpPr/>
          <p:nvPr/>
        </p:nvSpPr>
        <p:spPr>
          <a:xfrm>
            <a:off x="4715838" y="4685016"/>
            <a:ext cx="7623425" cy="153789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01383" y="871501"/>
            <a:ext cx="4013557" cy="5351410"/>
          </a:xfrm>
          <a:prstGeom prst="rect">
            <a:avLst/>
          </a:prstGeom>
        </p:spPr>
      </p:pic>
      <p:sp>
        <p:nvSpPr>
          <p:cNvPr id="10" name="文本框 9"/>
          <p:cNvSpPr txBox="1"/>
          <p:nvPr/>
        </p:nvSpPr>
        <p:spPr>
          <a:xfrm>
            <a:off x="5054885" y="4853798"/>
            <a:ext cx="5137078" cy="1200329"/>
          </a:xfrm>
          <a:prstGeom prst="rect">
            <a:avLst/>
          </a:prstGeom>
          <a:noFill/>
        </p:spPr>
        <p:txBody>
          <a:bodyPr wrap="square" rtlCol="0">
            <a:spAutoFit/>
          </a:bodyPr>
          <a:lstStyle/>
          <a:p>
            <a:r>
              <a:rPr lang="en-US" altLang="zh-CN" sz="7200" b="1" dirty="0">
                <a:latin typeface="Arial" panose="020B0604020202020204" pitchFamily="34" charset="0"/>
                <a:cs typeface="Arial" panose="020B0604020202020204" pitchFamily="34" charset="0"/>
              </a:rPr>
              <a:t>UNIT 7</a:t>
            </a:r>
            <a:endParaRPr lang="zh-CN" altLang="en-US" sz="7200" b="1" dirty="0">
              <a:latin typeface="Arial" panose="020B0604020202020204" pitchFamily="34" charset="0"/>
              <a:cs typeface="Arial" panose="020B0604020202020204" pitchFamily="34" charset="0"/>
            </a:endParaRPr>
          </a:p>
        </p:txBody>
      </p:sp>
      <p:sp>
        <p:nvSpPr>
          <p:cNvPr id="11" name="文本框 10"/>
          <p:cNvSpPr txBox="1"/>
          <p:nvPr/>
        </p:nvSpPr>
        <p:spPr>
          <a:xfrm>
            <a:off x="11364114" y="205483"/>
            <a:ext cx="615553" cy="1828800"/>
          </a:xfrm>
          <a:prstGeom prst="rect">
            <a:avLst/>
          </a:prstGeom>
          <a:noFill/>
        </p:spPr>
        <p:txBody>
          <a:bodyPr vert="eaVert" wrap="square" rtlCol="0">
            <a:spAutoFit/>
          </a:bodyPr>
          <a:lstStyle/>
          <a:p>
            <a:r>
              <a:rPr lang="zh-CN" altLang="en-US" sz="2800" b="1" dirty="0">
                <a:solidFill>
                  <a:schemeClr val="bg1">
                    <a:lumMod val="85000"/>
                    <a:alpha val="75000"/>
                  </a:schemeClr>
                </a:solidFill>
                <a:latin typeface="黑体" panose="02010609060101010101" pitchFamily="49" charset="-122"/>
                <a:ea typeface="黑体" panose="02010609060101010101" pitchFamily="49" charset="-122"/>
              </a:rPr>
              <a:t>励 学</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1484792" y="1888589"/>
            <a:ext cx="10284290" cy="2529923"/>
          </a:xfrm>
          <a:prstGeom prst="rect">
            <a:avLst/>
          </a:prstGeom>
          <a:noFill/>
        </p:spPr>
        <p:txBody>
          <a:bodyPr wrap="square" rtlCol="0">
            <a:spAutoFit/>
          </a:bodyPr>
          <a:lstStyle/>
          <a:p>
            <a:pPr>
              <a:lnSpc>
                <a:spcPct val="120000"/>
              </a:lnSpc>
            </a:pPr>
            <a:endParaRPr lang="en-US" altLang="zh-CN" sz="2200" dirty="0"/>
          </a:p>
          <a:p>
            <a:pPr indent="541655">
              <a:lnSpc>
                <a:spcPct val="120000"/>
              </a:lnSpc>
            </a:pPr>
            <a:r>
              <a:rPr lang="en-US" altLang="zh-CN" sz="2200" dirty="0"/>
              <a:t>Students of modern science, engineering, and computer science need access to heavyweight computational resources. In the past, that meant reserving a time slot in a lab for a project. On a digital campus, that lab does not have to be a fixed place. Instead, colleges can virtually spin up cloud resources, deliver them to students and spin them back down when they are no longer in use. </a:t>
            </a:r>
          </a:p>
        </p:txBody>
      </p:sp>
      <p:sp>
        <p:nvSpPr>
          <p:cNvPr id="34" name="圆角矩形 33">
            <a:hlinkClick r:id="rId3" action="ppaction://hlinksldjump"/>
          </p:cNvPr>
          <p:cNvSpPr/>
          <p:nvPr/>
        </p:nvSpPr>
        <p:spPr>
          <a:xfrm>
            <a:off x="10437545" y="6123600"/>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
        <p:nvSpPr>
          <p:cNvPr id="7" name="文本框 6"/>
          <p:cNvSpPr txBox="1"/>
          <p:nvPr/>
        </p:nvSpPr>
        <p:spPr>
          <a:xfrm>
            <a:off x="1484792" y="3413951"/>
            <a:ext cx="10284290" cy="2613664"/>
          </a:xfrm>
          <a:prstGeom prst="rect">
            <a:avLst/>
          </a:prstGeom>
          <a:noFill/>
        </p:spPr>
        <p:txBody>
          <a:bodyPr wrap="square" rtlCol="0">
            <a:spAutoFit/>
          </a:bodyPr>
          <a:lstStyle/>
          <a:p>
            <a:pPr algn="ctr">
              <a:lnSpc>
                <a:spcPct val="120000"/>
              </a:lnSpc>
            </a:pPr>
            <a:endParaRPr lang="en-US" altLang="zh-CN" sz="2800" b="1" dirty="0"/>
          </a:p>
          <a:p>
            <a:pPr>
              <a:lnSpc>
                <a:spcPct val="120000"/>
              </a:lnSpc>
            </a:pPr>
            <a:r>
              <a:rPr lang="en-US" altLang="zh-CN" sz="2200" dirty="0"/>
              <a:t>        </a:t>
            </a:r>
          </a:p>
          <a:p>
            <a:pPr indent="541655">
              <a:lnSpc>
                <a:spcPct val="120000"/>
              </a:lnSpc>
            </a:pPr>
            <a:r>
              <a:rPr lang="en-US" altLang="zh-CN" sz="2200" dirty="0"/>
              <a:t>When colleges connect sensors, building systems, and other devices, they can collect data from a variety of sources across campus. All of that data can be stored and accessed by campus operations teams.         They use the data to save energy and refine services. However, that data can also be funneled directly to the classroom. </a:t>
            </a:r>
          </a:p>
        </p:txBody>
      </p:sp>
      <p:sp>
        <p:nvSpPr>
          <p:cNvPr id="6" name="文本框 5"/>
          <p:cNvSpPr txBox="1"/>
          <p:nvPr/>
        </p:nvSpPr>
        <p:spPr>
          <a:xfrm>
            <a:off x="1017100" y="1888589"/>
            <a:ext cx="467691" cy="4534190"/>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5</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9" name="文本框 8"/>
          <p:cNvSpPr txBox="1"/>
          <p:nvPr/>
        </p:nvSpPr>
        <p:spPr>
          <a:xfrm>
            <a:off x="1017099" y="4024802"/>
            <a:ext cx="467691" cy="3315395"/>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6</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31" name="矩形: 圆角 34">
            <a:hlinkClick r:id="rId4" action="ppaction://hlinksldjump"/>
          </p:cNvPr>
          <p:cNvSpPr/>
          <p:nvPr/>
        </p:nvSpPr>
        <p:spPr>
          <a:xfrm>
            <a:off x="6524806" y="4024802"/>
            <a:ext cx="509062"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8" name="矩形: 圆角 34">
            <a:hlinkClick r:id="rId5" action="ppaction://hlinksldjump"/>
          </p:cNvPr>
          <p:cNvSpPr/>
          <p:nvPr/>
        </p:nvSpPr>
        <p:spPr>
          <a:xfrm>
            <a:off x="6015744" y="5251923"/>
            <a:ext cx="509062"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1387011" y="1738452"/>
            <a:ext cx="10284290" cy="3426194"/>
          </a:xfrm>
          <a:prstGeom prst="rect">
            <a:avLst/>
          </a:prstGeom>
          <a:noFill/>
        </p:spPr>
        <p:txBody>
          <a:bodyPr wrap="square" rtlCol="0">
            <a:spAutoFit/>
          </a:bodyPr>
          <a:lstStyle/>
          <a:p>
            <a:pPr algn="ctr">
              <a:lnSpc>
                <a:spcPct val="120000"/>
              </a:lnSpc>
            </a:pPr>
            <a:endParaRPr lang="en-US" altLang="zh-CN" sz="2800" b="1" dirty="0"/>
          </a:p>
          <a:p>
            <a:pPr>
              <a:lnSpc>
                <a:spcPct val="120000"/>
              </a:lnSpc>
            </a:pPr>
            <a:r>
              <a:rPr lang="en-US" altLang="zh-CN" sz="2200" dirty="0"/>
              <a:t>        </a:t>
            </a:r>
          </a:p>
          <a:p>
            <a:pPr>
              <a:lnSpc>
                <a:spcPct val="120000"/>
              </a:lnSpc>
            </a:pP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Students in a variety of courses — public policy, statistics, psychology, mathematics, computer science — now have a wealth of real-world data. The data comes from their own campus environment, ready to be studied and applied to their projects. For example, “How to reduce energy usage on campus by 10%?”         Suddenly, course work that used to be conducted largely in the abstract has become interesting and engaging.         That is the key to digital native learning.</a:t>
            </a:r>
            <a:endParaRPr lang="en-US" altLang="zh-CN" sz="2200" dirty="0"/>
          </a:p>
        </p:txBody>
      </p:sp>
      <p:sp>
        <p:nvSpPr>
          <p:cNvPr id="18" name="文本框 17"/>
          <p:cNvSpPr txBox="1"/>
          <p:nvPr/>
        </p:nvSpPr>
        <p:spPr>
          <a:xfrm>
            <a:off x="919320" y="2464179"/>
            <a:ext cx="467691" cy="3315395"/>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34" name="圆角矩形 33">
            <a:hlinkClick r:id="rId3" action="ppaction://hlinksldjump"/>
          </p:cNvPr>
          <p:cNvSpPr/>
          <p:nvPr/>
        </p:nvSpPr>
        <p:spPr>
          <a:xfrm>
            <a:off x="10437545" y="6123600"/>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
        <p:nvSpPr>
          <p:cNvPr id="7" name="矩形: 圆角 34">
            <a:hlinkClick r:id="rId4" action="ppaction://hlinksldjump"/>
          </p:cNvPr>
          <p:cNvSpPr/>
          <p:nvPr/>
        </p:nvSpPr>
        <p:spPr>
          <a:xfrm>
            <a:off x="7281280" y="3969349"/>
            <a:ext cx="509062"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6" name="矩形: 圆角 34">
            <a:hlinkClick r:id="rId5" action="ppaction://hlinksldjump"/>
          </p:cNvPr>
          <p:cNvSpPr/>
          <p:nvPr/>
        </p:nvSpPr>
        <p:spPr>
          <a:xfrm>
            <a:off x="10183014" y="4401603"/>
            <a:ext cx="509062"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1387011" y="1967052"/>
            <a:ext cx="10284290" cy="3748719"/>
          </a:xfrm>
          <a:prstGeom prst="rect">
            <a:avLst/>
          </a:prstGeom>
          <a:noFill/>
        </p:spPr>
        <p:txBody>
          <a:bodyPr wrap="square" rtlCol="0">
            <a:spAutoFit/>
          </a:bodyPr>
          <a:lstStyle/>
          <a:p>
            <a:pPr>
              <a:lnSpc>
                <a:spcPct val="120000"/>
              </a:lnSpc>
            </a:pPr>
            <a:endParaRPr lang="en-US" altLang="zh-CN" sz="2200" dirty="0"/>
          </a:p>
          <a:p>
            <a:pPr indent="541655">
              <a:lnSpc>
                <a:spcPct val="120000"/>
              </a:lnSpc>
            </a:pPr>
            <a:r>
              <a:rPr lang="en-US" altLang="zh-CN" sz="2200" dirty="0"/>
              <a:t>Smart campus technology helps to achieve a more secure campus in various ways. Traditional closed-circuit security cameras require physical connections to a switch. On a smart campus, anywhere you have a power source, you can deploy a smart IP video camera and use wireless meshing to connect it. Another way of increasing safety is through brighter lighting controlled by motion sensors or remote control. Wi-Fi or wired locks make it easy to control who has access to hundreds of buildings on campus. In the case of an emergency, students can receive instant alerts and directions to the nearest exit or safe area.</a:t>
            </a:r>
          </a:p>
        </p:txBody>
      </p:sp>
      <p:sp>
        <p:nvSpPr>
          <p:cNvPr id="18" name="文本框 17"/>
          <p:cNvSpPr txBox="1"/>
          <p:nvPr/>
        </p:nvSpPr>
        <p:spPr>
          <a:xfrm>
            <a:off x="919320" y="1994111"/>
            <a:ext cx="467691" cy="3721660"/>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7</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34" name="圆角矩形 33">
            <a:hlinkClick r:id="rId3" action="ppaction://hlinksldjump"/>
          </p:cNvPr>
          <p:cNvSpPr/>
          <p:nvPr/>
        </p:nvSpPr>
        <p:spPr>
          <a:xfrm>
            <a:off x="10437545" y="6123600"/>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1387011" y="1707418"/>
            <a:ext cx="10284290" cy="2613664"/>
          </a:xfrm>
          <a:prstGeom prst="rect">
            <a:avLst/>
          </a:prstGeom>
          <a:noFill/>
        </p:spPr>
        <p:txBody>
          <a:bodyPr wrap="square" rtlCol="0">
            <a:spAutoFit/>
          </a:bodyPr>
          <a:lstStyle/>
          <a:p>
            <a:pPr algn="ctr">
              <a:lnSpc>
                <a:spcPct val="120000"/>
              </a:lnSpc>
            </a:pPr>
            <a:endParaRPr lang="en-US" altLang="zh-CN" sz="2800" b="1" dirty="0"/>
          </a:p>
          <a:p>
            <a:pPr>
              <a:lnSpc>
                <a:spcPct val="120000"/>
              </a:lnSpc>
            </a:pPr>
            <a:r>
              <a:rPr lang="en-US" altLang="zh-CN" sz="2200" dirty="0"/>
              <a:t>        </a:t>
            </a:r>
          </a:p>
          <a:p>
            <a:pPr indent="541655">
              <a:lnSpc>
                <a:spcPct val="120000"/>
              </a:lnSpc>
            </a:pPr>
            <a:r>
              <a:rPr lang="en-US" altLang="zh-CN" sz="2200" dirty="0"/>
              <a:t>While other industries incorporate smart environments, higher education hopes to enhance services in a similar manner. A smart campus can help reshape how students learn and how they interact with an institution. It can increase student engagement and help them obtain all the resources they need to succeed.</a:t>
            </a:r>
          </a:p>
        </p:txBody>
      </p:sp>
      <p:sp>
        <p:nvSpPr>
          <p:cNvPr id="18" name="文本框 17"/>
          <p:cNvSpPr txBox="1"/>
          <p:nvPr/>
        </p:nvSpPr>
        <p:spPr>
          <a:xfrm>
            <a:off x="919320" y="2244352"/>
            <a:ext cx="467691" cy="3721660"/>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8</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34" name="圆角矩形 33">
            <a:hlinkClick r:id="rId3" action="ppaction://hlinksldjump"/>
          </p:cNvPr>
          <p:cNvSpPr/>
          <p:nvPr/>
        </p:nvSpPr>
        <p:spPr>
          <a:xfrm>
            <a:off x="10437545" y="6123600"/>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919321" y="1569359"/>
            <a:ext cx="10891679" cy="492443"/>
          </a:xfrm>
          <a:prstGeom prst="rect">
            <a:avLst/>
          </a:prstGeom>
          <a:noFill/>
        </p:spPr>
        <p:txBody>
          <a:bodyPr wrap="square" rtlCol="0">
            <a:spAutoFit/>
          </a:bodyPr>
          <a:lstStyle/>
          <a:p>
            <a:r>
              <a:rPr lang="en-US" altLang="zh-CN" sz="2600" b="1" dirty="0">
                <a:solidFill>
                  <a:srgbClr val="DA5362"/>
                </a:solidFill>
              </a:rPr>
              <a:t>Activity 7.6</a:t>
            </a:r>
            <a:endParaRPr lang="zh-CN" altLang="en-US" sz="2600" b="1" dirty="0">
              <a:solidFill>
                <a:srgbClr val="DA5362"/>
              </a:solidFill>
            </a:endParaRPr>
          </a:p>
        </p:txBody>
      </p:sp>
      <p:sp>
        <p:nvSpPr>
          <p:cNvPr id="22" name="文本框 21"/>
          <p:cNvSpPr txBox="1"/>
          <p:nvPr/>
        </p:nvSpPr>
        <p:spPr>
          <a:xfrm>
            <a:off x="919321" y="2061802"/>
            <a:ext cx="10795000" cy="707886"/>
          </a:xfrm>
          <a:prstGeom prst="rect">
            <a:avLst/>
          </a:prstGeom>
          <a:noFill/>
        </p:spPr>
        <p:txBody>
          <a:bodyPr wrap="square" rtlCol="0">
            <a:spAutoFit/>
          </a:bodyPr>
          <a:lstStyle/>
          <a:p>
            <a:r>
              <a:rPr lang="en-US" altLang="zh-CN" sz="2000" i="1" dirty="0"/>
              <a:t>Study the chart which maps how the author organizes the essay. Read the sentences (A – E) below. Complete the chart by choosing an appropriate sentence for each blank.</a:t>
            </a:r>
          </a:p>
        </p:txBody>
      </p:sp>
      <p:grpSp>
        <p:nvGrpSpPr>
          <p:cNvPr id="43" name="组合 42"/>
          <p:cNvGrpSpPr/>
          <p:nvPr/>
        </p:nvGrpSpPr>
        <p:grpSpPr>
          <a:xfrm>
            <a:off x="8370044" y="885366"/>
            <a:ext cx="799525" cy="586284"/>
            <a:chOff x="6218013" y="812542"/>
            <a:chExt cx="799525" cy="586284"/>
          </a:xfrm>
        </p:grpSpPr>
        <p:sp>
          <p:nvSpPr>
            <p:cNvPr id="44" name="椭圆 43"/>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45" name="图片 44"/>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46" name="文本框 45">
              <a:hlinkClick r:id="rId3"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7.6</a:t>
              </a:r>
              <a:endParaRPr lang="zh-CN" altLang="en-US" sz="1200" b="1" dirty="0">
                <a:solidFill>
                  <a:schemeClr val="bg1"/>
                </a:solidFill>
              </a:endParaRPr>
            </a:p>
          </p:txBody>
        </p:sp>
      </p:grpSp>
      <p:grpSp>
        <p:nvGrpSpPr>
          <p:cNvPr id="47" name="组合 46"/>
          <p:cNvGrpSpPr/>
          <p:nvPr/>
        </p:nvGrpSpPr>
        <p:grpSpPr>
          <a:xfrm>
            <a:off x="9094497" y="888454"/>
            <a:ext cx="799525" cy="586284"/>
            <a:chOff x="6218013" y="812542"/>
            <a:chExt cx="799525" cy="586284"/>
          </a:xfrm>
        </p:grpSpPr>
        <p:sp>
          <p:nvSpPr>
            <p:cNvPr id="48" name="椭圆 47"/>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49" name="图片 48"/>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0" name="文本框 49">
              <a:hlinkClick r:id="rId4"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7.7</a:t>
              </a:r>
              <a:endParaRPr lang="zh-CN" altLang="en-US" sz="1200" b="1" dirty="0">
                <a:solidFill>
                  <a:schemeClr val="bg1"/>
                </a:solidFill>
              </a:endParaRPr>
            </a:p>
          </p:txBody>
        </p:sp>
      </p:grpSp>
      <p:grpSp>
        <p:nvGrpSpPr>
          <p:cNvPr id="51" name="组合 50"/>
          <p:cNvGrpSpPr/>
          <p:nvPr/>
        </p:nvGrpSpPr>
        <p:grpSpPr>
          <a:xfrm>
            <a:off x="9809575" y="888454"/>
            <a:ext cx="799525" cy="586284"/>
            <a:chOff x="6218013" y="812542"/>
            <a:chExt cx="799525" cy="586284"/>
          </a:xfrm>
        </p:grpSpPr>
        <p:sp>
          <p:nvSpPr>
            <p:cNvPr id="52" name="椭圆 51"/>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3" name="图片 52"/>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4" name="文本框 53">
              <a:hlinkClick r:id="rId5"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7.8</a:t>
              </a:r>
              <a:endParaRPr lang="zh-CN" altLang="en-US" sz="1200" b="1" dirty="0">
                <a:solidFill>
                  <a:schemeClr val="bg1"/>
                </a:solidFill>
              </a:endParaRPr>
            </a:p>
          </p:txBody>
        </p:sp>
      </p:grpSp>
      <p:grpSp>
        <p:nvGrpSpPr>
          <p:cNvPr id="75" name="组合 74"/>
          <p:cNvGrpSpPr/>
          <p:nvPr/>
        </p:nvGrpSpPr>
        <p:grpSpPr>
          <a:xfrm>
            <a:off x="10534028" y="891542"/>
            <a:ext cx="799525" cy="586284"/>
            <a:chOff x="6218013" y="812542"/>
            <a:chExt cx="799525" cy="586284"/>
          </a:xfrm>
        </p:grpSpPr>
        <p:sp>
          <p:nvSpPr>
            <p:cNvPr id="76" name="椭圆 75"/>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77" name="图片 76"/>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78" name="文本框 77">
              <a:hlinkClick r:id="rId6"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7.9</a:t>
              </a:r>
              <a:endParaRPr lang="zh-CN" altLang="en-US" sz="1200" b="1" dirty="0">
                <a:solidFill>
                  <a:schemeClr val="bg1"/>
                </a:solidFill>
              </a:endParaRPr>
            </a:p>
          </p:txBody>
        </p:sp>
      </p:grpSp>
      <p:grpSp>
        <p:nvGrpSpPr>
          <p:cNvPr id="79" name="组合 78"/>
          <p:cNvGrpSpPr/>
          <p:nvPr/>
        </p:nvGrpSpPr>
        <p:grpSpPr>
          <a:xfrm>
            <a:off x="11255653" y="886655"/>
            <a:ext cx="799525" cy="586284"/>
            <a:chOff x="6218013" y="812542"/>
            <a:chExt cx="799525" cy="586284"/>
          </a:xfrm>
        </p:grpSpPr>
        <p:sp>
          <p:nvSpPr>
            <p:cNvPr id="80" name="椭圆 79"/>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81" name="图片 80"/>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82" name="文本框 81">
              <a:hlinkClick r:id="rId7"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7.10</a:t>
              </a:r>
              <a:endParaRPr lang="zh-CN" altLang="en-US" sz="1200" b="1" dirty="0">
                <a:solidFill>
                  <a:schemeClr val="bg1"/>
                </a:solidFill>
              </a:endParaRPr>
            </a:p>
          </p:txBody>
        </p:sp>
      </p:grpSp>
      <p:sp>
        <p:nvSpPr>
          <p:cNvPr id="66" name="矩形: 圆角 65"/>
          <p:cNvSpPr/>
          <p:nvPr/>
        </p:nvSpPr>
        <p:spPr>
          <a:xfrm>
            <a:off x="1152590" y="4171023"/>
            <a:ext cx="2501843" cy="1004282"/>
          </a:xfrm>
          <a:prstGeom prst="roundRect">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Thesis statement</a:t>
            </a:r>
            <a:r>
              <a:rPr lang="en-US" altLang="zh-CN" sz="2400" dirty="0">
                <a:solidFill>
                  <a:schemeClr val="tx1"/>
                </a:solidFill>
              </a:rPr>
              <a:t>: </a:t>
            </a:r>
          </a:p>
          <a:p>
            <a:pPr algn="ctr"/>
            <a:r>
              <a:rPr lang="en-US" altLang="zh-CN" sz="2200" dirty="0">
                <a:solidFill>
                  <a:schemeClr val="tx1"/>
                </a:solidFill>
              </a:rPr>
              <a:t>1.__</a:t>
            </a:r>
            <a:endParaRPr lang="zh-CN" altLang="en-US" sz="2200" dirty="0">
              <a:solidFill>
                <a:schemeClr val="tx1"/>
              </a:solidFill>
            </a:endParaRPr>
          </a:p>
        </p:txBody>
      </p:sp>
      <p:sp>
        <p:nvSpPr>
          <p:cNvPr id="67" name="左大括号 66"/>
          <p:cNvSpPr/>
          <p:nvPr/>
        </p:nvSpPr>
        <p:spPr>
          <a:xfrm>
            <a:off x="3654433" y="3193155"/>
            <a:ext cx="579336" cy="2960018"/>
          </a:xfrm>
          <a:prstGeom prst="leftBrac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8" name="矩形: 圆角 67"/>
          <p:cNvSpPr/>
          <p:nvPr/>
        </p:nvSpPr>
        <p:spPr>
          <a:xfrm>
            <a:off x="4249858" y="2752972"/>
            <a:ext cx="3414555" cy="1004282"/>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Topic sentence 1</a:t>
            </a:r>
          </a:p>
          <a:p>
            <a:pPr algn="ctr"/>
            <a:r>
              <a:rPr lang="en-US" altLang="zh-CN" sz="2200" dirty="0">
                <a:solidFill>
                  <a:schemeClr val="tx1"/>
                </a:solidFill>
              </a:rPr>
              <a:t>2.__—Supporting details</a:t>
            </a:r>
            <a:endParaRPr lang="zh-CN" altLang="en-US" sz="2200" dirty="0">
              <a:solidFill>
                <a:schemeClr val="tx1"/>
              </a:solidFill>
            </a:endParaRPr>
          </a:p>
        </p:txBody>
      </p:sp>
      <p:sp>
        <p:nvSpPr>
          <p:cNvPr id="69" name="矩形: 圆角 68"/>
          <p:cNvSpPr/>
          <p:nvPr/>
        </p:nvSpPr>
        <p:spPr>
          <a:xfrm>
            <a:off x="4249858" y="4171023"/>
            <a:ext cx="3414555" cy="1004282"/>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Topic sentence 2</a:t>
            </a:r>
          </a:p>
          <a:p>
            <a:pPr algn="ctr"/>
            <a:r>
              <a:rPr lang="en-US" altLang="zh-CN" sz="2200" dirty="0">
                <a:solidFill>
                  <a:schemeClr val="tx1"/>
                </a:solidFill>
              </a:rPr>
              <a:t>3.__—Supporting details</a:t>
            </a:r>
            <a:endParaRPr lang="zh-CN" altLang="en-US" sz="2200" dirty="0">
              <a:solidFill>
                <a:schemeClr val="tx1"/>
              </a:solidFill>
            </a:endParaRPr>
          </a:p>
        </p:txBody>
      </p:sp>
      <p:sp>
        <p:nvSpPr>
          <p:cNvPr id="70" name="矩形: 圆角 69"/>
          <p:cNvSpPr/>
          <p:nvPr/>
        </p:nvSpPr>
        <p:spPr>
          <a:xfrm>
            <a:off x="4249858" y="5589074"/>
            <a:ext cx="3414555" cy="1004282"/>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Topic sentence 3</a:t>
            </a:r>
          </a:p>
          <a:p>
            <a:pPr algn="ctr"/>
            <a:r>
              <a:rPr lang="en-US" altLang="zh-CN" sz="2200" dirty="0">
                <a:solidFill>
                  <a:schemeClr val="tx1"/>
                </a:solidFill>
              </a:rPr>
              <a:t>4.__—Supporting details</a:t>
            </a:r>
            <a:endParaRPr lang="zh-CN" altLang="en-US" sz="2200" dirty="0">
              <a:solidFill>
                <a:schemeClr val="tx1"/>
              </a:solidFill>
            </a:endParaRPr>
          </a:p>
        </p:txBody>
      </p:sp>
      <p:sp>
        <p:nvSpPr>
          <p:cNvPr id="71" name="矩形: 圆角 70"/>
          <p:cNvSpPr/>
          <p:nvPr/>
        </p:nvSpPr>
        <p:spPr>
          <a:xfrm>
            <a:off x="8260121" y="4171023"/>
            <a:ext cx="2502000" cy="1004282"/>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Conclusion</a:t>
            </a:r>
            <a:r>
              <a:rPr lang="en-US" altLang="zh-CN" sz="2400" dirty="0">
                <a:solidFill>
                  <a:schemeClr val="tx1"/>
                </a:solidFill>
              </a:rPr>
              <a:t>: </a:t>
            </a:r>
          </a:p>
          <a:p>
            <a:pPr algn="ctr"/>
            <a:r>
              <a:rPr lang="en-US" altLang="zh-CN" sz="2200" dirty="0">
                <a:solidFill>
                  <a:schemeClr val="tx1"/>
                </a:solidFill>
              </a:rPr>
              <a:t>5.__</a:t>
            </a:r>
            <a:endParaRPr lang="zh-CN" altLang="en-US" sz="2200" dirty="0">
              <a:solidFill>
                <a:schemeClr val="tx1"/>
              </a:solidFill>
            </a:endParaRPr>
          </a:p>
        </p:txBody>
      </p:sp>
      <p:sp>
        <p:nvSpPr>
          <p:cNvPr id="73" name="左大括号 72"/>
          <p:cNvSpPr/>
          <p:nvPr/>
        </p:nvSpPr>
        <p:spPr>
          <a:xfrm rot="10800000">
            <a:off x="7664413" y="3193155"/>
            <a:ext cx="579336" cy="2960018"/>
          </a:xfrm>
          <a:prstGeom prst="leftBrac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919321" y="1569359"/>
            <a:ext cx="10891679" cy="492443"/>
          </a:xfrm>
          <a:prstGeom prst="rect">
            <a:avLst/>
          </a:prstGeom>
          <a:noFill/>
        </p:spPr>
        <p:txBody>
          <a:bodyPr wrap="square" rtlCol="0">
            <a:spAutoFit/>
          </a:bodyPr>
          <a:lstStyle/>
          <a:p>
            <a:r>
              <a:rPr lang="en-US" altLang="zh-CN" sz="2600" b="1" dirty="0">
                <a:solidFill>
                  <a:srgbClr val="DA5362"/>
                </a:solidFill>
              </a:rPr>
              <a:t>Activity 7.6</a:t>
            </a:r>
            <a:endParaRPr lang="zh-CN" altLang="en-US" sz="2600" b="1" dirty="0">
              <a:solidFill>
                <a:srgbClr val="DA5362"/>
              </a:solidFill>
            </a:endParaRPr>
          </a:p>
        </p:txBody>
      </p:sp>
      <p:sp>
        <p:nvSpPr>
          <p:cNvPr id="23" name="矩形 22"/>
          <p:cNvSpPr/>
          <p:nvPr/>
        </p:nvSpPr>
        <p:spPr>
          <a:xfrm>
            <a:off x="979023" y="2322100"/>
            <a:ext cx="11212977" cy="38267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1417561" y="2550516"/>
            <a:ext cx="10774439" cy="3315395"/>
          </a:xfrm>
          <a:prstGeom prst="rect">
            <a:avLst/>
          </a:prstGeom>
          <a:noFill/>
        </p:spPr>
        <p:txBody>
          <a:bodyPr wrap="square" rtlCol="0">
            <a:spAutoFit/>
          </a:bodyPr>
          <a:lstStyle/>
          <a:p>
            <a:pPr>
              <a:lnSpc>
                <a:spcPct val="120000"/>
              </a:lnSpc>
            </a:pPr>
            <a:r>
              <a:rPr lang="en-US" altLang="zh-CN" sz="2200" dirty="0">
                <a:cs typeface="Times New Roman" panose="02020603050405020304" pitchFamily="18" charset="0"/>
              </a:rPr>
              <a:t>A. Smart campus technology helps to achieve a more secure campus in various ways.</a:t>
            </a:r>
          </a:p>
          <a:p>
            <a:pPr marL="269875" indent="-269875">
              <a:lnSpc>
                <a:spcPct val="120000"/>
              </a:lnSpc>
            </a:pPr>
            <a:r>
              <a:rPr lang="en-US" altLang="zh-CN" sz="2200" dirty="0">
                <a:cs typeface="Times New Roman" panose="02020603050405020304" pitchFamily="18" charset="0"/>
              </a:rPr>
              <a:t>B. A smart campus can help reshape how students learn and how they interact with an institution. It can increase student engagement and help them obtain all the resources they need to succeed.</a:t>
            </a:r>
          </a:p>
          <a:p>
            <a:pPr>
              <a:lnSpc>
                <a:spcPct val="120000"/>
              </a:lnSpc>
            </a:pPr>
            <a:r>
              <a:rPr lang="en-US" altLang="zh-CN" sz="2200" dirty="0">
                <a:cs typeface="Times New Roman" panose="02020603050405020304" pitchFamily="18" charset="0"/>
              </a:rPr>
              <a:t>C. There are various ways a smart campus can enhance campus life.</a:t>
            </a:r>
          </a:p>
          <a:p>
            <a:pPr marL="269875" indent="-269875">
              <a:lnSpc>
                <a:spcPct val="120000"/>
              </a:lnSpc>
            </a:pPr>
            <a:r>
              <a:rPr lang="en-US" altLang="zh-CN" sz="2200" dirty="0">
                <a:cs typeface="Times New Roman" panose="02020603050405020304" pitchFamily="18" charset="0"/>
              </a:rPr>
              <a:t>D. The benefits of a smart campus fall into three major areas: smart living, smart learning, and smart security.</a:t>
            </a:r>
          </a:p>
          <a:p>
            <a:pPr>
              <a:lnSpc>
                <a:spcPct val="120000"/>
              </a:lnSpc>
            </a:pPr>
            <a:r>
              <a:rPr lang="en-US" altLang="zh-CN" sz="2200" dirty="0">
                <a:cs typeface="Times New Roman" panose="02020603050405020304" pitchFamily="18" charset="0"/>
              </a:rPr>
              <a:t>E. Smart campus technologies change the way of learning.</a:t>
            </a:r>
          </a:p>
        </p:txBody>
      </p:sp>
      <p:grpSp>
        <p:nvGrpSpPr>
          <p:cNvPr id="43" name="组合 42"/>
          <p:cNvGrpSpPr/>
          <p:nvPr/>
        </p:nvGrpSpPr>
        <p:grpSpPr>
          <a:xfrm>
            <a:off x="8370044" y="885366"/>
            <a:ext cx="799525" cy="586284"/>
            <a:chOff x="6218013" y="812542"/>
            <a:chExt cx="799525" cy="586284"/>
          </a:xfrm>
        </p:grpSpPr>
        <p:sp>
          <p:nvSpPr>
            <p:cNvPr id="44" name="椭圆 43"/>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45" name="图片 44"/>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46" name="文本框 45">
              <a:hlinkClick r:id="rId3"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7.6</a:t>
              </a:r>
              <a:endParaRPr lang="zh-CN" altLang="en-US" sz="1200" b="1" dirty="0">
                <a:solidFill>
                  <a:schemeClr val="bg1"/>
                </a:solidFill>
              </a:endParaRPr>
            </a:p>
          </p:txBody>
        </p:sp>
      </p:grpSp>
      <p:grpSp>
        <p:nvGrpSpPr>
          <p:cNvPr id="47" name="组合 46"/>
          <p:cNvGrpSpPr/>
          <p:nvPr/>
        </p:nvGrpSpPr>
        <p:grpSpPr>
          <a:xfrm>
            <a:off x="9094497" y="888454"/>
            <a:ext cx="799525" cy="586284"/>
            <a:chOff x="6218013" y="812542"/>
            <a:chExt cx="799525" cy="586284"/>
          </a:xfrm>
        </p:grpSpPr>
        <p:sp>
          <p:nvSpPr>
            <p:cNvPr id="48" name="椭圆 47"/>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49" name="图片 48"/>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0" name="文本框 49">
              <a:hlinkClick r:id="rId4"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7.7</a:t>
              </a:r>
              <a:endParaRPr lang="zh-CN" altLang="en-US" sz="1200" b="1" dirty="0">
                <a:solidFill>
                  <a:schemeClr val="bg1"/>
                </a:solidFill>
              </a:endParaRPr>
            </a:p>
          </p:txBody>
        </p:sp>
      </p:grpSp>
      <p:grpSp>
        <p:nvGrpSpPr>
          <p:cNvPr id="51" name="组合 50"/>
          <p:cNvGrpSpPr/>
          <p:nvPr/>
        </p:nvGrpSpPr>
        <p:grpSpPr>
          <a:xfrm>
            <a:off x="9809575" y="888454"/>
            <a:ext cx="799525" cy="586284"/>
            <a:chOff x="6218013" y="812542"/>
            <a:chExt cx="799525" cy="586284"/>
          </a:xfrm>
        </p:grpSpPr>
        <p:sp>
          <p:nvSpPr>
            <p:cNvPr id="52" name="椭圆 51"/>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3" name="图片 52"/>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4" name="文本框 53">
              <a:hlinkClick r:id="rId5"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7.8</a:t>
              </a:r>
              <a:endParaRPr lang="zh-CN" altLang="en-US" sz="1200" b="1" dirty="0">
                <a:solidFill>
                  <a:schemeClr val="bg1"/>
                </a:solidFill>
              </a:endParaRPr>
            </a:p>
          </p:txBody>
        </p:sp>
      </p:grpSp>
      <p:grpSp>
        <p:nvGrpSpPr>
          <p:cNvPr id="75" name="组合 74"/>
          <p:cNvGrpSpPr/>
          <p:nvPr/>
        </p:nvGrpSpPr>
        <p:grpSpPr>
          <a:xfrm>
            <a:off x="10534028" y="891542"/>
            <a:ext cx="799525" cy="586284"/>
            <a:chOff x="6218013" y="812542"/>
            <a:chExt cx="799525" cy="586284"/>
          </a:xfrm>
        </p:grpSpPr>
        <p:sp>
          <p:nvSpPr>
            <p:cNvPr id="76" name="椭圆 75"/>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77" name="图片 76"/>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78" name="文本框 77">
              <a:hlinkClick r:id="rId6"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7.9</a:t>
              </a:r>
              <a:endParaRPr lang="zh-CN" altLang="en-US" sz="1200" b="1" dirty="0">
                <a:solidFill>
                  <a:schemeClr val="bg1"/>
                </a:solidFill>
              </a:endParaRPr>
            </a:p>
          </p:txBody>
        </p:sp>
      </p:grpSp>
      <p:grpSp>
        <p:nvGrpSpPr>
          <p:cNvPr id="79" name="组合 78"/>
          <p:cNvGrpSpPr/>
          <p:nvPr/>
        </p:nvGrpSpPr>
        <p:grpSpPr>
          <a:xfrm>
            <a:off x="11255653" y="886655"/>
            <a:ext cx="799525" cy="586284"/>
            <a:chOff x="6218013" y="812542"/>
            <a:chExt cx="799525" cy="586284"/>
          </a:xfrm>
        </p:grpSpPr>
        <p:sp>
          <p:nvSpPr>
            <p:cNvPr id="80" name="椭圆 79"/>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81" name="图片 80"/>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82" name="文本框 81">
              <a:hlinkClick r:id="rId7"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7.10</a:t>
              </a:r>
              <a:endParaRPr lang="zh-CN" altLang="en-US" sz="1200" b="1" dirty="0">
                <a:solidFill>
                  <a:schemeClr val="bg1"/>
                </a:solidFill>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919321" y="1569359"/>
            <a:ext cx="10891679" cy="492443"/>
          </a:xfrm>
          <a:prstGeom prst="rect">
            <a:avLst/>
          </a:prstGeom>
          <a:noFill/>
        </p:spPr>
        <p:txBody>
          <a:bodyPr wrap="square" rtlCol="0">
            <a:spAutoFit/>
          </a:bodyPr>
          <a:lstStyle/>
          <a:p>
            <a:r>
              <a:rPr lang="en-US" altLang="zh-CN" sz="2600" b="1" dirty="0">
                <a:solidFill>
                  <a:srgbClr val="DA5362"/>
                </a:solidFill>
              </a:rPr>
              <a:t>Activity 7.6</a:t>
            </a:r>
            <a:endParaRPr lang="zh-CN" altLang="en-US" sz="2600" b="1" dirty="0">
              <a:solidFill>
                <a:srgbClr val="DA5362"/>
              </a:solidFill>
            </a:endParaRPr>
          </a:p>
        </p:txBody>
      </p:sp>
      <p:sp>
        <p:nvSpPr>
          <p:cNvPr id="39" name="圆角矩形 38"/>
          <p:cNvSpPr/>
          <p:nvPr/>
        </p:nvSpPr>
        <p:spPr>
          <a:xfrm>
            <a:off x="2817391" y="1607728"/>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KEYS</a:t>
            </a:r>
            <a:endParaRPr lang="zh-CN" altLang="en-US" sz="2000" b="1" dirty="0"/>
          </a:p>
        </p:txBody>
      </p:sp>
      <p:grpSp>
        <p:nvGrpSpPr>
          <p:cNvPr id="43" name="组合 42"/>
          <p:cNvGrpSpPr/>
          <p:nvPr/>
        </p:nvGrpSpPr>
        <p:grpSpPr>
          <a:xfrm>
            <a:off x="8370044" y="885366"/>
            <a:ext cx="799525" cy="586284"/>
            <a:chOff x="6218013" y="812542"/>
            <a:chExt cx="799525" cy="586284"/>
          </a:xfrm>
        </p:grpSpPr>
        <p:sp>
          <p:nvSpPr>
            <p:cNvPr id="44" name="椭圆 43"/>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45" name="图片 44"/>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46" name="文本框 45">
              <a:hlinkClick r:id="rId3"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7.6</a:t>
              </a:r>
              <a:endParaRPr lang="zh-CN" altLang="en-US" sz="1200" b="1" dirty="0">
                <a:solidFill>
                  <a:schemeClr val="bg1"/>
                </a:solidFill>
              </a:endParaRPr>
            </a:p>
          </p:txBody>
        </p:sp>
      </p:grpSp>
      <p:grpSp>
        <p:nvGrpSpPr>
          <p:cNvPr id="47" name="组合 46"/>
          <p:cNvGrpSpPr/>
          <p:nvPr/>
        </p:nvGrpSpPr>
        <p:grpSpPr>
          <a:xfrm>
            <a:off x="9094497" y="888454"/>
            <a:ext cx="799525" cy="586284"/>
            <a:chOff x="6218013" y="812542"/>
            <a:chExt cx="799525" cy="586284"/>
          </a:xfrm>
        </p:grpSpPr>
        <p:sp>
          <p:nvSpPr>
            <p:cNvPr id="48" name="椭圆 47"/>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49" name="图片 48"/>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0" name="文本框 49">
              <a:hlinkClick r:id="rId4"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7.7</a:t>
              </a:r>
              <a:endParaRPr lang="zh-CN" altLang="en-US" sz="1200" b="1" dirty="0">
                <a:solidFill>
                  <a:schemeClr val="bg1"/>
                </a:solidFill>
              </a:endParaRPr>
            </a:p>
          </p:txBody>
        </p:sp>
      </p:grpSp>
      <p:grpSp>
        <p:nvGrpSpPr>
          <p:cNvPr id="51" name="组合 50"/>
          <p:cNvGrpSpPr/>
          <p:nvPr/>
        </p:nvGrpSpPr>
        <p:grpSpPr>
          <a:xfrm>
            <a:off x="9809575" y="888454"/>
            <a:ext cx="799525" cy="586284"/>
            <a:chOff x="6218013" y="812542"/>
            <a:chExt cx="799525" cy="586284"/>
          </a:xfrm>
        </p:grpSpPr>
        <p:sp>
          <p:nvSpPr>
            <p:cNvPr id="52" name="椭圆 51"/>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3" name="图片 52"/>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4" name="文本框 53">
              <a:hlinkClick r:id="rId5"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7.8</a:t>
              </a:r>
              <a:endParaRPr lang="zh-CN" altLang="en-US" sz="1200" b="1" dirty="0">
                <a:solidFill>
                  <a:schemeClr val="bg1"/>
                </a:solidFill>
              </a:endParaRPr>
            </a:p>
          </p:txBody>
        </p:sp>
      </p:grpSp>
      <p:grpSp>
        <p:nvGrpSpPr>
          <p:cNvPr id="75" name="组合 74"/>
          <p:cNvGrpSpPr/>
          <p:nvPr/>
        </p:nvGrpSpPr>
        <p:grpSpPr>
          <a:xfrm>
            <a:off x="10534028" y="891542"/>
            <a:ext cx="799525" cy="586284"/>
            <a:chOff x="6218013" y="812542"/>
            <a:chExt cx="799525" cy="586284"/>
          </a:xfrm>
        </p:grpSpPr>
        <p:sp>
          <p:nvSpPr>
            <p:cNvPr id="76" name="椭圆 75"/>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77" name="图片 76"/>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78" name="文本框 77">
              <a:hlinkClick r:id="rId6"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7.9</a:t>
              </a:r>
              <a:endParaRPr lang="zh-CN" altLang="en-US" sz="1200" b="1" dirty="0">
                <a:solidFill>
                  <a:schemeClr val="bg1"/>
                </a:solidFill>
              </a:endParaRPr>
            </a:p>
          </p:txBody>
        </p:sp>
      </p:grpSp>
      <p:grpSp>
        <p:nvGrpSpPr>
          <p:cNvPr id="79" name="组合 78"/>
          <p:cNvGrpSpPr/>
          <p:nvPr/>
        </p:nvGrpSpPr>
        <p:grpSpPr>
          <a:xfrm>
            <a:off x="11255653" y="886655"/>
            <a:ext cx="799525" cy="586284"/>
            <a:chOff x="6218013" y="812542"/>
            <a:chExt cx="799525" cy="586284"/>
          </a:xfrm>
        </p:grpSpPr>
        <p:sp>
          <p:nvSpPr>
            <p:cNvPr id="80" name="椭圆 79"/>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81" name="图片 80"/>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82" name="文本框 81">
              <a:hlinkClick r:id="rId7"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7.10</a:t>
              </a:r>
              <a:endParaRPr lang="zh-CN" altLang="en-US" sz="1200" b="1" dirty="0">
                <a:solidFill>
                  <a:schemeClr val="bg1"/>
                </a:solidFill>
              </a:endParaRPr>
            </a:p>
          </p:txBody>
        </p:sp>
      </p:grpSp>
      <p:sp>
        <p:nvSpPr>
          <p:cNvPr id="27" name="矩形: 圆角 26"/>
          <p:cNvSpPr/>
          <p:nvPr/>
        </p:nvSpPr>
        <p:spPr>
          <a:xfrm>
            <a:off x="1152590" y="4171023"/>
            <a:ext cx="2501843" cy="1004282"/>
          </a:xfrm>
          <a:prstGeom prst="roundRect">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Thesis statement</a:t>
            </a:r>
            <a:r>
              <a:rPr lang="en-US" altLang="zh-CN" sz="2400" dirty="0">
                <a:solidFill>
                  <a:schemeClr val="tx1"/>
                </a:solidFill>
              </a:rPr>
              <a:t>: </a:t>
            </a:r>
          </a:p>
          <a:p>
            <a:pPr algn="ctr"/>
            <a:r>
              <a:rPr lang="en-US" altLang="zh-CN" sz="2200" dirty="0">
                <a:solidFill>
                  <a:schemeClr val="tx1"/>
                </a:solidFill>
              </a:rPr>
              <a:t>1.__</a:t>
            </a:r>
            <a:endParaRPr lang="zh-CN" altLang="en-US" sz="2200" dirty="0">
              <a:solidFill>
                <a:schemeClr val="tx1"/>
              </a:solidFill>
            </a:endParaRPr>
          </a:p>
        </p:txBody>
      </p:sp>
      <p:sp>
        <p:nvSpPr>
          <p:cNvPr id="28" name="左大括号 27"/>
          <p:cNvSpPr/>
          <p:nvPr/>
        </p:nvSpPr>
        <p:spPr>
          <a:xfrm>
            <a:off x="3654433" y="3193155"/>
            <a:ext cx="579336" cy="2960018"/>
          </a:xfrm>
          <a:prstGeom prst="leftBrac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矩形: 圆角 28"/>
          <p:cNvSpPr/>
          <p:nvPr/>
        </p:nvSpPr>
        <p:spPr>
          <a:xfrm>
            <a:off x="4249858" y="2752972"/>
            <a:ext cx="3414555" cy="1004282"/>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Topic sentence 1</a:t>
            </a:r>
          </a:p>
          <a:p>
            <a:pPr algn="ctr"/>
            <a:r>
              <a:rPr lang="en-US" altLang="zh-CN" sz="2200" dirty="0">
                <a:solidFill>
                  <a:schemeClr val="tx1"/>
                </a:solidFill>
              </a:rPr>
              <a:t>2.__—Supporting details</a:t>
            </a:r>
            <a:endParaRPr lang="zh-CN" altLang="en-US" sz="2200" dirty="0">
              <a:solidFill>
                <a:schemeClr val="tx1"/>
              </a:solidFill>
            </a:endParaRPr>
          </a:p>
        </p:txBody>
      </p:sp>
      <p:sp>
        <p:nvSpPr>
          <p:cNvPr id="30" name="矩形: 圆角 29"/>
          <p:cNvSpPr/>
          <p:nvPr/>
        </p:nvSpPr>
        <p:spPr>
          <a:xfrm>
            <a:off x="4249858" y="4171023"/>
            <a:ext cx="3414555" cy="1004282"/>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Topic sentence 2</a:t>
            </a:r>
          </a:p>
          <a:p>
            <a:pPr algn="ctr"/>
            <a:r>
              <a:rPr lang="en-US" altLang="zh-CN" sz="2200" dirty="0">
                <a:solidFill>
                  <a:schemeClr val="tx1"/>
                </a:solidFill>
              </a:rPr>
              <a:t>3.__—Supporting details</a:t>
            </a:r>
            <a:endParaRPr lang="zh-CN" altLang="en-US" sz="2200" dirty="0">
              <a:solidFill>
                <a:schemeClr val="tx1"/>
              </a:solidFill>
            </a:endParaRPr>
          </a:p>
        </p:txBody>
      </p:sp>
      <p:sp>
        <p:nvSpPr>
          <p:cNvPr id="31" name="矩形: 圆角 30"/>
          <p:cNvSpPr/>
          <p:nvPr/>
        </p:nvSpPr>
        <p:spPr>
          <a:xfrm>
            <a:off x="4249858" y="5589074"/>
            <a:ext cx="3414555" cy="1004282"/>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Topic sentence 3</a:t>
            </a:r>
          </a:p>
          <a:p>
            <a:pPr algn="ctr"/>
            <a:r>
              <a:rPr lang="en-US" altLang="zh-CN" sz="2200" dirty="0">
                <a:solidFill>
                  <a:schemeClr val="tx1"/>
                </a:solidFill>
              </a:rPr>
              <a:t>4.__—Supporting details</a:t>
            </a:r>
            <a:endParaRPr lang="zh-CN" altLang="en-US" sz="2200" dirty="0">
              <a:solidFill>
                <a:schemeClr val="tx1"/>
              </a:solidFill>
            </a:endParaRPr>
          </a:p>
        </p:txBody>
      </p:sp>
      <p:sp>
        <p:nvSpPr>
          <p:cNvPr id="33" name="矩形: 圆角 32"/>
          <p:cNvSpPr/>
          <p:nvPr/>
        </p:nvSpPr>
        <p:spPr>
          <a:xfrm>
            <a:off x="8260121" y="4171023"/>
            <a:ext cx="2502000" cy="1004282"/>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Conclusion</a:t>
            </a:r>
            <a:r>
              <a:rPr lang="en-US" altLang="zh-CN" sz="2400" dirty="0">
                <a:solidFill>
                  <a:schemeClr val="tx1"/>
                </a:solidFill>
              </a:rPr>
              <a:t>: </a:t>
            </a:r>
          </a:p>
          <a:p>
            <a:pPr algn="ctr"/>
            <a:r>
              <a:rPr lang="en-US" altLang="zh-CN" sz="2200" dirty="0">
                <a:solidFill>
                  <a:schemeClr val="tx1"/>
                </a:solidFill>
              </a:rPr>
              <a:t>5.__</a:t>
            </a:r>
            <a:endParaRPr lang="zh-CN" altLang="en-US" sz="2200" dirty="0">
              <a:solidFill>
                <a:schemeClr val="tx1"/>
              </a:solidFill>
            </a:endParaRPr>
          </a:p>
        </p:txBody>
      </p:sp>
      <p:sp>
        <p:nvSpPr>
          <p:cNvPr id="34" name="文本框 33"/>
          <p:cNvSpPr txBox="1"/>
          <p:nvPr/>
        </p:nvSpPr>
        <p:spPr>
          <a:xfrm>
            <a:off x="2327993" y="4636173"/>
            <a:ext cx="337651" cy="430887"/>
          </a:xfrm>
          <a:prstGeom prst="rect">
            <a:avLst/>
          </a:prstGeom>
          <a:noFill/>
        </p:spPr>
        <p:txBody>
          <a:bodyPr wrap="square" rtlCol="0">
            <a:spAutoFit/>
          </a:bodyPr>
          <a:lstStyle/>
          <a:p>
            <a:r>
              <a:rPr lang="en-GB" altLang="zh-CN" sz="2200" dirty="0">
                <a:solidFill>
                  <a:srgbClr val="DD5C60"/>
                </a:solidFill>
              </a:rPr>
              <a:t>D</a:t>
            </a:r>
            <a:endParaRPr lang="zh-CN" altLang="en-US" sz="2200" dirty="0">
              <a:solidFill>
                <a:srgbClr val="DD5C60"/>
              </a:solidFill>
            </a:endParaRPr>
          </a:p>
        </p:txBody>
      </p:sp>
      <p:sp>
        <p:nvSpPr>
          <p:cNvPr id="35" name="左大括号 34"/>
          <p:cNvSpPr/>
          <p:nvPr/>
        </p:nvSpPr>
        <p:spPr>
          <a:xfrm rot="10800000">
            <a:off x="7664413" y="3193155"/>
            <a:ext cx="579336" cy="2960018"/>
          </a:xfrm>
          <a:prstGeom prst="leftBrac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文本框 36"/>
          <p:cNvSpPr txBox="1"/>
          <p:nvPr/>
        </p:nvSpPr>
        <p:spPr>
          <a:xfrm>
            <a:off x="4715751" y="3216397"/>
            <a:ext cx="337651" cy="430887"/>
          </a:xfrm>
          <a:prstGeom prst="rect">
            <a:avLst/>
          </a:prstGeom>
          <a:noFill/>
        </p:spPr>
        <p:txBody>
          <a:bodyPr wrap="square" rtlCol="0">
            <a:spAutoFit/>
          </a:bodyPr>
          <a:lstStyle/>
          <a:p>
            <a:r>
              <a:rPr lang="en-GB" altLang="zh-CN" sz="2200" dirty="0">
                <a:solidFill>
                  <a:srgbClr val="DD5C60"/>
                </a:solidFill>
              </a:rPr>
              <a:t>C</a:t>
            </a:r>
            <a:endParaRPr lang="zh-CN" altLang="en-US" sz="2200" dirty="0">
              <a:solidFill>
                <a:srgbClr val="DD5C60"/>
              </a:solidFill>
            </a:endParaRPr>
          </a:p>
        </p:txBody>
      </p:sp>
      <p:sp>
        <p:nvSpPr>
          <p:cNvPr id="38" name="文本框 37"/>
          <p:cNvSpPr txBox="1"/>
          <p:nvPr/>
        </p:nvSpPr>
        <p:spPr>
          <a:xfrm>
            <a:off x="4743744" y="4618046"/>
            <a:ext cx="337651" cy="430887"/>
          </a:xfrm>
          <a:prstGeom prst="rect">
            <a:avLst/>
          </a:prstGeom>
          <a:noFill/>
        </p:spPr>
        <p:txBody>
          <a:bodyPr wrap="square" rtlCol="0">
            <a:spAutoFit/>
          </a:bodyPr>
          <a:lstStyle/>
          <a:p>
            <a:r>
              <a:rPr lang="en-GB" altLang="zh-CN" sz="2200" dirty="0">
                <a:solidFill>
                  <a:srgbClr val="DD5C60"/>
                </a:solidFill>
              </a:rPr>
              <a:t>E</a:t>
            </a:r>
            <a:endParaRPr lang="zh-CN" altLang="en-US" sz="2200" dirty="0">
              <a:solidFill>
                <a:srgbClr val="DD5C60"/>
              </a:solidFill>
            </a:endParaRPr>
          </a:p>
        </p:txBody>
      </p:sp>
      <p:sp>
        <p:nvSpPr>
          <p:cNvPr id="40" name="文本框 39"/>
          <p:cNvSpPr txBox="1"/>
          <p:nvPr/>
        </p:nvSpPr>
        <p:spPr>
          <a:xfrm>
            <a:off x="4727107" y="6053891"/>
            <a:ext cx="337651" cy="430887"/>
          </a:xfrm>
          <a:prstGeom prst="rect">
            <a:avLst/>
          </a:prstGeom>
          <a:noFill/>
        </p:spPr>
        <p:txBody>
          <a:bodyPr wrap="square" rtlCol="0">
            <a:spAutoFit/>
          </a:bodyPr>
          <a:lstStyle/>
          <a:p>
            <a:r>
              <a:rPr lang="en-GB" altLang="zh-CN" sz="2200" dirty="0">
                <a:solidFill>
                  <a:srgbClr val="DD5C60"/>
                </a:solidFill>
              </a:rPr>
              <a:t>A</a:t>
            </a:r>
            <a:endParaRPr lang="zh-CN" altLang="en-US" sz="2200" dirty="0">
              <a:solidFill>
                <a:srgbClr val="DD5C60"/>
              </a:solidFill>
            </a:endParaRPr>
          </a:p>
        </p:txBody>
      </p:sp>
      <p:sp>
        <p:nvSpPr>
          <p:cNvPr id="41" name="文本框 40"/>
          <p:cNvSpPr txBox="1"/>
          <p:nvPr/>
        </p:nvSpPr>
        <p:spPr>
          <a:xfrm>
            <a:off x="9449473" y="4626841"/>
            <a:ext cx="337651" cy="430887"/>
          </a:xfrm>
          <a:prstGeom prst="rect">
            <a:avLst/>
          </a:prstGeom>
          <a:noFill/>
        </p:spPr>
        <p:txBody>
          <a:bodyPr wrap="square" rtlCol="0">
            <a:spAutoFit/>
          </a:bodyPr>
          <a:lstStyle/>
          <a:p>
            <a:r>
              <a:rPr lang="en-GB" altLang="zh-CN" sz="2200" dirty="0">
                <a:solidFill>
                  <a:srgbClr val="DD5C60"/>
                </a:solidFill>
              </a:rPr>
              <a:t>B</a:t>
            </a:r>
            <a:endParaRPr lang="zh-CN" altLang="en-US" sz="2200" dirty="0">
              <a:solidFill>
                <a:srgbClr val="DD5C60"/>
              </a:solidFill>
            </a:endParaRPr>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9"/>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5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fade">
                                      <p:cBhvr>
                                        <p:cTn id="17" dur="500"/>
                                        <p:tgtEl>
                                          <p:spTgt spid="3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500"/>
                                        <p:tgtEl>
                                          <p:spTgt spid="4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fade">
                                      <p:cBhvr>
                                        <p:cTn id="27" dur="500"/>
                                        <p:tgtEl>
                                          <p:spTgt spid="41"/>
                                        </p:tgtEl>
                                      </p:cBhvr>
                                    </p:animEffect>
                                  </p:childTnLst>
                                </p:cTn>
                              </p:par>
                            </p:childTnLst>
                          </p:cTn>
                        </p:par>
                      </p:childTnLst>
                    </p:cTn>
                  </p:par>
                </p:childTnLst>
              </p:cTn>
              <p:nextCondLst>
                <p:cond evt="onClick" delay="0">
                  <p:tgtEl>
                    <p:spTgt spid="39"/>
                  </p:tgtEl>
                </p:cond>
              </p:nextCondLst>
            </p:seq>
          </p:childTnLst>
        </p:cTn>
      </p:par>
    </p:tnLst>
    <p:bldLst>
      <p:bldP spid="34" grpId="0"/>
      <p:bldP spid="37" grpId="0"/>
      <p:bldP spid="38" grpId="0"/>
      <p:bldP spid="40" grpId="0"/>
      <p:bldP spid="4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919321" y="1569359"/>
            <a:ext cx="10891679" cy="492443"/>
          </a:xfrm>
          <a:prstGeom prst="rect">
            <a:avLst/>
          </a:prstGeom>
          <a:noFill/>
        </p:spPr>
        <p:txBody>
          <a:bodyPr wrap="square" rtlCol="0">
            <a:spAutoFit/>
          </a:bodyPr>
          <a:lstStyle/>
          <a:p>
            <a:r>
              <a:rPr lang="en-US" altLang="zh-CN" sz="2600" b="1" dirty="0">
                <a:solidFill>
                  <a:srgbClr val="DA5362"/>
                </a:solidFill>
              </a:rPr>
              <a:t>Activity 7.7</a:t>
            </a:r>
            <a:endParaRPr lang="zh-CN" altLang="en-US" sz="2600" b="1" dirty="0">
              <a:solidFill>
                <a:srgbClr val="DA5362"/>
              </a:solidFill>
            </a:endParaRPr>
          </a:p>
        </p:txBody>
      </p:sp>
      <p:sp>
        <p:nvSpPr>
          <p:cNvPr id="22" name="文本框 21"/>
          <p:cNvSpPr txBox="1"/>
          <p:nvPr/>
        </p:nvSpPr>
        <p:spPr>
          <a:xfrm>
            <a:off x="919321" y="2061802"/>
            <a:ext cx="10795000" cy="1015663"/>
          </a:xfrm>
          <a:prstGeom prst="rect">
            <a:avLst/>
          </a:prstGeom>
          <a:noFill/>
        </p:spPr>
        <p:txBody>
          <a:bodyPr wrap="square" rtlCol="0">
            <a:spAutoFit/>
          </a:bodyPr>
          <a:lstStyle/>
          <a:p>
            <a:r>
              <a:rPr lang="en-US" altLang="zh-CN" sz="2000" i="1" dirty="0"/>
              <a:t>The benefits of a smart campus fall into three major areas according to the passage. Read the benefits listed in the right-hand column of the table and match them with the three areas by putting the corresponding letters in the appropriate spaces in the left-hand column.</a:t>
            </a:r>
          </a:p>
        </p:txBody>
      </p:sp>
      <p:grpSp>
        <p:nvGrpSpPr>
          <p:cNvPr id="36" name="组合 35"/>
          <p:cNvGrpSpPr/>
          <p:nvPr/>
        </p:nvGrpSpPr>
        <p:grpSpPr>
          <a:xfrm>
            <a:off x="8370044" y="885366"/>
            <a:ext cx="799525" cy="586284"/>
            <a:chOff x="6218013" y="812542"/>
            <a:chExt cx="799525" cy="586284"/>
          </a:xfrm>
        </p:grpSpPr>
        <p:sp>
          <p:nvSpPr>
            <p:cNvPr id="37" name="椭圆 36"/>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38" name="图片 37"/>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40" name="文本框 39">
              <a:hlinkClick r:id="rId3"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7.6</a:t>
              </a:r>
              <a:endParaRPr lang="zh-CN" altLang="en-US" sz="1200" b="1" dirty="0">
                <a:solidFill>
                  <a:schemeClr val="bg1"/>
                </a:solidFill>
              </a:endParaRPr>
            </a:p>
          </p:txBody>
        </p:sp>
      </p:grpSp>
      <p:grpSp>
        <p:nvGrpSpPr>
          <p:cNvPr id="41" name="组合 40"/>
          <p:cNvGrpSpPr/>
          <p:nvPr/>
        </p:nvGrpSpPr>
        <p:grpSpPr>
          <a:xfrm>
            <a:off x="9094497" y="888454"/>
            <a:ext cx="799525" cy="586284"/>
            <a:chOff x="6218013" y="812542"/>
            <a:chExt cx="799525" cy="586284"/>
          </a:xfrm>
        </p:grpSpPr>
        <p:sp>
          <p:nvSpPr>
            <p:cNvPr id="42" name="椭圆 41"/>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43" name="图片 42"/>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47" name="文本框 46">
              <a:hlinkClick r:id="rId4"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7.7</a:t>
              </a:r>
              <a:endParaRPr lang="zh-CN" altLang="en-US" sz="1200" b="1" dirty="0">
                <a:solidFill>
                  <a:schemeClr val="bg1"/>
                </a:solidFill>
              </a:endParaRPr>
            </a:p>
          </p:txBody>
        </p:sp>
      </p:grpSp>
      <p:grpSp>
        <p:nvGrpSpPr>
          <p:cNvPr id="55" name="组合 54"/>
          <p:cNvGrpSpPr/>
          <p:nvPr/>
        </p:nvGrpSpPr>
        <p:grpSpPr>
          <a:xfrm>
            <a:off x="9809575" y="888454"/>
            <a:ext cx="799525" cy="586284"/>
            <a:chOff x="6218013" y="812542"/>
            <a:chExt cx="799525" cy="586284"/>
          </a:xfrm>
        </p:grpSpPr>
        <p:sp>
          <p:nvSpPr>
            <p:cNvPr id="56" name="椭圆 55"/>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7" name="图片 56"/>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8" name="文本框 57">
              <a:hlinkClick r:id="rId5"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7.8</a:t>
              </a:r>
              <a:endParaRPr lang="zh-CN" altLang="en-US" sz="1200" b="1" dirty="0">
                <a:solidFill>
                  <a:schemeClr val="bg1"/>
                </a:solidFill>
              </a:endParaRPr>
            </a:p>
          </p:txBody>
        </p:sp>
      </p:grpSp>
      <p:grpSp>
        <p:nvGrpSpPr>
          <p:cNvPr id="59" name="组合 58"/>
          <p:cNvGrpSpPr/>
          <p:nvPr/>
        </p:nvGrpSpPr>
        <p:grpSpPr>
          <a:xfrm>
            <a:off x="10534028" y="891542"/>
            <a:ext cx="799525" cy="586284"/>
            <a:chOff x="6218013" y="812542"/>
            <a:chExt cx="799525" cy="586284"/>
          </a:xfrm>
        </p:grpSpPr>
        <p:sp>
          <p:nvSpPr>
            <p:cNvPr id="60" name="椭圆 59"/>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1" name="图片 60"/>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62" name="文本框 61">
              <a:hlinkClick r:id="rId6"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7.9</a:t>
              </a:r>
              <a:endParaRPr lang="zh-CN" altLang="en-US" sz="1200" b="1" dirty="0">
                <a:solidFill>
                  <a:schemeClr val="bg1"/>
                </a:solidFill>
              </a:endParaRPr>
            </a:p>
          </p:txBody>
        </p:sp>
      </p:grpSp>
      <p:grpSp>
        <p:nvGrpSpPr>
          <p:cNvPr id="63" name="组合 62"/>
          <p:cNvGrpSpPr/>
          <p:nvPr/>
        </p:nvGrpSpPr>
        <p:grpSpPr>
          <a:xfrm>
            <a:off x="11255653" y="886655"/>
            <a:ext cx="799525" cy="586284"/>
            <a:chOff x="6218013" y="812542"/>
            <a:chExt cx="799525" cy="586284"/>
          </a:xfrm>
        </p:grpSpPr>
        <p:sp>
          <p:nvSpPr>
            <p:cNvPr id="64" name="椭圆 63"/>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5" name="图片 64"/>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66" name="文本框 65">
              <a:hlinkClick r:id="rId7"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7.10</a:t>
              </a:r>
              <a:endParaRPr lang="zh-CN" altLang="en-US" sz="1200" b="1" dirty="0">
                <a:solidFill>
                  <a:schemeClr val="bg1"/>
                </a:solidFill>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表格 27"/>
          <p:cNvGraphicFramePr>
            <a:graphicFrameLocks noGrp="1"/>
          </p:cNvGraphicFramePr>
          <p:nvPr/>
        </p:nvGraphicFramePr>
        <p:xfrm>
          <a:off x="873994" y="2041831"/>
          <a:ext cx="11096931" cy="4362142"/>
        </p:xfrm>
        <a:graphic>
          <a:graphicData uri="http://schemas.openxmlformats.org/drawingml/2006/table">
            <a:tbl>
              <a:tblPr firstRow="1" firstCol="1" bandRow="1">
                <a:tableStyleId>{5C22544A-7EE6-4342-B048-85BDC9FD1C3A}</a:tableStyleId>
              </a:tblPr>
              <a:tblGrid>
                <a:gridCol w="1943852">
                  <a:extLst>
                    <a:ext uri="{9D8B030D-6E8A-4147-A177-3AD203B41FA5}">
                      <a16:colId xmlns:a16="http://schemas.microsoft.com/office/drawing/2014/main" xmlns="" val="20000"/>
                    </a:ext>
                  </a:extLst>
                </a:gridCol>
                <a:gridCol w="9153079">
                  <a:extLst>
                    <a:ext uri="{9D8B030D-6E8A-4147-A177-3AD203B41FA5}">
                      <a16:colId xmlns:a16="http://schemas.microsoft.com/office/drawing/2014/main" xmlns="" val="20001"/>
                    </a:ext>
                  </a:extLst>
                </a:gridCol>
              </a:tblGrid>
              <a:tr h="430222">
                <a:tc>
                  <a:txBody>
                    <a:bodyPr/>
                    <a:lstStyle/>
                    <a:p>
                      <a:pPr algn="just"/>
                      <a:r>
                        <a:rPr lang="en-GB" altLang="zh-CN" sz="2200" dirty="0"/>
                        <a:t>Main Areas</a:t>
                      </a:r>
                      <a:endParaRPr lang="zh-CN" altLang="en-US" sz="2200" dirty="0"/>
                    </a:p>
                  </a:txBody>
                  <a:tcPr anchor="ctr" anchorCtr="1">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A8152"/>
                    </a:solidFill>
                  </a:tcPr>
                </a:tc>
                <a:tc>
                  <a:txBody>
                    <a:bodyPr/>
                    <a:lstStyle/>
                    <a:p>
                      <a:r>
                        <a:rPr lang="en-GB" altLang="zh-CN" sz="2200" dirty="0"/>
                        <a:t>Benefits</a:t>
                      </a:r>
                      <a:endParaRPr lang="zh-CN" altLang="en-US" sz="2200" dirty="0"/>
                    </a:p>
                  </a:txBody>
                  <a:tcPr anchor="ctr" anchorCtr="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A8152"/>
                    </a:solidFill>
                  </a:tcPr>
                </a:tc>
                <a:extLst>
                  <a:ext uri="{0D108BD9-81ED-4DB2-BD59-A6C34878D82A}">
                    <a16:rowId xmlns:a16="http://schemas.microsoft.com/office/drawing/2014/main" xmlns="" val="10000"/>
                  </a:ext>
                </a:extLst>
              </a:tr>
              <a:tr h="1362829">
                <a:tc>
                  <a:txBody>
                    <a:bodyPr/>
                    <a:lstStyle/>
                    <a:p>
                      <a:r>
                        <a:rPr lang="en-GB" altLang="zh-CN" sz="2200" b="1" kern="1200" dirty="0">
                          <a:solidFill>
                            <a:schemeClr val="dk1"/>
                          </a:solidFill>
                          <a:effectLst/>
                          <a:latin typeface="+mn-lt"/>
                          <a:ea typeface="+mn-ea"/>
                          <a:cs typeface="+mn-cs"/>
                        </a:rPr>
                        <a:t>Smart living</a:t>
                      </a:r>
                    </a:p>
                    <a:p>
                      <a:r>
                        <a:rPr lang="en-GB" altLang="zh-CN" sz="2200" b="1" kern="1200" dirty="0">
                          <a:solidFill>
                            <a:schemeClr val="dk1"/>
                          </a:solidFill>
                          <a:effectLst/>
                          <a:latin typeface="+mn-lt"/>
                          <a:ea typeface="+mn-ea"/>
                          <a:cs typeface="+mn-cs"/>
                        </a:rPr>
                        <a:t>____</a:t>
                      </a:r>
                      <a:endParaRPr lang="zh-CN" altLang="en-US" sz="2200" b="1" dirty="0"/>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rowSpan="3">
                  <a:txBody>
                    <a:bodyPr/>
                    <a:lstStyle/>
                    <a:p>
                      <a:pPr marL="269875" indent="-269875">
                        <a:lnSpc>
                          <a:spcPct val="120000"/>
                        </a:lnSpc>
                      </a:pPr>
                      <a:r>
                        <a:rPr lang="en-US" altLang="zh-CN" sz="2100" dirty="0"/>
                        <a:t>A. Wi-Fi or wired locks make it easy to control who has access to campus buildings.</a:t>
                      </a:r>
                    </a:p>
                    <a:p>
                      <a:pPr marL="269875" indent="-269875">
                        <a:lnSpc>
                          <a:spcPct val="120000"/>
                        </a:lnSpc>
                      </a:pPr>
                      <a:r>
                        <a:rPr lang="en-US" altLang="zh-CN" sz="2100" dirty="0"/>
                        <a:t>B. Real-time occupancy systems enable students to find study rooms or equipment </a:t>
                      </a:r>
                      <a:endParaRPr lang="en-US" altLang="zh-CN" sz="2100" dirty="0">
                        <a:latin typeface="+mn-lt"/>
                      </a:endParaRPr>
                    </a:p>
                    <a:p>
                      <a:pPr marL="180975" indent="-180975">
                        <a:lnSpc>
                          <a:spcPct val="120000"/>
                        </a:lnSpc>
                      </a:pPr>
                      <a:r>
                        <a:rPr lang="en-US" altLang="zh-CN" sz="2100" dirty="0">
                          <a:latin typeface="+mn-lt"/>
                        </a:rPr>
                        <a:t>that is available for use. </a:t>
                      </a:r>
                    </a:p>
                    <a:p>
                      <a:pPr marL="180975" indent="-180975">
                        <a:lnSpc>
                          <a:spcPct val="120000"/>
                        </a:lnSpc>
                      </a:pPr>
                      <a:r>
                        <a:rPr lang="en-US" altLang="zh-CN" sz="2100" dirty="0">
                          <a:latin typeface="+mn-lt"/>
                        </a:rPr>
                        <a:t>C. Students conduct collaborative work without having to be in the same physical place.</a:t>
                      </a:r>
                    </a:p>
                    <a:p>
                      <a:pPr marL="180975" indent="-180975">
                        <a:lnSpc>
                          <a:spcPct val="120000"/>
                        </a:lnSpc>
                      </a:pPr>
                      <a:r>
                        <a:rPr lang="en-US" altLang="zh-CN" sz="2100" dirty="0">
                          <a:latin typeface="+mn-lt"/>
                        </a:rPr>
                        <a:t>D. Heavyweight computational resources are delivered to students through cloud. </a:t>
                      </a:r>
                    </a:p>
                    <a:p>
                      <a:pPr marL="180975" indent="-180975">
                        <a:lnSpc>
                          <a:spcPct val="120000"/>
                        </a:lnSpc>
                      </a:pPr>
                      <a:r>
                        <a:rPr lang="en-US" altLang="zh-CN" sz="2100" dirty="0">
                          <a:latin typeface="+mn-lt"/>
                        </a:rPr>
                        <a:t>E. Brighter lighting is controlled by motion sensors or remote control. </a:t>
                      </a:r>
                    </a:p>
                    <a:p>
                      <a:pPr marL="180975" indent="-180975">
                        <a:lnSpc>
                          <a:spcPct val="120000"/>
                        </a:lnSpc>
                      </a:pPr>
                      <a:r>
                        <a:rPr lang="en-US" altLang="zh-CN" sz="2100" dirty="0">
                          <a:latin typeface="+mn-lt"/>
                        </a:rPr>
                        <a:t>F. Way-finding App helps students get around campus more easily. </a:t>
                      </a:r>
                    </a:p>
                    <a:p>
                      <a:pPr marL="180975" indent="-180975">
                        <a:lnSpc>
                          <a:spcPct val="120000"/>
                        </a:lnSpc>
                      </a:pPr>
                      <a:r>
                        <a:rPr lang="en-US" altLang="zh-CN" sz="2100" dirty="0">
                          <a:latin typeface="+mn-lt"/>
                        </a:rPr>
                        <a:t>G. Real-world data from campus environment is applied to student course work. </a:t>
                      </a:r>
                    </a:p>
                    <a:p>
                      <a:pPr marL="180975" indent="-180975">
                        <a:lnSpc>
                          <a:spcPct val="120000"/>
                        </a:lnSpc>
                      </a:pPr>
                      <a:r>
                        <a:rPr lang="en-US" altLang="zh-CN" sz="2100" dirty="0">
                          <a:latin typeface="+mn-lt"/>
                        </a:rPr>
                        <a:t>H. IP video cameras are widely installed around campus. </a:t>
                      </a:r>
                    </a:p>
                  </a:txBody>
                  <a:tcPr anchor="ctr" anchorCtr="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xmlns="" val="10001"/>
                  </a:ext>
                </a:extLst>
              </a:tr>
              <a:tr h="1315617">
                <a:tc>
                  <a:txBody>
                    <a:bodyPr/>
                    <a:lstStyle/>
                    <a:p>
                      <a:r>
                        <a:rPr lang="en-GB" altLang="zh-CN" sz="2200" b="1" dirty="0">
                          <a:solidFill>
                            <a:schemeClr val="tx1"/>
                          </a:solidFill>
                        </a:rPr>
                        <a:t>Smart learning</a:t>
                      </a:r>
                    </a:p>
                    <a:p>
                      <a:r>
                        <a:rPr lang="en-GB" altLang="zh-CN" sz="2200" b="1" dirty="0">
                          <a:solidFill>
                            <a:schemeClr val="tx1"/>
                          </a:solidFill>
                        </a:rPr>
                        <a:t>______</a:t>
                      </a:r>
                      <a:endParaRPr lang="zh-CN" altLang="en-US" sz="2200" b="1"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endParaRPr lang="zh-CN"/>
                    </a:p>
                  </a:txBody>
                  <a:tcPr anchor="ctr" anchorCtr="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xmlns="" val="10002"/>
                  </a:ext>
                </a:extLst>
              </a:tr>
              <a:tr h="368795">
                <a:tc>
                  <a:txBody>
                    <a:bodyPr/>
                    <a:lstStyle/>
                    <a:p>
                      <a:pPr marL="0" algn="l" defTabSz="914400" rtl="0" eaLnBrk="1" latinLnBrk="0" hangingPunct="1">
                        <a:lnSpc>
                          <a:spcPct val="120000"/>
                        </a:lnSpc>
                      </a:pPr>
                      <a:r>
                        <a:rPr lang="en-GB" altLang="zh-CN" sz="2200" b="1" kern="1200" dirty="0">
                          <a:solidFill>
                            <a:schemeClr val="dk1"/>
                          </a:solidFill>
                          <a:latin typeface="+mn-lt"/>
                          <a:ea typeface="+mn-ea"/>
                          <a:cs typeface="+mn-cs"/>
                        </a:rPr>
                        <a:t>Smart security</a:t>
                      </a:r>
                    </a:p>
                    <a:p>
                      <a:pPr marL="0" algn="l" defTabSz="914400" rtl="0" eaLnBrk="1" latinLnBrk="0" hangingPunct="1">
                        <a:lnSpc>
                          <a:spcPct val="120000"/>
                        </a:lnSpc>
                      </a:pPr>
                      <a:r>
                        <a:rPr lang="en-GB" altLang="zh-CN" sz="2200" b="1" kern="1200" dirty="0">
                          <a:solidFill>
                            <a:schemeClr val="dk1"/>
                          </a:solidFill>
                          <a:latin typeface="+mn-lt"/>
                          <a:ea typeface="+mn-ea"/>
                          <a:cs typeface="+mn-cs"/>
                        </a:rPr>
                        <a:t>______</a:t>
                      </a: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endParaRPr lang="zh-CN"/>
                    </a:p>
                  </a:txBody>
                  <a:tcPr anchor="ctr" anchorCtr="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xmlns="" val="10003"/>
                  </a:ext>
                </a:extLst>
              </a:tr>
            </a:tbl>
          </a:graphicData>
        </a:graphic>
      </p:graphicFrame>
      <p:sp>
        <p:nvSpPr>
          <p:cNvPr id="20" name="文本框 19"/>
          <p:cNvSpPr txBox="1"/>
          <p:nvPr/>
        </p:nvSpPr>
        <p:spPr>
          <a:xfrm>
            <a:off x="919321" y="1569359"/>
            <a:ext cx="10891679" cy="492443"/>
          </a:xfrm>
          <a:prstGeom prst="rect">
            <a:avLst/>
          </a:prstGeom>
          <a:noFill/>
        </p:spPr>
        <p:txBody>
          <a:bodyPr wrap="square" rtlCol="0">
            <a:spAutoFit/>
          </a:bodyPr>
          <a:lstStyle/>
          <a:p>
            <a:r>
              <a:rPr lang="en-US" altLang="zh-CN" sz="2600" b="1" dirty="0">
                <a:solidFill>
                  <a:srgbClr val="DA5362"/>
                </a:solidFill>
              </a:rPr>
              <a:t>Activity 7.7</a:t>
            </a:r>
            <a:endParaRPr lang="zh-CN" altLang="en-US" sz="2600" b="1" dirty="0">
              <a:solidFill>
                <a:srgbClr val="DA5362"/>
              </a:solidFill>
            </a:endParaRPr>
          </a:p>
        </p:txBody>
      </p:sp>
      <p:sp>
        <p:nvSpPr>
          <p:cNvPr id="39" name="圆角矩形 38"/>
          <p:cNvSpPr/>
          <p:nvPr/>
        </p:nvSpPr>
        <p:spPr>
          <a:xfrm>
            <a:off x="2817391" y="1607728"/>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KEYS</a:t>
            </a:r>
            <a:endParaRPr lang="zh-CN" altLang="en-US" sz="2000" b="1" dirty="0"/>
          </a:p>
        </p:txBody>
      </p:sp>
      <p:grpSp>
        <p:nvGrpSpPr>
          <p:cNvPr id="43" name="组合 42"/>
          <p:cNvGrpSpPr/>
          <p:nvPr/>
        </p:nvGrpSpPr>
        <p:grpSpPr>
          <a:xfrm>
            <a:off x="8370044" y="885366"/>
            <a:ext cx="799525" cy="586284"/>
            <a:chOff x="6218013" y="812542"/>
            <a:chExt cx="799525" cy="586284"/>
          </a:xfrm>
        </p:grpSpPr>
        <p:sp>
          <p:nvSpPr>
            <p:cNvPr id="44" name="椭圆 43"/>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45" name="图片 44"/>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46" name="文本框 45">
              <a:hlinkClick r:id="rId3"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7.6</a:t>
              </a:r>
              <a:endParaRPr lang="zh-CN" altLang="en-US" sz="1200" b="1" dirty="0">
                <a:solidFill>
                  <a:schemeClr val="bg1"/>
                </a:solidFill>
              </a:endParaRPr>
            </a:p>
          </p:txBody>
        </p:sp>
      </p:grpSp>
      <p:grpSp>
        <p:nvGrpSpPr>
          <p:cNvPr id="47" name="组合 46"/>
          <p:cNvGrpSpPr/>
          <p:nvPr/>
        </p:nvGrpSpPr>
        <p:grpSpPr>
          <a:xfrm>
            <a:off x="9094497" y="888454"/>
            <a:ext cx="799525" cy="586284"/>
            <a:chOff x="6218013" y="812542"/>
            <a:chExt cx="799525" cy="586284"/>
          </a:xfrm>
        </p:grpSpPr>
        <p:sp>
          <p:nvSpPr>
            <p:cNvPr id="48" name="椭圆 47"/>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49" name="图片 48"/>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0" name="文本框 49">
              <a:hlinkClick r:id="rId4"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7.7</a:t>
              </a:r>
              <a:endParaRPr lang="zh-CN" altLang="en-US" sz="1200" b="1" dirty="0">
                <a:solidFill>
                  <a:schemeClr val="bg1"/>
                </a:solidFill>
              </a:endParaRPr>
            </a:p>
          </p:txBody>
        </p:sp>
      </p:grpSp>
      <p:grpSp>
        <p:nvGrpSpPr>
          <p:cNvPr id="51" name="组合 50"/>
          <p:cNvGrpSpPr/>
          <p:nvPr/>
        </p:nvGrpSpPr>
        <p:grpSpPr>
          <a:xfrm>
            <a:off x="9809575" y="888454"/>
            <a:ext cx="799525" cy="586284"/>
            <a:chOff x="6218013" y="812542"/>
            <a:chExt cx="799525" cy="586284"/>
          </a:xfrm>
        </p:grpSpPr>
        <p:sp>
          <p:nvSpPr>
            <p:cNvPr id="52" name="椭圆 51"/>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3" name="图片 52"/>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4" name="文本框 53">
              <a:hlinkClick r:id="rId5"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7.8</a:t>
              </a:r>
              <a:endParaRPr lang="zh-CN" altLang="en-US" sz="1200" b="1" dirty="0">
                <a:solidFill>
                  <a:schemeClr val="bg1"/>
                </a:solidFill>
              </a:endParaRPr>
            </a:p>
          </p:txBody>
        </p:sp>
      </p:grpSp>
      <p:grpSp>
        <p:nvGrpSpPr>
          <p:cNvPr id="69" name="组合 68"/>
          <p:cNvGrpSpPr/>
          <p:nvPr/>
        </p:nvGrpSpPr>
        <p:grpSpPr>
          <a:xfrm>
            <a:off x="10534028" y="891542"/>
            <a:ext cx="799525" cy="586284"/>
            <a:chOff x="6218013" y="812542"/>
            <a:chExt cx="799525" cy="586284"/>
          </a:xfrm>
        </p:grpSpPr>
        <p:sp>
          <p:nvSpPr>
            <p:cNvPr id="70" name="椭圆 69"/>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71" name="图片 70"/>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72" name="文本框 71">
              <a:hlinkClick r:id="rId6"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7.9</a:t>
              </a:r>
              <a:endParaRPr lang="zh-CN" altLang="en-US" sz="1200" b="1" dirty="0">
                <a:solidFill>
                  <a:schemeClr val="bg1"/>
                </a:solidFill>
              </a:endParaRPr>
            </a:p>
          </p:txBody>
        </p:sp>
      </p:grpSp>
      <p:grpSp>
        <p:nvGrpSpPr>
          <p:cNvPr id="73" name="组合 72"/>
          <p:cNvGrpSpPr/>
          <p:nvPr/>
        </p:nvGrpSpPr>
        <p:grpSpPr>
          <a:xfrm>
            <a:off x="11255653" y="886655"/>
            <a:ext cx="799525" cy="586284"/>
            <a:chOff x="6218013" y="812542"/>
            <a:chExt cx="799525" cy="586284"/>
          </a:xfrm>
        </p:grpSpPr>
        <p:sp>
          <p:nvSpPr>
            <p:cNvPr id="74" name="椭圆 73"/>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75" name="图片 74"/>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76" name="文本框 75">
              <a:hlinkClick r:id="rId7"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7.10</a:t>
              </a:r>
              <a:endParaRPr lang="zh-CN" altLang="en-US" sz="1200" b="1" dirty="0">
                <a:solidFill>
                  <a:schemeClr val="bg1"/>
                </a:solidFill>
              </a:endParaRPr>
            </a:p>
          </p:txBody>
        </p:sp>
      </p:grpSp>
      <p:sp>
        <p:nvSpPr>
          <p:cNvPr id="41" name="文本框 40"/>
          <p:cNvSpPr txBox="1"/>
          <p:nvPr/>
        </p:nvSpPr>
        <p:spPr>
          <a:xfrm>
            <a:off x="937983" y="3085745"/>
            <a:ext cx="600241" cy="430887"/>
          </a:xfrm>
          <a:prstGeom prst="rect">
            <a:avLst/>
          </a:prstGeom>
          <a:noFill/>
        </p:spPr>
        <p:txBody>
          <a:bodyPr wrap="square" rtlCol="0">
            <a:spAutoFit/>
          </a:bodyPr>
          <a:lstStyle/>
          <a:p>
            <a:r>
              <a:rPr lang="en-GB" altLang="zh-CN" sz="2200" dirty="0">
                <a:solidFill>
                  <a:srgbClr val="DD5C60"/>
                </a:solidFill>
              </a:rPr>
              <a:t>B, F</a:t>
            </a:r>
            <a:endParaRPr lang="zh-CN" altLang="en-US" sz="2200" dirty="0">
              <a:solidFill>
                <a:srgbClr val="DD5C60"/>
              </a:solidFill>
            </a:endParaRPr>
          </a:p>
        </p:txBody>
      </p:sp>
      <p:sp>
        <p:nvSpPr>
          <p:cNvPr id="42" name="文本框 41"/>
          <p:cNvSpPr txBox="1"/>
          <p:nvPr/>
        </p:nvSpPr>
        <p:spPr>
          <a:xfrm>
            <a:off x="919321" y="4440073"/>
            <a:ext cx="1020119" cy="430887"/>
          </a:xfrm>
          <a:prstGeom prst="rect">
            <a:avLst/>
          </a:prstGeom>
          <a:noFill/>
        </p:spPr>
        <p:txBody>
          <a:bodyPr wrap="square" rtlCol="0">
            <a:spAutoFit/>
          </a:bodyPr>
          <a:lstStyle/>
          <a:p>
            <a:r>
              <a:rPr lang="en-GB" altLang="zh-CN" sz="2200" dirty="0">
                <a:solidFill>
                  <a:srgbClr val="DD5C60"/>
                </a:solidFill>
              </a:rPr>
              <a:t>C, D, G</a:t>
            </a:r>
            <a:endParaRPr lang="zh-CN" altLang="en-US" sz="2200" dirty="0">
              <a:solidFill>
                <a:srgbClr val="DD5C60"/>
              </a:solidFill>
            </a:endParaRPr>
          </a:p>
        </p:txBody>
      </p:sp>
      <p:sp>
        <p:nvSpPr>
          <p:cNvPr id="55" name="文本框 54"/>
          <p:cNvSpPr txBox="1"/>
          <p:nvPr/>
        </p:nvSpPr>
        <p:spPr>
          <a:xfrm>
            <a:off x="919321" y="5730385"/>
            <a:ext cx="927579" cy="430887"/>
          </a:xfrm>
          <a:prstGeom prst="rect">
            <a:avLst/>
          </a:prstGeom>
          <a:noFill/>
        </p:spPr>
        <p:txBody>
          <a:bodyPr wrap="square" rtlCol="0">
            <a:spAutoFit/>
          </a:bodyPr>
          <a:lstStyle/>
          <a:p>
            <a:r>
              <a:rPr lang="en-GB" altLang="zh-CN" sz="2200" dirty="0">
                <a:solidFill>
                  <a:srgbClr val="DD5C60"/>
                </a:solidFill>
              </a:rPr>
              <a:t>A, E, H</a:t>
            </a:r>
            <a:endParaRPr lang="zh-CN" altLang="en-US" sz="2200" dirty="0">
              <a:solidFill>
                <a:srgbClr val="DD5C60"/>
              </a:solidFill>
            </a:endParaRPr>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9"/>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fade">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fade">
                                      <p:cBhvr>
                                        <p:cTn id="17" dur="500"/>
                                        <p:tgtEl>
                                          <p:spTgt spid="55"/>
                                        </p:tgtEl>
                                      </p:cBhvr>
                                    </p:animEffect>
                                  </p:childTnLst>
                                </p:cTn>
                              </p:par>
                            </p:childTnLst>
                          </p:cTn>
                        </p:par>
                      </p:childTnLst>
                    </p:cTn>
                  </p:par>
                </p:childTnLst>
              </p:cTn>
              <p:nextCondLst>
                <p:cond evt="onClick" delay="0">
                  <p:tgtEl>
                    <p:spTgt spid="39"/>
                  </p:tgtEl>
                </p:cond>
              </p:nextCondLst>
            </p:seq>
          </p:childTnLst>
        </p:cTn>
      </p:par>
    </p:tnLst>
    <p:bldLst>
      <p:bldP spid="41" grpId="0"/>
      <p:bldP spid="42" grpId="0"/>
      <p:bldP spid="5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919321" y="1569359"/>
            <a:ext cx="10891679" cy="492443"/>
          </a:xfrm>
          <a:prstGeom prst="rect">
            <a:avLst/>
          </a:prstGeom>
          <a:noFill/>
        </p:spPr>
        <p:txBody>
          <a:bodyPr wrap="square" rtlCol="0">
            <a:spAutoFit/>
          </a:bodyPr>
          <a:lstStyle/>
          <a:p>
            <a:r>
              <a:rPr lang="en-US" altLang="zh-CN" sz="2600" b="1" dirty="0">
                <a:solidFill>
                  <a:srgbClr val="DA5362"/>
                </a:solidFill>
              </a:rPr>
              <a:t>Activity 7.8</a:t>
            </a:r>
            <a:endParaRPr lang="zh-CN" altLang="en-US" sz="2600" b="1" dirty="0">
              <a:solidFill>
                <a:srgbClr val="DA5362"/>
              </a:solidFill>
            </a:endParaRPr>
          </a:p>
        </p:txBody>
      </p:sp>
      <p:sp>
        <p:nvSpPr>
          <p:cNvPr id="30" name="文本框 29"/>
          <p:cNvSpPr txBox="1"/>
          <p:nvPr/>
        </p:nvSpPr>
        <p:spPr>
          <a:xfrm>
            <a:off x="919321" y="2061802"/>
            <a:ext cx="10795000" cy="1015663"/>
          </a:xfrm>
          <a:prstGeom prst="rect">
            <a:avLst/>
          </a:prstGeom>
          <a:noFill/>
        </p:spPr>
        <p:txBody>
          <a:bodyPr wrap="square" rtlCol="0">
            <a:spAutoFit/>
          </a:bodyPr>
          <a:lstStyle/>
          <a:p>
            <a:r>
              <a:rPr lang="en-US" altLang="zh-CN" sz="2000" i="1" dirty="0"/>
              <a:t>To illustrate the benefits of a smart campus, the author uses a variety of supporting details, including comparisons, examples, statistics and definitions. Read the sentences (1 – 4) and match them with their types of supporting detail (A – D). Put the letter in the corresponding brackets.</a:t>
            </a:r>
          </a:p>
        </p:txBody>
      </p:sp>
      <p:grpSp>
        <p:nvGrpSpPr>
          <p:cNvPr id="72" name="组合 71"/>
          <p:cNvGrpSpPr/>
          <p:nvPr/>
        </p:nvGrpSpPr>
        <p:grpSpPr>
          <a:xfrm>
            <a:off x="8370044" y="885366"/>
            <a:ext cx="799525" cy="586284"/>
            <a:chOff x="6218013" y="812542"/>
            <a:chExt cx="799525" cy="586284"/>
          </a:xfrm>
        </p:grpSpPr>
        <p:sp>
          <p:nvSpPr>
            <p:cNvPr id="73" name="椭圆 72"/>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74" name="图片 7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83" name="文本框 82">
              <a:hlinkClick r:id="rId3"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7.6</a:t>
              </a:r>
              <a:endParaRPr lang="zh-CN" altLang="en-US" sz="1200" b="1" dirty="0">
                <a:solidFill>
                  <a:schemeClr val="bg1"/>
                </a:solidFill>
              </a:endParaRPr>
            </a:p>
          </p:txBody>
        </p:sp>
      </p:grpSp>
      <p:grpSp>
        <p:nvGrpSpPr>
          <p:cNvPr id="84" name="组合 83"/>
          <p:cNvGrpSpPr/>
          <p:nvPr/>
        </p:nvGrpSpPr>
        <p:grpSpPr>
          <a:xfrm>
            <a:off x="9094497" y="888454"/>
            <a:ext cx="799525" cy="586284"/>
            <a:chOff x="6218013" y="812542"/>
            <a:chExt cx="799525" cy="586284"/>
          </a:xfrm>
        </p:grpSpPr>
        <p:sp>
          <p:nvSpPr>
            <p:cNvPr id="85" name="椭圆 84"/>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86" name="图片 85"/>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87" name="文本框 86">
              <a:hlinkClick r:id="rId4"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7.7</a:t>
              </a:r>
              <a:endParaRPr lang="zh-CN" altLang="en-US" sz="1200" b="1" dirty="0">
                <a:solidFill>
                  <a:schemeClr val="bg1"/>
                </a:solidFill>
              </a:endParaRPr>
            </a:p>
          </p:txBody>
        </p:sp>
      </p:grpSp>
      <p:grpSp>
        <p:nvGrpSpPr>
          <p:cNvPr id="88" name="组合 87"/>
          <p:cNvGrpSpPr/>
          <p:nvPr/>
        </p:nvGrpSpPr>
        <p:grpSpPr>
          <a:xfrm>
            <a:off x="9809575" y="888454"/>
            <a:ext cx="799525" cy="586284"/>
            <a:chOff x="6218013" y="812542"/>
            <a:chExt cx="799525" cy="586284"/>
          </a:xfrm>
        </p:grpSpPr>
        <p:sp>
          <p:nvSpPr>
            <p:cNvPr id="89" name="椭圆 88"/>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90" name="图片 89"/>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91" name="文本框 90">
              <a:hlinkClick r:id="rId5"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7.8</a:t>
              </a:r>
              <a:endParaRPr lang="zh-CN" altLang="en-US" sz="1200" b="1" dirty="0">
                <a:solidFill>
                  <a:schemeClr val="bg1"/>
                </a:solidFill>
              </a:endParaRPr>
            </a:p>
          </p:txBody>
        </p:sp>
      </p:grpSp>
      <p:grpSp>
        <p:nvGrpSpPr>
          <p:cNvPr id="92" name="组合 91"/>
          <p:cNvGrpSpPr/>
          <p:nvPr/>
        </p:nvGrpSpPr>
        <p:grpSpPr>
          <a:xfrm>
            <a:off x="10534028" y="891542"/>
            <a:ext cx="799525" cy="586284"/>
            <a:chOff x="6218013" y="812542"/>
            <a:chExt cx="799525" cy="586284"/>
          </a:xfrm>
        </p:grpSpPr>
        <p:sp>
          <p:nvSpPr>
            <p:cNvPr id="93" name="椭圆 92"/>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94" name="图片 9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95" name="文本框 94">
              <a:hlinkClick r:id="rId6"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7.9</a:t>
              </a:r>
              <a:endParaRPr lang="zh-CN" altLang="en-US" sz="1200" b="1" dirty="0">
                <a:solidFill>
                  <a:schemeClr val="bg1"/>
                </a:solidFill>
              </a:endParaRPr>
            </a:p>
          </p:txBody>
        </p:sp>
      </p:grpSp>
      <p:grpSp>
        <p:nvGrpSpPr>
          <p:cNvPr id="96" name="组合 95"/>
          <p:cNvGrpSpPr/>
          <p:nvPr/>
        </p:nvGrpSpPr>
        <p:grpSpPr>
          <a:xfrm>
            <a:off x="11255653" y="886655"/>
            <a:ext cx="799525" cy="586284"/>
            <a:chOff x="6218013" y="812542"/>
            <a:chExt cx="799525" cy="586284"/>
          </a:xfrm>
        </p:grpSpPr>
        <p:sp>
          <p:nvSpPr>
            <p:cNvPr id="97" name="椭圆 96"/>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98" name="图片 97"/>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99" name="文本框 98">
              <a:hlinkClick r:id="rId7"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7.10</a:t>
              </a:r>
              <a:endParaRPr lang="zh-CN" altLang="en-US" sz="1200" b="1" dirty="0">
                <a:solidFill>
                  <a:schemeClr val="bg1"/>
                </a:solidFill>
              </a:endParaRPr>
            </a:p>
          </p:txBody>
        </p:sp>
      </p:grpSp>
      <p:sp>
        <p:nvSpPr>
          <p:cNvPr id="24" name="矩形 23"/>
          <p:cNvSpPr/>
          <p:nvPr/>
        </p:nvSpPr>
        <p:spPr>
          <a:xfrm>
            <a:off x="919321" y="3228045"/>
            <a:ext cx="12576118" cy="336784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919322" y="3226755"/>
            <a:ext cx="9157740" cy="3315395"/>
          </a:xfrm>
          <a:prstGeom prst="rect">
            <a:avLst/>
          </a:prstGeom>
          <a:noFill/>
        </p:spPr>
        <p:txBody>
          <a:bodyPr wrap="square" rtlCol="0">
            <a:spAutoFit/>
          </a:bodyPr>
          <a:lstStyle/>
          <a:p>
            <a:pPr marL="625475" indent="-625475">
              <a:lnSpc>
                <a:spcPct val="120000"/>
              </a:lnSpc>
            </a:pPr>
            <a:r>
              <a:rPr lang="en-US" altLang="zh-CN" sz="2200" dirty="0">
                <a:cs typeface="Times New Roman" panose="02020603050405020304" pitchFamily="18" charset="0"/>
              </a:rPr>
              <a:t>(   ) 1. What makes a campus “smart”? A smart campus links devices, applications, and people to improve experiences and efficiency.</a:t>
            </a:r>
          </a:p>
          <a:p>
            <a:pPr marL="625475" indent="-625475">
              <a:lnSpc>
                <a:spcPct val="120000"/>
              </a:lnSpc>
            </a:pPr>
            <a:r>
              <a:rPr lang="en-US" altLang="zh-CN" sz="2200" dirty="0">
                <a:cs typeface="Times New Roman" panose="02020603050405020304" pitchFamily="18" charset="0"/>
              </a:rPr>
              <a:t>(   ) 2. Students of modern science, engineering, and computer science need access to heavyweight computational resources. In the past, that meant reserving a time slot in a lab for a project. On a digital campus, that lab does not have to be a fixed place. Instead, colleges can virtually spin up cloud resources, deliver them </a:t>
            </a:r>
            <a:r>
              <a:rPr lang="en-US" altLang="zh-CN" sz="2200" dirty="0" err="1">
                <a:cs typeface="Times New Roman" panose="02020603050405020304" pitchFamily="18" charset="0"/>
              </a:rPr>
              <a:t>tostudents</a:t>
            </a:r>
            <a:r>
              <a:rPr lang="en-US" altLang="zh-CN" sz="2200" dirty="0">
                <a:cs typeface="Times New Roman" panose="02020603050405020304" pitchFamily="18" charset="0"/>
              </a:rPr>
              <a:t> and spin them back down when they are no longer in use. </a:t>
            </a:r>
          </a:p>
        </p:txBody>
      </p:sp>
      <p:sp>
        <p:nvSpPr>
          <p:cNvPr id="26" name="文本框 25"/>
          <p:cNvSpPr txBox="1"/>
          <p:nvPr/>
        </p:nvSpPr>
        <p:spPr>
          <a:xfrm>
            <a:off x="10199371" y="3226755"/>
            <a:ext cx="1991080" cy="1446550"/>
          </a:xfrm>
          <a:prstGeom prst="rect">
            <a:avLst/>
          </a:prstGeom>
          <a:solidFill>
            <a:schemeClr val="accent2">
              <a:lumMod val="20000"/>
              <a:lumOff val="80000"/>
            </a:schemeClr>
          </a:solidFill>
          <a:ln>
            <a:noFill/>
          </a:ln>
        </p:spPr>
        <p:txBody>
          <a:bodyPr wrap="square" rtlCol="0">
            <a:spAutoFit/>
          </a:bodyPr>
          <a:lstStyle/>
          <a:p>
            <a:r>
              <a:rPr lang="en-GB" altLang="zh-CN" sz="2200" dirty="0"/>
              <a:t>A. comparison</a:t>
            </a:r>
          </a:p>
          <a:p>
            <a:r>
              <a:rPr lang="en-GB" altLang="zh-CN" sz="2200" dirty="0"/>
              <a:t>B. example</a:t>
            </a:r>
          </a:p>
          <a:p>
            <a:r>
              <a:rPr lang="en-GB" altLang="zh-CN" sz="2200" dirty="0"/>
              <a:t>C. statistic</a:t>
            </a:r>
          </a:p>
          <a:p>
            <a:r>
              <a:rPr lang="en-GB" altLang="zh-CN" sz="2200" dirty="0"/>
              <a:t>D. definition</a:t>
            </a:r>
            <a:endParaRPr lang="zh-CN" altLang="en-US" sz="2200" dirty="0"/>
          </a:p>
        </p:txBody>
      </p:sp>
      <p:sp>
        <p:nvSpPr>
          <p:cNvPr id="27" name="文本框 26"/>
          <p:cNvSpPr txBox="1"/>
          <p:nvPr/>
        </p:nvSpPr>
        <p:spPr>
          <a:xfrm>
            <a:off x="1015751" y="3271877"/>
            <a:ext cx="337651" cy="430887"/>
          </a:xfrm>
          <a:prstGeom prst="rect">
            <a:avLst/>
          </a:prstGeom>
          <a:noFill/>
        </p:spPr>
        <p:txBody>
          <a:bodyPr wrap="square" rtlCol="0">
            <a:spAutoFit/>
          </a:bodyPr>
          <a:lstStyle/>
          <a:p>
            <a:r>
              <a:rPr lang="en-GB" altLang="zh-CN" sz="2200" dirty="0">
                <a:solidFill>
                  <a:srgbClr val="DD5C60"/>
                </a:solidFill>
              </a:rPr>
              <a:t>D</a:t>
            </a:r>
            <a:endParaRPr lang="zh-CN" altLang="en-US" sz="2200" dirty="0">
              <a:solidFill>
                <a:srgbClr val="DD5C60"/>
              </a:solidFill>
            </a:endParaRPr>
          </a:p>
        </p:txBody>
      </p:sp>
      <p:sp>
        <p:nvSpPr>
          <p:cNvPr id="28" name="文本框 27"/>
          <p:cNvSpPr txBox="1"/>
          <p:nvPr/>
        </p:nvSpPr>
        <p:spPr>
          <a:xfrm>
            <a:off x="1015751" y="4080267"/>
            <a:ext cx="337651" cy="430887"/>
          </a:xfrm>
          <a:prstGeom prst="rect">
            <a:avLst/>
          </a:prstGeom>
          <a:noFill/>
        </p:spPr>
        <p:txBody>
          <a:bodyPr wrap="square" rtlCol="0">
            <a:spAutoFit/>
          </a:bodyPr>
          <a:lstStyle/>
          <a:p>
            <a:r>
              <a:rPr lang="en-GB" altLang="zh-CN" sz="2200" dirty="0">
                <a:solidFill>
                  <a:srgbClr val="DD5C60"/>
                </a:solidFill>
              </a:rPr>
              <a:t>A</a:t>
            </a:r>
            <a:endParaRPr lang="zh-CN" altLang="en-US" sz="2200" dirty="0">
              <a:solidFill>
                <a:srgbClr val="DD5C60"/>
              </a:solidFill>
            </a:endParaRPr>
          </a:p>
        </p:txBody>
      </p:sp>
      <p:sp>
        <p:nvSpPr>
          <p:cNvPr id="29" name="圆角矩形 38"/>
          <p:cNvSpPr/>
          <p:nvPr/>
        </p:nvSpPr>
        <p:spPr>
          <a:xfrm>
            <a:off x="2817391" y="1607728"/>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KEYS</a:t>
            </a:r>
            <a:endParaRPr lang="zh-CN" altLang="en-US" sz="2000" b="1" dirty="0"/>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9"/>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childTnLst>
                          </p:cTn>
                        </p:par>
                      </p:childTnLst>
                    </p:cTn>
                  </p:par>
                </p:childTnLst>
              </p:cTn>
              <p:nextCondLst>
                <p:cond evt="onClick" delay="0">
                  <p:tgtEl>
                    <p:spTgt spid="29"/>
                  </p:tgtEl>
                </p:cond>
              </p:nextCondLst>
            </p:seq>
          </p:childTnLst>
        </p:cTn>
      </p:par>
    </p:tnLst>
    <p:bldLst>
      <p:bldP spid="27" grpId="0"/>
      <p:bldP spid="2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stretch>
            <a:fillRect/>
          </a:stretch>
        </p:blipFill>
        <p:spPr>
          <a:xfrm>
            <a:off x="0" y="0"/>
            <a:ext cx="1639985" cy="6858000"/>
          </a:xfrm>
          <a:prstGeom prst="rect">
            <a:avLst/>
          </a:prstGeom>
        </p:spPr>
      </p:pic>
      <p:sp>
        <p:nvSpPr>
          <p:cNvPr id="5" name="文本框 4"/>
          <p:cNvSpPr txBox="1"/>
          <p:nvPr/>
        </p:nvSpPr>
        <p:spPr>
          <a:xfrm>
            <a:off x="1790700" y="533400"/>
            <a:ext cx="10401300" cy="707886"/>
          </a:xfrm>
          <a:prstGeom prst="rect">
            <a:avLst/>
          </a:prstGeom>
          <a:noFill/>
        </p:spPr>
        <p:txBody>
          <a:bodyPr wrap="square" rtlCol="0">
            <a:spAutoFit/>
          </a:bodyPr>
          <a:lstStyle/>
          <a:p>
            <a:r>
              <a:rPr lang="en-GB" altLang="zh-CN" sz="4000" b="1" dirty="0">
                <a:latin typeface="Arial" panose="020B0604020202020204" pitchFamily="34" charset="0"/>
                <a:cs typeface="Arial" panose="020B0604020202020204" pitchFamily="34" charset="0"/>
              </a:rPr>
              <a:t>UNIT 7 </a:t>
            </a:r>
            <a:r>
              <a:rPr lang="en-GB" altLang="zh-CN" sz="4000" b="1" dirty="0">
                <a:solidFill>
                  <a:schemeClr val="bg1"/>
                </a:solidFill>
                <a:latin typeface="Arial" panose="020B0604020202020204" pitchFamily="34" charset="0"/>
                <a:cs typeface="Arial" panose="020B0604020202020204" pitchFamily="34" charset="0"/>
              </a:rPr>
              <a:t>Smart Campus, Smart Life</a:t>
            </a:r>
            <a:endParaRPr lang="zh-CN" altLang="en-US" sz="4000" dirty="0">
              <a:solidFill>
                <a:schemeClr val="bg1"/>
              </a:solidFill>
              <a:latin typeface="Arial" panose="020B0604020202020204" pitchFamily="34" charset="0"/>
              <a:cs typeface="Arial" panose="020B0604020202020204" pitchFamily="34" charset="0"/>
            </a:endParaRPr>
          </a:p>
        </p:txBody>
      </p:sp>
      <p:sp>
        <p:nvSpPr>
          <p:cNvPr id="6" name="文本框 5"/>
          <p:cNvSpPr txBox="1"/>
          <p:nvPr/>
        </p:nvSpPr>
        <p:spPr>
          <a:xfrm>
            <a:off x="1930400" y="1524000"/>
            <a:ext cx="10020300" cy="2246769"/>
          </a:xfrm>
          <a:prstGeom prst="rect">
            <a:avLst/>
          </a:prstGeom>
          <a:noFill/>
        </p:spPr>
        <p:txBody>
          <a:bodyPr wrap="square" rtlCol="0">
            <a:spAutoFit/>
          </a:bodyPr>
          <a:lstStyle/>
          <a:p>
            <a:r>
              <a:rPr lang="en-US" altLang="zh-CN" sz="2800" b="1" dirty="0">
                <a:latin typeface="Arial" panose="020B0604020202020204" pitchFamily="34" charset="0"/>
                <a:cs typeface="Arial" panose="020B0604020202020204" pitchFamily="34" charset="0"/>
              </a:rPr>
              <a:t>ISSUE</a:t>
            </a:r>
          </a:p>
          <a:p>
            <a:pPr marL="285750" indent="-285750">
              <a:buFont typeface="Arial" panose="020B0604020202020204" pitchFamily="34" charset="0"/>
              <a:buChar char="•"/>
            </a:pPr>
            <a:r>
              <a:rPr lang="en-US" altLang="zh-CN" sz="2800" dirty="0">
                <a:solidFill>
                  <a:schemeClr val="bg1"/>
                </a:solidFill>
              </a:rPr>
              <a:t>What are the features of smart campuses and modern classrooms?</a:t>
            </a:r>
          </a:p>
          <a:p>
            <a:pPr marL="285750" indent="-285750">
              <a:buFont typeface="Arial" panose="020B0604020202020204" pitchFamily="34" charset="0"/>
              <a:buChar char="•"/>
            </a:pPr>
            <a:r>
              <a:rPr lang="en-US" altLang="zh-CN" sz="2800" dirty="0">
                <a:solidFill>
                  <a:schemeClr val="bg1"/>
                </a:solidFill>
              </a:rPr>
              <a:t>How can you help redesign the current classrooms of your university to create a supportive and productive learning environment for students today and in the near future?</a:t>
            </a:r>
            <a:endParaRPr lang="zh-CN" altLang="en-US" sz="2800" dirty="0">
              <a:solidFill>
                <a:schemeClr val="bg1"/>
              </a:solidFill>
            </a:endParaRPr>
          </a:p>
        </p:txBody>
      </p:sp>
      <p:sp>
        <p:nvSpPr>
          <p:cNvPr id="7" name="文本框 6"/>
          <p:cNvSpPr txBox="1"/>
          <p:nvPr/>
        </p:nvSpPr>
        <p:spPr>
          <a:xfrm>
            <a:off x="1930400" y="3949005"/>
            <a:ext cx="10020300" cy="1384995"/>
          </a:xfrm>
          <a:prstGeom prst="rect">
            <a:avLst/>
          </a:prstGeom>
          <a:noFill/>
        </p:spPr>
        <p:txBody>
          <a:bodyPr wrap="square" rtlCol="0">
            <a:spAutoFit/>
          </a:bodyPr>
          <a:lstStyle/>
          <a:p>
            <a:r>
              <a:rPr lang="en-US" altLang="zh-CN" sz="2800" b="1" dirty="0">
                <a:latin typeface="Arial" panose="020B0604020202020204" pitchFamily="34" charset="0"/>
                <a:cs typeface="Arial" panose="020B0604020202020204" pitchFamily="34" charset="0"/>
              </a:rPr>
              <a:t>PROJECT</a:t>
            </a:r>
          </a:p>
          <a:p>
            <a:r>
              <a:rPr lang="en-US" altLang="zh-CN" sz="2800" dirty="0">
                <a:solidFill>
                  <a:schemeClr val="bg1"/>
                </a:solidFill>
              </a:rPr>
              <a:t>Construct a classroom redesign plan which can facilitate learning and teaching today</a:t>
            </a:r>
            <a:endParaRPr lang="en-US" altLang="zh-CN" sz="2800" b="1" dirty="0">
              <a:solidFill>
                <a:schemeClr val="bg1"/>
              </a:solidFill>
              <a:latin typeface="Arial" panose="020B0604020202020204" pitchFamily="34" charset="0"/>
              <a:cs typeface="Arial" panose="020B0604020202020204" pitchFamily="34" charset="0"/>
            </a:endParaRPr>
          </a:p>
        </p:txBody>
      </p:sp>
      <p:pic>
        <p:nvPicPr>
          <p:cNvPr id="2" name="图片 1"/>
          <p:cNvPicPr>
            <a:picLocks noChangeAspect="1"/>
          </p:cNvPicPr>
          <p:nvPr/>
        </p:nvPicPr>
        <p:blipFill rotWithShape="1">
          <a:blip r:embed="rId4" cstate="print">
            <a:extLst>
              <a:ext uri="{28A0092B-C50C-407E-A947-70E740481C1C}">
                <a14:useLocalDpi xmlns:a14="http://schemas.microsoft.com/office/drawing/2010/main" xmlns="" val="0"/>
              </a:ext>
            </a:extLst>
          </a:blip>
          <a:srcRect l="55585" t="185" r="20953" b="-185"/>
          <a:stretch>
            <a:fillRect/>
          </a:stretch>
        </p:blipFill>
        <p:spPr>
          <a:xfrm>
            <a:off x="-25400" y="-12700"/>
            <a:ext cx="1663700" cy="68834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919321" y="1569359"/>
            <a:ext cx="10891679" cy="492443"/>
          </a:xfrm>
          <a:prstGeom prst="rect">
            <a:avLst/>
          </a:prstGeom>
          <a:noFill/>
        </p:spPr>
        <p:txBody>
          <a:bodyPr wrap="square" rtlCol="0">
            <a:spAutoFit/>
          </a:bodyPr>
          <a:lstStyle/>
          <a:p>
            <a:r>
              <a:rPr lang="en-US" altLang="zh-CN" sz="2600" b="1" dirty="0">
                <a:solidFill>
                  <a:srgbClr val="DA5362"/>
                </a:solidFill>
              </a:rPr>
              <a:t>Activity 7.8</a:t>
            </a:r>
            <a:endParaRPr lang="zh-CN" altLang="en-US" sz="2600" b="1" dirty="0">
              <a:solidFill>
                <a:srgbClr val="DA5362"/>
              </a:solidFill>
            </a:endParaRPr>
          </a:p>
        </p:txBody>
      </p:sp>
      <p:sp>
        <p:nvSpPr>
          <p:cNvPr id="39" name="圆角矩形 38"/>
          <p:cNvSpPr/>
          <p:nvPr/>
        </p:nvSpPr>
        <p:spPr>
          <a:xfrm>
            <a:off x="2817391" y="1607728"/>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KEYS</a:t>
            </a:r>
            <a:endParaRPr lang="zh-CN" altLang="en-US" sz="2000" b="1" dirty="0"/>
          </a:p>
        </p:txBody>
      </p:sp>
      <p:grpSp>
        <p:nvGrpSpPr>
          <p:cNvPr id="72" name="组合 71"/>
          <p:cNvGrpSpPr/>
          <p:nvPr/>
        </p:nvGrpSpPr>
        <p:grpSpPr>
          <a:xfrm>
            <a:off x="8370044" y="885366"/>
            <a:ext cx="799525" cy="586284"/>
            <a:chOff x="6218013" y="812542"/>
            <a:chExt cx="799525" cy="586284"/>
          </a:xfrm>
        </p:grpSpPr>
        <p:sp>
          <p:nvSpPr>
            <p:cNvPr id="73" name="椭圆 72"/>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74" name="图片 7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83" name="文本框 82">
              <a:hlinkClick r:id="rId3"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7.6</a:t>
              </a:r>
              <a:endParaRPr lang="zh-CN" altLang="en-US" sz="1200" b="1" dirty="0">
                <a:solidFill>
                  <a:schemeClr val="bg1"/>
                </a:solidFill>
              </a:endParaRPr>
            </a:p>
          </p:txBody>
        </p:sp>
      </p:grpSp>
      <p:grpSp>
        <p:nvGrpSpPr>
          <p:cNvPr id="84" name="组合 83"/>
          <p:cNvGrpSpPr/>
          <p:nvPr/>
        </p:nvGrpSpPr>
        <p:grpSpPr>
          <a:xfrm>
            <a:off x="9094497" y="888454"/>
            <a:ext cx="799525" cy="586284"/>
            <a:chOff x="6218013" y="812542"/>
            <a:chExt cx="799525" cy="586284"/>
          </a:xfrm>
        </p:grpSpPr>
        <p:sp>
          <p:nvSpPr>
            <p:cNvPr id="85" name="椭圆 84"/>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86" name="图片 85"/>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87" name="文本框 86">
              <a:hlinkClick r:id="rId4"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7.7</a:t>
              </a:r>
              <a:endParaRPr lang="zh-CN" altLang="en-US" sz="1200" b="1" dirty="0">
                <a:solidFill>
                  <a:schemeClr val="bg1"/>
                </a:solidFill>
              </a:endParaRPr>
            </a:p>
          </p:txBody>
        </p:sp>
      </p:grpSp>
      <p:grpSp>
        <p:nvGrpSpPr>
          <p:cNvPr id="88" name="组合 87"/>
          <p:cNvGrpSpPr/>
          <p:nvPr/>
        </p:nvGrpSpPr>
        <p:grpSpPr>
          <a:xfrm>
            <a:off x="9809575" y="888454"/>
            <a:ext cx="799525" cy="586284"/>
            <a:chOff x="6218013" y="812542"/>
            <a:chExt cx="799525" cy="586284"/>
          </a:xfrm>
        </p:grpSpPr>
        <p:sp>
          <p:nvSpPr>
            <p:cNvPr id="89" name="椭圆 88"/>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90" name="图片 89"/>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91" name="文本框 90">
              <a:hlinkClick r:id="rId5"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7.8</a:t>
              </a:r>
              <a:endParaRPr lang="zh-CN" altLang="en-US" sz="1200" b="1" dirty="0">
                <a:solidFill>
                  <a:schemeClr val="bg1"/>
                </a:solidFill>
              </a:endParaRPr>
            </a:p>
          </p:txBody>
        </p:sp>
      </p:grpSp>
      <p:grpSp>
        <p:nvGrpSpPr>
          <p:cNvPr id="92" name="组合 91"/>
          <p:cNvGrpSpPr/>
          <p:nvPr/>
        </p:nvGrpSpPr>
        <p:grpSpPr>
          <a:xfrm>
            <a:off x="10534028" y="891542"/>
            <a:ext cx="799525" cy="586284"/>
            <a:chOff x="6218013" y="812542"/>
            <a:chExt cx="799525" cy="586284"/>
          </a:xfrm>
        </p:grpSpPr>
        <p:sp>
          <p:nvSpPr>
            <p:cNvPr id="93" name="椭圆 92"/>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94" name="图片 9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95" name="文本框 94">
              <a:hlinkClick r:id="rId6"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7.9</a:t>
              </a:r>
              <a:endParaRPr lang="zh-CN" altLang="en-US" sz="1200" b="1" dirty="0">
                <a:solidFill>
                  <a:schemeClr val="bg1"/>
                </a:solidFill>
              </a:endParaRPr>
            </a:p>
          </p:txBody>
        </p:sp>
      </p:grpSp>
      <p:grpSp>
        <p:nvGrpSpPr>
          <p:cNvPr id="96" name="组合 95"/>
          <p:cNvGrpSpPr/>
          <p:nvPr/>
        </p:nvGrpSpPr>
        <p:grpSpPr>
          <a:xfrm>
            <a:off x="11255653" y="886655"/>
            <a:ext cx="799525" cy="586284"/>
            <a:chOff x="6218013" y="812542"/>
            <a:chExt cx="799525" cy="586284"/>
          </a:xfrm>
        </p:grpSpPr>
        <p:sp>
          <p:nvSpPr>
            <p:cNvPr id="97" name="椭圆 96"/>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98" name="图片 97"/>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99" name="文本框 98">
              <a:hlinkClick r:id="rId7"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7.10</a:t>
              </a:r>
              <a:endParaRPr lang="zh-CN" altLang="en-US" sz="1200" b="1" dirty="0">
                <a:solidFill>
                  <a:schemeClr val="bg1"/>
                </a:solidFill>
              </a:endParaRPr>
            </a:p>
          </p:txBody>
        </p:sp>
      </p:grpSp>
      <p:sp>
        <p:nvSpPr>
          <p:cNvPr id="31" name="矩形 30"/>
          <p:cNvSpPr/>
          <p:nvPr/>
        </p:nvSpPr>
        <p:spPr>
          <a:xfrm>
            <a:off x="919321" y="2554245"/>
            <a:ext cx="12576118" cy="261491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919321" y="2552955"/>
            <a:ext cx="8653887" cy="2529923"/>
          </a:xfrm>
          <a:prstGeom prst="rect">
            <a:avLst/>
          </a:prstGeom>
          <a:noFill/>
        </p:spPr>
        <p:txBody>
          <a:bodyPr wrap="square" rtlCol="0">
            <a:spAutoFit/>
          </a:bodyPr>
          <a:lstStyle/>
          <a:p>
            <a:pPr marL="625475" indent="-625475">
              <a:lnSpc>
                <a:spcPct val="120000"/>
              </a:lnSpc>
            </a:pPr>
            <a:r>
              <a:rPr lang="en-US" altLang="zh-CN" sz="2200" dirty="0">
                <a:cs typeface="Times New Roman" panose="02020603050405020304" pitchFamily="18" charset="0"/>
              </a:rPr>
              <a:t>(      ) 3. The data comes from their own campus environment, ready to be studied and applied to their projects. For example, “How to reduce energy usage on campus by 10%?” </a:t>
            </a:r>
          </a:p>
          <a:p>
            <a:pPr marL="625475" indent="-625475">
              <a:lnSpc>
                <a:spcPct val="120000"/>
              </a:lnSpc>
            </a:pPr>
            <a:r>
              <a:rPr lang="en-US" altLang="zh-CN" sz="2200" dirty="0">
                <a:cs typeface="Times New Roman" panose="02020603050405020304" pitchFamily="18" charset="0"/>
              </a:rPr>
              <a:t>(   ) 4. There are various ways a smart campus can enhance campus life. For example, a smart campus can supply students with way-finding features on their smart devices, helping them get around more easily.</a:t>
            </a:r>
          </a:p>
        </p:txBody>
      </p:sp>
      <p:sp>
        <p:nvSpPr>
          <p:cNvPr id="2" name="文本框 1"/>
          <p:cNvSpPr txBox="1"/>
          <p:nvPr/>
        </p:nvSpPr>
        <p:spPr>
          <a:xfrm>
            <a:off x="10200920" y="2560970"/>
            <a:ext cx="1991080" cy="1446550"/>
          </a:xfrm>
          <a:prstGeom prst="rect">
            <a:avLst/>
          </a:prstGeom>
          <a:solidFill>
            <a:schemeClr val="accent2">
              <a:lumMod val="20000"/>
              <a:lumOff val="80000"/>
            </a:schemeClr>
          </a:solidFill>
          <a:ln>
            <a:noFill/>
          </a:ln>
        </p:spPr>
        <p:txBody>
          <a:bodyPr wrap="square" rtlCol="0">
            <a:spAutoFit/>
          </a:bodyPr>
          <a:lstStyle/>
          <a:p>
            <a:r>
              <a:rPr lang="en-GB" altLang="zh-CN" sz="2200" dirty="0"/>
              <a:t>A. comparison</a:t>
            </a:r>
          </a:p>
          <a:p>
            <a:r>
              <a:rPr lang="en-GB" altLang="zh-CN" sz="2200" dirty="0"/>
              <a:t>B. example</a:t>
            </a:r>
          </a:p>
          <a:p>
            <a:r>
              <a:rPr lang="en-GB" altLang="zh-CN" sz="2200" dirty="0"/>
              <a:t>C. statistic</a:t>
            </a:r>
          </a:p>
          <a:p>
            <a:r>
              <a:rPr lang="en-GB" altLang="zh-CN" sz="2200" dirty="0"/>
              <a:t>D. definition</a:t>
            </a:r>
            <a:endParaRPr lang="zh-CN" altLang="en-US" sz="2200" dirty="0"/>
          </a:p>
        </p:txBody>
      </p:sp>
      <p:sp>
        <p:nvSpPr>
          <p:cNvPr id="41" name="文本框 40"/>
          <p:cNvSpPr txBox="1"/>
          <p:nvPr/>
        </p:nvSpPr>
        <p:spPr>
          <a:xfrm>
            <a:off x="992562" y="2579265"/>
            <a:ext cx="628071" cy="430887"/>
          </a:xfrm>
          <a:prstGeom prst="rect">
            <a:avLst/>
          </a:prstGeom>
          <a:noFill/>
        </p:spPr>
        <p:txBody>
          <a:bodyPr wrap="square" rtlCol="0">
            <a:spAutoFit/>
          </a:bodyPr>
          <a:lstStyle/>
          <a:p>
            <a:r>
              <a:rPr lang="en-GB" altLang="zh-CN" sz="2200" dirty="0">
                <a:solidFill>
                  <a:srgbClr val="DD5C60"/>
                </a:solidFill>
              </a:rPr>
              <a:t>B,C</a:t>
            </a:r>
            <a:endParaRPr lang="zh-CN" altLang="en-US" sz="2200" dirty="0">
              <a:solidFill>
                <a:srgbClr val="DD5C60"/>
              </a:solidFill>
            </a:endParaRPr>
          </a:p>
        </p:txBody>
      </p:sp>
      <p:sp>
        <p:nvSpPr>
          <p:cNvPr id="42" name="文本框 41"/>
          <p:cNvSpPr txBox="1"/>
          <p:nvPr/>
        </p:nvSpPr>
        <p:spPr>
          <a:xfrm>
            <a:off x="1015750" y="3826201"/>
            <a:ext cx="337651" cy="430887"/>
          </a:xfrm>
          <a:prstGeom prst="rect">
            <a:avLst/>
          </a:prstGeom>
          <a:noFill/>
        </p:spPr>
        <p:txBody>
          <a:bodyPr wrap="square" rtlCol="0">
            <a:spAutoFit/>
          </a:bodyPr>
          <a:lstStyle/>
          <a:p>
            <a:r>
              <a:rPr lang="en-GB" altLang="zh-CN" sz="2200" dirty="0">
                <a:solidFill>
                  <a:srgbClr val="DD5C60"/>
                </a:solidFill>
              </a:rPr>
              <a:t>B</a:t>
            </a:r>
            <a:endParaRPr lang="zh-CN" altLang="en-US" sz="2200" dirty="0">
              <a:solidFill>
                <a:srgbClr val="DD5C60"/>
              </a:solidFill>
            </a:endParaRPr>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9"/>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fade">
                                      <p:cBhvr>
                                        <p:cTn id="12" dur="500"/>
                                        <p:tgtEl>
                                          <p:spTgt spid="42"/>
                                        </p:tgtEl>
                                      </p:cBhvr>
                                    </p:animEffect>
                                  </p:childTnLst>
                                </p:cTn>
                              </p:par>
                            </p:childTnLst>
                          </p:cTn>
                        </p:par>
                      </p:childTnLst>
                    </p:cTn>
                  </p:par>
                </p:childTnLst>
              </p:cTn>
              <p:nextCondLst>
                <p:cond evt="onClick" delay="0">
                  <p:tgtEl>
                    <p:spTgt spid="39"/>
                  </p:tgtEl>
                </p:cond>
              </p:nextCondLst>
            </p:seq>
          </p:childTnLst>
        </p:cTn>
      </p:par>
    </p:tnLst>
    <p:bldLst>
      <p:bldP spid="41" grpId="0"/>
      <p:bldP spid="4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976051" y="3069772"/>
            <a:ext cx="11295014" cy="19780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919321" y="1569359"/>
            <a:ext cx="10891679" cy="492443"/>
          </a:xfrm>
          <a:prstGeom prst="rect">
            <a:avLst/>
          </a:prstGeom>
          <a:noFill/>
        </p:spPr>
        <p:txBody>
          <a:bodyPr wrap="square" rtlCol="0">
            <a:spAutoFit/>
          </a:bodyPr>
          <a:lstStyle/>
          <a:p>
            <a:r>
              <a:rPr lang="en-US" altLang="zh-CN" sz="2600" b="1" dirty="0">
                <a:solidFill>
                  <a:srgbClr val="DA5362"/>
                </a:solidFill>
              </a:rPr>
              <a:t>Activity 7.9</a:t>
            </a:r>
            <a:endParaRPr lang="zh-CN" altLang="en-US" sz="2600" b="1" dirty="0">
              <a:solidFill>
                <a:srgbClr val="DA5362"/>
              </a:solidFill>
            </a:endParaRPr>
          </a:p>
        </p:txBody>
      </p:sp>
      <p:sp>
        <p:nvSpPr>
          <p:cNvPr id="30" name="文本框 29"/>
          <p:cNvSpPr txBox="1"/>
          <p:nvPr/>
        </p:nvSpPr>
        <p:spPr>
          <a:xfrm>
            <a:off x="919321" y="2061802"/>
            <a:ext cx="10795000" cy="707886"/>
          </a:xfrm>
          <a:prstGeom prst="rect">
            <a:avLst/>
          </a:prstGeom>
          <a:noFill/>
        </p:spPr>
        <p:txBody>
          <a:bodyPr wrap="square" rtlCol="0">
            <a:spAutoFit/>
          </a:bodyPr>
          <a:lstStyle/>
          <a:p>
            <a:r>
              <a:rPr lang="en-US" altLang="zh-CN" sz="2000" i="1" dirty="0"/>
              <a:t>Choose one of the campus facilities in the box and make a smart design of it. Draw your design plan in the bigger box first. Then share your ideas with your classmates.</a:t>
            </a:r>
          </a:p>
        </p:txBody>
      </p:sp>
      <p:grpSp>
        <p:nvGrpSpPr>
          <p:cNvPr id="55" name="组合 54"/>
          <p:cNvGrpSpPr/>
          <p:nvPr/>
        </p:nvGrpSpPr>
        <p:grpSpPr>
          <a:xfrm>
            <a:off x="8370044" y="885366"/>
            <a:ext cx="799525" cy="586284"/>
            <a:chOff x="6218013" y="812542"/>
            <a:chExt cx="799525" cy="586284"/>
          </a:xfrm>
        </p:grpSpPr>
        <p:sp>
          <p:nvSpPr>
            <p:cNvPr id="56" name="椭圆 55"/>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7" name="图片 56"/>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8" name="文本框 57">
              <a:hlinkClick r:id="rId3"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7.6</a:t>
              </a:r>
              <a:endParaRPr lang="zh-CN" altLang="en-US" sz="1200" b="1" dirty="0">
                <a:solidFill>
                  <a:schemeClr val="bg1"/>
                </a:solidFill>
              </a:endParaRPr>
            </a:p>
          </p:txBody>
        </p:sp>
      </p:grpSp>
      <p:grpSp>
        <p:nvGrpSpPr>
          <p:cNvPr id="59" name="组合 58"/>
          <p:cNvGrpSpPr/>
          <p:nvPr/>
        </p:nvGrpSpPr>
        <p:grpSpPr>
          <a:xfrm>
            <a:off x="9094497" y="888454"/>
            <a:ext cx="799525" cy="586284"/>
            <a:chOff x="6218013" y="812542"/>
            <a:chExt cx="799525" cy="586284"/>
          </a:xfrm>
        </p:grpSpPr>
        <p:sp>
          <p:nvSpPr>
            <p:cNvPr id="60" name="椭圆 59"/>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1" name="图片 60"/>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62" name="文本框 61">
              <a:hlinkClick r:id="rId4"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7.7</a:t>
              </a:r>
              <a:endParaRPr lang="zh-CN" altLang="en-US" sz="1200" b="1" dirty="0">
                <a:solidFill>
                  <a:schemeClr val="bg1"/>
                </a:solidFill>
              </a:endParaRPr>
            </a:p>
          </p:txBody>
        </p:sp>
      </p:grpSp>
      <p:grpSp>
        <p:nvGrpSpPr>
          <p:cNvPr id="63" name="组合 62"/>
          <p:cNvGrpSpPr/>
          <p:nvPr/>
        </p:nvGrpSpPr>
        <p:grpSpPr>
          <a:xfrm>
            <a:off x="9809575" y="888454"/>
            <a:ext cx="799525" cy="586284"/>
            <a:chOff x="6218013" y="812542"/>
            <a:chExt cx="799525" cy="586284"/>
          </a:xfrm>
        </p:grpSpPr>
        <p:sp>
          <p:nvSpPr>
            <p:cNvPr id="64" name="椭圆 63"/>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5" name="图片 64"/>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66" name="文本框 65">
              <a:hlinkClick r:id="rId5"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7.8</a:t>
              </a:r>
              <a:endParaRPr lang="zh-CN" altLang="en-US" sz="1200" b="1" dirty="0">
                <a:solidFill>
                  <a:schemeClr val="bg1"/>
                </a:solidFill>
              </a:endParaRPr>
            </a:p>
          </p:txBody>
        </p:sp>
      </p:grpSp>
      <p:grpSp>
        <p:nvGrpSpPr>
          <p:cNvPr id="67" name="组合 66"/>
          <p:cNvGrpSpPr/>
          <p:nvPr/>
        </p:nvGrpSpPr>
        <p:grpSpPr>
          <a:xfrm>
            <a:off x="10534028" y="891542"/>
            <a:ext cx="799525" cy="586284"/>
            <a:chOff x="6218013" y="812542"/>
            <a:chExt cx="799525" cy="586284"/>
          </a:xfrm>
        </p:grpSpPr>
        <p:sp>
          <p:nvSpPr>
            <p:cNvPr id="68" name="椭圆 67"/>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9" name="图片 68"/>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70" name="文本框 69">
              <a:hlinkClick r:id="rId6"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7.9</a:t>
              </a:r>
              <a:endParaRPr lang="zh-CN" altLang="en-US" sz="1200" b="1" dirty="0">
                <a:solidFill>
                  <a:schemeClr val="bg1"/>
                </a:solidFill>
              </a:endParaRPr>
            </a:p>
          </p:txBody>
        </p:sp>
      </p:grpSp>
      <p:grpSp>
        <p:nvGrpSpPr>
          <p:cNvPr id="71" name="组合 70"/>
          <p:cNvGrpSpPr/>
          <p:nvPr/>
        </p:nvGrpSpPr>
        <p:grpSpPr>
          <a:xfrm>
            <a:off x="11255653" y="886655"/>
            <a:ext cx="799525" cy="586284"/>
            <a:chOff x="6218013" y="812542"/>
            <a:chExt cx="799525" cy="586284"/>
          </a:xfrm>
        </p:grpSpPr>
        <p:sp>
          <p:nvSpPr>
            <p:cNvPr id="72" name="椭圆 71"/>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73" name="图片 72"/>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74" name="文本框 73">
              <a:hlinkClick r:id="rId7"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7.10</a:t>
              </a:r>
              <a:endParaRPr lang="zh-CN" altLang="en-US" sz="1200" b="1" dirty="0">
                <a:solidFill>
                  <a:schemeClr val="bg1"/>
                </a:solidFill>
              </a:endParaRPr>
            </a:p>
          </p:txBody>
        </p:sp>
      </p:grpSp>
      <p:sp>
        <p:nvSpPr>
          <p:cNvPr id="2" name="文本框 1"/>
          <p:cNvSpPr txBox="1"/>
          <p:nvPr/>
        </p:nvSpPr>
        <p:spPr>
          <a:xfrm>
            <a:off x="2094147" y="3416086"/>
            <a:ext cx="8012982" cy="1284069"/>
          </a:xfrm>
          <a:prstGeom prst="rect">
            <a:avLst/>
          </a:prstGeom>
          <a:noFill/>
        </p:spPr>
        <p:txBody>
          <a:bodyPr wrap="square" rtlCol="0">
            <a:spAutoFit/>
          </a:bodyPr>
          <a:lstStyle/>
          <a:p>
            <a:pPr>
              <a:lnSpc>
                <a:spcPct val="120000"/>
              </a:lnSpc>
            </a:pPr>
            <a:r>
              <a:rPr lang="en-US" altLang="zh-CN" sz="2200" dirty="0"/>
              <a:t>Campus Facilities</a:t>
            </a:r>
          </a:p>
          <a:p>
            <a:pPr>
              <a:lnSpc>
                <a:spcPct val="120000"/>
              </a:lnSpc>
            </a:pPr>
            <a:r>
              <a:rPr lang="en-US" altLang="zh-CN" sz="2200" dirty="0"/>
              <a:t>• Library    • Dining hall    • Gym    • Car / Bicycle park</a:t>
            </a:r>
          </a:p>
          <a:p>
            <a:pPr>
              <a:lnSpc>
                <a:spcPct val="120000"/>
              </a:lnSpc>
            </a:pPr>
            <a:r>
              <a:rPr lang="en-US" altLang="zh-CN" sz="2200" dirty="0"/>
              <a:t>• Supermarket    • Dorm building    • Clinic    • Lab    • Lecture hall</a:t>
            </a:r>
            <a:endParaRPr lang="zh-CN" altLang="en-US" sz="22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919321" y="1569359"/>
            <a:ext cx="10891679" cy="492443"/>
          </a:xfrm>
          <a:prstGeom prst="rect">
            <a:avLst/>
          </a:prstGeom>
          <a:noFill/>
        </p:spPr>
        <p:txBody>
          <a:bodyPr wrap="square" rtlCol="0">
            <a:spAutoFit/>
          </a:bodyPr>
          <a:lstStyle/>
          <a:p>
            <a:r>
              <a:rPr lang="en-US" altLang="zh-CN" sz="2600" b="1" dirty="0">
                <a:solidFill>
                  <a:srgbClr val="DA5362"/>
                </a:solidFill>
              </a:rPr>
              <a:t>Activity 7.9</a:t>
            </a:r>
            <a:endParaRPr lang="zh-CN" altLang="en-US" sz="2600" b="1" dirty="0">
              <a:solidFill>
                <a:srgbClr val="DA5362"/>
              </a:solidFill>
            </a:endParaRPr>
          </a:p>
        </p:txBody>
      </p:sp>
      <p:grpSp>
        <p:nvGrpSpPr>
          <p:cNvPr id="55" name="组合 54"/>
          <p:cNvGrpSpPr/>
          <p:nvPr/>
        </p:nvGrpSpPr>
        <p:grpSpPr>
          <a:xfrm>
            <a:off x="8370044" y="885366"/>
            <a:ext cx="799525" cy="586284"/>
            <a:chOff x="6218013" y="812542"/>
            <a:chExt cx="799525" cy="586284"/>
          </a:xfrm>
        </p:grpSpPr>
        <p:sp>
          <p:nvSpPr>
            <p:cNvPr id="56" name="椭圆 55"/>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7" name="图片 56"/>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8" name="文本框 57">
              <a:hlinkClick r:id="rId3"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7.6</a:t>
              </a:r>
              <a:endParaRPr lang="zh-CN" altLang="en-US" sz="1200" b="1" dirty="0">
                <a:solidFill>
                  <a:schemeClr val="bg1"/>
                </a:solidFill>
              </a:endParaRPr>
            </a:p>
          </p:txBody>
        </p:sp>
      </p:grpSp>
      <p:grpSp>
        <p:nvGrpSpPr>
          <p:cNvPr id="59" name="组合 58"/>
          <p:cNvGrpSpPr/>
          <p:nvPr/>
        </p:nvGrpSpPr>
        <p:grpSpPr>
          <a:xfrm>
            <a:off x="9094497" y="888454"/>
            <a:ext cx="799525" cy="586284"/>
            <a:chOff x="6218013" y="812542"/>
            <a:chExt cx="799525" cy="586284"/>
          </a:xfrm>
        </p:grpSpPr>
        <p:sp>
          <p:nvSpPr>
            <p:cNvPr id="60" name="椭圆 59"/>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1" name="图片 60"/>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62" name="文本框 61">
              <a:hlinkClick r:id="rId4"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7.7</a:t>
              </a:r>
              <a:endParaRPr lang="zh-CN" altLang="en-US" sz="1200" b="1" dirty="0">
                <a:solidFill>
                  <a:schemeClr val="bg1"/>
                </a:solidFill>
              </a:endParaRPr>
            </a:p>
          </p:txBody>
        </p:sp>
      </p:grpSp>
      <p:grpSp>
        <p:nvGrpSpPr>
          <p:cNvPr id="63" name="组合 62"/>
          <p:cNvGrpSpPr/>
          <p:nvPr/>
        </p:nvGrpSpPr>
        <p:grpSpPr>
          <a:xfrm>
            <a:off x="9809575" y="888454"/>
            <a:ext cx="799525" cy="586284"/>
            <a:chOff x="6218013" y="812542"/>
            <a:chExt cx="799525" cy="586284"/>
          </a:xfrm>
        </p:grpSpPr>
        <p:sp>
          <p:nvSpPr>
            <p:cNvPr id="64" name="椭圆 63"/>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5" name="图片 64"/>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66" name="文本框 65">
              <a:hlinkClick r:id="rId5"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7.8</a:t>
              </a:r>
              <a:endParaRPr lang="zh-CN" altLang="en-US" sz="1200" b="1" dirty="0">
                <a:solidFill>
                  <a:schemeClr val="bg1"/>
                </a:solidFill>
              </a:endParaRPr>
            </a:p>
          </p:txBody>
        </p:sp>
      </p:grpSp>
      <p:grpSp>
        <p:nvGrpSpPr>
          <p:cNvPr id="67" name="组合 66"/>
          <p:cNvGrpSpPr/>
          <p:nvPr/>
        </p:nvGrpSpPr>
        <p:grpSpPr>
          <a:xfrm>
            <a:off x="10534028" y="891542"/>
            <a:ext cx="799525" cy="586284"/>
            <a:chOff x="6218013" y="812542"/>
            <a:chExt cx="799525" cy="586284"/>
          </a:xfrm>
        </p:grpSpPr>
        <p:sp>
          <p:nvSpPr>
            <p:cNvPr id="68" name="椭圆 67"/>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9" name="图片 68"/>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70" name="文本框 69">
              <a:hlinkClick r:id="rId6"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7.9</a:t>
              </a:r>
              <a:endParaRPr lang="zh-CN" altLang="en-US" sz="1200" b="1" dirty="0">
                <a:solidFill>
                  <a:schemeClr val="bg1"/>
                </a:solidFill>
              </a:endParaRPr>
            </a:p>
          </p:txBody>
        </p:sp>
      </p:grpSp>
      <p:grpSp>
        <p:nvGrpSpPr>
          <p:cNvPr id="71" name="组合 70"/>
          <p:cNvGrpSpPr/>
          <p:nvPr/>
        </p:nvGrpSpPr>
        <p:grpSpPr>
          <a:xfrm>
            <a:off x="11255653" y="886655"/>
            <a:ext cx="799525" cy="586284"/>
            <a:chOff x="6218013" y="812542"/>
            <a:chExt cx="799525" cy="586284"/>
          </a:xfrm>
        </p:grpSpPr>
        <p:sp>
          <p:nvSpPr>
            <p:cNvPr id="72" name="椭圆 71"/>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73" name="图片 72"/>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74" name="文本框 73">
              <a:hlinkClick r:id="rId7"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7.10</a:t>
              </a:r>
              <a:endParaRPr lang="zh-CN" altLang="en-US" sz="1200" b="1" dirty="0">
                <a:solidFill>
                  <a:schemeClr val="bg1"/>
                </a:solidFill>
              </a:endParaRPr>
            </a:p>
          </p:txBody>
        </p:sp>
      </p:grpSp>
      <p:pic>
        <p:nvPicPr>
          <p:cNvPr id="3" name="图片 2"/>
          <p:cNvPicPr>
            <a:picLocks noChangeAspect="1"/>
          </p:cNvPicPr>
          <p:nvPr/>
        </p:nvPicPr>
        <p:blipFill>
          <a:blip r:embed="rId8" cstate="print"/>
          <a:stretch>
            <a:fillRect/>
          </a:stretch>
        </p:blipFill>
        <p:spPr>
          <a:xfrm>
            <a:off x="1005731" y="3107719"/>
            <a:ext cx="8525208" cy="1620397"/>
          </a:xfrm>
          <a:prstGeom prst="rect">
            <a:avLst/>
          </a:prstGeom>
        </p:spPr>
      </p:pic>
      <p:sp>
        <p:nvSpPr>
          <p:cNvPr id="4" name="矩形 3"/>
          <p:cNvSpPr/>
          <p:nvPr/>
        </p:nvSpPr>
        <p:spPr>
          <a:xfrm>
            <a:off x="919321" y="2369317"/>
            <a:ext cx="4022768" cy="430887"/>
          </a:xfrm>
          <a:prstGeom prst="rect">
            <a:avLst/>
          </a:prstGeom>
        </p:spPr>
        <p:txBody>
          <a:bodyPr wrap="none">
            <a:spAutoFit/>
          </a:bodyPr>
          <a:lstStyle/>
          <a:p>
            <a:r>
              <a:rPr lang="en-US" altLang="zh-CN" sz="2200" dirty="0">
                <a:solidFill>
                  <a:srgbClr val="DD5C60"/>
                </a:solidFill>
              </a:rPr>
              <a:t>A smart bookmark for the library:</a:t>
            </a:r>
            <a:endParaRPr lang="zh-CN" altLang="en-US" sz="2200" dirty="0">
              <a:solidFill>
                <a:srgbClr val="DD5C60"/>
              </a:solidFill>
            </a:endParaRPr>
          </a:p>
        </p:txBody>
      </p:sp>
      <p:sp>
        <p:nvSpPr>
          <p:cNvPr id="28" name="圆角矩形 27"/>
          <p:cNvSpPr/>
          <p:nvPr/>
        </p:nvSpPr>
        <p:spPr>
          <a:xfrm>
            <a:off x="2817391" y="1607728"/>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KEYS</a:t>
            </a:r>
            <a:endParaRPr lang="zh-CN" altLang="en-US" sz="2000" b="1" dirty="0"/>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8"/>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nextCondLst>
                <p:cond evt="onClick" delay="0">
                  <p:tgtEl>
                    <p:spTgt spid="28"/>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p:cNvSpPr/>
          <p:nvPr/>
        </p:nvSpPr>
        <p:spPr>
          <a:xfrm>
            <a:off x="919319" y="3115833"/>
            <a:ext cx="12576118" cy="361153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919321" y="1569359"/>
            <a:ext cx="10891679"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srgbClr val="DA5362"/>
                </a:solidFill>
                <a:effectLst/>
                <a:uLnTx/>
                <a:uFillTx/>
                <a:latin typeface="Calibri" panose="020F0502020204030204"/>
                <a:ea typeface="宋体" panose="02010600030101010101" pitchFamily="2" charset="-122"/>
                <a:cs typeface="+mn-cs"/>
              </a:rPr>
              <a:t>Activity 7.10</a:t>
            </a:r>
            <a:endParaRPr kumimoji="0" lang="zh-CN" altLang="en-US" sz="2600" b="1" i="0" u="none" strike="noStrike" kern="1200" cap="none" spc="0" normalizeH="0" baseline="0" noProof="0" dirty="0">
              <a:ln>
                <a:noFill/>
              </a:ln>
              <a:solidFill>
                <a:srgbClr val="DA5362"/>
              </a:solidFill>
              <a:effectLst/>
              <a:uLnTx/>
              <a:uFillTx/>
              <a:latin typeface="Calibri" panose="020F0502020204030204"/>
              <a:ea typeface="宋体" panose="02010600030101010101" pitchFamily="2" charset="-122"/>
              <a:cs typeface="+mn-cs"/>
            </a:endParaRPr>
          </a:p>
        </p:txBody>
      </p:sp>
      <p:sp>
        <p:nvSpPr>
          <p:cNvPr id="22" name="文本框 21"/>
          <p:cNvSpPr txBox="1"/>
          <p:nvPr/>
        </p:nvSpPr>
        <p:spPr>
          <a:xfrm>
            <a:off x="919319" y="2061802"/>
            <a:ext cx="9848208"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1"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Write a short paragraph introducing the design plan you have proposed in Activity 7.9, using supporting details, to explain the main benefit(s) it could bring. Make sure to state clearly the area of benefit it falls into.</a:t>
            </a:r>
          </a:p>
        </p:txBody>
      </p:sp>
      <p:grpSp>
        <p:nvGrpSpPr>
          <p:cNvPr id="24" name="组合 23"/>
          <p:cNvGrpSpPr/>
          <p:nvPr/>
        </p:nvGrpSpPr>
        <p:grpSpPr>
          <a:xfrm>
            <a:off x="8370044" y="885366"/>
            <a:ext cx="799525" cy="586284"/>
            <a:chOff x="6218013" y="812542"/>
            <a:chExt cx="799525" cy="586284"/>
          </a:xfrm>
        </p:grpSpPr>
        <p:sp>
          <p:nvSpPr>
            <p:cNvPr id="25" name="椭圆 24"/>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26" name="图片 25"/>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27" name="文本框 26">
              <a:hlinkClick r:id="rId3"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7.6</a:t>
              </a:r>
              <a:endParaRPr lang="zh-CN" altLang="en-US" sz="1200" b="1" dirty="0">
                <a:solidFill>
                  <a:schemeClr val="bg1"/>
                </a:solidFill>
              </a:endParaRPr>
            </a:p>
          </p:txBody>
        </p:sp>
      </p:grpSp>
      <p:grpSp>
        <p:nvGrpSpPr>
          <p:cNvPr id="28" name="组合 27"/>
          <p:cNvGrpSpPr/>
          <p:nvPr/>
        </p:nvGrpSpPr>
        <p:grpSpPr>
          <a:xfrm>
            <a:off x="9094497" y="888454"/>
            <a:ext cx="799525" cy="586284"/>
            <a:chOff x="6218013" y="812542"/>
            <a:chExt cx="799525" cy="586284"/>
          </a:xfrm>
        </p:grpSpPr>
        <p:sp>
          <p:nvSpPr>
            <p:cNvPr id="29" name="椭圆 28"/>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30" name="图片 29"/>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31" name="文本框 30">
              <a:hlinkClick r:id="rId4"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7.7</a:t>
              </a:r>
              <a:endParaRPr lang="zh-CN" altLang="en-US" sz="1200" b="1" dirty="0">
                <a:solidFill>
                  <a:schemeClr val="bg1"/>
                </a:solidFill>
              </a:endParaRPr>
            </a:p>
          </p:txBody>
        </p:sp>
      </p:grpSp>
      <p:grpSp>
        <p:nvGrpSpPr>
          <p:cNvPr id="32" name="组合 31"/>
          <p:cNvGrpSpPr/>
          <p:nvPr/>
        </p:nvGrpSpPr>
        <p:grpSpPr>
          <a:xfrm>
            <a:off x="9809575" y="888454"/>
            <a:ext cx="799525" cy="586284"/>
            <a:chOff x="6218013" y="812542"/>
            <a:chExt cx="799525" cy="586284"/>
          </a:xfrm>
        </p:grpSpPr>
        <p:sp>
          <p:nvSpPr>
            <p:cNvPr id="33" name="椭圆 32"/>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34" name="图片 3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35" name="文本框 34">
              <a:hlinkClick r:id="rId5"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7.8</a:t>
              </a:r>
              <a:endParaRPr lang="zh-CN" altLang="en-US" sz="1200" b="1" dirty="0">
                <a:solidFill>
                  <a:schemeClr val="bg1"/>
                </a:solidFill>
              </a:endParaRPr>
            </a:p>
          </p:txBody>
        </p:sp>
      </p:grpSp>
      <p:grpSp>
        <p:nvGrpSpPr>
          <p:cNvPr id="36" name="组合 35"/>
          <p:cNvGrpSpPr/>
          <p:nvPr/>
        </p:nvGrpSpPr>
        <p:grpSpPr>
          <a:xfrm>
            <a:off x="10534028" y="891542"/>
            <a:ext cx="799525" cy="586284"/>
            <a:chOff x="6218013" y="812542"/>
            <a:chExt cx="799525" cy="586284"/>
          </a:xfrm>
        </p:grpSpPr>
        <p:sp>
          <p:nvSpPr>
            <p:cNvPr id="37" name="椭圆 36"/>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38" name="图片 37"/>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39" name="文本框 38">
              <a:hlinkClick r:id="rId6"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7.9</a:t>
              </a:r>
              <a:endParaRPr lang="zh-CN" altLang="en-US" sz="1200" b="1" dirty="0">
                <a:solidFill>
                  <a:schemeClr val="bg1"/>
                </a:solidFill>
              </a:endParaRPr>
            </a:p>
          </p:txBody>
        </p:sp>
      </p:grpSp>
      <p:grpSp>
        <p:nvGrpSpPr>
          <p:cNvPr id="40" name="组合 39"/>
          <p:cNvGrpSpPr/>
          <p:nvPr/>
        </p:nvGrpSpPr>
        <p:grpSpPr>
          <a:xfrm>
            <a:off x="11255653" y="886655"/>
            <a:ext cx="799525" cy="586284"/>
            <a:chOff x="6218013" y="812542"/>
            <a:chExt cx="799525" cy="586284"/>
          </a:xfrm>
        </p:grpSpPr>
        <p:sp>
          <p:nvSpPr>
            <p:cNvPr id="41" name="椭圆 40"/>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42" name="图片 41"/>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5" name="文本框 54">
              <a:hlinkClick r:id="rId7"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7.10</a:t>
              </a:r>
              <a:endParaRPr lang="zh-CN" altLang="en-US" sz="1200" b="1" dirty="0">
                <a:solidFill>
                  <a:schemeClr val="bg1"/>
                </a:solidFill>
              </a:endParaRPr>
            </a:p>
          </p:txBody>
        </p:sp>
      </p:grpSp>
      <p:sp>
        <p:nvSpPr>
          <p:cNvPr id="43" name="文本框 42"/>
          <p:cNvSpPr txBox="1"/>
          <p:nvPr/>
        </p:nvSpPr>
        <p:spPr>
          <a:xfrm>
            <a:off x="948149" y="3077464"/>
            <a:ext cx="10743946" cy="3315395"/>
          </a:xfrm>
          <a:prstGeom prst="rect">
            <a:avLst/>
          </a:prstGeom>
          <a:noFill/>
        </p:spPr>
        <p:txBody>
          <a:bodyPr wrap="square" rtlCol="0">
            <a:spAutoFit/>
          </a:bodyPr>
          <a:lstStyle/>
          <a:p>
            <a:pPr algn="just">
              <a:lnSpc>
                <a:spcPct val="120000"/>
              </a:lnSpc>
            </a:pPr>
            <a:r>
              <a:rPr lang="en-US" altLang="zh-CN" sz="2200" dirty="0">
                <a:solidFill>
                  <a:srgbClr val="DD5C60"/>
                </a:solidFill>
              </a:rPr>
              <a:t>A smart library has a library bookmark and guide that can guide students to their requirements. The little device could serve as a regular bookmark. But on top of that, it has various features that can make using the library much easier and smart. For example, the device has enquiry chats that can help students obtain the information they need. It can also give students turn-by-turn directions to the book they want. Students do not need to use the library catalogue as they do in a traditional library. Instead, the device would be a perfect companion to navigate though the library. In addition, the device can keep track of all borrowed books and send messages to remind students of the return dates.</a:t>
            </a:r>
            <a:endParaRPr lang="zh-CN" altLang="en-US" sz="2200" dirty="0">
              <a:solidFill>
                <a:srgbClr val="DD5C60"/>
              </a:solidFill>
            </a:endParaRPr>
          </a:p>
        </p:txBody>
      </p:sp>
      <p:sp>
        <p:nvSpPr>
          <p:cNvPr id="44" name="圆角矩形 38"/>
          <p:cNvSpPr/>
          <p:nvPr/>
        </p:nvSpPr>
        <p:spPr>
          <a:xfrm>
            <a:off x="2817391" y="1607728"/>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KEYS</a:t>
            </a:r>
            <a:endParaRPr lang="zh-CN" altLang="en-US" sz="2000" b="1" dirty="0"/>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4"/>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childTnLst>
              </p:cTn>
              <p:nextCondLst>
                <p:cond evt="onClick" delay="0">
                  <p:tgtEl>
                    <p:spTgt spid="44"/>
                  </p:tgtEl>
                </p:cond>
              </p:nextCondLst>
            </p:seq>
          </p:childTnLst>
        </p:cTn>
      </p:par>
    </p:tnLst>
    <p:bldLst>
      <p:bldP spid="4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388800" y="2379600"/>
            <a:ext cx="11415600" cy="1835567"/>
          </a:xfrm>
          <a:prstGeom prst="rect">
            <a:avLst/>
          </a:prstGeom>
          <a:noFill/>
        </p:spPr>
        <p:txBody>
          <a:bodyPr wrap="square" rtlCol="0">
            <a:spAutoFit/>
          </a:bodyPr>
          <a:lstStyle/>
          <a:p>
            <a:pPr>
              <a:lnSpc>
                <a:spcPct val="120000"/>
              </a:lnSpc>
            </a:pPr>
            <a:r>
              <a:rPr lang="en-US" altLang="zh-CN" sz="2400" b="1" dirty="0"/>
              <a:t>The design of a class influences how comfortable students feel, how much they engage with their instructors and with one another. The last decade has seen great changes in learning and teaching methods, requiring innovations in classroom design. Let’s read about some essential elements of modern classroom design.</a:t>
            </a:r>
            <a:endParaRPr lang="zh-CN" altLang="en-US"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1385998" y="1967051"/>
            <a:ext cx="10285200" cy="4238724"/>
          </a:xfrm>
          <a:prstGeom prst="rect">
            <a:avLst/>
          </a:prstGeom>
          <a:noFill/>
        </p:spPr>
        <p:txBody>
          <a:bodyPr wrap="square" rtlCol="0">
            <a:spAutoFit/>
          </a:bodyPr>
          <a:lstStyle/>
          <a:p>
            <a:pPr algn="ctr">
              <a:lnSpc>
                <a:spcPct val="120000"/>
              </a:lnSpc>
            </a:pPr>
            <a:r>
              <a:rPr lang="en-US" altLang="zh-CN" sz="2800" b="1" dirty="0">
                <a:ea typeface="+mj-ea"/>
              </a:rPr>
              <a:t>Four Key Elements of Modern Classroom Design</a:t>
            </a:r>
          </a:p>
          <a:p>
            <a:pPr>
              <a:lnSpc>
                <a:spcPct val="120000"/>
              </a:lnSpc>
            </a:pPr>
            <a:endParaRPr lang="en-US" altLang="zh-CN" sz="2200" dirty="0">
              <a:ea typeface="+mj-ea"/>
            </a:endParaRPr>
          </a:p>
          <a:p>
            <a:pPr indent="541655">
              <a:lnSpc>
                <a:spcPct val="120000"/>
              </a:lnSpc>
            </a:pPr>
            <a:r>
              <a:rPr lang="en-US" altLang="zh-CN" sz="2200" dirty="0">
                <a:ea typeface="+mj-ea"/>
              </a:rPr>
              <a:t>School classrooms have looked the same for decades: rows of individual desks angled to face the front, where a teacher stands to address the class.         But with changes in teaching styles and types of work students are doing, combined with a greater understanding of the learning process, there is a growing need for a new approach to classroom design.</a:t>
            </a:r>
          </a:p>
          <a:p>
            <a:pPr indent="541655">
              <a:lnSpc>
                <a:spcPct val="120000"/>
              </a:lnSpc>
            </a:pPr>
            <a:r>
              <a:rPr lang="en-US" altLang="zh-CN" sz="2200" dirty="0">
                <a:ea typeface="+mj-ea"/>
              </a:rPr>
              <a:t>We have identified four key elements of modern classrooms,         to help you design a learning space that works for students today and will continue to meet their needs for years into the future.</a:t>
            </a:r>
          </a:p>
        </p:txBody>
      </p:sp>
      <p:sp>
        <p:nvSpPr>
          <p:cNvPr id="23" name="文本框 22"/>
          <p:cNvSpPr txBox="1"/>
          <p:nvPr/>
        </p:nvSpPr>
        <p:spPr>
          <a:xfrm>
            <a:off x="919320" y="2478914"/>
            <a:ext cx="467691" cy="4561249"/>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r>
              <a:rPr lang="en-US" altLang="zh-CN" sz="2200" b="1" dirty="0">
                <a:solidFill>
                  <a:srgbClr val="E47057"/>
                </a:solidFill>
              </a:rPr>
              <a:t>1</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r>
              <a:rPr lang="en-US" altLang="zh-CN" sz="2200" b="1" dirty="0">
                <a:solidFill>
                  <a:srgbClr val="E47057"/>
                </a:solidFill>
              </a:rPr>
              <a:t>2</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24" name="圆角矩形 23">
            <a:hlinkClick r:id="rId2" action="ppaction://hlinksldjump"/>
          </p:cNvPr>
          <p:cNvSpPr/>
          <p:nvPr/>
        </p:nvSpPr>
        <p:spPr>
          <a:xfrm>
            <a:off x="10437545" y="6043018"/>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
        <p:nvSpPr>
          <p:cNvPr id="6" name="矩形: 圆角 34">
            <a:hlinkClick r:id="rId3" action="ppaction://hlinksldjump"/>
          </p:cNvPr>
          <p:cNvSpPr/>
          <p:nvPr/>
        </p:nvSpPr>
        <p:spPr>
          <a:xfrm>
            <a:off x="4961611" y="4579018"/>
            <a:ext cx="509062" cy="305053"/>
          </a:xfrm>
          <a:prstGeom prst="roundRect">
            <a:avLst/>
          </a:prstGeom>
          <a:solidFill>
            <a:srgbClr val="E47057">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7" name="矩形: 圆角 34">
            <a:hlinkClick r:id="rId4" action="ppaction://hlinksldjump"/>
          </p:cNvPr>
          <p:cNvSpPr/>
          <p:nvPr/>
        </p:nvSpPr>
        <p:spPr>
          <a:xfrm>
            <a:off x="9287413" y="3377680"/>
            <a:ext cx="509062" cy="305053"/>
          </a:xfrm>
          <a:prstGeom prst="roundRect">
            <a:avLst/>
          </a:prstGeom>
          <a:solidFill>
            <a:srgbClr val="E47057">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9" name="矩形: 圆角 34">
            <a:hlinkClick r:id="rId5" action="ppaction://hlinksldjump"/>
          </p:cNvPr>
          <p:cNvSpPr/>
          <p:nvPr/>
        </p:nvSpPr>
        <p:spPr>
          <a:xfrm>
            <a:off x="8919557" y="4996818"/>
            <a:ext cx="509062" cy="305053"/>
          </a:xfrm>
          <a:prstGeom prst="roundRect">
            <a:avLst/>
          </a:prstGeom>
          <a:solidFill>
            <a:srgbClr val="E47057">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1386000" y="1967052"/>
            <a:ext cx="10284290" cy="4127925"/>
          </a:xfrm>
          <a:prstGeom prst="rect">
            <a:avLst/>
          </a:prstGeom>
          <a:noFill/>
        </p:spPr>
        <p:txBody>
          <a:bodyPr wrap="square" rtlCol="0">
            <a:spAutoFit/>
          </a:bodyPr>
          <a:lstStyle/>
          <a:p>
            <a:pPr>
              <a:lnSpc>
                <a:spcPct val="120000"/>
              </a:lnSpc>
            </a:pPr>
            <a:endParaRPr lang="en-US" altLang="zh-CN" sz="2200" dirty="0"/>
          </a:p>
          <a:p>
            <a:pPr indent="541655">
              <a:lnSpc>
                <a:spcPct val="120000"/>
              </a:lnSpc>
            </a:pPr>
            <a:r>
              <a:rPr lang="en-US" altLang="zh-CN" sz="2200" dirty="0"/>
              <a:t>In recent years it has become common for schools to have computer labs or provide access to computers in libraries. However, many schools now invest in laptops and tablets for student use in class.</a:t>
            </a:r>
          </a:p>
          <a:p>
            <a:pPr indent="541655">
              <a:lnSpc>
                <a:spcPct val="120000"/>
              </a:lnSpc>
            </a:pPr>
            <a:r>
              <a:rPr lang="en-US" altLang="zh-CN" sz="2200" dirty="0"/>
              <a:t>As technology is playing an increasingly important role in classroom study, it should be at the heart of modern classroom design.         The best learning environments are those which enable students to use technology throughout the classroom. So, a good, secure Wi-Fi connection and access to power are essential. This will help students and teachers to use technology anywhere in the room, which provides greater flexibility and offers more collaborative learning opportunities.</a:t>
            </a:r>
            <a:endParaRPr lang="en-US" altLang="zh-CN" sz="2200" dirty="0">
              <a:ea typeface="+mj-ea"/>
            </a:endParaRPr>
          </a:p>
        </p:txBody>
      </p:sp>
      <p:sp>
        <p:nvSpPr>
          <p:cNvPr id="23" name="文本框 22"/>
          <p:cNvSpPr txBox="1"/>
          <p:nvPr/>
        </p:nvSpPr>
        <p:spPr>
          <a:xfrm>
            <a:off x="918309" y="2366697"/>
            <a:ext cx="467691" cy="3721660"/>
          </a:xfrm>
          <a:prstGeom prst="rect">
            <a:avLst/>
          </a:prstGeom>
          <a:noFill/>
        </p:spPr>
        <p:txBody>
          <a:bodyPr wrap="square" rtlCol="0">
            <a:spAutoFit/>
          </a:bodyPr>
          <a:lstStyle/>
          <a:p>
            <a:pPr>
              <a:lnSpc>
                <a:spcPct val="120000"/>
              </a:lnSpc>
            </a:pPr>
            <a:r>
              <a:rPr lang="en-US" altLang="zh-CN" sz="2200" b="1" dirty="0">
                <a:solidFill>
                  <a:srgbClr val="E47057"/>
                </a:solidFill>
              </a:rPr>
              <a:t>3</a:t>
            </a: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r>
              <a:rPr lang="en-US" altLang="zh-CN" sz="2200" b="1" dirty="0">
                <a:solidFill>
                  <a:srgbClr val="E47057"/>
                </a:solidFill>
              </a:rPr>
              <a:t>4</a:t>
            </a: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p:txBody>
      </p:sp>
      <p:sp>
        <p:nvSpPr>
          <p:cNvPr id="24" name="圆角矩形 23">
            <a:hlinkClick r:id="rId2" action="ppaction://hlinksldjump"/>
          </p:cNvPr>
          <p:cNvSpPr/>
          <p:nvPr/>
        </p:nvSpPr>
        <p:spPr>
          <a:xfrm>
            <a:off x="10437545" y="6043018"/>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
        <p:nvSpPr>
          <p:cNvPr id="7" name="矩形: 圆角 34">
            <a:hlinkClick r:id="rId3" action="ppaction://hlinksldjump"/>
          </p:cNvPr>
          <p:cNvSpPr/>
          <p:nvPr/>
        </p:nvSpPr>
        <p:spPr>
          <a:xfrm>
            <a:off x="5005048" y="3257811"/>
            <a:ext cx="509062" cy="305053"/>
          </a:xfrm>
          <a:prstGeom prst="roundRect">
            <a:avLst/>
          </a:prstGeom>
          <a:solidFill>
            <a:srgbClr val="E47057">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6" name="圆角矩形 25"/>
          <p:cNvSpPr/>
          <p:nvPr/>
        </p:nvSpPr>
        <p:spPr>
          <a:xfrm>
            <a:off x="1386000" y="1961637"/>
            <a:ext cx="4127100" cy="410475"/>
          </a:xfrm>
          <a:prstGeom prst="roundRect">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b="1" dirty="0">
                <a:solidFill>
                  <a:schemeClr val="bg1"/>
                </a:solidFill>
              </a:rPr>
              <a:t>1. Integrate with technology</a:t>
            </a:r>
          </a:p>
        </p:txBody>
      </p:sp>
      <p:sp>
        <p:nvSpPr>
          <p:cNvPr id="8" name="矩形: 圆角 34">
            <a:hlinkClick r:id="rId4" action="ppaction://hlinksldjump"/>
          </p:cNvPr>
          <p:cNvSpPr/>
          <p:nvPr/>
        </p:nvSpPr>
        <p:spPr>
          <a:xfrm>
            <a:off x="6528145" y="4075000"/>
            <a:ext cx="509062" cy="305053"/>
          </a:xfrm>
          <a:prstGeom prst="roundRect">
            <a:avLst/>
          </a:prstGeom>
          <a:solidFill>
            <a:srgbClr val="E47057">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1387011" y="1967052"/>
            <a:ext cx="10284290" cy="4967514"/>
          </a:xfrm>
          <a:prstGeom prst="rect">
            <a:avLst/>
          </a:prstGeom>
          <a:noFill/>
        </p:spPr>
        <p:txBody>
          <a:bodyPr wrap="square" rtlCol="0">
            <a:spAutoFit/>
          </a:bodyPr>
          <a:lstStyle/>
          <a:p>
            <a:pPr algn="ctr">
              <a:lnSpc>
                <a:spcPct val="120000"/>
              </a:lnSpc>
            </a:pPr>
            <a:endParaRPr lang="en-US" altLang="zh-CN" sz="2200" b="1" dirty="0">
              <a:latin typeface="Trade Gothic LT Std" panose="020B0503020502020204" pitchFamily="34" charset="0"/>
              <a:ea typeface="+mj-ea"/>
            </a:endParaRPr>
          </a:p>
          <a:p>
            <a:pPr indent="541655">
              <a:lnSpc>
                <a:spcPct val="120000"/>
              </a:lnSpc>
            </a:pPr>
            <a:r>
              <a:rPr lang="en-US" altLang="zh-CN" sz="2200" dirty="0"/>
              <a:t>Modern classrooms are moving away from the traditional classroom layout, in favor of a more flexible set-up, to facilitate collaborative working. For example, active learning has been shown to improve student outcomes. One study showed that students who used active learning methods learned twice as much as those learning in a traditional, lecture-based class.         Instead of simply listening to a lecture from the teachers, students are engaged with their learning, through a wide range of activities such as class discussions or completing projects in small groups. Therefore, it is important to have a classroom that can be adjusted to fit in with different types of learning activities. Rather than being rooted to individual desks in a traditional classroom set-up, students need to be able to move around.</a:t>
            </a:r>
          </a:p>
          <a:p>
            <a:pPr indent="541655">
              <a:lnSpc>
                <a:spcPct val="120000"/>
              </a:lnSpc>
            </a:pPr>
            <a:endParaRPr lang="en-US" altLang="zh-CN" sz="2200" dirty="0"/>
          </a:p>
        </p:txBody>
      </p:sp>
      <p:sp>
        <p:nvSpPr>
          <p:cNvPr id="23" name="文本框 22"/>
          <p:cNvSpPr txBox="1"/>
          <p:nvPr/>
        </p:nvSpPr>
        <p:spPr>
          <a:xfrm>
            <a:off x="919320" y="2374562"/>
            <a:ext cx="467691" cy="4154984"/>
          </a:xfrm>
          <a:prstGeom prst="rect">
            <a:avLst/>
          </a:prstGeom>
          <a:noFill/>
        </p:spPr>
        <p:txBody>
          <a:bodyPr wrap="square" rtlCol="0">
            <a:spAutoFit/>
          </a:bodyPr>
          <a:lstStyle/>
          <a:p>
            <a:pPr>
              <a:lnSpc>
                <a:spcPct val="120000"/>
              </a:lnSpc>
            </a:pPr>
            <a:r>
              <a:rPr lang="en-US" altLang="zh-CN" sz="2200" b="1" dirty="0">
                <a:solidFill>
                  <a:srgbClr val="E47057"/>
                </a:solidFill>
              </a:rPr>
              <a:t>5</a:t>
            </a: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p:txBody>
      </p:sp>
      <p:sp>
        <p:nvSpPr>
          <p:cNvPr id="24" name="圆角矩形 23">
            <a:hlinkClick r:id="rId2" action="ppaction://hlinksldjump"/>
          </p:cNvPr>
          <p:cNvSpPr/>
          <p:nvPr/>
        </p:nvSpPr>
        <p:spPr>
          <a:xfrm>
            <a:off x="10437545" y="6043018"/>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
        <p:nvSpPr>
          <p:cNvPr id="8" name="矩形: 圆角 34">
            <a:hlinkClick r:id="rId3" action="ppaction://hlinksldjump"/>
          </p:cNvPr>
          <p:cNvSpPr/>
          <p:nvPr/>
        </p:nvSpPr>
        <p:spPr>
          <a:xfrm>
            <a:off x="3728833" y="4078490"/>
            <a:ext cx="509062" cy="305053"/>
          </a:xfrm>
          <a:prstGeom prst="roundRect">
            <a:avLst/>
          </a:prstGeom>
          <a:solidFill>
            <a:srgbClr val="E47057">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6" name="圆角矩形 25"/>
          <p:cNvSpPr/>
          <p:nvPr/>
        </p:nvSpPr>
        <p:spPr>
          <a:xfrm>
            <a:off x="1387010" y="1965553"/>
            <a:ext cx="5079104" cy="410475"/>
          </a:xfrm>
          <a:prstGeom prst="roundRect">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b="1" dirty="0">
                <a:solidFill>
                  <a:schemeClr val="bg1"/>
                </a:solidFill>
              </a:rPr>
              <a:t>2. Flexible furniture and classroom layout</a:t>
            </a:r>
          </a:p>
        </p:txBody>
      </p:sp>
      <p:sp>
        <p:nvSpPr>
          <p:cNvPr id="7" name="矩形: 圆角 34">
            <a:hlinkClick r:id="rId4" action="ppaction://hlinksldjump"/>
          </p:cNvPr>
          <p:cNvSpPr/>
          <p:nvPr/>
        </p:nvSpPr>
        <p:spPr>
          <a:xfrm>
            <a:off x="4360728" y="6043018"/>
            <a:ext cx="509062" cy="305053"/>
          </a:xfrm>
          <a:prstGeom prst="roundRect">
            <a:avLst/>
          </a:prstGeom>
          <a:solidFill>
            <a:srgbClr val="E47057">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1387009" y="1653969"/>
            <a:ext cx="9791062" cy="1690335"/>
          </a:xfrm>
          <a:prstGeom prst="rect">
            <a:avLst/>
          </a:prstGeom>
          <a:noFill/>
        </p:spPr>
        <p:txBody>
          <a:bodyPr wrap="square" rtlCol="0">
            <a:spAutoFit/>
          </a:bodyPr>
          <a:lstStyle/>
          <a:p>
            <a:pPr algn="ctr">
              <a:lnSpc>
                <a:spcPct val="120000"/>
              </a:lnSpc>
            </a:pPr>
            <a:endParaRPr lang="en-US" altLang="zh-CN" sz="2200" b="1" dirty="0">
              <a:latin typeface="Trade Gothic LT Std" panose="020B0503020502020204" pitchFamily="34" charset="0"/>
              <a:ea typeface="+mj-ea"/>
            </a:endParaRPr>
          </a:p>
          <a:p>
            <a:pPr indent="541655">
              <a:lnSpc>
                <a:spcPct val="120000"/>
              </a:lnSpc>
            </a:pPr>
            <a:r>
              <a:rPr lang="en-US" altLang="zh-CN" sz="2200" dirty="0"/>
              <a:t>To make it easy to change your classroom set-up, it is a good idea to invest in furniture that is mobile, such as wheeled desks and chairs, and furniture that is lightweight and easy for students to move around when required.</a:t>
            </a:r>
          </a:p>
        </p:txBody>
      </p:sp>
      <p:sp>
        <p:nvSpPr>
          <p:cNvPr id="23" name="文本框 22"/>
          <p:cNvSpPr txBox="1"/>
          <p:nvPr/>
        </p:nvSpPr>
        <p:spPr>
          <a:xfrm>
            <a:off x="932020" y="2018291"/>
            <a:ext cx="617380" cy="1717393"/>
          </a:xfrm>
          <a:prstGeom prst="rect">
            <a:avLst/>
          </a:prstGeom>
          <a:noFill/>
        </p:spPr>
        <p:txBody>
          <a:bodyPr wrap="square" rtlCol="0">
            <a:spAutoFit/>
          </a:bodyPr>
          <a:lstStyle/>
          <a:p>
            <a:pPr>
              <a:lnSpc>
                <a:spcPct val="120000"/>
              </a:lnSpc>
            </a:pPr>
            <a:r>
              <a:rPr lang="en-US" altLang="zh-CN" sz="2200" b="1" dirty="0">
                <a:solidFill>
                  <a:srgbClr val="E47057"/>
                </a:solidFill>
              </a:rPr>
              <a:t>6</a:t>
            </a: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p:txBody>
      </p:sp>
      <p:sp>
        <p:nvSpPr>
          <p:cNvPr id="7" name="矩形: 圆角 34">
            <a:hlinkClick r:id="rId2" action="ppaction://hlinksldjump"/>
          </p:cNvPr>
          <p:cNvSpPr/>
          <p:nvPr/>
        </p:nvSpPr>
        <p:spPr>
          <a:xfrm>
            <a:off x="8995416" y="2914941"/>
            <a:ext cx="509062" cy="305053"/>
          </a:xfrm>
          <a:prstGeom prst="roundRect">
            <a:avLst/>
          </a:prstGeom>
          <a:solidFill>
            <a:srgbClr val="E47057">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9" name="文本框 8"/>
          <p:cNvSpPr txBox="1"/>
          <p:nvPr/>
        </p:nvSpPr>
        <p:spPr>
          <a:xfrm>
            <a:off x="1387010" y="3479487"/>
            <a:ext cx="10284290" cy="2909130"/>
          </a:xfrm>
          <a:prstGeom prst="rect">
            <a:avLst/>
          </a:prstGeom>
          <a:noFill/>
        </p:spPr>
        <p:txBody>
          <a:bodyPr wrap="square" rtlCol="0">
            <a:spAutoFit/>
          </a:bodyPr>
          <a:lstStyle/>
          <a:p>
            <a:pPr>
              <a:lnSpc>
                <a:spcPct val="120000"/>
              </a:lnSpc>
            </a:pPr>
            <a:endParaRPr lang="en-US" altLang="zh-CN" sz="2200" dirty="0">
              <a:ea typeface="+mj-ea"/>
            </a:endParaRPr>
          </a:p>
          <a:p>
            <a:pPr indent="541655">
              <a:lnSpc>
                <a:spcPct val="120000"/>
              </a:lnSpc>
            </a:pPr>
            <a:r>
              <a:rPr lang="en-US" altLang="zh-CN" sz="2200" dirty="0">
                <a:ea typeface="+mj-ea"/>
              </a:rPr>
              <a:t>Teachers have identified noise levels as one of the most important environmental factors that affect the quality of their teaching. Many schools already work hard to improve clarity of speech in the classroom. It is more and more popular for schools to use technology to amplify the teacher’s voice.         However, this is detrimental to the overall classroom environment. Instead, modern classroom should look for other design ideas to reduce noise levels.</a:t>
            </a:r>
          </a:p>
        </p:txBody>
      </p:sp>
      <p:sp>
        <p:nvSpPr>
          <p:cNvPr id="10" name="矩形: 圆角 34">
            <a:hlinkClick r:id="rId3" action="ppaction://hlinksldjump"/>
          </p:cNvPr>
          <p:cNvSpPr/>
          <p:nvPr/>
        </p:nvSpPr>
        <p:spPr>
          <a:xfrm>
            <a:off x="6690908" y="5199128"/>
            <a:ext cx="509062" cy="305053"/>
          </a:xfrm>
          <a:prstGeom prst="roundRect">
            <a:avLst/>
          </a:prstGeom>
          <a:solidFill>
            <a:srgbClr val="E47057">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11" name="圆角矩形 25"/>
          <p:cNvSpPr/>
          <p:nvPr/>
        </p:nvSpPr>
        <p:spPr>
          <a:xfrm>
            <a:off x="1387009" y="3477988"/>
            <a:ext cx="7383766" cy="410475"/>
          </a:xfrm>
          <a:prstGeom prst="roundRect">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b="1" dirty="0">
                <a:solidFill>
                  <a:schemeClr val="bg1"/>
                </a:solidFill>
              </a:rPr>
              <a:t>3. An environment that supports learning and comprehension</a:t>
            </a:r>
          </a:p>
        </p:txBody>
      </p:sp>
      <p:sp>
        <p:nvSpPr>
          <p:cNvPr id="12" name="矩形: 圆角 34">
            <a:hlinkClick r:id="rId4" action="ppaction://hlinksldjump"/>
          </p:cNvPr>
          <p:cNvSpPr/>
          <p:nvPr/>
        </p:nvSpPr>
        <p:spPr>
          <a:xfrm>
            <a:off x="4722148" y="5975286"/>
            <a:ext cx="509062" cy="305053"/>
          </a:xfrm>
          <a:prstGeom prst="roundRect">
            <a:avLst/>
          </a:prstGeom>
          <a:solidFill>
            <a:srgbClr val="E47057">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13" name="文本框 12"/>
          <p:cNvSpPr txBox="1"/>
          <p:nvPr/>
        </p:nvSpPr>
        <p:spPr>
          <a:xfrm>
            <a:off x="919317" y="3897794"/>
            <a:ext cx="467691" cy="4154984"/>
          </a:xfrm>
          <a:prstGeom prst="rect">
            <a:avLst/>
          </a:prstGeom>
          <a:noFill/>
        </p:spPr>
        <p:txBody>
          <a:bodyPr wrap="square" rtlCol="0">
            <a:spAutoFit/>
          </a:bodyPr>
          <a:lstStyle/>
          <a:p>
            <a:pPr>
              <a:lnSpc>
                <a:spcPct val="120000"/>
              </a:lnSpc>
            </a:pPr>
            <a:r>
              <a:rPr lang="en-US" altLang="zh-CN" sz="2200" b="1" dirty="0">
                <a:solidFill>
                  <a:srgbClr val="E47057"/>
                </a:solidFill>
              </a:rPr>
              <a:t>7</a:t>
            </a: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p:txBody>
      </p:sp>
      <p:sp>
        <p:nvSpPr>
          <p:cNvPr id="24" name="圆角矩形 23">
            <a:hlinkClick r:id="rId5" action="ppaction://hlinksldjump"/>
          </p:cNvPr>
          <p:cNvSpPr/>
          <p:nvPr/>
        </p:nvSpPr>
        <p:spPr>
          <a:xfrm>
            <a:off x="10361345" y="6005796"/>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1387010" y="1573352"/>
            <a:ext cx="9800393" cy="3315395"/>
          </a:xfrm>
          <a:prstGeom prst="rect">
            <a:avLst/>
          </a:prstGeom>
          <a:noFill/>
        </p:spPr>
        <p:txBody>
          <a:bodyPr wrap="square" rtlCol="0">
            <a:spAutoFit/>
          </a:bodyPr>
          <a:lstStyle/>
          <a:p>
            <a:pPr>
              <a:lnSpc>
                <a:spcPct val="120000"/>
              </a:lnSpc>
            </a:pPr>
            <a:endParaRPr lang="en-US" altLang="zh-CN" sz="2200" dirty="0">
              <a:ea typeface="+mj-ea"/>
            </a:endParaRPr>
          </a:p>
          <a:p>
            <a:pPr indent="541655">
              <a:lnSpc>
                <a:spcPct val="120000"/>
              </a:lnSpc>
            </a:pPr>
            <a:r>
              <a:rPr lang="en-US" altLang="zh-CN" sz="2200" dirty="0">
                <a:ea typeface="+mj-ea"/>
              </a:rPr>
              <a:t>Acoustical ceiling tiles and sound control doors are a good start, but your school can go further to lower classroom noise levels. Switching from hard flooring to carpet can make a big difference. Hard flooring is very poor at absorbing sound. It is also a major contributing factor to high background noise levels in classrooms. Unlike hard flooring, carpet tiles excel at noise reduction. Cushion-backed carpet tiles can absorb 50% more noise than hardback carpet.         Hardback carpet absorbs 3 times more noise than hard flooring.</a:t>
            </a:r>
          </a:p>
        </p:txBody>
      </p:sp>
      <p:sp>
        <p:nvSpPr>
          <p:cNvPr id="23" name="文本框 22"/>
          <p:cNvSpPr txBox="1"/>
          <p:nvPr/>
        </p:nvSpPr>
        <p:spPr>
          <a:xfrm>
            <a:off x="919319" y="1982328"/>
            <a:ext cx="467691" cy="4154984"/>
          </a:xfrm>
          <a:prstGeom prst="rect">
            <a:avLst/>
          </a:prstGeom>
          <a:noFill/>
        </p:spPr>
        <p:txBody>
          <a:bodyPr wrap="square" rtlCol="0">
            <a:spAutoFit/>
          </a:bodyPr>
          <a:lstStyle/>
          <a:p>
            <a:pPr>
              <a:lnSpc>
                <a:spcPct val="120000"/>
              </a:lnSpc>
            </a:pPr>
            <a:r>
              <a:rPr lang="en-US" altLang="zh-CN" sz="2200" b="1" dirty="0">
                <a:solidFill>
                  <a:srgbClr val="E47057"/>
                </a:solidFill>
              </a:rPr>
              <a:t>8</a:t>
            </a: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p:txBody>
      </p:sp>
      <p:sp>
        <p:nvSpPr>
          <p:cNvPr id="24" name="圆角矩形 23">
            <a:hlinkClick r:id="rId2" action="ppaction://hlinksldjump"/>
          </p:cNvPr>
          <p:cNvSpPr/>
          <p:nvPr/>
        </p:nvSpPr>
        <p:spPr>
          <a:xfrm>
            <a:off x="10437545" y="6043018"/>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
        <p:nvSpPr>
          <p:cNvPr id="8" name="矩形: 圆角 34">
            <a:hlinkClick r:id="rId3" action="ppaction://hlinksldjump"/>
          </p:cNvPr>
          <p:cNvSpPr/>
          <p:nvPr/>
        </p:nvSpPr>
        <p:spPr>
          <a:xfrm>
            <a:off x="7701985" y="4059820"/>
            <a:ext cx="509062" cy="305053"/>
          </a:xfrm>
          <a:prstGeom prst="roundRect">
            <a:avLst/>
          </a:prstGeom>
          <a:solidFill>
            <a:srgbClr val="E47057">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stretch>
            <a:fillRect/>
          </a:stretch>
        </p:blipFill>
        <p:spPr>
          <a:xfrm>
            <a:off x="0" y="0"/>
            <a:ext cx="1639985" cy="6858000"/>
          </a:xfrm>
          <a:prstGeom prst="rect">
            <a:avLst/>
          </a:prstGeom>
        </p:spPr>
      </p:pic>
      <p:sp>
        <p:nvSpPr>
          <p:cNvPr id="8" name="文本框 7"/>
          <p:cNvSpPr txBox="1"/>
          <p:nvPr/>
        </p:nvSpPr>
        <p:spPr>
          <a:xfrm>
            <a:off x="1848208" y="1567120"/>
            <a:ext cx="10020300" cy="3970318"/>
          </a:xfrm>
          <a:prstGeom prst="rect">
            <a:avLst/>
          </a:prstGeom>
          <a:noFill/>
        </p:spPr>
        <p:txBody>
          <a:bodyPr wrap="square" rtlCol="0">
            <a:spAutoFit/>
          </a:bodyPr>
          <a:lstStyle/>
          <a:p>
            <a:r>
              <a:rPr lang="en-US" altLang="zh-CN" sz="2800" b="1" dirty="0">
                <a:latin typeface="Arial" panose="020B0604020202020204" pitchFamily="34" charset="0"/>
                <a:cs typeface="Arial" panose="020B0604020202020204" pitchFamily="34" charset="0"/>
              </a:rPr>
              <a:t>OBJECTIVES</a:t>
            </a:r>
          </a:p>
          <a:p>
            <a:pPr marL="342900" indent="-342900">
              <a:buFont typeface="Arial" panose="020B0604020202020204" pitchFamily="34" charset="0"/>
              <a:buChar char="•"/>
            </a:pPr>
            <a:r>
              <a:rPr lang="en-US" altLang="zh-CN" sz="2800" dirty="0">
                <a:solidFill>
                  <a:schemeClr val="bg1"/>
                </a:solidFill>
              </a:rPr>
              <a:t>foster your ability to deal with educational issues from a scientific and technological perspective;</a:t>
            </a:r>
          </a:p>
          <a:p>
            <a:pPr marL="342900" indent="-342900">
              <a:buFont typeface="Arial" panose="020B0604020202020204" pitchFamily="34" charset="0"/>
              <a:buChar char="•"/>
            </a:pPr>
            <a:r>
              <a:rPr lang="en-US" altLang="zh-CN" sz="2800" dirty="0">
                <a:solidFill>
                  <a:schemeClr val="bg1"/>
                </a:solidFill>
              </a:rPr>
              <a:t>use appropriate language to describe smart campuses and modern classrooms;</a:t>
            </a:r>
          </a:p>
          <a:p>
            <a:pPr marL="342900" indent="-342900">
              <a:buFont typeface="Arial" panose="020B0604020202020204" pitchFamily="34" charset="0"/>
              <a:buChar char="•"/>
            </a:pPr>
            <a:r>
              <a:rPr lang="en-US" altLang="zh-CN" sz="2800" dirty="0">
                <a:solidFill>
                  <a:schemeClr val="bg1"/>
                </a:solidFill>
              </a:rPr>
              <a:t>develop the skills of expository writing;</a:t>
            </a:r>
          </a:p>
          <a:p>
            <a:pPr marL="342900" indent="-342900">
              <a:buFont typeface="Arial" panose="020B0604020202020204" pitchFamily="34" charset="0"/>
              <a:buChar char="•"/>
            </a:pPr>
            <a:r>
              <a:rPr lang="en-US" altLang="zh-CN" sz="2800" dirty="0">
                <a:solidFill>
                  <a:schemeClr val="bg1"/>
                </a:solidFill>
              </a:rPr>
              <a:t>deliver an effective oral presentation;</a:t>
            </a:r>
          </a:p>
          <a:p>
            <a:pPr marL="342900" indent="-342900">
              <a:buFont typeface="Arial" panose="020B0604020202020204" pitchFamily="34" charset="0"/>
              <a:buChar char="•"/>
            </a:pPr>
            <a:r>
              <a:rPr lang="en-US" altLang="zh-CN" sz="2800" dirty="0">
                <a:solidFill>
                  <a:schemeClr val="bg1"/>
                </a:solidFill>
              </a:rPr>
              <a:t>foster creativity and innovation by using technology wisely to solve problems and improve your learning environment.</a:t>
            </a:r>
            <a:endParaRPr lang="en-US" altLang="zh-CN" sz="2800" b="1" dirty="0">
              <a:solidFill>
                <a:schemeClr val="bg1"/>
              </a:solidFill>
              <a:latin typeface="Arial" panose="020B0604020202020204" pitchFamily="34" charset="0"/>
              <a:cs typeface="Arial" panose="020B0604020202020204" pitchFamily="34" charset="0"/>
            </a:endParaRPr>
          </a:p>
        </p:txBody>
      </p:sp>
      <p:sp>
        <p:nvSpPr>
          <p:cNvPr id="6" name="文本框 5"/>
          <p:cNvSpPr txBox="1"/>
          <p:nvPr/>
        </p:nvSpPr>
        <p:spPr>
          <a:xfrm>
            <a:off x="1790700" y="533400"/>
            <a:ext cx="10401300" cy="707886"/>
          </a:xfrm>
          <a:prstGeom prst="rect">
            <a:avLst/>
          </a:prstGeom>
          <a:noFill/>
        </p:spPr>
        <p:txBody>
          <a:bodyPr wrap="square" rtlCol="0">
            <a:spAutoFit/>
          </a:bodyPr>
          <a:lstStyle/>
          <a:p>
            <a:r>
              <a:rPr lang="en-GB" altLang="zh-CN" sz="4000" b="1" dirty="0">
                <a:latin typeface="Arial" panose="020B0604020202020204" pitchFamily="34" charset="0"/>
                <a:cs typeface="Arial" panose="020B0604020202020204" pitchFamily="34" charset="0"/>
              </a:rPr>
              <a:t>UNIT 7 </a:t>
            </a:r>
            <a:r>
              <a:rPr lang="en-GB" altLang="zh-CN" sz="4000" b="1" dirty="0">
                <a:solidFill>
                  <a:schemeClr val="bg1"/>
                </a:solidFill>
                <a:latin typeface="Arial" panose="020B0604020202020204" pitchFamily="34" charset="0"/>
                <a:cs typeface="Arial" panose="020B0604020202020204" pitchFamily="34" charset="0"/>
              </a:rPr>
              <a:t>Smart Campus, Smart Life</a:t>
            </a:r>
            <a:endParaRPr lang="zh-CN" altLang="en-US" sz="4000" dirty="0">
              <a:solidFill>
                <a:schemeClr val="bg1"/>
              </a:solidFill>
              <a:latin typeface="Arial" panose="020B0604020202020204" pitchFamily="34" charset="0"/>
              <a:cs typeface="Arial" panose="020B0604020202020204" pitchFamily="34" charset="0"/>
            </a:endParaRPr>
          </a:p>
        </p:txBody>
      </p:sp>
      <p:pic>
        <p:nvPicPr>
          <p:cNvPr id="5" name="图片 4"/>
          <p:cNvPicPr>
            <a:picLocks noChangeAspect="1"/>
          </p:cNvPicPr>
          <p:nvPr/>
        </p:nvPicPr>
        <p:blipFill rotWithShape="1">
          <a:blip r:embed="rId3" cstate="print">
            <a:extLst>
              <a:ext uri="{28A0092B-C50C-407E-A947-70E740481C1C}">
                <a14:useLocalDpi xmlns:a14="http://schemas.microsoft.com/office/drawing/2010/main" xmlns="" val="0"/>
              </a:ext>
            </a:extLst>
          </a:blip>
          <a:srcRect l="55585" t="185" r="20953" b="-185"/>
          <a:stretch>
            <a:fillRect/>
          </a:stretch>
        </p:blipFill>
        <p:spPr>
          <a:xfrm>
            <a:off x="-25400" y="-12700"/>
            <a:ext cx="1663700" cy="688340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1387011" y="1967052"/>
            <a:ext cx="10284290" cy="2096600"/>
          </a:xfrm>
          <a:prstGeom prst="rect">
            <a:avLst/>
          </a:prstGeom>
          <a:noFill/>
        </p:spPr>
        <p:txBody>
          <a:bodyPr wrap="square" rtlCol="0">
            <a:spAutoFit/>
          </a:bodyPr>
          <a:lstStyle/>
          <a:p>
            <a:pPr>
              <a:lnSpc>
                <a:spcPct val="120000"/>
              </a:lnSpc>
            </a:pPr>
            <a:endParaRPr lang="en-US" altLang="zh-CN" sz="2200" dirty="0">
              <a:ea typeface="+mj-ea"/>
            </a:endParaRPr>
          </a:p>
          <a:p>
            <a:pPr indent="541655">
              <a:lnSpc>
                <a:spcPct val="120000"/>
              </a:lnSpc>
            </a:pPr>
            <a:r>
              <a:rPr lang="en-US" altLang="zh-CN" sz="2200" dirty="0">
                <a:ea typeface="+mj-ea"/>
              </a:rPr>
              <a:t>As well as creating a supportive and productive learning environment, it is crucial for modern classrooms to promote health and wellness. Doing this can help minimize sickness that could lead to students missing classes and valuable study time. There are several design considerations that affect health and wellness:</a:t>
            </a:r>
          </a:p>
        </p:txBody>
      </p:sp>
      <p:sp>
        <p:nvSpPr>
          <p:cNvPr id="23" name="文本框 22"/>
          <p:cNvSpPr txBox="1"/>
          <p:nvPr/>
        </p:nvSpPr>
        <p:spPr>
          <a:xfrm>
            <a:off x="919320" y="1970587"/>
            <a:ext cx="467691" cy="4154984"/>
          </a:xfrm>
          <a:prstGeom prst="rect">
            <a:avLst/>
          </a:prstGeom>
          <a:noFill/>
        </p:spPr>
        <p:txBody>
          <a:bodyPr wrap="square" rtlCol="0">
            <a:spAutoFit/>
          </a:bodyPr>
          <a:lstStyle/>
          <a:p>
            <a:pPr>
              <a:lnSpc>
                <a:spcPct val="120000"/>
              </a:lnSpc>
            </a:pPr>
            <a:endParaRPr lang="en-US" altLang="zh-CN" sz="2200" b="1" dirty="0">
              <a:solidFill>
                <a:srgbClr val="E47057"/>
              </a:solidFill>
            </a:endParaRPr>
          </a:p>
          <a:p>
            <a:pPr>
              <a:lnSpc>
                <a:spcPct val="120000"/>
              </a:lnSpc>
            </a:pPr>
            <a:r>
              <a:rPr lang="en-US" altLang="zh-CN" sz="2200" b="1" dirty="0">
                <a:solidFill>
                  <a:srgbClr val="E47057"/>
                </a:solidFill>
              </a:rPr>
              <a:t>9</a:t>
            </a: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p:txBody>
      </p:sp>
      <p:sp>
        <p:nvSpPr>
          <p:cNvPr id="24" name="圆角矩形 23">
            <a:hlinkClick r:id="rId2" action="ppaction://hlinksldjump"/>
          </p:cNvPr>
          <p:cNvSpPr/>
          <p:nvPr/>
        </p:nvSpPr>
        <p:spPr>
          <a:xfrm>
            <a:off x="10437545" y="6043018"/>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
        <p:nvSpPr>
          <p:cNvPr id="5" name="圆角矩形 25"/>
          <p:cNvSpPr/>
          <p:nvPr/>
        </p:nvSpPr>
        <p:spPr>
          <a:xfrm>
            <a:off x="1387010" y="1965553"/>
            <a:ext cx="4006084" cy="410475"/>
          </a:xfrm>
          <a:prstGeom prst="roundRect">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b="1" dirty="0">
                <a:solidFill>
                  <a:schemeClr val="bg1"/>
                </a:solidFill>
              </a:rPr>
              <a:t>4. A healthy indoor environment</a:t>
            </a:r>
          </a:p>
        </p:txBody>
      </p:sp>
      <p:sp>
        <p:nvSpPr>
          <p:cNvPr id="6" name="文本框 5"/>
          <p:cNvSpPr txBox="1"/>
          <p:nvPr/>
        </p:nvSpPr>
        <p:spPr>
          <a:xfrm>
            <a:off x="1387010" y="3542605"/>
            <a:ext cx="10284290" cy="2123658"/>
          </a:xfrm>
          <a:prstGeom prst="rect">
            <a:avLst/>
          </a:prstGeom>
          <a:noFill/>
        </p:spPr>
        <p:txBody>
          <a:bodyPr wrap="square" rtlCol="0">
            <a:spAutoFit/>
          </a:bodyPr>
          <a:lstStyle/>
          <a:p>
            <a:pPr>
              <a:lnSpc>
                <a:spcPct val="120000"/>
              </a:lnSpc>
            </a:pPr>
            <a:endParaRPr lang="en-US" altLang="zh-CN" sz="2200" b="1" dirty="0">
              <a:ea typeface="+mj-ea"/>
            </a:endParaRPr>
          </a:p>
          <a:p>
            <a:pPr indent="541655">
              <a:lnSpc>
                <a:spcPct val="120000"/>
              </a:lnSpc>
            </a:pPr>
            <a:r>
              <a:rPr lang="en-US" altLang="zh-CN" sz="2200" b="1" dirty="0">
                <a:ea typeface="+mj-ea"/>
              </a:rPr>
              <a:t>Indoor air quality.</a:t>
            </a:r>
            <a:r>
              <a:rPr lang="en-US" altLang="zh-CN" sz="2200" dirty="0">
                <a:ea typeface="+mj-ea"/>
              </a:rPr>
              <a:t> Poor air quality can cause a range of health problems, including respiratory infections, allergies and headaches, as well as overall fatigue.</a:t>
            </a:r>
          </a:p>
          <a:p>
            <a:pPr indent="541655">
              <a:lnSpc>
                <a:spcPct val="120000"/>
              </a:lnSpc>
            </a:pPr>
            <a:r>
              <a:rPr lang="en-US" altLang="zh-CN" sz="2200" b="1" dirty="0">
                <a:ea typeface="+mj-ea"/>
              </a:rPr>
              <a:t>Acoustics.</a:t>
            </a:r>
            <a:r>
              <a:rPr lang="en-US" altLang="zh-CN" sz="2200" dirty="0">
                <a:ea typeface="+mj-ea"/>
              </a:rPr>
              <a:t> High noise levels are linked with higher stress levels. High stress levels can cause long-term health concerns.</a:t>
            </a:r>
          </a:p>
        </p:txBody>
      </p:sp>
      <p:sp>
        <p:nvSpPr>
          <p:cNvPr id="7" name="文本框 6"/>
          <p:cNvSpPr txBox="1"/>
          <p:nvPr/>
        </p:nvSpPr>
        <p:spPr>
          <a:xfrm>
            <a:off x="919320" y="3561713"/>
            <a:ext cx="467691" cy="4154984"/>
          </a:xfrm>
          <a:prstGeom prst="rect">
            <a:avLst/>
          </a:prstGeom>
          <a:noFill/>
        </p:spPr>
        <p:txBody>
          <a:bodyPr wrap="square" rtlCol="0">
            <a:spAutoFit/>
          </a:bodyPr>
          <a:lstStyle/>
          <a:p>
            <a:pPr>
              <a:lnSpc>
                <a:spcPct val="120000"/>
              </a:lnSpc>
            </a:pPr>
            <a:endParaRPr lang="en-US" altLang="zh-CN" sz="2200" b="1" dirty="0">
              <a:solidFill>
                <a:srgbClr val="E47057"/>
              </a:solidFill>
            </a:endParaRPr>
          </a:p>
          <a:p>
            <a:pPr>
              <a:lnSpc>
                <a:spcPct val="120000"/>
              </a:lnSpc>
            </a:pPr>
            <a:r>
              <a:rPr lang="en-US" altLang="zh-CN" sz="2200" b="1" dirty="0">
                <a:solidFill>
                  <a:srgbClr val="E47057"/>
                </a:solidFill>
              </a:rPr>
              <a:t>10</a:t>
            </a: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p:txBody>
      </p:sp>
      <p:sp>
        <p:nvSpPr>
          <p:cNvPr id="8" name="文本框 7"/>
          <p:cNvSpPr txBox="1"/>
          <p:nvPr/>
        </p:nvSpPr>
        <p:spPr>
          <a:xfrm>
            <a:off x="919320" y="4352879"/>
            <a:ext cx="467691" cy="4154984"/>
          </a:xfrm>
          <a:prstGeom prst="rect">
            <a:avLst/>
          </a:prstGeom>
          <a:noFill/>
        </p:spPr>
        <p:txBody>
          <a:bodyPr wrap="square" rtlCol="0">
            <a:spAutoFit/>
          </a:bodyPr>
          <a:lstStyle/>
          <a:p>
            <a:pPr>
              <a:lnSpc>
                <a:spcPct val="120000"/>
              </a:lnSpc>
            </a:pPr>
            <a:endParaRPr lang="en-US" altLang="zh-CN" sz="2200" b="1" dirty="0">
              <a:solidFill>
                <a:srgbClr val="E47057"/>
              </a:solidFill>
            </a:endParaRPr>
          </a:p>
          <a:p>
            <a:pPr>
              <a:lnSpc>
                <a:spcPct val="120000"/>
              </a:lnSpc>
            </a:pPr>
            <a:r>
              <a:rPr lang="en-US" altLang="zh-CN" sz="2200" b="1" dirty="0">
                <a:solidFill>
                  <a:srgbClr val="E47057"/>
                </a:solidFill>
              </a:rPr>
              <a:t>11</a:t>
            </a: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1387011" y="1725752"/>
            <a:ext cx="10284290" cy="1690335"/>
          </a:xfrm>
          <a:prstGeom prst="rect">
            <a:avLst/>
          </a:prstGeom>
          <a:noFill/>
        </p:spPr>
        <p:txBody>
          <a:bodyPr wrap="square" rtlCol="0">
            <a:spAutoFit/>
          </a:bodyPr>
          <a:lstStyle/>
          <a:p>
            <a:pPr>
              <a:lnSpc>
                <a:spcPct val="120000"/>
              </a:lnSpc>
            </a:pPr>
            <a:endParaRPr lang="en-US" altLang="zh-CN" sz="2200" b="1" dirty="0">
              <a:ea typeface="+mj-ea"/>
            </a:endParaRPr>
          </a:p>
          <a:p>
            <a:pPr indent="541655">
              <a:lnSpc>
                <a:spcPct val="120000"/>
              </a:lnSpc>
            </a:pPr>
            <a:r>
              <a:rPr lang="en-US" altLang="zh-CN" sz="2200" b="1" dirty="0">
                <a:ea typeface="+mj-ea"/>
              </a:rPr>
              <a:t>Lighting.</a:t>
            </a:r>
            <a:r>
              <a:rPr lang="en-US" altLang="zh-CN" sz="2200" dirty="0">
                <a:ea typeface="+mj-ea"/>
              </a:rPr>
              <a:t> If lighting levels in the classroom are too low, it can cause eye strain and headaches. Equally, if it is too bright it can cause problems with glare. Glare can also cause eye strain and visual discomfort. </a:t>
            </a:r>
          </a:p>
        </p:txBody>
      </p:sp>
      <p:sp>
        <p:nvSpPr>
          <p:cNvPr id="23" name="文本框 22"/>
          <p:cNvSpPr txBox="1"/>
          <p:nvPr/>
        </p:nvSpPr>
        <p:spPr>
          <a:xfrm>
            <a:off x="919320" y="1303739"/>
            <a:ext cx="467691" cy="2936188"/>
          </a:xfrm>
          <a:prstGeom prst="rect">
            <a:avLst/>
          </a:prstGeom>
          <a:noFill/>
        </p:spPr>
        <p:txBody>
          <a:bodyPr wrap="square" rtlCol="0">
            <a:spAutoFit/>
          </a:bodyPr>
          <a:lstStyle/>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r>
              <a:rPr lang="en-US" altLang="zh-CN" sz="2200" b="1" dirty="0">
                <a:solidFill>
                  <a:srgbClr val="E47057"/>
                </a:solidFill>
              </a:rPr>
              <a:t>12</a:t>
            </a: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p:txBody>
      </p:sp>
      <p:sp>
        <p:nvSpPr>
          <p:cNvPr id="24" name="圆角矩形 23">
            <a:hlinkClick r:id="rId2" action="ppaction://hlinksldjump"/>
          </p:cNvPr>
          <p:cNvSpPr/>
          <p:nvPr/>
        </p:nvSpPr>
        <p:spPr>
          <a:xfrm>
            <a:off x="10437545" y="6043018"/>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
        <p:nvSpPr>
          <p:cNvPr id="5" name="文本框 4"/>
          <p:cNvSpPr txBox="1"/>
          <p:nvPr/>
        </p:nvSpPr>
        <p:spPr>
          <a:xfrm>
            <a:off x="1387011" y="2983052"/>
            <a:ext cx="10284290" cy="2096600"/>
          </a:xfrm>
          <a:prstGeom prst="rect">
            <a:avLst/>
          </a:prstGeom>
          <a:noFill/>
        </p:spPr>
        <p:txBody>
          <a:bodyPr wrap="square" rtlCol="0">
            <a:spAutoFit/>
          </a:bodyPr>
          <a:lstStyle/>
          <a:p>
            <a:pPr>
              <a:lnSpc>
                <a:spcPct val="120000"/>
              </a:lnSpc>
            </a:pPr>
            <a:endParaRPr lang="en-US" altLang="zh-CN" sz="2200" dirty="0"/>
          </a:p>
          <a:p>
            <a:pPr indent="541655">
              <a:lnSpc>
                <a:spcPct val="120000"/>
              </a:lnSpc>
            </a:pPr>
            <a:r>
              <a:rPr lang="en-US" altLang="zh-CN" sz="2200" dirty="0"/>
              <a:t>The best classrooms are spaces that create a healthy environment that maximizes student opportunities for success, by removing potential barriers to learning and comprehension. Modernizing classroom designs will better align learning environments with the practical and psychological needs of the students using that space.</a:t>
            </a:r>
          </a:p>
        </p:txBody>
      </p:sp>
      <p:sp>
        <p:nvSpPr>
          <p:cNvPr id="6" name="矩形: 圆角 34">
            <a:hlinkClick r:id="rId3" action="ppaction://hlinksldjump"/>
          </p:cNvPr>
          <p:cNvSpPr/>
          <p:nvPr/>
        </p:nvSpPr>
        <p:spPr>
          <a:xfrm>
            <a:off x="10083742" y="4673387"/>
            <a:ext cx="509062" cy="305053"/>
          </a:xfrm>
          <a:prstGeom prst="roundRect">
            <a:avLst/>
          </a:prstGeom>
          <a:solidFill>
            <a:srgbClr val="E47057">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7" name="文本框 6"/>
          <p:cNvSpPr txBox="1"/>
          <p:nvPr/>
        </p:nvSpPr>
        <p:spPr>
          <a:xfrm>
            <a:off x="919320" y="2563258"/>
            <a:ext cx="467691" cy="2936188"/>
          </a:xfrm>
          <a:prstGeom prst="rect">
            <a:avLst/>
          </a:prstGeom>
          <a:noFill/>
        </p:spPr>
        <p:txBody>
          <a:bodyPr wrap="square" rtlCol="0">
            <a:spAutoFit/>
          </a:bodyPr>
          <a:lstStyle/>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r>
              <a:rPr lang="en-US" altLang="zh-CN" sz="2200" b="1" dirty="0">
                <a:solidFill>
                  <a:srgbClr val="E47057"/>
                </a:solidFill>
              </a:rPr>
              <a:t>13</a:t>
            </a: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919321" y="1569359"/>
            <a:ext cx="10891679" cy="492443"/>
          </a:xfrm>
          <a:prstGeom prst="rect">
            <a:avLst/>
          </a:prstGeom>
          <a:noFill/>
        </p:spPr>
        <p:txBody>
          <a:bodyPr wrap="square" rtlCol="0">
            <a:spAutoFit/>
          </a:bodyPr>
          <a:lstStyle/>
          <a:p>
            <a:r>
              <a:rPr lang="en-US" altLang="zh-CN" sz="2600" b="1" dirty="0">
                <a:solidFill>
                  <a:srgbClr val="DA5362"/>
                </a:solidFill>
              </a:rPr>
              <a:t>Activity 7.11</a:t>
            </a:r>
            <a:endParaRPr lang="zh-CN" altLang="en-US" sz="2600" b="1" dirty="0">
              <a:solidFill>
                <a:srgbClr val="DA5362"/>
              </a:solidFill>
            </a:endParaRPr>
          </a:p>
        </p:txBody>
      </p:sp>
      <p:sp>
        <p:nvSpPr>
          <p:cNvPr id="30" name="文本框 29"/>
          <p:cNvSpPr txBox="1"/>
          <p:nvPr/>
        </p:nvSpPr>
        <p:spPr>
          <a:xfrm>
            <a:off x="919321" y="2061802"/>
            <a:ext cx="10795000" cy="707886"/>
          </a:xfrm>
          <a:prstGeom prst="rect">
            <a:avLst/>
          </a:prstGeom>
          <a:noFill/>
        </p:spPr>
        <p:txBody>
          <a:bodyPr wrap="square" rtlCol="0">
            <a:spAutoFit/>
          </a:bodyPr>
          <a:lstStyle/>
          <a:p>
            <a:r>
              <a:rPr lang="en-US" altLang="zh-CN" sz="2000" i="1" dirty="0"/>
              <a:t>Complete the following sentences that describe the four key elements of modern classroom design with appropriate words or phrases based on the passage.</a:t>
            </a:r>
          </a:p>
        </p:txBody>
      </p:sp>
      <p:sp>
        <p:nvSpPr>
          <p:cNvPr id="31" name="圆角矩形 30"/>
          <p:cNvSpPr/>
          <p:nvPr/>
        </p:nvSpPr>
        <p:spPr>
          <a:xfrm>
            <a:off x="2817391" y="1607728"/>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KEYS</a:t>
            </a:r>
            <a:endParaRPr lang="zh-CN" altLang="en-US" sz="2000" b="1" dirty="0"/>
          </a:p>
        </p:txBody>
      </p:sp>
      <p:grpSp>
        <p:nvGrpSpPr>
          <p:cNvPr id="48" name="组合 47"/>
          <p:cNvGrpSpPr/>
          <p:nvPr/>
        </p:nvGrpSpPr>
        <p:grpSpPr>
          <a:xfrm>
            <a:off x="8370044" y="885366"/>
            <a:ext cx="799525" cy="586284"/>
            <a:chOff x="6218013" y="812542"/>
            <a:chExt cx="799525" cy="586284"/>
          </a:xfrm>
        </p:grpSpPr>
        <p:sp>
          <p:nvSpPr>
            <p:cNvPr id="49" name="椭圆 48"/>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0" name="图片 49"/>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1" name="文本框 50">
              <a:hlinkClick r:id="rId4"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7.11</a:t>
              </a:r>
              <a:endParaRPr lang="zh-CN" altLang="en-US" sz="1200" b="1" dirty="0">
                <a:solidFill>
                  <a:schemeClr val="bg1"/>
                </a:solidFill>
              </a:endParaRPr>
            </a:p>
          </p:txBody>
        </p:sp>
      </p:grpSp>
      <p:grpSp>
        <p:nvGrpSpPr>
          <p:cNvPr id="52" name="组合 51"/>
          <p:cNvGrpSpPr/>
          <p:nvPr/>
        </p:nvGrpSpPr>
        <p:grpSpPr>
          <a:xfrm>
            <a:off x="9094497" y="888454"/>
            <a:ext cx="799525" cy="586284"/>
            <a:chOff x="6218013" y="812542"/>
            <a:chExt cx="799525" cy="586284"/>
          </a:xfrm>
        </p:grpSpPr>
        <p:sp>
          <p:nvSpPr>
            <p:cNvPr id="53" name="椭圆 52"/>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4" name="图片 53"/>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5" name="文本框 54">
              <a:hlinkClick r:id="rId5"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7.12</a:t>
              </a:r>
              <a:endParaRPr lang="zh-CN" altLang="en-US" sz="1200" b="1" dirty="0">
                <a:solidFill>
                  <a:schemeClr val="bg1"/>
                </a:solidFill>
              </a:endParaRPr>
            </a:p>
          </p:txBody>
        </p:sp>
      </p:grpSp>
      <p:grpSp>
        <p:nvGrpSpPr>
          <p:cNvPr id="56" name="组合 55"/>
          <p:cNvGrpSpPr/>
          <p:nvPr/>
        </p:nvGrpSpPr>
        <p:grpSpPr>
          <a:xfrm>
            <a:off x="9809575" y="888454"/>
            <a:ext cx="799525" cy="586284"/>
            <a:chOff x="6218013" y="812542"/>
            <a:chExt cx="799525" cy="586284"/>
          </a:xfrm>
        </p:grpSpPr>
        <p:sp>
          <p:nvSpPr>
            <p:cNvPr id="57" name="椭圆 56"/>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8" name="图片 57"/>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9" name="文本框 58">
              <a:hlinkClick r:id="rId6"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7.13</a:t>
              </a:r>
              <a:endParaRPr lang="zh-CN" altLang="en-US" sz="1200" b="1" dirty="0">
                <a:solidFill>
                  <a:schemeClr val="bg1"/>
                </a:solidFill>
              </a:endParaRPr>
            </a:p>
          </p:txBody>
        </p:sp>
      </p:grpSp>
      <p:grpSp>
        <p:nvGrpSpPr>
          <p:cNvPr id="60" name="组合 59"/>
          <p:cNvGrpSpPr/>
          <p:nvPr/>
        </p:nvGrpSpPr>
        <p:grpSpPr>
          <a:xfrm>
            <a:off x="10534028" y="891542"/>
            <a:ext cx="799525" cy="586284"/>
            <a:chOff x="6218013" y="812542"/>
            <a:chExt cx="799525" cy="586284"/>
          </a:xfrm>
        </p:grpSpPr>
        <p:sp>
          <p:nvSpPr>
            <p:cNvPr id="61" name="椭圆 60"/>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2" name="图片 61"/>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63" name="文本框 62">
              <a:hlinkClick r:id="rId7"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7.14</a:t>
              </a:r>
              <a:endParaRPr lang="zh-CN" altLang="en-US" sz="1200" b="1" dirty="0">
                <a:solidFill>
                  <a:schemeClr val="bg1"/>
                </a:solidFill>
              </a:endParaRPr>
            </a:p>
          </p:txBody>
        </p:sp>
      </p:grpSp>
      <p:grpSp>
        <p:nvGrpSpPr>
          <p:cNvPr id="64" name="组合 63"/>
          <p:cNvGrpSpPr/>
          <p:nvPr/>
        </p:nvGrpSpPr>
        <p:grpSpPr>
          <a:xfrm>
            <a:off x="11255653" y="886655"/>
            <a:ext cx="799525" cy="586284"/>
            <a:chOff x="6218013" y="812542"/>
            <a:chExt cx="799525" cy="586284"/>
          </a:xfrm>
        </p:grpSpPr>
        <p:sp>
          <p:nvSpPr>
            <p:cNvPr id="65" name="椭圆 64"/>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6" name="图片 65"/>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67" name="文本框 66">
              <a:hlinkClick r:id="rId8"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7.15</a:t>
              </a:r>
              <a:endParaRPr lang="zh-CN" altLang="en-US" sz="1200" b="1" dirty="0">
                <a:solidFill>
                  <a:schemeClr val="bg1"/>
                </a:solidFill>
              </a:endParaRPr>
            </a:p>
          </p:txBody>
        </p:sp>
      </p:grpSp>
      <p:sp>
        <p:nvSpPr>
          <p:cNvPr id="37" name="矩形 36"/>
          <p:cNvSpPr/>
          <p:nvPr/>
        </p:nvSpPr>
        <p:spPr>
          <a:xfrm>
            <a:off x="974739" y="2808057"/>
            <a:ext cx="11658909" cy="357408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974740" y="2872085"/>
            <a:ext cx="11217260" cy="3315395"/>
          </a:xfrm>
          <a:prstGeom prst="rect">
            <a:avLst/>
          </a:prstGeom>
          <a:noFill/>
        </p:spPr>
        <p:txBody>
          <a:bodyPr wrap="square" rtlCol="0">
            <a:spAutoFit/>
          </a:bodyPr>
          <a:lstStyle/>
          <a:p>
            <a:pPr marL="269875" indent="-269875">
              <a:lnSpc>
                <a:spcPct val="120000"/>
              </a:lnSpc>
            </a:pPr>
            <a:r>
              <a:rPr lang="en-US" altLang="zh-CN" sz="2200" dirty="0"/>
              <a:t>1. Many schools now switch their investment from computer labs to in-class 1)_______ and 2)______. A stable 3)_____ connection and access to 4)______ in classrooms are essential for the effective use of technology.</a:t>
            </a:r>
          </a:p>
          <a:p>
            <a:pPr>
              <a:lnSpc>
                <a:spcPct val="120000"/>
              </a:lnSpc>
            </a:pPr>
            <a:r>
              <a:rPr lang="en-US" altLang="zh-CN" sz="2200" dirty="0"/>
              <a:t>2. With respect to classroom layout, fixed desks and chairs are giving way to 5)_______ furniture.</a:t>
            </a:r>
          </a:p>
          <a:p>
            <a:pPr marL="269875" indent="-269875">
              <a:lnSpc>
                <a:spcPct val="120000"/>
              </a:lnSpc>
            </a:pPr>
            <a:r>
              <a:rPr lang="en-US" altLang="zh-CN" sz="2200" dirty="0"/>
              <a:t>3. To reduce noise levels, modern classroom should consider 6)_________ ceiling tiles, 7)____________ doors, and 8)______ for flooring.</a:t>
            </a:r>
          </a:p>
          <a:p>
            <a:pPr marL="269875" indent="-269875">
              <a:lnSpc>
                <a:spcPct val="120000"/>
              </a:lnSpc>
            </a:pPr>
            <a:r>
              <a:rPr lang="en-US" altLang="zh-CN" sz="2200" dirty="0"/>
              <a:t>4. With respect to the indoor environment, the classroom design should address the aspects of 9)______________ , acoustics, and 10)_______.</a:t>
            </a:r>
          </a:p>
        </p:txBody>
      </p:sp>
      <p:sp>
        <p:nvSpPr>
          <p:cNvPr id="40" name="文本框 39"/>
          <p:cNvSpPr txBox="1"/>
          <p:nvPr/>
        </p:nvSpPr>
        <p:spPr>
          <a:xfrm>
            <a:off x="9922218" y="2892036"/>
            <a:ext cx="1062104" cy="430887"/>
          </a:xfrm>
          <a:prstGeom prst="rect">
            <a:avLst/>
          </a:prstGeom>
          <a:noFill/>
        </p:spPr>
        <p:txBody>
          <a:bodyPr wrap="square" rtlCol="0">
            <a:spAutoFit/>
          </a:bodyPr>
          <a:lstStyle/>
          <a:p>
            <a:r>
              <a:rPr lang="en-GB" altLang="zh-CN" sz="2200" dirty="0">
                <a:solidFill>
                  <a:srgbClr val="DD5C60"/>
                </a:solidFill>
              </a:rPr>
              <a:t>laptops</a:t>
            </a:r>
            <a:endParaRPr lang="zh-CN" altLang="en-US" sz="2200" dirty="0">
              <a:solidFill>
                <a:srgbClr val="DD5C60"/>
              </a:solidFill>
            </a:endParaRPr>
          </a:p>
        </p:txBody>
      </p:sp>
      <p:sp>
        <p:nvSpPr>
          <p:cNvPr id="42" name="文本框 41"/>
          <p:cNvSpPr txBox="1"/>
          <p:nvPr/>
        </p:nvSpPr>
        <p:spPr>
          <a:xfrm>
            <a:off x="1496680" y="3325528"/>
            <a:ext cx="975936" cy="430887"/>
          </a:xfrm>
          <a:prstGeom prst="rect">
            <a:avLst/>
          </a:prstGeom>
          <a:noFill/>
        </p:spPr>
        <p:txBody>
          <a:bodyPr wrap="square" rtlCol="0">
            <a:spAutoFit/>
          </a:bodyPr>
          <a:lstStyle/>
          <a:p>
            <a:r>
              <a:rPr lang="en-GB" altLang="zh-CN" sz="2200" dirty="0">
                <a:solidFill>
                  <a:srgbClr val="DD5C60"/>
                </a:solidFill>
              </a:rPr>
              <a:t>tablets</a:t>
            </a:r>
            <a:endParaRPr lang="zh-CN" altLang="en-US" sz="2200" dirty="0">
              <a:solidFill>
                <a:srgbClr val="DD5C60"/>
              </a:solidFill>
            </a:endParaRPr>
          </a:p>
        </p:txBody>
      </p:sp>
      <p:sp>
        <p:nvSpPr>
          <p:cNvPr id="44" name="文本框 43"/>
          <p:cNvSpPr txBox="1"/>
          <p:nvPr/>
        </p:nvSpPr>
        <p:spPr>
          <a:xfrm>
            <a:off x="3664194" y="3325527"/>
            <a:ext cx="823833" cy="430887"/>
          </a:xfrm>
          <a:prstGeom prst="rect">
            <a:avLst/>
          </a:prstGeom>
          <a:noFill/>
        </p:spPr>
        <p:txBody>
          <a:bodyPr wrap="square" rtlCol="0">
            <a:spAutoFit/>
          </a:bodyPr>
          <a:lstStyle/>
          <a:p>
            <a:r>
              <a:rPr lang="en-GB" altLang="zh-CN" sz="2200" dirty="0">
                <a:solidFill>
                  <a:srgbClr val="DD5C60"/>
                </a:solidFill>
              </a:rPr>
              <a:t>Wi-Fi</a:t>
            </a:r>
            <a:endParaRPr lang="zh-CN" altLang="en-US" sz="2200" dirty="0">
              <a:solidFill>
                <a:srgbClr val="DD5C60"/>
              </a:solidFill>
            </a:endParaRPr>
          </a:p>
        </p:txBody>
      </p:sp>
      <p:sp>
        <p:nvSpPr>
          <p:cNvPr id="45" name="文本框 44"/>
          <p:cNvSpPr txBox="1"/>
          <p:nvPr/>
        </p:nvSpPr>
        <p:spPr>
          <a:xfrm>
            <a:off x="7583054" y="3288202"/>
            <a:ext cx="975936" cy="430887"/>
          </a:xfrm>
          <a:prstGeom prst="rect">
            <a:avLst/>
          </a:prstGeom>
          <a:noFill/>
        </p:spPr>
        <p:txBody>
          <a:bodyPr wrap="square" rtlCol="0">
            <a:spAutoFit/>
          </a:bodyPr>
          <a:lstStyle/>
          <a:p>
            <a:r>
              <a:rPr lang="en-GB" altLang="zh-CN" sz="2200" dirty="0">
                <a:solidFill>
                  <a:srgbClr val="DD5C60"/>
                </a:solidFill>
              </a:rPr>
              <a:t>power</a:t>
            </a:r>
            <a:endParaRPr lang="zh-CN" altLang="en-US" sz="2200" dirty="0">
              <a:solidFill>
                <a:srgbClr val="DD5C60"/>
              </a:solidFill>
            </a:endParaRPr>
          </a:p>
        </p:txBody>
      </p:sp>
      <p:sp>
        <p:nvSpPr>
          <p:cNvPr id="47" name="文本框 46"/>
          <p:cNvSpPr txBox="1"/>
          <p:nvPr/>
        </p:nvSpPr>
        <p:spPr>
          <a:xfrm>
            <a:off x="9901625" y="4127533"/>
            <a:ext cx="1062104" cy="430887"/>
          </a:xfrm>
          <a:prstGeom prst="rect">
            <a:avLst/>
          </a:prstGeom>
          <a:noFill/>
        </p:spPr>
        <p:txBody>
          <a:bodyPr wrap="square" rtlCol="0">
            <a:spAutoFit/>
          </a:bodyPr>
          <a:lstStyle/>
          <a:p>
            <a:r>
              <a:rPr lang="en-GB" altLang="zh-CN" sz="2200" dirty="0">
                <a:solidFill>
                  <a:srgbClr val="DD5C60"/>
                </a:solidFill>
              </a:rPr>
              <a:t>flexible</a:t>
            </a:r>
            <a:endParaRPr lang="zh-CN" altLang="en-US" sz="2200" dirty="0">
              <a:solidFill>
                <a:srgbClr val="DD5C60"/>
              </a:solidFill>
            </a:endParaRPr>
          </a:p>
        </p:txBody>
      </p:sp>
      <p:sp>
        <p:nvSpPr>
          <p:cNvPr id="68" name="文本框 67"/>
          <p:cNvSpPr txBox="1"/>
          <p:nvPr/>
        </p:nvSpPr>
        <p:spPr>
          <a:xfrm>
            <a:off x="8164220" y="4522519"/>
            <a:ext cx="1315679" cy="430887"/>
          </a:xfrm>
          <a:prstGeom prst="rect">
            <a:avLst/>
          </a:prstGeom>
          <a:noFill/>
        </p:spPr>
        <p:txBody>
          <a:bodyPr wrap="square" rtlCol="0">
            <a:spAutoFit/>
          </a:bodyPr>
          <a:lstStyle/>
          <a:p>
            <a:r>
              <a:rPr lang="en-GB" altLang="zh-CN" sz="2200" dirty="0">
                <a:solidFill>
                  <a:srgbClr val="DD5C60"/>
                </a:solidFill>
              </a:rPr>
              <a:t>acoustical</a:t>
            </a:r>
            <a:endParaRPr lang="zh-CN" altLang="en-US" sz="2200" dirty="0">
              <a:solidFill>
                <a:srgbClr val="DD5C60"/>
              </a:solidFill>
            </a:endParaRPr>
          </a:p>
        </p:txBody>
      </p:sp>
      <p:sp>
        <p:nvSpPr>
          <p:cNvPr id="70" name="文本框 69"/>
          <p:cNvSpPr txBox="1"/>
          <p:nvPr/>
        </p:nvSpPr>
        <p:spPr>
          <a:xfrm>
            <a:off x="1486893" y="4929873"/>
            <a:ext cx="1778826" cy="430887"/>
          </a:xfrm>
          <a:prstGeom prst="rect">
            <a:avLst/>
          </a:prstGeom>
          <a:noFill/>
        </p:spPr>
        <p:txBody>
          <a:bodyPr wrap="square" rtlCol="0">
            <a:spAutoFit/>
          </a:bodyPr>
          <a:lstStyle/>
          <a:p>
            <a:r>
              <a:rPr lang="en-GB" altLang="zh-CN" sz="2200" dirty="0">
                <a:solidFill>
                  <a:srgbClr val="DD5C60"/>
                </a:solidFill>
              </a:rPr>
              <a:t>sound control</a:t>
            </a:r>
            <a:endParaRPr lang="zh-CN" altLang="en-US" sz="2200" dirty="0">
              <a:solidFill>
                <a:srgbClr val="DD5C60"/>
              </a:solidFill>
            </a:endParaRPr>
          </a:p>
        </p:txBody>
      </p:sp>
      <p:sp>
        <p:nvSpPr>
          <p:cNvPr id="71" name="文本框 70"/>
          <p:cNvSpPr txBox="1"/>
          <p:nvPr/>
        </p:nvSpPr>
        <p:spPr>
          <a:xfrm>
            <a:off x="4762391" y="4898051"/>
            <a:ext cx="975936" cy="430887"/>
          </a:xfrm>
          <a:prstGeom prst="rect">
            <a:avLst/>
          </a:prstGeom>
          <a:noFill/>
        </p:spPr>
        <p:txBody>
          <a:bodyPr wrap="square" rtlCol="0">
            <a:spAutoFit/>
          </a:bodyPr>
          <a:lstStyle/>
          <a:p>
            <a:r>
              <a:rPr lang="en-GB" altLang="zh-CN" sz="2200" dirty="0">
                <a:solidFill>
                  <a:srgbClr val="DD5C60"/>
                </a:solidFill>
              </a:rPr>
              <a:t>carpet</a:t>
            </a:r>
            <a:endParaRPr lang="zh-CN" altLang="en-US" sz="2200" dirty="0">
              <a:solidFill>
                <a:srgbClr val="DD5C60"/>
              </a:solidFill>
            </a:endParaRPr>
          </a:p>
        </p:txBody>
      </p:sp>
      <p:sp>
        <p:nvSpPr>
          <p:cNvPr id="72" name="文本框 71"/>
          <p:cNvSpPr txBox="1"/>
          <p:nvPr/>
        </p:nvSpPr>
        <p:spPr>
          <a:xfrm>
            <a:off x="1486892" y="5710182"/>
            <a:ext cx="2158640" cy="430887"/>
          </a:xfrm>
          <a:prstGeom prst="rect">
            <a:avLst/>
          </a:prstGeom>
          <a:noFill/>
        </p:spPr>
        <p:txBody>
          <a:bodyPr wrap="square" rtlCol="0">
            <a:spAutoFit/>
          </a:bodyPr>
          <a:lstStyle/>
          <a:p>
            <a:r>
              <a:rPr lang="en-GB" altLang="zh-CN" sz="2200" dirty="0">
                <a:solidFill>
                  <a:srgbClr val="DD5C60"/>
                </a:solidFill>
              </a:rPr>
              <a:t>indoor air quality</a:t>
            </a:r>
            <a:endParaRPr lang="zh-CN" altLang="en-US" sz="2200" dirty="0">
              <a:solidFill>
                <a:srgbClr val="DD5C60"/>
              </a:solidFill>
            </a:endParaRPr>
          </a:p>
        </p:txBody>
      </p:sp>
      <p:sp>
        <p:nvSpPr>
          <p:cNvPr id="73" name="文本框 72"/>
          <p:cNvSpPr txBox="1"/>
          <p:nvPr/>
        </p:nvSpPr>
        <p:spPr>
          <a:xfrm>
            <a:off x="5707321" y="5710181"/>
            <a:ext cx="1057374" cy="430887"/>
          </a:xfrm>
          <a:prstGeom prst="rect">
            <a:avLst/>
          </a:prstGeom>
          <a:noFill/>
        </p:spPr>
        <p:txBody>
          <a:bodyPr wrap="square" rtlCol="0">
            <a:spAutoFit/>
          </a:bodyPr>
          <a:lstStyle/>
          <a:p>
            <a:r>
              <a:rPr lang="en-GB" altLang="zh-CN" sz="2200" dirty="0">
                <a:solidFill>
                  <a:srgbClr val="DD5C60"/>
                </a:solidFill>
              </a:rPr>
              <a:t>lighting</a:t>
            </a:r>
            <a:endParaRPr lang="zh-CN" altLang="en-US" sz="2200" dirty="0">
              <a:solidFill>
                <a:srgbClr val="DD5C60"/>
              </a:solidFill>
            </a:endParaRPr>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1"/>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fade">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fade">
                                      <p:cBhvr>
                                        <p:cTn id="22" dur="500"/>
                                        <p:tgtEl>
                                          <p:spTgt spid="4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fade">
                                      <p:cBhvr>
                                        <p:cTn id="27" dur="500"/>
                                        <p:tgtEl>
                                          <p:spTgt spid="4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8"/>
                                        </p:tgtEl>
                                        <p:attrNameLst>
                                          <p:attrName>style.visibility</p:attrName>
                                        </p:attrNameLst>
                                      </p:cBhvr>
                                      <p:to>
                                        <p:strVal val="visible"/>
                                      </p:to>
                                    </p:set>
                                    <p:animEffect transition="in" filter="fade">
                                      <p:cBhvr>
                                        <p:cTn id="32" dur="500"/>
                                        <p:tgtEl>
                                          <p:spTgt spid="6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0"/>
                                        </p:tgtEl>
                                        <p:attrNameLst>
                                          <p:attrName>style.visibility</p:attrName>
                                        </p:attrNameLst>
                                      </p:cBhvr>
                                      <p:to>
                                        <p:strVal val="visible"/>
                                      </p:to>
                                    </p:set>
                                    <p:animEffect transition="in" filter="fade">
                                      <p:cBhvr>
                                        <p:cTn id="37" dur="500"/>
                                        <p:tgtEl>
                                          <p:spTgt spid="7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1"/>
                                        </p:tgtEl>
                                        <p:attrNameLst>
                                          <p:attrName>style.visibility</p:attrName>
                                        </p:attrNameLst>
                                      </p:cBhvr>
                                      <p:to>
                                        <p:strVal val="visible"/>
                                      </p:to>
                                    </p:set>
                                    <p:animEffect transition="in" filter="fade">
                                      <p:cBhvr>
                                        <p:cTn id="42" dur="500"/>
                                        <p:tgtEl>
                                          <p:spTgt spid="7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72"/>
                                        </p:tgtEl>
                                        <p:attrNameLst>
                                          <p:attrName>style.visibility</p:attrName>
                                        </p:attrNameLst>
                                      </p:cBhvr>
                                      <p:to>
                                        <p:strVal val="visible"/>
                                      </p:to>
                                    </p:set>
                                    <p:animEffect transition="in" filter="fade">
                                      <p:cBhvr>
                                        <p:cTn id="47" dur="500"/>
                                        <p:tgtEl>
                                          <p:spTgt spid="7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73"/>
                                        </p:tgtEl>
                                        <p:attrNameLst>
                                          <p:attrName>style.visibility</p:attrName>
                                        </p:attrNameLst>
                                      </p:cBhvr>
                                      <p:to>
                                        <p:strVal val="visible"/>
                                      </p:to>
                                    </p:set>
                                    <p:animEffect transition="in" filter="fade">
                                      <p:cBhvr>
                                        <p:cTn id="52" dur="500"/>
                                        <p:tgtEl>
                                          <p:spTgt spid="73"/>
                                        </p:tgtEl>
                                      </p:cBhvr>
                                    </p:animEffect>
                                  </p:childTnLst>
                                </p:cTn>
                              </p:par>
                            </p:childTnLst>
                          </p:cTn>
                        </p:par>
                      </p:childTnLst>
                    </p:cTn>
                  </p:par>
                </p:childTnLst>
              </p:cTn>
              <p:nextCondLst>
                <p:cond evt="onClick" delay="0">
                  <p:tgtEl>
                    <p:spTgt spid="31"/>
                  </p:tgtEl>
                </p:cond>
              </p:nextCondLst>
            </p:seq>
          </p:childTnLst>
        </p:cTn>
      </p:par>
    </p:tnLst>
    <p:bldLst>
      <p:bldP spid="40" grpId="0"/>
      <p:bldP spid="42" grpId="0"/>
      <p:bldP spid="44" grpId="0"/>
      <p:bldP spid="45" grpId="0"/>
      <p:bldP spid="47" grpId="0"/>
      <p:bldP spid="68" grpId="0"/>
      <p:bldP spid="70" grpId="0"/>
      <p:bldP spid="71" grpId="0"/>
      <p:bldP spid="72" grpId="0"/>
      <p:bldP spid="7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919321" y="1569359"/>
            <a:ext cx="10891679" cy="492443"/>
          </a:xfrm>
          <a:prstGeom prst="rect">
            <a:avLst/>
          </a:prstGeom>
          <a:noFill/>
        </p:spPr>
        <p:txBody>
          <a:bodyPr wrap="square" rtlCol="0">
            <a:spAutoFit/>
          </a:bodyPr>
          <a:lstStyle/>
          <a:p>
            <a:r>
              <a:rPr lang="en-US" altLang="zh-CN" sz="2600" b="1" dirty="0">
                <a:solidFill>
                  <a:srgbClr val="DA5362"/>
                </a:solidFill>
              </a:rPr>
              <a:t>Activity 7.12</a:t>
            </a:r>
            <a:endParaRPr lang="zh-CN" altLang="en-US" sz="2600" b="1" dirty="0">
              <a:solidFill>
                <a:srgbClr val="DA5362"/>
              </a:solidFill>
            </a:endParaRPr>
          </a:p>
        </p:txBody>
      </p:sp>
      <p:sp>
        <p:nvSpPr>
          <p:cNvPr id="30" name="文本框 29"/>
          <p:cNvSpPr txBox="1"/>
          <p:nvPr/>
        </p:nvSpPr>
        <p:spPr>
          <a:xfrm>
            <a:off x="919321" y="2061802"/>
            <a:ext cx="10795000" cy="1015663"/>
          </a:xfrm>
          <a:prstGeom prst="rect">
            <a:avLst/>
          </a:prstGeom>
          <a:noFill/>
        </p:spPr>
        <p:txBody>
          <a:bodyPr wrap="square" rtlCol="0">
            <a:spAutoFit/>
          </a:bodyPr>
          <a:lstStyle/>
          <a:p>
            <a:r>
              <a:rPr lang="en-US" altLang="zh-CN" sz="2000" i="1" dirty="0"/>
              <a:t>Fill in each of the following blanks with a verb from the word bank to complete the collocation. There could be more than one choice for each blank. Then give each verb phrase a subject based on either the passage or your own knowledge / experience to form a meaningful sentence.</a:t>
            </a:r>
          </a:p>
        </p:txBody>
      </p:sp>
      <p:sp>
        <p:nvSpPr>
          <p:cNvPr id="31" name="圆角矩形 30"/>
          <p:cNvSpPr/>
          <p:nvPr/>
        </p:nvSpPr>
        <p:spPr>
          <a:xfrm>
            <a:off x="2817391" y="1607728"/>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KEYS</a:t>
            </a:r>
            <a:endParaRPr lang="zh-CN" altLang="en-US" sz="2000" b="1" dirty="0"/>
          </a:p>
        </p:txBody>
      </p:sp>
      <p:grpSp>
        <p:nvGrpSpPr>
          <p:cNvPr id="35" name="组合 34"/>
          <p:cNvGrpSpPr/>
          <p:nvPr/>
        </p:nvGrpSpPr>
        <p:grpSpPr>
          <a:xfrm>
            <a:off x="8370044" y="885366"/>
            <a:ext cx="799525" cy="586284"/>
            <a:chOff x="6218013" y="812542"/>
            <a:chExt cx="799525" cy="586284"/>
          </a:xfrm>
        </p:grpSpPr>
        <p:sp>
          <p:nvSpPr>
            <p:cNvPr id="36" name="椭圆 35"/>
            <p:cNvSpPr/>
            <p:nvPr/>
          </p:nvSpPr>
          <p:spPr>
            <a:xfrm>
              <a:off x="6218013" y="812542"/>
              <a:ext cx="595109" cy="586284"/>
            </a:xfrm>
            <a:prstGeom prst="ellipse">
              <a:avLst/>
            </a:prstGeom>
            <a:solidFill>
              <a:srgbClr val="DD5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37" name="图片 36"/>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38" name="文本框 37">
              <a:hlinkClick r:id="rId4"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7.11</a:t>
              </a:r>
              <a:endParaRPr lang="zh-CN" altLang="en-US" sz="1200" b="1" dirty="0">
                <a:solidFill>
                  <a:schemeClr val="bg1"/>
                </a:solidFill>
              </a:endParaRPr>
            </a:p>
          </p:txBody>
        </p:sp>
      </p:grpSp>
      <p:grpSp>
        <p:nvGrpSpPr>
          <p:cNvPr id="39" name="组合 38"/>
          <p:cNvGrpSpPr/>
          <p:nvPr/>
        </p:nvGrpSpPr>
        <p:grpSpPr>
          <a:xfrm>
            <a:off x="9094497" y="888454"/>
            <a:ext cx="799525" cy="586284"/>
            <a:chOff x="6218013" y="812542"/>
            <a:chExt cx="799525" cy="586284"/>
          </a:xfrm>
        </p:grpSpPr>
        <p:sp>
          <p:nvSpPr>
            <p:cNvPr id="40" name="椭圆 39"/>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41" name="图片 40"/>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42" name="文本框 41">
              <a:hlinkClick r:id="rId5"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7.12</a:t>
              </a:r>
              <a:endParaRPr lang="zh-CN" altLang="en-US" sz="1200" b="1" dirty="0">
                <a:solidFill>
                  <a:schemeClr val="bg1"/>
                </a:solidFill>
              </a:endParaRPr>
            </a:p>
          </p:txBody>
        </p:sp>
      </p:grpSp>
      <p:grpSp>
        <p:nvGrpSpPr>
          <p:cNvPr id="43" name="组合 42"/>
          <p:cNvGrpSpPr/>
          <p:nvPr/>
        </p:nvGrpSpPr>
        <p:grpSpPr>
          <a:xfrm>
            <a:off x="9809575" y="888454"/>
            <a:ext cx="799525" cy="586284"/>
            <a:chOff x="6218013" y="812542"/>
            <a:chExt cx="799525" cy="586284"/>
          </a:xfrm>
        </p:grpSpPr>
        <p:sp>
          <p:nvSpPr>
            <p:cNvPr id="64" name="椭圆 63"/>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5" name="图片 64"/>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66" name="文本框 65">
              <a:hlinkClick r:id="rId6"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7.13</a:t>
              </a:r>
              <a:endParaRPr lang="zh-CN" altLang="en-US" sz="1200" b="1" dirty="0">
                <a:solidFill>
                  <a:schemeClr val="bg1"/>
                </a:solidFill>
              </a:endParaRPr>
            </a:p>
          </p:txBody>
        </p:sp>
      </p:grpSp>
      <p:grpSp>
        <p:nvGrpSpPr>
          <p:cNvPr id="67" name="组合 66"/>
          <p:cNvGrpSpPr/>
          <p:nvPr/>
        </p:nvGrpSpPr>
        <p:grpSpPr>
          <a:xfrm>
            <a:off x="10534028" y="891542"/>
            <a:ext cx="799525" cy="586284"/>
            <a:chOff x="6218013" y="812542"/>
            <a:chExt cx="799525" cy="586284"/>
          </a:xfrm>
        </p:grpSpPr>
        <p:sp>
          <p:nvSpPr>
            <p:cNvPr id="68" name="椭圆 67"/>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9" name="图片 68"/>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70" name="文本框 69">
              <a:hlinkClick r:id="rId7"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7.14</a:t>
              </a:r>
              <a:endParaRPr lang="zh-CN" altLang="en-US" sz="1200" b="1" dirty="0">
                <a:solidFill>
                  <a:schemeClr val="bg1"/>
                </a:solidFill>
              </a:endParaRPr>
            </a:p>
          </p:txBody>
        </p:sp>
      </p:grpSp>
      <p:grpSp>
        <p:nvGrpSpPr>
          <p:cNvPr id="71" name="组合 70"/>
          <p:cNvGrpSpPr/>
          <p:nvPr/>
        </p:nvGrpSpPr>
        <p:grpSpPr>
          <a:xfrm>
            <a:off x="11255653" y="886655"/>
            <a:ext cx="799525" cy="586284"/>
            <a:chOff x="6218013" y="812542"/>
            <a:chExt cx="799525" cy="586284"/>
          </a:xfrm>
        </p:grpSpPr>
        <p:sp>
          <p:nvSpPr>
            <p:cNvPr id="72" name="椭圆 71"/>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73" name="图片 72"/>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74" name="文本框 73">
              <a:hlinkClick r:id="rId8"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7.15</a:t>
              </a:r>
              <a:endParaRPr lang="zh-CN" altLang="en-US" sz="1200" b="1" dirty="0">
                <a:solidFill>
                  <a:schemeClr val="bg1"/>
                </a:solidFill>
              </a:endParaRPr>
            </a:p>
          </p:txBody>
        </p:sp>
      </p:grpSp>
      <p:sp>
        <p:nvSpPr>
          <p:cNvPr id="32" name="矩形 31"/>
          <p:cNvSpPr/>
          <p:nvPr/>
        </p:nvSpPr>
        <p:spPr>
          <a:xfrm>
            <a:off x="919321" y="3266708"/>
            <a:ext cx="7242691" cy="665700"/>
          </a:xfrm>
          <a:prstGeom prst="rect">
            <a:avLst/>
          </a:prstGeom>
          <a:solidFill>
            <a:srgbClr val="F19B48">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p:cNvSpPr txBox="1"/>
          <p:nvPr/>
        </p:nvSpPr>
        <p:spPr>
          <a:xfrm>
            <a:off x="1263580" y="3252515"/>
            <a:ext cx="6433763" cy="707886"/>
          </a:xfrm>
          <a:prstGeom prst="rect">
            <a:avLst/>
          </a:prstGeom>
          <a:noFill/>
        </p:spPr>
        <p:txBody>
          <a:bodyPr wrap="square">
            <a:spAutoFit/>
          </a:bodyPr>
          <a:lstStyle/>
          <a:p>
            <a:r>
              <a:rPr kumimoji="0" lang="en-US" altLang="zh-CN" sz="2000" b="0" i="1"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amplify • use • enable • facilitate • improve • create </a:t>
            </a:r>
          </a:p>
          <a:p>
            <a:r>
              <a:rPr kumimoji="0" lang="en-US" altLang="zh-CN" sz="2000" b="0" i="1"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minimize • offer • promote • provide • reduce • maximize</a:t>
            </a:r>
            <a:endParaRPr lang="zh-CN" altLang="en-US" sz="2000" i="1" dirty="0"/>
          </a:p>
        </p:txBody>
      </p:sp>
      <p:sp>
        <p:nvSpPr>
          <p:cNvPr id="45" name="文本框 44"/>
          <p:cNvSpPr txBox="1"/>
          <p:nvPr/>
        </p:nvSpPr>
        <p:spPr>
          <a:xfrm>
            <a:off x="919321" y="4121651"/>
            <a:ext cx="9372341" cy="1717393"/>
          </a:xfrm>
          <a:prstGeom prst="rect">
            <a:avLst/>
          </a:prstGeom>
          <a:noFill/>
        </p:spPr>
        <p:txBody>
          <a:bodyPr wrap="square">
            <a:spAutoFit/>
          </a:bodyPr>
          <a:lstStyle/>
          <a:p>
            <a:pPr algn="just">
              <a:lnSpc>
                <a:spcPct val="120000"/>
              </a:lnSpc>
            </a:pPr>
            <a:r>
              <a:rPr lang="en-US" altLang="zh-CN" sz="2200" dirty="0">
                <a:cs typeface="Times New Roman" panose="02020603050405020304" pitchFamily="18" charset="0"/>
              </a:rPr>
              <a:t>1.____________ greater flexibility</a:t>
            </a:r>
          </a:p>
          <a:p>
            <a:pPr algn="just">
              <a:lnSpc>
                <a:spcPct val="120000"/>
              </a:lnSpc>
            </a:pPr>
            <a:r>
              <a:rPr lang="en-US" altLang="zh-CN" sz="2200" dirty="0">
                <a:cs typeface="Times New Roman" panose="02020603050405020304" pitchFamily="18" charset="0"/>
              </a:rPr>
              <a:t>2.___________________ more collaborative learning opportunities</a:t>
            </a:r>
          </a:p>
          <a:p>
            <a:pPr algn="just">
              <a:lnSpc>
                <a:spcPct val="120000"/>
              </a:lnSpc>
            </a:pPr>
            <a:r>
              <a:rPr lang="en-US" altLang="zh-CN" sz="2200" dirty="0">
                <a:cs typeface="Times New Roman" panose="02020603050405020304" pitchFamily="18" charset="0"/>
              </a:rPr>
              <a:t>3.______ students to ___ technology throughout the classroom</a:t>
            </a:r>
          </a:p>
          <a:p>
            <a:pPr algn="just">
              <a:lnSpc>
                <a:spcPct val="120000"/>
              </a:lnSpc>
            </a:pPr>
            <a:r>
              <a:rPr lang="en-US" altLang="zh-CN" sz="2200" dirty="0">
                <a:cs typeface="Times New Roman" panose="02020603050405020304" pitchFamily="18" charset="0"/>
              </a:rPr>
              <a:t>4.___________________ a supportive and productive learning environment </a:t>
            </a:r>
            <a:endParaRPr lang="zh-CN" altLang="en-US" sz="2200" dirty="0">
              <a:cs typeface="Times New Roman" panose="02020603050405020304" pitchFamily="18" charset="0"/>
            </a:endParaRPr>
          </a:p>
        </p:txBody>
      </p:sp>
      <p:sp>
        <p:nvSpPr>
          <p:cNvPr id="46" name="文本框 45"/>
          <p:cNvSpPr txBox="1"/>
          <p:nvPr/>
        </p:nvSpPr>
        <p:spPr>
          <a:xfrm>
            <a:off x="1150990" y="4128836"/>
            <a:ext cx="1853464" cy="430887"/>
          </a:xfrm>
          <a:prstGeom prst="rect">
            <a:avLst/>
          </a:prstGeom>
          <a:noFill/>
        </p:spPr>
        <p:txBody>
          <a:bodyPr wrap="square" rtlCol="0">
            <a:spAutoFit/>
          </a:bodyPr>
          <a:lstStyle/>
          <a:p>
            <a:r>
              <a:rPr lang="en-GB" altLang="zh-CN" sz="2200" dirty="0">
                <a:solidFill>
                  <a:srgbClr val="DD5C60"/>
                </a:solidFill>
              </a:rPr>
              <a:t>provide / offer</a:t>
            </a:r>
            <a:endParaRPr lang="zh-CN" altLang="en-US" sz="2200" dirty="0">
              <a:solidFill>
                <a:srgbClr val="DD5C60"/>
              </a:solidFill>
            </a:endParaRPr>
          </a:p>
        </p:txBody>
      </p:sp>
      <p:sp>
        <p:nvSpPr>
          <p:cNvPr id="47" name="文本框 46"/>
          <p:cNvSpPr txBox="1"/>
          <p:nvPr/>
        </p:nvSpPr>
        <p:spPr>
          <a:xfrm>
            <a:off x="1150990" y="4537218"/>
            <a:ext cx="2777194" cy="430887"/>
          </a:xfrm>
          <a:prstGeom prst="rect">
            <a:avLst/>
          </a:prstGeom>
          <a:noFill/>
        </p:spPr>
        <p:txBody>
          <a:bodyPr wrap="square" rtlCol="0">
            <a:spAutoFit/>
          </a:bodyPr>
          <a:lstStyle/>
          <a:p>
            <a:r>
              <a:rPr lang="en-GB" altLang="zh-CN" sz="2200" dirty="0">
                <a:solidFill>
                  <a:srgbClr val="DD5C60"/>
                </a:solidFill>
              </a:rPr>
              <a:t>create / offer / provide</a:t>
            </a:r>
            <a:endParaRPr lang="zh-CN" altLang="en-US" sz="2200" dirty="0">
              <a:solidFill>
                <a:srgbClr val="DD5C60"/>
              </a:solidFill>
            </a:endParaRPr>
          </a:p>
        </p:txBody>
      </p:sp>
      <p:sp>
        <p:nvSpPr>
          <p:cNvPr id="48" name="文本框 47"/>
          <p:cNvSpPr txBox="1"/>
          <p:nvPr/>
        </p:nvSpPr>
        <p:spPr>
          <a:xfrm>
            <a:off x="1150990" y="4950465"/>
            <a:ext cx="954615" cy="430887"/>
          </a:xfrm>
          <a:prstGeom prst="rect">
            <a:avLst/>
          </a:prstGeom>
          <a:noFill/>
        </p:spPr>
        <p:txBody>
          <a:bodyPr wrap="square" rtlCol="0">
            <a:spAutoFit/>
          </a:bodyPr>
          <a:lstStyle/>
          <a:p>
            <a:r>
              <a:rPr lang="en-GB" altLang="zh-CN" sz="2200" dirty="0">
                <a:solidFill>
                  <a:srgbClr val="DD5C60"/>
                </a:solidFill>
              </a:rPr>
              <a:t>enable</a:t>
            </a:r>
            <a:endParaRPr lang="zh-CN" altLang="en-US" sz="2200" dirty="0">
              <a:solidFill>
                <a:srgbClr val="DD5C60"/>
              </a:solidFill>
            </a:endParaRPr>
          </a:p>
        </p:txBody>
      </p:sp>
      <p:sp>
        <p:nvSpPr>
          <p:cNvPr id="49" name="文本框 48"/>
          <p:cNvSpPr txBox="1"/>
          <p:nvPr/>
        </p:nvSpPr>
        <p:spPr>
          <a:xfrm>
            <a:off x="3381001" y="4950465"/>
            <a:ext cx="631153" cy="430887"/>
          </a:xfrm>
          <a:prstGeom prst="rect">
            <a:avLst/>
          </a:prstGeom>
          <a:noFill/>
        </p:spPr>
        <p:txBody>
          <a:bodyPr wrap="square" rtlCol="0">
            <a:spAutoFit/>
          </a:bodyPr>
          <a:lstStyle/>
          <a:p>
            <a:r>
              <a:rPr lang="en-GB" altLang="zh-CN" sz="2200" dirty="0">
                <a:solidFill>
                  <a:srgbClr val="DD5C60"/>
                </a:solidFill>
              </a:rPr>
              <a:t>use</a:t>
            </a:r>
            <a:endParaRPr lang="zh-CN" altLang="en-US" sz="2200" dirty="0">
              <a:solidFill>
                <a:srgbClr val="DD5C60"/>
              </a:solidFill>
            </a:endParaRPr>
          </a:p>
        </p:txBody>
      </p:sp>
      <p:sp>
        <p:nvSpPr>
          <p:cNvPr id="50" name="文本框 49"/>
          <p:cNvSpPr txBox="1"/>
          <p:nvPr/>
        </p:nvSpPr>
        <p:spPr>
          <a:xfrm>
            <a:off x="1160321" y="5359869"/>
            <a:ext cx="2777194" cy="430887"/>
          </a:xfrm>
          <a:prstGeom prst="rect">
            <a:avLst/>
          </a:prstGeom>
          <a:noFill/>
        </p:spPr>
        <p:txBody>
          <a:bodyPr wrap="square" rtlCol="0">
            <a:spAutoFit/>
          </a:bodyPr>
          <a:lstStyle/>
          <a:p>
            <a:r>
              <a:rPr lang="en-GB" altLang="zh-CN" sz="2200" dirty="0">
                <a:solidFill>
                  <a:srgbClr val="DD5C60"/>
                </a:solidFill>
              </a:rPr>
              <a:t>create / offer / provide</a:t>
            </a:r>
            <a:endParaRPr lang="zh-CN" altLang="en-US" sz="2200" dirty="0">
              <a:solidFill>
                <a:srgbClr val="DD5C60"/>
              </a:solidFill>
            </a:endParaRPr>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1"/>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fade">
                                      <p:cBhvr>
                                        <p:cTn id="17" dur="500"/>
                                        <p:tgtEl>
                                          <p:spTgt spid="4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fade">
                                      <p:cBhvr>
                                        <p:cTn id="22" dur="500"/>
                                        <p:tgtEl>
                                          <p:spTgt spid="4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fade">
                                      <p:cBhvr>
                                        <p:cTn id="27" dur="500"/>
                                        <p:tgtEl>
                                          <p:spTgt spid="50"/>
                                        </p:tgtEl>
                                      </p:cBhvr>
                                    </p:animEffect>
                                  </p:childTnLst>
                                </p:cTn>
                              </p:par>
                            </p:childTnLst>
                          </p:cTn>
                        </p:par>
                      </p:childTnLst>
                    </p:cTn>
                  </p:par>
                </p:childTnLst>
              </p:cTn>
              <p:nextCondLst>
                <p:cond evt="onClick" delay="0">
                  <p:tgtEl>
                    <p:spTgt spid="31"/>
                  </p:tgtEl>
                </p:cond>
              </p:nextCondLst>
            </p:seq>
          </p:childTnLst>
        </p:cTn>
      </p:par>
    </p:tnLst>
    <p:bldLst>
      <p:bldP spid="46" grpId="0"/>
      <p:bldP spid="47" grpId="0"/>
      <p:bldP spid="48" grpId="0"/>
      <p:bldP spid="49" grpId="0"/>
      <p:bldP spid="5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88800" y="2379600"/>
            <a:ext cx="11415600" cy="2278765"/>
          </a:xfrm>
          <a:prstGeom prst="rect">
            <a:avLst/>
          </a:prstGeom>
          <a:noFill/>
        </p:spPr>
        <p:txBody>
          <a:bodyPr wrap="square" rtlCol="0">
            <a:spAutoFit/>
          </a:bodyPr>
          <a:lstStyle/>
          <a:p>
            <a:pPr>
              <a:lnSpc>
                <a:spcPct val="120000"/>
              </a:lnSpc>
            </a:pPr>
            <a:r>
              <a:rPr lang="en-US" altLang="zh-CN" sz="2400" b="1" dirty="0"/>
              <a:t>When designing a project and sharing your design with others, you often need to provide other people with explanations. The type of writing or speaking that is used to explain is called “exposition.” For university study, you may have to write expository essays as in-class exercises, answers to exam questions, or coursework assignments. Let’s now learn how to write an expository essay in English.</a:t>
            </a:r>
            <a:endParaRPr lang="zh-CN" altLang="en-US" sz="2400" b="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1037689" y="1982912"/>
            <a:ext cx="10382980" cy="3186129"/>
          </a:xfrm>
          <a:prstGeom prst="rect">
            <a:avLst/>
          </a:prstGeom>
          <a:solidFill>
            <a:schemeClr val="bg1">
              <a:lumMod val="95000"/>
            </a:schemeClr>
          </a:solidFill>
        </p:spPr>
        <p:txBody>
          <a:bodyPr wrap="square" rtlCol="0">
            <a:spAutoFit/>
          </a:bodyPr>
          <a:lstStyle/>
          <a:p>
            <a:endParaRPr lang="en-US" altLang="zh-CN" dirty="0"/>
          </a:p>
          <a:p>
            <a:pPr>
              <a:lnSpc>
                <a:spcPct val="120000"/>
              </a:lnSpc>
            </a:pPr>
            <a:r>
              <a:rPr lang="en-US" altLang="zh-CN" sz="2200" b="1" dirty="0">
                <a:solidFill>
                  <a:srgbClr val="DD5C60"/>
                </a:solidFill>
              </a:rPr>
              <a:t>What is expository writing?</a:t>
            </a:r>
          </a:p>
          <a:p>
            <a:pPr>
              <a:lnSpc>
                <a:spcPct val="120000"/>
              </a:lnSpc>
            </a:pPr>
            <a:r>
              <a:rPr lang="en-US" altLang="zh-CN" sz="2200" dirty="0"/>
              <a:t>        An expository essay is a form of structured academic writing that uses factual evidence to explain or investigate a specific topic. This can be accomplished through comparison and contrast, definition, example, analysis of cause and effect, etc. When writing an expository essay, it is important to write with the assumption that your audience has little background knowledge about the main topic. Your duty as a writer is to provide the reader with as much information as you can.</a:t>
            </a:r>
            <a:endParaRPr lang="zh-CN" altLang="en-US" sz="2200" dirty="0"/>
          </a:p>
        </p:txBody>
      </p:sp>
      <p:sp>
        <p:nvSpPr>
          <p:cNvPr id="12" name="矩形 11"/>
          <p:cNvSpPr/>
          <p:nvPr/>
        </p:nvSpPr>
        <p:spPr>
          <a:xfrm>
            <a:off x="1037690" y="1638331"/>
            <a:ext cx="2722652" cy="534256"/>
          </a:xfrm>
          <a:prstGeom prst="rect">
            <a:avLst/>
          </a:prstGeom>
          <a:solidFill>
            <a:srgbClr val="E06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rPr>
              <a:t>WRITING SKILLS:</a:t>
            </a:r>
            <a:endParaRPr lang="zh-CN" altLang="en-US" sz="2400" b="1" dirty="0">
              <a:solidFill>
                <a:schemeClr val="bg1"/>
              </a:solidFill>
            </a:endParaRPr>
          </a:p>
        </p:txBody>
      </p:sp>
      <p:sp>
        <p:nvSpPr>
          <p:cNvPr id="17" name="矩形 16"/>
          <p:cNvSpPr/>
          <p:nvPr/>
        </p:nvSpPr>
        <p:spPr>
          <a:xfrm>
            <a:off x="3760342" y="1645107"/>
            <a:ext cx="2593806" cy="527480"/>
          </a:xfrm>
          <a:prstGeom prst="rect">
            <a:avLst/>
          </a:prstGeom>
          <a:solidFill>
            <a:schemeClr val="bg1"/>
          </a:solidFill>
          <a:ln w="12700">
            <a:solidFill>
              <a:srgbClr val="E064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rgbClr val="DD5C60"/>
                </a:solidFill>
              </a:rPr>
              <a:t>Expository Writing</a:t>
            </a:r>
            <a:endParaRPr lang="zh-CN" altLang="en-US" sz="2400" b="1" dirty="0">
              <a:solidFill>
                <a:srgbClr val="DD5C6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037688" y="1982912"/>
            <a:ext cx="10382400" cy="2400657"/>
          </a:xfrm>
          <a:prstGeom prst="rect">
            <a:avLst/>
          </a:prstGeom>
          <a:solidFill>
            <a:schemeClr val="bg1">
              <a:lumMod val="95000"/>
            </a:schemeClr>
          </a:solidFill>
        </p:spPr>
        <p:txBody>
          <a:bodyPr wrap="square" rtlCol="0">
            <a:spAutoFit/>
          </a:bodyPr>
          <a:lstStyle/>
          <a:p>
            <a:endParaRPr lang="en-US" altLang="zh-CN" dirty="0"/>
          </a:p>
          <a:p>
            <a:pPr>
              <a:lnSpc>
                <a:spcPct val="120000"/>
              </a:lnSpc>
            </a:pPr>
            <a:r>
              <a:rPr lang="en-US" altLang="zh-CN" sz="2200" b="1" dirty="0">
                <a:solidFill>
                  <a:srgbClr val="DD5C60"/>
                </a:solidFill>
              </a:rPr>
              <a:t>Types of expository writing</a:t>
            </a:r>
          </a:p>
          <a:p>
            <a:pPr>
              <a:lnSpc>
                <a:spcPct val="120000"/>
              </a:lnSpc>
            </a:pPr>
            <a:r>
              <a:rPr lang="en-US" altLang="zh-CN" sz="2200" dirty="0"/>
              <a:t>        There are multiple types of expository writing, including definition essays, classification essays, cause and effect essays, problem and solution essays, compare and contrast essays, and process essays. Depending on the task you are assigned to do, you may adopt a particular way to organize your materials.</a:t>
            </a:r>
            <a:endParaRPr lang="zh-CN" altLang="en-US" sz="2200" dirty="0"/>
          </a:p>
        </p:txBody>
      </p:sp>
      <p:sp>
        <p:nvSpPr>
          <p:cNvPr id="12" name="矩形 11"/>
          <p:cNvSpPr/>
          <p:nvPr/>
        </p:nvSpPr>
        <p:spPr>
          <a:xfrm>
            <a:off x="1037690" y="1638331"/>
            <a:ext cx="2722652" cy="534256"/>
          </a:xfrm>
          <a:prstGeom prst="rect">
            <a:avLst/>
          </a:prstGeom>
          <a:solidFill>
            <a:srgbClr val="E06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rPr>
              <a:t>WRITING SKILLS:</a:t>
            </a:r>
            <a:endParaRPr lang="zh-CN" altLang="en-US" sz="2400" b="1" dirty="0">
              <a:solidFill>
                <a:schemeClr val="bg1"/>
              </a:solidFill>
            </a:endParaRPr>
          </a:p>
        </p:txBody>
      </p:sp>
      <p:sp>
        <p:nvSpPr>
          <p:cNvPr id="5" name="矩形 4"/>
          <p:cNvSpPr/>
          <p:nvPr/>
        </p:nvSpPr>
        <p:spPr>
          <a:xfrm>
            <a:off x="3760342" y="1645107"/>
            <a:ext cx="2593806" cy="527480"/>
          </a:xfrm>
          <a:prstGeom prst="rect">
            <a:avLst/>
          </a:prstGeom>
          <a:solidFill>
            <a:schemeClr val="bg1"/>
          </a:solidFill>
          <a:ln w="12700">
            <a:solidFill>
              <a:srgbClr val="E064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rgbClr val="DD5C60"/>
                </a:solidFill>
              </a:rPr>
              <a:t>Expository Writing</a:t>
            </a:r>
            <a:endParaRPr lang="zh-CN" altLang="en-US" sz="2400" b="1" dirty="0">
              <a:solidFill>
                <a:srgbClr val="DD5C6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037688" y="1982912"/>
            <a:ext cx="10382400" cy="2779864"/>
          </a:xfrm>
          <a:prstGeom prst="rect">
            <a:avLst/>
          </a:prstGeom>
          <a:solidFill>
            <a:schemeClr val="bg1">
              <a:lumMod val="95000"/>
            </a:schemeClr>
          </a:solidFill>
        </p:spPr>
        <p:txBody>
          <a:bodyPr wrap="square" rtlCol="0">
            <a:spAutoFit/>
          </a:bodyPr>
          <a:lstStyle/>
          <a:p>
            <a:endParaRPr lang="en-US" altLang="zh-CN" dirty="0"/>
          </a:p>
          <a:p>
            <a:pPr>
              <a:lnSpc>
                <a:spcPct val="120000"/>
              </a:lnSpc>
            </a:pPr>
            <a:r>
              <a:rPr lang="en-US" altLang="zh-CN" sz="2200" b="1" dirty="0">
                <a:solidFill>
                  <a:srgbClr val="DD5C60"/>
                </a:solidFill>
              </a:rPr>
              <a:t>Main features of expository writing style</a:t>
            </a:r>
          </a:p>
          <a:p>
            <a:pPr>
              <a:lnSpc>
                <a:spcPct val="120000"/>
              </a:lnSpc>
            </a:pPr>
            <a:r>
              <a:rPr lang="en-US" altLang="zh-CN" sz="2200" b="1" dirty="0">
                <a:solidFill>
                  <a:schemeClr val="accent2">
                    <a:lumMod val="60000"/>
                    <a:lumOff val="40000"/>
                  </a:schemeClr>
                </a:solidFill>
              </a:rPr>
              <a:t>1. Informative</a:t>
            </a:r>
          </a:p>
          <a:p>
            <a:pPr>
              <a:lnSpc>
                <a:spcPct val="120000"/>
              </a:lnSpc>
            </a:pPr>
            <a:r>
              <a:rPr lang="en-US" altLang="zh-CN" sz="2200" dirty="0"/>
              <a:t>        Starting from the most basic, the fundamental objective of an expository essay is to inform about a certain topic. The main strategies you can use to convey your message include definitions, examples, comparisons based on similarities and / or contrasts, anecdotes, statistics and descriptions.</a:t>
            </a:r>
            <a:endParaRPr lang="zh-CN" altLang="en-US" sz="2200" dirty="0"/>
          </a:p>
        </p:txBody>
      </p:sp>
      <p:sp>
        <p:nvSpPr>
          <p:cNvPr id="12" name="矩形 11"/>
          <p:cNvSpPr/>
          <p:nvPr/>
        </p:nvSpPr>
        <p:spPr>
          <a:xfrm>
            <a:off x="1037690" y="1638331"/>
            <a:ext cx="2722652" cy="534256"/>
          </a:xfrm>
          <a:prstGeom prst="rect">
            <a:avLst/>
          </a:prstGeom>
          <a:solidFill>
            <a:srgbClr val="E06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rPr>
              <a:t>WRITING SKILLS:</a:t>
            </a:r>
            <a:endParaRPr lang="zh-CN" altLang="en-US" sz="2400" b="1" dirty="0">
              <a:solidFill>
                <a:schemeClr val="bg1"/>
              </a:solidFill>
            </a:endParaRPr>
          </a:p>
        </p:txBody>
      </p:sp>
      <p:sp>
        <p:nvSpPr>
          <p:cNvPr id="5" name="矩形 4"/>
          <p:cNvSpPr/>
          <p:nvPr/>
        </p:nvSpPr>
        <p:spPr>
          <a:xfrm>
            <a:off x="3760342" y="1645107"/>
            <a:ext cx="2593806" cy="527480"/>
          </a:xfrm>
          <a:prstGeom prst="rect">
            <a:avLst/>
          </a:prstGeom>
          <a:solidFill>
            <a:schemeClr val="bg1"/>
          </a:solidFill>
          <a:ln w="12700">
            <a:solidFill>
              <a:srgbClr val="E064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rgbClr val="DD5C60"/>
                </a:solidFill>
              </a:rPr>
              <a:t>Expository Writing</a:t>
            </a:r>
            <a:endParaRPr lang="zh-CN" altLang="en-US" sz="2400" b="1" dirty="0">
              <a:solidFill>
                <a:srgbClr val="DD5C6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037688" y="1982912"/>
            <a:ext cx="10382400" cy="2779864"/>
          </a:xfrm>
          <a:prstGeom prst="rect">
            <a:avLst/>
          </a:prstGeom>
          <a:solidFill>
            <a:schemeClr val="bg1">
              <a:lumMod val="95000"/>
            </a:schemeClr>
          </a:solidFill>
        </p:spPr>
        <p:txBody>
          <a:bodyPr wrap="square" rtlCol="0">
            <a:spAutoFit/>
          </a:bodyPr>
          <a:lstStyle/>
          <a:p>
            <a:endParaRPr lang="en-US" altLang="zh-CN" dirty="0"/>
          </a:p>
          <a:p>
            <a:pPr>
              <a:lnSpc>
                <a:spcPct val="120000"/>
              </a:lnSpc>
            </a:pPr>
            <a:r>
              <a:rPr lang="en-US" altLang="zh-CN" sz="2200" b="1" dirty="0">
                <a:solidFill>
                  <a:srgbClr val="DD5C60"/>
                </a:solidFill>
              </a:rPr>
              <a:t>Main features of expository writing style</a:t>
            </a:r>
          </a:p>
          <a:p>
            <a:pPr>
              <a:lnSpc>
                <a:spcPct val="120000"/>
              </a:lnSpc>
            </a:pPr>
            <a:r>
              <a:rPr lang="en-US" altLang="zh-CN" sz="2200" b="1" dirty="0">
                <a:solidFill>
                  <a:schemeClr val="accent2">
                    <a:lumMod val="60000"/>
                    <a:lumOff val="40000"/>
                  </a:schemeClr>
                </a:solidFill>
              </a:rPr>
              <a:t>2. Impersonal</a:t>
            </a:r>
          </a:p>
          <a:p>
            <a:pPr>
              <a:lnSpc>
                <a:spcPct val="120000"/>
              </a:lnSpc>
            </a:pPr>
            <a:r>
              <a:rPr lang="en-US" altLang="zh-CN" sz="2200" dirty="0"/>
              <a:t>        Information is to be presented in an unbiased manner. Even if personal thoughts and opinions are involved, they are not overtly revealed. The use of the first-person narrative should be avoided; instead, you write in the second person or the third person, with formal language, and in a precise, logical manner.</a:t>
            </a:r>
          </a:p>
        </p:txBody>
      </p:sp>
      <p:sp>
        <p:nvSpPr>
          <p:cNvPr id="12" name="矩形 11"/>
          <p:cNvSpPr/>
          <p:nvPr/>
        </p:nvSpPr>
        <p:spPr>
          <a:xfrm>
            <a:off x="1037690" y="1638331"/>
            <a:ext cx="2722652" cy="534256"/>
          </a:xfrm>
          <a:prstGeom prst="rect">
            <a:avLst/>
          </a:prstGeom>
          <a:solidFill>
            <a:srgbClr val="E06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rPr>
              <a:t>WRITING SKILLS:</a:t>
            </a:r>
            <a:endParaRPr lang="zh-CN" altLang="en-US" sz="2400" b="1" dirty="0">
              <a:solidFill>
                <a:schemeClr val="bg1"/>
              </a:solidFill>
            </a:endParaRPr>
          </a:p>
        </p:txBody>
      </p:sp>
      <p:sp>
        <p:nvSpPr>
          <p:cNvPr id="5" name="矩形 4"/>
          <p:cNvSpPr/>
          <p:nvPr/>
        </p:nvSpPr>
        <p:spPr>
          <a:xfrm>
            <a:off x="3760342" y="1645107"/>
            <a:ext cx="2593806" cy="527480"/>
          </a:xfrm>
          <a:prstGeom prst="rect">
            <a:avLst/>
          </a:prstGeom>
          <a:solidFill>
            <a:schemeClr val="bg1"/>
          </a:solidFill>
          <a:ln w="12700">
            <a:solidFill>
              <a:srgbClr val="E064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rgbClr val="DD5C60"/>
                </a:solidFill>
              </a:rPr>
              <a:t>Expository Writing</a:t>
            </a:r>
            <a:endParaRPr lang="zh-CN" altLang="en-US" sz="2400" b="1" dirty="0">
              <a:solidFill>
                <a:srgbClr val="DD5C6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037688" y="1982912"/>
            <a:ext cx="10382400" cy="3186129"/>
          </a:xfrm>
          <a:prstGeom prst="rect">
            <a:avLst/>
          </a:prstGeom>
          <a:solidFill>
            <a:schemeClr val="bg1">
              <a:lumMod val="95000"/>
            </a:schemeClr>
          </a:solidFill>
        </p:spPr>
        <p:txBody>
          <a:bodyPr wrap="square" rtlCol="0">
            <a:spAutoFit/>
          </a:bodyPr>
          <a:lstStyle/>
          <a:p>
            <a:endParaRPr lang="en-US" altLang="zh-CN" dirty="0"/>
          </a:p>
          <a:p>
            <a:pPr>
              <a:lnSpc>
                <a:spcPct val="120000"/>
              </a:lnSpc>
            </a:pPr>
            <a:r>
              <a:rPr lang="en-US" altLang="zh-CN" sz="2200" b="1" dirty="0">
                <a:solidFill>
                  <a:srgbClr val="DD5C60"/>
                </a:solidFill>
              </a:rPr>
              <a:t>Main features of expository writing style</a:t>
            </a:r>
          </a:p>
          <a:p>
            <a:pPr>
              <a:lnSpc>
                <a:spcPct val="120000"/>
              </a:lnSpc>
            </a:pPr>
            <a:r>
              <a:rPr lang="en-US" altLang="zh-CN" sz="2200" b="1" dirty="0">
                <a:solidFill>
                  <a:schemeClr val="accent2">
                    <a:lumMod val="60000"/>
                    <a:lumOff val="40000"/>
                  </a:schemeClr>
                </a:solidFill>
              </a:rPr>
              <a:t>3. Clarity</a:t>
            </a:r>
          </a:p>
          <a:p>
            <a:pPr>
              <a:lnSpc>
                <a:spcPct val="120000"/>
              </a:lnSpc>
            </a:pPr>
            <a:r>
              <a:rPr lang="en-US" altLang="zh-CN" sz="2200" dirty="0"/>
              <a:t>        You should use words that clearly show what you are talking about. Your ideas or thoughts should also be organized using a clear structure: the introduction containing the thesis statement, the body paragraphs explaining the thesis, and the conclusion restating the main idea. The thesis statement should be clear and concise, indicating the main idea that will be discussed in the body paragraphs.</a:t>
            </a:r>
          </a:p>
        </p:txBody>
      </p:sp>
      <p:sp>
        <p:nvSpPr>
          <p:cNvPr id="12" name="矩形 11"/>
          <p:cNvSpPr/>
          <p:nvPr/>
        </p:nvSpPr>
        <p:spPr>
          <a:xfrm>
            <a:off x="1037690" y="1638331"/>
            <a:ext cx="2722652" cy="534256"/>
          </a:xfrm>
          <a:prstGeom prst="rect">
            <a:avLst/>
          </a:prstGeom>
          <a:solidFill>
            <a:srgbClr val="E06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rPr>
              <a:t>WRITING SKILLS:</a:t>
            </a:r>
            <a:endParaRPr lang="zh-CN" altLang="en-US" sz="2400" b="1" dirty="0">
              <a:solidFill>
                <a:schemeClr val="bg1"/>
              </a:solidFill>
            </a:endParaRPr>
          </a:p>
        </p:txBody>
      </p:sp>
      <p:sp>
        <p:nvSpPr>
          <p:cNvPr id="5" name="矩形 4"/>
          <p:cNvSpPr/>
          <p:nvPr/>
        </p:nvSpPr>
        <p:spPr>
          <a:xfrm>
            <a:off x="3760342" y="1645107"/>
            <a:ext cx="2593806" cy="527480"/>
          </a:xfrm>
          <a:prstGeom prst="rect">
            <a:avLst/>
          </a:prstGeom>
          <a:solidFill>
            <a:schemeClr val="bg1"/>
          </a:solidFill>
          <a:ln w="12700">
            <a:solidFill>
              <a:srgbClr val="E064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rgbClr val="DD5C60"/>
                </a:solidFill>
              </a:rPr>
              <a:t>Expository Writing</a:t>
            </a:r>
            <a:endParaRPr lang="zh-CN" altLang="en-US" sz="2400" b="1" dirty="0">
              <a:solidFill>
                <a:srgbClr val="DD5C6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388800" y="2379599"/>
            <a:ext cx="11415600" cy="1440000"/>
          </a:xfrm>
          <a:prstGeom prst="rect">
            <a:avLst/>
          </a:prstGeom>
          <a:noFill/>
        </p:spPr>
        <p:txBody>
          <a:bodyPr wrap="square" rtlCol="0">
            <a:spAutoFit/>
          </a:bodyPr>
          <a:lstStyle/>
          <a:p>
            <a:pPr>
              <a:lnSpc>
                <a:spcPct val="120000"/>
              </a:lnSpc>
            </a:pPr>
            <a:r>
              <a:rPr lang="en-US" altLang="zh-CN" sz="2400" b="1" dirty="0"/>
              <a:t>As digital technologies are playing an increasingly important role in education, change in the campus environment is unavoidable. Let’s look at how some colleges and universities are turning their campuses smarter by using technologies in innovative ways.</a:t>
            </a:r>
            <a:endParaRPr lang="zh-CN" altLang="en-US" sz="24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037688" y="1982912"/>
            <a:ext cx="10382400" cy="2779864"/>
          </a:xfrm>
          <a:prstGeom prst="rect">
            <a:avLst/>
          </a:prstGeom>
          <a:solidFill>
            <a:schemeClr val="bg1">
              <a:lumMod val="95000"/>
            </a:schemeClr>
          </a:solidFill>
        </p:spPr>
        <p:txBody>
          <a:bodyPr wrap="square" rtlCol="0">
            <a:spAutoFit/>
          </a:bodyPr>
          <a:lstStyle/>
          <a:p>
            <a:endParaRPr lang="en-US" altLang="zh-CN" dirty="0"/>
          </a:p>
          <a:p>
            <a:pPr>
              <a:lnSpc>
                <a:spcPct val="120000"/>
              </a:lnSpc>
            </a:pPr>
            <a:r>
              <a:rPr lang="en-US" altLang="zh-CN" sz="2200" b="1" dirty="0">
                <a:solidFill>
                  <a:srgbClr val="DD5C60"/>
                </a:solidFill>
              </a:rPr>
              <a:t>Main features of expository writing style</a:t>
            </a:r>
          </a:p>
          <a:p>
            <a:pPr>
              <a:lnSpc>
                <a:spcPct val="120000"/>
              </a:lnSpc>
            </a:pPr>
            <a:r>
              <a:rPr lang="en-US" altLang="zh-CN" sz="2200" b="1" dirty="0">
                <a:solidFill>
                  <a:schemeClr val="accent2">
                    <a:lumMod val="60000"/>
                    <a:lumOff val="40000"/>
                  </a:schemeClr>
                </a:solidFill>
              </a:rPr>
              <a:t>4. Focused</a:t>
            </a:r>
          </a:p>
          <a:p>
            <a:pPr>
              <a:lnSpc>
                <a:spcPct val="120000"/>
              </a:lnSpc>
            </a:pPr>
            <a:r>
              <a:rPr lang="en-US" altLang="zh-CN" sz="2200" dirty="0"/>
              <a:t>        All sentences in a body paragraph should relate to and support the topic sentence of the paragraph; all body paragraphs in an essay should focus on their own distinct issues that help develop and support the thesis of the essay. Wordy explanations and irrelevant information should be avoided.</a:t>
            </a:r>
            <a:endParaRPr lang="zh-CN" altLang="en-US" sz="2200" dirty="0"/>
          </a:p>
        </p:txBody>
      </p:sp>
      <p:sp>
        <p:nvSpPr>
          <p:cNvPr id="12" name="矩形 11"/>
          <p:cNvSpPr/>
          <p:nvPr/>
        </p:nvSpPr>
        <p:spPr>
          <a:xfrm>
            <a:off x="1037690" y="1638331"/>
            <a:ext cx="2722652" cy="534256"/>
          </a:xfrm>
          <a:prstGeom prst="rect">
            <a:avLst/>
          </a:prstGeom>
          <a:solidFill>
            <a:srgbClr val="E06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rPr>
              <a:t>WRITING SKILLS:</a:t>
            </a:r>
            <a:endParaRPr lang="zh-CN" altLang="en-US" sz="2400" b="1" dirty="0">
              <a:solidFill>
                <a:schemeClr val="bg1"/>
              </a:solidFill>
            </a:endParaRPr>
          </a:p>
        </p:txBody>
      </p:sp>
      <p:sp>
        <p:nvSpPr>
          <p:cNvPr id="5" name="矩形 4"/>
          <p:cNvSpPr/>
          <p:nvPr/>
        </p:nvSpPr>
        <p:spPr>
          <a:xfrm>
            <a:off x="3760342" y="1645107"/>
            <a:ext cx="2593806" cy="527480"/>
          </a:xfrm>
          <a:prstGeom prst="rect">
            <a:avLst/>
          </a:prstGeom>
          <a:solidFill>
            <a:schemeClr val="bg1"/>
          </a:solidFill>
          <a:ln w="12700">
            <a:solidFill>
              <a:srgbClr val="E064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rgbClr val="DD5C60"/>
                </a:solidFill>
              </a:rPr>
              <a:t>Expository Writing</a:t>
            </a:r>
            <a:endParaRPr lang="zh-CN" altLang="en-US" sz="2400" b="1" dirty="0">
              <a:solidFill>
                <a:srgbClr val="DD5C6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25557"/>
            <a:ext cx="12192000" cy="32998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919321" y="374590"/>
            <a:ext cx="4901376" cy="584775"/>
          </a:xfrm>
          <a:prstGeom prst="rect">
            <a:avLst/>
          </a:prstGeom>
          <a:noFill/>
        </p:spPr>
        <p:txBody>
          <a:bodyPr wrap="square" rtlCol="0">
            <a:spAutoFit/>
          </a:bodyPr>
          <a:lstStyle/>
          <a:p>
            <a:r>
              <a:rPr lang="en-US" altLang="zh-CN" sz="3200" b="1" dirty="0"/>
              <a:t>Language Points-Passage A</a:t>
            </a:r>
            <a:endParaRPr lang="zh-CN" altLang="en-US" sz="3200" b="1" dirty="0"/>
          </a:p>
        </p:txBody>
      </p:sp>
      <p:sp>
        <p:nvSpPr>
          <p:cNvPr id="20" name="文本框 19"/>
          <p:cNvSpPr txBox="1"/>
          <p:nvPr/>
        </p:nvSpPr>
        <p:spPr>
          <a:xfrm>
            <a:off x="610978" y="1215466"/>
            <a:ext cx="431014" cy="492443"/>
          </a:xfrm>
          <a:prstGeom prst="rect">
            <a:avLst/>
          </a:prstGeom>
          <a:noFill/>
        </p:spPr>
        <p:txBody>
          <a:bodyPr wrap="square" rtlCol="0">
            <a:spAutoFit/>
          </a:bodyPr>
          <a:lstStyle/>
          <a:p>
            <a:r>
              <a:rPr lang="en-US" altLang="zh-CN" sz="2600" b="1" dirty="0"/>
              <a:t>1</a:t>
            </a:r>
            <a:endParaRPr lang="zh-CN" altLang="en-US" sz="2600" b="1" dirty="0"/>
          </a:p>
        </p:txBody>
      </p:sp>
      <p:sp>
        <p:nvSpPr>
          <p:cNvPr id="31" name="矩形: 圆角 34">
            <a:hlinkClick r:id="" action="ppaction://noaction"/>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Arial" panose="020B0604020202020204" pitchFamily="34" charset="0"/>
                <a:cs typeface="Arial" panose="020B0604020202020204" pitchFamily="34" charset="0"/>
              </a:rPr>
              <a:t>LP</a:t>
            </a:r>
            <a:endParaRPr lang="zh-CN" altLang="en-US" sz="2800" b="1" dirty="0">
              <a:latin typeface="Arial" panose="020B0604020202020204" pitchFamily="34" charset="0"/>
              <a:cs typeface="Arial" panose="020B0604020202020204" pitchFamily="34" charset="0"/>
            </a:endParaRPr>
          </a:p>
        </p:txBody>
      </p:sp>
      <p:sp>
        <p:nvSpPr>
          <p:cNvPr id="3" name="文本框 2"/>
          <p:cNvSpPr txBox="1"/>
          <p:nvPr/>
        </p:nvSpPr>
        <p:spPr>
          <a:xfrm>
            <a:off x="956928" y="1234211"/>
            <a:ext cx="11034444" cy="877804"/>
          </a:xfrm>
          <a:prstGeom prst="rect">
            <a:avLst/>
          </a:prstGeom>
          <a:noFill/>
        </p:spPr>
        <p:txBody>
          <a:bodyPr wrap="square" rtlCol="0">
            <a:spAutoFit/>
          </a:bodyPr>
          <a:lstStyle/>
          <a:p>
            <a:pPr>
              <a:lnSpc>
                <a:spcPct val="120000"/>
              </a:lnSpc>
            </a:pPr>
            <a:r>
              <a:rPr lang="en-US" altLang="zh-CN" sz="2200" b="1" dirty="0">
                <a:cs typeface="Times New Roman" panose="02020603050405020304" pitchFamily="18" charset="0"/>
              </a:rPr>
              <a:t>When students decide </a:t>
            </a:r>
            <a:r>
              <a:rPr lang="en-US" altLang="zh-CN" sz="2200" b="1" u="sng" dirty="0">
                <a:solidFill>
                  <a:srgbClr val="DD5C60"/>
                </a:solidFill>
                <a:cs typeface="Times New Roman" panose="02020603050405020304" pitchFamily="18" charset="0"/>
              </a:rPr>
              <a:t>where to attend college</a:t>
            </a:r>
            <a:r>
              <a:rPr lang="en-US" altLang="zh-CN" sz="2200" b="1" dirty="0">
                <a:cs typeface="Times New Roman" panose="02020603050405020304" pitchFamily="18" charset="0"/>
              </a:rPr>
              <a:t>, the campus visit may influence their choice. </a:t>
            </a:r>
            <a:r>
              <a:rPr lang="en-US" altLang="zh-CN" sz="2200" dirty="0">
                <a:cs typeface="Times New Roman" panose="02020603050405020304" pitchFamily="18" charset="0"/>
              </a:rPr>
              <a:t>(Lines 1-2, para. 1)</a:t>
            </a:r>
          </a:p>
        </p:txBody>
      </p:sp>
      <p:sp>
        <p:nvSpPr>
          <p:cNvPr id="33"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
        <p:nvSpPr>
          <p:cNvPr id="11" name="文本框 10"/>
          <p:cNvSpPr txBox="1"/>
          <p:nvPr/>
        </p:nvSpPr>
        <p:spPr>
          <a:xfrm>
            <a:off x="956928" y="2727578"/>
            <a:ext cx="10823943" cy="2903680"/>
          </a:xfrm>
          <a:prstGeom prst="rect">
            <a:avLst/>
          </a:prstGeom>
          <a:noFill/>
        </p:spPr>
        <p:txBody>
          <a:bodyPr wrap="square" rtlCol="0">
            <a:spAutoFit/>
          </a:bodyPr>
          <a:lstStyle/>
          <a:p>
            <a:pPr>
              <a:lnSpc>
                <a:spcPct val="120000"/>
              </a:lnSpc>
            </a:pPr>
            <a:r>
              <a:rPr lang="en-GB" altLang="zh-CN" sz="2200" dirty="0">
                <a:solidFill>
                  <a:prstClr val="black"/>
                </a:solidFill>
                <a:ea typeface="黑体" panose="02010609060101010101" pitchFamily="49" charset="-122"/>
                <a:cs typeface="Times New Roman" panose="02020603050405020304" pitchFamily="18" charset="0"/>
              </a:rPr>
              <a:t>where to attend college </a:t>
            </a:r>
            <a:r>
              <a:rPr lang="zh-CN" altLang="en-US" sz="2200" dirty="0">
                <a:solidFill>
                  <a:prstClr val="black"/>
                </a:solidFill>
                <a:ea typeface="黑体" panose="02010609060101010101" pitchFamily="49" charset="-122"/>
                <a:cs typeface="Times New Roman" panose="02020603050405020304" pitchFamily="18" charset="0"/>
              </a:rPr>
              <a:t>等于 </a:t>
            </a:r>
            <a:r>
              <a:rPr lang="en-GB" altLang="zh-CN" sz="2200" dirty="0">
                <a:solidFill>
                  <a:prstClr val="black"/>
                </a:solidFill>
                <a:ea typeface="黑体" panose="02010609060101010101" pitchFamily="49" charset="-122"/>
                <a:cs typeface="Times New Roman" panose="02020603050405020304" pitchFamily="18" charset="0"/>
              </a:rPr>
              <a:t>where they attend college</a:t>
            </a:r>
            <a:r>
              <a:rPr lang="zh-CN" altLang="en-GB" sz="2200" dirty="0">
                <a:solidFill>
                  <a:prstClr val="black"/>
                </a:solidFill>
                <a:ea typeface="黑体" panose="02010609060101010101" pitchFamily="49" charset="-122"/>
                <a:cs typeface="Times New Roman" panose="02020603050405020304" pitchFamily="18" charset="0"/>
              </a:rPr>
              <a:t>，</a:t>
            </a:r>
            <a:r>
              <a:rPr lang="zh-CN" altLang="en-US" sz="2200" dirty="0">
                <a:solidFill>
                  <a:prstClr val="black"/>
                </a:solidFill>
                <a:ea typeface="黑体" panose="02010609060101010101" pitchFamily="49" charset="-122"/>
                <a:cs typeface="Times New Roman" panose="02020603050405020304" pitchFamily="18" charset="0"/>
              </a:rPr>
              <a:t>作动词 </a:t>
            </a:r>
            <a:r>
              <a:rPr lang="en-GB" altLang="zh-CN" sz="2200" dirty="0">
                <a:solidFill>
                  <a:prstClr val="black"/>
                </a:solidFill>
                <a:ea typeface="黑体" panose="02010609060101010101" pitchFamily="49" charset="-122"/>
                <a:cs typeface="Times New Roman" panose="02020603050405020304" pitchFamily="18" charset="0"/>
              </a:rPr>
              <a:t>decide </a:t>
            </a:r>
            <a:r>
              <a:rPr lang="zh-CN" altLang="en-US" sz="2200" dirty="0">
                <a:solidFill>
                  <a:prstClr val="black"/>
                </a:solidFill>
                <a:ea typeface="黑体" panose="02010609060101010101" pitchFamily="49" charset="-122"/>
                <a:cs typeface="Times New Roman" panose="02020603050405020304" pitchFamily="18" charset="0"/>
              </a:rPr>
              <a:t>的宾语。疑问副词</a:t>
            </a:r>
            <a:r>
              <a:rPr lang="en-US" altLang="zh-CN" sz="2200" dirty="0">
                <a:solidFill>
                  <a:prstClr val="black"/>
                </a:solidFill>
                <a:ea typeface="黑体" panose="02010609060101010101" pitchFamily="49" charset="-122"/>
                <a:cs typeface="Times New Roman" panose="02020603050405020304" pitchFamily="18" charset="0"/>
              </a:rPr>
              <a:t>(</a:t>
            </a:r>
            <a:r>
              <a:rPr lang="en-GB" altLang="zh-CN" sz="2200" dirty="0">
                <a:solidFill>
                  <a:prstClr val="black"/>
                </a:solidFill>
                <a:ea typeface="黑体" panose="02010609060101010101" pitchFamily="49" charset="-122"/>
                <a:cs typeface="Times New Roman" panose="02020603050405020304" pitchFamily="18" charset="0"/>
              </a:rPr>
              <a:t>e.g. </a:t>
            </a:r>
            <a:r>
              <a:rPr lang="en-GB" altLang="zh-CN" sz="2200" i="1" dirty="0">
                <a:solidFill>
                  <a:prstClr val="black"/>
                </a:solidFill>
                <a:ea typeface="黑体" panose="02010609060101010101" pitchFamily="49" charset="-122"/>
                <a:cs typeface="Times New Roman" panose="02020603050405020304" pitchFamily="18" charset="0"/>
              </a:rPr>
              <a:t>where, when, how</a:t>
            </a:r>
            <a:r>
              <a:rPr lang="en-GB" altLang="zh-CN" sz="2200" dirty="0">
                <a:solidFill>
                  <a:prstClr val="black"/>
                </a:solidFill>
                <a:ea typeface="黑体" panose="02010609060101010101" pitchFamily="49" charset="-122"/>
                <a:cs typeface="Times New Roman" panose="02020603050405020304" pitchFamily="18" charset="0"/>
              </a:rPr>
              <a:t>) </a:t>
            </a:r>
            <a:r>
              <a:rPr lang="zh-CN" altLang="en-US" sz="2200" dirty="0">
                <a:solidFill>
                  <a:prstClr val="black"/>
                </a:solidFill>
                <a:ea typeface="黑体" panose="02010609060101010101" pitchFamily="49" charset="-122"/>
                <a:cs typeface="Times New Roman" panose="02020603050405020304" pitchFamily="18" charset="0"/>
              </a:rPr>
              <a:t>和疑问代词 </a:t>
            </a:r>
            <a:r>
              <a:rPr lang="en-US" altLang="zh-CN" sz="2200" dirty="0">
                <a:solidFill>
                  <a:prstClr val="black"/>
                </a:solidFill>
                <a:ea typeface="黑体" panose="02010609060101010101" pitchFamily="49" charset="-122"/>
                <a:cs typeface="Times New Roman" panose="02020603050405020304" pitchFamily="18" charset="0"/>
              </a:rPr>
              <a:t>(</a:t>
            </a:r>
            <a:r>
              <a:rPr lang="en-GB" altLang="zh-CN" sz="2200" dirty="0">
                <a:solidFill>
                  <a:prstClr val="black"/>
                </a:solidFill>
                <a:ea typeface="黑体" panose="02010609060101010101" pitchFamily="49" charset="-122"/>
                <a:cs typeface="Times New Roman" panose="02020603050405020304" pitchFamily="18" charset="0"/>
              </a:rPr>
              <a:t>e.g. </a:t>
            </a:r>
            <a:r>
              <a:rPr lang="en-GB" altLang="zh-CN" sz="2200" i="1" dirty="0">
                <a:solidFill>
                  <a:prstClr val="black"/>
                </a:solidFill>
                <a:ea typeface="黑体" panose="02010609060101010101" pitchFamily="49" charset="-122"/>
                <a:cs typeface="Times New Roman" panose="02020603050405020304" pitchFamily="18" charset="0"/>
              </a:rPr>
              <a:t>who</a:t>
            </a:r>
            <a:r>
              <a:rPr lang="en-GB" altLang="zh-CN" sz="2200" dirty="0">
                <a:solidFill>
                  <a:prstClr val="black"/>
                </a:solidFill>
                <a:ea typeface="黑体" panose="02010609060101010101" pitchFamily="49" charset="-122"/>
                <a:cs typeface="Times New Roman" panose="02020603050405020304" pitchFamily="18" charset="0"/>
              </a:rPr>
              <a:t>, </a:t>
            </a:r>
            <a:r>
              <a:rPr lang="en-GB" altLang="zh-CN" sz="2200" i="1" dirty="0">
                <a:solidFill>
                  <a:prstClr val="black"/>
                </a:solidFill>
                <a:ea typeface="黑体" panose="02010609060101010101" pitchFamily="49" charset="-122"/>
                <a:cs typeface="Times New Roman" panose="02020603050405020304" pitchFamily="18" charset="0"/>
              </a:rPr>
              <a:t>whom</a:t>
            </a:r>
            <a:r>
              <a:rPr lang="en-GB" altLang="zh-CN" sz="2200" dirty="0">
                <a:solidFill>
                  <a:prstClr val="black"/>
                </a:solidFill>
                <a:ea typeface="黑体" panose="02010609060101010101" pitchFamily="49" charset="-122"/>
                <a:cs typeface="Times New Roman" panose="02020603050405020304" pitchFamily="18" charset="0"/>
              </a:rPr>
              <a:t>, </a:t>
            </a:r>
            <a:r>
              <a:rPr lang="en-GB" altLang="zh-CN" sz="2200" i="1" dirty="0">
                <a:solidFill>
                  <a:prstClr val="black"/>
                </a:solidFill>
                <a:ea typeface="黑体" panose="02010609060101010101" pitchFamily="49" charset="-122"/>
                <a:cs typeface="Times New Roman" panose="02020603050405020304" pitchFamily="18" charset="0"/>
              </a:rPr>
              <a:t>whose</a:t>
            </a:r>
            <a:r>
              <a:rPr lang="en-GB" altLang="zh-CN" sz="2200" dirty="0">
                <a:solidFill>
                  <a:prstClr val="black"/>
                </a:solidFill>
                <a:ea typeface="黑体" panose="02010609060101010101" pitchFamily="49" charset="-122"/>
                <a:cs typeface="Times New Roman" panose="02020603050405020304" pitchFamily="18" charset="0"/>
              </a:rPr>
              <a:t>, </a:t>
            </a:r>
            <a:r>
              <a:rPr lang="en-GB" altLang="zh-CN" sz="2200" i="1" dirty="0">
                <a:solidFill>
                  <a:prstClr val="black"/>
                </a:solidFill>
                <a:ea typeface="黑体" panose="02010609060101010101" pitchFamily="49" charset="-122"/>
                <a:cs typeface="Times New Roman" panose="02020603050405020304" pitchFamily="18" charset="0"/>
              </a:rPr>
              <a:t>what</a:t>
            </a:r>
            <a:r>
              <a:rPr lang="en-GB" altLang="zh-CN" sz="2200" dirty="0">
                <a:solidFill>
                  <a:prstClr val="black"/>
                </a:solidFill>
                <a:ea typeface="黑体" panose="02010609060101010101" pitchFamily="49" charset="-122"/>
                <a:cs typeface="Times New Roman" panose="02020603050405020304" pitchFamily="18" charset="0"/>
              </a:rPr>
              <a:t>, </a:t>
            </a:r>
            <a:r>
              <a:rPr lang="en-GB" altLang="zh-CN" sz="2200" i="1" dirty="0">
                <a:solidFill>
                  <a:prstClr val="black"/>
                </a:solidFill>
                <a:ea typeface="黑体" panose="02010609060101010101" pitchFamily="49" charset="-122"/>
                <a:cs typeface="Times New Roman" panose="02020603050405020304" pitchFamily="18" charset="0"/>
              </a:rPr>
              <a:t>which</a:t>
            </a:r>
            <a:r>
              <a:rPr lang="en-GB" altLang="zh-CN" sz="2200" dirty="0">
                <a:solidFill>
                  <a:prstClr val="black"/>
                </a:solidFill>
                <a:ea typeface="黑体" panose="02010609060101010101" pitchFamily="49" charset="-122"/>
                <a:cs typeface="Times New Roman" panose="02020603050405020304" pitchFamily="18" charset="0"/>
              </a:rPr>
              <a:t>) </a:t>
            </a:r>
            <a:r>
              <a:rPr lang="zh-CN" altLang="en-US" sz="2200" dirty="0">
                <a:solidFill>
                  <a:prstClr val="black"/>
                </a:solidFill>
                <a:ea typeface="黑体" panose="02010609060101010101" pitchFamily="49" charset="-122"/>
                <a:cs typeface="Times New Roman" panose="02020603050405020304" pitchFamily="18" charset="0"/>
              </a:rPr>
              <a:t>后跟不定式 </a:t>
            </a:r>
            <a:r>
              <a:rPr lang="en-US" altLang="zh-CN" sz="2200" dirty="0">
                <a:solidFill>
                  <a:prstClr val="black"/>
                </a:solidFill>
                <a:ea typeface="黑体" panose="02010609060101010101" pitchFamily="49" charset="-122"/>
                <a:cs typeface="Times New Roman" panose="02020603050405020304" pitchFamily="18" charset="0"/>
              </a:rPr>
              <a:t>(</a:t>
            </a:r>
            <a:r>
              <a:rPr lang="en-GB" altLang="zh-CN" sz="2200" i="1" dirty="0">
                <a:solidFill>
                  <a:prstClr val="black"/>
                </a:solidFill>
                <a:ea typeface="黑体" panose="02010609060101010101" pitchFamily="49" charset="-122"/>
                <a:cs typeface="Times New Roman" panose="02020603050405020304" pitchFamily="18" charset="0"/>
              </a:rPr>
              <a:t>to</a:t>
            </a:r>
            <a:r>
              <a:rPr lang="en-GB" altLang="zh-CN" sz="2200" dirty="0">
                <a:solidFill>
                  <a:prstClr val="black"/>
                </a:solidFill>
                <a:ea typeface="黑体" panose="02010609060101010101" pitchFamily="49" charset="-122"/>
                <a:cs typeface="Times New Roman" panose="02020603050405020304" pitchFamily="18" charset="0"/>
              </a:rPr>
              <a:t> </a:t>
            </a:r>
            <a:r>
              <a:rPr lang="en-GB" altLang="zh-CN" sz="2200" i="1" dirty="0">
                <a:solidFill>
                  <a:prstClr val="black"/>
                </a:solidFill>
                <a:ea typeface="黑体" panose="02010609060101010101" pitchFamily="49" charset="-122"/>
                <a:cs typeface="Times New Roman" panose="02020603050405020304" pitchFamily="18" charset="0"/>
              </a:rPr>
              <a:t>do</a:t>
            </a:r>
            <a:r>
              <a:rPr lang="en-GB" altLang="zh-CN" sz="2200" dirty="0">
                <a:solidFill>
                  <a:prstClr val="black"/>
                </a:solidFill>
                <a:ea typeface="黑体" panose="02010609060101010101" pitchFamily="49" charset="-122"/>
                <a:cs typeface="Times New Roman" panose="02020603050405020304" pitchFamily="18" charset="0"/>
              </a:rPr>
              <a:t>) </a:t>
            </a:r>
            <a:r>
              <a:rPr lang="zh-CN" altLang="en-US" sz="2200" dirty="0">
                <a:solidFill>
                  <a:prstClr val="black"/>
                </a:solidFill>
                <a:ea typeface="黑体" panose="02010609060101010101" pitchFamily="49" charset="-122"/>
                <a:cs typeface="Times New Roman" panose="02020603050405020304" pitchFamily="18" charset="0"/>
              </a:rPr>
              <a:t>可用作句子主语、宾语、表语、宾语补足语等，例如：</a:t>
            </a:r>
          </a:p>
          <a:p>
            <a:pPr>
              <a:lnSpc>
                <a:spcPct val="120000"/>
              </a:lnSpc>
            </a:pPr>
            <a:r>
              <a:rPr lang="en-GB" altLang="zh-CN" sz="2200" b="1" i="1" dirty="0">
                <a:solidFill>
                  <a:prstClr val="black"/>
                </a:solidFill>
                <a:ea typeface="黑体" panose="02010609060101010101" pitchFamily="49" charset="-122"/>
                <a:cs typeface="Times New Roman" panose="02020603050405020304" pitchFamily="18" charset="0"/>
              </a:rPr>
              <a:t>When to reopen</a:t>
            </a:r>
            <a:r>
              <a:rPr lang="en-GB" altLang="zh-CN" sz="2200" dirty="0">
                <a:solidFill>
                  <a:prstClr val="black"/>
                </a:solidFill>
                <a:ea typeface="黑体" panose="02010609060101010101" pitchFamily="49" charset="-122"/>
                <a:cs typeface="Times New Roman" panose="02020603050405020304" pitchFamily="18" charset="0"/>
              </a:rPr>
              <a:t> </a:t>
            </a:r>
            <a:r>
              <a:rPr lang="en-GB" altLang="zh-CN" sz="2200" b="1" i="1" dirty="0">
                <a:solidFill>
                  <a:prstClr val="black"/>
                </a:solidFill>
                <a:ea typeface="黑体" panose="02010609060101010101" pitchFamily="49" charset="-122"/>
                <a:cs typeface="Times New Roman" panose="02020603050405020304" pitchFamily="18" charset="0"/>
              </a:rPr>
              <a:t>the</a:t>
            </a:r>
            <a:r>
              <a:rPr lang="en-GB" altLang="zh-CN" sz="2200" dirty="0">
                <a:solidFill>
                  <a:prstClr val="black"/>
                </a:solidFill>
                <a:ea typeface="黑体" panose="02010609060101010101" pitchFamily="49" charset="-122"/>
                <a:cs typeface="Times New Roman" panose="02020603050405020304" pitchFamily="18" charset="0"/>
              </a:rPr>
              <a:t> </a:t>
            </a:r>
            <a:r>
              <a:rPr lang="en-GB" altLang="zh-CN" sz="2200" b="1" i="1" dirty="0">
                <a:solidFill>
                  <a:prstClr val="black"/>
                </a:solidFill>
                <a:ea typeface="黑体" panose="02010609060101010101" pitchFamily="49" charset="-122"/>
                <a:cs typeface="Times New Roman" panose="02020603050405020304" pitchFamily="18" charset="0"/>
              </a:rPr>
              <a:t>country’s</a:t>
            </a:r>
            <a:r>
              <a:rPr lang="en-GB" altLang="zh-CN" sz="2200" dirty="0">
                <a:solidFill>
                  <a:prstClr val="black"/>
                </a:solidFill>
                <a:ea typeface="黑体" panose="02010609060101010101" pitchFamily="49" charset="-122"/>
                <a:cs typeface="Times New Roman" panose="02020603050405020304" pitchFamily="18" charset="0"/>
              </a:rPr>
              <a:t> </a:t>
            </a:r>
            <a:r>
              <a:rPr lang="en-GB" altLang="zh-CN" sz="2200" b="1" i="1" dirty="0">
                <a:solidFill>
                  <a:prstClr val="black"/>
                </a:solidFill>
                <a:ea typeface="黑体" panose="02010609060101010101" pitchFamily="49" charset="-122"/>
                <a:cs typeface="Times New Roman" panose="02020603050405020304" pitchFamily="18" charset="0"/>
              </a:rPr>
              <a:t>border</a:t>
            </a:r>
            <a:r>
              <a:rPr lang="en-GB" altLang="zh-CN" sz="2200" dirty="0">
                <a:solidFill>
                  <a:prstClr val="black"/>
                </a:solidFill>
                <a:ea typeface="黑体" panose="02010609060101010101" pitchFamily="49" charset="-122"/>
                <a:cs typeface="Times New Roman" panose="02020603050405020304" pitchFamily="18" charset="0"/>
              </a:rPr>
              <a:t> has been assessed by the government. </a:t>
            </a:r>
            <a:r>
              <a:rPr lang="zh-CN" altLang="en-US" sz="2200" dirty="0">
                <a:solidFill>
                  <a:prstClr val="black"/>
                </a:solidFill>
                <a:ea typeface="黑体" panose="02010609060101010101" pitchFamily="49" charset="-122"/>
                <a:cs typeface="Times New Roman" panose="02020603050405020304" pitchFamily="18" charset="0"/>
              </a:rPr>
              <a:t>政府就何时重新开放国境的问题已经做过评估。</a:t>
            </a:r>
          </a:p>
          <a:p>
            <a:pPr>
              <a:lnSpc>
                <a:spcPct val="120000"/>
              </a:lnSpc>
            </a:pPr>
            <a:r>
              <a:rPr lang="en-GB" altLang="zh-CN" sz="2200" dirty="0">
                <a:solidFill>
                  <a:prstClr val="black"/>
                </a:solidFill>
                <a:ea typeface="黑体" panose="02010609060101010101" pitchFamily="49" charset="-122"/>
                <a:cs typeface="Times New Roman" panose="02020603050405020304" pitchFamily="18" charset="0"/>
              </a:rPr>
              <a:t>Many people wonder </a:t>
            </a:r>
            <a:r>
              <a:rPr lang="en-GB" altLang="zh-CN" sz="2200" b="1" i="1" dirty="0">
                <a:solidFill>
                  <a:prstClr val="black"/>
                </a:solidFill>
                <a:ea typeface="黑体" panose="02010609060101010101" pitchFamily="49" charset="-122"/>
                <a:cs typeface="Times New Roman" panose="02020603050405020304" pitchFamily="18" charset="0"/>
              </a:rPr>
              <a:t>how</a:t>
            </a:r>
            <a:r>
              <a:rPr lang="en-GB" altLang="zh-CN" sz="2200" dirty="0">
                <a:solidFill>
                  <a:prstClr val="black"/>
                </a:solidFill>
                <a:ea typeface="黑体" panose="02010609060101010101" pitchFamily="49" charset="-122"/>
                <a:cs typeface="Times New Roman" panose="02020603050405020304" pitchFamily="18" charset="0"/>
              </a:rPr>
              <a:t> </a:t>
            </a:r>
            <a:r>
              <a:rPr lang="en-GB" altLang="zh-CN" sz="2200" b="1" i="1" dirty="0">
                <a:solidFill>
                  <a:prstClr val="black"/>
                </a:solidFill>
                <a:ea typeface="黑体" panose="02010609060101010101" pitchFamily="49" charset="-122"/>
                <a:cs typeface="Times New Roman" panose="02020603050405020304" pitchFamily="18" charset="0"/>
              </a:rPr>
              <a:t>to</a:t>
            </a:r>
            <a:r>
              <a:rPr lang="en-GB" altLang="zh-CN" sz="2200" dirty="0">
                <a:solidFill>
                  <a:prstClr val="black"/>
                </a:solidFill>
                <a:ea typeface="黑体" panose="02010609060101010101" pitchFamily="49" charset="-122"/>
                <a:cs typeface="Times New Roman" panose="02020603050405020304" pitchFamily="18" charset="0"/>
              </a:rPr>
              <a:t> </a:t>
            </a:r>
            <a:r>
              <a:rPr lang="en-GB" altLang="zh-CN" sz="2200" b="1" i="1" dirty="0">
                <a:solidFill>
                  <a:prstClr val="black"/>
                </a:solidFill>
                <a:ea typeface="黑体" panose="02010609060101010101" pitchFamily="49" charset="-122"/>
                <a:cs typeface="Times New Roman" panose="02020603050405020304" pitchFamily="18" charset="0"/>
              </a:rPr>
              <a:t>maintain</a:t>
            </a:r>
            <a:r>
              <a:rPr lang="en-GB" altLang="zh-CN" sz="2200" dirty="0">
                <a:solidFill>
                  <a:prstClr val="black"/>
                </a:solidFill>
                <a:ea typeface="黑体" panose="02010609060101010101" pitchFamily="49" charset="-122"/>
                <a:cs typeface="Times New Roman" panose="02020603050405020304" pitchFamily="18" charset="0"/>
              </a:rPr>
              <a:t> </a:t>
            </a:r>
            <a:r>
              <a:rPr lang="en-GB" altLang="zh-CN" sz="2200" b="1" i="1" dirty="0">
                <a:solidFill>
                  <a:prstClr val="black"/>
                </a:solidFill>
                <a:ea typeface="黑体" panose="02010609060101010101" pitchFamily="49" charset="-122"/>
                <a:cs typeface="Times New Roman" panose="02020603050405020304" pitchFamily="18" charset="0"/>
              </a:rPr>
              <a:t>work-life</a:t>
            </a:r>
            <a:r>
              <a:rPr lang="en-GB" altLang="zh-CN" sz="2200" dirty="0">
                <a:solidFill>
                  <a:prstClr val="black"/>
                </a:solidFill>
                <a:ea typeface="黑体" panose="02010609060101010101" pitchFamily="49" charset="-122"/>
                <a:cs typeface="Times New Roman" panose="02020603050405020304" pitchFamily="18" charset="0"/>
              </a:rPr>
              <a:t> </a:t>
            </a:r>
            <a:r>
              <a:rPr lang="en-GB" altLang="zh-CN" sz="2200" b="1" i="1" dirty="0">
                <a:solidFill>
                  <a:prstClr val="black"/>
                </a:solidFill>
                <a:ea typeface="黑体" panose="02010609060101010101" pitchFamily="49" charset="-122"/>
                <a:cs typeface="Times New Roman" panose="02020603050405020304" pitchFamily="18" charset="0"/>
              </a:rPr>
              <a:t>balance</a:t>
            </a:r>
            <a:r>
              <a:rPr lang="en-GB" altLang="zh-CN" sz="2200" dirty="0">
                <a:solidFill>
                  <a:prstClr val="black"/>
                </a:solidFill>
                <a:ea typeface="黑体" panose="02010609060101010101" pitchFamily="49" charset="-122"/>
                <a:cs typeface="Times New Roman" panose="02020603050405020304" pitchFamily="18" charset="0"/>
              </a:rPr>
              <a:t>. </a:t>
            </a:r>
          </a:p>
          <a:p>
            <a:pPr>
              <a:lnSpc>
                <a:spcPct val="120000"/>
              </a:lnSpc>
            </a:pPr>
            <a:r>
              <a:rPr lang="zh-CN" altLang="en-US" sz="2200" dirty="0">
                <a:solidFill>
                  <a:prstClr val="black"/>
                </a:solidFill>
                <a:ea typeface="黑体" panose="02010609060101010101" pitchFamily="49" charset="-122"/>
                <a:cs typeface="Times New Roman" panose="02020603050405020304" pitchFamily="18" charset="0"/>
              </a:rPr>
              <a:t>很多人想知道怎样兼顾工作和生活。</a:t>
            </a:r>
            <a:endParaRPr lang="zh-CN" altLang="en-US" sz="2200" dirty="0">
              <a:ea typeface="黑体" panose="02010609060101010101" pitchFamily="49" charset="-122"/>
            </a:endParaRPr>
          </a:p>
        </p:txBody>
      </p:sp>
      <p:sp>
        <p:nvSpPr>
          <p:cNvPr id="12" name="圆角矩形 31"/>
          <p:cNvSpPr/>
          <p:nvPr/>
        </p:nvSpPr>
        <p:spPr>
          <a:xfrm>
            <a:off x="1041992" y="2301240"/>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NOTE</a:t>
            </a:r>
            <a:endParaRPr lang="zh-CN" altLang="en-US" sz="2000" b="1"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610978" y="1215466"/>
            <a:ext cx="431014" cy="492443"/>
          </a:xfrm>
          <a:prstGeom prst="rect">
            <a:avLst/>
          </a:prstGeom>
          <a:noFill/>
        </p:spPr>
        <p:txBody>
          <a:bodyPr wrap="square" rtlCol="0">
            <a:spAutoFit/>
          </a:bodyPr>
          <a:lstStyle/>
          <a:p>
            <a:r>
              <a:rPr lang="en-US" altLang="zh-CN" sz="2600" b="1" dirty="0"/>
              <a:t>2</a:t>
            </a:r>
            <a:endParaRPr lang="zh-CN" altLang="en-US" sz="2600" b="1" dirty="0"/>
          </a:p>
        </p:txBody>
      </p:sp>
      <p:sp>
        <p:nvSpPr>
          <p:cNvPr id="31" name="矩形: 圆角 34">
            <a:hlinkClick r:id="" action="ppaction://noaction"/>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Arial" panose="020B0604020202020204" pitchFamily="34" charset="0"/>
                <a:cs typeface="Arial" panose="020B0604020202020204" pitchFamily="34" charset="0"/>
              </a:rPr>
              <a:t>LP</a:t>
            </a:r>
            <a:endParaRPr lang="zh-CN" altLang="en-US" sz="2800" b="1" dirty="0">
              <a:latin typeface="Arial" panose="020B0604020202020204" pitchFamily="34" charset="0"/>
              <a:cs typeface="Arial" panose="020B0604020202020204" pitchFamily="34" charset="0"/>
            </a:endParaRPr>
          </a:p>
        </p:txBody>
      </p:sp>
      <p:sp>
        <p:nvSpPr>
          <p:cNvPr id="3" name="文本框 2"/>
          <p:cNvSpPr txBox="1"/>
          <p:nvPr/>
        </p:nvSpPr>
        <p:spPr>
          <a:xfrm>
            <a:off x="956928" y="1234211"/>
            <a:ext cx="9707962" cy="877804"/>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It is reported </a:t>
            </a:r>
            <a:r>
              <a:rPr lang="en-US" altLang="zh-CN" sz="2200" b="1" u="sng" dirty="0">
                <a:solidFill>
                  <a:srgbClr val="DD5C60"/>
                </a:solidFill>
                <a:cs typeface="Times New Roman" panose="02020603050405020304" pitchFamily="18" charset="0"/>
              </a:rPr>
              <a:t>that</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many institutions have struggled to </a:t>
            </a:r>
            <a:r>
              <a:rPr lang="en-US" altLang="zh-CN" sz="2200" b="1" u="sng" dirty="0">
                <a:solidFill>
                  <a:srgbClr val="DD5C60"/>
                </a:solidFill>
                <a:cs typeface="Times New Roman" panose="02020603050405020304" pitchFamily="18" charset="0"/>
              </a:rPr>
              <a:t>meet their enrollment goals</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(Line 2, para. 1)</a:t>
            </a:r>
          </a:p>
        </p:txBody>
      </p:sp>
      <p:sp>
        <p:nvSpPr>
          <p:cNvPr id="13" name="矩形 12"/>
          <p:cNvSpPr/>
          <p:nvPr/>
        </p:nvSpPr>
        <p:spPr>
          <a:xfrm>
            <a:off x="0" y="2525557"/>
            <a:ext cx="12192000" cy="21024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956928" y="2727578"/>
            <a:ext cx="10823943" cy="1690335"/>
          </a:xfrm>
          <a:prstGeom prst="rect">
            <a:avLst/>
          </a:prstGeom>
          <a:noFill/>
        </p:spPr>
        <p:txBody>
          <a:bodyPr wrap="square" rtlCol="0">
            <a:spAutoFit/>
          </a:bodyPr>
          <a:lstStyle/>
          <a:p>
            <a:pPr>
              <a:lnSpc>
                <a:spcPct val="120000"/>
              </a:lnSpc>
            </a:pPr>
            <a:r>
              <a:rPr lang="en-GB" altLang="zh-CN" sz="2200" dirty="0">
                <a:solidFill>
                  <a:prstClr val="black"/>
                </a:solidFill>
                <a:ea typeface="黑体" panose="02010609060101010101" pitchFamily="49" charset="-122"/>
                <a:cs typeface="Times New Roman" panose="02020603050405020304" pitchFamily="18" charset="0"/>
              </a:rPr>
              <a:t>that </a:t>
            </a:r>
            <a:r>
              <a:rPr lang="zh-CN" altLang="en-US" sz="2200" dirty="0">
                <a:solidFill>
                  <a:prstClr val="black"/>
                </a:solidFill>
                <a:ea typeface="黑体" panose="02010609060101010101" pitchFamily="49" charset="-122"/>
                <a:cs typeface="Times New Roman" panose="02020603050405020304" pitchFamily="18" charset="0"/>
              </a:rPr>
              <a:t>引导的从句是句子真正的主语，原本句子的语序应该是：</a:t>
            </a:r>
            <a:r>
              <a:rPr lang="en-GB" altLang="zh-CN" sz="2200" dirty="0">
                <a:solidFill>
                  <a:prstClr val="black"/>
                </a:solidFill>
                <a:ea typeface="黑体" panose="02010609060101010101" pitchFamily="49" charset="-122"/>
                <a:cs typeface="Times New Roman" panose="02020603050405020304" pitchFamily="18" charset="0"/>
              </a:rPr>
              <a:t>That many institutions have struggled to meet their </a:t>
            </a:r>
            <a:r>
              <a:rPr lang="en-GB" altLang="zh-CN" sz="2200" dirty="0" err="1">
                <a:solidFill>
                  <a:prstClr val="black"/>
                </a:solidFill>
                <a:ea typeface="黑体" panose="02010609060101010101" pitchFamily="49" charset="-122"/>
                <a:cs typeface="Times New Roman" panose="02020603050405020304" pitchFamily="18" charset="0"/>
              </a:rPr>
              <a:t>enrollment</a:t>
            </a:r>
            <a:r>
              <a:rPr lang="en-GB" altLang="zh-CN" sz="2200" dirty="0">
                <a:solidFill>
                  <a:prstClr val="black"/>
                </a:solidFill>
                <a:ea typeface="黑体" panose="02010609060101010101" pitchFamily="49" charset="-122"/>
                <a:cs typeface="Times New Roman" panose="02020603050405020304" pitchFamily="18" charset="0"/>
              </a:rPr>
              <a:t> goals is reported. </a:t>
            </a:r>
            <a:r>
              <a:rPr lang="zh-CN" altLang="en-US" sz="2200" dirty="0">
                <a:solidFill>
                  <a:prstClr val="black"/>
                </a:solidFill>
                <a:ea typeface="黑体" panose="02010609060101010101" pitchFamily="49" charset="-122"/>
                <a:cs typeface="Times New Roman" panose="02020603050405020304" pitchFamily="18" charset="0"/>
              </a:rPr>
              <a:t>用 </a:t>
            </a:r>
            <a:r>
              <a:rPr lang="en-GB" altLang="zh-CN" sz="2200" dirty="0">
                <a:solidFill>
                  <a:prstClr val="black"/>
                </a:solidFill>
                <a:ea typeface="黑体" panose="02010609060101010101" pitchFamily="49" charset="-122"/>
                <a:cs typeface="Times New Roman" panose="02020603050405020304" pitchFamily="18" charset="0"/>
              </a:rPr>
              <a:t>it </a:t>
            </a:r>
            <a:r>
              <a:rPr lang="zh-CN" altLang="en-US" sz="2200" dirty="0">
                <a:solidFill>
                  <a:prstClr val="black"/>
                </a:solidFill>
                <a:ea typeface="黑体" panose="02010609060101010101" pitchFamily="49" charset="-122"/>
                <a:cs typeface="Times New Roman" panose="02020603050405020304" pitchFamily="18" charset="0"/>
              </a:rPr>
              <a:t>替代 </a:t>
            </a:r>
            <a:r>
              <a:rPr lang="en-GB" altLang="zh-CN" sz="2200" dirty="0">
                <a:solidFill>
                  <a:prstClr val="black"/>
                </a:solidFill>
                <a:ea typeface="黑体" panose="02010609060101010101" pitchFamily="49" charset="-122"/>
                <a:cs typeface="Times New Roman" panose="02020603050405020304" pitchFamily="18" charset="0"/>
              </a:rPr>
              <a:t>that </a:t>
            </a:r>
            <a:r>
              <a:rPr lang="zh-CN" altLang="en-US" sz="2200" dirty="0">
                <a:solidFill>
                  <a:prstClr val="black"/>
                </a:solidFill>
                <a:ea typeface="黑体" panose="02010609060101010101" pitchFamily="49" charset="-122"/>
                <a:cs typeface="Times New Roman" panose="02020603050405020304" pitchFamily="18" charset="0"/>
              </a:rPr>
              <a:t>从句，可避免句子头重脚轻。第 </a:t>
            </a:r>
            <a:r>
              <a:rPr lang="en-US" altLang="zh-CN" sz="2200" dirty="0">
                <a:solidFill>
                  <a:prstClr val="black"/>
                </a:solidFill>
                <a:ea typeface="黑体" panose="02010609060101010101" pitchFamily="49" charset="-122"/>
                <a:cs typeface="Times New Roman" panose="02020603050405020304" pitchFamily="18" charset="0"/>
              </a:rPr>
              <a:t>4 </a:t>
            </a:r>
            <a:r>
              <a:rPr lang="zh-CN" altLang="en-US" sz="2200" dirty="0">
                <a:solidFill>
                  <a:prstClr val="black"/>
                </a:solidFill>
                <a:ea typeface="黑体" panose="02010609060101010101" pitchFamily="49" charset="-122"/>
                <a:cs typeface="Times New Roman" panose="02020603050405020304" pitchFamily="18" charset="0"/>
              </a:rPr>
              <a:t>段还有一处类似的例子：</a:t>
            </a:r>
            <a:r>
              <a:rPr lang="en-GB" altLang="zh-CN" sz="2200" b="1" dirty="0">
                <a:solidFill>
                  <a:prstClr val="black"/>
                </a:solidFill>
                <a:ea typeface="黑体" panose="02010609060101010101" pitchFamily="49" charset="-122"/>
                <a:cs typeface="Times New Roman" panose="02020603050405020304" pitchFamily="18" charset="0"/>
              </a:rPr>
              <a:t>It is</a:t>
            </a:r>
            <a:r>
              <a:rPr lang="en-GB" altLang="zh-CN" sz="2200" dirty="0">
                <a:solidFill>
                  <a:prstClr val="black"/>
                </a:solidFill>
                <a:ea typeface="黑体" panose="02010609060101010101" pitchFamily="49" charset="-122"/>
                <a:cs typeface="Times New Roman" panose="02020603050405020304" pitchFamily="18" charset="0"/>
              </a:rPr>
              <a:t> common today </a:t>
            </a:r>
            <a:r>
              <a:rPr lang="en-GB" altLang="zh-CN" sz="2200" b="1" dirty="0">
                <a:solidFill>
                  <a:prstClr val="black"/>
                </a:solidFill>
                <a:ea typeface="黑体" panose="02010609060101010101" pitchFamily="49" charset="-122"/>
                <a:cs typeface="Times New Roman" panose="02020603050405020304" pitchFamily="18" charset="0"/>
              </a:rPr>
              <a:t>that</a:t>
            </a:r>
            <a:r>
              <a:rPr lang="en-GB" altLang="zh-CN" sz="2200" dirty="0">
                <a:solidFill>
                  <a:prstClr val="black"/>
                </a:solidFill>
                <a:ea typeface="黑体" panose="02010609060101010101" pitchFamily="49" charset="-122"/>
                <a:cs typeface="Times New Roman" panose="02020603050405020304" pitchFamily="18" charset="0"/>
              </a:rPr>
              <a:t> students conduct group work on online platforms. (Lines 6–7, para. 4)</a:t>
            </a:r>
            <a:endParaRPr lang="zh-CN" altLang="en-US" sz="2200" dirty="0">
              <a:ea typeface="黑体" panose="02010609060101010101" pitchFamily="49" charset="-122"/>
            </a:endParaRPr>
          </a:p>
        </p:txBody>
      </p:sp>
      <p:sp>
        <p:nvSpPr>
          <p:cNvPr id="15" name="圆角矩形 31"/>
          <p:cNvSpPr/>
          <p:nvPr/>
        </p:nvSpPr>
        <p:spPr>
          <a:xfrm>
            <a:off x="1041992" y="2301240"/>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NOTE</a:t>
            </a:r>
            <a:endParaRPr lang="zh-CN" altLang="en-US" sz="2000" b="1" dirty="0"/>
          </a:p>
        </p:txBody>
      </p:sp>
      <p:sp>
        <p:nvSpPr>
          <p:cNvPr id="11" name="文本框 10"/>
          <p:cNvSpPr txBox="1"/>
          <p:nvPr/>
        </p:nvSpPr>
        <p:spPr>
          <a:xfrm>
            <a:off x="919321" y="374590"/>
            <a:ext cx="4901376" cy="584775"/>
          </a:xfrm>
          <a:prstGeom prst="rect">
            <a:avLst/>
          </a:prstGeom>
          <a:noFill/>
        </p:spPr>
        <p:txBody>
          <a:bodyPr wrap="square" rtlCol="0">
            <a:spAutoFit/>
          </a:bodyPr>
          <a:lstStyle/>
          <a:p>
            <a:r>
              <a:rPr lang="en-US" altLang="zh-CN" sz="3200" b="1" dirty="0"/>
              <a:t>Language Points-Passage A</a:t>
            </a:r>
            <a:endParaRPr lang="zh-CN" altLang="en-US" sz="3200" b="1"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4832474"/>
            <a:ext cx="12192000" cy="158561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610978" y="1215466"/>
            <a:ext cx="431014" cy="492443"/>
          </a:xfrm>
          <a:prstGeom prst="rect">
            <a:avLst/>
          </a:prstGeom>
          <a:noFill/>
        </p:spPr>
        <p:txBody>
          <a:bodyPr wrap="square" rtlCol="0">
            <a:spAutoFit/>
          </a:bodyPr>
          <a:lstStyle/>
          <a:p>
            <a:r>
              <a:rPr lang="en-US" altLang="zh-CN" sz="2600" b="1" dirty="0"/>
              <a:t>2</a:t>
            </a:r>
            <a:endParaRPr lang="zh-CN" altLang="en-US" sz="2600" b="1" dirty="0"/>
          </a:p>
        </p:txBody>
      </p:sp>
      <p:sp>
        <p:nvSpPr>
          <p:cNvPr id="31" name="矩形: 圆角 34">
            <a:hlinkClick r:id="" action="ppaction://noaction"/>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Arial" panose="020B0604020202020204" pitchFamily="34" charset="0"/>
                <a:cs typeface="Arial" panose="020B0604020202020204" pitchFamily="34" charset="0"/>
              </a:rPr>
              <a:t>LP</a:t>
            </a:r>
            <a:endParaRPr lang="zh-CN" altLang="en-US" sz="2800" b="1" dirty="0">
              <a:latin typeface="Arial" panose="020B0604020202020204" pitchFamily="34" charset="0"/>
              <a:cs typeface="Arial" panose="020B0604020202020204" pitchFamily="34" charset="0"/>
            </a:endParaRPr>
          </a:p>
        </p:txBody>
      </p:sp>
      <p:sp>
        <p:nvSpPr>
          <p:cNvPr id="3" name="文本框 2"/>
          <p:cNvSpPr txBox="1"/>
          <p:nvPr/>
        </p:nvSpPr>
        <p:spPr>
          <a:xfrm>
            <a:off x="956927" y="1234211"/>
            <a:ext cx="10823943" cy="3309945"/>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It is reported </a:t>
            </a:r>
            <a:r>
              <a:rPr lang="en-US" altLang="zh-CN" sz="2200" b="1" u="sng" dirty="0">
                <a:solidFill>
                  <a:srgbClr val="DD5C60"/>
                </a:solidFill>
                <a:cs typeface="Times New Roman" panose="02020603050405020304" pitchFamily="18" charset="0"/>
              </a:rPr>
              <a:t>that</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many institutions have struggled to </a:t>
            </a:r>
            <a:r>
              <a:rPr lang="en-US" altLang="zh-CN" sz="2200" b="1" u="sng" dirty="0">
                <a:solidFill>
                  <a:srgbClr val="DD5C60"/>
                </a:solidFill>
                <a:cs typeface="Times New Roman" panose="02020603050405020304" pitchFamily="18" charset="0"/>
              </a:rPr>
              <a:t>meet their enrollment goals</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t>
            </a: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(Line 2, para. 1)</a:t>
            </a:r>
          </a:p>
          <a:p>
            <a:pPr marL="3592830" marR="0" lvl="0" indent="-359283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enrollment</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t>
            </a:r>
            <a:r>
              <a:rPr kumimoji="0" lang="en-US" altLang="zh-CN" sz="2200" i="0" u="none" strike="noStrike" kern="1200" cap="none" spc="0" normalizeH="0" baseline="0" noProof="0" dirty="0" err="1">
                <a:ln>
                  <a:noFill/>
                </a:ln>
                <a:solidFill>
                  <a:prstClr val="black"/>
                </a:solidFill>
                <a:effectLst/>
                <a:uLnTx/>
                <a:uFillTx/>
                <a:ea typeface="宋体" panose="02010600030101010101" pitchFamily="2" charset="-122"/>
                <a:cs typeface="Times New Roman" panose="02020603050405020304" pitchFamily="18" charset="0"/>
              </a:rPr>
              <a:t>BrE</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enrolment) </a:t>
            </a:r>
            <a:r>
              <a:rPr kumimoji="0" lang="en-US" altLang="zh-CN" sz="2200" i="1"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n.</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the act of officially joining a course, school, etc.; the number of people who do this </a:t>
            </a:r>
            <a:r>
              <a:rPr kumimoji="0" lang="zh-CN" altLang="en-US" sz="220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入学，注册；登记（人数）</a:t>
            </a:r>
          </a:p>
          <a:p>
            <a:pPr marL="3592830" indent="-3592830" algn="just">
              <a:lnSpc>
                <a:spcPct val="120000"/>
              </a:lnSpc>
              <a:defRPr/>
            </a:pPr>
            <a:r>
              <a:rPr kumimoji="0" lang="en-US" altLang="zh-CN" sz="2200" i="1"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e.g.</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School </a:t>
            </a:r>
            <a:r>
              <a:rPr lang="en-US" altLang="zh-CN" sz="2200" b="1" i="1" dirty="0">
                <a:solidFill>
                  <a:prstClr val="black"/>
                </a:solidFill>
                <a:ea typeface="黑体" panose="02010609060101010101" pitchFamily="49" charset="-122"/>
                <a:cs typeface="Times New Roman" panose="02020603050405020304" pitchFamily="18" charset="0"/>
              </a:rPr>
              <a:t>enrollments</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are currently falling. </a:t>
            </a:r>
            <a:r>
              <a:rPr lang="zh-CN" altLang="en-US" sz="22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目前学校的注册人数在减少。</a:t>
            </a:r>
          </a:p>
          <a:p>
            <a:pPr marL="2062480" marR="0" lvl="0" indent="-2062480" algn="just" defTabSz="914400" rtl="0" eaLnBrk="1" fontAlgn="auto" latinLnBrk="0" hangingPunct="1">
              <a:lnSpc>
                <a:spcPct val="120000"/>
              </a:lnSpc>
              <a:spcBef>
                <a:spcPts val="0"/>
              </a:spcBef>
              <a:spcAft>
                <a:spcPts val="0"/>
              </a:spcAft>
              <a:buClrTx/>
              <a:buSzTx/>
              <a:buFontTx/>
              <a:buNone/>
              <a:defRPr/>
            </a:pPr>
            <a:r>
              <a:rPr lang="en-US" altLang="zh-CN" sz="2200" b="1" dirty="0">
                <a:solidFill>
                  <a:prstClr val="black"/>
                </a:solidFill>
                <a:ea typeface="宋体" panose="02010600030101010101" pitchFamily="2" charset="-122"/>
                <a:cs typeface="Times New Roman" panose="02020603050405020304" pitchFamily="18" charset="0"/>
              </a:rPr>
              <a:t>enroll</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t>
            </a:r>
            <a:r>
              <a:rPr kumimoji="0" lang="en-US" altLang="zh-CN" sz="2200" i="0" u="none" strike="noStrike" kern="1200" cap="none" spc="0" normalizeH="0" baseline="0" noProof="0" dirty="0" err="1">
                <a:ln>
                  <a:noFill/>
                </a:ln>
                <a:solidFill>
                  <a:prstClr val="black"/>
                </a:solidFill>
                <a:effectLst/>
                <a:uLnTx/>
                <a:uFillTx/>
                <a:ea typeface="宋体" panose="02010600030101010101" pitchFamily="2" charset="-122"/>
                <a:cs typeface="Times New Roman" panose="02020603050405020304" pitchFamily="18" charset="0"/>
              </a:rPr>
              <a:t>BrE</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t>
            </a:r>
            <a:r>
              <a:rPr kumimoji="0" lang="en-US" altLang="zh-CN" sz="2200" i="0" u="none" strike="noStrike" kern="1200" cap="none" spc="0" normalizeH="0" baseline="0" noProof="0" dirty="0" err="1">
                <a:ln>
                  <a:noFill/>
                </a:ln>
                <a:solidFill>
                  <a:prstClr val="black"/>
                </a:solidFill>
                <a:effectLst/>
                <a:uLnTx/>
                <a:uFillTx/>
                <a:ea typeface="宋体" panose="02010600030101010101" pitchFamily="2" charset="-122"/>
                <a:cs typeface="Times New Roman" panose="02020603050405020304" pitchFamily="18" charset="0"/>
              </a:rPr>
              <a:t>enrol</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t>
            </a:r>
            <a:r>
              <a:rPr lang="en-US" altLang="zh-CN" sz="2200" i="1" dirty="0">
                <a:solidFill>
                  <a:prstClr val="black"/>
                </a:solidFill>
                <a:ea typeface="宋体" panose="02010600030101010101" pitchFamily="2" charset="-122"/>
                <a:cs typeface="Times New Roman" panose="02020603050405020304" pitchFamily="18" charset="0"/>
              </a:rPr>
              <a:t>v.</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to arrange for yourself or for sb else to officially join a course, school, etc.</a:t>
            </a:r>
            <a:r>
              <a:rPr lang="zh-CN" altLang="en-US" sz="22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（使）加入；注册；登记</a:t>
            </a:r>
          </a:p>
          <a:p>
            <a:pPr marL="3592830" indent="-3592830" algn="just">
              <a:lnSpc>
                <a:spcPct val="120000"/>
              </a:lnSpc>
              <a:defRPr/>
            </a:pPr>
            <a:r>
              <a:rPr lang="en-US" altLang="zh-CN" sz="2200" i="1" dirty="0">
                <a:solidFill>
                  <a:prstClr val="black"/>
                </a:solidFill>
                <a:ea typeface="宋体" panose="02010600030101010101" pitchFamily="2" charset="-122"/>
                <a:cs typeface="Times New Roman" panose="02020603050405020304" pitchFamily="18" charset="0"/>
              </a:rPr>
              <a:t>e.g.</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to </a:t>
            </a:r>
            <a:r>
              <a:rPr lang="en-US" altLang="zh-CN" sz="2200" b="1" i="1" dirty="0">
                <a:solidFill>
                  <a:prstClr val="black"/>
                </a:solidFill>
                <a:ea typeface="黑体" panose="02010609060101010101" pitchFamily="49" charset="-122"/>
                <a:cs typeface="Times New Roman" panose="02020603050405020304" pitchFamily="18" charset="0"/>
              </a:rPr>
              <a:t>enroll</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in a course </a:t>
            </a:r>
            <a:r>
              <a:rPr lang="zh-CN" altLang="en-US" sz="22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注册学习一门课程</a:t>
            </a:r>
          </a:p>
        </p:txBody>
      </p:sp>
      <p:sp>
        <p:nvSpPr>
          <p:cNvPr id="14" name="文本框 13"/>
          <p:cNvSpPr txBox="1"/>
          <p:nvPr/>
        </p:nvSpPr>
        <p:spPr>
          <a:xfrm>
            <a:off x="956928" y="5034495"/>
            <a:ext cx="10823943" cy="1278620"/>
          </a:xfrm>
          <a:prstGeom prst="rect">
            <a:avLst/>
          </a:prstGeom>
          <a:noFill/>
        </p:spPr>
        <p:txBody>
          <a:bodyPr wrap="square" rtlCol="0">
            <a:spAutoFit/>
          </a:bodyPr>
          <a:lstStyle/>
          <a:p>
            <a:pPr>
              <a:lnSpc>
                <a:spcPct val="120000"/>
              </a:lnSpc>
            </a:pPr>
            <a:r>
              <a:rPr lang="en-GB" altLang="zh-CN" sz="2200" dirty="0">
                <a:solidFill>
                  <a:prstClr val="black"/>
                </a:solidFill>
                <a:ea typeface="黑体" panose="02010609060101010101" pitchFamily="49" charset="-122"/>
                <a:cs typeface="Times New Roman" panose="02020603050405020304" pitchFamily="18" charset="0"/>
              </a:rPr>
              <a:t>meet one’s goals: </a:t>
            </a:r>
            <a:r>
              <a:rPr lang="zh-CN" altLang="en-US" sz="2200" dirty="0">
                <a:solidFill>
                  <a:prstClr val="black"/>
                </a:solidFill>
                <a:ea typeface="黑体" panose="02010609060101010101" pitchFamily="49" charset="-122"/>
                <a:cs typeface="Times New Roman" panose="02020603050405020304" pitchFamily="18" charset="0"/>
              </a:rPr>
              <a:t>达到目标。名词 </a:t>
            </a:r>
            <a:r>
              <a:rPr lang="en-GB" altLang="zh-CN" sz="2200" dirty="0">
                <a:solidFill>
                  <a:prstClr val="black"/>
                </a:solidFill>
                <a:ea typeface="黑体" panose="02010609060101010101" pitchFamily="49" charset="-122"/>
                <a:cs typeface="Times New Roman" panose="02020603050405020304" pitchFamily="18" charset="0"/>
              </a:rPr>
              <a:t>goal </a:t>
            </a:r>
            <a:r>
              <a:rPr lang="zh-CN" altLang="en-US" sz="2200" dirty="0">
                <a:solidFill>
                  <a:prstClr val="black"/>
                </a:solidFill>
                <a:ea typeface="黑体" panose="02010609060101010101" pitchFamily="49" charset="-122"/>
                <a:cs typeface="Times New Roman" panose="02020603050405020304" pitchFamily="18" charset="0"/>
              </a:rPr>
              <a:t>的常用搭配还有：</a:t>
            </a:r>
            <a:r>
              <a:rPr lang="en-GB" altLang="zh-CN" sz="2200" dirty="0">
                <a:solidFill>
                  <a:prstClr val="black"/>
                </a:solidFill>
                <a:ea typeface="黑体" panose="02010609060101010101" pitchFamily="49" charset="-122"/>
                <a:cs typeface="Times New Roman" panose="02020603050405020304" pitchFamily="18" charset="0"/>
              </a:rPr>
              <a:t>reach / achieve / attain one’s goals </a:t>
            </a:r>
            <a:r>
              <a:rPr lang="zh-CN" altLang="en-US" sz="2200" dirty="0">
                <a:solidFill>
                  <a:prstClr val="black"/>
                </a:solidFill>
                <a:ea typeface="黑体" panose="02010609060101010101" pitchFamily="49" charset="-122"/>
                <a:cs typeface="Times New Roman" panose="02020603050405020304" pitchFamily="18" charset="0"/>
              </a:rPr>
              <a:t>达到目标；</a:t>
            </a:r>
            <a:r>
              <a:rPr lang="en-GB" altLang="zh-CN" sz="2200" dirty="0">
                <a:solidFill>
                  <a:prstClr val="black"/>
                </a:solidFill>
                <a:ea typeface="黑体" panose="02010609060101010101" pitchFamily="49" charset="-122"/>
                <a:cs typeface="Times New Roman" panose="02020603050405020304" pitchFamily="18" charset="0"/>
              </a:rPr>
              <a:t>establish / set a goal </a:t>
            </a:r>
            <a:r>
              <a:rPr lang="zh-CN" altLang="en-US" sz="2200" dirty="0">
                <a:solidFill>
                  <a:prstClr val="black"/>
                </a:solidFill>
                <a:ea typeface="黑体" panose="02010609060101010101" pitchFamily="49" charset="-122"/>
                <a:cs typeface="Times New Roman" panose="02020603050405020304" pitchFamily="18" charset="0"/>
              </a:rPr>
              <a:t>制定目标；</a:t>
            </a:r>
            <a:r>
              <a:rPr lang="en-GB" altLang="zh-CN" sz="2200" dirty="0">
                <a:solidFill>
                  <a:prstClr val="black"/>
                </a:solidFill>
                <a:ea typeface="黑体" panose="02010609060101010101" pitchFamily="49" charset="-122"/>
                <a:cs typeface="Times New Roman" panose="02020603050405020304" pitchFamily="18" charset="0"/>
              </a:rPr>
              <a:t>pursue / strive for / work toward one’s goals </a:t>
            </a:r>
            <a:r>
              <a:rPr lang="zh-CN" altLang="en-US" sz="2200" dirty="0">
                <a:solidFill>
                  <a:prstClr val="black"/>
                </a:solidFill>
                <a:ea typeface="黑体" panose="02010609060101010101" pitchFamily="49" charset="-122"/>
                <a:cs typeface="Times New Roman" panose="02020603050405020304" pitchFamily="18" charset="0"/>
              </a:rPr>
              <a:t>追求目标</a:t>
            </a:r>
            <a:endParaRPr lang="zh-CN" altLang="en-US" sz="2200" dirty="0">
              <a:ea typeface="黑体" panose="02010609060101010101" pitchFamily="49" charset="-122"/>
            </a:endParaRPr>
          </a:p>
        </p:txBody>
      </p:sp>
      <p:sp>
        <p:nvSpPr>
          <p:cNvPr id="33"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
        <p:nvSpPr>
          <p:cNvPr id="15" name="圆角矩形 31"/>
          <p:cNvSpPr/>
          <p:nvPr/>
        </p:nvSpPr>
        <p:spPr>
          <a:xfrm>
            <a:off x="1041992" y="4608157"/>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NOTE</a:t>
            </a:r>
            <a:endParaRPr lang="zh-CN" altLang="en-US" sz="2000" b="1" dirty="0"/>
          </a:p>
        </p:txBody>
      </p:sp>
      <p:sp>
        <p:nvSpPr>
          <p:cNvPr id="11" name="文本框 10"/>
          <p:cNvSpPr txBox="1"/>
          <p:nvPr/>
        </p:nvSpPr>
        <p:spPr>
          <a:xfrm>
            <a:off x="919321" y="374590"/>
            <a:ext cx="4901376" cy="584775"/>
          </a:xfrm>
          <a:prstGeom prst="rect">
            <a:avLst/>
          </a:prstGeom>
          <a:noFill/>
        </p:spPr>
        <p:txBody>
          <a:bodyPr wrap="square" rtlCol="0">
            <a:spAutoFit/>
          </a:bodyPr>
          <a:lstStyle/>
          <a:p>
            <a:r>
              <a:rPr lang="en-US" altLang="zh-CN" sz="3200" b="1" dirty="0"/>
              <a:t>Language Points-Passage A</a:t>
            </a:r>
            <a:endParaRPr lang="zh-CN" altLang="en-US" sz="3200" b="1"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4224587"/>
            <a:ext cx="12192000" cy="23721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610978" y="1215466"/>
            <a:ext cx="431014"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3</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2903680"/>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sng" strike="noStrike" kern="1200" cap="none" spc="0" normalizeH="0" baseline="0" noProof="0" dirty="0">
                <a:ln>
                  <a:noFill/>
                </a:ln>
                <a:solidFill>
                  <a:srgbClr val="DD5C60"/>
                </a:solidFill>
                <a:effectLst/>
                <a:uLnTx/>
                <a:uFillTx/>
                <a:ea typeface="宋体" panose="02010600030101010101" pitchFamily="2" charset="-122"/>
                <a:cs typeface="Times New Roman" panose="02020603050405020304" pitchFamily="18" charset="0"/>
              </a:rPr>
              <a:t>Savvy</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institutions have started to invest in smart campuses to meet the needs of these </a:t>
            </a:r>
            <a:r>
              <a:rPr lang="en-US" altLang="zh-CN" sz="2200" b="1" u="sng" dirty="0">
                <a:solidFill>
                  <a:srgbClr val="DD5C60"/>
                </a:solidFill>
                <a:ea typeface="宋体" panose="02010600030101010101" pitchFamily="2" charset="-122"/>
                <a:cs typeface="Times New Roman" panose="02020603050405020304" pitchFamily="18" charset="0"/>
              </a:rPr>
              <a:t>digital natives</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(Lines 5-6, para. 1) </a:t>
            </a:r>
          </a:p>
          <a:p>
            <a:pPr marL="1167130" marR="0" lvl="0" indent="-116713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savvy</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t>
            </a:r>
            <a:r>
              <a:rPr kumimoji="0" lang="en-US" altLang="zh-CN" sz="2200" i="1"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adj.</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having practical knowledge and understanding of sth; having common sense </a:t>
            </a:r>
            <a:r>
              <a:rPr kumimoji="0" lang="zh-CN" altLang="en-US" sz="220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有见识的；通情达理的</a:t>
            </a:r>
          </a:p>
          <a:p>
            <a:pPr marR="0" lvl="0" algn="just" defTabSz="914400" rtl="0" eaLnBrk="1" fontAlgn="auto" latinLnBrk="0" hangingPunct="1">
              <a:lnSpc>
                <a:spcPct val="120000"/>
              </a:lnSpc>
              <a:spcBef>
                <a:spcPts val="0"/>
              </a:spcBef>
              <a:spcAft>
                <a:spcPts val="0"/>
              </a:spcAft>
              <a:buClrTx/>
              <a:buSzTx/>
              <a:buFontTx/>
              <a:buNone/>
              <a:defRPr/>
            </a:pPr>
            <a:r>
              <a:rPr lang="en-US" altLang="zh-CN" sz="2200" i="1" dirty="0">
                <a:solidFill>
                  <a:prstClr val="black"/>
                </a:solidFill>
                <a:ea typeface="宋体" panose="02010600030101010101" pitchFamily="2" charset="-122"/>
                <a:cs typeface="Times New Roman" panose="02020603050405020304" pitchFamily="18" charset="0"/>
              </a:rPr>
              <a:t>e.g.</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t>
            </a:r>
            <a:r>
              <a:rPr lang="en-US" altLang="zh-CN" sz="2200" b="1" i="1" dirty="0">
                <a:solidFill>
                  <a:prstClr val="black"/>
                </a:solidFill>
                <a:ea typeface="黑体" panose="02010609060101010101" pitchFamily="49" charset="-122"/>
                <a:cs typeface="Times New Roman" panose="02020603050405020304" pitchFamily="18" charset="0"/>
              </a:rPr>
              <a:t>savvy</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shoppers / </a:t>
            </a:r>
            <a:r>
              <a:rPr kumimoji="0" lang="en-US" altLang="zh-CN" sz="2200" i="0" u="none" strike="noStrike" kern="1200" cap="none" spc="0" normalizeH="0" baseline="0" noProof="0" dirty="0" err="1">
                <a:ln>
                  <a:noFill/>
                </a:ln>
                <a:solidFill>
                  <a:prstClr val="black"/>
                </a:solidFill>
                <a:effectLst/>
                <a:uLnTx/>
                <a:uFillTx/>
                <a:ea typeface="宋体" panose="02010600030101010101" pitchFamily="2" charset="-122"/>
                <a:cs typeface="Times New Roman" panose="02020603050405020304" pitchFamily="18" charset="0"/>
              </a:rPr>
              <a:t>travellers</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t>
            </a:r>
            <a:r>
              <a:rPr lang="zh-CN" altLang="en-US" sz="22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有见识的购物者</a:t>
            </a:r>
            <a:r>
              <a:rPr lang="en-US" altLang="zh-CN" sz="22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a:t>
            </a:r>
            <a:r>
              <a:rPr lang="zh-CN" altLang="en-US" sz="22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旅行家</a:t>
            </a:r>
          </a:p>
          <a:p>
            <a:pPr marL="1708150" marR="0" lvl="0" indent="-170815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digital native</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 term used to describe the generation of people who grew up in the era of ubiquitous technology, including computers and the internet. </a:t>
            </a:r>
            <a:r>
              <a:rPr lang="zh-CN" altLang="en-US" sz="22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数字原生代</a:t>
            </a:r>
            <a:endParaRPr lang="en-US" altLang="zh-CN" sz="2200" dirty="0">
              <a:solidFill>
                <a:prstClr val="black"/>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4" name="文本框 3"/>
          <p:cNvSpPr txBox="1"/>
          <p:nvPr/>
        </p:nvSpPr>
        <p:spPr>
          <a:xfrm>
            <a:off x="956928" y="4522142"/>
            <a:ext cx="11032909" cy="1690335"/>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“Digital natives” are comfortable with information technology and computers at a very young age and consider technology to be an integral and necessary part of their lives. Many teenagers and children are considered to be digital natives, as they mainly communicate and learn via computers, social networking services, and texting.</a:t>
            </a:r>
            <a:endPar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endParaRPr>
          </a:p>
        </p:txBody>
      </p:sp>
      <p:sp>
        <p:nvSpPr>
          <p:cNvPr id="32" name="圆角矩形 31"/>
          <p:cNvSpPr/>
          <p:nvPr/>
        </p:nvSpPr>
        <p:spPr>
          <a:xfrm>
            <a:off x="1041992" y="4068501"/>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
        <p:nvSpPr>
          <p:cNvPr id="12" name="文本框 11"/>
          <p:cNvSpPr txBox="1"/>
          <p:nvPr/>
        </p:nvSpPr>
        <p:spPr>
          <a:xfrm>
            <a:off x="919321" y="374590"/>
            <a:ext cx="4901376" cy="584775"/>
          </a:xfrm>
          <a:prstGeom prst="rect">
            <a:avLst/>
          </a:prstGeom>
          <a:noFill/>
        </p:spPr>
        <p:txBody>
          <a:bodyPr wrap="square" rtlCol="0">
            <a:spAutoFit/>
          </a:bodyPr>
          <a:lstStyle/>
          <a:p>
            <a:r>
              <a:rPr lang="en-US" altLang="zh-CN" sz="3200" b="1" dirty="0"/>
              <a:t>Language Points-Passage A</a:t>
            </a:r>
            <a:endParaRPr lang="zh-CN" altLang="en-US" sz="3200" b="1"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610978" y="1215466"/>
            <a:ext cx="431014"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4</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471539"/>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lang="en-US" altLang="zh-CN" sz="2200" b="1" u="sng" dirty="0">
                <a:solidFill>
                  <a:srgbClr val="DD5C60"/>
                </a:solidFill>
                <a:cs typeface="Times New Roman" panose="02020603050405020304" pitchFamily="18" charset="0"/>
              </a:rPr>
              <a:t>That</a:t>
            </a:r>
            <a:r>
              <a:rPr kumimoji="0" lang="en-US"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is the foundation. </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(Line 3, para. 2)</a:t>
            </a:r>
            <a:endParaRPr kumimoji="0" lang="zh-CN" altLang="en-US"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p:txBody>
      </p:sp>
      <p:sp>
        <p:nvSpPr>
          <p:cNvPr id="5" name="矩形 4"/>
          <p:cNvSpPr/>
          <p:nvPr/>
        </p:nvSpPr>
        <p:spPr>
          <a:xfrm>
            <a:off x="0" y="2693403"/>
            <a:ext cx="12192000" cy="214559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文本框 3"/>
          <p:cNvSpPr txBox="1"/>
          <p:nvPr/>
        </p:nvSpPr>
        <p:spPr>
          <a:xfrm>
            <a:off x="956928" y="2895424"/>
            <a:ext cx="10758377" cy="1684885"/>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一般指示代词 </a:t>
            </a:r>
            <a:r>
              <a:rPr kumimoji="0" lang="en-GB"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that </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既可以指代前句的部分内容，也可以指整个句子。这里的 </a:t>
            </a:r>
            <a:r>
              <a:rPr kumimoji="0" lang="en-GB"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that </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指代前句中 </a:t>
            </a:r>
            <a:r>
              <a:rPr kumimoji="0" lang="en-GB"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starts with </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后面的那部分内容。指代整个句子的用法例如</a:t>
            </a: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 </a:t>
            </a:r>
            <a:r>
              <a:rPr kumimoji="0" lang="en-GB"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He lied about his work experience. </a:t>
            </a:r>
            <a:r>
              <a:rPr kumimoji="0" lang="en-GB" altLang="zh-CN" sz="2200" b="1" i="1"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That</a:t>
            </a:r>
            <a:r>
              <a:rPr kumimoji="0" lang="en-GB"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’s why he did not get the offer. </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他在工作经历方面撒谎了，这是他没有拿到工作机会的原因。</a:t>
            </a:r>
          </a:p>
        </p:txBody>
      </p:sp>
      <p:sp>
        <p:nvSpPr>
          <p:cNvPr id="32" name="圆角矩形 31"/>
          <p:cNvSpPr/>
          <p:nvPr/>
        </p:nvSpPr>
        <p:spPr>
          <a:xfrm>
            <a:off x="1041992" y="2469086"/>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33"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1" name="文本框 10"/>
          <p:cNvSpPr txBox="1"/>
          <p:nvPr/>
        </p:nvSpPr>
        <p:spPr>
          <a:xfrm>
            <a:off x="919321" y="374590"/>
            <a:ext cx="4901376" cy="584775"/>
          </a:xfrm>
          <a:prstGeom prst="rect">
            <a:avLst/>
          </a:prstGeom>
          <a:noFill/>
        </p:spPr>
        <p:txBody>
          <a:bodyPr wrap="square" rtlCol="0">
            <a:spAutoFit/>
          </a:bodyPr>
          <a:lstStyle/>
          <a:p>
            <a:r>
              <a:rPr lang="en-US" altLang="zh-CN" sz="3200" b="1" dirty="0"/>
              <a:t>Language Points-Passage A</a:t>
            </a:r>
            <a:endParaRPr lang="zh-CN" altLang="en-US" sz="3200" b="1"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610978" y="1215466"/>
            <a:ext cx="431014"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5</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2091150"/>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However, while that kind of connectivity </a:t>
            </a:r>
            <a:r>
              <a:rPr lang="en-US" altLang="zh-CN" sz="2200" b="1" u="sng" dirty="0">
                <a:solidFill>
                  <a:srgbClr val="DD5C60"/>
                </a:solidFill>
                <a:cs typeface="Times New Roman" panose="02020603050405020304" pitchFamily="18" charset="0"/>
              </a:rPr>
              <a:t>may</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once </a:t>
            </a:r>
            <a:r>
              <a:rPr lang="en-US" altLang="zh-CN" sz="2200" b="1" u="sng" dirty="0">
                <a:solidFill>
                  <a:srgbClr val="DD5C60"/>
                </a:solidFill>
                <a:cs typeface="Times New Roman" panose="02020603050405020304" pitchFamily="18" charset="0"/>
              </a:rPr>
              <a:t>have been</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 goal </a:t>
            </a:r>
            <a:r>
              <a:rPr lang="en-US" altLang="zh-CN" sz="2200" b="1" u="sng" dirty="0">
                <a:solidFill>
                  <a:srgbClr val="DD5C60"/>
                </a:solidFill>
                <a:cs typeface="Times New Roman" panose="02020603050405020304" pitchFamily="18" charset="0"/>
              </a:rPr>
              <a:t>in itself</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for many institutions, it is just the beginning.</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(Lines 3-4, para. 2)</a:t>
            </a:r>
          </a:p>
          <a:p>
            <a:pPr marL="0" marR="0" lvl="0" indent="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may … have been </a:t>
            </a:r>
          </a:p>
          <a:p>
            <a:pPr marL="0" marR="0" lvl="0" indent="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in itself</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considered separately from other things; in its true nature </a:t>
            </a:r>
            <a:r>
              <a:rPr kumimoji="0" lang="zh-CN" altLang="en-US" sz="220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本身；本质上</a:t>
            </a:r>
          </a:p>
          <a:p>
            <a:pPr marL="0" marR="0" lvl="0" indent="0" algn="just" defTabSz="914400" rtl="0" eaLnBrk="1" fontAlgn="auto" latinLnBrk="0" hangingPunct="1">
              <a:lnSpc>
                <a:spcPct val="120000"/>
              </a:lnSpc>
              <a:spcBef>
                <a:spcPts val="0"/>
              </a:spcBef>
              <a:spcAft>
                <a:spcPts val="0"/>
              </a:spcAft>
              <a:buClrTx/>
              <a:buSzTx/>
              <a:buFontTx/>
              <a:buNone/>
              <a:defRPr/>
            </a:pPr>
            <a:r>
              <a:rPr kumimoji="0" lang="en-US" altLang="zh-CN" sz="2200" i="1"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e.g.</a:t>
            </a:r>
            <a:r>
              <a:rPr kumimoji="0" lang="en-US" altLang="zh-CN" sz="220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t>
            </a:r>
            <a:r>
              <a:rPr lang="en-US" altLang="zh-CN" sz="2200" b="1" i="1" dirty="0">
                <a:solidFill>
                  <a:prstClr val="black"/>
                </a:solidFill>
                <a:ea typeface="黑体" panose="02010609060101010101" pitchFamily="49" charset="-122"/>
                <a:cs typeface="Times New Roman" panose="02020603050405020304" pitchFamily="18" charset="0"/>
              </a:rPr>
              <a:t>In itself</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it’s not a difficult problem to solve. </a:t>
            </a:r>
            <a:r>
              <a:rPr kumimoji="0" lang="zh-CN" altLang="en-US" sz="220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这本身并不是个难以解决的问题</a:t>
            </a:r>
            <a:r>
              <a:rPr kumimoji="0" lang="zh-CN" altLang="en-US"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a:t>
            </a:r>
            <a:endPar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endParaRPr>
          </a:p>
        </p:txBody>
      </p:sp>
      <p:sp>
        <p:nvSpPr>
          <p:cNvPr id="33"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1" name="矩形 10"/>
          <p:cNvSpPr/>
          <p:nvPr/>
        </p:nvSpPr>
        <p:spPr>
          <a:xfrm>
            <a:off x="0" y="3827184"/>
            <a:ext cx="12192000" cy="11041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 name="文本框 11"/>
          <p:cNvSpPr txBox="1"/>
          <p:nvPr/>
        </p:nvSpPr>
        <p:spPr>
          <a:xfrm>
            <a:off x="1040400" y="4146215"/>
            <a:ext cx="10823943" cy="466090"/>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句中 “</a:t>
            </a:r>
            <a:r>
              <a:rPr kumimoji="0" lang="en-GB"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have been” </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前加上 “</a:t>
            </a:r>
            <a:r>
              <a:rPr kumimoji="0" lang="en-GB"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may” </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表达了较为委婉的推测，显得不那么武断。</a:t>
            </a:r>
          </a:p>
        </p:txBody>
      </p:sp>
      <p:sp>
        <p:nvSpPr>
          <p:cNvPr id="13" name="圆角矩形 31"/>
          <p:cNvSpPr/>
          <p:nvPr/>
        </p:nvSpPr>
        <p:spPr>
          <a:xfrm>
            <a:off x="1041992" y="3602867"/>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4" name="文本框 13"/>
          <p:cNvSpPr txBox="1"/>
          <p:nvPr/>
        </p:nvSpPr>
        <p:spPr>
          <a:xfrm>
            <a:off x="919321" y="374590"/>
            <a:ext cx="4901376" cy="584775"/>
          </a:xfrm>
          <a:prstGeom prst="rect">
            <a:avLst/>
          </a:prstGeom>
          <a:noFill/>
        </p:spPr>
        <p:txBody>
          <a:bodyPr wrap="square" rtlCol="0">
            <a:spAutoFit/>
          </a:bodyPr>
          <a:lstStyle/>
          <a:p>
            <a:r>
              <a:rPr lang="en-US" altLang="zh-CN" sz="3200" b="1" dirty="0"/>
              <a:t>Language Points-Passage A</a:t>
            </a:r>
            <a:endParaRPr lang="zh-CN" altLang="en-US" sz="3200" b="1"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610978" y="1215466"/>
            <a:ext cx="431014"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6</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2091150"/>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For example, a smart campus can </a:t>
            </a:r>
            <a:r>
              <a:rPr lang="en-US" altLang="zh-CN" sz="2200" b="1" u="sng" dirty="0">
                <a:solidFill>
                  <a:srgbClr val="DD5C60"/>
                </a:solidFill>
                <a:cs typeface="Times New Roman" panose="02020603050405020304" pitchFamily="18" charset="0"/>
              </a:rPr>
              <a:t>supply</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students </a:t>
            </a:r>
            <a:r>
              <a:rPr lang="en-US" altLang="zh-CN" sz="2200" b="1" u="sng" dirty="0">
                <a:solidFill>
                  <a:srgbClr val="DD5C60"/>
                </a:solidFill>
                <a:cs typeface="Times New Roman" panose="02020603050405020304" pitchFamily="18" charset="0"/>
              </a:rPr>
              <a:t>with</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t>
            </a:r>
            <a:r>
              <a:rPr lang="en-US" altLang="zh-CN" sz="2200" b="1" u="sng" dirty="0">
                <a:solidFill>
                  <a:srgbClr val="DD5C60"/>
                </a:solidFill>
                <a:cs typeface="Times New Roman" panose="02020603050405020304" pitchFamily="18" charset="0"/>
              </a:rPr>
              <a:t>way-finding</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features on their smart devices, </a:t>
            </a:r>
            <a:r>
              <a:rPr lang="en-US" altLang="zh-CN" sz="2200" b="1" u="sng" dirty="0">
                <a:solidFill>
                  <a:srgbClr val="DD5C60"/>
                </a:solidFill>
                <a:cs typeface="Times New Roman" panose="02020603050405020304" pitchFamily="18" charset="0"/>
              </a:rPr>
              <a:t>helping</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them get around more easily.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(Lines 2-4, para. 3) </a:t>
            </a: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supply</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t>
            </a:r>
            <a:r>
              <a:rPr kumimoji="0" lang="en-US" altLang="zh-CN" sz="2200" i="1"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v.</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to provide sb / sth with sth that is needed or wanted </a:t>
            </a:r>
            <a:r>
              <a:rPr kumimoji="0" lang="zh-CN" altLang="en-US" sz="220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供应，供给，提供</a:t>
            </a:r>
          </a:p>
          <a:p>
            <a:pPr marL="541655" marR="0" lvl="0" indent="-541655" algn="just" defTabSz="914400" rtl="0" eaLnBrk="1" fontAlgn="auto" latinLnBrk="0" hangingPunct="1">
              <a:lnSpc>
                <a:spcPct val="120000"/>
              </a:lnSpc>
              <a:spcBef>
                <a:spcPts val="0"/>
              </a:spcBef>
              <a:spcAft>
                <a:spcPts val="0"/>
              </a:spcAft>
              <a:buClrTx/>
              <a:buSzTx/>
              <a:buFontTx/>
              <a:buNone/>
              <a:defRPr/>
            </a:pPr>
            <a:r>
              <a:rPr lang="en-US" altLang="zh-CN" sz="2200" i="1" dirty="0">
                <a:solidFill>
                  <a:prstClr val="black"/>
                </a:solidFill>
                <a:ea typeface="宋体" panose="02010600030101010101" pitchFamily="2" charset="-122"/>
                <a:cs typeface="Times New Roman" panose="02020603050405020304" pitchFamily="18" charset="0"/>
              </a:rPr>
              <a:t>e.g.</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Foreign governments </a:t>
            </a:r>
            <a:r>
              <a:rPr kumimoji="0" lang="en-US" altLang="zh-CN" sz="2200" b="1" i="1"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supplied</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arms to the rebels. / Foreign governments </a:t>
            </a:r>
            <a:r>
              <a:rPr lang="en-US" altLang="zh-CN" sz="2200" b="1" i="1" dirty="0">
                <a:solidFill>
                  <a:prstClr val="black"/>
                </a:solidFill>
                <a:ea typeface="宋体" panose="02010600030101010101" pitchFamily="2" charset="-122"/>
                <a:cs typeface="Times New Roman" panose="02020603050405020304" pitchFamily="18" charset="0"/>
              </a:rPr>
              <a:t>supplied</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the rebels with arms. </a:t>
            </a:r>
            <a:r>
              <a:rPr kumimoji="0" lang="zh-CN" altLang="en-US" sz="220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一些外国政府向反叛者提供武器。</a:t>
            </a:r>
            <a:endParaRPr kumimoji="0" lang="en-US" altLang="zh-CN" sz="220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endParaRPr>
          </a:p>
        </p:txBody>
      </p:sp>
      <p:sp>
        <p:nvSpPr>
          <p:cNvPr id="5" name="矩形 4"/>
          <p:cNvSpPr/>
          <p:nvPr/>
        </p:nvSpPr>
        <p:spPr>
          <a:xfrm>
            <a:off x="0" y="3748348"/>
            <a:ext cx="12192000" cy="16736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4" name="文本框 3"/>
          <p:cNvSpPr txBox="1"/>
          <p:nvPr/>
        </p:nvSpPr>
        <p:spPr>
          <a:xfrm>
            <a:off x="957600" y="4148971"/>
            <a:ext cx="10623512" cy="872355"/>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defRPr/>
            </a:pP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当 “</a:t>
            </a:r>
            <a:r>
              <a:rPr kumimoji="0" lang="en-GB"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supply”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表示“为</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提供</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时，常用于两种结构：</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1) </a:t>
            </a:r>
            <a:r>
              <a:rPr kumimoji="0" lang="en-GB"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supply </a:t>
            </a:r>
            <a:r>
              <a:rPr kumimoji="0" lang="en-GB" altLang="zh-CN" sz="2200" i="0" u="none" strike="noStrike" kern="1200" cap="none" spc="0" normalizeH="0" baseline="0" noProof="0" dirty="0" err="1">
                <a:ln>
                  <a:noFill/>
                </a:ln>
                <a:solidFill>
                  <a:prstClr val="black"/>
                </a:solidFill>
                <a:effectLst/>
                <a:uLnTx/>
                <a:uFillTx/>
                <a:ea typeface="黑体" panose="02010609060101010101" pitchFamily="49" charset="-122"/>
                <a:cs typeface="Times New Roman" panose="02020603050405020304" pitchFamily="18" charset="0"/>
              </a:rPr>
              <a:t>sb</a:t>
            </a:r>
            <a:r>
              <a:rPr kumimoji="0" lang="en-GB"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 sth with sth, 2) supply sth to </a:t>
            </a:r>
            <a:r>
              <a:rPr kumimoji="0" lang="en-GB" altLang="zh-CN" sz="2200" i="0" u="none" strike="noStrike" kern="1200" cap="none" spc="0" normalizeH="0" baseline="0" noProof="0" dirty="0" err="1">
                <a:ln>
                  <a:noFill/>
                </a:ln>
                <a:solidFill>
                  <a:prstClr val="black"/>
                </a:solidFill>
                <a:effectLst/>
                <a:uLnTx/>
                <a:uFillTx/>
                <a:ea typeface="黑体" panose="02010609060101010101" pitchFamily="49" charset="-122"/>
                <a:cs typeface="Times New Roman" panose="02020603050405020304" pitchFamily="18" charset="0"/>
              </a:rPr>
              <a:t>sb</a:t>
            </a:r>
            <a:r>
              <a:rPr kumimoji="0" lang="en-GB"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 sth</a:t>
            </a:r>
            <a:r>
              <a:rPr kumimoji="0" lang="zh-CN" altLang="en-GB"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a:r>
            <a:endParaRPr kumimoji="0" lang="zh-CN" altLang="en-US" sz="2200" b="0" i="0" u="none" strike="noStrike" kern="1200" cap="none" spc="0" normalizeH="0" baseline="0" noProof="0" dirty="0">
              <a:ln>
                <a:noFill/>
              </a:ln>
              <a:solidFill>
                <a:srgbClr val="0070C0"/>
              </a:solidFill>
              <a:effectLst/>
              <a:uLnTx/>
              <a:uFillTx/>
              <a:ea typeface="黑体" panose="02010609060101010101" pitchFamily="49" charset="-122"/>
              <a:cs typeface="Times New Roman" panose="02020603050405020304" pitchFamily="18" charset="0"/>
            </a:endParaRPr>
          </a:p>
        </p:txBody>
      </p:sp>
      <p:sp>
        <p:nvSpPr>
          <p:cNvPr id="32" name="圆角矩形 31"/>
          <p:cNvSpPr/>
          <p:nvPr/>
        </p:nvSpPr>
        <p:spPr>
          <a:xfrm>
            <a:off x="1041992" y="3524031"/>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2" name="文本框 11"/>
          <p:cNvSpPr txBox="1"/>
          <p:nvPr/>
        </p:nvSpPr>
        <p:spPr>
          <a:xfrm>
            <a:off x="919321" y="374590"/>
            <a:ext cx="4901376" cy="584775"/>
          </a:xfrm>
          <a:prstGeom prst="rect">
            <a:avLst/>
          </a:prstGeom>
          <a:noFill/>
        </p:spPr>
        <p:txBody>
          <a:bodyPr wrap="square" rtlCol="0">
            <a:spAutoFit/>
          </a:bodyPr>
          <a:lstStyle/>
          <a:p>
            <a:r>
              <a:rPr lang="en-US" altLang="zh-CN" sz="3200" b="1" dirty="0"/>
              <a:t>Language Points-Passage A</a:t>
            </a:r>
            <a:endParaRPr lang="zh-CN" altLang="en-US" sz="3200" b="1"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3103672"/>
            <a:ext cx="12192000" cy="33811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610978" y="1215466"/>
            <a:ext cx="431014"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6</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884563" cy="1684885"/>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For example, a smart campus can </a:t>
            </a:r>
            <a:r>
              <a:rPr lang="en-US" altLang="zh-CN" sz="2200" b="1" u="sng" dirty="0">
                <a:solidFill>
                  <a:srgbClr val="DD5C60"/>
                </a:solidFill>
                <a:cs typeface="Times New Roman" panose="02020603050405020304" pitchFamily="18" charset="0"/>
              </a:rPr>
              <a:t>supply</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students </a:t>
            </a:r>
            <a:r>
              <a:rPr lang="en-US" altLang="zh-CN" sz="2200" b="1" u="sng" dirty="0">
                <a:solidFill>
                  <a:srgbClr val="DD5C60"/>
                </a:solidFill>
                <a:cs typeface="Times New Roman" panose="02020603050405020304" pitchFamily="18" charset="0"/>
              </a:rPr>
              <a:t>with</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t>
            </a:r>
            <a:r>
              <a:rPr lang="en-US" altLang="zh-CN" sz="2200" b="1" u="sng" dirty="0">
                <a:solidFill>
                  <a:srgbClr val="DD5C60"/>
                </a:solidFill>
                <a:cs typeface="Times New Roman" panose="02020603050405020304" pitchFamily="18" charset="0"/>
              </a:rPr>
              <a:t>way-finding</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features on their smart devices, </a:t>
            </a:r>
            <a:r>
              <a:rPr lang="en-US" altLang="zh-CN" sz="2200" b="1" u="sng" dirty="0">
                <a:solidFill>
                  <a:srgbClr val="DD5C60"/>
                </a:solidFill>
                <a:cs typeface="Times New Roman" panose="02020603050405020304" pitchFamily="18" charset="0"/>
              </a:rPr>
              <a:t>helping</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them get around more easily.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(Lines 2-4, para. 3) </a:t>
            </a:r>
          </a:p>
          <a:p>
            <a:pPr marL="1968500" marR="0" lvl="0" indent="-196850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way-finding </a:t>
            </a:r>
            <a:r>
              <a:rPr kumimoji="0" lang="en-US" altLang="zh-CN" sz="2200" i="1"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adj. </a:t>
            </a:r>
            <a:r>
              <a:rPr kumimoji="0" lang="en-US" altLang="zh-CN" sz="220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encompassing all of the ways in which people and animals orient themselves in physical space and navigate from place to place </a:t>
            </a:r>
            <a:r>
              <a:rPr kumimoji="0" lang="zh-CN" altLang="en-US" sz="220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寻路的；导引的</a:t>
            </a:r>
            <a:endParaRPr kumimoji="0" lang="en-US" altLang="zh-CN" sz="220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endParaRPr>
          </a:p>
        </p:txBody>
      </p:sp>
      <p:sp>
        <p:nvSpPr>
          <p:cNvPr id="4" name="文本框 3"/>
          <p:cNvSpPr txBox="1"/>
          <p:nvPr/>
        </p:nvSpPr>
        <p:spPr>
          <a:xfrm>
            <a:off x="957600" y="3282520"/>
            <a:ext cx="10799499" cy="2903680"/>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defRPr/>
            </a:pPr>
            <a:r>
              <a:rPr kumimoji="0" lang="en-GB"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1) way-finding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由名词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动词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en-GB" altLang="zh-CN" sz="2200" i="0" u="none" strike="noStrike" kern="1200" cap="none" spc="0" normalizeH="0" baseline="0" noProof="0" dirty="0" err="1">
                <a:ln>
                  <a:noFill/>
                </a:ln>
                <a:solidFill>
                  <a:prstClr val="black"/>
                </a:solidFill>
                <a:effectLst/>
                <a:uLnTx/>
                <a:uFillTx/>
                <a:ea typeface="黑体" panose="02010609060101010101" pitchFamily="49" charset="-122"/>
                <a:cs typeface="Times New Roman" panose="02020603050405020304" pitchFamily="18" charset="0"/>
              </a:rPr>
              <a:t>ing</a:t>
            </a:r>
            <a:r>
              <a:rPr kumimoji="0" lang="en-GB"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合成，其中名词是动词的逻辑宾语；合成的单词在句中用作形容词，修饰 </a:t>
            </a:r>
            <a:r>
              <a:rPr kumimoji="0" lang="en-GB"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features</a:t>
            </a:r>
            <a:r>
              <a:rPr kumimoji="0" lang="zh-CN" altLang="en-GB"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这种方法合成的单词也经常用作名词，例如文中（</a:t>
            </a:r>
            <a:r>
              <a:rPr kumimoji="0" lang="en-GB"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Line 5, para. 4</a:t>
            </a:r>
            <a:r>
              <a:rPr kumimoji="0" lang="zh-CN" altLang="en-GB"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相同方法合成的单词 </a:t>
            </a:r>
            <a:r>
              <a:rPr kumimoji="0" lang="en-GB"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file-sharing</a:t>
            </a:r>
            <a:r>
              <a:rPr kumimoji="0" lang="zh-CN" altLang="en-GB"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文档分享）；同句中 </a:t>
            </a:r>
            <a:r>
              <a:rPr kumimoji="0" lang="en-GB"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screen casting</a:t>
            </a:r>
            <a:r>
              <a:rPr kumimoji="0" lang="zh-CN" altLang="en-GB"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投屏）虽然没有使用连字符，但该短语的语义、用法跟合成词并无二致。</a:t>
            </a:r>
          </a:p>
          <a:p>
            <a:pPr marR="0" lvl="0" algn="just" defTabSz="914400" rtl="0" eaLnBrk="1" fontAlgn="auto" latinLnBrk="0" hangingPunct="1">
              <a:lnSpc>
                <a:spcPct val="120000"/>
              </a:lnSpc>
              <a:spcBef>
                <a:spcPts val="0"/>
              </a:spcBef>
              <a:spcAft>
                <a:spcPts val="0"/>
              </a:spcAft>
              <a:buClrTx/>
              <a:buSzTx/>
              <a:defRPr/>
            </a:pP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其他常见的此类合成词有：</a:t>
            </a:r>
            <a:r>
              <a:rPr kumimoji="0" lang="en-GB"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fact-finding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实情调查（的）</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en-GB"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fund-raising</a:t>
            </a:r>
            <a:r>
              <a:rPr kumimoji="0" lang="zh-CN" altLang="en-GB"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也作 </a:t>
            </a:r>
            <a:r>
              <a:rPr kumimoji="0" lang="en-GB"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fundraising</a:t>
            </a:r>
            <a:r>
              <a:rPr kumimoji="0" lang="zh-CN" altLang="en-GB"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募捐（的），资金筹集（的）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en-GB"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language-learning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语言学习（的）</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en-GB"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prize-winning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获奖（的）</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en-GB"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problem-solving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解决问题（的）</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en-GB"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record-breaking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破纪录（的）。</a:t>
            </a:r>
            <a:endParaRPr kumimoji="0" lang="zh-CN" altLang="en-US" sz="2200" b="0" i="0" u="none" strike="noStrike" kern="1200" cap="none" spc="0" normalizeH="0" baseline="0" noProof="0" dirty="0">
              <a:ln>
                <a:noFill/>
              </a:ln>
              <a:solidFill>
                <a:srgbClr val="0070C0"/>
              </a:solidFill>
              <a:effectLst/>
              <a:uLnTx/>
              <a:uFillTx/>
              <a:ea typeface="黑体" panose="02010609060101010101" pitchFamily="49" charset="-122"/>
              <a:cs typeface="Times New Roman" panose="02020603050405020304" pitchFamily="18" charset="0"/>
            </a:endParaRPr>
          </a:p>
        </p:txBody>
      </p:sp>
      <p:sp>
        <p:nvSpPr>
          <p:cNvPr id="32" name="圆角矩形 31"/>
          <p:cNvSpPr/>
          <p:nvPr/>
        </p:nvSpPr>
        <p:spPr>
          <a:xfrm>
            <a:off x="1041992" y="2879356"/>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2" name="文本框 11"/>
          <p:cNvSpPr txBox="1"/>
          <p:nvPr/>
        </p:nvSpPr>
        <p:spPr>
          <a:xfrm>
            <a:off x="919321" y="374590"/>
            <a:ext cx="4901376" cy="584775"/>
          </a:xfrm>
          <a:prstGeom prst="rect">
            <a:avLst/>
          </a:prstGeom>
          <a:noFill/>
        </p:spPr>
        <p:txBody>
          <a:bodyPr wrap="square" rtlCol="0">
            <a:spAutoFit/>
          </a:bodyPr>
          <a:lstStyle/>
          <a:p>
            <a:r>
              <a:rPr lang="en-US" altLang="zh-CN" sz="3200" b="1" dirty="0"/>
              <a:t>Language Points-Passage A</a:t>
            </a:r>
            <a:endParaRPr lang="zh-CN" altLang="en-US" sz="3200" b="1"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814419"/>
            <a:ext cx="12192000" cy="24573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610978" y="1215466"/>
            <a:ext cx="431014"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6</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877804"/>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For example, a smart campus can </a:t>
            </a:r>
            <a:r>
              <a:rPr lang="en-US" altLang="zh-CN" sz="2200" b="1" u="sng" dirty="0">
                <a:solidFill>
                  <a:srgbClr val="DD5C60"/>
                </a:solidFill>
                <a:cs typeface="Times New Roman" panose="02020603050405020304" pitchFamily="18" charset="0"/>
              </a:rPr>
              <a:t>supply</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students </a:t>
            </a:r>
            <a:r>
              <a:rPr lang="en-US" altLang="zh-CN" sz="2200" b="1" u="sng" dirty="0">
                <a:solidFill>
                  <a:srgbClr val="DD5C60"/>
                </a:solidFill>
                <a:cs typeface="Times New Roman" panose="02020603050405020304" pitchFamily="18" charset="0"/>
              </a:rPr>
              <a:t>with</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t>
            </a:r>
            <a:r>
              <a:rPr lang="en-US" altLang="zh-CN" sz="2200" b="1" u="sng" dirty="0">
                <a:solidFill>
                  <a:srgbClr val="DD5C60"/>
                </a:solidFill>
                <a:cs typeface="Times New Roman" panose="02020603050405020304" pitchFamily="18" charset="0"/>
              </a:rPr>
              <a:t>way-finding</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features on their smart devices, </a:t>
            </a:r>
            <a:r>
              <a:rPr lang="en-US" altLang="zh-CN" sz="2200" b="1" u="sng" dirty="0">
                <a:solidFill>
                  <a:srgbClr val="DD5C60"/>
                </a:solidFill>
                <a:cs typeface="Times New Roman" panose="02020603050405020304" pitchFamily="18" charset="0"/>
              </a:rPr>
              <a:t>helping</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them get around more easily.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(Lines 2-4, para. 3) </a:t>
            </a:r>
          </a:p>
        </p:txBody>
      </p:sp>
      <p:sp>
        <p:nvSpPr>
          <p:cNvPr id="4" name="文本框 3"/>
          <p:cNvSpPr txBox="1"/>
          <p:nvPr/>
        </p:nvSpPr>
        <p:spPr>
          <a:xfrm>
            <a:off x="1091793" y="2993267"/>
            <a:ext cx="10749698" cy="2091150"/>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defRPr/>
            </a:pPr>
            <a:r>
              <a:rPr kumimoji="0" lang="en-GB"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2) helping …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现在分词结构，用作句子的状语，表示结果，意思是通过为学生智能设备提供地图软件等，帮学生轻松地行走于校园。现在分词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a:r>
            <a:r>
              <a:rPr kumimoji="0" lang="en-GB"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v. + </a:t>
            </a:r>
            <a:r>
              <a:rPr kumimoji="0" lang="en-GB" altLang="zh-CN" sz="2200" i="0" u="none" strike="noStrike" kern="1200" cap="none" spc="0" normalizeH="0" baseline="0" noProof="0" dirty="0" err="1">
                <a:ln>
                  <a:noFill/>
                </a:ln>
                <a:solidFill>
                  <a:prstClr val="black"/>
                </a:solidFill>
                <a:effectLst/>
                <a:uLnTx/>
                <a:uFillTx/>
                <a:ea typeface="黑体" panose="02010609060101010101" pitchFamily="49" charset="-122"/>
                <a:cs typeface="Times New Roman" panose="02020603050405020304" pitchFamily="18" charset="0"/>
              </a:rPr>
              <a:t>ing</a:t>
            </a:r>
            <a:r>
              <a:rPr kumimoji="0" lang="en-GB"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作状语往往表示与谓语相关的时间、原因、结果、条件或伴随状态，如：</a:t>
            </a:r>
            <a:r>
              <a:rPr kumimoji="0" lang="en-GB"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Having money, he will buy a bigger car.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手上有钱，他准备买辆大点的车。（现在分词结构表示原因）</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en-GB"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He stood leaning against the wall.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他靠墙站着。（现在分词结构表示伴随状态）</a:t>
            </a:r>
            <a:endParaRPr kumimoji="0" lang="zh-CN" altLang="en-US" sz="2200" b="0" i="0" u="none" strike="noStrike" kern="1200" cap="none" spc="0" normalizeH="0" baseline="0" noProof="0" dirty="0">
              <a:ln>
                <a:noFill/>
              </a:ln>
              <a:solidFill>
                <a:srgbClr val="0070C0"/>
              </a:solidFill>
              <a:effectLst/>
              <a:uLnTx/>
              <a:uFillTx/>
              <a:ea typeface="黑体" panose="02010609060101010101" pitchFamily="49" charset="-122"/>
              <a:cs typeface="Times New Roman" panose="02020603050405020304" pitchFamily="18" charset="0"/>
            </a:endParaRPr>
          </a:p>
        </p:txBody>
      </p:sp>
      <p:sp>
        <p:nvSpPr>
          <p:cNvPr id="32" name="圆角矩形 31"/>
          <p:cNvSpPr/>
          <p:nvPr/>
        </p:nvSpPr>
        <p:spPr>
          <a:xfrm>
            <a:off x="1041992" y="2590103"/>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2" name="文本框 11"/>
          <p:cNvSpPr txBox="1"/>
          <p:nvPr/>
        </p:nvSpPr>
        <p:spPr>
          <a:xfrm>
            <a:off x="919321" y="374590"/>
            <a:ext cx="4901376" cy="584775"/>
          </a:xfrm>
          <a:prstGeom prst="rect">
            <a:avLst/>
          </a:prstGeom>
          <a:noFill/>
        </p:spPr>
        <p:txBody>
          <a:bodyPr wrap="square" rtlCol="0">
            <a:spAutoFit/>
          </a:bodyPr>
          <a:lstStyle/>
          <a:p>
            <a:r>
              <a:rPr lang="en-US" altLang="zh-CN" sz="3200" b="1" dirty="0"/>
              <a:t>Language Points-Passage A</a:t>
            </a:r>
            <a:endParaRPr lang="zh-CN" altLang="en-US" sz="32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388800" y="2379600"/>
            <a:ext cx="11415600" cy="1512000"/>
          </a:xfrm>
          <a:prstGeom prst="rect">
            <a:avLst/>
          </a:prstGeom>
          <a:noFill/>
        </p:spPr>
        <p:txBody>
          <a:bodyPr wrap="square" rtlCol="0">
            <a:spAutoFit/>
          </a:bodyPr>
          <a:lstStyle/>
          <a:p>
            <a:pPr>
              <a:lnSpc>
                <a:spcPct val="120000"/>
              </a:lnSpc>
            </a:pPr>
            <a:r>
              <a:rPr lang="en-US" altLang="zh-CN" sz="2400" b="1" dirty="0"/>
              <a:t>You might be familiar with the concepts of a smart phone, a smart watch and a smart TV. Have you heard about a smart campus? What does living and learning look like on a smart campus? Let’s read what experts have said about a smart campus.</a:t>
            </a:r>
            <a:endParaRPr lang="zh-CN" altLang="en-US" sz="2400" dirty="0"/>
          </a:p>
        </p:txBody>
      </p:sp>
      <p:sp>
        <p:nvSpPr>
          <p:cNvPr id="2" name="文本框 1"/>
          <p:cNvSpPr txBox="1"/>
          <p:nvPr/>
        </p:nvSpPr>
        <p:spPr>
          <a:xfrm>
            <a:off x="880661" y="4652295"/>
            <a:ext cx="10430677" cy="877804"/>
          </a:xfrm>
          <a:prstGeom prst="rect">
            <a:avLst/>
          </a:prstGeom>
          <a:noFill/>
        </p:spPr>
        <p:txBody>
          <a:bodyPr wrap="square" rtlCol="0">
            <a:spAutoFit/>
          </a:bodyPr>
          <a:lstStyle/>
          <a:p>
            <a:pPr>
              <a:lnSpc>
                <a:spcPct val="120000"/>
              </a:lnSpc>
            </a:pPr>
            <a:r>
              <a:rPr lang="en-US" altLang="zh-CN" sz="2200" i="1" dirty="0"/>
              <a:t>The following passage explains what makes a campus “smart” and how a smart campus changes the way college students live and learn.</a:t>
            </a:r>
            <a:endParaRPr lang="zh-CN" altLang="en-US" sz="2200" i="1"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610978" y="1215466"/>
            <a:ext cx="431014"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7</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884563" cy="2091150"/>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When every student has </a:t>
            </a:r>
            <a:r>
              <a:rPr kumimoji="0" lang="en-US" altLang="zh-CN" sz="2200" b="1" i="0" u="sng" strike="noStrike" kern="1200" cap="none" spc="0" normalizeH="0" baseline="0" noProof="0" dirty="0">
                <a:ln>
                  <a:noFill/>
                </a:ln>
                <a:solidFill>
                  <a:srgbClr val="DD5C60"/>
                </a:solidFill>
                <a:effectLst/>
                <a:uLnTx/>
                <a:uFillTx/>
                <a:ea typeface="宋体" panose="02010600030101010101" pitchFamily="2" charset="-122"/>
                <a:cs typeface="Times New Roman" panose="02020603050405020304" pitchFamily="18" charset="0"/>
              </a:rPr>
              <a:t>nonstop access</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to audio and video conferencing tools, they can start or join a collaborative working </a:t>
            </a:r>
            <a:r>
              <a:rPr lang="en-US" altLang="zh-CN" sz="2200" b="1" u="sng" dirty="0">
                <a:solidFill>
                  <a:srgbClr val="DD5C60"/>
                </a:solidFill>
                <a:ea typeface="宋体" panose="02010600030101010101" pitchFamily="2" charset="-122"/>
                <a:cs typeface="Times New Roman" panose="02020603050405020304" pitchFamily="18" charset="0"/>
              </a:rPr>
              <a:t>session</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in seconds.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(Lines 2-4, para. 4) </a:t>
            </a: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nonstop access</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continuous access; access that Ss are allowed anytime anywhere </a:t>
            </a:r>
            <a:r>
              <a:rPr kumimoji="0" lang="zh-CN" altLang="en-US" sz="220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不间断访问</a:t>
            </a: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session </a:t>
            </a:r>
            <a:r>
              <a:rPr kumimoji="0" lang="en-US" altLang="zh-CN" sz="2200" i="1"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n.</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 period of time that is spent doing a particular activity </a:t>
            </a:r>
            <a:r>
              <a:rPr lang="zh-CN" altLang="en-US" sz="22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一场，一节，一段时间</a:t>
            </a: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i="1"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e.g.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a photo / recording / training </a:t>
            </a:r>
            <a:r>
              <a:rPr lang="en-US" altLang="zh-CN" sz="2200" b="1" i="1" dirty="0">
                <a:solidFill>
                  <a:prstClr val="black"/>
                </a:solidFill>
                <a:ea typeface="黑体" panose="02010609060101010101" pitchFamily="49" charset="-122"/>
                <a:cs typeface="Times New Roman" panose="02020603050405020304" pitchFamily="18" charset="0"/>
              </a:rPr>
              <a:t>session</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t>
            </a:r>
            <a:r>
              <a:rPr lang="zh-CN" altLang="en-US" sz="22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一段摄影；一场录音；一节训练课</a:t>
            </a:r>
            <a:endParaRPr lang="zh-CN" altLang="zh-CN" sz="2200" dirty="0">
              <a:solidFill>
                <a:prstClr val="black"/>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33"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8" name="文本框 7"/>
          <p:cNvSpPr txBox="1"/>
          <p:nvPr/>
        </p:nvSpPr>
        <p:spPr>
          <a:xfrm>
            <a:off x="919321" y="374590"/>
            <a:ext cx="4901376" cy="584775"/>
          </a:xfrm>
          <a:prstGeom prst="rect">
            <a:avLst/>
          </a:prstGeom>
          <a:noFill/>
        </p:spPr>
        <p:txBody>
          <a:bodyPr wrap="square" rtlCol="0">
            <a:spAutoFit/>
          </a:bodyPr>
          <a:lstStyle/>
          <a:p>
            <a:r>
              <a:rPr lang="en-US" altLang="zh-CN" sz="3200" b="1" dirty="0"/>
              <a:t>Language Points-Passage A</a:t>
            </a:r>
            <a:endParaRPr lang="zh-CN" altLang="en-US" sz="3200" b="1"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610978" y="1215466"/>
            <a:ext cx="431014"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8</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1717393"/>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GB"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students can collaborate on the same project </a:t>
            </a:r>
            <a:r>
              <a:rPr lang="en-GB" altLang="zh-CN" sz="2200" b="1" u="sng" dirty="0">
                <a:solidFill>
                  <a:srgbClr val="DD5C60"/>
                </a:solidFill>
                <a:ea typeface="宋体" panose="02010600030101010101" pitchFamily="2" charset="-122"/>
                <a:cs typeface="Times New Roman" panose="02020603050405020304" pitchFamily="18" charset="0"/>
              </a:rPr>
              <a:t>without having to </a:t>
            </a:r>
            <a:r>
              <a:rPr kumimoji="0" lang="en-GB"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be in the same physical place. </a:t>
            </a:r>
            <a:r>
              <a:rPr kumimoji="0" lang="en-GB" altLang="zh-CN" sz="2200" b="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(Lines 5-6, para. 4) </a:t>
            </a:r>
          </a:p>
          <a:p>
            <a:pPr marR="0" lvl="0" algn="just" defTabSz="914400" rtl="0" eaLnBrk="1" fontAlgn="auto" latinLnBrk="0" hangingPunct="1">
              <a:lnSpc>
                <a:spcPct val="120000"/>
              </a:lnSpc>
              <a:spcBef>
                <a:spcPts val="0"/>
              </a:spcBef>
              <a:spcAft>
                <a:spcPts val="0"/>
              </a:spcAft>
              <a:buClrTx/>
              <a:buSzTx/>
              <a:buFontTx/>
              <a:buNone/>
              <a:defRPr/>
            </a:pPr>
            <a:r>
              <a:rPr kumimoji="0" lang="en-GB"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without doing sth</a:t>
            </a:r>
            <a:r>
              <a:rPr kumimoji="0" lang="en-GB" altLang="zh-CN" sz="2200" b="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not doing the action mentioned </a:t>
            </a:r>
            <a:r>
              <a:rPr kumimoji="0" lang="zh-CN" altLang="en-US" sz="2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不（做某事）</a:t>
            </a:r>
            <a:endParaRPr kumimoji="0" lang="en-US" altLang="zh-CN" sz="2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endParaRPr>
          </a:p>
          <a:p>
            <a:pPr marR="0" lvl="0" algn="just" defTabSz="914400" rtl="0" eaLnBrk="1" fontAlgn="auto" latinLnBrk="0" hangingPunct="1">
              <a:lnSpc>
                <a:spcPct val="120000"/>
              </a:lnSpc>
              <a:spcBef>
                <a:spcPts val="0"/>
              </a:spcBef>
              <a:spcAft>
                <a:spcPts val="0"/>
              </a:spcAft>
              <a:buClrTx/>
              <a:buSzTx/>
              <a:buFontTx/>
              <a:buNone/>
              <a:defRPr/>
            </a:pPr>
            <a:r>
              <a:rPr kumimoji="0" lang="en-GB" altLang="zh-CN" sz="2200" b="0" i="1"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e.g.</a:t>
            </a:r>
            <a:r>
              <a:rPr kumimoji="0" lang="en-GB" altLang="zh-CN" sz="2200" b="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He left </a:t>
            </a:r>
            <a:r>
              <a:rPr lang="en-GB" altLang="zh-CN" sz="2200" b="1" i="1" dirty="0">
                <a:solidFill>
                  <a:prstClr val="black"/>
                </a:solidFill>
                <a:ea typeface="黑体" panose="02010609060101010101" pitchFamily="49" charset="-122"/>
                <a:cs typeface="Times New Roman" panose="02020603050405020304" pitchFamily="18" charset="0"/>
              </a:rPr>
              <a:t>without saying</a:t>
            </a:r>
            <a:r>
              <a:rPr kumimoji="0" lang="en-GB" altLang="zh-CN" sz="2200" b="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goodbye. </a:t>
            </a:r>
            <a:r>
              <a:rPr lang="zh-CN" altLang="en-US" sz="22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他不辞而别。</a:t>
            </a:r>
          </a:p>
        </p:txBody>
      </p:sp>
      <p:sp>
        <p:nvSpPr>
          <p:cNvPr id="11"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8" name="文本框 7"/>
          <p:cNvSpPr txBox="1"/>
          <p:nvPr/>
        </p:nvSpPr>
        <p:spPr>
          <a:xfrm>
            <a:off x="919321" y="374590"/>
            <a:ext cx="4901376" cy="584775"/>
          </a:xfrm>
          <a:prstGeom prst="rect">
            <a:avLst/>
          </a:prstGeom>
          <a:noFill/>
        </p:spPr>
        <p:txBody>
          <a:bodyPr wrap="square" rtlCol="0">
            <a:spAutoFit/>
          </a:bodyPr>
          <a:lstStyle/>
          <a:p>
            <a:r>
              <a:rPr lang="en-US" altLang="zh-CN" sz="3200" b="1" dirty="0"/>
              <a:t>Language Points-Passage A</a:t>
            </a:r>
            <a:endParaRPr lang="zh-CN" altLang="en-US" sz="3200" b="1"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610978" y="1215466"/>
            <a:ext cx="431014"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9</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2123658"/>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en-GB"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In the past, that </a:t>
            </a:r>
            <a:r>
              <a:rPr lang="en-GB" altLang="zh-CN" sz="2200" b="1" u="sng" dirty="0">
                <a:solidFill>
                  <a:srgbClr val="DD5C60"/>
                </a:solidFill>
                <a:ea typeface="宋体" panose="02010600030101010101" pitchFamily="2" charset="-122"/>
                <a:cs typeface="Times New Roman" panose="02020603050405020304" pitchFamily="18" charset="0"/>
              </a:rPr>
              <a:t>meant</a:t>
            </a:r>
            <a:r>
              <a:rPr kumimoji="0" lang="en-GB"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reserving a time slot in a lab for a project. On a digital campus, that lab does not have to be a fixed place. </a:t>
            </a:r>
            <a:r>
              <a:rPr lang="en-GB" altLang="zh-CN" sz="2200" b="1" u="sng" dirty="0">
                <a:solidFill>
                  <a:srgbClr val="DD5C60"/>
                </a:solidFill>
                <a:ea typeface="宋体" panose="02010600030101010101" pitchFamily="2" charset="-122"/>
                <a:cs typeface="Times New Roman" panose="02020603050405020304" pitchFamily="18" charset="0"/>
              </a:rPr>
              <a:t>Instead</a:t>
            </a:r>
            <a:r>
              <a:rPr kumimoji="0" lang="en-GB"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colleges can virtually </a:t>
            </a:r>
            <a:r>
              <a:rPr lang="en-GB" altLang="zh-CN" sz="2200" b="1" u="sng" dirty="0">
                <a:solidFill>
                  <a:srgbClr val="DD5C60"/>
                </a:solidFill>
                <a:ea typeface="宋体" panose="02010600030101010101" pitchFamily="2" charset="-122"/>
                <a:cs typeface="Times New Roman" panose="02020603050405020304" pitchFamily="18" charset="0"/>
              </a:rPr>
              <a:t>spin up</a:t>
            </a:r>
            <a:r>
              <a:rPr kumimoji="0" lang="en-GB"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lang="en-GB" altLang="zh-CN" sz="2200" b="1" u="sng" dirty="0">
                <a:solidFill>
                  <a:srgbClr val="DD5C60"/>
                </a:solidFill>
                <a:ea typeface="宋体" panose="02010600030101010101" pitchFamily="2" charset="-122"/>
                <a:cs typeface="Times New Roman" panose="02020603050405020304" pitchFamily="18" charset="0"/>
              </a:rPr>
              <a:t>cloud resources</a:t>
            </a:r>
            <a:r>
              <a:rPr kumimoji="0" lang="en-GB"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deliver them to students and </a:t>
            </a:r>
            <a:r>
              <a:rPr lang="en-GB" altLang="zh-CN" sz="2200" b="1" u="sng" dirty="0">
                <a:solidFill>
                  <a:srgbClr val="DD5C60"/>
                </a:solidFill>
                <a:ea typeface="宋体" panose="02010600030101010101" pitchFamily="2" charset="-122"/>
                <a:cs typeface="Times New Roman" panose="02020603050405020304" pitchFamily="18" charset="0"/>
              </a:rPr>
              <a:t>spin them back down</a:t>
            </a:r>
            <a:r>
              <a:rPr kumimoji="0" lang="en-GB"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when they are no longer in use. </a:t>
            </a:r>
            <a:r>
              <a:rPr kumimoji="0" lang="en-GB"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(Lines 4-10, para. 5)</a:t>
            </a:r>
          </a:p>
          <a:p>
            <a:pPr marL="0" marR="0" lvl="0" indent="0" algn="just" defTabSz="914400" rtl="0" eaLnBrk="1" fontAlgn="auto" latinLnBrk="0" hangingPunct="1">
              <a:lnSpc>
                <a:spcPct val="120000"/>
              </a:lnSpc>
              <a:spcBef>
                <a:spcPts val="0"/>
              </a:spcBef>
              <a:spcAft>
                <a:spcPts val="0"/>
              </a:spcAft>
              <a:buClrTx/>
              <a:buSzTx/>
              <a:buFontTx/>
              <a:buNone/>
              <a:defRPr/>
            </a:pPr>
            <a:r>
              <a:rPr kumimoji="0" lang="en-GB"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mean</a:t>
            </a:r>
            <a:r>
              <a:rPr kumimoji="0" lang="en-GB"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kumimoji="0" lang="en-GB" altLang="zh-CN" sz="2200"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v.</a:t>
            </a:r>
            <a:r>
              <a:rPr kumimoji="0" lang="en-GB"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to have sth as a result or a likely result </a:t>
            </a:r>
            <a:r>
              <a:rPr kumimoji="0" lang="zh-CN" altLang="en-US" sz="2200" i="0" u="none" strike="noStrike" kern="1200" cap="none" spc="0" normalizeH="0" baseline="0" noProof="0" dirty="0">
                <a:ln>
                  <a:noFill/>
                </a:ln>
                <a:effectLst/>
                <a:uLnTx/>
                <a:uFillTx/>
                <a:latin typeface="黑体" panose="02010609060101010101" pitchFamily="49" charset="-122"/>
                <a:ea typeface="黑体" panose="02010609060101010101" pitchFamily="49" charset="-122"/>
                <a:cs typeface="Times New Roman" panose="02020603050405020304" pitchFamily="18" charset="0"/>
              </a:rPr>
              <a:t>产生</a:t>
            </a:r>
            <a:r>
              <a:rPr lang="en-US" altLang="zh-CN" sz="2200" dirty="0">
                <a:ea typeface="黑体" panose="02010609060101010101" pitchFamily="49" charset="-122"/>
                <a:cs typeface="Times New Roman" panose="02020603050405020304" pitchFamily="18" charset="0"/>
              </a:rPr>
              <a:t>······</a:t>
            </a:r>
            <a:r>
              <a:rPr kumimoji="0" lang="zh-CN" altLang="en-US" sz="2200" i="0" u="none" strike="noStrike" kern="1200" cap="none" spc="0" normalizeH="0" baseline="0" noProof="0" dirty="0">
                <a:ln>
                  <a:noFill/>
                </a:ln>
                <a:effectLst/>
                <a:uLnTx/>
                <a:uFillTx/>
                <a:latin typeface="黑体" panose="02010609060101010101" pitchFamily="49" charset="-122"/>
                <a:ea typeface="黑体" panose="02010609060101010101" pitchFamily="49" charset="-122"/>
                <a:cs typeface="Times New Roman" panose="02020603050405020304" pitchFamily="18" charset="0"/>
              </a:rPr>
              <a:t>结果；意味着</a:t>
            </a:r>
          </a:p>
        </p:txBody>
      </p:sp>
      <p:sp>
        <p:nvSpPr>
          <p:cNvPr id="5" name="矩形 4"/>
          <p:cNvSpPr/>
          <p:nvPr/>
        </p:nvSpPr>
        <p:spPr>
          <a:xfrm>
            <a:off x="0" y="3965602"/>
            <a:ext cx="12192000" cy="199939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文本框 3"/>
          <p:cNvSpPr txBox="1"/>
          <p:nvPr/>
        </p:nvSpPr>
        <p:spPr>
          <a:xfrm>
            <a:off x="956928" y="4257805"/>
            <a:ext cx="10249137" cy="1278620"/>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动词 </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mean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后面常见结构是 </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mean sth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或 </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mean that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从句。本句中用了 </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mean + doing sth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的结构，如：</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This new order will </a:t>
            </a:r>
            <a:r>
              <a:rPr kumimoji="0" lang="en-GB" altLang="zh-CN" sz="2200" b="1"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mean</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working overtime.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这笔新订单一来，就意味着得加班加点</a:t>
            </a:r>
            <a:r>
              <a:rPr lang="zh-CN" altLang="en-US" sz="2200" dirty="0">
                <a:solidFill>
                  <a:prstClr val="black"/>
                </a:solidFill>
                <a:ea typeface="黑体" panose="02010609060101010101" pitchFamily="49" charset="-122"/>
                <a:cs typeface="Times New Roman" panose="02020603050405020304" pitchFamily="18" charset="0"/>
              </a:rPr>
              <a:t>。</a:t>
            </a:r>
            <a:endPar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p:txBody>
      </p:sp>
      <p:sp>
        <p:nvSpPr>
          <p:cNvPr id="32" name="圆角矩形 31"/>
          <p:cNvSpPr/>
          <p:nvPr/>
        </p:nvSpPr>
        <p:spPr>
          <a:xfrm>
            <a:off x="1041992" y="3741285"/>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2" name="文本框 11"/>
          <p:cNvSpPr txBox="1"/>
          <p:nvPr/>
        </p:nvSpPr>
        <p:spPr>
          <a:xfrm>
            <a:off x="919321" y="374590"/>
            <a:ext cx="4901376" cy="584775"/>
          </a:xfrm>
          <a:prstGeom prst="rect">
            <a:avLst/>
          </a:prstGeom>
          <a:noFill/>
        </p:spPr>
        <p:txBody>
          <a:bodyPr wrap="square" rtlCol="0">
            <a:spAutoFit/>
          </a:bodyPr>
          <a:lstStyle/>
          <a:p>
            <a:r>
              <a:rPr lang="en-US" altLang="zh-CN" sz="3200" b="1" dirty="0"/>
              <a:t>Language Points-Passage A</a:t>
            </a:r>
            <a:endParaRPr lang="zh-CN" altLang="en-US" sz="3200" b="1"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610978" y="1215466"/>
            <a:ext cx="431014"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9</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3288529"/>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en-GB"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In the past, that </a:t>
            </a:r>
            <a:r>
              <a:rPr lang="en-GB" altLang="zh-CN" sz="2200" b="1" u="sng" dirty="0">
                <a:solidFill>
                  <a:srgbClr val="DD5C60"/>
                </a:solidFill>
                <a:ea typeface="宋体" panose="02010600030101010101" pitchFamily="2" charset="-122"/>
                <a:cs typeface="Times New Roman" panose="02020603050405020304" pitchFamily="18" charset="0"/>
              </a:rPr>
              <a:t>meant</a:t>
            </a:r>
            <a:r>
              <a:rPr kumimoji="0" lang="en-GB"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reserving a time slot in a lab for a project. On a digital campus, that lab does not have to be a fixed place. </a:t>
            </a:r>
            <a:r>
              <a:rPr lang="en-GB" altLang="zh-CN" sz="2200" b="1" u="sng" dirty="0">
                <a:solidFill>
                  <a:srgbClr val="DD5C60"/>
                </a:solidFill>
                <a:ea typeface="宋体" panose="02010600030101010101" pitchFamily="2" charset="-122"/>
                <a:cs typeface="Times New Roman" panose="02020603050405020304" pitchFamily="18" charset="0"/>
              </a:rPr>
              <a:t>Instead</a:t>
            </a:r>
            <a:r>
              <a:rPr kumimoji="0" lang="en-GB"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colleges can virtually </a:t>
            </a:r>
            <a:r>
              <a:rPr lang="en-GB" altLang="zh-CN" sz="2200" b="1" u="sng" dirty="0">
                <a:solidFill>
                  <a:srgbClr val="DD5C60"/>
                </a:solidFill>
                <a:ea typeface="宋体" panose="02010600030101010101" pitchFamily="2" charset="-122"/>
                <a:cs typeface="Times New Roman" panose="02020603050405020304" pitchFamily="18" charset="0"/>
              </a:rPr>
              <a:t>spin up</a:t>
            </a:r>
            <a:r>
              <a:rPr kumimoji="0" lang="en-GB"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lang="en-GB" altLang="zh-CN" sz="2200" b="1" u="sng" dirty="0">
                <a:solidFill>
                  <a:srgbClr val="DD5C60"/>
                </a:solidFill>
                <a:ea typeface="宋体" panose="02010600030101010101" pitchFamily="2" charset="-122"/>
                <a:cs typeface="Times New Roman" panose="02020603050405020304" pitchFamily="18" charset="0"/>
              </a:rPr>
              <a:t>cloud resources</a:t>
            </a:r>
            <a:r>
              <a:rPr kumimoji="0" lang="en-GB"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deliver them to students and </a:t>
            </a:r>
            <a:r>
              <a:rPr lang="en-GB" altLang="zh-CN" sz="2200" b="1" u="sng" dirty="0">
                <a:solidFill>
                  <a:srgbClr val="DD5C60"/>
                </a:solidFill>
                <a:ea typeface="宋体" panose="02010600030101010101" pitchFamily="2" charset="-122"/>
                <a:cs typeface="Times New Roman" panose="02020603050405020304" pitchFamily="18" charset="0"/>
              </a:rPr>
              <a:t>spin them back down</a:t>
            </a:r>
            <a:r>
              <a:rPr kumimoji="0" lang="en-GB"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when they are no longer in use. </a:t>
            </a:r>
            <a:r>
              <a:rPr kumimoji="0" lang="en-GB"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(Lines 4-10, para. 5)</a:t>
            </a:r>
          </a:p>
          <a:p>
            <a:pPr marL="0" marR="0" lvl="0" indent="0" algn="just" defTabSz="914400" rtl="0" eaLnBrk="1" fontAlgn="auto" latinLnBrk="0" hangingPunct="1">
              <a:lnSpc>
                <a:spcPct val="120000"/>
              </a:lnSpc>
              <a:spcBef>
                <a:spcPts val="0"/>
              </a:spcBef>
              <a:spcAft>
                <a:spcPts val="0"/>
              </a:spcAft>
              <a:buClrTx/>
              <a:buSzTx/>
              <a:buFontTx/>
              <a:buNone/>
              <a:defRPr/>
            </a:pPr>
            <a:r>
              <a:rPr kumimoji="0" lang="en-GB"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instead</a:t>
            </a:r>
            <a:r>
              <a:rPr kumimoji="0" lang="en-GB"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kumimoji="0" lang="en-GB" altLang="zh-CN" sz="2200"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adv.</a:t>
            </a:r>
            <a:r>
              <a:rPr kumimoji="0" lang="en-GB"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in the place of </a:t>
            </a:r>
            <a:r>
              <a:rPr kumimoji="0" lang="en-GB" altLang="zh-CN" sz="2200" i="0" u="none" strike="noStrike" kern="1200" cap="none" spc="0" normalizeH="0" baseline="0" noProof="0" dirty="0" err="1">
                <a:ln>
                  <a:noFill/>
                </a:ln>
                <a:effectLst/>
                <a:uLnTx/>
                <a:uFillTx/>
                <a:ea typeface="黑体" panose="02010609060101010101" pitchFamily="49" charset="-122"/>
                <a:cs typeface="Times New Roman" panose="02020603050405020304" pitchFamily="18" charset="0"/>
              </a:rPr>
              <a:t>sb</a:t>
            </a:r>
            <a:r>
              <a:rPr kumimoji="0" lang="en-GB"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 sth </a:t>
            </a:r>
            <a:r>
              <a:rPr kumimoji="0" lang="zh-CN" altLang="en-US"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代替；反而；却</a:t>
            </a:r>
          </a:p>
          <a:p>
            <a:pPr marL="0" marR="0" lvl="0" indent="0" algn="just" defTabSz="914400" rtl="0" eaLnBrk="1" fontAlgn="auto" latinLnBrk="0" hangingPunct="1">
              <a:lnSpc>
                <a:spcPct val="120000"/>
              </a:lnSpc>
              <a:spcBef>
                <a:spcPts val="0"/>
              </a:spcBef>
              <a:spcAft>
                <a:spcPts val="0"/>
              </a:spcAft>
              <a:buClrTx/>
              <a:buSzTx/>
              <a:buFontTx/>
              <a:buNone/>
              <a:defRPr/>
            </a:pPr>
            <a:r>
              <a:rPr kumimoji="0" lang="en-GB" altLang="zh-CN" sz="2200"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e.g. </a:t>
            </a:r>
            <a:r>
              <a:rPr kumimoji="0" lang="en-GB"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Lee was ill so I went </a:t>
            </a:r>
            <a:r>
              <a:rPr lang="en-GB" altLang="zh-CN" sz="2200" b="1" i="1" dirty="0">
                <a:solidFill>
                  <a:prstClr val="black"/>
                </a:solidFill>
                <a:ea typeface="黑体" panose="02010609060101010101" pitchFamily="49" charset="-122"/>
                <a:cs typeface="Times New Roman" panose="02020603050405020304" pitchFamily="18" charset="0"/>
              </a:rPr>
              <a:t>instead</a:t>
            </a:r>
            <a:r>
              <a:rPr kumimoji="0" lang="en-GB"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kumimoji="0" lang="zh-CN" altLang="en-US"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李病了，所以我去了。</a:t>
            </a:r>
          </a:p>
          <a:p>
            <a:pPr marL="447675" marR="0" lvl="0" algn="just" defTabSz="914400" rtl="0" eaLnBrk="1" fontAlgn="auto" latinLnBrk="0" hangingPunct="1">
              <a:lnSpc>
                <a:spcPct val="120000"/>
              </a:lnSpc>
              <a:spcBef>
                <a:spcPts val="0"/>
              </a:spcBef>
              <a:spcAft>
                <a:spcPts val="0"/>
              </a:spcAft>
              <a:buClrTx/>
              <a:buSzTx/>
              <a:buFontTx/>
              <a:buNone/>
              <a:defRPr/>
            </a:pPr>
            <a:r>
              <a:rPr kumimoji="0" lang="en-GB"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He didn’t reply. </a:t>
            </a:r>
            <a:r>
              <a:rPr lang="en-GB" altLang="zh-CN" sz="2200" b="1" i="1" dirty="0">
                <a:solidFill>
                  <a:prstClr val="black"/>
                </a:solidFill>
                <a:ea typeface="黑体" panose="02010609060101010101" pitchFamily="49" charset="-122"/>
                <a:cs typeface="Times New Roman" panose="02020603050405020304" pitchFamily="18" charset="0"/>
              </a:rPr>
              <a:t>Instead</a:t>
            </a:r>
            <a:r>
              <a:rPr kumimoji="0" lang="en-GB"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he turned on his heel and left the room. </a:t>
            </a:r>
            <a:r>
              <a:rPr kumimoji="0" lang="zh-CN" altLang="en-US"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他没有回答，反而转身离开了房间。</a:t>
            </a:r>
            <a:endParaRPr kumimoji="0" lang="zh-CN" altLang="en-US" sz="2200" i="0" u="none" strike="noStrike" kern="1200" cap="none" spc="0" normalizeH="0" baseline="0" noProof="0" dirty="0">
              <a:ln>
                <a:noFill/>
              </a:ln>
              <a:effectLst/>
              <a:uLnTx/>
              <a:uFillTx/>
              <a:latin typeface="黑体" panose="02010609060101010101" pitchFamily="49" charset="-122"/>
              <a:ea typeface="黑体" panose="02010609060101010101" pitchFamily="49" charset="-122"/>
              <a:cs typeface="Times New Roman" panose="02020603050405020304" pitchFamily="18" charset="0"/>
            </a:endParaRPr>
          </a:p>
        </p:txBody>
      </p:sp>
      <p:sp>
        <p:nvSpPr>
          <p:cNvPr id="5" name="矩形 4"/>
          <p:cNvSpPr/>
          <p:nvPr/>
        </p:nvSpPr>
        <p:spPr>
          <a:xfrm>
            <a:off x="0" y="4842676"/>
            <a:ext cx="12192000" cy="199939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文本框 3"/>
          <p:cNvSpPr txBox="1"/>
          <p:nvPr/>
        </p:nvSpPr>
        <p:spPr>
          <a:xfrm>
            <a:off x="956928" y="5134879"/>
            <a:ext cx="10547717" cy="1278620"/>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副词 </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instead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在句子当中的位置十分灵活，可能出现在句首、句中或句尾。出现在句首时，一般后面用逗号跟其他部分隔开。</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instead of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则为介词短语，表示“代替”，如：</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We just had soup </a:t>
            </a:r>
            <a:r>
              <a:rPr kumimoji="0" lang="en-GB" altLang="zh-CN" sz="2200" b="1"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instead of </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 full meal.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我们没有吃全餐，只喝了汤。</a:t>
            </a:r>
            <a:endPar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p:txBody>
      </p:sp>
      <p:sp>
        <p:nvSpPr>
          <p:cNvPr id="32" name="圆角矩形 31"/>
          <p:cNvSpPr/>
          <p:nvPr/>
        </p:nvSpPr>
        <p:spPr>
          <a:xfrm>
            <a:off x="1041992" y="4618359"/>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2" name="文本框 11"/>
          <p:cNvSpPr txBox="1"/>
          <p:nvPr/>
        </p:nvSpPr>
        <p:spPr>
          <a:xfrm>
            <a:off x="919321" y="374590"/>
            <a:ext cx="4901376" cy="584775"/>
          </a:xfrm>
          <a:prstGeom prst="rect">
            <a:avLst/>
          </a:prstGeom>
          <a:noFill/>
        </p:spPr>
        <p:txBody>
          <a:bodyPr wrap="square" rtlCol="0">
            <a:spAutoFit/>
          </a:bodyPr>
          <a:lstStyle/>
          <a:p>
            <a:r>
              <a:rPr lang="en-US" altLang="zh-CN" sz="3200" b="1" dirty="0"/>
              <a:t>Language Points-Passage A</a:t>
            </a:r>
            <a:endParaRPr lang="zh-CN" altLang="en-US" sz="3200" b="1"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610978" y="1215466"/>
            <a:ext cx="431014"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9</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2091150"/>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en-GB"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In the past, that </a:t>
            </a:r>
            <a:r>
              <a:rPr lang="en-GB" altLang="zh-CN" sz="2200" b="1" u="sng" dirty="0">
                <a:solidFill>
                  <a:srgbClr val="DD5C60"/>
                </a:solidFill>
                <a:ea typeface="宋体" panose="02010600030101010101" pitchFamily="2" charset="-122"/>
                <a:cs typeface="Times New Roman" panose="02020603050405020304" pitchFamily="18" charset="0"/>
              </a:rPr>
              <a:t>meant</a:t>
            </a:r>
            <a:r>
              <a:rPr kumimoji="0" lang="en-GB"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reserving a time slot in a lab for a project. On a digital campus, that lab does not have to be a fixed place. </a:t>
            </a:r>
            <a:r>
              <a:rPr lang="en-GB" altLang="zh-CN" sz="2200" b="1" u="sng" dirty="0">
                <a:solidFill>
                  <a:srgbClr val="DD5C60"/>
                </a:solidFill>
                <a:ea typeface="宋体" panose="02010600030101010101" pitchFamily="2" charset="-122"/>
                <a:cs typeface="Times New Roman" panose="02020603050405020304" pitchFamily="18" charset="0"/>
              </a:rPr>
              <a:t>Instead</a:t>
            </a:r>
            <a:r>
              <a:rPr kumimoji="0" lang="en-GB"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colleges can virtually </a:t>
            </a:r>
            <a:r>
              <a:rPr lang="en-GB" altLang="zh-CN" sz="2200" b="1" u="sng" dirty="0">
                <a:solidFill>
                  <a:srgbClr val="DD5C60"/>
                </a:solidFill>
                <a:ea typeface="宋体" panose="02010600030101010101" pitchFamily="2" charset="-122"/>
                <a:cs typeface="Times New Roman" panose="02020603050405020304" pitchFamily="18" charset="0"/>
              </a:rPr>
              <a:t>spin up</a:t>
            </a:r>
            <a:r>
              <a:rPr kumimoji="0" lang="en-GB"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lang="en-GB" altLang="zh-CN" sz="2200" b="1" u="sng" dirty="0">
                <a:solidFill>
                  <a:srgbClr val="DD5C60"/>
                </a:solidFill>
                <a:ea typeface="宋体" panose="02010600030101010101" pitchFamily="2" charset="-122"/>
                <a:cs typeface="Times New Roman" panose="02020603050405020304" pitchFamily="18" charset="0"/>
              </a:rPr>
              <a:t>cloud resources</a:t>
            </a:r>
            <a:r>
              <a:rPr kumimoji="0" lang="en-GB"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deliver them to students and </a:t>
            </a:r>
            <a:r>
              <a:rPr lang="en-GB" altLang="zh-CN" sz="2200" b="1" u="sng" dirty="0">
                <a:solidFill>
                  <a:srgbClr val="DD5C60"/>
                </a:solidFill>
                <a:ea typeface="宋体" panose="02010600030101010101" pitchFamily="2" charset="-122"/>
                <a:cs typeface="Times New Roman" panose="02020603050405020304" pitchFamily="18" charset="0"/>
              </a:rPr>
              <a:t>spin them back down</a:t>
            </a:r>
            <a:r>
              <a:rPr kumimoji="0" lang="en-GB"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when they are no longer in use. </a:t>
            </a:r>
            <a:r>
              <a:rPr kumimoji="0" lang="en-GB"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(Lines 4-10, para. 5)</a:t>
            </a:r>
          </a:p>
          <a:p>
            <a:pPr marL="0" marR="0" lvl="0" indent="0" algn="just" defTabSz="914400" rtl="0" eaLnBrk="1" fontAlgn="auto" latinLnBrk="0" hangingPunct="1">
              <a:lnSpc>
                <a:spcPct val="120000"/>
              </a:lnSpc>
              <a:spcBef>
                <a:spcPts val="0"/>
              </a:spcBef>
              <a:spcAft>
                <a:spcPts val="0"/>
              </a:spcAft>
              <a:buClrTx/>
              <a:buSzTx/>
              <a:buFontTx/>
              <a:buNone/>
              <a:defRPr/>
            </a:pPr>
            <a:r>
              <a:rPr kumimoji="0" lang="en-GB"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spin </a:t>
            </a:r>
            <a:r>
              <a:rPr kumimoji="0" lang="en-GB" altLang="zh-CN" sz="2200"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v.</a:t>
            </a:r>
            <a:r>
              <a:rPr kumimoji="0" lang="en-GB"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to turn round and round quickly; to make sth do this </a:t>
            </a:r>
            <a:r>
              <a:rPr kumimoji="0" lang="zh-CN" altLang="en-GB"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a:t>
            </a:r>
            <a:r>
              <a:rPr kumimoji="0" lang="zh-CN" altLang="en-US"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使）快速旋转</a:t>
            </a:r>
            <a:endPar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p:txBody>
      </p:sp>
      <p:sp>
        <p:nvSpPr>
          <p:cNvPr id="5" name="矩形 4"/>
          <p:cNvSpPr/>
          <p:nvPr/>
        </p:nvSpPr>
        <p:spPr>
          <a:xfrm>
            <a:off x="0" y="3974925"/>
            <a:ext cx="12192000" cy="144616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文本框 3"/>
          <p:cNvSpPr txBox="1"/>
          <p:nvPr/>
        </p:nvSpPr>
        <p:spPr>
          <a:xfrm>
            <a:off x="956928" y="4267128"/>
            <a:ext cx="10249137" cy="872355"/>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spin up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指的是将资源上传到网络，便于学生使用；</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spin them back down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则指将云端资源再从互联网收回。用 </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spin</a:t>
            </a:r>
            <a:r>
              <a:rPr kumimoji="0" lang="zh-CN" altLang="en-GB"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形象地描述了体量巨大的云资源的快速传送。</a:t>
            </a:r>
            <a:endPar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p:txBody>
      </p:sp>
      <p:sp>
        <p:nvSpPr>
          <p:cNvPr id="32" name="圆角矩形 31"/>
          <p:cNvSpPr/>
          <p:nvPr/>
        </p:nvSpPr>
        <p:spPr>
          <a:xfrm>
            <a:off x="1041992" y="3750608"/>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2" name="文本框 11"/>
          <p:cNvSpPr txBox="1"/>
          <p:nvPr/>
        </p:nvSpPr>
        <p:spPr>
          <a:xfrm>
            <a:off x="919321" y="374590"/>
            <a:ext cx="4901376" cy="584775"/>
          </a:xfrm>
          <a:prstGeom prst="rect">
            <a:avLst/>
          </a:prstGeom>
          <a:noFill/>
        </p:spPr>
        <p:txBody>
          <a:bodyPr wrap="square" rtlCol="0">
            <a:spAutoFit/>
          </a:bodyPr>
          <a:lstStyle/>
          <a:p>
            <a:r>
              <a:rPr lang="en-US" altLang="zh-CN" sz="3200" b="1" dirty="0"/>
              <a:t>Language Points-Passage A</a:t>
            </a:r>
            <a:endParaRPr lang="zh-CN" altLang="en-US" sz="3200" b="1"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610978" y="1215466"/>
            <a:ext cx="431014"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9</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2497415"/>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en-GB"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In the past, that </a:t>
            </a:r>
            <a:r>
              <a:rPr lang="en-GB" altLang="zh-CN" sz="2200" b="1" u="sng" dirty="0">
                <a:solidFill>
                  <a:srgbClr val="DD5C60"/>
                </a:solidFill>
                <a:ea typeface="宋体" panose="02010600030101010101" pitchFamily="2" charset="-122"/>
                <a:cs typeface="Times New Roman" panose="02020603050405020304" pitchFamily="18" charset="0"/>
              </a:rPr>
              <a:t>meant</a:t>
            </a:r>
            <a:r>
              <a:rPr kumimoji="0" lang="en-GB"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reserving a time slot in a lab for a project. On a digital campus, that lab does not have to be a fixed place. </a:t>
            </a:r>
            <a:r>
              <a:rPr lang="en-GB" altLang="zh-CN" sz="2200" b="1" u="sng" dirty="0">
                <a:solidFill>
                  <a:srgbClr val="DD5C60"/>
                </a:solidFill>
                <a:ea typeface="宋体" panose="02010600030101010101" pitchFamily="2" charset="-122"/>
                <a:cs typeface="Times New Roman" panose="02020603050405020304" pitchFamily="18" charset="0"/>
              </a:rPr>
              <a:t>Instead</a:t>
            </a:r>
            <a:r>
              <a:rPr kumimoji="0" lang="en-GB"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colleges can virtually </a:t>
            </a:r>
            <a:r>
              <a:rPr lang="en-GB" altLang="zh-CN" sz="2200" b="1" u="sng" dirty="0">
                <a:solidFill>
                  <a:srgbClr val="DD5C60"/>
                </a:solidFill>
                <a:ea typeface="宋体" panose="02010600030101010101" pitchFamily="2" charset="-122"/>
                <a:cs typeface="Times New Roman" panose="02020603050405020304" pitchFamily="18" charset="0"/>
              </a:rPr>
              <a:t>spin up</a:t>
            </a:r>
            <a:r>
              <a:rPr kumimoji="0" lang="en-GB"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lang="en-GB" altLang="zh-CN" sz="2200" b="1" u="sng" dirty="0">
                <a:solidFill>
                  <a:srgbClr val="DD5C60"/>
                </a:solidFill>
                <a:ea typeface="宋体" panose="02010600030101010101" pitchFamily="2" charset="-122"/>
                <a:cs typeface="Times New Roman" panose="02020603050405020304" pitchFamily="18" charset="0"/>
              </a:rPr>
              <a:t>cloud resources</a:t>
            </a:r>
            <a:r>
              <a:rPr kumimoji="0" lang="en-GB"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deliver them to students and </a:t>
            </a:r>
            <a:r>
              <a:rPr lang="en-GB" altLang="zh-CN" sz="2200" b="1" u="sng" dirty="0">
                <a:solidFill>
                  <a:srgbClr val="DD5C60"/>
                </a:solidFill>
                <a:ea typeface="宋体" panose="02010600030101010101" pitchFamily="2" charset="-122"/>
                <a:cs typeface="Times New Roman" panose="02020603050405020304" pitchFamily="18" charset="0"/>
              </a:rPr>
              <a:t>spin them back down</a:t>
            </a:r>
            <a:r>
              <a:rPr kumimoji="0" lang="en-GB"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when they are no longer in use. </a:t>
            </a:r>
            <a:r>
              <a:rPr kumimoji="0" lang="en-GB"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(Lines 4-10, para. 5)</a:t>
            </a:r>
          </a:p>
          <a:p>
            <a:pPr marL="1968500" marR="0" lvl="0" indent="-1968500" algn="just" defTabSz="914400" rtl="0" eaLnBrk="1" fontAlgn="auto" latinLnBrk="0" hangingPunct="1">
              <a:lnSpc>
                <a:spcPct val="120000"/>
              </a:lnSpc>
              <a:spcBef>
                <a:spcPts val="0"/>
              </a:spcBef>
              <a:spcAft>
                <a:spcPts val="0"/>
              </a:spcAft>
              <a:buClrTx/>
              <a:buSzTx/>
              <a:buFontTx/>
              <a:buNone/>
              <a:defRPr/>
            </a:pPr>
            <a:r>
              <a:rPr kumimoji="0" lang="en-GB"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cloud resources</a:t>
            </a:r>
            <a:r>
              <a:rPr kumimoji="0" lang="en-GB" altLang="zh-CN" sz="2200" i="0" u="none" strike="noStrike" kern="1200" cap="none" spc="0" normalizeH="0" baseline="0" noProof="0" dirty="0">
                <a:ln>
                  <a:noFill/>
                </a:ln>
                <a:effectLst/>
                <a:uLnTx/>
                <a:uFillTx/>
                <a:latin typeface="黑体" panose="02010609060101010101" pitchFamily="49" charset="-122"/>
                <a:ea typeface="黑体" panose="02010609060101010101" pitchFamily="49" charset="-122"/>
                <a:cs typeface="Times New Roman" panose="02020603050405020304" pitchFamily="18" charset="0"/>
              </a:rPr>
              <a:t>:</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physical or virtual resources of the cloud provider which are accessible to cloud customers</a:t>
            </a:r>
            <a:r>
              <a:rPr kumimoji="0" lang="en-GB" altLang="zh-CN" sz="2200" i="0" u="none" strike="noStrike" kern="1200" cap="none" spc="0" normalizeH="0" baseline="0" noProof="0" dirty="0">
                <a:ln>
                  <a:noFill/>
                </a:ln>
                <a:effectLst/>
                <a:uLnTx/>
                <a:uFillTx/>
                <a:latin typeface="黑体" panose="02010609060101010101" pitchFamily="49" charset="-122"/>
                <a:ea typeface="黑体" panose="02010609060101010101" pitchFamily="49" charset="-122"/>
                <a:cs typeface="Times New Roman" panose="02020603050405020304" pitchFamily="18" charset="0"/>
              </a:rPr>
              <a:t> </a:t>
            </a:r>
            <a:r>
              <a:rPr kumimoji="0" lang="zh-CN" altLang="en-US" sz="2200" i="0" u="none" strike="noStrike" kern="1200" cap="none" spc="0" normalizeH="0" baseline="0" noProof="0" dirty="0">
                <a:ln>
                  <a:noFill/>
                </a:ln>
                <a:effectLst/>
                <a:uLnTx/>
                <a:uFillTx/>
                <a:latin typeface="黑体" panose="02010609060101010101" pitchFamily="49" charset="-122"/>
                <a:ea typeface="黑体" panose="02010609060101010101" pitchFamily="49" charset="-122"/>
                <a:cs typeface="Times New Roman" panose="02020603050405020304" pitchFamily="18" charset="0"/>
              </a:rPr>
              <a:t>云资源</a:t>
            </a:r>
          </a:p>
        </p:txBody>
      </p:sp>
      <p:sp>
        <p:nvSpPr>
          <p:cNvPr id="5" name="矩形 4"/>
          <p:cNvSpPr/>
          <p:nvPr/>
        </p:nvSpPr>
        <p:spPr>
          <a:xfrm>
            <a:off x="0" y="4135618"/>
            <a:ext cx="12192000" cy="14368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文本框 3"/>
          <p:cNvSpPr txBox="1"/>
          <p:nvPr/>
        </p:nvSpPr>
        <p:spPr>
          <a:xfrm>
            <a:off x="956928" y="4427821"/>
            <a:ext cx="10249137" cy="872355"/>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云资源即云计算资源共享池，包括但不限于网络、服务器、存储、应用软件、服务。文中指智慧校园可以随时分享这些资源，方便学生使用，不受地点限制。</a:t>
            </a:r>
          </a:p>
        </p:txBody>
      </p:sp>
      <p:sp>
        <p:nvSpPr>
          <p:cNvPr id="32" name="圆角矩形 31"/>
          <p:cNvSpPr/>
          <p:nvPr/>
        </p:nvSpPr>
        <p:spPr>
          <a:xfrm>
            <a:off x="1041992" y="3911301"/>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2" name="文本框 11"/>
          <p:cNvSpPr txBox="1"/>
          <p:nvPr/>
        </p:nvSpPr>
        <p:spPr>
          <a:xfrm>
            <a:off x="919321" y="374590"/>
            <a:ext cx="4901376" cy="584775"/>
          </a:xfrm>
          <a:prstGeom prst="rect">
            <a:avLst/>
          </a:prstGeom>
          <a:noFill/>
        </p:spPr>
        <p:txBody>
          <a:bodyPr wrap="square" rtlCol="0">
            <a:spAutoFit/>
          </a:bodyPr>
          <a:lstStyle/>
          <a:p>
            <a:r>
              <a:rPr lang="en-US" altLang="zh-CN" sz="3200" b="1" dirty="0"/>
              <a:t>Language Points-Passage A</a:t>
            </a:r>
            <a:endParaRPr lang="zh-CN" altLang="en-US" sz="3200" b="1"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10</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1684885"/>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GB"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All of that </a:t>
            </a:r>
            <a:r>
              <a:rPr lang="en-GB" altLang="zh-CN" sz="2200" b="1" u="sng" dirty="0">
                <a:solidFill>
                  <a:srgbClr val="DD5C60"/>
                </a:solidFill>
                <a:ea typeface="宋体" panose="02010600030101010101" pitchFamily="2" charset="-122"/>
                <a:cs typeface="Times New Roman" panose="02020603050405020304" pitchFamily="18" charset="0"/>
              </a:rPr>
              <a:t>data</a:t>
            </a:r>
            <a:r>
              <a:rPr kumimoji="0" lang="en-GB"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can be stored and </a:t>
            </a:r>
            <a:r>
              <a:rPr lang="en-GB" altLang="zh-CN" sz="2200" b="1" u="sng" dirty="0">
                <a:solidFill>
                  <a:srgbClr val="DD5C60"/>
                </a:solidFill>
                <a:ea typeface="宋体" panose="02010600030101010101" pitchFamily="2" charset="-122"/>
                <a:cs typeface="Times New Roman" panose="02020603050405020304" pitchFamily="18" charset="0"/>
              </a:rPr>
              <a:t>accessed</a:t>
            </a:r>
            <a:r>
              <a:rPr kumimoji="0" lang="en-GB"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by campus operations teams. </a:t>
            </a:r>
            <a:r>
              <a:rPr kumimoji="0" lang="en-GB"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(Lines 4-6, para. 6)</a:t>
            </a:r>
          </a:p>
          <a:p>
            <a:pPr marL="989330" marR="0" lvl="0" indent="-989330" algn="just" defTabSz="914400" rtl="0" eaLnBrk="1" fontAlgn="auto" latinLnBrk="0" hangingPunct="1">
              <a:lnSpc>
                <a:spcPct val="120000"/>
              </a:lnSpc>
              <a:spcBef>
                <a:spcPts val="0"/>
              </a:spcBef>
              <a:spcAft>
                <a:spcPts val="0"/>
              </a:spcAft>
              <a:buClrTx/>
              <a:buSzTx/>
              <a:buFontTx/>
              <a:buNone/>
              <a:defRPr/>
            </a:pPr>
            <a:r>
              <a:rPr kumimoji="0" lang="en-GB"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data</a:t>
            </a:r>
            <a:r>
              <a:rPr kumimoji="0" lang="en-GB"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en-GB" altLang="zh-CN" sz="2200"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n.</a:t>
            </a:r>
            <a:r>
              <a:rPr kumimoji="0" lang="en-GB"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facts or information, especially when examined and used to find out things or to make decisions</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数据；资料</a:t>
            </a:r>
          </a:p>
          <a:p>
            <a:pPr marR="0" lvl="0" algn="just" defTabSz="914400" rtl="0" eaLnBrk="1" fontAlgn="auto" latinLnBrk="0" hangingPunct="1">
              <a:lnSpc>
                <a:spcPct val="120000"/>
              </a:lnSpc>
              <a:spcBef>
                <a:spcPts val="0"/>
              </a:spcBef>
              <a:spcAft>
                <a:spcPts val="0"/>
              </a:spcAft>
              <a:buClrTx/>
              <a:buSzTx/>
              <a:buFontTx/>
              <a:buNone/>
              <a:defRPr/>
            </a:pPr>
            <a:r>
              <a:rPr kumimoji="0" lang="en-GB" altLang="zh-CN" sz="2200"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e.g.</a:t>
            </a:r>
            <a:r>
              <a:rPr kumimoji="0" lang="en-GB"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This </a:t>
            </a:r>
            <a:r>
              <a:rPr lang="en-GB" altLang="zh-CN" sz="2200" b="1" i="1" dirty="0">
                <a:solidFill>
                  <a:prstClr val="black"/>
                </a:solidFill>
                <a:ea typeface="黑体" panose="02010609060101010101" pitchFamily="49" charset="-122"/>
                <a:cs typeface="Times New Roman" panose="02020603050405020304" pitchFamily="18" charset="0"/>
              </a:rPr>
              <a:t>data</a:t>
            </a:r>
            <a:r>
              <a:rPr kumimoji="0" lang="en-GB"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was collected from 69 countries.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这个材料是从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69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个国家收集来的。</a:t>
            </a:r>
          </a:p>
        </p:txBody>
      </p:sp>
      <p:sp>
        <p:nvSpPr>
          <p:cNvPr id="5" name="矩形 4"/>
          <p:cNvSpPr/>
          <p:nvPr/>
        </p:nvSpPr>
        <p:spPr>
          <a:xfrm>
            <a:off x="0" y="3437168"/>
            <a:ext cx="12192000" cy="21457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文本框 3"/>
          <p:cNvSpPr txBox="1"/>
          <p:nvPr/>
        </p:nvSpPr>
        <p:spPr>
          <a:xfrm>
            <a:off x="956928" y="3639189"/>
            <a:ext cx="10823943" cy="1684885"/>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en-GB"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data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常用作不可数名词，与 </a:t>
            </a:r>
            <a:r>
              <a:rPr kumimoji="0" lang="en-GB"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this, that, much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等代词或动词的单数形式（如 </a:t>
            </a:r>
            <a:r>
              <a:rPr kumimoji="0" lang="en-GB"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is, comes</a:t>
            </a:r>
            <a:r>
              <a:rPr kumimoji="0" lang="zh-CN" altLang="en-GB"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一起使用。在科技英语中 </a:t>
            </a:r>
            <a:r>
              <a:rPr kumimoji="0" lang="en-GB"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data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则经常用作复数，其单数形式为 </a:t>
            </a:r>
            <a:r>
              <a:rPr kumimoji="0" lang="en-GB"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datum</a:t>
            </a:r>
            <a:r>
              <a:rPr kumimoji="0" lang="zh-CN" altLang="en-GB"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如：</a:t>
            </a:r>
            <a:r>
              <a:rPr kumimoji="0" lang="en-GB"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These </a:t>
            </a:r>
            <a:r>
              <a:rPr kumimoji="0" lang="en-GB" altLang="zh-CN" sz="2200" b="1"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data</a:t>
            </a:r>
            <a:r>
              <a:rPr kumimoji="0" lang="en-GB"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show that most cancers are detected as a result of clinical follow-up.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这些数据表明多数癌症是由临床随访查出来的。</a:t>
            </a:r>
            <a:endParaRPr kumimoji="0" lang="zh-CN" altLang="en-US" sz="2200" i="0" u="none" strike="noStrike" kern="1200" cap="none" spc="0" normalizeH="0" baseline="0" noProof="0" dirty="0">
              <a:ln>
                <a:noFill/>
              </a:ln>
              <a:solidFill>
                <a:srgbClr val="0070C0"/>
              </a:solidFill>
              <a:effectLst/>
              <a:uLnTx/>
              <a:uFillTx/>
              <a:ea typeface="黑体" panose="02010609060101010101" pitchFamily="49" charset="-122"/>
              <a:cs typeface="Times New Roman" panose="02020603050405020304" pitchFamily="18" charset="0"/>
            </a:endParaRPr>
          </a:p>
        </p:txBody>
      </p:sp>
      <p:sp>
        <p:nvSpPr>
          <p:cNvPr id="32" name="圆角矩形 31"/>
          <p:cNvSpPr/>
          <p:nvPr/>
        </p:nvSpPr>
        <p:spPr>
          <a:xfrm>
            <a:off x="1041992" y="3212851"/>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文本框 10"/>
          <p:cNvSpPr txBox="1"/>
          <p:nvPr/>
        </p:nvSpPr>
        <p:spPr>
          <a:xfrm>
            <a:off x="919321" y="374590"/>
            <a:ext cx="4901376" cy="584775"/>
          </a:xfrm>
          <a:prstGeom prst="rect">
            <a:avLst/>
          </a:prstGeom>
          <a:noFill/>
        </p:spPr>
        <p:txBody>
          <a:bodyPr wrap="square" rtlCol="0">
            <a:spAutoFit/>
          </a:bodyPr>
          <a:lstStyle/>
          <a:p>
            <a:r>
              <a:rPr lang="en-US" altLang="zh-CN" sz="3200" b="1" dirty="0"/>
              <a:t>Language Points-Passage A</a:t>
            </a:r>
            <a:endParaRPr lang="zh-CN" altLang="en-US" sz="3200" b="1"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10</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1278620"/>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GB"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All of that </a:t>
            </a:r>
            <a:r>
              <a:rPr lang="en-GB" altLang="zh-CN" sz="2200" b="1" u="sng" dirty="0">
                <a:solidFill>
                  <a:srgbClr val="DD5C60"/>
                </a:solidFill>
                <a:ea typeface="宋体" panose="02010600030101010101" pitchFamily="2" charset="-122"/>
                <a:cs typeface="Times New Roman" panose="02020603050405020304" pitchFamily="18" charset="0"/>
              </a:rPr>
              <a:t>data</a:t>
            </a:r>
            <a:r>
              <a:rPr kumimoji="0" lang="en-GB"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can be stored and </a:t>
            </a:r>
            <a:r>
              <a:rPr lang="en-GB" altLang="zh-CN" sz="2200" b="1" u="sng" dirty="0">
                <a:solidFill>
                  <a:srgbClr val="DD5C60"/>
                </a:solidFill>
                <a:ea typeface="宋体" panose="02010600030101010101" pitchFamily="2" charset="-122"/>
                <a:cs typeface="Times New Roman" panose="02020603050405020304" pitchFamily="18" charset="0"/>
              </a:rPr>
              <a:t>accessed</a:t>
            </a:r>
            <a:r>
              <a:rPr kumimoji="0" lang="en-GB"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by campus operations teams. </a:t>
            </a:r>
            <a:r>
              <a:rPr kumimoji="0" lang="en-GB"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(Lines 4-6, para. 6)</a:t>
            </a:r>
          </a:p>
          <a:p>
            <a:pPr marR="0" lvl="0" algn="just" defTabSz="914400" rtl="0" eaLnBrk="1" fontAlgn="auto" latinLnBrk="0" hangingPunct="1">
              <a:lnSpc>
                <a:spcPct val="120000"/>
              </a:lnSpc>
              <a:spcBef>
                <a:spcPts val="0"/>
              </a:spcBef>
              <a:spcAft>
                <a:spcPts val="0"/>
              </a:spcAft>
              <a:buClrTx/>
              <a:buSzTx/>
              <a:buFontTx/>
              <a:buNone/>
              <a:defRPr/>
            </a:pPr>
            <a:r>
              <a:rPr kumimoji="0" lang="en-GB"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access </a:t>
            </a:r>
            <a:r>
              <a:rPr kumimoji="0" lang="en-GB" altLang="zh-CN" sz="2200"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v.</a:t>
            </a:r>
            <a:r>
              <a:rPr kumimoji="0" lang="en-GB"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to reach, enter or use sth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到达；进入；使用</a:t>
            </a:r>
          </a:p>
          <a:p>
            <a:pPr marR="0" lvl="0" algn="just" defTabSz="914400" rtl="0" eaLnBrk="1" fontAlgn="auto" latinLnBrk="0" hangingPunct="1">
              <a:lnSpc>
                <a:spcPct val="120000"/>
              </a:lnSpc>
              <a:spcBef>
                <a:spcPts val="0"/>
              </a:spcBef>
              <a:spcAft>
                <a:spcPts val="0"/>
              </a:spcAft>
              <a:buClrTx/>
              <a:buSzTx/>
              <a:buFontTx/>
              <a:buNone/>
              <a:defRPr/>
            </a:pPr>
            <a:r>
              <a:rPr kumimoji="0" lang="en-GB" altLang="zh-CN" sz="2200"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e.g.</a:t>
            </a:r>
            <a:r>
              <a:rPr kumimoji="0" lang="en-GB"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The loft can be </a:t>
            </a:r>
            <a:r>
              <a:rPr lang="en-GB" altLang="zh-CN" sz="2200" b="1" i="1" dirty="0">
                <a:solidFill>
                  <a:prstClr val="black"/>
                </a:solidFill>
                <a:ea typeface="黑体" panose="02010609060101010101" pitchFamily="49" charset="-122"/>
                <a:cs typeface="Times New Roman" panose="02020603050405020304" pitchFamily="18" charset="0"/>
              </a:rPr>
              <a:t>accessed</a:t>
            </a:r>
            <a:r>
              <a:rPr kumimoji="0" lang="en-GB"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by a ladder.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搭梯子可以上阁楼。</a:t>
            </a:r>
          </a:p>
        </p:txBody>
      </p:sp>
      <p:sp>
        <p:nvSpPr>
          <p:cNvPr id="5" name="矩形 4"/>
          <p:cNvSpPr/>
          <p:nvPr/>
        </p:nvSpPr>
        <p:spPr>
          <a:xfrm>
            <a:off x="0" y="3328141"/>
            <a:ext cx="12192000" cy="177256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文本框 3"/>
          <p:cNvSpPr txBox="1"/>
          <p:nvPr/>
        </p:nvSpPr>
        <p:spPr>
          <a:xfrm>
            <a:off x="956929" y="3530162"/>
            <a:ext cx="10884562" cy="1278620"/>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en-GB"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access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还常作名词用，表示“通道；通路；路径”或“（使用或见到的）机会，权利”，如：</a:t>
            </a:r>
            <a:r>
              <a:rPr kumimoji="0" lang="en-GB"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The only access to the farmhouse is across the fields.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要去那个农舍只能是穿过田野。</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en-GB"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Students must have access to good resources.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一定要让学生能够获得优质资源。</a:t>
            </a:r>
            <a:endParaRPr kumimoji="0" lang="zh-CN" altLang="en-US" sz="2200" i="0" u="none" strike="noStrike" kern="1200" cap="none" spc="0" normalizeH="0" baseline="0" noProof="0" dirty="0">
              <a:ln>
                <a:noFill/>
              </a:ln>
              <a:solidFill>
                <a:srgbClr val="0070C0"/>
              </a:solidFill>
              <a:effectLst/>
              <a:uLnTx/>
              <a:uFillTx/>
              <a:ea typeface="黑体" panose="02010609060101010101" pitchFamily="49" charset="-122"/>
              <a:cs typeface="Times New Roman" panose="02020603050405020304" pitchFamily="18" charset="0"/>
            </a:endParaRPr>
          </a:p>
        </p:txBody>
      </p:sp>
      <p:sp>
        <p:nvSpPr>
          <p:cNvPr id="32" name="圆角矩形 31"/>
          <p:cNvSpPr/>
          <p:nvPr/>
        </p:nvSpPr>
        <p:spPr>
          <a:xfrm>
            <a:off x="1041992" y="3103824"/>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33"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1" name="文本框 10"/>
          <p:cNvSpPr txBox="1"/>
          <p:nvPr/>
        </p:nvSpPr>
        <p:spPr>
          <a:xfrm>
            <a:off x="919321" y="374590"/>
            <a:ext cx="4901376" cy="584775"/>
          </a:xfrm>
          <a:prstGeom prst="rect">
            <a:avLst/>
          </a:prstGeom>
          <a:noFill/>
        </p:spPr>
        <p:txBody>
          <a:bodyPr wrap="square" rtlCol="0">
            <a:spAutoFit/>
          </a:bodyPr>
          <a:lstStyle/>
          <a:p>
            <a:r>
              <a:rPr lang="en-US" altLang="zh-CN" sz="3200" b="1" dirty="0"/>
              <a:t>Language Points-Passage A</a:t>
            </a:r>
            <a:endParaRPr lang="zh-CN" altLang="en-US" sz="3200" b="1"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11</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258468" cy="2903680"/>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For example, “How to </a:t>
            </a:r>
            <a:r>
              <a:rPr lang="en-US" altLang="zh-CN" sz="2200" b="1" u="sng" dirty="0">
                <a:solidFill>
                  <a:srgbClr val="DD5C60"/>
                </a:solidFill>
                <a:ea typeface="宋体" panose="02010600030101010101" pitchFamily="2" charset="-122"/>
                <a:cs typeface="Times New Roman" panose="02020603050405020304" pitchFamily="18" charset="0"/>
              </a:rPr>
              <a:t>reduce</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energy usage on campus </a:t>
            </a:r>
            <a:r>
              <a:rPr lang="en-US" altLang="zh-CN" sz="2200" b="1" u="sng" dirty="0">
                <a:solidFill>
                  <a:srgbClr val="DD5C60"/>
                </a:solidFill>
                <a:ea typeface="宋体" panose="02010600030101010101" pitchFamily="2" charset="-122"/>
                <a:cs typeface="Times New Roman" panose="02020603050405020304" pitchFamily="18" charset="0"/>
              </a:rPr>
              <a:t>by 10%</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(Lines 11-12, para. 6) </a:t>
            </a:r>
          </a:p>
          <a:p>
            <a:pPr marL="6102350" marR="0" lvl="0" indent="-610235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reduce sth (by sth) / reduce sth (from sth) (to sth):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to make sth less or smaller in size, quantity, price, etc.</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减少，缩小（尺寸、数量、价格等）</a:t>
            </a:r>
          </a:p>
          <a:p>
            <a:pPr marL="447675" marR="0" lvl="0" indent="-447675" algn="just" defTabSz="914400" rtl="0" eaLnBrk="1" fontAlgn="auto" latinLnBrk="0" hangingPunct="1">
              <a:lnSpc>
                <a:spcPct val="120000"/>
              </a:lnSpc>
              <a:spcBef>
                <a:spcPts val="0"/>
              </a:spcBef>
              <a:spcAft>
                <a:spcPts val="0"/>
              </a:spcAft>
              <a:buClrTx/>
              <a:buSzTx/>
              <a:buFontTx/>
              <a:buNone/>
              <a:defRPr/>
            </a:pPr>
            <a:r>
              <a:rPr kumimoji="0" lang="en-US" altLang="zh-CN" sz="2200"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e.g.</a:t>
            </a:r>
            <a:r>
              <a:rPr lang="en-US" altLang="zh-CN" sz="2200" dirty="0">
                <a:solidFill>
                  <a:prstClr val="black"/>
                </a:solidFill>
                <a:ea typeface="黑体" panose="02010609060101010101" pitchFamily="49" charset="-122"/>
                <a:cs typeface="Times New Roman" panose="02020603050405020304" pitchFamily="18" charset="0"/>
              </a:rPr>
              <a:t>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Costs </a:t>
            </a:r>
            <a:r>
              <a:rPr lang="en-US" altLang="zh-CN" sz="2200" b="1" i="1" dirty="0">
                <a:solidFill>
                  <a:prstClr val="black"/>
                </a:solidFill>
                <a:ea typeface="黑体" panose="02010609060101010101" pitchFamily="49" charset="-122"/>
                <a:cs typeface="Times New Roman" panose="02020603050405020304" pitchFamily="18" charset="0"/>
              </a:rPr>
              <a:t>have been reduced by 20%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over the past year.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过去一年，各项费用已经减少了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20%</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a:r>
          </a:p>
          <a:p>
            <a:pPr marL="447675" marR="0" lvl="0" algn="just" defTabSz="914400" rtl="0" eaLnBrk="1" fontAlgn="auto" latinLnBrk="0" hangingPunct="1">
              <a:lnSpc>
                <a:spcPct val="120000"/>
              </a:lnSpc>
              <a:spcBef>
                <a:spcPts val="0"/>
              </a:spcBef>
              <a:spcAft>
                <a:spcPts val="0"/>
              </a:spcAft>
              <a:buClrTx/>
              <a:buSzTx/>
              <a:buFontTx/>
              <a:buNone/>
              <a:defRPr/>
            </a:pP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The number of employees </a:t>
            </a:r>
            <a:r>
              <a:rPr lang="en-US" altLang="zh-CN" sz="2200" b="1" i="1" dirty="0">
                <a:solidFill>
                  <a:prstClr val="black"/>
                </a:solidFill>
                <a:ea typeface="黑体" panose="02010609060101010101" pitchFamily="49" charset="-122"/>
                <a:cs typeface="Times New Roman" panose="02020603050405020304" pitchFamily="18" charset="0"/>
              </a:rPr>
              <a:t>was reduced from </a:t>
            </a:r>
            <a:r>
              <a:rPr lang="en-US" altLang="zh-CN" sz="2200" dirty="0">
                <a:solidFill>
                  <a:prstClr val="black"/>
                </a:solidFill>
                <a:ea typeface="黑体" panose="02010609060101010101" pitchFamily="49" charset="-122"/>
                <a:cs typeface="Times New Roman" panose="02020603050405020304" pitchFamily="18" charset="0"/>
              </a:rPr>
              <a:t>40</a:t>
            </a:r>
            <a:r>
              <a:rPr lang="en-US" altLang="zh-CN" sz="2200" b="1" i="1" dirty="0">
                <a:solidFill>
                  <a:prstClr val="black"/>
                </a:solidFill>
                <a:ea typeface="黑体" panose="02010609060101010101" pitchFamily="49" charset="-122"/>
                <a:cs typeface="Times New Roman" panose="02020603050405020304" pitchFamily="18" charset="0"/>
              </a:rPr>
              <a:t> to </a:t>
            </a:r>
            <a:r>
              <a:rPr lang="en-US" altLang="zh-CN" sz="2200" dirty="0">
                <a:solidFill>
                  <a:prstClr val="black"/>
                </a:solidFill>
                <a:ea typeface="黑体" panose="02010609060101010101" pitchFamily="49" charset="-122"/>
                <a:cs typeface="Times New Roman" panose="02020603050405020304" pitchFamily="18" charset="0"/>
              </a:rPr>
              <a:t>25</a:t>
            </a:r>
            <a:r>
              <a:rPr lang="en-US" altLang="zh-CN" sz="2200" b="1" i="1" dirty="0">
                <a:solidFill>
                  <a:prstClr val="black"/>
                </a:solidFill>
                <a:ea typeface="黑体" panose="02010609060101010101" pitchFamily="49" charset="-122"/>
                <a:cs typeface="Times New Roman" panose="02020603050405020304" pitchFamily="18" charset="0"/>
              </a:rPr>
              <a:t>.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雇员人数从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40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减到了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25</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a:r>
            <a:endPar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p:txBody>
      </p:sp>
      <p:sp>
        <p:nvSpPr>
          <p:cNvPr id="33"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8" name="文本框 7"/>
          <p:cNvSpPr txBox="1"/>
          <p:nvPr/>
        </p:nvSpPr>
        <p:spPr>
          <a:xfrm>
            <a:off x="919321" y="374590"/>
            <a:ext cx="4901376" cy="584775"/>
          </a:xfrm>
          <a:prstGeom prst="rect">
            <a:avLst/>
          </a:prstGeom>
          <a:noFill/>
        </p:spPr>
        <p:txBody>
          <a:bodyPr wrap="square" rtlCol="0">
            <a:spAutoFit/>
          </a:bodyPr>
          <a:lstStyle/>
          <a:p>
            <a:r>
              <a:rPr lang="en-US" altLang="zh-CN" sz="3200" b="1" dirty="0"/>
              <a:t>Language Points-Passage A</a:t>
            </a:r>
            <a:endParaRPr lang="zh-CN" altLang="en-US" sz="3200" b="1"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12</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4935005"/>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Suddenly, course work that </a:t>
            </a:r>
            <a:r>
              <a:rPr kumimoji="0" lang="en-US" altLang="zh-CN" sz="2200" b="1" i="0" u="sng" strike="noStrike" kern="1200" cap="none" spc="0" normalizeH="0" baseline="0" noProof="0" dirty="0">
                <a:ln>
                  <a:noFill/>
                </a:ln>
                <a:solidFill>
                  <a:srgbClr val="DD5C60"/>
                </a:solidFill>
                <a:effectLst/>
                <a:uLnTx/>
                <a:uFillTx/>
                <a:ea typeface="黑体" panose="02010609060101010101" pitchFamily="49" charset="-122"/>
                <a:cs typeface="Times New Roman" panose="02020603050405020304" pitchFamily="18" charset="0"/>
              </a:rPr>
              <a:t>used to be</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conducted largely </a:t>
            </a:r>
            <a:r>
              <a:rPr lang="en-US" altLang="zh-CN" sz="2200" b="1" u="sng" dirty="0">
                <a:solidFill>
                  <a:srgbClr val="DD5C60"/>
                </a:solidFill>
                <a:ea typeface="黑体" panose="02010609060101010101" pitchFamily="49" charset="-122"/>
                <a:cs typeface="Times New Roman" panose="02020603050405020304" pitchFamily="18" charset="0"/>
              </a:rPr>
              <a:t>in the abstract</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has become interesting and engaging.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(Lines 12-13, para. 6)</a:t>
            </a:r>
          </a:p>
          <a:p>
            <a:pPr marL="1343025" marR="0" lvl="0" indent="-1343025"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used to do</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sth happened continuously or frequently during a period in the past</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（用于过去持续或经常发生的事）曾经</a:t>
            </a: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e.g. The writer </a:t>
            </a:r>
            <a:r>
              <a:rPr lang="en-US" altLang="zh-CN" sz="2200" b="1" i="1" dirty="0">
                <a:solidFill>
                  <a:prstClr val="black"/>
                </a:solidFill>
                <a:ea typeface="黑体" panose="02010609060101010101" pitchFamily="49" charset="-122"/>
                <a:cs typeface="Times New Roman" panose="02020603050405020304" pitchFamily="18" charset="0"/>
              </a:rPr>
              <a:t>used to live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in London.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那个作家曾经在伦敦居住。</a:t>
            </a:r>
          </a:p>
          <a:p>
            <a:pPr marL="447675" marR="0" lvl="0" algn="just" defTabSz="914400" rtl="0" eaLnBrk="1" fontAlgn="auto" latinLnBrk="0" hangingPunct="1">
              <a:lnSpc>
                <a:spcPct val="120000"/>
              </a:lnSpc>
              <a:spcBef>
                <a:spcPts val="0"/>
              </a:spcBef>
              <a:spcAft>
                <a:spcPts val="0"/>
              </a:spcAft>
              <a:buClrTx/>
              <a:buSzTx/>
              <a:buFontTx/>
              <a:buNone/>
              <a:defRPr/>
            </a:pP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She </a:t>
            </a:r>
            <a:r>
              <a:rPr lang="en-US" altLang="zh-CN" sz="2200" b="1" i="1" dirty="0">
                <a:solidFill>
                  <a:prstClr val="black"/>
                </a:solidFill>
                <a:ea typeface="黑体" panose="02010609060101010101" pitchFamily="49" charset="-122"/>
                <a:cs typeface="Times New Roman" panose="02020603050405020304" pitchFamily="18" charset="0"/>
              </a:rPr>
              <a:t>used to visit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her mother every Saturday.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她以前每周六都去看望母亲。</a:t>
            </a:r>
          </a:p>
          <a:p>
            <a:pPr marL="447675" marR="0" lvl="0" algn="just" defTabSz="914400" rtl="0" eaLnBrk="1" fontAlgn="auto" latinLnBrk="0" hangingPunct="1">
              <a:lnSpc>
                <a:spcPct val="120000"/>
              </a:lnSpc>
              <a:spcBef>
                <a:spcPts val="0"/>
              </a:spcBef>
              <a:spcAft>
                <a:spcPts val="0"/>
              </a:spcAft>
              <a:buClrTx/>
              <a:buSzTx/>
              <a:buFontTx/>
              <a:buNone/>
              <a:defRPr/>
            </a:pP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You </a:t>
            </a:r>
            <a:r>
              <a:rPr lang="en-US" altLang="zh-CN" sz="2200" b="1" i="1" dirty="0">
                <a:solidFill>
                  <a:prstClr val="black"/>
                </a:solidFill>
                <a:ea typeface="黑体" panose="02010609060101010101" pitchFamily="49" charset="-122"/>
                <a:cs typeface="Times New Roman" panose="02020603050405020304" pitchFamily="18" charset="0"/>
              </a:rPr>
              <a:t>used to see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 lot of her, didn’t you?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你过去常见到她吧？</a:t>
            </a:r>
            <a:endPar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a:p>
            <a:pPr marL="1968500" marR="0" lvl="0" indent="-196850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in the abstract</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in a general way, without referring to a particular real person, thing or situation</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抽象地；理论上</a:t>
            </a:r>
          </a:p>
          <a:p>
            <a:pPr marL="447675" marR="0" lvl="0" indent="-447675" algn="just" defTabSz="914400" rtl="0" eaLnBrk="1" fontAlgn="auto" latinLnBrk="0" hangingPunct="1">
              <a:lnSpc>
                <a:spcPct val="120000"/>
              </a:lnSpc>
              <a:spcBef>
                <a:spcPts val="0"/>
              </a:spcBef>
              <a:spcAft>
                <a:spcPts val="0"/>
              </a:spcAft>
              <a:buClrTx/>
              <a:buSzTx/>
              <a:buFontTx/>
              <a:buNone/>
              <a:defRPr/>
            </a:pPr>
            <a:r>
              <a:rPr kumimoji="0" lang="en-US" altLang="zh-CN" sz="2200"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e.g.</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Legal questions rarely exist </a:t>
            </a:r>
            <a:r>
              <a:rPr lang="en-US" altLang="zh-CN" sz="2200" b="1" i="1" dirty="0">
                <a:solidFill>
                  <a:prstClr val="black"/>
                </a:solidFill>
                <a:ea typeface="黑体" panose="02010609060101010101" pitchFamily="49" charset="-122"/>
                <a:cs typeface="Times New Roman" panose="02020603050405020304" pitchFamily="18" charset="0"/>
              </a:rPr>
              <a:t>in the abstract</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they are based on real cases.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法律问题极少以抽象形式存在，而是以实际案例为基础。</a:t>
            </a:r>
          </a:p>
          <a:p>
            <a:pPr marL="447675" marR="0" lvl="0" algn="just" defTabSz="914400" rtl="0" eaLnBrk="1" fontAlgn="auto" latinLnBrk="0" hangingPunct="1">
              <a:lnSpc>
                <a:spcPct val="120000"/>
              </a:lnSpc>
              <a:spcBef>
                <a:spcPts val="0"/>
              </a:spcBef>
              <a:spcAft>
                <a:spcPts val="0"/>
              </a:spcAft>
              <a:buClrTx/>
              <a:buSzTx/>
              <a:buFontTx/>
              <a:buNone/>
              <a:defRPr/>
            </a:pP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I’m just talking </a:t>
            </a:r>
            <a:r>
              <a:rPr lang="en-US" altLang="zh-CN" sz="2200" b="1" i="1" dirty="0">
                <a:solidFill>
                  <a:prstClr val="black"/>
                </a:solidFill>
                <a:ea typeface="黑体" panose="02010609060101010101" pitchFamily="49" charset="-122"/>
                <a:cs typeface="Times New Roman" panose="02020603050405020304" pitchFamily="18" charset="0"/>
              </a:rPr>
              <a:t>in the abstract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now.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我现在只是在泛泛而谈。</a:t>
            </a:r>
            <a:endPar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p:txBody>
      </p:sp>
      <p:sp>
        <p:nvSpPr>
          <p:cNvPr id="8" name="文本框 7"/>
          <p:cNvSpPr txBox="1"/>
          <p:nvPr/>
        </p:nvSpPr>
        <p:spPr>
          <a:xfrm>
            <a:off x="919321" y="374590"/>
            <a:ext cx="4901376" cy="584775"/>
          </a:xfrm>
          <a:prstGeom prst="rect">
            <a:avLst/>
          </a:prstGeom>
          <a:noFill/>
        </p:spPr>
        <p:txBody>
          <a:bodyPr wrap="square" rtlCol="0">
            <a:spAutoFit/>
          </a:bodyPr>
          <a:lstStyle/>
          <a:p>
            <a:r>
              <a:rPr lang="en-US" altLang="zh-CN" sz="3200" b="1" dirty="0"/>
              <a:t>Language Points-Passage A</a:t>
            </a:r>
            <a:endParaRPr lang="zh-CN" altLang="en-US" sz="32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1387010" y="1967051"/>
            <a:ext cx="10285200" cy="3832459"/>
          </a:xfrm>
          <a:prstGeom prst="rect">
            <a:avLst/>
          </a:prstGeom>
          <a:noFill/>
        </p:spPr>
        <p:txBody>
          <a:bodyPr wrap="square" rtlCol="0">
            <a:spAutoFit/>
          </a:bodyPr>
          <a:lstStyle/>
          <a:p>
            <a:pPr algn="ctr">
              <a:lnSpc>
                <a:spcPct val="120000"/>
              </a:lnSpc>
            </a:pPr>
            <a:r>
              <a:rPr lang="en-US" altLang="zh-CN" sz="2800" b="1" dirty="0"/>
              <a:t>Smart Campus for Digital Natives</a:t>
            </a:r>
          </a:p>
          <a:p>
            <a:pPr algn="ctr">
              <a:lnSpc>
                <a:spcPct val="120000"/>
              </a:lnSpc>
            </a:pPr>
            <a:endParaRPr lang="en-US" altLang="zh-CN" sz="2200" dirty="0"/>
          </a:p>
          <a:p>
            <a:pPr indent="541655">
              <a:lnSpc>
                <a:spcPct val="120000"/>
              </a:lnSpc>
            </a:pPr>
            <a:r>
              <a:rPr lang="en-US" altLang="zh-CN" sz="2200" dirty="0"/>
              <a:t>When students decide where to attend college, the campus visit may influence their choice.         It is reported that many institutions have struggled to meet their enrollment goals.         Institutions are competing fiercely for students, and the overall student experience is a major factor. Today’s students were raised in a tech-driven, connected world. They expect intuitive experiences and care about social networks. Savvy institutions have started to invest in smart campuses to meet the needs of these digital natives.</a:t>
            </a:r>
          </a:p>
        </p:txBody>
      </p:sp>
      <p:sp>
        <p:nvSpPr>
          <p:cNvPr id="18" name="文本框 17"/>
          <p:cNvSpPr txBox="1"/>
          <p:nvPr/>
        </p:nvSpPr>
        <p:spPr>
          <a:xfrm>
            <a:off x="919320" y="2469583"/>
            <a:ext cx="467691" cy="5752985"/>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1</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31" name="矩形: 圆角 34">
            <a:hlinkClick r:id="rId3" action="ppaction://hlinksldjump"/>
          </p:cNvPr>
          <p:cNvSpPr/>
          <p:nvPr/>
        </p:nvSpPr>
        <p:spPr>
          <a:xfrm>
            <a:off x="2285996" y="3375096"/>
            <a:ext cx="509062"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32" name="矩形: 圆角 34">
            <a:hlinkClick r:id="rId4" action="ppaction://hlinksldjump"/>
          </p:cNvPr>
          <p:cNvSpPr/>
          <p:nvPr/>
        </p:nvSpPr>
        <p:spPr>
          <a:xfrm>
            <a:off x="2148466" y="3791787"/>
            <a:ext cx="509062"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34" name="圆角矩形 33">
            <a:hlinkClick r:id="rId5" action="ppaction://hlinksldjump"/>
          </p:cNvPr>
          <p:cNvSpPr/>
          <p:nvPr/>
        </p:nvSpPr>
        <p:spPr>
          <a:xfrm>
            <a:off x="10437545" y="6123600"/>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
        <p:nvSpPr>
          <p:cNvPr id="7" name="矩形: 圆角 34">
            <a:hlinkClick r:id="rId6" action="ppaction://hlinksldjump"/>
          </p:cNvPr>
          <p:cNvSpPr/>
          <p:nvPr/>
        </p:nvSpPr>
        <p:spPr>
          <a:xfrm>
            <a:off x="2416440" y="5399923"/>
            <a:ext cx="509062"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524269"/>
            <a:ext cx="12192000" cy="301811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12</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877804"/>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Suddenly, course work that </a:t>
            </a:r>
            <a:r>
              <a:rPr kumimoji="0" lang="en-US" altLang="zh-CN" sz="2200" b="1" i="0" u="sng" strike="noStrike" kern="1200" cap="none" spc="0" normalizeH="0" baseline="0" noProof="0" dirty="0">
                <a:ln>
                  <a:noFill/>
                </a:ln>
                <a:solidFill>
                  <a:srgbClr val="DD5C60"/>
                </a:solidFill>
                <a:effectLst/>
                <a:uLnTx/>
                <a:uFillTx/>
                <a:latin typeface="Calibri" panose="020F0502020204030204"/>
                <a:ea typeface="黑体" panose="02010609060101010101" pitchFamily="49" charset="-122"/>
                <a:cs typeface="Times New Roman" panose="02020603050405020304" pitchFamily="18" charset="0"/>
              </a:rPr>
              <a:t>used to be</a:t>
            </a:r>
            <a:r>
              <a:rPr kumimoji="0" lang="en-US" altLang="zh-CN" sz="2200" b="1"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 conducted largely </a:t>
            </a:r>
            <a:r>
              <a:rPr kumimoji="0" lang="en-US" altLang="zh-CN" sz="2200" b="1" i="0" u="sng" strike="noStrike" kern="1200" cap="none" spc="0" normalizeH="0" baseline="0" noProof="0" dirty="0">
                <a:ln>
                  <a:noFill/>
                </a:ln>
                <a:solidFill>
                  <a:srgbClr val="DD5C60"/>
                </a:solidFill>
                <a:effectLst/>
                <a:uLnTx/>
                <a:uFillTx/>
                <a:latin typeface="Calibri" panose="020F0502020204030204"/>
                <a:ea typeface="黑体" panose="02010609060101010101" pitchFamily="49" charset="-122"/>
                <a:cs typeface="Times New Roman" panose="02020603050405020304" pitchFamily="18" charset="0"/>
              </a:rPr>
              <a:t>in the abstract</a:t>
            </a:r>
            <a:r>
              <a:rPr kumimoji="0" lang="en-US" altLang="zh-CN" sz="2200" b="1"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 has become interesting and engaging. </a:t>
            </a: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(Lines 12-13, para. 6)</a:t>
            </a:r>
          </a:p>
        </p:txBody>
      </p:sp>
      <p:sp>
        <p:nvSpPr>
          <p:cNvPr id="4" name="文本框 3"/>
          <p:cNvSpPr txBox="1"/>
          <p:nvPr/>
        </p:nvSpPr>
        <p:spPr>
          <a:xfrm>
            <a:off x="956928" y="2726290"/>
            <a:ext cx="10884563" cy="2903680"/>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used to do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描述的是曾经发生、现已不复存在的动作。美式英语经常借助动词 </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did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完成否定和疑问结构</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did not use to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和 </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did … use to</a:t>
            </a:r>
            <a:r>
              <a:rPr kumimoji="0" lang="zh-CN" altLang="en-GB"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如：</a:t>
            </a:r>
            <a:r>
              <a:rPr kumimoji="0" lang="en-GB" altLang="zh-CN" sz="2200" b="1"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Did</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she </a:t>
            </a:r>
            <a:r>
              <a:rPr lang="en-GB" altLang="zh-CN" sz="2200" b="1" i="1" dirty="0">
                <a:solidFill>
                  <a:prstClr val="black"/>
                </a:solidFill>
                <a:ea typeface="黑体" panose="02010609060101010101" pitchFamily="49" charset="-122"/>
                <a:cs typeface="Times New Roman" panose="02020603050405020304" pitchFamily="18" charset="0"/>
              </a:rPr>
              <a:t>use</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lang="en-GB" altLang="zh-CN" sz="2200" b="1" i="1" dirty="0">
                <a:solidFill>
                  <a:prstClr val="black"/>
                </a:solidFill>
                <a:ea typeface="黑体" panose="02010609060101010101" pitchFamily="49" charset="-122"/>
                <a:cs typeface="Times New Roman" panose="02020603050405020304" pitchFamily="18" charset="0"/>
              </a:rPr>
              <a:t>to</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lang="en-GB" altLang="zh-CN" sz="2200" b="1" i="1" dirty="0">
                <a:solidFill>
                  <a:prstClr val="black"/>
                </a:solidFill>
                <a:ea typeface="黑体" panose="02010609060101010101" pitchFamily="49" charset="-122"/>
                <a:cs typeface="Times New Roman" panose="02020603050405020304" pitchFamily="18" charset="0"/>
              </a:rPr>
              <a:t>have</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long hair?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她过去留长发吗？</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I </a:t>
            </a:r>
            <a:r>
              <a:rPr lang="en-GB" altLang="zh-CN" sz="2200" b="1" i="1" dirty="0">
                <a:solidFill>
                  <a:prstClr val="black"/>
                </a:solidFill>
                <a:ea typeface="黑体" panose="02010609060101010101" pitchFamily="49" charset="-122"/>
                <a:cs typeface="Times New Roman" panose="02020603050405020304" pitchFamily="18" charset="0"/>
              </a:rPr>
              <a:t>didn’t</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lang="en-GB" altLang="zh-CN" sz="2200" b="1" i="1" dirty="0">
                <a:solidFill>
                  <a:prstClr val="black"/>
                </a:solidFill>
                <a:ea typeface="黑体" panose="02010609060101010101" pitchFamily="49" charset="-122"/>
                <a:cs typeface="Times New Roman" panose="02020603050405020304" pitchFamily="18" charset="0"/>
              </a:rPr>
              <a:t>use</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lang="en-GB" altLang="zh-CN" sz="2200" b="1" i="1" dirty="0">
                <a:solidFill>
                  <a:prstClr val="black"/>
                </a:solidFill>
                <a:ea typeface="黑体" panose="02010609060101010101" pitchFamily="49" charset="-122"/>
                <a:cs typeface="Times New Roman" panose="02020603050405020304" pitchFamily="18" charset="0"/>
              </a:rPr>
              <a:t>to</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lang="en-GB" altLang="zh-CN" sz="2200" b="1" i="1" dirty="0">
                <a:solidFill>
                  <a:prstClr val="black"/>
                </a:solidFill>
                <a:ea typeface="黑体" panose="02010609060101010101" pitchFamily="49" charset="-122"/>
                <a:cs typeface="Times New Roman" panose="02020603050405020304" pitchFamily="18" charset="0"/>
              </a:rPr>
              <a:t>like</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him much when we were at school.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以前同学时，我并不太喜欢他。但这种用法在英式英语中被认为不够正式，更为正式的否定和疑问结构是 </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used not to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和 </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used you to …?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如：</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You </a:t>
            </a:r>
            <a:r>
              <a:rPr lang="en-GB" altLang="zh-CN" sz="2200" b="1" i="1" dirty="0">
                <a:solidFill>
                  <a:prstClr val="black"/>
                </a:solidFill>
                <a:ea typeface="黑体" panose="02010609060101010101" pitchFamily="49" charset="-122"/>
                <a:cs typeface="Times New Roman" panose="02020603050405020304" pitchFamily="18" charset="0"/>
              </a:rPr>
              <a:t>used</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lang="en-GB" altLang="zh-CN" sz="2200" b="1" i="1" dirty="0">
                <a:solidFill>
                  <a:prstClr val="black"/>
                </a:solidFill>
                <a:ea typeface="黑体" panose="02010609060101010101" pitchFamily="49" charset="-122"/>
                <a:cs typeface="Times New Roman" panose="02020603050405020304" pitchFamily="18" charset="0"/>
              </a:rPr>
              <a:t>not</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lang="en-GB" altLang="zh-CN" sz="2200" b="1" i="1" dirty="0">
                <a:solidFill>
                  <a:prstClr val="black"/>
                </a:solidFill>
                <a:ea typeface="黑体" panose="02010609060101010101" pitchFamily="49" charset="-122"/>
                <a:cs typeface="Times New Roman" panose="02020603050405020304" pitchFamily="18" charset="0"/>
              </a:rPr>
              <a:t>to</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fuss like this.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你过去不这样大惊小怪。</a:t>
            </a:r>
            <a:endPar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另外注意区分两个容易混淆的结构：</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used to do sth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和 </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be used to (doing) sth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习惯于（做）某事。</a:t>
            </a:r>
            <a:endParaRPr kumimoji="0" lang="zh-CN" altLang="en-US" sz="2200" b="0" i="0" u="none" strike="noStrike" kern="1200" cap="none" spc="0" normalizeH="0" baseline="0" noProof="0" dirty="0">
              <a:ln>
                <a:noFill/>
              </a:ln>
              <a:solidFill>
                <a:srgbClr val="0070C0"/>
              </a:solidFill>
              <a:effectLst/>
              <a:uLnTx/>
              <a:uFillTx/>
              <a:ea typeface="黑体" panose="02010609060101010101" pitchFamily="49" charset="-122"/>
              <a:cs typeface="Times New Roman" panose="02020603050405020304" pitchFamily="18" charset="0"/>
            </a:endParaRPr>
          </a:p>
        </p:txBody>
      </p:sp>
      <p:sp>
        <p:nvSpPr>
          <p:cNvPr id="32" name="圆角矩形 31"/>
          <p:cNvSpPr/>
          <p:nvPr/>
        </p:nvSpPr>
        <p:spPr>
          <a:xfrm>
            <a:off x="1041992" y="2299952"/>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2" name="文本框 11"/>
          <p:cNvSpPr txBox="1"/>
          <p:nvPr/>
        </p:nvSpPr>
        <p:spPr>
          <a:xfrm>
            <a:off x="919321" y="374590"/>
            <a:ext cx="4901376" cy="584775"/>
          </a:xfrm>
          <a:prstGeom prst="rect">
            <a:avLst/>
          </a:prstGeom>
          <a:noFill/>
        </p:spPr>
        <p:txBody>
          <a:bodyPr wrap="square" rtlCol="0">
            <a:spAutoFit/>
          </a:bodyPr>
          <a:lstStyle/>
          <a:p>
            <a:r>
              <a:rPr lang="en-US" altLang="zh-CN" sz="3200" b="1" dirty="0"/>
              <a:t>Language Points-Passage A</a:t>
            </a:r>
            <a:endParaRPr lang="zh-CN" altLang="en-US" sz="3200" b="1"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文本框 18"/>
          <p:cNvSpPr txBox="1"/>
          <p:nvPr/>
        </p:nvSpPr>
        <p:spPr>
          <a:xfrm>
            <a:off x="919321" y="374590"/>
            <a:ext cx="4822718"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Language Points-Passage</a:t>
            </a:r>
            <a:r>
              <a:rPr kumimoji="0" lang="en-US" altLang="zh-CN" sz="3200" b="1" i="0" u="none" strike="noStrike" kern="1200" cap="none" spc="0" normalizeH="0" noProof="0" dirty="0">
                <a:ln>
                  <a:noFill/>
                </a:ln>
                <a:solidFill>
                  <a:prstClr val="black"/>
                </a:solidFill>
                <a:effectLst/>
                <a:uLnTx/>
                <a:uFillTx/>
                <a:latin typeface="Calibri" panose="020F0502020204030204"/>
                <a:ea typeface="宋体" panose="02010600030101010101" pitchFamily="2" charset="-122"/>
                <a:cs typeface="+mn-cs"/>
              </a:rPr>
              <a:t> B</a:t>
            </a: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E47057">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1116884" cy="2529923"/>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en-GB" altLang="zh-CN" sz="2200" b="1"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School classrooms have looked the same for decades: rows of individual desks </a:t>
            </a:r>
            <a:r>
              <a:rPr lang="en-GB" altLang="zh-CN" sz="2200" b="1" u="sng" dirty="0">
                <a:solidFill>
                  <a:srgbClr val="DD5C60"/>
                </a:solidFill>
                <a:ea typeface="黑体" panose="02010609060101010101" pitchFamily="49" charset="-122"/>
                <a:cs typeface="Times New Roman" panose="02020603050405020304" pitchFamily="18" charset="0"/>
              </a:rPr>
              <a:t>angled</a:t>
            </a:r>
            <a:r>
              <a:rPr kumimoji="0" lang="en-GB" altLang="zh-CN" sz="2200" b="1"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 to face the front, where a teacher stands to </a:t>
            </a:r>
            <a:r>
              <a:rPr lang="en-GB" altLang="zh-CN" sz="2200" b="1" u="sng" dirty="0">
                <a:solidFill>
                  <a:srgbClr val="DD5C60"/>
                </a:solidFill>
                <a:ea typeface="黑体" panose="02010609060101010101" pitchFamily="49" charset="-122"/>
                <a:cs typeface="Times New Roman" panose="02020603050405020304" pitchFamily="18" charset="0"/>
              </a:rPr>
              <a:t>address</a:t>
            </a:r>
            <a:r>
              <a:rPr kumimoji="0" lang="en-GB" altLang="zh-CN" sz="2200" b="1"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 the class. </a:t>
            </a:r>
            <a:r>
              <a:rPr kumimoji="0" lang="en-GB" altLang="zh-CN" sz="220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(Lines 1-2, para. 1)</a:t>
            </a:r>
          </a:p>
          <a:p>
            <a:pPr marL="0" marR="0" lvl="0" indent="0" algn="just" defTabSz="914400" rtl="0" eaLnBrk="1" fontAlgn="auto" latinLnBrk="0" hangingPunct="1">
              <a:lnSpc>
                <a:spcPct val="120000"/>
              </a:lnSpc>
              <a:spcBef>
                <a:spcPts val="0"/>
              </a:spcBef>
              <a:spcAft>
                <a:spcPts val="0"/>
              </a:spcAft>
              <a:buClrTx/>
              <a:buSzTx/>
              <a:buFontTx/>
              <a:buNone/>
              <a:defRPr/>
            </a:pPr>
            <a:r>
              <a:rPr kumimoji="0" lang="en-GB" altLang="zh-CN" sz="2200" b="1"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angle</a:t>
            </a:r>
            <a:r>
              <a:rPr kumimoji="0" lang="en-GB" altLang="zh-CN" sz="220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 </a:t>
            </a:r>
            <a:r>
              <a:rPr kumimoji="0" lang="en-GB" altLang="zh-CN" sz="2200" i="1"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v.</a:t>
            </a:r>
            <a:r>
              <a:rPr kumimoji="0" lang="en-GB" altLang="zh-CN" sz="220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 </a:t>
            </a:r>
            <a:r>
              <a:rPr kumimoji="0" lang="en-US" altLang="zh-CN" sz="220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to move or place sth so that it is not straight or not directly facing sb / sth</a:t>
            </a:r>
            <a:r>
              <a:rPr kumimoji="0" lang="zh-CN" altLang="en-US" sz="220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斜移；斜置</a:t>
            </a:r>
          </a:p>
          <a:p>
            <a:pPr marL="0" marR="0" lvl="0" indent="0" algn="just" defTabSz="914400" rtl="0" eaLnBrk="1" fontAlgn="auto" latinLnBrk="0" hangingPunct="1">
              <a:lnSpc>
                <a:spcPct val="120000"/>
              </a:lnSpc>
              <a:spcBef>
                <a:spcPts val="0"/>
              </a:spcBef>
              <a:spcAft>
                <a:spcPts val="0"/>
              </a:spcAft>
              <a:buClrTx/>
              <a:buSzTx/>
              <a:buFontTx/>
              <a:buNone/>
              <a:defRPr/>
            </a:pPr>
            <a:r>
              <a:rPr kumimoji="0" lang="en-GB" altLang="zh-CN" sz="2200" i="1"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e.g.</a:t>
            </a:r>
            <a:r>
              <a:rPr kumimoji="0" lang="en-GB" altLang="zh-CN" sz="220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 He </a:t>
            </a:r>
            <a:r>
              <a:rPr lang="en-GB" altLang="zh-CN" sz="2200" b="1" i="1" dirty="0">
                <a:solidFill>
                  <a:prstClr val="black"/>
                </a:solidFill>
                <a:ea typeface="黑体" panose="02010609060101010101" pitchFamily="49" charset="-122"/>
                <a:cs typeface="Times New Roman" panose="02020603050405020304" pitchFamily="18" charset="0"/>
              </a:rPr>
              <a:t>angled</a:t>
            </a:r>
            <a:r>
              <a:rPr kumimoji="0" lang="en-GB" altLang="zh-CN" sz="220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 his chair so that he could sit and watch her. </a:t>
            </a:r>
            <a:r>
              <a:rPr kumimoji="0" lang="zh-CN" altLang="en-US" sz="220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他斜移了椅子，以便坐着观察她。</a:t>
            </a:r>
          </a:p>
          <a:p>
            <a:pPr marL="0" marR="0" lvl="0" indent="0" algn="just" defTabSz="914400" rtl="0" eaLnBrk="1" fontAlgn="auto" latinLnBrk="0" hangingPunct="1">
              <a:lnSpc>
                <a:spcPct val="120000"/>
              </a:lnSpc>
              <a:spcBef>
                <a:spcPts val="0"/>
              </a:spcBef>
              <a:spcAft>
                <a:spcPts val="0"/>
              </a:spcAft>
              <a:buClrTx/>
              <a:buSzTx/>
              <a:buFontTx/>
              <a:buNone/>
              <a:defRPr/>
            </a:pPr>
            <a:r>
              <a:rPr lang="en-GB" altLang="zh-CN" sz="2200" b="1" dirty="0">
                <a:solidFill>
                  <a:prstClr val="black"/>
                </a:solidFill>
                <a:latin typeface="Calibri" panose="020F0502020204030204"/>
                <a:ea typeface="黑体" panose="02010609060101010101" pitchFamily="49" charset="-122"/>
                <a:cs typeface="Times New Roman" panose="02020603050405020304" pitchFamily="18" charset="0"/>
              </a:rPr>
              <a:t>address</a:t>
            </a:r>
            <a:r>
              <a:rPr kumimoji="0" lang="en-GB" altLang="zh-CN" sz="220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 </a:t>
            </a:r>
            <a:r>
              <a:rPr lang="en-GB" altLang="zh-CN" sz="2200" i="1" dirty="0">
                <a:solidFill>
                  <a:prstClr val="black"/>
                </a:solidFill>
                <a:latin typeface="Calibri" panose="020F0502020204030204"/>
                <a:ea typeface="黑体" panose="02010609060101010101" pitchFamily="49" charset="-122"/>
                <a:cs typeface="Times New Roman" panose="02020603050405020304" pitchFamily="18" charset="0"/>
              </a:rPr>
              <a:t>v.</a:t>
            </a:r>
            <a:r>
              <a:rPr kumimoji="0" lang="en-GB" altLang="zh-CN" sz="220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 to say sth directly to </a:t>
            </a:r>
            <a:r>
              <a:rPr kumimoji="0" lang="en-GB" altLang="zh-CN" sz="2200" i="0" u="none" strike="noStrike" kern="1200" cap="none" spc="0" normalizeH="0" baseline="0" noProof="0" dirty="0" err="1">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sb</a:t>
            </a:r>
            <a:r>
              <a:rPr kumimoji="0" lang="en-GB" altLang="zh-CN" sz="220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 </a:t>
            </a:r>
            <a:r>
              <a:rPr kumimoji="0" lang="zh-CN" altLang="en-US" sz="220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向</a:t>
            </a:r>
            <a:r>
              <a:rPr lang="en-US" altLang="zh-CN" sz="2200" dirty="0">
                <a:solidFill>
                  <a:prstClr val="black"/>
                </a:solidFill>
                <a:latin typeface="Calibri" panose="020F0502020204030204"/>
                <a:ea typeface="黑体" panose="02010609060101010101" pitchFamily="49" charset="-122"/>
                <a:cs typeface="Times New Roman" panose="02020603050405020304" pitchFamily="18" charset="0"/>
              </a:rPr>
              <a:t>······</a:t>
            </a:r>
            <a:r>
              <a:rPr kumimoji="0" lang="zh-CN" altLang="en-US" sz="220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说话</a:t>
            </a:r>
          </a:p>
          <a:p>
            <a:pPr marL="0" marR="0" lvl="0" indent="0" algn="just" defTabSz="914400" rtl="0" eaLnBrk="1" fontAlgn="auto" latinLnBrk="0" hangingPunct="1">
              <a:lnSpc>
                <a:spcPct val="120000"/>
              </a:lnSpc>
              <a:spcBef>
                <a:spcPts val="0"/>
              </a:spcBef>
              <a:spcAft>
                <a:spcPts val="0"/>
              </a:spcAft>
              <a:buClrTx/>
              <a:buSzTx/>
              <a:buFontTx/>
              <a:buNone/>
              <a:defRPr/>
            </a:pPr>
            <a:r>
              <a:rPr lang="en-GB" altLang="zh-CN" sz="2200" i="1" dirty="0">
                <a:solidFill>
                  <a:prstClr val="black"/>
                </a:solidFill>
                <a:latin typeface="Calibri" panose="020F0502020204030204"/>
                <a:ea typeface="黑体" panose="02010609060101010101" pitchFamily="49" charset="-122"/>
                <a:cs typeface="Times New Roman" panose="02020603050405020304" pitchFamily="18" charset="0"/>
              </a:rPr>
              <a:t>e.g.</a:t>
            </a:r>
            <a:r>
              <a:rPr kumimoji="0" lang="en-GB" altLang="zh-CN" sz="220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 I was surprised when he </a:t>
            </a:r>
            <a:r>
              <a:rPr lang="en-GB" altLang="zh-CN" sz="2200" b="1" i="1" dirty="0">
                <a:solidFill>
                  <a:prstClr val="black"/>
                </a:solidFill>
                <a:ea typeface="黑体" panose="02010609060101010101" pitchFamily="49" charset="-122"/>
                <a:cs typeface="Times New Roman" panose="02020603050405020304" pitchFamily="18" charset="0"/>
              </a:rPr>
              <a:t>addressed</a:t>
            </a:r>
            <a:r>
              <a:rPr kumimoji="0" lang="en-GB" altLang="zh-CN" sz="220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 me in English. </a:t>
            </a:r>
            <a:r>
              <a:rPr kumimoji="0" lang="zh-CN" altLang="en-US" sz="220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他用英语跟我说话，我很诧异。</a:t>
            </a:r>
            <a:endPar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p:txBody>
      </p:sp>
      <p:sp>
        <p:nvSpPr>
          <p:cNvPr id="8"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2</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E47057">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678687" cy="3309945"/>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But </a:t>
            </a:r>
            <a:r>
              <a:rPr lang="en-US" altLang="zh-CN" sz="2200" b="1" u="sng" dirty="0">
                <a:solidFill>
                  <a:srgbClr val="DD5C60"/>
                </a:solidFill>
                <a:ea typeface="黑体" panose="02010609060101010101" pitchFamily="49" charset="-122"/>
                <a:cs typeface="Times New Roman" panose="02020603050405020304" pitchFamily="18" charset="0"/>
              </a:rPr>
              <a:t>with</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changes in teaching styles and types of work students are doing, combined </a:t>
            </a:r>
            <a:r>
              <a:rPr lang="en-US" altLang="zh-CN" sz="2200" b="1" u="sng" dirty="0">
                <a:solidFill>
                  <a:srgbClr val="DD5C60"/>
                </a:solidFill>
                <a:ea typeface="黑体" panose="02010609060101010101" pitchFamily="49" charset="-122"/>
                <a:cs typeface="Times New Roman" panose="02020603050405020304" pitchFamily="18" charset="0"/>
              </a:rPr>
              <a:t>with</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 </a:t>
            </a: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greater understanding of the learning process, there is a </a:t>
            </a:r>
            <a:r>
              <a:rPr lang="en-US" altLang="zh-CN" sz="2200" b="1" u="sng" dirty="0">
                <a:solidFill>
                  <a:srgbClr val="DD5C60"/>
                </a:solidFill>
                <a:ea typeface="黑体" panose="02010609060101010101" pitchFamily="49" charset="-122"/>
                <a:cs typeface="Times New Roman" panose="02020603050405020304" pitchFamily="18" charset="0"/>
              </a:rPr>
              <a:t>growing</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need for a new approach to classroom design.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(Lines 2-4, para. 1)</a:t>
            </a: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growing</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en-US" altLang="zh-CN" sz="2200"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adj.</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increasing in size, amount or degree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增加的；增长的；增强的</a:t>
            </a:r>
          </a:p>
          <a:p>
            <a:pPr marL="447675" marR="0" lvl="0" indent="-447675" algn="just" defTabSz="914400" rtl="0" eaLnBrk="1" fontAlgn="auto" latinLnBrk="0" hangingPunct="1">
              <a:lnSpc>
                <a:spcPct val="120000"/>
              </a:lnSpc>
              <a:spcBef>
                <a:spcPts val="0"/>
              </a:spcBef>
              <a:spcAft>
                <a:spcPts val="0"/>
              </a:spcAft>
              <a:buClrTx/>
              <a:buSzTx/>
              <a:buFontTx/>
              <a:buNone/>
              <a:defRPr/>
            </a:pPr>
            <a:r>
              <a:rPr kumimoji="0" lang="en-US" altLang="zh-CN" sz="2200"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e.g.</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 </a:t>
            </a:r>
            <a:r>
              <a:rPr lang="en-US" altLang="zh-CN" sz="2200" b="1" i="1" dirty="0">
                <a:solidFill>
                  <a:prstClr val="black"/>
                </a:solidFill>
                <a:ea typeface="黑体" panose="02010609060101010101" pitchFamily="49" charset="-122"/>
                <a:cs typeface="Times New Roman" panose="02020603050405020304" pitchFamily="18" charset="0"/>
              </a:rPr>
              <a:t>growing</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number of people are returning to full-time education.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越来越多的人重返学校接受全日制教育。</a:t>
            </a:r>
          </a:p>
          <a:p>
            <a:pPr marL="447675" marR="0" lvl="0" algn="just" defTabSz="914400" rtl="0" eaLnBrk="1" fontAlgn="auto" latinLnBrk="0" hangingPunct="1">
              <a:lnSpc>
                <a:spcPct val="120000"/>
              </a:lnSpc>
              <a:spcBef>
                <a:spcPts val="0"/>
              </a:spcBef>
              <a:spcAft>
                <a:spcPts val="0"/>
              </a:spcAft>
              <a:buClrTx/>
              <a:buSzTx/>
              <a:buFontTx/>
              <a:buNone/>
              <a:defRPr/>
            </a:pP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There is </a:t>
            </a:r>
            <a:r>
              <a:rPr lang="en-US" altLang="zh-CN" sz="2200" b="1" i="1" dirty="0">
                <a:solidFill>
                  <a:prstClr val="black"/>
                </a:solidFill>
                <a:ea typeface="黑体" panose="02010609060101010101" pitchFamily="49" charset="-122"/>
                <a:cs typeface="Times New Roman" panose="02020603050405020304" pitchFamily="18" charset="0"/>
              </a:rPr>
              <a:t>growing</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concern over the safety of the missing teenager.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人们越来越担心失踪少年的安危。</a:t>
            </a:r>
            <a:endPar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p:txBody>
      </p:sp>
      <p:sp>
        <p:nvSpPr>
          <p:cNvPr id="8" name="文本框 7"/>
          <p:cNvSpPr txBox="1"/>
          <p:nvPr/>
        </p:nvSpPr>
        <p:spPr>
          <a:xfrm>
            <a:off x="919321" y="374590"/>
            <a:ext cx="4822718"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Language Points-Passage</a:t>
            </a:r>
            <a:r>
              <a:rPr kumimoji="0" lang="en-US" altLang="zh-CN" sz="3200" b="1" i="0" u="none" strike="noStrike" kern="1200" cap="none" spc="0" normalizeH="0" noProof="0" dirty="0">
                <a:ln>
                  <a:noFill/>
                </a:ln>
                <a:solidFill>
                  <a:prstClr val="black"/>
                </a:solidFill>
                <a:effectLst/>
                <a:uLnTx/>
                <a:uFillTx/>
                <a:latin typeface="Calibri" panose="020F0502020204030204"/>
                <a:ea typeface="宋体" panose="02010600030101010101" pitchFamily="2" charset="-122"/>
                <a:cs typeface="+mn-cs"/>
              </a:rPr>
              <a:t> B</a:t>
            </a: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2</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E47057">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678687" cy="1284069"/>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But </a:t>
            </a:r>
            <a:r>
              <a:rPr lang="en-US" altLang="zh-CN" sz="2200" b="1" u="sng" dirty="0">
                <a:solidFill>
                  <a:srgbClr val="DD5C60"/>
                </a:solidFill>
                <a:ea typeface="黑体" panose="02010609060101010101" pitchFamily="49" charset="-122"/>
                <a:cs typeface="Times New Roman" panose="02020603050405020304" pitchFamily="18" charset="0"/>
              </a:rPr>
              <a:t>with</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changes in teaching styles and types of work students are doing, combined </a:t>
            </a:r>
            <a:r>
              <a:rPr lang="en-US" altLang="zh-CN" sz="2200" b="1" u="sng" dirty="0">
                <a:solidFill>
                  <a:srgbClr val="DD5C60"/>
                </a:solidFill>
                <a:ea typeface="黑体" panose="02010609060101010101" pitchFamily="49" charset="-122"/>
                <a:cs typeface="Times New Roman" panose="02020603050405020304" pitchFamily="18" charset="0"/>
              </a:rPr>
              <a:t>with</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 </a:t>
            </a: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greater understanding of the learning process, there is a </a:t>
            </a:r>
            <a:r>
              <a:rPr lang="en-US" altLang="zh-CN" sz="2200" b="1" u="sng" dirty="0">
                <a:solidFill>
                  <a:srgbClr val="DD5C60"/>
                </a:solidFill>
                <a:ea typeface="黑体" panose="02010609060101010101" pitchFamily="49" charset="-122"/>
                <a:cs typeface="Times New Roman" panose="02020603050405020304" pitchFamily="18" charset="0"/>
              </a:rPr>
              <a:t>growing</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need for a new approach to classroom design.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(Lines 2-4, para. 1)</a:t>
            </a:r>
          </a:p>
        </p:txBody>
      </p:sp>
      <p:sp>
        <p:nvSpPr>
          <p:cNvPr id="11"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8" name="矩形 7"/>
          <p:cNvSpPr/>
          <p:nvPr/>
        </p:nvSpPr>
        <p:spPr>
          <a:xfrm>
            <a:off x="0" y="3186743"/>
            <a:ext cx="12192000" cy="2178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9" name="文本框 8"/>
          <p:cNvSpPr txBox="1"/>
          <p:nvPr/>
        </p:nvSpPr>
        <p:spPr>
          <a:xfrm>
            <a:off x="956928" y="3388764"/>
            <a:ext cx="10884563" cy="1684885"/>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两个 </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with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并不在句子同一层级的结构上。第一个 </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with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引导的是主句的伴随状语，表示“由于、随着”。类似例子如：</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She sat there alone </a:t>
            </a:r>
            <a:r>
              <a:rPr kumimoji="0" lang="en-GB" altLang="zh-CN" sz="2200" b="1"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with her eyes filled with tears</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她独自一边坐着，眼里噙着泪水。第二个 </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with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则属于第一个 </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with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后面所跟的宾语当中的一个连接成分：</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 combined </a:t>
            </a:r>
            <a:r>
              <a:rPr lang="en-GB" altLang="zh-CN" sz="2200" b="1" i="1" dirty="0">
                <a:solidFill>
                  <a:prstClr val="black"/>
                </a:solidFill>
                <a:ea typeface="黑体" panose="02010609060101010101" pitchFamily="49" charset="-122"/>
                <a:cs typeface="Times New Roman" panose="02020603050405020304" pitchFamily="18" charset="0"/>
              </a:rPr>
              <a:t>with</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B</a:t>
            </a:r>
            <a:r>
              <a:rPr kumimoji="0" lang="zh-CN" altLang="en-GB"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其中 </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是 </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changes</a:t>
            </a:r>
            <a:r>
              <a:rPr kumimoji="0" lang="zh-CN" altLang="en-GB"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B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是 </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 greater understanding</a:t>
            </a:r>
            <a:r>
              <a:rPr kumimoji="0" lang="zh-CN" altLang="en-GB"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a:r>
            <a:endParaRPr kumimoji="0" lang="zh-CN" altLang="en-US" sz="2200" b="0" i="0" u="none" strike="noStrike" kern="1200" cap="none" spc="0" normalizeH="0" baseline="0" noProof="0" dirty="0">
              <a:ln>
                <a:noFill/>
              </a:ln>
              <a:solidFill>
                <a:srgbClr val="0070C0"/>
              </a:solidFill>
              <a:effectLst/>
              <a:uLnTx/>
              <a:uFillTx/>
              <a:ea typeface="黑体" panose="02010609060101010101" pitchFamily="49" charset="-122"/>
              <a:cs typeface="Times New Roman" panose="02020603050405020304" pitchFamily="18" charset="0"/>
            </a:endParaRPr>
          </a:p>
        </p:txBody>
      </p:sp>
      <p:sp>
        <p:nvSpPr>
          <p:cNvPr id="10" name="圆角矩形 31"/>
          <p:cNvSpPr/>
          <p:nvPr/>
        </p:nvSpPr>
        <p:spPr>
          <a:xfrm>
            <a:off x="1041992" y="2962426"/>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2" name="文本框 11"/>
          <p:cNvSpPr txBox="1"/>
          <p:nvPr/>
        </p:nvSpPr>
        <p:spPr>
          <a:xfrm>
            <a:off x="919321" y="374590"/>
            <a:ext cx="4822718"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Language Points-Passage</a:t>
            </a:r>
            <a:r>
              <a:rPr kumimoji="0" lang="en-US" altLang="zh-CN" sz="3200" b="1" i="0" u="none" strike="noStrike" kern="1200" cap="none" spc="0" normalizeH="0" noProof="0" dirty="0">
                <a:ln>
                  <a:noFill/>
                </a:ln>
                <a:solidFill>
                  <a:prstClr val="black"/>
                </a:solidFill>
                <a:effectLst/>
                <a:uLnTx/>
                <a:uFillTx/>
                <a:latin typeface="Calibri" panose="020F0502020204030204"/>
                <a:ea typeface="宋体" panose="02010600030101010101" pitchFamily="2" charset="-122"/>
                <a:cs typeface="+mn-cs"/>
              </a:rPr>
              <a:t> B</a:t>
            </a: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3</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E47057">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1684885"/>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en-GB"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We have identified four </a:t>
            </a:r>
            <a:r>
              <a:rPr lang="en-GB" altLang="zh-CN" sz="2200" b="1" u="sng" dirty="0">
                <a:solidFill>
                  <a:srgbClr val="DD5C60"/>
                </a:solidFill>
                <a:ea typeface="黑体" panose="02010609060101010101" pitchFamily="49" charset="-122"/>
                <a:cs typeface="Times New Roman" panose="02020603050405020304" pitchFamily="18" charset="0"/>
              </a:rPr>
              <a:t>key</a:t>
            </a:r>
            <a:r>
              <a:rPr kumimoji="0" lang="en-GB"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elements of modern classrooms ... </a:t>
            </a:r>
            <a:r>
              <a:rPr kumimoji="0" lang="en-GB"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(Line 1, para. 2)</a:t>
            </a:r>
          </a:p>
          <a:p>
            <a:pPr marL="0" marR="0" lvl="0" indent="0" algn="just" defTabSz="914400" rtl="0" eaLnBrk="1" fontAlgn="auto" latinLnBrk="0" hangingPunct="1">
              <a:lnSpc>
                <a:spcPct val="120000"/>
              </a:lnSpc>
              <a:spcBef>
                <a:spcPts val="0"/>
              </a:spcBef>
              <a:spcAft>
                <a:spcPts val="0"/>
              </a:spcAft>
              <a:buClrTx/>
              <a:buSzTx/>
              <a:buFontTx/>
              <a:buNone/>
              <a:defRPr/>
            </a:pPr>
            <a:r>
              <a:rPr kumimoji="0" lang="en-GB"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key</a:t>
            </a:r>
            <a:r>
              <a:rPr kumimoji="0" lang="en-GB"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en-GB" altLang="zh-CN" sz="2200"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adj.</a:t>
            </a:r>
            <a:r>
              <a:rPr kumimoji="0" lang="en-GB"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most important; essential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最重要的；主要的；关键的</a:t>
            </a:r>
          </a:p>
          <a:p>
            <a:pPr marL="0" marR="0" lvl="0" indent="0" algn="just" defTabSz="914400" rtl="0" eaLnBrk="1" fontAlgn="auto" latinLnBrk="0" hangingPunct="1">
              <a:lnSpc>
                <a:spcPct val="120000"/>
              </a:lnSpc>
              <a:spcBef>
                <a:spcPts val="0"/>
              </a:spcBef>
              <a:spcAft>
                <a:spcPts val="0"/>
              </a:spcAft>
              <a:buClrTx/>
              <a:buSzTx/>
              <a:buFontTx/>
              <a:buNone/>
              <a:defRPr/>
            </a:pPr>
            <a:r>
              <a:rPr kumimoji="0" lang="en-GB" altLang="zh-CN" sz="2200"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e.g.</a:t>
            </a:r>
            <a:r>
              <a:rPr kumimoji="0" lang="en-GB"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the </a:t>
            </a:r>
            <a:r>
              <a:rPr lang="en-GB" altLang="zh-CN" sz="2200" b="1" i="1" dirty="0">
                <a:solidFill>
                  <a:prstClr val="black"/>
                </a:solidFill>
                <a:ea typeface="黑体" panose="02010609060101010101" pitchFamily="49" charset="-122"/>
                <a:cs typeface="Times New Roman" panose="02020603050405020304" pitchFamily="18" charset="0"/>
              </a:rPr>
              <a:t>key</a:t>
            </a:r>
            <a:r>
              <a:rPr kumimoji="0" lang="en-GB"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issue / factor / point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关键问题</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因素</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要点</a:t>
            </a:r>
          </a:p>
          <a:p>
            <a:pPr marL="447675" marR="0" lvl="0" algn="just" defTabSz="914400" rtl="0" eaLnBrk="1" fontAlgn="auto" latinLnBrk="0" hangingPunct="1">
              <a:lnSpc>
                <a:spcPct val="120000"/>
              </a:lnSpc>
              <a:spcBef>
                <a:spcPts val="0"/>
              </a:spcBef>
              <a:spcAft>
                <a:spcPts val="0"/>
              </a:spcAft>
              <a:buClrTx/>
              <a:buSzTx/>
              <a:buFontTx/>
              <a:buNone/>
              <a:defRPr/>
            </a:pPr>
            <a:r>
              <a:rPr kumimoji="0" lang="en-GB"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She played a </a:t>
            </a:r>
            <a:r>
              <a:rPr lang="en-GB" altLang="zh-CN" sz="2200" b="1" i="1" dirty="0">
                <a:solidFill>
                  <a:prstClr val="black"/>
                </a:solidFill>
                <a:ea typeface="黑体" panose="02010609060101010101" pitchFamily="49" charset="-122"/>
                <a:cs typeface="Times New Roman" panose="02020603050405020304" pitchFamily="18" charset="0"/>
              </a:rPr>
              <a:t>key</a:t>
            </a:r>
            <a:r>
              <a:rPr kumimoji="0" lang="en-GB"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role in the dispute.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她在争论中起着举足轻重的作用。</a:t>
            </a:r>
            <a:endParaRPr kumimoji="0" lang="zh-CN"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p:txBody>
      </p:sp>
      <p:sp>
        <p:nvSpPr>
          <p:cNvPr id="5" name="矩形 4"/>
          <p:cNvSpPr/>
          <p:nvPr/>
        </p:nvSpPr>
        <p:spPr>
          <a:xfrm>
            <a:off x="0" y="3552741"/>
            <a:ext cx="12192000" cy="13265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文本框 3"/>
          <p:cNvSpPr txBox="1"/>
          <p:nvPr/>
        </p:nvSpPr>
        <p:spPr>
          <a:xfrm>
            <a:off x="956928" y="3754762"/>
            <a:ext cx="10823943" cy="872355"/>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表示“最重要的、关键的”时 </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key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的近义词有：</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important</a:t>
            </a:r>
            <a:r>
              <a:rPr kumimoji="0" lang="zh-CN" altLang="en-GB"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essential</a:t>
            </a:r>
            <a:r>
              <a:rPr kumimoji="0" lang="zh-CN" altLang="en-GB"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crucial</a:t>
            </a:r>
            <a:r>
              <a:rPr kumimoji="0" lang="zh-CN" altLang="en-GB"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vital, critical, decisive, urgent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等。</a:t>
            </a:r>
          </a:p>
        </p:txBody>
      </p:sp>
      <p:sp>
        <p:nvSpPr>
          <p:cNvPr id="32" name="圆角矩形 31"/>
          <p:cNvSpPr/>
          <p:nvPr/>
        </p:nvSpPr>
        <p:spPr>
          <a:xfrm>
            <a:off x="1041992" y="3328424"/>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2" name="文本框 11"/>
          <p:cNvSpPr txBox="1"/>
          <p:nvPr/>
        </p:nvSpPr>
        <p:spPr>
          <a:xfrm>
            <a:off x="919321" y="374590"/>
            <a:ext cx="4822718"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Language Points-Passage</a:t>
            </a:r>
            <a:r>
              <a:rPr kumimoji="0" lang="en-US" altLang="zh-CN" sz="3200" b="1" i="0" u="none" strike="noStrike" kern="1200" cap="none" spc="0" normalizeH="0" noProof="0" dirty="0">
                <a:ln>
                  <a:noFill/>
                </a:ln>
                <a:solidFill>
                  <a:prstClr val="black"/>
                </a:solidFill>
                <a:effectLst/>
                <a:uLnTx/>
                <a:uFillTx/>
                <a:latin typeface="Calibri" panose="020F0502020204030204"/>
                <a:ea typeface="宋体" panose="02010600030101010101" pitchFamily="2" charset="-122"/>
                <a:cs typeface="+mn-cs"/>
              </a:rPr>
              <a:t> B</a:t>
            </a: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4</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E47057">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9" y="1234211"/>
            <a:ext cx="10193080" cy="2903680"/>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However, many schools now </a:t>
            </a:r>
            <a:r>
              <a:rPr kumimoji="0" lang="en-US" altLang="zh-CN" sz="2200" b="1" i="0" u="sng" strike="noStrike" kern="1200" cap="none" spc="0" normalizeH="0" baseline="0" noProof="0" dirty="0">
                <a:ln>
                  <a:noFill/>
                </a:ln>
                <a:solidFill>
                  <a:srgbClr val="DD5C60"/>
                </a:solidFill>
                <a:effectLst/>
                <a:uLnTx/>
                <a:uFillTx/>
                <a:ea typeface="宋体" panose="02010600030101010101" pitchFamily="2" charset="-122"/>
                <a:cs typeface="Times New Roman" panose="02020603050405020304" pitchFamily="18" charset="0"/>
              </a:rPr>
              <a:t>invest in</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laptops and tablets for student use in class.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(Lines 2-3, para. 3)</a:t>
            </a: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invest in sth</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to buy sth that is expensive but useful </a:t>
            </a:r>
            <a:r>
              <a:rPr kumimoji="0" lang="zh-CN" altLang="en-US" sz="220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购买虽然昂贵但是有用的东西</a:t>
            </a:r>
          </a:p>
          <a:p>
            <a:pPr marL="447675" marR="0" lvl="0" indent="-447675" algn="just" defTabSz="914400" rtl="0" eaLnBrk="1" fontAlgn="auto" latinLnBrk="0" hangingPunct="1">
              <a:lnSpc>
                <a:spcPct val="120000"/>
              </a:lnSpc>
              <a:spcBef>
                <a:spcPts val="0"/>
              </a:spcBef>
              <a:spcAft>
                <a:spcPts val="0"/>
              </a:spcAft>
              <a:buClrTx/>
              <a:buSzTx/>
              <a:buFontTx/>
              <a:buNone/>
              <a:defRPr/>
            </a:pPr>
            <a:r>
              <a:rPr kumimoji="0" lang="en-US" altLang="zh-CN" sz="2200" i="1"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e.g.</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Don’t you think it’s about time you </a:t>
            </a:r>
            <a:r>
              <a:rPr lang="en-US" altLang="zh-CN" sz="2200" b="1" i="1" dirty="0">
                <a:solidFill>
                  <a:prstClr val="black"/>
                </a:solidFill>
                <a:ea typeface="黑体" panose="02010609060101010101" pitchFamily="49" charset="-122"/>
                <a:cs typeface="Times New Roman" panose="02020603050405020304" pitchFamily="18" charset="0"/>
              </a:rPr>
              <a:t>invested in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a new coat? </a:t>
            </a:r>
            <a:r>
              <a:rPr lang="zh-CN" altLang="en-US" sz="22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你不觉得该花点钱买件新外套了吗？</a:t>
            </a:r>
          </a:p>
          <a:p>
            <a:pPr marL="447675" marR="0" lvl="0" algn="just" defTabSz="914400" rtl="0" eaLnBrk="1" fontAlgn="auto" latinLnBrk="0" hangingPunct="1">
              <a:lnSpc>
                <a:spcPct val="120000"/>
              </a:lnSpc>
              <a:spcBef>
                <a:spcPts val="0"/>
              </a:spcBef>
              <a:spcAft>
                <a:spcPts val="0"/>
              </a:spcAft>
              <a:buClrTx/>
              <a:buSzTx/>
              <a:buFontTx/>
              <a:buNone/>
              <a:defRPr/>
            </a:pPr>
            <a:r>
              <a:rPr lang="en-US" altLang="zh-CN" sz="2200" b="1" i="1" dirty="0">
                <a:solidFill>
                  <a:prstClr val="black"/>
                </a:solidFill>
                <a:ea typeface="黑体" panose="02010609060101010101" pitchFamily="49" charset="-122"/>
                <a:cs typeface="Times New Roman" panose="02020603050405020304" pitchFamily="18" charset="0"/>
              </a:rPr>
              <a:t>Invest in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furniture that is mobile, such as wheeled desks and chairs. </a:t>
            </a:r>
            <a:r>
              <a:rPr lang="zh-CN" altLang="en-US" sz="22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购置可移动家具，比如带轮子的桌椅。</a:t>
            </a:r>
            <a:endParaRPr lang="en-US" altLang="zh-CN" sz="2200" dirty="0">
              <a:solidFill>
                <a:prstClr val="black"/>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5" name="矩形 4"/>
          <p:cNvSpPr/>
          <p:nvPr/>
        </p:nvSpPr>
        <p:spPr>
          <a:xfrm>
            <a:off x="0" y="4383077"/>
            <a:ext cx="12192000" cy="16165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文本框 3"/>
          <p:cNvSpPr txBox="1"/>
          <p:nvPr/>
        </p:nvSpPr>
        <p:spPr>
          <a:xfrm>
            <a:off x="956929" y="4585098"/>
            <a:ext cx="10884562" cy="1278620"/>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invest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后面也经常跟宾语：</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invest sth in sth</a:t>
            </a:r>
            <a:r>
              <a:rPr kumimoji="0" lang="zh-CN" altLang="en-GB"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意思是“把（资金）投入”或“投入（时间、精力等）”，如：</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She </a:t>
            </a:r>
            <a:r>
              <a:rPr kumimoji="0" lang="en-GB" altLang="zh-CN" sz="2200" b="1"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had invested</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all her adult life </a:t>
            </a:r>
            <a:r>
              <a:rPr lang="en-GB" altLang="zh-CN" sz="2200" b="1" i="1" dirty="0">
                <a:solidFill>
                  <a:prstClr val="black"/>
                </a:solidFill>
                <a:ea typeface="黑体" panose="02010609060101010101" pitchFamily="49" charset="-122"/>
                <a:cs typeface="Times New Roman" panose="02020603050405020304" pitchFamily="18" charset="0"/>
              </a:rPr>
              <a:t>in</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the relationship.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她把成年后的时间全用于维护那段关系。</a:t>
            </a:r>
            <a:endParaRPr kumimoji="0" lang="zh-CN" altLang="en-US" sz="2200" b="0" i="0" u="none" strike="noStrike" kern="1200" cap="none" spc="0" normalizeH="0" baseline="0" noProof="0" dirty="0">
              <a:ln>
                <a:noFill/>
              </a:ln>
              <a:solidFill>
                <a:srgbClr val="0070C0"/>
              </a:solidFill>
              <a:effectLst/>
              <a:uLnTx/>
              <a:uFillTx/>
              <a:ea typeface="黑体" panose="02010609060101010101" pitchFamily="49" charset="-122"/>
              <a:cs typeface="Times New Roman" panose="02020603050405020304" pitchFamily="18" charset="0"/>
            </a:endParaRPr>
          </a:p>
        </p:txBody>
      </p:sp>
      <p:sp>
        <p:nvSpPr>
          <p:cNvPr id="32" name="圆角矩形 31"/>
          <p:cNvSpPr/>
          <p:nvPr/>
        </p:nvSpPr>
        <p:spPr>
          <a:xfrm>
            <a:off x="1041992" y="4158760"/>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33"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1" name="文本框 10"/>
          <p:cNvSpPr txBox="1"/>
          <p:nvPr/>
        </p:nvSpPr>
        <p:spPr>
          <a:xfrm>
            <a:off x="919321" y="374590"/>
            <a:ext cx="4822718"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Language Points-Passage</a:t>
            </a:r>
            <a:r>
              <a:rPr kumimoji="0" lang="en-US" altLang="zh-CN" sz="3200" b="1" i="0" u="none" strike="noStrike" kern="1200" cap="none" spc="0" normalizeH="0" noProof="0" dirty="0">
                <a:ln>
                  <a:noFill/>
                </a:ln>
                <a:solidFill>
                  <a:prstClr val="black"/>
                </a:solidFill>
                <a:effectLst/>
                <a:uLnTx/>
                <a:uFillTx/>
                <a:latin typeface="Calibri" panose="020F0502020204030204"/>
                <a:ea typeface="宋体" panose="02010600030101010101" pitchFamily="2" charset="-122"/>
                <a:cs typeface="+mn-cs"/>
              </a:rPr>
              <a:t> B</a:t>
            </a: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5</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E47057">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1011295" cy="3309945"/>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As technology is playing an increasingly important role in classroom study, it should be at </a:t>
            </a:r>
            <a:r>
              <a:rPr kumimoji="0" lang="en-US" altLang="zh-CN" sz="2200" b="1" i="0" u="sng" strike="noStrike" kern="1200" cap="none" spc="0" normalizeH="0" baseline="0" noProof="0" dirty="0">
                <a:ln>
                  <a:noFill/>
                </a:ln>
                <a:solidFill>
                  <a:srgbClr val="DD5C60"/>
                </a:solidFill>
                <a:effectLst/>
                <a:uLnTx/>
                <a:uFillTx/>
                <a:ea typeface="黑体" panose="02010609060101010101" pitchFamily="49" charset="-122"/>
                <a:cs typeface="Times New Roman" panose="02020603050405020304" pitchFamily="18" charset="0"/>
              </a:rPr>
              <a:t>the </a:t>
            </a: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sng" strike="noStrike" kern="1200" cap="none" spc="0" normalizeH="0" baseline="0" noProof="0" dirty="0">
                <a:ln>
                  <a:noFill/>
                </a:ln>
                <a:solidFill>
                  <a:srgbClr val="DD5C60"/>
                </a:solidFill>
                <a:effectLst/>
                <a:uLnTx/>
                <a:uFillTx/>
                <a:ea typeface="黑体" panose="02010609060101010101" pitchFamily="49" charset="-122"/>
                <a:cs typeface="Times New Roman" panose="02020603050405020304" pitchFamily="18" charset="0"/>
              </a:rPr>
              <a:t>heart of</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modern classroom design.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(Lines 1-2, para. 4) </a:t>
            </a:r>
          </a:p>
          <a:p>
            <a:pPr marR="0" lvl="0" algn="just" defTabSz="914400" rtl="0" eaLnBrk="1" fontAlgn="auto" latinLnBrk="0" hangingPunct="1">
              <a:lnSpc>
                <a:spcPct val="120000"/>
              </a:lnSpc>
              <a:spcBef>
                <a:spcPts val="0"/>
              </a:spcBef>
              <a:spcAft>
                <a:spcPts val="0"/>
              </a:spcAft>
              <a:buClrTx/>
              <a:buSzTx/>
              <a:buFontTx/>
              <a:buNone/>
              <a:defRPr/>
            </a:pPr>
            <a:r>
              <a:rPr lang="en-US" altLang="zh-CN" sz="2200" b="1" dirty="0">
                <a:solidFill>
                  <a:prstClr val="black"/>
                </a:solidFill>
                <a:ea typeface="黑体" panose="02010609060101010101" pitchFamily="49" charset="-122"/>
                <a:cs typeface="Times New Roman" panose="02020603050405020304" pitchFamily="18" charset="0"/>
              </a:rPr>
              <a:t>the heart of sth</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the most important part of sth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重点；核心；要点</a:t>
            </a: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e.g.</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lang="en-US" altLang="zh-CN" sz="2200" b="1" dirty="0">
                <a:solidFill>
                  <a:prstClr val="black"/>
                </a:solidFill>
                <a:ea typeface="黑体" panose="02010609060101010101" pitchFamily="49" charset="-122"/>
                <a:cs typeface="Times New Roman" panose="02020603050405020304" pitchFamily="18" charset="0"/>
              </a:rPr>
              <a:t>the</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lang="en-US" altLang="zh-CN" sz="2200" b="1" dirty="0">
                <a:solidFill>
                  <a:prstClr val="black"/>
                </a:solidFill>
                <a:ea typeface="黑体" panose="02010609060101010101" pitchFamily="49" charset="-122"/>
                <a:cs typeface="Times New Roman" panose="02020603050405020304" pitchFamily="18" charset="0"/>
              </a:rPr>
              <a:t>heart</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lang="en-US" altLang="zh-CN" sz="2200" b="1" dirty="0">
                <a:solidFill>
                  <a:prstClr val="black"/>
                </a:solidFill>
                <a:ea typeface="黑体" panose="02010609060101010101" pitchFamily="49" charset="-122"/>
                <a:cs typeface="Times New Roman" panose="02020603050405020304" pitchFamily="18" charset="0"/>
              </a:rPr>
              <a:t>of</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the problem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问题的核心</a:t>
            </a:r>
          </a:p>
          <a:p>
            <a:pPr marL="447675" marR="0" lvl="0" algn="just" defTabSz="914400" rtl="0" eaLnBrk="1" fontAlgn="auto" latinLnBrk="0" hangingPunct="1">
              <a:lnSpc>
                <a:spcPct val="120000"/>
              </a:lnSpc>
              <a:spcBef>
                <a:spcPts val="0"/>
              </a:spcBef>
              <a:spcAft>
                <a:spcPts val="0"/>
              </a:spcAft>
              <a:buClrTx/>
              <a:buSzTx/>
              <a:buFontTx/>
              <a:buNone/>
              <a:defRPr/>
            </a:pP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The committee’s report went to </a:t>
            </a:r>
            <a:r>
              <a:rPr lang="en-US" altLang="zh-CN" sz="2200" b="1" i="1" dirty="0">
                <a:solidFill>
                  <a:prstClr val="black"/>
                </a:solidFill>
                <a:ea typeface="黑体" panose="02010609060101010101" pitchFamily="49" charset="-122"/>
                <a:cs typeface="Times New Roman" panose="02020603050405020304" pitchFamily="18" charset="0"/>
              </a:rPr>
              <a:t>the</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lang="en-US" altLang="zh-CN" sz="2200" b="1" i="1" dirty="0">
                <a:solidFill>
                  <a:prstClr val="black"/>
                </a:solidFill>
                <a:ea typeface="黑体" panose="02010609060101010101" pitchFamily="49" charset="-122"/>
                <a:cs typeface="Times New Roman" panose="02020603050405020304" pitchFamily="18" charset="0"/>
              </a:rPr>
              <a:t>heart</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lang="en-US" altLang="zh-CN" sz="2200" b="1" i="1" dirty="0">
                <a:solidFill>
                  <a:prstClr val="black"/>
                </a:solidFill>
                <a:ea typeface="黑体" panose="02010609060101010101" pitchFamily="49" charset="-122"/>
                <a:cs typeface="Times New Roman" panose="02020603050405020304" pitchFamily="18" charset="0"/>
              </a:rPr>
              <a:t>of</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the government’s dilemma.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委员会的报告直指政府窘境的实质。</a:t>
            </a:r>
          </a:p>
          <a:p>
            <a:pPr marL="447675" marR="0" lvl="0" algn="just" defTabSz="914400" rtl="0" eaLnBrk="1" fontAlgn="auto" latinLnBrk="0" hangingPunct="1">
              <a:lnSpc>
                <a:spcPct val="120000"/>
              </a:lnSpc>
              <a:spcBef>
                <a:spcPts val="0"/>
              </a:spcBef>
              <a:spcAft>
                <a:spcPts val="0"/>
              </a:spcAft>
              <a:buClrTx/>
              <a:buSzTx/>
              <a:buFontTx/>
              <a:buNone/>
              <a:defRPr/>
            </a:pP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The distinction between right and wrong lies at </a:t>
            </a:r>
            <a:r>
              <a:rPr lang="en-US" altLang="zh-CN" sz="2200" b="1" i="1" dirty="0">
                <a:solidFill>
                  <a:prstClr val="black"/>
                </a:solidFill>
                <a:ea typeface="黑体" panose="02010609060101010101" pitchFamily="49" charset="-122"/>
                <a:cs typeface="Times New Roman" panose="02020603050405020304" pitchFamily="18" charset="0"/>
              </a:rPr>
              <a:t>the</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lang="en-US" altLang="zh-CN" sz="2200" b="1" i="1" dirty="0">
                <a:solidFill>
                  <a:prstClr val="black"/>
                </a:solidFill>
                <a:ea typeface="黑体" panose="02010609060101010101" pitchFamily="49" charset="-122"/>
                <a:cs typeface="Times New Roman" panose="02020603050405020304" pitchFamily="18" charset="0"/>
              </a:rPr>
              <a:t>heart</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lang="en-US" altLang="zh-CN" sz="2200" b="1" i="1" dirty="0">
                <a:solidFill>
                  <a:prstClr val="black"/>
                </a:solidFill>
                <a:ea typeface="黑体" panose="02010609060101010101" pitchFamily="49" charset="-122"/>
                <a:cs typeface="Times New Roman" panose="02020603050405020304" pitchFamily="18" charset="0"/>
              </a:rPr>
              <a:t>of</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all questions of morality.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是非界限是所有道德问题的核心。</a:t>
            </a:r>
            <a:endPar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p:txBody>
      </p:sp>
      <p:sp>
        <p:nvSpPr>
          <p:cNvPr id="33"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8" name="文本框 7"/>
          <p:cNvSpPr txBox="1"/>
          <p:nvPr/>
        </p:nvSpPr>
        <p:spPr>
          <a:xfrm>
            <a:off x="919321" y="374590"/>
            <a:ext cx="4822718"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Language Points-Passage</a:t>
            </a:r>
            <a:r>
              <a:rPr kumimoji="0" lang="en-US" altLang="zh-CN" sz="3200" b="1" i="0" u="none" strike="noStrike" kern="1200" cap="none" spc="0" normalizeH="0" noProof="0" dirty="0">
                <a:ln>
                  <a:noFill/>
                </a:ln>
                <a:solidFill>
                  <a:prstClr val="black"/>
                </a:solidFill>
                <a:effectLst/>
                <a:uLnTx/>
                <a:uFillTx/>
                <a:latin typeface="Calibri" panose="020F0502020204030204"/>
                <a:ea typeface="宋体" panose="02010600030101010101" pitchFamily="2" charset="-122"/>
                <a:cs typeface="+mn-cs"/>
              </a:rPr>
              <a:t> B</a:t>
            </a: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6</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E47057">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1311128"/>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One study showed that students who used active learning methods learned </a:t>
            </a:r>
            <a:r>
              <a:rPr kumimoji="0" lang="en-US" altLang="zh-CN" sz="2200" b="1" i="0" u="sng" strike="noStrike" kern="1200" cap="none" spc="0" normalizeH="0" baseline="0" noProof="0" dirty="0">
                <a:ln>
                  <a:noFill/>
                </a:ln>
                <a:solidFill>
                  <a:srgbClr val="DD5C60"/>
                </a:solidFill>
                <a:effectLst/>
                <a:uLnTx/>
                <a:uFillTx/>
                <a:ea typeface="黑体" panose="02010609060101010101" pitchFamily="49" charset="-122"/>
                <a:cs typeface="Times New Roman" panose="02020603050405020304" pitchFamily="18" charset="0"/>
              </a:rPr>
              <a:t>twice as much as</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those learning in a traditional, lecture-based class.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(Lines 3-5, para. 5) </a:t>
            </a: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twice as much as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是</a:t>
            </a:r>
            <a:r>
              <a:rPr lang="en-US" altLang="zh-CN" sz="2200" dirty="0">
                <a:solidFill>
                  <a:prstClr val="black"/>
                </a:solidFill>
                <a:ea typeface="黑体" panose="02010609060101010101" pitchFamily="49" charset="-122"/>
                <a:cs typeface="Times New Roman" panose="02020603050405020304" pitchFamily="18" charset="0"/>
              </a:rPr>
              <a:t>······</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的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2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倍</a:t>
            </a:r>
            <a:endPar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p:txBody>
      </p:sp>
      <p:sp>
        <p:nvSpPr>
          <p:cNvPr id="8" name="矩形 7"/>
          <p:cNvSpPr/>
          <p:nvPr/>
        </p:nvSpPr>
        <p:spPr>
          <a:xfrm>
            <a:off x="0" y="3245481"/>
            <a:ext cx="12192000" cy="18210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9" name="文本框 8"/>
          <p:cNvSpPr txBox="1"/>
          <p:nvPr/>
        </p:nvSpPr>
        <p:spPr>
          <a:xfrm>
            <a:off x="956929" y="3447502"/>
            <a:ext cx="10884562" cy="1278620"/>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A is </a:t>
            </a:r>
            <a:r>
              <a:rPr kumimoji="0" lang="en-GB" altLang="zh-CN" sz="2200" b="0"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n</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times as great (long, much, ...) as B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是英语中表达倍数关系最常用的几种结构之一。另外两种常见表达倍数关系的结构是：</a:t>
            </a: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1) </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A is n times greater (longer, more, ...) than B</a:t>
            </a:r>
            <a:r>
              <a:rPr kumimoji="0" lang="zh-CN" altLang="en-GB"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2) A is n times the size (length, amount, ...) of B</a:t>
            </a:r>
            <a:r>
              <a:rPr kumimoji="0" lang="zh-CN" altLang="en-GB"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a:t>
            </a:r>
          </a:p>
        </p:txBody>
      </p:sp>
      <p:sp>
        <p:nvSpPr>
          <p:cNvPr id="10" name="圆角矩形 31"/>
          <p:cNvSpPr/>
          <p:nvPr/>
        </p:nvSpPr>
        <p:spPr>
          <a:xfrm>
            <a:off x="1041992" y="3021164"/>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文本框 10"/>
          <p:cNvSpPr txBox="1"/>
          <p:nvPr/>
        </p:nvSpPr>
        <p:spPr>
          <a:xfrm>
            <a:off x="919321" y="374590"/>
            <a:ext cx="4822718"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Language Points-Passage</a:t>
            </a:r>
            <a:r>
              <a:rPr kumimoji="0" lang="en-US" altLang="zh-CN" sz="3200" b="1" i="0" u="none" strike="noStrike" kern="1200" cap="none" spc="0" normalizeH="0" noProof="0" dirty="0">
                <a:ln>
                  <a:noFill/>
                </a:ln>
                <a:solidFill>
                  <a:prstClr val="black"/>
                </a:solidFill>
                <a:effectLst/>
                <a:uLnTx/>
                <a:uFillTx/>
                <a:latin typeface="Calibri" panose="020F0502020204030204"/>
                <a:ea typeface="宋体" panose="02010600030101010101" pitchFamily="2" charset="-122"/>
                <a:cs typeface="+mn-cs"/>
              </a:rPr>
              <a:t> B</a:t>
            </a: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2445381"/>
            <a:ext cx="12192000" cy="29780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6</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E47057">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877804"/>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One study showed that students who used active learning methods learned </a:t>
            </a:r>
            <a:r>
              <a:rPr kumimoji="0" lang="en-US" altLang="zh-CN" sz="2200" b="1" i="0" u="sng" strike="noStrike" kern="1200" cap="none" spc="0" normalizeH="0" baseline="0" noProof="0" dirty="0">
                <a:ln>
                  <a:noFill/>
                </a:ln>
                <a:solidFill>
                  <a:srgbClr val="DD5C60"/>
                </a:solidFill>
                <a:effectLst/>
                <a:uLnTx/>
                <a:uFillTx/>
                <a:ea typeface="黑体" panose="02010609060101010101" pitchFamily="49" charset="-122"/>
                <a:cs typeface="Times New Roman" panose="02020603050405020304" pitchFamily="18" charset="0"/>
              </a:rPr>
              <a:t>twice as much as</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those learning in a traditional, lecture-based class.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(Lines 3-5, para. 5) </a:t>
            </a:r>
          </a:p>
        </p:txBody>
      </p:sp>
      <p:sp>
        <p:nvSpPr>
          <p:cNvPr id="33"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9" name="文本框 8"/>
          <p:cNvSpPr txBox="1"/>
          <p:nvPr/>
        </p:nvSpPr>
        <p:spPr>
          <a:xfrm>
            <a:off x="956929" y="2647402"/>
            <a:ext cx="10884562" cy="2497415"/>
          </a:xfrm>
          <a:prstGeom prst="rect">
            <a:avLst/>
          </a:prstGeom>
          <a:noFill/>
        </p:spPr>
        <p:txBody>
          <a:bodyPr wrap="square" rtlCol="0">
            <a:spAutoFit/>
          </a:bodyPr>
          <a:lstStyle/>
          <a:p>
            <a:pPr marL="541655" marR="0" lvl="0" indent="-541655" algn="just" defTabSz="914400" rtl="0" eaLnBrk="1" fontAlgn="auto" latinLnBrk="0" hangingPunct="1">
              <a:lnSpc>
                <a:spcPct val="120000"/>
              </a:lnSpc>
              <a:spcBef>
                <a:spcPts val="0"/>
              </a:spcBef>
              <a:spcAft>
                <a:spcPts val="0"/>
              </a:spcAft>
              <a:buClrTx/>
              <a:buSzTx/>
              <a:buFontTx/>
              <a:buNone/>
              <a:defRPr/>
            </a:pP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e.g. This book is </a:t>
            </a:r>
            <a:r>
              <a:rPr kumimoji="0" lang="en-GB" altLang="zh-CN" sz="2200" b="1"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three times as long as</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that one. = This book is </a:t>
            </a:r>
            <a:r>
              <a:rPr lang="en-GB" altLang="zh-CN" sz="2200" b="1" i="1" dirty="0">
                <a:ea typeface="黑体" panose="02010609060101010101" pitchFamily="49" charset="-122"/>
                <a:cs typeface="Times New Roman" panose="02020603050405020304" pitchFamily="18" charset="0"/>
              </a:rPr>
              <a:t>three</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lang="en-GB" altLang="zh-CN" sz="2200" b="1" i="1" dirty="0">
                <a:ea typeface="黑体" panose="02010609060101010101" pitchFamily="49" charset="-122"/>
                <a:cs typeface="Times New Roman" panose="02020603050405020304" pitchFamily="18" charset="0"/>
              </a:rPr>
              <a:t>times</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lang="en-GB" altLang="zh-CN" sz="2200" b="1" i="1" dirty="0">
                <a:ea typeface="黑体" panose="02010609060101010101" pitchFamily="49" charset="-122"/>
                <a:cs typeface="Times New Roman" panose="02020603050405020304" pitchFamily="18" charset="0"/>
              </a:rPr>
              <a:t>the</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lang="en-GB" altLang="zh-CN" sz="2200" b="1" i="1" dirty="0">
                <a:ea typeface="黑体" panose="02010609060101010101" pitchFamily="49" charset="-122"/>
                <a:cs typeface="Times New Roman" panose="02020603050405020304" pitchFamily="18" charset="0"/>
              </a:rPr>
              <a:t>length</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lang="en-GB" altLang="zh-CN" sz="2200" b="1" i="1" dirty="0">
                <a:ea typeface="黑体" panose="02010609060101010101" pitchFamily="49" charset="-122"/>
                <a:cs typeface="Times New Roman" panose="02020603050405020304" pitchFamily="18" charset="0"/>
              </a:rPr>
              <a:t>of</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that one.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这本书的长度是那本书的 </a:t>
            </a: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3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倍。</a:t>
            </a:r>
          </a:p>
          <a:p>
            <a:pPr marL="541655" marR="0" lvl="0" algn="just" defTabSz="914400" rtl="0" eaLnBrk="1" fontAlgn="auto" latinLnBrk="0" hangingPunct="1">
              <a:lnSpc>
                <a:spcPct val="120000"/>
              </a:lnSpc>
              <a:spcBef>
                <a:spcPts val="0"/>
              </a:spcBef>
              <a:spcAft>
                <a:spcPts val="0"/>
              </a:spcAft>
              <a:buClrTx/>
              <a:buSzTx/>
              <a:buFontTx/>
              <a:buNone/>
              <a:defRPr/>
            </a:pP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Jane read </a:t>
            </a:r>
            <a:r>
              <a:rPr lang="en-GB" altLang="zh-CN" sz="2200" b="1" i="1" dirty="0">
                <a:ea typeface="黑体" panose="02010609060101010101" pitchFamily="49" charset="-122"/>
                <a:cs typeface="Times New Roman" panose="02020603050405020304" pitchFamily="18" charset="0"/>
              </a:rPr>
              <a:t>twice</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lang="en-GB" altLang="zh-CN" sz="2200" b="1" i="1" dirty="0">
                <a:ea typeface="黑体" panose="02010609060101010101" pitchFamily="49" charset="-122"/>
                <a:cs typeface="Times New Roman" panose="02020603050405020304" pitchFamily="18" charset="0"/>
              </a:rPr>
              <a:t>as</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lang="en-GB" altLang="zh-CN" sz="2200" b="1" i="1" dirty="0">
                <a:ea typeface="黑体" panose="02010609060101010101" pitchFamily="49" charset="-122"/>
                <a:cs typeface="Times New Roman" panose="02020603050405020304" pitchFamily="18" charset="0"/>
              </a:rPr>
              <a:t>many</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novels </a:t>
            </a:r>
            <a:r>
              <a:rPr lang="en-GB" altLang="zh-CN" sz="2200" b="1" i="1" dirty="0">
                <a:ea typeface="黑体" panose="02010609060101010101" pitchFamily="49" charset="-122"/>
                <a:cs typeface="Times New Roman" panose="02020603050405020304" pitchFamily="18" charset="0"/>
              </a:rPr>
              <a:t>as</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Elise. = Jane read </a:t>
            </a:r>
            <a:r>
              <a:rPr lang="en-GB" altLang="zh-CN" sz="2200" b="1" i="1" dirty="0">
                <a:ea typeface="黑体" panose="02010609060101010101" pitchFamily="49" charset="-122"/>
                <a:cs typeface="Times New Roman" panose="02020603050405020304" pitchFamily="18" charset="0"/>
              </a:rPr>
              <a:t>twice</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lang="en-GB" altLang="zh-CN" sz="2200" b="1" i="1" dirty="0">
                <a:ea typeface="黑体" panose="02010609060101010101" pitchFamily="49" charset="-122"/>
                <a:cs typeface="Times New Roman" panose="02020603050405020304" pitchFamily="18" charset="0"/>
              </a:rPr>
              <a:t>more</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novels </a:t>
            </a:r>
            <a:r>
              <a:rPr lang="en-GB" altLang="zh-CN" sz="2200" b="1" i="1" dirty="0">
                <a:ea typeface="黑体" panose="02010609060101010101" pitchFamily="49" charset="-122"/>
                <a:cs typeface="Times New Roman" panose="02020603050405020304" pitchFamily="18" charset="0"/>
              </a:rPr>
              <a:t>than</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Elise.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简读过的小说数量是伊莉斯的 </a:t>
            </a: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2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倍。</a:t>
            </a:r>
          </a:p>
          <a:p>
            <a:pPr marR="0" lvl="0" algn="just" defTabSz="914400" rtl="0" eaLnBrk="1" fontAlgn="auto" latinLnBrk="0" hangingPunct="1">
              <a:lnSpc>
                <a:spcPct val="120000"/>
              </a:lnSpc>
              <a:spcBef>
                <a:spcPts val="0"/>
              </a:spcBef>
              <a:spcAft>
                <a:spcPts val="0"/>
              </a:spcAft>
              <a:buClrTx/>
              <a:buSzTx/>
              <a:buFontTx/>
              <a:buNone/>
              <a:defRPr/>
            </a:pP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几种比较结构中如果被比较的 </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B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可从上下文推断出来，“</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as / than / of B”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也经常省略，例如：</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This book is three times as long / longer / the length.</a:t>
            </a:r>
            <a:endPar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p:txBody>
      </p:sp>
      <p:sp>
        <p:nvSpPr>
          <p:cNvPr id="10" name="圆角矩形 31"/>
          <p:cNvSpPr/>
          <p:nvPr/>
        </p:nvSpPr>
        <p:spPr>
          <a:xfrm>
            <a:off x="1041992" y="2221064"/>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文本框 10"/>
          <p:cNvSpPr txBox="1"/>
          <p:nvPr/>
        </p:nvSpPr>
        <p:spPr>
          <a:xfrm>
            <a:off x="919321" y="374590"/>
            <a:ext cx="4822718"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Language Points-Passage</a:t>
            </a:r>
            <a:r>
              <a:rPr kumimoji="0" lang="en-US" altLang="zh-CN" sz="3200" b="1" i="0" u="none" strike="noStrike" kern="1200" cap="none" spc="0" normalizeH="0" noProof="0" dirty="0">
                <a:ln>
                  <a:noFill/>
                </a:ln>
                <a:solidFill>
                  <a:prstClr val="black"/>
                </a:solidFill>
                <a:effectLst/>
                <a:uLnTx/>
                <a:uFillTx/>
                <a:latin typeface="Calibri" panose="020F0502020204030204"/>
                <a:ea typeface="宋体" panose="02010600030101010101" pitchFamily="2" charset="-122"/>
                <a:cs typeface="+mn-cs"/>
              </a:rPr>
              <a:t> B</a:t>
            </a: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3957435"/>
            <a:ext cx="12192000" cy="23622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7</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E47057">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2497415"/>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sng" strike="noStrike" kern="1200" cap="none" spc="0" normalizeH="0" baseline="0" noProof="0" dirty="0">
                <a:ln>
                  <a:noFill/>
                </a:ln>
                <a:solidFill>
                  <a:srgbClr val="DD5C60"/>
                </a:solidFill>
                <a:effectLst/>
                <a:uLnTx/>
                <a:uFillTx/>
                <a:ea typeface="宋体" panose="02010600030101010101" pitchFamily="2" charset="-122"/>
                <a:cs typeface="Times New Roman" panose="02020603050405020304" pitchFamily="18" charset="0"/>
              </a:rPr>
              <a:t>Rather than</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being rooted to individual desks in a traditional classroom set-up, students need to be able to move around.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(Lines 8-10, para. 5) </a:t>
            </a: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rather than</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instead of </a:t>
            </a:r>
            <a:r>
              <a:rPr kumimoji="0" lang="zh-CN" altLang="en-US" sz="220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而不是</a:t>
            </a: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i="1"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e.g.</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t>
            </a:r>
            <a:r>
              <a:rPr lang="en-US" altLang="zh-CN" sz="2200" b="1" i="1" dirty="0">
                <a:solidFill>
                  <a:prstClr val="black"/>
                </a:solidFill>
                <a:ea typeface="黑体" panose="02010609060101010101" pitchFamily="49" charset="-122"/>
                <a:cs typeface="Times New Roman" panose="02020603050405020304" pitchFamily="18" charset="0"/>
              </a:rPr>
              <a:t>Rather</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t>
            </a:r>
            <a:r>
              <a:rPr lang="en-US" altLang="zh-CN" sz="2200" b="1" i="1" dirty="0">
                <a:solidFill>
                  <a:prstClr val="black"/>
                </a:solidFill>
                <a:ea typeface="黑体" panose="02010609060101010101" pitchFamily="49" charset="-122"/>
                <a:cs typeface="Times New Roman" panose="02020603050405020304" pitchFamily="18" charset="0"/>
              </a:rPr>
              <a:t>than</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being pleased, she was angry. </a:t>
            </a:r>
            <a:r>
              <a:rPr lang="zh-CN" altLang="en-US" sz="22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她不但不满意，而且还很生气。</a:t>
            </a:r>
          </a:p>
          <a:p>
            <a:pPr marL="447675" marR="0" lvl="0" algn="just" defTabSz="914400" rtl="0" eaLnBrk="1" fontAlgn="auto" latinLnBrk="0" hangingPunct="1">
              <a:lnSpc>
                <a:spcPct val="120000"/>
              </a:lnSpc>
              <a:spcBef>
                <a:spcPts val="0"/>
              </a:spcBef>
              <a:spcAft>
                <a:spcPts val="0"/>
              </a:spcAft>
              <a:buClrTx/>
              <a:buSzTx/>
              <a:buFontTx/>
              <a:buNone/>
              <a:defRPr/>
            </a:pP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Why didn’t you ask for help, </a:t>
            </a:r>
            <a:r>
              <a:rPr lang="en-US" altLang="zh-CN" sz="2200" b="1" i="1" dirty="0">
                <a:solidFill>
                  <a:prstClr val="black"/>
                </a:solidFill>
                <a:ea typeface="黑体" panose="02010609060101010101" pitchFamily="49" charset="-122"/>
                <a:cs typeface="Times New Roman" panose="02020603050405020304" pitchFamily="18" charset="0"/>
              </a:rPr>
              <a:t>rather</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t>
            </a:r>
            <a:r>
              <a:rPr lang="en-US" altLang="zh-CN" sz="2200" b="1" i="1" dirty="0">
                <a:solidFill>
                  <a:prstClr val="black"/>
                </a:solidFill>
                <a:ea typeface="黑体" panose="02010609060101010101" pitchFamily="49" charset="-122"/>
                <a:cs typeface="Times New Roman" panose="02020603050405020304" pitchFamily="18" charset="0"/>
              </a:rPr>
              <a:t>than</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trying to do it on your own? </a:t>
            </a:r>
            <a:r>
              <a:rPr lang="zh-CN" altLang="en-US" sz="22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你干吗非得自己干，而不是请人帮忙？</a:t>
            </a:r>
            <a:endParaRPr lang="en-US" altLang="zh-CN" sz="2200" dirty="0">
              <a:solidFill>
                <a:prstClr val="black"/>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4" name="文本框 3"/>
          <p:cNvSpPr txBox="1"/>
          <p:nvPr/>
        </p:nvSpPr>
        <p:spPr>
          <a:xfrm>
            <a:off x="956928" y="4159456"/>
            <a:ext cx="10823943" cy="2091150"/>
          </a:xfrm>
          <a:prstGeom prst="rect">
            <a:avLst/>
          </a:prstGeom>
          <a:noFill/>
        </p:spPr>
        <p:txBody>
          <a:bodyPr wrap="square" rtlCol="0">
            <a:spAutoFit/>
          </a:bodyPr>
          <a:lstStyle/>
          <a:p>
            <a:pPr>
              <a:lnSpc>
                <a:spcPct val="120000"/>
              </a:lnSpc>
            </a:pPr>
            <a:r>
              <a:rPr lang="zh-CN" altLang="en-US" sz="2200" dirty="0">
                <a:solidFill>
                  <a:srgbClr val="231F20"/>
                </a:solidFill>
                <a:effectLst/>
                <a:ea typeface="黑体" panose="02010609060101010101" pitchFamily="49" charset="-122"/>
              </a:rPr>
              <a:t>用于两者的比较，</a:t>
            </a:r>
            <a:r>
              <a:rPr lang="en-GB" altLang="zh-CN" sz="2200" dirty="0">
                <a:solidFill>
                  <a:srgbClr val="231F20"/>
                </a:solidFill>
                <a:effectLst/>
                <a:ea typeface="黑体" panose="02010609060101010101" pitchFamily="49" charset="-122"/>
              </a:rPr>
              <a:t>rather than </a:t>
            </a:r>
            <a:r>
              <a:rPr lang="zh-CN" altLang="en-US" sz="2200" dirty="0">
                <a:solidFill>
                  <a:srgbClr val="231F20"/>
                </a:solidFill>
                <a:effectLst/>
                <a:ea typeface="黑体" panose="02010609060101010101" pitchFamily="49" charset="-122"/>
              </a:rPr>
              <a:t>除了后面经常跟 </a:t>
            </a:r>
            <a:r>
              <a:rPr lang="en-GB" altLang="zh-CN" sz="2200" dirty="0">
                <a:solidFill>
                  <a:srgbClr val="231F20"/>
                </a:solidFill>
                <a:effectLst/>
                <a:ea typeface="黑体" panose="02010609060101010101" pitchFamily="49" charset="-122"/>
              </a:rPr>
              <a:t>sth</a:t>
            </a:r>
            <a:r>
              <a:rPr lang="zh-CN" altLang="en-GB" sz="2200" dirty="0">
                <a:solidFill>
                  <a:srgbClr val="231F20"/>
                </a:solidFill>
                <a:effectLst/>
                <a:ea typeface="黑体" panose="02010609060101010101" pitchFamily="49" charset="-122"/>
              </a:rPr>
              <a:t>，</a:t>
            </a:r>
            <a:r>
              <a:rPr lang="en-GB" altLang="zh-CN" sz="2200" dirty="0">
                <a:solidFill>
                  <a:srgbClr val="231F20"/>
                </a:solidFill>
                <a:effectLst/>
                <a:ea typeface="黑体" panose="02010609060101010101" pitchFamily="49" charset="-122"/>
              </a:rPr>
              <a:t>doing sth </a:t>
            </a:r>
            <a:r>
              <a:rPr lang="zh-CN" altLang="en-GB" sz="2200" dirty="0">
                <a:solidFill>
                  <a:srgbClr val="231F20"/>
                </a:solidFill>
                <a:effectLst/>
                <a:ea typeface="黑体" panose="02010609060101010101" pitchFamily="49" charset="-122"/>
              </a:rPr>
              <a:t>（</a:t>
            </a:r>
            <a:r>
              <a:rPr lang="zh-CN" altLang="en-US" sz="2200" dirty="0">
                <a:solidFill>
                  <a:srgbClr val="231F20"/>
                </a:solidFill>
                <a:effectLst/>
                <a:ea typeface="黑体" panose="02010609060101010101" pitchFamily="49" charset="-122"/>
              </a:rPr>
              <a:t>见上面例句），还可以跟 </a:t>
            </a:r>
            <a:r>
              <a:rPr lang="en-GB" altLang="zh-CN" sz="2200" i="1" dirty="0">
                <a:solidFill>
                  <a:srgbClr val="231F20"/>
                </a:solidFill>
                <a:effectLst/>
                <a:ea typeface="黑体" panose="02010609060101010101" pitchFamily="49" charset="-122"/>
              </a:rPr>
              <a:t>v.</a:t>
            </a:r>
            <a:r>
              <a:rPr lang="en-GB" altLang="zh-CN" sz="2200" dirty="0">
                <a:solidFill>
                  <a:srgbClr val="231F20"/>
                </a:solidFill>
                <a:effectLst/>
                <a:ea typeface="黑体" panose="02010609060101010101" pitchFamily="49" charset="-122"/>
              </a:rPr>
              <a:t>, </a:t>
            </a:r>
            <a:r>
              <a:rPr lang="en-GB" altLang="zh-CN" sz="2200" i="1" dirty="0">
                <a:solidFill>
                  <a:srgbClr val="231F20"/>
                </a:solidFill>
                <a:effectLst/>
                <a:ea typeface="黑体" panose="02010609060101010101" pitchFamily="49" charset="-122"/>
              </a:rPr>
              <a:t>adj.</a:t>
            </a:r>
            <a:r>
              <a:rPr lang="en-US" altLang="zh-CN" sz="2200" dirty="0">
                <a:solidFill>
                  <a:srgbClr val="231F20"/>
                </a:solidFill>
                <a:ea typeface="黑体" panose="02010609060101010101" pitchFamily="49" charset="-122"/>
              </a:rPr>
              <a:t>,</a:t>
            </a:r>
            <a:r>
              <a:rPr lang="zh-CN" altLang="en-US" sz="2200" dirty="0">
                <a:solidFill>
                  <a:srgbClr val="231F20"/>
                </a:solidFill>
                <a:ea typeface="黑体" panose="02010609060101010101" pitchFamily="49" charset="-122"/>
              </a:rPr>
              <a:t> </a:t>
            </a:r>
            <a:r>
              <a:rPr lang="en-GB" altLang="zh-CN" sz="2200" dirty="0">
                <a:solidFill>
                  <a:srgbClr val="231F20"/>
                </a:solidFill>
                <a:effectLst/>
                <a:ea typeface="黑体" panose="02010609060101010101" pitchFamily="49" charset="-122"/>
              </a:rPr>
              <a:t>to do sth </a:t>
            </a:r>
            <a:r>
              <a:rPr lang="zh-CN" altLang="en-US" sz="2200" dirty="0">
                <a:solidFill>
                  <a:srgbClr val="231F20"/>
                </a:solidFill>
                <a:effectLst/>
                <a:ea typeface="黑体" panose="02010609060101010101" pitchFamily="49" charset="-122"/>
              </a:rPr>
              <a:t>等结构，</a:t>
            </a:r>
            <a:r>
              <a:rPr lang="en-GB" altLang="zh-CN" sz="2200" dirty="0">
                <a:solidFill>
                  <a:srgbClr val="231F20"/>
                </a:solidFill>
                <a:effectLst/>
                <a:ea typeface="黑体" panose="02010609060101010101" pitchFamily="49" charset="-122"/>
              </a:rPr>
              <a:t>to do sth </a:t>
            </a:r>
            <a:r>
              <a:rPr lang="zh-CN" altLang="en-US" sz="2200" dirty="0">
                <a:solidFill>
                  <a:srgbClr val="231F20"/>
                </a:solidFill>
                <a:effectLst/>
                <a:ea typeface="黑体" panose="02010609060101010101" pitchFamily="49" charset="-122"/>
              </a:rPr>
              <a:t>结构中的 </a:t>
            </a:r>
            <a:r>
              <a:rPr lang="en-GB" altLang="zh-CN" sz="2200" dirty="0">
                <a:solidFill>
                  <a:srgbClr val="231F20"/>
                </a:solidFill>
                <a:effectLst/>
                <a:ea typeface="黑体" panose="02010609060101010101" pitchFamily="49" charset="-122"/>
              </a:rPr>
              <a:t>to </a:t>
            </a:r>
            <a:r>
              <a:rPr lang="zh-CN" altLang="en-US" sz="2200" dirty="0">
                <a:solidFill>
                  <a:srgbClr val="231F20"/>
                </a:solidFill>
                <a:effectLst/>
                <a:ea typeface="黑体" panose="02010609060101010101" pitchFamily="49" charset="-122"/>
              </a:rPr>
              <a:t>可省略，如：</a:t>
            </a:r>
            <a:r>
              <a:rPr lang="en-GB" altLang="zh-CN" sz="2200" dirty="0">
                <a:solidFill>
                  <a:srgbClr val="231F20"/>
                </a:solidFill>
                <a:effectLst/>
                <a:ea typeface="黑体" panose="02010609060101010101" pitchFamily="49" charset="-122"/>
              </a:rPr>
              <a:t>We merely suggest or advise </a:t>
            </a:r>
            <a:r>
              <a:rPr lang="en-GB" altLang="zh-CN" sz="2200" b="1" i="1" dirty="0">
                <a:solidFill>
                  <a:srgbClr val="231F20"/>
                </a:solidFill>
                <a:effectLst/>
                <a:ea typeface="黑体" panose="02010609060101010101" pitchFamily="49" charset="-122"/>
              </a:rPr>
              <a:t>rather than</a:t>
            </a:r>
            <a:r>
              <a:rPr lang="en-GB" altLang="zh-CN" sz="2200" dirty="0">
                <a:solidFill>
                  <a:srgbClr val="231F20"/>
                </a:solidFill>
                <a:effectLst/>
                <a:ea typeface="黑体" panose="02010609060101010101" pitchFamily="49" charset="-122"/>
              </a:rPr>
              <a:t> give orders. </a:t>
            </a:r>
            <a:r>
              <a:rPr lang="zh-CN" altLang="en-US" sz="2200" dirty="0">
                <a:solidFill>
                  <a:srgbClr val="231F20"/>
                </a:solidFill>
                <a:effectLst/>
                <a:ea typeface="黑体" panose="02010609060101010101" pitchFamily="49" charset="-122"/>
              </a:rPr>
              <a:t>我们只提提建议，不发号施令。</a:t>
            </a:r>
            <a:r>
              <a:rPr lang="en-US" altLang="zh-CN" sz="2200" dirty="0">
                <a:solidFill>
                  <a:srgbClr val="231F20"/>
                </a:solidFill>
                <a:effectLst/>
                <a:ea typeface="黑体" panose="02010609060101010101" pitchFamily="49" charset="-122"/>
              </a:rPr>
              <a:t>/ </a:t>
            </a:r>
            <a:r>
              <a:rPr lang="en-GB" altLang="zh-CN" sz="2200" dirty="0">
                <a:solidFill>
                  <a:srgbClr val="231F20"/>
                </a:solidFill>
                <a:effectLst/>
                <a:ea typeface="黑体" panose="02010609060101010101" pitchFamily="49" charset="-122"/>
              </a:rPr>
              <a:t>happy </a:t>
            </a:r>
            <a:r>
              <a:rPr lang="en-GB" altLang="zh-CN" sz="2200" b="1" i="1" dirty="0">
                <a:solidFill>
                  <a:srgbClr val="231F20"/>
                </a:solidFill>
                <a:ea typeface="黑体" panose="02010609060101010101" pitchFamily="49" charset="-122"/>
              </a:rPr>
              <a:t>rather</a:t>
            </a:r>
            <a:r>
              <a:rPr lang="en-GB" altLang="zh-CN" sz="2200" dirty="0">
                <a:solidFill>
                  <a:srgbClr val="231F20"/>
                </a:solidFill>
                <a:effectLst/>
                <a:ea typeface="黑体" panose="02010609060101010101" pitchFamily="49" charset="-122"/>
              </a:rPr>
              <a:t> </a:t>
            </a:r>
            <a:r>
              <a:rPr lang="en-GB" altLang="zh-CN" sz="2200" b="1" i="1" dirty="0">
                <a:solidFill>
                  <a:srgbClr val="231F20"/>
                </a:solidFill>
                <a:ea typeface="黑体" panose="02010609060101010101" pitchFamily="49" charset="-122"/>
              </a:rPr>
              <a:t>than</a:t>
            </a:r>
            <a:r>
              <a:rPr lang="en-GB" altLang="zh-CN" sz="2200" dirty="0">
                <a:solidFill>
                  <a:srgbClr val="231F20"/>
                </a:solidFill>
                <a:effectLst/>
                <a:ea typeface="黑体" panose="02010609060101010101" pitchFamily="49" charset="-122"/>
              </a:rPr>
              <a:t> sad </a:t>
            </a:r>
            <a:r>
              <a:rPr lang="zh-CN" altLang="en-US" sz="2200" dirty="0">
                <a:solidFill>
                  <a:srgbClr val="231F20"/>
                </a:solidFill>
                <a:effectLst/>
                <a:ea typeface="黑体" panose="02010609060101010101" pitchFamily="49" charset="-122"/>
              </a:rPr>
              <a:t>高兴而非伤心 </a:t>
            </a:r>
            <a:r>
              <a:rPr lang="en-US" altLang="zh-CN" sz="2200" dirty="0">
                <a:solidFill>
                  <a:srgbClr val="231F20"/>
                </a:solidFill>
                <a:effectLst/>
                <a:ea typeface="黑体" panose="02010609060101010101" pitchFamily="49" charset="-122"/>
              </a:rPr>
              <a:t>/ </a:t>
            </a:r>
            <a:r>
              <a:rPr lang="en-GB" altLang="zh-CN" sz="2200" dirty="0">
                <a:solidFill>
                  <a:srgbClr val="231F20"/>
                </a:solidFill>
                <a:effectLst/>
                <a:ea typeface="黑体" panose="02010609060101010101" pitchFamily="49" charset="-122"/>
              </a:rPr>
              <a:t>Bryson decided to quit </a:t>
            </a:r>
            <a:r>
              <a:rPr lang="en-GB" altLang="zh-CN" sz="2200" b="1" i="1" dirty="0">
                <a:solidFill>
                  <a:srgbClr val="231F20"/>
                </a:solidFill>
                <a:ea typeface="黑体" panose="02010609060101010101" pitchFamily="49" charset="-122"/>
              </a:rPr>
              <a:t>rather</a:t>
            </a:r>
            <a:r>
              <a:rPr lang="en-GB" altLang="zh-CN" sz="2200" dirty="0">
                <a:solidFill>
                  <a:srgbClr val="231F20"/>
                </a:solidFill>
                <a:effectLst/>
                <a:ea typeface="黑体" panose="02010609060101010101" pitchFamily="49" charset="-122"/>
              </a:rPr>
              <a:t> </a:t>
            </a:r>
            <a:r>
              <a:rPr lang="en-GB" altLang="zh-CN" sz="2200" b="1" i="1" dirty="0">
                <a:solidFill>
                  <a:srgbClr val="231F20"/>
                </a:solidFill>
                <a:ea typeface="黑体" panose="02010609060101010101" pitchFamily="49" charset="-122"/>
              </a:rPr>
              <a:t>than</a:t>
            </a:r>
            <a:r>
              <a:rPr lang="en-GB" altLang="zh-CN" sz="2200" dirty="0">
                <a:solidFill>
                  <a:srgbClr val="231F20"/>
                </a:solidFill>
                <a:effectLst/>
                <a:ea typeface="黑体" panose="02010609060101010101" pitchFamily="49" charset="-122"/>
              </a:rPr>
              <a:t> (to) accept the new rules. </a:t>
            </a:r>
            <a:r>
              <a:rPr lang="zh-CN" altLang="en-US" sz="2200" dirty="0">
                <a:solidFill>
                  <a:srgbClr val="231F20"/>
                </a:solidFill>
                <a:effectLst/>
                <a:ea typeface="黑体" panose="02010609060101010101" pitchFamily="49" charset="-122"/>
              </a:rPr>
              <a:t>布莱森决定退出而不是接受新规则。</a:t>
            </a:r>
            <a:endParaRPr lang="zh-CN" altLang="en-US" sz="2200" dirty="0">
              <a:solidFill>
                <a:srgbClr val="231F20"/>
              </a:solidFill>
              <a:ea typeface="黑体" panose="02010609060101010101" pitchFamily="49" charset="-122"/>
            </a:endParaRPr>
          </a:p>
        </p:txBody>
      </p:sp>
      <p:sp>
        <p:nvSpPr>
          <p:cNvPr id="32" name="圆角矩形 31"/>
          <p:cNvSpPr/>
          <p:nvPr/>
        </p:nvSpPr>
        <p:spPr>
          <a:xfrm>
            <a:off x="1041992" y="3733118"/>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2" name="文本框 11"/>
          <p:cNvSpPr txBox="1"/>
          <p:nvPr/>
        </p:nvSpPr>
        <p:spPr>
          <a:xfrm>
            <a:off x="919321" y="374590"/>
            <a:ext cx="4822718"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Language Points-Passage</a:t>
            </a:r>
            <a:r>
              <a:rPr kumimoji="0" lang="en-US" altLang="zh-CN" sz="3200" b="1" i="0" u="none" strike="noStrike" kern="1200" cap="none" spc="0" normalizeH="0" noProof="0" dirty="0">
                <a:ln>
                  <a:noFill/>
                </a:ln>
                <a:solidFill>
                  <a:prstClr val="black"/>
                </a:solidFill>
                <a:effectLst/>
                <a:uLnTx/>
                <a:uFillTx/>
                <a:latin typeface="Calibri" panose="020F0502020204030204"/>
                <a:ea typeface="宋体" panose="02010600030101010101" pitchFamily="2" charset="-122"/>
                <a:cs typeface="+mn-cs"/>
              </a:rPr>
              <a:t> B</a:t>
            </a: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1387011" y="1967052"/>
            <a:ext cx="10284290" cy="3970318"/>
          </a:xfrm>
          <a:prstGeom prst="rect">
            <a:avLst/>
          </a:prstGeom>
          <a:noFill/>
        </p:spPr>
        <p:txBody>
          <a:bodyPr wrap="square" rtlCol="0">
            <a:spAutoFit/>
          </a:bodyPr>
          <a:lstStyle/>
          <a:p>
            <a:pPr>
              <a:lnSpc>
                <a:spcPct val="120000"/>
              </a:lnSpc>
            </a:pPr>
            <a:endParaRPr lang="en-US" altLang="zh-CN" sz="2800" b="1" dirty="0"/>
          </a:p>
          <a:p>
            <a:pPr>
              <a:lnSpc>
                <a:spcPct val="120000"/>
              </a:lnSpc>
            </a:pPr>
            <a:r>
              <a:rPr lang="en-US" altLang="zh-CN" sz="2800" b="1" dirty="0"/>
              <a:t>        </a:t>
            </a:r>
            <a:r>
              <a:rPr lang="en-US" altLang="zh-CN" sz="2200" dirty="0"/>
              <a:t>What makes a campus “smart”? A smart campus links devices, applications, and people to improve experiences and efficiency. A smart campus starts with universal, reliable wired and wireless connectivity. That is the foundation.         However, while that kind of connectivity may once have been a goal in itself for many institutions, it is just the beginning.         A smart campus puts its infrastructure on the IP network. The framework includes systems of lighting, heating, cameras, power, and physical access. When all the people, devices, and applications on campus share a technology network, they can interact with each other to create new possibilities.</a:t>
            </a:r>
          </a:p>
        </p:txBody>
      </p:sp>
      <p:sp>
        <p:nvSpPr>
          <p:cNvPr id="18" name="文本框 17"/>
          <p:cNvSpPr txBox="1"/>
          <p:nvPr/>
        </p:nvSpPr>
        <p:spPr>
          <a:xfrm>
            <a:off x="919320" y="2594917"/>
            <a:ext cx="467691" cy="3342453"/>
          </a:xfrm>
          <a:prstGeom prst="rect">
            <a:avLst/>
          </a:prstGeom>
          <a:noFill/>
        </p:spPr>
        <p:txBody>
          <a:bodyPr wrap="square" rtlCol="0">
            <a:spAutoFit/>
          </a:bodyPr>
          <a:lstStyle/>
          <a:p>
            <a:pPr>
              <a:lnSpc>
                <a:spcPct val="120000"/>
              </a:lnSpc>
            </a:pPr>
            <a:r>
              <a:rPr lang="en-US" altLang="zh-CN" sz="2200" b="1" dirty="0">
                <a:solidFill>
                  <a:srgbClr val="F19B48"/>
                </a:solidFill>
              </a:rPr>
              <a:t>2</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31" name="矩形: 圆角 34">
            <a:hlinkClick r:id="rId3" action="ppaction://hlinksldjump"/>
          </p:cNvPr>
          <p:cNvSpPr/>
          <p:nvPr/>
        </p:nvSpPr>
        <p:spPr>
          <a:xfrm>
            <a:off x="8641328" y="3476561"/>
            <a:ext cx="509062"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32" name="矩形: 圆角 34">
            <a:hlinkClick r:id="rId4" action="ppaction://hlinksldjump"/>
          </p:cNvPr>
          <p:cNvSpPr/>
          <p:nvPr/>
        </p:nvSpPr>
        <p:spPr>
          <a:xfrm>
            <a:off x="2694088" y="4266143"/>
            <a:ext cx="509062"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34" name="圆角矩形 33">
            <a:hlinkClick r:id="rId5" action="ppaction://hlinksldjump"/>
          </p:cNvPr>
          <p:cNvSpPr/>
          <p:nvPr/>
        </p:nvSpPr>
        <p:spPr>
          <a:xfrm>
            <a:off x="10437545" y="6123600"/>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8</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E47057">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1278620"/>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lang="en-US" altLang="zh-CN" sz="2200" b="1" dirty="0">
                <a:solidFill>
                  <a:prstClr val="black"/>
                </a:solidFill>
                <a:ea typeface="黑体" panose="02010609060101010101" pitchFamily="49" charset="-122"/>
                <a:cs typeface="Times New Roman" panose="02020603050405020304" pitchFamily="18" charset="0"/>
              </a:rPr>
              <a:t>… furniture that is lightweight and easy for students to move around </a:t>
            </a:r>
            <a:r>
              <a:rPr lang="en-US" altLang="zh-CN" sz="2200" b="1" u="sng" dirty="0">
                <a:solidFill>
                  <a:srgbClr val="DD5C60"/>
                </a:solidFill>
                <a:ea typeface="黑体" panose="02010609060101010101" pitchFamily="49" charset="-122"/>
                <a:cs typeface="Times New Roman" panose="02020603050405020304" pitchFamily="18" charset="0"/>
              </a:rPr>
              <a:t>when required</a:t>
            </a:r>
            <a:r>
              <a:rPr lang="en-US" altLang="zh-CN" sz="2200" b="1" dirty="0">
                <a:solidFill>
                  <a:prstClr val="black"/>
                </a:solidFill>
                <a:ea typeface="黑体" panose="02010609060101010101" pitchFamily="49" charset="-122"/>
                <a:cs typeface="Times New Roman" panose="02020603050405020304" pitchFamily="18" charset="0"/>
              </a:rPr>
              <a:t>. </a:t>
            </a:r>
            <a:r>
              <a:rPr lang="en-US" altLang="zh-CN" sz="2200" dirty="0">
                <a:solidFill>
                  <a:prstClr val="black"/>
                </a:solidFill>
                <a:ea typeface="黑体" panose="02010609060101010101" pitchFamily="49" charset="-122"/>
                <a:cs typeface="Times New Roman" panose="02020603050405020304" pitchFamily="18" charset="0"/>
              </a:rPr>
              <a:t>(Lines 2-3, para. 6) </a:t>
            </a:r>
          </a:p>
          <a:p>
            <a:pPr marR="0" lvl="0" algn="just" defTabSz="914400" rtl="0" eaLnBrk="1" fontAlgn="auto" latinLnBrk="0" hangingPunct="1">
              <a:lnSpc>
                <a:spcPct val="120000"/>
              </a:lnSpc>
              <a:spcBef>
                <a:spcPts val="0"/>
              </a:spcBef>
              <a:spcAft>
                <a:spcPts val="0"/>
              </a:spcAft>
              <a:buClrTx/>
              <a:buSzTx/>
              <a:buFontTx/>
              <a:buNone/>
              <a:defRPr/>
            </a:pPr>
            <a:r>
              <a:rPr lang="en-US" altLang="zh-CN" sz="2200" b="1" dirty="0">
                <a:solidFill>
                  <a:prstClr val="black"/>
                </a:solidFill>
                <a:ea typeface="黑体" panose="02010609060101010101" pitchFamily="49" charset="-122"/>
                <a:cs typeface="Times New Roman" panose="02020603050405020304" pitchFamily="18" charset="0"/>
              </a:rPr>
              <a:t>when required </a:t>
            </a:r>
            <a:r>
              <a:rPr lang="en-US" altLang="zh-CN" sz="2200" dirty="0">
                <a:solidFill>
                  <a:prstClr val="black"/>
                </a:solidFill>
                <a:ea typeface="黑体" panose="02010609060101010101" pitchFamily="49" charset="-122"/>
                <a:cs typeface="Times New Roman" panose="02020603050405020304" pitchFamily="18" charset="0"/>
              </a:rPr>
              <a:t>= when it is required </a:t>
            </a:r>
            <a:r>
              <a:rPr lang="zh-CN" altLang="en-US" sz="2200" dirty="0">
                <a:solidFill>
                  <a:prstClr val="black"/>
                </a:solidFill>
                <a:ea typeface="黑体" panose="02010609060101010101" pitchFamily="49" charset="-122"/>
                <a:cs typeface="Times New Roman" panose="02020603050405020304" pitchFamily="18" charset="0"/>
              </a:rPr>
              <a:t>在需要的时候</a:t>
            </a:r>
            <a:endParaRPr lang="en-US" altLang="zh-CN" sz="2200" dirty="0">
              <a:solidFill>
                <a:prstClr val="black"/>
              </a:solidFill>
              <a:ea typeface="黑体" panose="02010609060101010101" pitchFamily="49" charset="-122"/>
              <a:cs typeface="Times New Roman" panose="02020603050405020304" pitchFamily="18" charset="0"/>
            </a:endParaRPr>
          </a:p>
        </p:txBody>
      </p:sp>
      <p:sp>
        <p:nvSpPr>
          <p:cNvPr id="11"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8" name="矩形 7"/>
          <p:cNvSpPr/>
          <p:nvPr/>
        </p:nvSpPr>
        <p:spPr>
          <a:xfrm>
            <a:off x="0" y="2892005"/>
            <a:ext cx="12192000" cy="18210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9" name="文本框 8"/>
          <p:cNvSpPr txBox="1"/>
          <p:nvPr/>
        </p:nvSpPr>
        <p:spPr>
          <a:xfrm>
            <a:off x="956928" y="3094026"/>
            <a:ext cx="10884563" cy="1278620"/>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在连词 </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while, when, where, if, as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等引导的状语从句中，当从句的主语是 </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it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或与主句主语相同时，从句的主语和助动词可以省略。例如：</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Try to avoid losing your temper </a:t>
            </a:r>
            <a:r>
              <a:rPr kumimoji="0" lang="en-GB" altLang="zh-CN" sz="2200" b="1"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if</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[it is] possible.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如果可能，尽量不要发火。</a:t>
            </a: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Start </a:t>
            </a:r>
            <a:r>
              <a:rPr lang="en-GB" altLang="zh-CN" sz="2200" b="1" i="1" dirty="0">
                <a:ea typeface="黑体" panose="02010609060101010101" pitchFamily="49" charset="-122"/>
                <a:cs typeface="Times New Roman" panose="02020603050405020304" pitchFamily="18" charset="0"/>
              </a:rPr>
              <a:t>when</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[you are] ready.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准备好了就出发。</a:t>
            </a:r>
            <a:endParaRPr kumimoji="0" lang="zh-CN" altLang="en-GB"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p:txBody>
      </p:sp>
      <p:sp>
        <p:nvSpPr>
          <p:cNvPr id="10" name="圆角矩形 31"/>
          <p:cNvSpPr/>
          <p:nvPr/>
        </p:nvSpPr>
        <p:spPr>
          <a:xfrm>
            <a:off x="1041992" y="2667688"/>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2" name="文本框 11"/>
          <p:cNvSpPr txBox="1"/>
          <p:nvPr/>
        </p:nvSpPr>
        <p:spPr>
          <a:xfrm>
            <a:off x="919321" y="374590"/>
            <a:ext cx="4822718"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Language Points-Passage</a:t>
            </a:r>
            <a:r>
              <a:rPr kumimoji="0" lang="en-US" altLang="zh-CN" sz="3200" b="1" i="0" u="none" strike="noStrike" kern="1200" cap="none" spc="0" normalizeH="0" noProof="0" dirty="0">
                <a:ln>
                  <a:noFill/>
                </a:ln>
                <a:solidFill>
                  <a:prstClr val="black"/>
                </a:solidFill>
                <a:effectLst/>
                <a:uLnTx/>
                <a:uFillTx/>
                <a:latin typeface="Calibri" panose="020F0502020204030204"/>
                <a:ea typeface="宋体" panose="02010600030101010101" pitchFamily="2" charset="-122"/>
                <a:cs typeface="+mn-cs"/>
              </a:rPr>
              <a:t> B</a:t>
            </a: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9</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E47057">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1717393"/>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lang="en-US" altLang="zh-CN" sz="2200" b="1" u="sng" dirty="0">
                <a:solidFill>
                  <a:srgbClr val="DD5C60"/>
                </a:solidFill>
                <a:ea typeface="黑体" panose="02010609060101010101" pitchFamily="49" charset="-122"/>
                <a:cs typeface="Times New Roman" panose="02020603050405020304" pitchFamily="18" charset="0"/>
              </a:rPr>
              <a:t>It</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is more and more popular </a:t>
            </a:r>
            <a:r>
              <a:rPr kumimoji="0" lang="en-US" altLang="zh-CN" sz="2200" b="1" i="0" u="sng" strike="noStrike" kern="1200" cap="none" spc="0" normalizeH="0" baseline="0" noProof="0" dirty="0">
                <a:ln>
                  <a:noFill/>
                </a:ln>
                <a:solidFill>
                  <a:srgbClr val="DD5C60"/>
                </a:solidFill>
                <a:effectLst/>
                <a:uLnTx/>
                <a:uFillTx/>
                <a:ea typeface="黑体" panose="02010609060101010101" pitchFamily="49" charset="-122"/>
                <a:cs typeface="Times New Roman" panose="02020603050405020304" pitchFamily="18" charset="0"/>
              </a:rPr>
              <a:t>for schools to use</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technology to </a:t>
            </a:r>
            <a:r>
              <a:rPr lang="en-US" altLang="zh-CN" sz="2200" b="1" u="sng" dirty="0">
                <a:solidFill>
                  <a:srgbClr val="DD5C60"/>
                </a:solidFill>
                <a:ea typeface="黑体" panose="02010609060101010101" pitchFamily="49" charset="-122"/>
                <a:cs typeface="Times New Roman" panose="02020603050405020304" pitchFamily="18" charset="0"/>
              </a:rPr>
              <a:t>amplify</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the teacher's voice.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(Lines 3-4, para. 7)</a:t>
            </a: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amplify</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en-US" altLang="zh-CN" sz="2200"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v.</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to increase sth in strength, especially sound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放大，增强（声音等）</a:t>
            </a:r>
          </a:p>
          <a:p>
            <a:pPr marR="0" lvl="0" algn="just" defTabSz="914400" rtl="0" eaLnBrk="1" fontAlgn="auto" latinLnBrk="0" hangingPunct="1">
              <a:lnSpc>
                <a:spcPct val="120000"/>
              </a:lnSpc>
              <a:spcBef>
                <a:spcPts val="0"/>
              </a:spcBef>
              <a:spcAft>
                <a:spcPts val="0"/>
              </a:spcAft>
              <a:buClrTx/>
              <a:buSzTx/>
              <a:buFontTx/>
              <a:buNone/>
              <a:defRPr/>
            </a:pPr>
            <a:r>
              <a:rPr lang="en-US" altLang="zh-CN" sz="2200" i="1" dirty="0">
                <a:solidFill>
                  <a:prstClr val="black"/>
                </a:solidFill>
                <a:ea typeface="黑体" panose="02010609060101010101" pitchFamily="49" charset="-122"/>
                <a:cs typeface="Times New Roman" panose="02020603050405020304" pitchFamily="18" charset="0"/>
              </a:rPr>
              <a:t>e.g.</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to </a:t>
            </a:r>
            <a:r>
              <a:rPr lang="en-US" altLang="zh-CN" sz="2200" b="1" i="1" dirty="0">
                <a:ea typeface="黑体" panose="02010609060101010101" pitchFamily="49" charset="-122"/>
                <a:cs typeface="Times New Roman" panose="02020603050405020304" pitchFamily="18" charset="0"/>
              </a:rPr>
              <a:t>amplify</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 guitar / an electric current / a signal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放大吉他声音</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电流</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信号</a:t>
            </a:r>
            <a:endPar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p:txBody>
      </p:sp>
      <p:sp>
        <p:nvSpPr>
          <p:cNvPr id="33"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8" name="矩形 7"/>
          <p:cNvSpPr/>
          <p:nvPr/>
        </p:nvSpPr>
        <p:spPr>
          <a:xfrm>
            <a:off x="0" y="3391725"/>
            <a:ext cx="12192000" cy="20911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9" name="文本框 8"/>
          <p:cNvSpPr txBox="1"/>
          <p:nvPr/>
        </p:nvSpPr>
        <p:spPr>
          <a:xfrm>
            <a:off x="956928" y="3593746"/>
            <a:ext cx="10884563" cy="1717393"/>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句子主语 </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it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实际所指内容是后面不定式结构 </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for schools to use technology …</a:t>
            </a:r>
            <a:r>
              <a:rPr kumimoji="0" lang="zh-CN" altLang="en-GB"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课文第 </a:t>
            </a: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3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段 第 </a:t>
            </a: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1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句也使用了类似的结构</a:t>
            </a: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 </a:t>
            </a:r>
            <a:r>
              <a:rPr kumimoji="0" lang="en-GB" altLang="zh-CN" sz="2200" b="1"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it</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has become common </a:t>
            </a:r>
            <a:r>
              <a:rPr lang="en-GB" altLang="zh-CN" sz="2200" b="1" i="1" dirty="0">
                <a:ea typeface="黑体" panose="02010609060101010101" pitchFamily="49" charset="-122"/>
                <a:cs typeface="Times New Roman" panose="02020603050405020304" pitchFamily="18" charset="0"/>
              </a:rPr>
              <a:t>for</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lang="en-GB" altLang="zh-CN" sz="2200" b="1" i="1" dirty="0">
                <a:ea typeface="黑体" panose="02010609060101010101" pitchFamily="49" charset="-122"/>
                <a:cs typeface="Times New Roman" panose="02020603050405020304" pitchFamily="18" charset="0"/>
              </a:rPr>
              <a:t>schools</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lang="en-GB" altLang="zh-CN" sz="2200" b="1" i="1" dirty="0">
                <a:ea typeface="黑体" panose="02010609060101010101" pitchFamily="49" charset="-122"/>
                <a:cs typeface="Times New Roman" panose="02020603050405020304" pitchFamily="18" charset="0"/>
              </a:rPr>
              <a:t>to</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lang="en-GB" altLang="zh-CN" sz="2200" b="1" i="1" dirty="0">
                <a:ea typeface="黑体" panose="02010609060101010101" pitchFamily="49" charset="-122"/>
                <a:cs typeface="Times New Roman" panose="02020603050405020304" pitchFamily="18" charset="0"/>
              </a:rPr>
              <a:t>have</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computer labs </a:t>
            </a:r>
            <a:r>
              <a:rPr lang="en-GB" altLang="zh-CN" sz="2200" b="1" i="1" dirty="0">
                <a:ea typeface="黑体" panose="02010609060101010101" pitchFamily="49" charset="-122"/>
                <a:cs typeface="Times New Roman" panose="02020603050405020304" pitchFamily="18" charset="0"/>
              </a:rPr>
              <a:t>or</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lang="en-GB" altLang="zh-CN" sz="2200" b="1" i="1" dirty="0">
                <a:ea typeface="黑体" panose="02010609060101010101" pitchFamily="49" charset="-122"/>
                <a:cs typeface="Times New Roman" panose="02020603050405020304" pitchFamily="18" charset="0"/>
              </a:rPr>
              <a:t>provide</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access to computers in libraries.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学校拥有计算机实验室或者在图书馆提供计算机给学生使用已经十分普遍。</a:t>
            </a:r>
            <a:endParaRPr kumimoji="0" lang="zh-CN" altLang="en-GB"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p:txBody>
      </p:sp>
      <p:sp>
        <p:nvSpPr>
          <p:cNvPr id="10" name="圆角矩形 31"/>
          <p:cNvSpPr/>
          <p:nvPr/>
        </p:nvSpPr>
        <p:spPr>
          <a:xfrm>
            <a:off x="1041992" y="3167408"/>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文本框 10"/>
          <p:cNvSpPr txBox="1"/>
          <p:nvPr/>
        </p:nvSpPr>
        <p:spPr>
          <a:xfrm>
            <a:off x="919321" y="374590"/>
            <a:ext cx="4822718"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Language Points-Passage</a:t>
            </a:r>
            <a:r>
              <a:rPr kumimoji="0" lang="en-US" altLang="zh-CN" sz="3200" b="1" i="0" u="none" strike="noStrike" kern="1200" cap="none" spc="0" normalizeH="0" noProof="0" dirty="0">
                <a:ln>
                  <a:noFill/>
                </a:ln>
                <a:solidFill>
                  <a:prstClr val="black"/>
                </a:solidFill>
                <a:effectLst/>
                <a:uLnTx/>
                <a:uFillTx/>
                <a:latin typeface="Calibri" panose="020F0502020204030204"/>
                <a:ea typeface="宋体" panose="02010600030101010101" pitchFamily="2" charset="-122"/>
                <a:cs typeface="+mn-cs"/>
              </a:rPr>
              <a:t> B</a:t>
            </a: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10</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E47057">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069033" cy="877804"/>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Instead, modern classroom should look for other design ideas to </a:t>
            </a:r>
            <a:r>
              <a:rPr kumimoji="0" lang="en-US" altLang="zh-CN" sz="2200" b="1" i="0" u="sng" strike="noStrike" kern="1200" cap="none" spc="0" normalizeH="0" baseline="0" noProof="0" dirty="0">
                <a:ln>
                  <a:noFill/>
                </a:ln>
                <a:solidFill>
                  <a:srgbClr val="DD5C60"/>
                </a:solidFill>
                <a:effectLst/>
                <a:uLnTx/>
                <a:uFillTx/>
                <a:ea typeface="黑体" panose="02010609060101010101" pitchFamily="49" charset="-122"/>
                <a:cs typeface="Times New Roman" panose="02020603050405020304" pitchFamily="18" charset="0"/>
              </a:rPr>
              <a:t>reduce noise levels</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(Lines 5-6, para. 7) </a:t>
            </a:r>
          </a:p>
        </p:txBody>
      </p:sp>
      <p:sp>
        <p:nvSpPr>
          <p:cNvPr id="33"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2" name="矩形 11"/>
          <p:cNvSpPr/>
          <p:nvPr/>
        </p:nvSpPr>
        <p:spPr>
          <a:xfrm>
            <a:off x="0" y="2685640"/>
            <a:ext cx="12192000" cy="12786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文本框 12"/>
          <p:cNvSpPr txBox="1"/>
          <p:nvPr/>
        </p:nvSpPr>
        <p:spPr>
          <a:xfrm>
            <a:off x="956928" y="2887661"/>
            <a:ext cx="10884563" cy="872355"/>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除了 </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reduce noise levels</a:t>
            </a:r>
            <a:r>
              <a:rPr kumimoji="0" lang="zh-CN" altLang="en-GB"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文中第 </a:t>
            </a: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8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段还使用多个意思相近的短语来表达“降低噪声”，以避免语言的重复：</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absorb sound, noise reduction, absorb noise</a:t>
            </a:r>
            <a:r>
              <a:rPr kumimoji="0" lang="zh-CN" altLang="en-GB"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a:t>
            </a:r>
          </a:p>
        </p:txBody>
      </p:sp>
      <p:sp>
        <p:nvSpPr>
          <p:cNvPr id="14" name="圆角矩形 31"/>
          <p:cNvSpPr/>
          <p:nvPr/>
        </p:nvSpPr>
        <p:spPr>
          <a:xfrm>
            <a:off x="1041992" y="2461323"/>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文本框 10"/>
          <p:cNvSpPr txBox="1"/>
          <p:nvPr/>
        </p:nvSpPr>
        <p:spPr>
          <a:xfrm>
            <a:off x="919321" y="374590"/>
            <a:ext cx="4822718"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Language Points-Passage</a:t>
            </a:r>
            <a:r>
              <a:rPr kumimoji="0" lang="en-US" altLang="zh-CN" sz="3200" b="1" i="0" u="none" strike="noStrike" kern="1200" cap="none" spc="0" normalizeH="0" noProof="0" dirty="0">
                <a:ln>
                  <a:noFill/>
                </a:ln>
                <a:solidFill>
                  <a:prstClr val="black"/>
                </a:solidFill>
                <a:effectLst/>
                <a:uLnTx/>
                <a:uFillTx/>
                <a:latin typeface="Calibri" panose="020F0502020204030204"/>
                <a:ea typeface="宋体" panose="02010600030101010101" pitchFamily="2" charset="-122"/>
                <a:cs typeface="+mn-cs"/>
              </a:rPr>
              <a:t> B</a:t>
            </a: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11</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E47057">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958264" cy="3716210"/>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It is also a major </a:t>
            </a:r>
            <a:r>
              <a:rPr kumimoji="0" lang="en-US" altLang="zh-CN" sz="2200" b="1" i="0" u="sng" strike="noStrike" kern="1200" cap="none" spc="0" normalizeH="0" baseline="0" noProof="0" dirty="0">
                <a:ln>
                  <a:noFill/>
                </a:ln>
                <a:solidFill>
                  <a:srgbClr val="DD5C60"/>
                </a:solidFill>
                <a:effectLst/>
                <a:uLnTx/>
                <a:uFillTx/>
                <a:ea typeface="黑体" panose="02010609060101010101" pitchFamily="49" charset="-122"/>
                <a:cs typeface="Times New Roman" panose="02020603050405020304" pitchFamily="18" charset="0"/>
              </a:rPr>
              <a:t>contributing factor</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to high background noise levels in classrooms. Unlike </a:t>
            </a:r>
            <a:r>
              <a:rPr lang="en-US" altLang="zh-CN" sz="2200" b="1" u="sng" dirty="0">
                <a:solidFill>
                  <a:srgbClr val="DD5C60"/>
                </a:solidFill>
                <a:ea typeface="黑体" panose="02010609060101010101" pitchFamily="49" charset="-122"/>
                <a:cs typeface="Times New Roman" panose="02020603050405020304" pitchFamily="18" charset="0"/>
              </a:rPr>
              <a:t>hard flooring</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lang="en-US" altLang="zh-CN" sz="2200" b="1" u="sng" dirty="0">
                <a:solidFill>
                  <a:srgbClr val="DD5C60"/>
                </a:solidFill>
                <a:ea typeface="黑体" panose="02010609060101010101" pitchFamily="49" charset="-122"/>
                <a:cs typeface="Times New Roman" panose="02020603050405020304" pitchFamily="18" charset="0"/>
              </a:rPr>
              <a:t>carpet tiles</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excel at noise reduction. </a:t>
            </a:r>
            <a:r>
              <a:rPr lang="en-US" altLang="zh-CN" sz="2200" b="1" u="sng" dirty="0">
                <a:solidFill>
                  <a:srgbClr val="DD5C60"/>
                </a:solidFill>
                <a:ea typeface="黑体" panose="02010609060101010101" pitchFamily="49" charset="-122"/>
                <a:cs typeface="Times New Roman" panose="02020603050405020304" pitchFamily="18" charset="0"/>
              </a:rPr>
              <a:t>Cushion-backed carpet tiles </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can absorb 50% more noise than </a:t>
            </a:r>
            <a:r>
              <a:rPr lang="en-US" altLang="zh-CN" sz="2200" b="1" u="sng" dirty="0">
                <a:solidFill>
                  <a:srgbClr val="DD5C60"/>
                </a:solidFill>
                <a:ea typeface="黑体" panose="02010609060101010101" pitchFamily="49" charset="-122"/>
                <a:cs typeface="Times New Roman" panose="02020603050405020304" pitchFamily="18" charset="0"/>
              </a:rPr>
              <a:t>hardback carpet</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(Lines 3-6, para. 8) </a:t>
            </a: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contributing factor</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sth that helps cause a result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导致某结果的因素</a:t>
            </a:r>
          </a:p>
          <a:p>
            <a:pPr marL="447675" marR="0" lvl="0" indent="-447675" algn="just" defTabSz="914400" rtl="0" eaLnBrk="1" fontAlgn="auto" latinLnBrk="0" hangingPunct="1">
              <a:lnSpc>
                <a:spcPct val="120000"/>
              </a:lnSpc>
              <a:spcBef>
                <a:spcPts val="0"/>
              </a:spcBef>
              <a:spcAft>
                <a:spcPts val="0"/>
              </a:spcAft>
              <a:buClrTx/>
              <a:buSzTx/>
              <a:buFontTx/>
              <a:buNone/>
              <a:defRPr/>
            </a:pPr>
            <a:r>
              <a:rPr kumimoji="0" lang="en-US" altLang="zh-CN" sz="2200"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e.g.</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According to the police report of the accident, excessive speed was a </a:t>
            </a:r>
            <a:r>
              <a:rPr lang="en-US" altLang="zh-CN" sz="2200" b="1" i="1" dirty="0">
                <a:ea typeface="黑体" panose="02010609060101010101" pitchFamily="49" charset="-122"/>
                <a:cs typeface="Times New Roman" panose="02020603050405020304" pitchFamily="18" charset="0"/>
              </a:rPr>
              <a:t>contributing</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lang="en-US" altLang="zh-CN" sz="2200" b="1" i="1" dirty="0">
                <a:ea typeface="黑体" panose="02010609060101010101" pitchFamily="49" charset="-122"/>
                <a:cs typeface="Times New Roman" panose="02020603050405020304" pitchFamily="18" charset="0"/>
              </a:rPr>
              <a:t>factor</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根据警方的事故报告，超速是事故发生的一个原因。</a:t>
            </a:r>
          </a:p>
          <a:p>
            <a:pPr marL="447675" marR="0" lvl="0" algn="just" defTabSz="914400" rtl="0" eaLnBrk="1" fontAlgn="auto" latinLnBrk="0" hangingPunct="1">
              <a:lnSpc>
                <a:spcPct val="120000"/>
              </a:lnSpc>
              <a:spcBef>
                <a:spcPts val="0"/>
              </a:spcBef>
              <a:spcAft>
                <a:spcPts val="0"/>
              </a:spcAft>
              <a:buClrTx/>
              <a:buSzTx/>
              <a:buFontTx/>
              <a:buNone/>
              <a:defRPr/>
            </a:pP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Human error may have been a </a:t>
            </a:r>
            <a:r>
              <a:rPr lang="en-US" altLang="zh-CN" sz="2200" b="1" i="1" dirty="0">
                <a:ea typeface="黑体" panose="02010609060101010101" pitchFamily="49" charset="-122"/>
                <a:cs typeface="Times New Roman" panose="02020603050405020304" pitchFamily="18" charset="0"/>
              </a:rPr>
              <a:t>contributing</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lang="en-US" altLang="zh-CN" sz="2200" b="1" i="1" dirty="0">
                <a:ea typeface="黑体" panose="02010609060101010101" pitchFamily="49" charset="-122"/>
                <a:cs typeface="Times New Roman" panose="02020603050405020304" pitchFamily="18" charset="0"/>
              </a:rPr>
              <a:t>factor</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人为的失误可能是一个起作用的因素。</a:t>
            </a:r>
          </a:p>
          <a:p>
            <a:pPr marL="447675" marR="0" lvl="0" algn="just" defTabSz="914400" rtl="0" eaLnBrk="1" fontAlgn="auto" latinLnBrk="0" hangingPunct="1">
              <a:lnSpc>
                <a:spcPct val="120000"/>
              </a:lnSpc>
              <a:spcBef>
                <a:spcPts val="0"/>
              </a:spcBef>
              <a:spcAft>
                <a:spcPts val="0"/>
              </a:spcAft>
              <a:buClrTx/>
              <a:buSzTx/>
              <a:buFontTx/>
              <a:buNone/>
              <a:defRPr/>
            </a:pP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The coach’s positive attitude was a </a:t>
            </a:r>
            <a:r>
              <a:rPr lang="en-US" altLang="zh-CN" sz="2200" b="1" i="1" dirty="0">
                <a:ea typeface="黑体" panose="02010609060101010101" pitchFamily="49" charset="-122"/>
                <a:cs typeface="Times New Roman" panose="02020603050405020304" pitchFamily="18" charset="0"/>
              </a:rPr>
              <a:t>contributing</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lang="en-US" altLang="zh-CN" sz="2200" b="1" i="1" dirty="0">
                <a:ea typeface="黑体" panose="02010609060101010101" pitchFamily="49" charset="-122"/>
                <a:cs typeface="Times New Roman" panose="02020603050405020304" pitchFamily="18" charset="0"/>
              </a:rPr>
              <a:t>factor</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to / in the team’s success.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教练的积极态度是队伍成功的一个因素。</a:t>
            </a:r>
            <a:endPar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p:txBody>
      </p:sp>
      <p:sp>
        <p:nvSpPr>
          <p:cNvPr id="8" name="文本框 7"/>
          <p:cNvSpPr txBox="1"/>
          <p:nvPr/>
        </p:nvSpPr>
        <p:spPr>
          <a:xfrm>
            <a:off x="919321" y="374590"/>
            <a:ext cx="4822718"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Language Points-Passage</a:t>
            </a:r>
            <a:r>
              <a:rPr kumimoji="0" lang="en-US" altLang="zh-CN" sz="3200" b="1" i="0" u="none" strike="noStrike" kern="1200" cap="none" spc="0" normalizeH="0" noProof="0" dirty="0">
                <a:ln>
                  <a:noFill/>
                </a:ln>
                <a:solidFill>
                  <a:prstClr val="black"/>
                </a:solidFill>
                <a:effectLst/>
                <a:uLnTx/>
                <a:uFillTx/>
                <a:latin typeface="Calibri" panose="020F0502020204030204"/>
                <a:ea typeface="宋体" panose="02010600030101010101" pitchFamily="2" charset="-122"/>
                <a:cs typeface="+mn-cs"/>
              </a:rPr>
              <a:t> B</a:t>
            </a: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11</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E47057">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958264" cy="1284069"/>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It is also a major </a:t>
            </a:r>
            <a:r>
              <a:rPr kumimoji="0" lang="en-US" altLang="zh-CN" sz="2200" b="1" i="0" u="sng" strike="noStrike" kern="1200" cap="none" spc="0" normalizeH="0" baseline="0" noProof="0" dirty="0">
                <a:ln>
                  <a:noFill/>
                </a:ln>
                <a:solidFill>
                  <a:srgbClr val="DD5C60"/>
                </a:solidFill>
                <a:effectLst/>
                <a:uLnTx/>
                <a:uFillTx/>
                <a:ea typeface="黑体" panose="02010609060101010101" pitchFamily="49" charset="-122"/>
                <a:cs typeface="Times New Roman" panose="02020603050405020304" pitchFamily="18" charset="0"/>
              </a:rPr>
              <a:t>contributing factor</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to high background noise levels in classrooms. Unlike </a:t>
            </a:r>
            <a:r>
              <a:rPr lang="en-US" altLang="zh-CN" sz="2200" b="1" u="sng" dirty="0">
                <a:solidFill>
                  <a:srgbClr val="DD5C60"/>
                </a:solidFill>
                <a:ea typeface="黑体" panose="02010609060101010101" pitchFamily="49" charset="-122"/>
                <a:cs typeface="Times New Roman" panose="02020603050405020304" pitchFamily="18" charset="0"/>
              </a:rPr>
              <a:t>hard flooring</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lang="en-US" altLang="zh-CN" sz="2200" b="1" u="sng" dirty="0">
                <a:solidFill>
                  <a:srgbClr val="DD5C60"/>
                </a:solidFill>
                <a:ea typeface="黑体" panose="02010609060101010101" pitchFamily="49" charset="-122"/>
                <a:cs typeface="Times New Roman" panose="02020603050405020304" pitchFamily="18" charset="0"/>
              </a:rPr>
              <a:t>carpet tiles</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excel at noise reduction. </a:t>
            </a:r>
            <a:r>
              <a:rPr lang="en-US" altLang="zh-CN" sz="2200" b="1" u="sng" dirty="0">
                <a:solidFill>
                  <a:srgbClr val="DD5C60"/>
                </a:solidFill>
                <a:ea typeface="黑体" panose="02010609060101010101" pitchFamily="49" charset="-122"/>
                <a:cs typeface="Times New Roman" panose="02020603050405020304" pitchFamily="18" charset="0"/>
              </a:rPr>
              <a:t>Cushion-backed carpet tiles </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can absorb 50% more noise than </a:t>
            </a:r>
            <a:r>
              <a:rPr lang="en-US" altLang="zh-CN" sz="2200" b="1" u="sng" dirty="0">
                <a:solidFill>
                  <a:srgbClr val="DD5C60"/>
                </a:solidFill>
                <a:ea typeface="黑体" panose="02010609060101010101" pitchFamily="49" charset="-122"/>
                <a:cs typeface="Times New Roman" panose="02020603050405020304" pitchFamily="18" charset="0"/>
              </a:rPr>
              <a:t>hardback carpet</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(Lines 3-6, para. 8) </a:t>
            </a:r>
          </a:p>
        </p:txBody>
      </p:sp>
      <p:sp>
        <p:nvSpPr>
          <p:cNvPr id="33"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8" name="矩形 7"/>
          <p:cNvSpPr/>
          <p:nvPr/>
        </p:nvSpPr>
        <p:spPr>
          <a:xfrm>
            <a:off x="0" y="3161500"/>
            <a:ext cx="12192000" cy="21756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9" name="文本框 8"/>
          <p:cNvSpPr txBox="1"/>
          <p:nvPr/>
        </p:nvSpPr>
        <p:spPr>
          <a:xfrm>
            <a:off x="956928" y="3363522"/>
            <a:ext cx="10884563" cy="1684885"/>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这段介绍了教室地面可以使用 </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hard flooring</a:t>
            </a:r>
            <a:r>
              <a:rPr kumimoji="0" lang="zh-CN" altLang="en-GB"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硬地面）和 </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carpet tiles</a:t>
            </a:r>
            <a:r>
              <a:rPr kumimoji="0" lang="zh-CN" altLang="en-GB"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地毯砖）两种不同的材料进行铺设，其中 </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carpet tiles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可再细分为：</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hardback</a:t>
            </a:r>
            <a:r>
              <a:rPr kumimoji="0" lang="zh-CN" altLang="en-GB"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硬底的）和 </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cushion-backed</a:t>
            </a:r>
            <a:r>
              <a:rPr kumimoji="0" lang="zh-CN" altLang="en-GB"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软垫的）两种。降噪效果从低到高依次为：</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hard flooring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硬地面 </a:t>
            </a: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&lt; </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hardback carpet tiles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硬底地毯砖 </a:t>
            </a: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&lt; </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cushion-backed carpet tiles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软垫地毯砖。</a:t>
            </a:r>
            <a:endParaRPr kumimoji="0" lang="zh-CN" altLang="en-GB"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p:txBody>
      </p:sp>
      <p:sp>
        <p:nvSpPr>
          <p:cNvPr id="10" name="圆角矩形 31"/>
          <p:cNvSpPr/>
          <p:nvPr/>
        </p:nvSpPr>
        <p:spPr>
          <a:xfrm>
            <a:off x="1041992" y="2937184"/>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文本框 10"/>
          <p:cNvSpPr txBox="1"/>
          <p:nvPr/>
        </p:nvSpPr>
        <p:spPr>
          <a:xfrm>
            <a:off x="919321" y="374590"/>
            <a:ext cx="4822718"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Language Points-Passage</a:t>
            </a:r>
            <a:r>
              <a:rPr kumimoji="0" lang="en-US" altLang="zh-CN" sz="3200" b="1" i="0" u="none" strike="noStrike" kern="1200" cap="none" spc="0" normalizeH="0" noProof="0" dirty="0">
                <a:ln>
                  <a:noFill/>
                </a:ln>
                <a:solidFill>
                  <a:prstClr val="black"/>
                </a:solidFill>
                <a:effectLst/>
                <a:uLnTx/>
                <a:uFillTx/>
                <a:latin typeface="Calibri" panose="020F0502020204030204"/>
                <a:ea typeface="宋体" panose="02010600030101010101" pitchFamily="2" charset="-122"/>
                <a:cs typeface="+mn-cs"/>
              </a:rPr>
              <a:t> B</a:t>
            </a: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12</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E47057">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995586" cy="2903680"/>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Modernizing classroom designs will better </a:t>
            </a:r>
            <a:r>
              <a:rPr kumimoji="0" lang="en-US" altLang="zh-CN" sz="2200" b="1" i="0" u="sng" strike="noStrike" kern="1200" cap="none" spc="0" normalizeH="0" baseline="0" noProof="0" dirty="0">
                <a:ln>
                  <a:noFill/>
                </a:ln>
                <a:solidFill>
                  <a:srgbClr val="DD5C60"/>
                </a:solidFill>
                <a:effectLst/>
                <a:uLnTx/>
                <a:uFillTx/>
                <a:ea typeface="黑体" panose="02010609060101010101" pitchFamily="49" charset="-122"/>
                <a:cs typeface="Times New Roman" panose="02020603050405020304" pitchFamily="18" charset="0"/>
              </a:rPr>
              <a:t>align</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learning environments </a:t>
            </a:r>
            <a:r>
              <a:rPr lang="en-US" altLang="zh-CN" sz="2200" b="1" u="sng" dirty="0">
                <a:solidFill>
                  <a:srgbClr val="DD5C60"/>
                </a:solidFill>
                <a:ea typeface="黑体" panose="02010609060101010101" pitchFamily="49" charset="-122"/>
                <a:cs typeface="Times New Roman" panose="02020603050405020304" pitchFamily="18" charset="0"/>
              </a:rPr>
              <a:t>with</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the practical and psychological needs of the students using that space.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(Lines 3-4, para. 13)</a:t>
            </a: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align</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en-US" altLang="zh-CN" sz="2200"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v.</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to change sth slightly so that it is in the correct relationship to sth else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使一致</a:t>
            </a:r>
          </a:p>
          <a:p>
            <a:pPr marL="447675" marR="0" lvl="0" indent="-447675" algn="just" defTabSz="914400" rtl="0" eaLnBrk="1" fontAlgn="auto" latinLnBrk="0" hangingPunct="1">
              <a:lnSpc>
                <a:spcPct val="120000"/>
              </a:lnSpc>
              <a:spcBef>
                <a:spcPts val="0"/>
              </a:spcBef>
              <a:spcAft>
                <a:spcPts val="0"/>
              </a:spcAft>
              <a:buClrTx/>
              <a:buSzTx/>
              <a:buFontTx/>
              <a:buNone/>
              <a:defRPr/>
            </a:pPr>
            <a:r>
              <a:rPr kumimoji="0" lang="en-US" altLang="zh-CN" sz="2200"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e.g.</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You should also </a:t>
            </a:r>
            <a:r>
              <a:rPr lang="en-US" altLang="zh-CN" sz="2200" b="1" i="1" dirty="0">
                <a:ea typeface="黑体" panose="02010609060101010101" pitchFamily="49" charset="-122"/>
                <a:cs typeface="Times New Roman" panose="02020603050405020304" pitchFamily="18" charset="0"/>
              </a:rPr>
              <a:t>align</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your skills and experience </a:t>
            </a:r>
            <a:r>
              <a:rPr lang="en-US" altLang="zh-CN" sz="2200" b="1" i="1" dirty="0">
                <a:ea typeface="黑体" panose="02010609060101010101" pitchFamily="49" charset="-122"/>
                <a:cs typeface="Times New Roman" panose="02020603050405020304" pitchFamily="18" charset="0"/>
              </a:rPr>
              <a:t>with</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the role.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你还应该把个人的技能经历描述跟这个职位对应起来。</a:t>
            </a:r>
          </a:p>
          <a:p>
            <a:pPr marL="447675" marR="0" lvl="0" algn="just" defTabSz="914400" rtl="0" eaLnBrk="1" fontAlgn="auto" latinLnBrk="0" hangingPunct="1">
              <a:lnSpc>
                <a:spcPct val="120000"/>
              </a:lnSpc>
              <a:spcBef>
                <a:spcPts val="0"/>
              </a:spcBef>
              <a:spcAft>
                <a:spcPts val="0"/>
              </a:spcAft>
              <a:buClrTx/>
              <a:buSzTx/>
              <a:buFontTx/>
              <a:buNone/>
              <a:defRPr/>
            </a:pP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Domestic prices have been </a:t>
            </a:r>
            <a:r>
              <a:rPr lang="en-US" altLang="zh-CN" sz="2200" b="1" i="1" dirty="0">
                <a:ea typeface="黑体" panose="02010609060101010101" pitchFamily="49" charset="-122"/>
                <a:cs typeface="Times New Roman" panose="02020603050405020304" pitchFamily="18" charset="0"/>
              </a:rPr>
              <a:t>aligned</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lang="en-US" altLang="zh-CN" sz="2200" b="1" i="1" dirty="0">
                <a:ea typeface="黑体" panose="02010609060101010101" pitchFamily="49" charset="-122"/>
                <a:cs typeface="Times New Roman" panose="02020603050405020304" pitchFamily="18" charset="0"/>
              </a:rPr>
              <a:t>with</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those in the world markets.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国内价格已调整到与国际市场一致。</a:t>
            </a:r>
            <a:endPar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p:txBody>
      </p:sp>
      <p:sp>
        <p:nvSpPr>
          <p:cNvPr id="33"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8" name="文本框 7"/>
          <p:cNvSpPr txBox="1"/>
          <p:nvPr/>
        </p:nvSpPr>
        <p:spPr>
          <a:xfrm>
            <a:off x="919321" y="374590"/>
            <a:ext cx="4822718"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Language Points-Passage</a:t>
            </a:r>
            <a:r>
              <a:rPr kumimoji="0" lang="en-US" altLang="zh-CN" sz="3200" b="1" i="0" u="none" strike="noStrike" kern="1200" cap="none" spc="0" normalizeH="0" noProof="0" dirty="0">
                <a:ln>
                  <a:noFill/>
                </a:ln>
                <a:solidFill>
                  <a:prstClr val="black"/>
                </a:solidFill>
                <a:effectLst/>
                <a:uLnTx/>
                <a:uFillTx/>
                <a:latin typeface="Calibri" panose="020F0502020204030204"/>
                <a:ea typeface="宋体" panose="02010600030101010101" pitchFamily="2" charset="-122"/>
                <a:cs typeface="+mn-cs"/>
              </a:rPr>
              <a:t> B</a:t>
            </a: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387011" y="1467335"/>
            <a:ext cx="10284290" cy="2956130"/>
          </a:xfrm>
          <a:prstGeom prst="rect">
            <a:avLst/>
          </a:prstGeom>
          <a:noFill/>
        </p:spPr>
        <p:txBody>
          <a:bodyPr wrap="square" rtlCol="0">
            <a:spAutoFit/>
          </a:bodyPr>
          <a:lstStyle/>
          <a:p>
            <a:pPr indent="356870" algn="ctr">
              <a:lnSpc>
                <a:spcPct val="120000"/>
              </a:lnSpc>
            </a:pPr>
            <a:r>
              <a:rPr lang="zh-CN" altLang="en-US" sz="2600" b="1" kern="100" dirty="0">
                <a:latin typeface="黑体" panose="02010609060101010101" pitchFamily="49" charset="-122"/>
                <a:ea typeface="黑体" panose="02010609060101010101" pitchFamily="49" charset="-122"/>
                <a:cs typeface="Times New Roman" panose="02020603050405020304" pitchFamily="18" charset="0"/>
              </a:rPr>
              <a:t>面向数字原生代的智能校园</a:t>
            </a:r>
            <a:endParaRPr lang="en-US" altLang="zh-CN" sz="2600" b="1" kern="100" dirty="0">
              <a:latin typeface="黑体" panose="02010609060101010101" pitchFamily="49" charset="-122"/>
              <a:ea typeface="黑体" panose="02010609060101010101" pitchFamily="49" charset="-122"/>
              <a:cs typeface="Times New Roman" panose="02020603050405020304" pitchFamily="18" charset="0"/>
            </a:endParaRPr>
          </a:p>
          <a:p>
            <a:pPr indent="356870" algn="ctr">
              <a:lnSpc>
                <a:spcPct val="120000"/>
              </a:lnSpc>
            </a:pPr>
            <a:endParaRPr lang="en-US" altLang="zh-CN" sz="2200" dirty="0">
              <a:latin typeface="Trade Gothic LT Std" panose="020B0503020502020204" pitchFamily="34" charset="0"/>
            </a:endParaRPr>
          </a:p>
          <a:p>
            <a:pPr indent="541655">
              <a:lnSpc>
                <a:spcPct val="120000"/>
              </a:lnSpc>
            </a:pPr>
            <a:r>
              <a:rPr lang="zh-CN" altLang="en-US" sz="2200" kern="100" dirty="0">
                <a:latin typeface="黑体" panose="02010609060101010101" pitchFamily="49" charset="-122"/>
                <a:ea typeface="黑体" panose="02010609060101010101" pitchFamily="49" charset="-122"/>
                <a:cs typeface="Times New Roman" panose="02020603050405020304" pitchFamily="18" charset="0"/>
              </a:rPr>
              <a:t>当学生决定去哪里上大学时，校园参观可能会影响他们的选择。据报道，许多院校都在做各种努力，以实现其招生目标。各院校正在激烈地争夺生源，而学生的整体体验是一个主要影响因素。今天的学生都在一个技术驱动的互联的世界中长大。他们期待直观的体验、在乎社交网络。有眼光的高等院校已开始着手打造智能校园，以服务于这些成长于技术时代的学生。</a:t>
            </a:r>
          </a:p>
        </p:txBody>
      </p:sp>
      <p:sp>
        <p:nvSpPr>
          <p:cNvPr id="15" name="文本框 14"/>
          <p:cNvSpPr txBox="1"/>
          <p:nvPr/>
        </p:nvSpPr>
        <p:spPr>
          <a:xfrm>
            <a:off x="919318" y="1917545"/>
            <a:ext cx="467691" cy="4940455"/>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1</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10" name="矩形: 圆角 34">
            <a:hlinkClick r:id="rId2" action="ppaction://hlinksldjump"/>
          </p:cNvPr>
          <p:cNvSpPr/>
          <p:nvPr/>
        </p:nvSpPr>
        <p:spPr>
          <a:xfrm>
            <a:off x="10626680" y="6031448"/>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387011" y="1467335"/>
            <a:ext cx="10284290" cy="3362395"/>
          </a:xfrm>
          <a:prstGeom prst="rect">
            <a:avLst/>
          </a:prstGeom>
          <a:noFill/>
        </p:spPr>
        <p:txBody>
          <a:bodyPr wrap="square" rtlCol="0">
            <a:spAutoFit/>
          </a:bodyPr>
          <a:lstStyle/>
          <a:p>
            <a:pPr indent="356870" algn="ctr">
              <a:lnSpc>
                <a:spcPct val="120000"/>
              </a:lnSpc>
            </a:pPr>
            <a:endParaRPr lang="en-US" altLang="zh-CN" sz="2600" b="1" kern="100" dirty="0">
              <a:latin typeface="黑体" panose="02010609060101010101" pitchFamily="49" charset="-122"/>
              <a:ea typeface="黑体" panose="02010609060101010101" pitchFamily="49" charset="-122"/>
              <a:cs typeface="Times New Roman" panose="02020603050405020304" pitchFamily="18" charset="0"/>
            </a:endParaRPr>
          </a:p>
          <a:p>
            <a:pPr indent="630555">
              <a:lnSpc>
                <a:spcPct val="120000"/>
              </a:lnSpc>
            </a:pPr>
            <a:endParaRPr lang="en-US" altLang="zh-CN" sz="2200" kern="100" dirty="0">
              <a:effectLst/>
              <a:latin typeface="黑体" panose="02010609060101010101" pitchFamily="49" charset="-122"/>
              <a:ea typeface="黑体" panose="02010609060101010101" pitchFamily="49" charset="-122"/>
              <a:cs typeface="Times New Roman" panose="02020603050405020304" pitchFamily="18" charset="0"/>
            </a:endParaRPr>
          </a:p>
          <a:p>
            <a:pPr indent="541655">
              <a:lnSpc>
                <a:spcPct val="120000"/>
              </a:lnSpc>
            </a:pP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什么使校园变得“智能”？一个智能校园将设备、应用和人联系起来，以改善体验、提高效率。一个智能校园从普遍的、可靠的有线和无线连接开始，这是基础。但它只是一个开始，虽然这种连接本身可能曾经是许多高校的目标。智能校园将其基础设施放在 </a:t>
            </a:r>
            <a:r>
              <a:rPr lang="en-US" altLang="zh-CN" sz="2200" kern="100" dirty="0">
                <a:effectLst/>
                <a:latin typeface="黑体" panose="02010609060101010101" pitchFamily="49" charset="-122"/>
                <a:ea typeface="黑体" panose="02010609060101010101" pitchFamily="49" charset="-122"/>
                <a:cs typeface="Times New Roman" panose="02020603050405020304" pitchFamily="18" charset="0"/>
              </a:rPr>
              <a:t>IP </a:t>
            </a: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网络上。该框架包括照明、供暖、摄像头、电力和物理空间的访问等系统。当校园里所有的人、设备和应用程序共享同一个技术网络上，他们就可以进行互动，创造新的可能。</a:t>
            </a:r>
            <a:endParaRPr lang="zh-CN" altLang="zh-CN" sz="2200" kern="100" dirty="0">
              <a:effectLst/>
              <a:latin typeface="黑体" panose="02010609060101010101" pitchFamily="49" charset="-122"/>
              <a:ea typeface="黑体" panose="02010609060101010101" pitchFamily="49" charset="-122"/>
              <a:cs typeface="Times New Roman" panose="02020603050405020304" pitchFamily="18" charset="0"/>
            </a:endParaRPr>
          </a:p>
        </p:txBody>
      </p:sp>
      <p:sp>
        <p:nvSpPr>
          <p:cNvPr id="15" name="文本框 14"/>
          <p:cNvSpPr txBox="1"/>
          <p:nvPr/>
        </p:nvSpPr>
        <p:spPr>
          <a:xfrm>
            <a:off x="919320" y="1901323"/>
            <a:ext cx="467691" cy="4534190"/>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2</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10" name="矩形: 圆角 34">
            <a:hlinkClick r:id="rId2" action="ppaction://hlinksldjump"/>
          </p:cNvPr>
          <p:cNvSpPr/>
          <p:nvPr/>
        </p:nvSpPr>
        <p:spPr>
          <a:xfrm>
            <a:off x="10626680" y="6031448"/>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387011" y="1467335"/>
            <a:ext cx="10284290" cy="2549865"/>
          </a:xfrm>
          <a:prstGeom prst="rect">
            <a:avLst/>
          </a:prstGeom>
          <a:noFill/>
        </p:spPr>
        <p:txBody>
          <a:bodyPr wrap="square" rtlCol="0">
            <a:spAutoFit/>
          </a:bodyPr>
          <a:lstStyle/>
          <a:p>
            <a:pPr indent="356870" algn="ctr">
              <a:lnSpc>
                <a:spcPct val="120000"/>
              </a:lnSpc>
            </a:pPr>
            <a:endParaRPr lang="en-US" altLang="zh-CN" sz="2600" b="1" kern="100" dirty="0">
              <a:latin typeface="黑体" panose="02010609060101010101" pitchFamily="49" charset="-122"/>
              <a:ea typeface="黑体" panose="02010609060101010101" pitchFamily="49" charset="-122"/>
              <a:cs typeface="Times New Roman" panose="02020603050405020304" pitchFamily="18" charset="0"/>
            </a:endParaRPr>
          </a:p>
          <a:p>
            <a:pPr>
              <a:lnSpc>
                <a:spcPct val="120000"/>
              </a:lnSpc>
            </a:pPr>
            <a:endParaRPr lang="en-US" altLang="zh-CN" sz="2200" dirty="0">
              <a:latin typeface="黑体" panose="02010609060101010101" pitchFamily="49" charset="-122"/>
              <a:ea typeface="黑体" panose="02010609060101010101" pitchFamily="49" charset="-122"/>
            </a:endParaRPr>
          </a:p>
          <a:p>
            <a:pPr indent="541655">
              <a:lnSpc>
                <a:spcPct val="120000"/>
              </a:lnSpc>
            </a:pP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智能校园的好处体现在三个主要方面：智能生活、智能学习和智能安全。智能校园可以通过多种方式提升校园生活体验。例如，智能校园为学生的智能设备提供地图软件，使学生能够轻松地辨别校园的方位。学生们还可以使用实时占用系统来查看哪些自习室或设备可以使用。他们再也不需要一路穿过校园去实地寻找。</a:t>
            </a:r>
          </a:p>
        </p:txBody>
      </p:sp>
      <p:sp>
        <p:nvSpPr>
          <p:cNvPr id="15" name="文本框 14"/>
          <p:cNvSpPr txBox="1"/>
          <p:nvPr/>
        </p:nvSpPr>
        <p:spPr>
          <a:xfrm>
            <a:off x="919320" y="1920601"/>
            <a:ext cx="467691" cy="4534190"/>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3</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10" name="矩形: 圆角 34">
            <a:hlinkClick r:id="rId2" action="ppaction://hlinksldjump"/>
          </p:cNvPr>
          <p:cNvSpPr/>
          <p:nvPr/>
        </p:nvSpPr>
        <p:spPr>
          <a:xfrm>
            <a:off x="10626680" y="6031448"/>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387011" y="1467335"/>
            <a:ext cx="10284290" cy="2956130"/>
          </a:xfrm>
          <a:prstGeom prst="rect">
            <a:avLst/>
          </a:prstGeom>
          <a:noFill/>
        </p:spPr>
        <p:txBody>
          <a:bodyPr wrap="square" rtlCol="0">
            <a:spAutoFit/>
          </a:bodyPr>
          <a:lstStyle/>
          <a:p>
            <a:pPr indent="356870" algn="ctr">
              <a:lnSpc>
                <a:spcPct val="120000"/>
              </a:lnSpc>
            </a:pPr>
            <a:endParaRPr lang="en-US" altLang="zh-CN" sz="2600" b="1" kern="100" dirty="0">
              <a:latin typeface="黑体" panose="02010609060101010101" pitchFamily="49" charset="-122"/>
              <a:ea typeface="黑体" panose="02010609060101010101" pitchFamily="49" charset="-122"/>
              <a:cs typeface="Times New Roman" panose="02020603050405020304" pitchFamily="18" charset="0"/>
            </a:endParaRPr>
          </a:p>
          <a:p>
            <a:pPr>
              <a:lnSpc>
                <a:spcPct val="120000"/>
              </a:lnSpc>
            </a:pPr>
            <a:endParaRPr lang="en-US" altLang="zh-CN" sz="2200" dirty="0">
              <a:latin typeface="黑体" panose="02010609060101010101" pitchFamily="49" charset="-122"/>
              <a:ea typeface="黑体" panose="02010609060101010101" pitchFamily="49" charset="-122"/>
            </a:endParaRPr>
          </a:p>
          <a:p>
            <a:pPr indent="541655">
              <a:lnSpc>
                <a:spcPct val="120000"/>
              </a:lnSpc>
            </a:pPr>
            <a:r>
              <a:rPr lang="zh-CN" altLang="en-US" sz="2200" dirty="0">
                <a:latin typeface="黑体" panose="02010609060101010101" pitchFamily="49" charset="-122"/>
                <a:ea typeface="黑体" panose="02010609060101010101" pitchFamily="49" charset="-122"/>
              </a:rPr>
              <a:t>智能校园的技术改变了学习的方式。通过使用网络技术，新的学习模式应运而生，它符合数字原生代的生活方式。当每个学生都能不间断地使用音频和视频会议工具时，他们可以在几秒钟内发起或加入一项协作性工作的议程。通过使用个人设备的屏幕投射和文件共享等工具，学生不用聚在同一地点，就可以进行同一个项目的合作。学生在在线平台上完成小组任务如今十分常见。</a:t>
            </a:r>
          </a:p>
        </p:txBody>
      </p:sp>
      <p:sp>
        <p:nvSpPr>
          <p:cNvPr id="15" name="文本框 14"/>
          <p:cNvSpPr txBox="1"/>
          <p:nvPr/>
        </p:nvSpPr>
        <p:spPr>
          <a:xfrm>
            <a:off x="919320" y="1925999"/>
            <a:ext cx="467691" cy="3721660"/>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4</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10" name="矩形: 圆角 34">
            <a:hlinkClick r:id="rId2" action="ppaction://hlinksldjump"/>
          </p:cNvPr>
          <p:cNvSpPr/>
          <p:nvPr/>
        </p:nvSpPr>
        <p:spPr>
          <a:xfrm>
            <a:off x="10626680" y="6031448"/>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1387011" y="1636852"/>
            <a:ext cx="10284290" cy="3426194"/>
          </a:xfrm>
          <a:prstGeom prst="rect">
            <a:avLst/>
          </a:prstGeom>
          <a:noFill/>
        </p:spPr>
        <p:txBody>
          <a:bodyPr wrap="square" rtlCol="0">
            <a:spAutoFit/>
          </a:bodyPr>
          <a:lstStyle/>
          <a:p>
            <a:pPr algn="ctr">
              <a:lnSpc>
                <a:spcPct val="120000"/>
              </a:lnSpc>
            </a:pPr>
            <a:endParaRPr lang="en-US" altLang="zh-CN" sz="2800" b="1" dirty="0"/>
          </a:p>
          <a:p>
            <a:pPr>
              <a:lnSpc>
                <a:spcPct val="120000"/>
              </a:lnSpc>
            </a:pPr>
            <a:endParaRPr lang="en-US" altLang="zh-CN" sz="2200" dirty="0"/>
          </a:p>
          <a:p>
            <a:pPr indent="541655">
              <a:lnSpc>
                <a:spcPct val="120000"/>
              </a:lnSpc>
            </a:pPr>
            <a:r>
              <a:rPr lang="en-US" altLang="zh-CN" sz="2200" dirty="0"/>
              <a:t>The benefits of a smart campus fall into three major areas: smart living, smart learning, and smart security. There are various ways a smart campus can enhance campus life. For example, a smart campus can supply students with way-finding features on their smart devices, helping them get around more easily.         Students can also use real-time occupancy systems to see what study rooms or equipment is available for use. They no longer need to walk all the way across campus to find out.</a:t>
            </a:r>
          </a:p>
        </p:txBody>
      </p:sp>
      <p:sp>
        <p:nvSpPr>
          <p:cNvPr id="18" name="文本框 17"/>
          <p:cNvSpPr txBox="1"/>
          <p:nvPr/>
        </p:nvSpPr>
        <p:spPr>
          <a:xfrm>
            <a:off x="919320" y="2073344"/>
            <a:ext cx="467691" cy="4127925"/>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3</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31" name="矩形: 圆角 34">
            <a:hlinkClick r:id="rId3" action="ppaction://hlinksldjump"/>
          </p:cNvPr>
          <p:cNvSpPr/>
          <p:nvPr/>
        </p:nvSpPr>
        <p:spPr>
          <a:xfrm>
            <a:off x="8407142" y="3832253"/>
            <a:ext cx="509062"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34" name="圆角矩形 33">
            <a:hlinkClick r:id="rId4" action="ppaction://hlinksldjump"/>
          </p:cNvPr>
          <p:cNvSpPr/>
          <p:nvPr/>
        </p:nvSpPr>
        <p:spPr>
          <a:xfrm>
            <a:off x="10437545" y="6123600"/>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387011" y="1467335"/>
            <a:ext cx="10284290" cy="4228850"/>
          </a:xfrm>
          <a:prstGeom prst="rect">
            <a:avLst/>
          </a:prstGeom>
          <a:noFill/>
        </p:spPr>
        <p:txBody>
          <a:bodyPr wrap="square" rtlCol="0">
            <a:spAutoFit/>
          </a:bodyPr>
          <a:lstStyle/>
          <a:p>
            <a:pPr indent="356870" algn="ctr">
              <a:lnSpc>
                <a:spcPct val="120000"/>
              </a:lnSpc>
            </a:pPr>
            <a:endParaRPr lang="en-US" altLang="zh-CN" sz="2600" b="1" kern="100" dirty="0">
              <a:latin typeface="黑体" panose="02010609060101010101" pitchFamily="49" charset="-122"/>
              <a:ea typeface="黑体" panose="02010609060101010101" pitchFamily="49" charset="-122"/>
              <a:cs typeface="Times New Roman" panose="02020603050405020304" pitchFamily="18" charset="0"/>
            </a:endParaRPr>
          </a:p>
          <a:p>
            <a:pPr>
              <a:lnSpc>
                <a:spcPct val="120000"/>
              </a:lnSpc>
            </a:pPr>
            <a:endParaRPr lang="en-US" altLang="zh-CN" sz="2200" dirty="0">
              <a:latin typeface="黑体" panose="02010609060101010101" pitchFamily="49" charset="-122"/>
              <a:ea typeface="黑体" panose="02010609060101010101" pitchFamily="49" charset="-122"/>
            </a:endParaRPr>
          </a:p>
          <a:p>
            <a:pPr indent="541655" algn="just">
              <a:lnSpc>
                <a:spcPct val="120000"/>
              </a:lnSpc>
            </a:pP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现代科学、工程和计算机科学专业的学生需要访问巨大的运算资源。在过去，这意味着要在实验室中为项目预留一个时间段。在数字校园里，这个实验室就不必是一个固定的地方，而是大学把云资源上传到网络平台，发送给学生，用完之后，再从互联网收回。</a:t>
            </a:r>
            <a:endParaRPr lang="en-US" altLang="zh-CN" sz="2200" kern="100" dirty="0">
              <a:effectLst/>
              <a:latin typeface="黑体" panose="02010609060101010101" pitchFamily="49" charset="-122"/>
              <a:ea typeface="黑体" panose="02010609060101010101" pitchFamily="49" charset="-122"/>
              <a:cs typeface="Times New Roman" panose="02020603050405020304" pitchFamily="18" charset="0"/>
            </a:endParaRPr>
          </a:p>
          <a:p>
            <a:pPr indent="541655" algn="just">
              <a:lnSpc>
                <a:spcPct val="120000"/>
              </a:lnSpc>
            </a:pPr>
            <a:r>
              <a:rPr lang="zh-CN" altLang="en-US" sz="2200" kern="100" dirty="0">
                <a:latin typeface="黑体" panose="02010609060101010101" pitchFamily="49" charset="-122"/>
                <a:ea typeface="黑体" panose="02010609060101010101" pitchFamily="49" charset="-122"/>
                <a:cs typeface="Times New Roman" panose="02020603050405020304" pitchFamily="18" charset="0"/>
              </a:rPr>
              <a:t>当高校把传感器、建筑系统和其他设备连接起来，他们就可以从整个校园的各种来源收集数据。校园运营团队可以保存、查阅所有数据。他们利用这些数据进行节能和改进服务。然而，这些数据也可以被传输到教室里。</a:t>
            </a:r>
          </a:p>
          <a:p>
            <a:pPr indent="541655" algn="just">
              <a:lnSpc>
                <a:spcPct val="120000"/>
              </a:lnSpc>
            </a:pPr>
            <a:endParaRPr lang="en-US" altLang="zh-CN" sz="2200" kern="100" dirty="0">
              <a:effectLst/>
              <a:latin typeface="黑体" panose="02010609060101010101" pitchFamily="49" charset="-122"/>
              <a:ea typeface="黑体" panose="02010609060101010101" pitchFamily="49" charset="-122"/>
              <a:cs typeface="Times New Roman" panose="02020603050405020304" pitchFamily="18" charset="0"/>
            </a:endParaRPr>
          </a:p>
        </p:txBody>
      </p:sp>
      <p:sp>
        <p:nvSpPr>
          <p:cNvPr id="15" name="文本框 14"/>
          <p:cNvSpPr txBox="1"/>
          <p:nvPr/>
        </p:nvSpPr>
        <p:spPr>
          <a:xfrm>
            <a:off x="919320" y="1926670"/>
            <a:ext cx="467691" cy="2909130"/>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5</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10" name="矩形: 圆角 34">
            <a:hlinkClick r:id="rId2" action="ppaction://hlinksldjump"/>
          </p:cNvPr>
          <p:cNvSpPr/>
          <p:nvPr/>
        </p:nvSpPr>
        <p:spPr>
          <a:xfrm>
            <a:off x="10626680" y="6031448"/>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
        <p:nvSpPr>
          <p:cNvPr id="5" name="文本框 4"/>
          <p:cNvSpPr txBox="1"/>
          <p:nvPr/>
        </p:nvSpPr>
        <p:spPr>
          <a:xfrm>
            <a:off x="919320" y="3603430"/>
            <a:ext cx="467691" cy="3721660"/>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6</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387011" y="1467335"/>
            <a:ext cx="10284290" cy="2956130"/>
          </a:xfrm>
          <a:prstGeom prst="rect">
            <a:avLst/>
          </a:prstGeom>
          <a:noFill/>
        </p:spPr>
        <p:txBody>
          <a:bodyPr wrap="square" rtlCol="0">
            <a:spAutoFit/>
          </a:bodyPr>
          <a:lstStyle/>
          <a:p>
            <a:pPr indent="356870" algn="ctr">
              <a:lnSpc>
                <a:spcPct val="120000"/>
              </a:lnSpc>
            </a:pPr>
            <a:endParaRPr lang="en-US" altLang="zh-CN" sz="2600" b="1" kern="100" dirty="0">
              <a:latin typeface="黑体" panose="02010609060101010101" pitchFamily="49" charset="-122"/>
              <a:ea typeface="黑体" panose="02010609060101010101" pitchFamily="49" charset="-122"/>
              <a:cs typeface="Times New Roman" panose="02020603050405020304" pitchFamily="18" charset="0"/>
            </a:endParaRPr>
          </a:p>
          <a:p>
            <a:pPr>
              <a:lnSpc>
                <a:spcPct val="120000"/>
              </a:lnSpc>
            </a:pPr>
            <a:endParaRPr lang="en-US" altLang="zh-CN" sz="2200" dirty="0">
              <a:latin typeface="黑体" panose="02010609060101010101" pitchFamily="49" charset="-122"/>
              <a:ea typeface="黑体" panose="02010609060101010101" pitchFamily="49" charset="-122"/>
            </a:endParaRPr>
          </a:p>
          <a:p>
            <a:pPr algn="just">
              <a:lnSpc>
                <a:spcPct val="120000"/>
              </a:lnSpc>
            </a:pP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现在，学生学习各种课程</a:t>
            </a:r>
            <a:r>
              <a:rPr lang="en-US" altLang="zh-CN" sz="2200" kern="100" dirty="0">
                <a:effectLst/>
                <a:latin typeface="黑体" panose="02010609060101010101" pitchFamily="49" charset="-122"/>
                <a:ea typeface="黑体" panose="02010609060101010101" pitchFamily="49" charset="-122"/>
                <a:cs typeface="Times New Roman" panose="02020603050405020304" pitchFamily="18" charset="0"/>
              </a:rPr>
              <a:t>—</a:t>
            </a: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公共政策、统计学、心理学、数学、计算机科学</a:t>
            </a:r>
            <a:r>
              <a:rPr lang="en-US" altLang="zh-CN" sz="2200" kern="100" dirty="0">
                <a:effectLst/>
                <a:latin typeface="黑体" panose="02010609060101010101" pitchFamily="49" charset="-122"/>
                <a:ea typeface="黑体" panose="02010609060101010101" pitchFamily="49" charset="-122"/>
                <a:cs typeface="Times New Roman" panose="02020603050405020304" pitchFamily="18" charset="0"/>
              </a:rPr>
              <a:t>—</a:t>
            </a: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都可获得大量真实世界的数据。这些数据来自于他们自己的校园环境，随时可以用于研究并应用到他们的项目中。例如，“如何将校园的能源使用量减少 </a:t>
            </a:r>
            <a:r>
              <a:rPr lang="en-US" altLang="zh-CN" sz="2200" kern="100" dirty="0">
                <a:effectLst/>
                <a:latin typeface="黑体" panose="02010609060101010101" pitchFamily="49" charset="-122"/>
                <a:ea typeface="黑体" panose="02010609060101010101" pitchFamily="49" charset="-122"/>
                <a:cs typeface="Times New Roman" panose="02020603050405020304" pitchFamily="18" charset="0"/>
              </a:rPr>
              <a:t>10%</a:t>
            </a: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？”突然间，过去主要在抽象层面开展的课程作业现已变得趣味十足，引人入胜。这就是数字原生代学习的关键所在。</a:t>
            </a:r>
          </a:p>
        </p:txBody>
      </p:sp>
      <p:sp>
        <p:nvSpPr>
          <p:cNvPr id="15" name="文本框 14"/>
          <p:cNvSpPr txBox="1"/>
          <p:nvPr/>
        </p:nvSpPr>
        <p:spPr>
          <a:xfrm>
            <a:off x="917964" y="1919252"/>
            <a:ext cx="467691" cy="3721660"/>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10" name="矩形: 圆角 34">
            <a:hlinkClick r:id="rId2" action="ppaction://hlinksldjump"/>
          </p:cNvPr>
          <p:cNvSpPr/>
          <p:nvPr/>
        </p:nvSpPr>
        <p:spPr>
          <a:xfrm>
            <a:off x="10626680" y="6031448"/>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387011" y="1467335"/>
            <a:ext cx="10284290" cy="3362395"/>
          </a:xfrm>
          <a:prstGeom prst="rect">
            <a:avLst/>
          </a:prstGeom>
          <a:noFill/>
        </p:spPr>
        <p:txBody>
          <a:bodyPr wrap="square" rtlCol="0">
            <a:spAutoFit/>
          </a:bodyPr>
          <a:lstStyle/>
          <a:p>
            <a:pPr indent="356870" algn="ctr">
              <a:lnSpc>
                <a:spcPct val="120000"/>
              </a:lnSpc>
            </a:pPr>
            <a:endParaRPr lang="en-US" altLang="zh-CN" sz="2600" b="1" kern="100" dirty="0">
              <a:latin typeface="黑体" panose="02010609060101010101" pitchFamily="49" charset="-122"/>
              <a:ea typeface="黑体" panose="02010609060101010101" pitchFamily="49" charset="-122"/>
              <a:cs typeface="Times New Roman" panose="02020603050405020304" pitchFamily="18" charset="0"/>
            </a:endParaRPr>
          </a:p>
          <a:p>
            <a:pPr indent="356870" algn="ctr">
              <a:lnSpc>
                <a:spcPct val="120000"/>
              </a:lnSpc>
            </a:pPr>
            <a:endParaRPr lang="en-US" altLang="zh-CN" sz="2200" dirty="0">
              <a:latin typeface="黑体" panose="02010609060101010101" pitchFamily="49" charset="-122"/>
              <a:ea typeface="黑体" panose="02010609060101010101" pitchFamily="49" charset="-122"/>
            </a:endParaRPr>
          </a:p>
          <a:p>
            <a:pPr indent="541655" algn="just">
              <a:lnSpc>
                <a:spcPct val="120000"/>
              </a:lnSpc>
            </a:pP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智能校园技术以各种方式帮助构建更为安全的校园。传统的闭路安保摄像机需要与开关进行物理连接。在智能校园里，只要有电源的地方，都可以部署智能 </a:t>
            </a:r>
            <a:r>
              <a:rPr lang="en-US" altLang="zh-CN" sz="2200" kern="100" dirty="0">
                <a:effectLst/>
                <a:latin typeface="黑体" panose="02010609060101010101" pitchFamily="49" charset="-122"/>
                <a:ea typeface="黑体" panose="02010609060101010101" pitchFamily="49" charset="-122"/>
                <a:cs typeface="Times New Roman" panose="02020603050405020304" pitchFamily="18" charset="0"/>
              </a:rPr>
              <a:t>IP </a:t>
            </a: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视频摄像机，并使用无线网进行连接。另一种提高安全性的方法是通过运动传感器或远程控制增加照明的亮度。使用 </a:t>
            </a:r>
            <a:r>
              <a:rPr lang="en-US" altLang="zh-CN" sz="2200" kern="100" dirty="0">
                <a:effectLst/>
                <a:latin typeface="黑体" panose="02010609060101010101" pitchFamily="49" charset="-122"/>
                <a:ea typeface="黑体" panose="02010609060101010101" pitchFamily="49" charset="-122"/>
                <a:cs typeface="Times New Roman" panose="02020603050405020304" pitchFamily="18" charset="0"/>
              </a:rPr>
              <a:t>Wi-Fi </a:t>
            </a: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或有线方式联网的门锁，这样就很容易控制哪些人可以进入校园内的数百个建筑物。一旦发生紧急情况，学生可以即刻收到警报，并获得如何到达最近出口或安全区域的指示。</a:t>
            </a:r>
          </a:p>
        </p:txBody>
      </p:sp>
      <p:sp>
        <p:nvSpPr>
          <p:cNvPr id="15" name="文本框 14"/>
          <p:cNvSpPr txBox="1"/>
          <p:nvPr/>
        </p:nvSpPr>
        <p:spPr>
          <a:xfrm>
            <a:off x="948758" y="1521408"/>
            <a:ext cx="467691" cy="3315395"/>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7</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10" name="矩形: 圆角 34">
            <a:hlinkClick r:id="rId2" action="ppaction://hlinksldjump"/>
          </p:cNvPr>
          <p:cNvSpPr/>
          <p:nvPr/>
        </p:nvSpPr>
        <p:spPr>
          <a:xfrm>
            <a:off x="10626680" y="6031448"/>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387011" y="1467335"/>
            <a:ext cx="10284290" cy="2143600"/>
          </a:xfrm>
          <a:prstGeom prst="rect">
            <a:avLst/>
          </a:prstGeom>
          <a:noFill/>
        </p:spPr>
        <p:txBody>
          <a:bodyPr wrap="square" rtlCol="0">
            <a:spAutoFit/>
          </a:bodyPr>
          <a:lstStyle/>
          <a:p>
            <a:pPr indent="356870" algn="ctr">
              <a:lnSpc>
                <a:spcPct val="120000"/>
              </a:lnSpc>
            </a:pPr>
            <a:endParaRPr lang="en-US" altLang="zh-CN" sz="2600" b="1" kern="100" dirty="0">
              <a:latin typeface="黑体" panose="02010609060101010101" pitchFamily="49" charset="-122"/>
              <a:ea typeface="黑体" panose="02010609060101010101" pitchFamily="49" charset="-122"/>
              <a:cs typeface="Times New Roman" panose="02020603050405020304" pitchFamily="18" charset="0"/>
            </a:endParaRPr>
          </a:p>
          <a:p>
            <a:pPr indent="356870" algn="ctr">
              <a:lnSpc>
                <a:spcPct val="120000"/>
              </a:lnSpc>
            </a:pPr>
            <a:endParaRPr lang="en-US" altLang="zh-CN" sz="2200" dirty="0">
              <a:latin typeface="黑体" panose="02010609060101010101" pitchFamily="49" charset="-122"/>
              <a:ea typeface="黑体" panose="02010609060101010101" pitchFamily="49" charset="-122"/>
            </a:endParaRPr>
          </a:p>
          <a:p>
            <a:pPr indent="541655" algn="just">
              <a:lnSpc>
                <a:spcPct val="120000"/>
              </a:lnSpc>
            </a:pP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在其他行业都在采用智能环境的同时，高等教育希望以类似的方式加强服务。智慧校园有助于重塑学生的学习方式以及他们与校方互动的方式。智能校园可以提高学生的参与度，帮助他们获得完成学业所需的一切资源。</a:t>
            </a:r>
          </a:p>
        </p:txBody>
      </p:sp>
      <p:sp>
        <p:nvSpPr>
          <p:cNvPr id="15" name="文本框 14"/>
          <p:cNvSpPr txBox="1"/>
          <p:nvPr/>
        </p:nvSpPr>
        <p:spPr>
          <a:xfrm>
            <a:off x="948758" y="1521408"/>
            <a:ext cx="467691" cy="3315395"/>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8</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10" name="矩形: 圆角 34">
            <a:hlinkClick r:id="rId2" action="ppaction://hlinksldjump"/>
          </p:cNvPr>
          <p:cNvSpPr/>
          <p:nvPr/>
        </p:nvSpPr>
        <p:spPr>
          <a:xfrm>
            <a:off x="10626680" y="6031448"/>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387011" y="1467335"/>
            <a:ext cx="10055199" cy="3010055"/>
          </a:xfrm>
          <a:prstGeom prst="rect">
            <a:avLst/>
          </a:prstGeom>
          <a:noFill/>
        </p:spPr>
        <p:txBody>
          <a:bodyPr wrap="square" rtlCol="0">
            <a:spAutoFit/>
          </a:bodyPr>
          <a:lstStyle/>
          <a:p>
            <a:pPr indent="356870" algn="ctr">
              <a:lnSpc>
                <a:spcPct val="120000"/>
              </a:lnSpc>
            </a:pPr>
            <a:r>
              <a:rPr lang="zh-CN" altLang="en-US" sz="2600" b="1" kern="100" dirty="0">
                <a:latin typeface="黑体" panose="02010609060101010101" pitchFamily="49" charset="-122"/>
                <a:ea typeface="黑体" panose="02010609060101010101" pitchFamily="49" charset="-122"/>
                <a:cs typeface="Times New Roman" panose="02020603050405020304" pitchFamily="18" charset="0"/>
              </a:rPr>
              <a:t>现代化教室设计的四个关键要素</a:t>
            </a:r>
            <a:endParaRPr lang="en-US" altLang="zh-CN" sz="2600" b="1" kern="100" dirty="0">
              <a:latin typeface="黑体" panose="02010609060101010101" pitchFamily="49" charset="-122"/>
              <a:ea typeface="黑体" panose="02010609060101010101" pitchFamily="49" charset="-122"/>
              <a:cs typeface="Times New Roman" panose="02020603050405020304" pitchFamily="18" charset="0"/>
            </a:endParaRPr>
          </a:p>
          <a:p>
            <a:pPr>
              <a:lnSpc>
                <a:spcPct val="120000"/>
              </a:lnSpc>
            </a:pPr>
            <a:endPar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endParaRPr>
          </a:p>
          <a:p>
            <a:pPr indent="541655" algn="just">
              <a:lnSpc>
                <a:spcPct val="120000"/>
              </a:lnSpc>
            </a:pP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学校教室的样子几十年来没有什么变化：一排排单人课桌面向前方，教师站在最前面对着全班同学讲课。但是随着教学风格和作业类型的改变，再加上人们对学习过程的进一步了解，教室设计越来越需要新的理念。</a:t>
            </a:r>
          </a:p>
          <a:p>
            <a:pPr indent="541655" algn="just">
              <a:lnSpc>
                <a:spcPct val="120000"/>
              </a:lnSpc>
            </a:pP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我们找到现代化教室的四个关键要素，帮你设计一个适合今天学生的学习空间，并在未来几年也能继续满足他们的需求。</a:t>
            </a:r>
          </a:p>
        </p:txBody>
      </p:sp>
      <p:sp>
        <p:nvSpPr>
          <p:cNvPr id="15" name="文本框 14"/>
          <p:cNvSpPr txBox="1"/>
          <p:nvPr/>
        </p:nvSpPr>
        <p:spPr>
          <a:xfrm>
            <a:off x="919320" y="1930723"/>
            <a:ext cx="467691" cy="4154984"/>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r>
              <a:rPr lang="en-US" altLang="zh-CN" sz="2200" b="1" dirty="0">
                <a:solidFill>
                  <a:srgbClr val="DD5C60"/>
                </a:solidFill>
              </a:rPr>
              <a:t>1</a:t>
            </a:r>
          </a:p>
          <a:p>
            <a:pPr>
              <a:lnSpc>
                <a:spcPct val="120000"/>
              </a:lnSpc>
            </a:pPr>
            <a:endParaRPr lang="en-US" altLang="zh-CN" sz="2200" b="1" dirty="0">
              <a:solidFill>
                <a:srgbClr val="DD5C60"/>
              </a:solidFill>
            </a:endParaRPr>
          </a:p>
          <a:p>
            <a:pPr>
              <a:lnSpc>
                <a:spcPct val="120000"/>
              </a:lnSpc>
            </a:pPr>
            <a:endParaRPr lang="en-US" altLang="zh-CN" sz="2200" b="1" dirty="0">
              <a:solidFill>
                <a:srgbClr val="DD5C60"/>
              </a:solidFill>
            </a:endParaRPr>
          </a:p>
          <a:p>
            <a:pPr>
              <a:lnSpc>
                <a:spcPct val="120000"/>
              </a:lnSpc>
            </a:pPr>
            <a:r>
              <a:rPr lang="en-US" altLang="zh-CN" sz="2200" b="1" dirty="0">
                <a:solidFill>
                  <a:srgbClr val="DD5C60"/>
                </a:solidFill>
              </a:rPr>
              <a:t>2</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10" name="矩形: 圆角 34">
            <a:hlinkClick r:id="rId2" action="ppaction://hlinksldjump"/>
          </p:cNvPr>
          <p:cNvSpPr/>
          <p:nvPr/>
        </p:nvSpPr>
        <p:spPr>
          <a:xfrm>
            <a:off x="10626680" y="6031448"/>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387011" y="1467335"/>
            <a:ext cx="10284290" cy="3822585"/>
          </a:xfrm>
          <a:prstGeom prst="rect">
            <a:avLst/>
          </a:prstGeom>
          <a:noFill/>
        </p:spPr>
        <p:txBody>
          <a:bodyPr wrap="square" rtlCol="0">
            <a:spAutoFit/>
          </a:bodyPr>
          <a:lstStyle/>
          <a:p>
            <a:pPr indent="356870" algn="ctr">
              <a:lnSpc>
                <a:spcPct val="120000"/>
              </a:lnSpc>
            </a:pPr>
            <a:endParaRPr lang="en-US" altLang="zh-CN" sz="2600" b="1" kern="100" dirty="0">
              <a:latin typeface="黑体" panose="02010609060101010101" pitchFamily="49" charset="-122"/>
              <a:ea typeface="黑体" panose="02010609060101010101" pitchFamily="49" charset="-122"/>
              <a:cs typeface="Times New Roman" panose="02020603050405020304" pitchFamily="18" charset="0"/>
            </a:endParaRPr>
          </a:p>
          <a:p>
            <a:pPr>
              <a:lnSpc>
                <a:spcPct val="120000"/>
              </a:lnSpc>
            </a:pPr>
            <a:endParaRPr lang="en-US" altLang="zh-CN" sz="2200" b="1" kern="100" dirty="0">
              <a:latin typeface="黑体" panose="02010609060101010101" pitchFamily="49" charset="-122"/>
              <a:ea typeface="黑体" panose="02010609060101010101" pitchFamily="49" charset="-122"/>
              <a:cs typeface="Times New Roman" panose="02020603050405020304" pitchFamily="18" charset="0"/>
            </a:endParaRPr>
          </a:p>
          <a:p>
            <a:pPr algn="just">
              <a:lnSpc>
                <a:spcPct val="120000"/>
              </a:lnSpc>
            </a:pPr>
            <a:r>
              <a:rPr lang="en-US" altLang="zh-CN" sz="2200" b="1" kern="100" dirty="0">
                <a:effectLst/>
                <a:latin typeface="黑体" panose="02010609060101010101" pitchFamily="49" charset="-122"/>
                <a:ea typeface="黑体" panose="02010609060101010101" pitchFamily="49" charset="-122"/>
                <a:cs typeface="Times New Roman" panose="02020603050405020304" pitchFamily="18" charset="0"/>
              </a:rPr>
              <a:t>1. </a:t>
            </a:r>
            <a:r>
              <a:rPr lang="zh-CN" altLang="en-US" sz="2200" b="1" kern="100" dirty="0">
                <a:effectLst/>
                <a:latin typeface="黑体" panose="02010609060101010101" pitchFamily="49" charset="-122"/>
                <a:ea typeface="黑体" panose="02010609060101010101" pitchFamily="49" charset="-122"/>
                <a:cs typeface="Times New Roman" panose="02020603050405020304" pitchFamily="18" charset="0"/>
              </a:rPr>
              <a:t>与技术相融合</a:t>
            </a:r>
          </a:p>
          <a:p>
            <a:pPr indent="541655" algn="just">
              <a:lnSpc>
                <a:spcPct val="120000"/>
              </a:lnSpc>
            </a:pP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近年来，学校拥有计算机实验室或在图书馆提供计算机给学生使用已经十分普遍。不过许多学校现在又投资购买笔记本电脑和平板电脑供学生在课堂上使用。</a:t>
            </a:r>
            <a:endParaRPr lang="en-US" altLang="zh-CN" sz="2200" kern="100" dirty="0">
              <a:latin typeface="黑体" panose="02010609060101010101" pitchFamily="49" charset="-122"/>
              <a:ea typeface="黑体" panose="02010609060101010101" pitchFamily="49" charset="-122"/>
              <a:cs typeface="Times New Roman" panose="02020603050405020304" pitchFamily="18" charset="0"/>
            </a:endParaRPr>
          </a:p>
          <a:p>
            <a:pPr indent="541655" algn="just">
              <a:lnSpc>
                <a:spcPct val="120000"/>
              </a:lnSpc>
            </a:pP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由于技术在课堂学习中发挥着越来越重要的作用，它应该成为现代教室设计的核心。最好的学习环境就是能让学生在整个教室都能利用技术进行学习的环境。因此，良好又安全的 </a:t>
            </a:r>
            <a:r>
              <a:rPr lang="en-US" altLang="zh-CN" sz="2200" kern="100" dirty="0">
                <a:effectLst/>
                <a:latin typeface="黑体" panose="02010609060101010101" pitchFamily="49" charset="-122"/>
                <a:ea typeface="黑体" panose="02010609060101010101" pitchFamily="49" charset="-122"/>
                <a:cs typeface="Times New Roman" panose="02020603050405020304" pitchFamily="18" charset="0"/>
              </a:rPr>
              <a:t>Wi-Fi </a:t>
            </a: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连接和电源接口是必不可少的。这将有助于学生和教师在教室的任何地方利用技术，从而提供更大的灵活性，并给予更多协作学习的机会。</a:t>
            </a:r>
          </a:p>
        </p:txBody>
      </p:sp>
      <p:sp>
        <p:nvSpPr>
          <p:cNvPr id="15" name="文本框 14"/>
          <p:cNvSpPr txBox="1"/>
          <p:nvPr/>
        </p:nvSpPr>
        <p:spPr>
          <a:xfrm>
            <a:off x="917964" y="1930262"/>
            <a:ext cx="467691" cy="4154984"/>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endParaRPr lang="en-US" altLang="zh-CN" sz="2200" b="1" dirty="0">
              <a:solidFill>
                <a:srgbClr val="DD5C60"/>
              </a:solidFill>
            </a:endParaRPr>
          </a:p>
          <a:p>
            <a:pPr>
              <a:lnSpc>
                <a:spcPct val="120000"/>
              </a:lnSpc>
            </a:pPr>
            <a:r>
              <a:rPr lang="en-US" altLang="zh-CN" sz="2200" b="1" dirty="0">
                <a:solidFill>
                  <a:srgbClr val="DD5C60"/>
                </a:solidFill>
              </a:rPr>
              <a:t>3</a:t>
            </a:r>
          </a:p>
          <a:p>
            <a:pPr>
              <a:lnSpc>
                <a:spcPct val="120000"/>
              </a:lnSpc>
            </a:pPr>
            <a:endParaRPr lang="en-US" altLang="zh-CN" sz="2200" b="1" dirty="0">
              <a:solidFill>
                <a:srgbClr val="DD5C60"/>
              </a:solidFill>
            </a:endParaRPr>
          </a:p>
          <a:p>
            <a:pPr>
              <a:lnSpc>
                <a:spcPct val="120000"/>
              </a:lnSpc>
            </a:pPr>
            <a:r>
              <a:rPr lang="en-US" altLang="zh-CN" sz="2200" b="1" dirty="0">
                <a:solidFill>
                  <a:srgbClr val="DD5C60"/>
                </a:solidFill>
              </a:rPr>
              <a:t>4</a:t>
            </a:r>
          </a:p>
          <a:p>
            <a:pPr>
              <a:lnSpc>
                <a:spcPct val="120000"/>
              </a:lnSpc>
            </a:pPr>
            <a:endParaRPr lang="en-US" altLang="zh-CN" sz="2200" b="1" dirty="0">
              <a:solidFill>
                <a:srgbClr val="DD5C60"/>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10" name="矩形: 圆角 34">
            <a:hlinkClick r:id="rId2" action="ppaction://hlinksldjump"/>
          </p:cNvPr>
          <p:cNvSpPr/>
          <p:nvPr/>
        </p:nvSpPr>
        <p:spPr>
          <a:xfrm>
            <a:off x="10626680" y="6031448"/>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387009" y="1396333"/>
            <a:ext cx="10284290" cy="4635115"/>
          </a:xfrm>
          <a:prstGeom prst="rect">
            <a:avLst/>
          </a:prstGeom>
          <a:noFill/>
        </p:spPr>
        <p:txBody>
          <a:bodyPr wrap="square" rtlCol="0">
            <a:spAutoFit/>
          </a:bodyPr>
          <a:lstStyle/>
          <a:p>
            <a:pPr indent="356870" algn="ctr">
              <a:lnSpc>
                <a:spcPct val="120000"/>
              </a:lnSpc>
            </a:pPr>
            <a:endParaRPr lang="en-US" altLang="zh-CN" sz="2600" b="1" kern="100" dirty="0">
              <a:latin typeface="黑体" panose="02010609060101010101" pitchFamily="49" charset="-122"/>
              <a:ea typeface="黑体" panose="02010609060101010101" pitchFamily="49" charset="-122"/>
              <a:cs typeface="Times New Roman" panose="02020603050405020304" pitchFamily="18" charset="0"/>
            </a:endParaRPr>
          </a:p>
          <a:p>
            <a:pPr>
              <a:lnSpc>
                <a:spcPct val="120000"/>
              </a:lnSpc>
            </a:pPr>
            <a:endParaRPr lang="en-US" altLang="zh-CN" sz="2200" kern="100" dirty="0">
              <a:effectLst/>
              <a:latin typeface="黑体" panose="02010609060101010101" pitchFamily="49" charset="-122"/>
              <a:ea typeface="黑体" panose="02010609060101010101" pitchFamily="49" charset="-122"/>
              <a:cs typeface="Times New Roman" panose="02020603050405020304" pitchFamily="18" charset="0"/>
            </a:endParaRPr>
          </a:p>
          <a:p>
            <a:pPr>
              <a:lnSpc>
                <a:spcPct val="120000"/>
              </a:lnSpc>
            </a:pPr>
            <a:r>
              <a:rPr lang="en-US" altLang="zh-CN" sz="2200" b="1" kern="100" dirty="0">
                <a:effectLst/>
                <a:latin typeface="黑体" panose="02010609060101010101" pitchFamily="49" charset="-122"/>
                <a:ea typeface="黑体" panose="02010609060101010101" pitchFamily="49" charset="-122"/>
                <a:cs typeface="Times New Roman" panose="02020603050405020304" pitchFamily="18" charset="0"/>
              </a:rPr>
              <a:t>2. </a:t>
            </a:r>
            <a:r>
              <a:rPr lang="zh-CN" altLang="en-US" sz="2200" b="1" kern="100" dirty="0">
                <a:effectLst/>
                <a:latin typeface="黑体" panose="02010609060101010101" pitchFamily="49" charset="-122"/>
                <a:ea typeface="黑体" panose="02010609060101010101" pitchFamily="49" charset="-122"/>
                <a:cs typeface="Times New Roman" panose="02020603050405020304" pitchFamily="18" charset="0"/>
              </a:rPr>
              <a:t>灵活的家具和教室布局</a:t>
            </a:r>
            <a:endParaRPr lang="en-US" altLang="zh-CN" sz="2200" b="1" kern="100" dirty="0">
              <a:latin typeface="黑体" panose="02010609060101010101" pitchFamily="49" charset="-122"/>
              <a:ea typeface="黑体" panose="02010609060101010101" pitchFamily="49" charset="-122"/>
              <a:cs typeface="Times New Roman" panose="02020603050405020304" pitchFamily="18" charset="0"/>
            </a:endParaRPr>
          </a:p>
          <a:p>
            <a:pPr indent="541655">
              <a:lnSpc>
                <a:spcPct val="120000"/>
              </a:lnSpc>
            </a:pP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现代教室正在摆脱传统的教室布局，转而采用更灵活的设置，以促进协作任务的完成。例如，主动学习已被证明可以提高学生的成绩。一项研究表明，使用主动学习方法的学生比在传统的、以讲授为主的课堂上的学生学到的东西多出一倍</a:t>
            </a:r>
            <a:r>
              <a:rPr lang="zh-CN" altLang="en-US" sz="2200" kern="100" dirty="0">
                <a:latin typeface="黑体" panose="02010609060101010101" pitchFamily="49" charset="-122"/>
                <a:ea typeface="黑体" panose="02010609060101010101" pitchFamily="49" charset="-122"/>
                <a:cs typeface="Times New Roman" panose="02020603050405020304" pitchFamily="18" charset="0"/>
              </a:rPr>
              <a:t>。学生不是简单地听老师讲课，而是通过多种多样的活动，如课堂讨论或完成小组项目，参与到学习中。因此，有一间可以根据不同学习活动类型进行布局调整的教室非常重要。学生不需要固定在传统教室设置的单人座位上，而是需要能够在教室里走来走去。</a:t>
            </a:r>
            <a:endParaRPr lang="en-US" altLang="zh-CN" sz="2200" kern="100" dirty="0">
              <a:latin typeface="黑体" panose="02010609060101010101" pitchFamily="49" charset="-122"/>
              <a:ea typeface="黑体" panose="02010609060101010101" pitchFamily="49" charset="-122"/>
              <a:cs typeface="Times New Roman" panose="02020603050405020304" pitchFamily="18" charset="0"/>
            </a:endParaRPr>
          </a:p>
          <a:p>
            <a:pPr indent="541655">
              <a:lnSpc>
                <a:spcPct val="120000"/>
              </a:lnSpc>
            </a:pPr>
            <a:endParaRPr lang="en-US" altLang="zh-CN" sz="2200" kern="100" dirty="0">
              <a:effectLst/>
              <a:latin typeface="黑体" panose="02010609060101010101" pitchFamily="49" charset="-122"/>
              <a:ea typeface="黑体" panose="02010609060101010101" pitchFamily="49" charset="-122"/>
              <a:cs typeface="Times New Roman" panose="02020603050405020304" pitchFamily="18" charset="0"/>
            </a:endParaRPr>
          </a:p>
        </p:txBody>
      </p:sp>
      <p:sp>
        <p:nvSpPr>
          <p:cNvPr id="15" name="文本框 14"/>
          <p:cNvSpPr txBox="1"/>
          <p:nvPr/>
        </p:nvSpPr>
        <p:spPr>
          <a:xfrm>
            <a:off x="919318" y="1396333"/>
            <a:ext cx="467691" cy="4127925"/>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r>
              <a:rPr lang="en-US" altLang="zh-CN" sz="2200" b="1" dirty="0">
                <a:solidFill>
                  <a:srgbClr val="DD5C60"/>
                </a:solidFill>
              </a:rPr>
              <a:t>5</a:t>
            </a:r>
          </a:p>
          <a:p>
            <a:pPr>
              <a:lnSpc>
                <a:spcPct val="120000"/>
              </a:lnSpc>
            </a:pPr>
            <a:endParaRPr lang="en-US" altLang="zh-CN" sz="2200" b="1" dirty="0">
              <a:solidFill>
                <a:srgbClr val="DD5C60"/>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10" name="矩形: 圆角 34">
            <a:hlinkClick r:id="rId2" action="ppaction://hlinksldjump"/>
          </p:cNvPr>
          <p:cNvSpPr/>
          <p:nvPr/>
        </p:nvSpPr>
        <p:spPr>
          <a:xfrm>
            <a:off x="10626680" y="6031448"/>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387011" y="1467335"/>
            <a:ext cx="10284290" cy="1311128"/>
          </a:xfrm>
          <a:prstGeom prst="rect">
            <a:avLst/>
          </a:prstGeom>
          <a:noFill/>
        </p:spPr>
        <p:txBody>
          <a:bodyPr wrap="square" rtlCol="0">
            <a:spAutoFit/>
          </a:bodyPr>
          <a:lstStyle/>
          <a:p>
            <a:pPr algn="just">
              <a:lnSpc>
                <a:spcPct val="120000"/>
              </a:lnSpc>
            </a:pPr>
            <a:endParaRPr lang="en-US" altLang="zh-CN" sz="2200" kern="100" dirty="0">
              <a:latin typeface="黑体" panose="02010609060101010101" pitchFamily="49" charset="-122"/>
              <a:ea typeface="黑体" panose="02010609060101010101" pitchFamily="49" charset="-122"/>
              <a:cs typeface="Times New Roman" panose="02020603050405020304" pitchFamily="18" charset="0"/>
            </a:endParaRPr>
          </a:p>
          <a:p>
            <a:pPr indent="541655" algn="just">
              <a:lnSpc>
                <a:spcPct val="120000"/>
              </a:lnSpc>
            </a:pP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为便于教室布局的改变，投资购买可移动的家具是个好主意，例如有轮子的课桌椅以及重量轻、便于学生在需要的时候移动的家具。</a:t>
            </a:r>
          </a:p>
        </p:txBody>
      </p:sp>
      <p:sp>
        <p:nvSpPr>
          <p:cNvPr id="15" name="文本框 14"/>
          <p:cNvSpPr txBox="1"/>
          <p:nvPr/>
        </p:nvSpPr>
        <p:spPr>
          <a:xfrm flipH="1">
            <a:off x="939800" y="-616507"/>
            <a:ext cx="685799" cy="4167684"/>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endParaRPr lang="en-US" altLang="zh-CN" sz="2200" b="1" dirty="0">
              <a:solidFill>
                <a:srgbClr val="DD5C60"/>
              </a:solidFill>
            </a:endParaRPr>
          </a:p>
          <a:p>
            <a:pPr>
              <a:lnSpc>
                <a:spcPct val="120000"/>
              </a:lnSpc>
            </a:pPr>
            <a:endParaRPr lang="en-US" altLang="zh-CN" sz="2200" b="1" dirty="0">
              <a:solidFill>
                <a:srgbClr val="DD5C60"/>
              </a:solidFill>
            </a:endParaRPr>
          </a:p>
          <a:p>
            <a:pPr>
              <a:lnSpc>
                <a:spcPct val="120000"/>
              </a:lnSpc>
            </a:pPr>
            <a:endParaRPr lang="en-US" altLang="zh-CN" sz="2200" b="1" dirty="0">
              <a:solidFill>
                <a:srgbClr val="DD5C60"/>
              </a:solidFill>
            </a:endParaRPr>
          </a:p>
          <a:p>
            <a:pPr>
              <a:lnSpc>
                <a:spcPct val="120000"/>
              </a:lnSpc>
            </a:pPr>
            <a:endParaRPr lang="en-US" altLang="zh-CN" sz="2200" b="1" dirty="0">
              <a:solidFill>
                <a:srgbClr val="DD5C60"/>
              </a:solidFill>
            </a:endParaRPr>
          </a:p>
          <a:p>
            <a:pPr>
              <a:lnSpc>
                <a:spcPct val="120000"/>
              </a:lnSpc>
            </a:pPr>
            <a:endParaRPr lang="en-US" altLang="zh-CN" sz="2200" b="1" dirty="0">
              <a:solidFill>
                <a:srgbClr val="DD5C60"/>
              </a:solidFill>
            </a:endParaRPr>
          </a:p>
          <a:p>
            <a:pPr>
              <a:lnSpc>
                <a:spcPct val="120000"/>
              </a:lnSpc>
            </a:pPr>
            <a:r>
              <a:rPr lang="en-US" altLang="zh-CN" sz="2200" b="1" dirty="0">
                <a:solidFill>
                  <a:srgbClr val="DD5C60"/>
                </a:solidFill>
              </a:rPr>
              <a:t>6</a:t>
            </a: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10" name="矩形: 圆角 34">
            <a:hlinkClick r:id="rId2" action="ppaction://hlinksldjump"/>
          </p:cNvPr>
          <p:cNvSpPr/>
          <p:nvPr/>
        </p:nvSpPr>
        <p:spPr>
          <a:xfrm>
            <a:off x="10626680" y="6031448"/>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
        <p:nvSpPr>
          <p:cNvPr id="5" name="文本框 4"/>
          <p:cNvSpPr txBox="1"/>
          <p:nvPr/>
        </p:nvSpPr>
        <p:spPr>
          <a:xfrm>
            <a:off x="1387011" y="1906175"/>
            <a:ext cx="10284290" cy="2956130"/>
          </a:xfrm>
          <a:prstGeom prst="rect">
            <a:avLst/>
          </a:prstGeom>
          <a:noFill/>
        </p:spPr>
        <p:txBody>
          <a:bodyPr wrap="square" rtlCol="0">
            <a:spAutoFit/>
          </a:bodyPr>
          <a:lstStyle/>
          <a:p>
            <a:pPr indent="356870" algn="ctr">
              <a:lnSpc>
                <a:spcPct val="120000"/>
              </a:lnSpc>
            </a:pPr>
            <a:endParaRPr lang="en-US" altLang="zh-CN" sz="2600" b="1" kern="100" dirty="0">
              <a:latin typeface="黑体" panose="02010609060101010101" pitchFamily="49" charset="-122"/>
              <a:ea typeface="黑体" panose="02010609060101010101" pitchFamily="49" charset="-122"/>
              <a:cs typeface="Times New Roman" panose="02020603050405020304" pitchFamily="18" charset="0"/>
            </a:endParaRPr>
          </a:p>
          <a:p>
            <a:pPr algn="just">
              <a:lnSpc>
                <a:spcPct val="120000"/>
              </a:lnSpc>
            </a:pPr>
            <a:endParaRPr lang="en-US" altLang="zh-CN" sz="2200" kern="100" dirty="0">
              <a:effectLst/>
              <a:latin typeface="黑体" panose="02010609060101010101" pitchFamily="49" charset="-122"/>
              <a:ea typeface="黑体" panose="02010609060101010101" pitchFamily="49" charset="-122"/>
              <a:cs typeface="Times New Roman" panose="02020603050405020304" pitchFamily="18" charset="0"/>
            </a:endParaRPr>
          </a:p>
          <a:p>
            <a:pPr algn="just">
              <a:lnSpc>
                <a:spcPct val="120000"/>
              </a:lnSpc>
            </a:pPr>
            <a:r>
              <a:rPr lang="en-US" altLang="zh-CN" sz="2200" b="1" kern="100" dirty="0">
                <a:effectLst/>
                <a:latin typeface="黑体" panose="02010609060101010101" pitchFamily="49" charset="-122"/>
                <a:ea typeface="黑体" panose="02010609060101010101" pitchFamily="49" charset="-122"/>
                <a:cs typeface="Times New Roman" panose="02020603050405020304" pitchFamily="18" charset="0"/>
              </a:rPr>
              <a:t>3. </a:t>
            </a:r>
            <a:r>
              <a:rPr lang="zh-CN" altLang="en-US" sz="2200" b="1" kern="100" dirty="0">
                <a:effectLst/>
                <a:latin typeface="黑体" panose="02010609060101010101" pitchFamily="49" charset="-122"/>
                <a:ea typeface="黑体" panose="02010609060101010101" pitchFamily="49" charset="-122"/>
                <a:cs typeface="Times New Roman" panose="02020603050405020304" pitchFamily="18" charset="0"/>
              </a:rPr>
              <a:t>促进学习和理解的环境</a:t>
            </a:r>
          </a:p>
          <a:p>
            <a:pPr indent="541655" algn="just">
              <a:lnSpc>
                <a:spcPct val="120000"/>
              </a:lnSpc>
            </a:pP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教师们认为噪声等级是影响他们教学质量的一个最重要的环境因素。许多学校已经在努力提高教室内讲话的清晰度，使用技术手段放大教师声音的做法越来越普遍。但是，这对整个教室环境是有害的。现代教室应该另找其他设计理念来降低噪声等级。</a:t>
            </a:r>
          </a:p>
        </p:txBody>
      </p:sp>
      <p:sp>
        <p:nvSpPr>
          <p:cNvPr id="6" name="文本框 5"/>
          <p:cNvSpPr txBox="1"/>
          <p:nvPr/>
        </p:nvSpPr>
        <p:spPr>
          <a:xfrm flipH="1">
            <a:off x="939800" y="694621"/>
            <a:ext cx="685799" cy="4167684"/>
          </a:xfrm>
          <a:prstGeom prst="rect">
            <a:avLst/>
          </a:prstGeom>
          <a:noFill/>
        </p:spPr>
        <p:txBody>
          <a:bodyPr wrap="square" rtlCol="0">
            <a:spAutoFit/>
          </a:bodyPr>
          <a:lstStyle/>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r>
              <a:rPr lang="en-US" altLang="zh-CN" sz="2200" b="1" dirty="0">
                <a:solidFill>
                  <a:srgbClr val="E47057"/>
                </a:solidFill>
              </a:rPr>
              <a:t>7</a:t>
            </a: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387011" y="1467335"/>
            <a:ext cx="10284290" cy="2956130"/>
          </a:xfrm>
          <a:prstGeom prst="rect">
            <a:avLst/>
          </a:prstGeom>
          <a:noFill/>
        </p:spPr>
        <p:txBody>
          <a:bodyPr wrap="square" rtlCol="0">
            <a:spAutoFit/>
          </a:bodyPr>
          <a:lstStyle/>
          <a:p>
            <a:pPr indent="356870" algn="ctr">
              <a:lnSpc>
                <a:spcPct val="120000"/>
              </a:lnSpc>
            </a:pPr>
            <a:endParaRPr lang="en-US" altLang="zh-CN" sz="2600" b="1" kern="100" dirty="0">
              <a:latin typeface="黑体" panose="02010609060101010101" pitchFamily="49" charset="-122"/>
              <a:ea typeface="黑体" panose="02010609060101010101" pitchFamily="49" charset="-122"/>
              <a:cs typeface="Times New Roman" panose="02020603050405020304" pitchFamily="18" charset="0"/>
            </a:endParaRPr>
          </a:p>
          <a:p>
            <a:pPr algn="just">
              <a:lnSpc>
                <a:spcPct val="120000"/>
              </a:lnSpc>
            </a:pPr>
            <a:endPar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endParaRPr>
          </a:p>
          <a:p>
            <a:pPr indent="541655">
              <a:lnSpc>
                <a:spcPct val="120000"/>
              </a:lnSpc>
            </a:pP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可以从隔音天花板以及声控门开始尝试，不过你的学校可以进一步降低教室的噪声等级。将硬地板换成地毯可以带来很大的不同。硬地板的吸音效果非常差。它也是造成教室里背景噪声水平高的一个主要因素。与硬地板不同，块式地毯在减少噪声方面表现出色。带衬垫的块式地毯比硬质地毯可多吸收 </a:t>
            </a:r>
            <a:r>
              <a:rPr lang="en-US" altLang="zh-CN" sz="2200" kern="100" dirty="0">
                <a:effectLst/>
                <a:latin typeface="黑体" panose="02010609060101010101" pitchFamily="49" charset="-122"/>
                <a:ea typeface="黑体" panose="02010609060101010101" pitchFamily="49" charset="-122"/>
                <a:cs typeface="Times New Roman" panose="02020603050405020304" pitchFamily="18" charset="0"/>
              </a:rPr>
              <a:t>50% </a:t>
            </a: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的噪声。硬质地毯吸收的噪声是硬地板的三倍。</a:t>
            </a:r>
          </a:p>
        </p:txBody>
      </p:sp>
      <p:sp>
        <p:nvSpPr>
          <p:cNvPr id="15" name="文本框 14"/>
          <p:cNvSpPr txBox="1"/>
          <p:nvPr/>
        </p:nvSpPr>
        <p:spPr>
          <a:xfrm>
            <a:off x="919320" y="1911600"/>
            <a:ext cx="467691" cy="3721660"/>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r>
              <a:rPr lang="en-US" altLang="zh-CN" sz="2200" b="1" dirty="0">
                <a:solidFill>
                  <a:srgbClr val="DD5C60"/>
                </a:solidFill>
              </a:rPr>
              <a:t>8</a:t>
            </a:r>
          </a:p>
          <a:p>
            <a:pPr>
              <a:lnSpc>
                <a:spcPct val="120000"/>
              </a:lnSpc>
            </a:pPr>
            <a:endParaRPr lang="en-US" altLang="zh-CN" sz="2200" b="1" dirty="0">
              <a:solidFill>
                <a:srgbClr val="DD5C60"/>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10" name="矩形: 圆角 34">
            <a:hlinkClick r:id="rId2" action="ppaction://hlinksldjump"/>
          </p:cNvPr>
          <p:cNvSpPr/>
          <p:nvPr/>
        </p:nvSpPr>
        <p:spPr>
          <a:xfrm>
            <a:off x="10626680" y="6031448"/>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412409" y="984735"/>
            <a:ext cx="10055689" cy="4635115"/>
          </a:xfrm>
          <a:prstGeom prst="rect">
            <a:avLst/>
          </a:prstGeom>
          <a:noFill/>
        </p:spPr>
        <p:txBody>
          <a:bodyPr wrap="square" rtlCol="0">
            <a:spAutoFit/>
          </a:bodyPr>
          <a:lstStyle/>
          <a:p>
            <a:pPr indent="356870" algn="ctr">
              <a:lnSpc>
                <a:spcPct val="120000"/>
              </a:lnSpc>
            </a:pPr>
            <a:endParaRPr lang="en-US" altLang="zh-CN" sz="2600" b="1" kern="100" dirty="0">
              <a:latin typeface="黑体" panose="02010609060101010101" pitchFamily="49" charset="-122"/>
              <a:ea typeface="黑体" panose="02010609060101010101" pitchFamily="49" charset="-122"/>
              <a:cs typeface="Times New Roman" panose="02020603050405020304" pitchFamily="18" charset="0"/>
            </a:endParaRPr>
          </a:p>
          <a:p>
            <a:pPr algn="just">
              <a:lnSpc>
                <a:spcPct val="120000"/>
              </a:lnSpc>
            </a:pPr>
            <a:endParaRPr lang="zh-CN" altLang="en-US" sz="2200" b="1" kern="100" dirty="0">
              <a:effectLst/>
              <a:latin typeface="黑体" panose="02010609060101010101" pitchFamily="49" charset="-122"/>
              <a:ea typeface="黑体" panose="02010609060101010101" pitchFamily="49" charset="-122"/>
              <a:cs typeface="Times New Roman" panose="02020603050405020304" pitchFamily="18" charset="0"/>
            </a:endParaRPr>
          </a:p>
          <a:p>
            <a:pPr algn="just">
              <a:lnSpc>
                <a:spcPct val="120000"/>
              </a:lnSpc>
            </a:pPr>
            <a:r>
              <a:rPr lang="en-US" altLang="zh-CN" sz="2200" b="1" kern="100" dirty="0">
                <a:effectLst/>
                <a:latin typeface="黑体" panose="02010609060101010101" pitchFamily="49" charset="-122"/>
                <a:ea typeface="黑体" panose="02010609060101010101" pitchFamily="49" charset="-122"/>
                <a:cs typeface="Times New Roman" panose="02020603050405020304" pitchFamily="18" charset="0"/>
              </a:rPr>
              <a:t>4. </a:t>
            </a:r>
            <a:r>
              <a:rPr lang="zh-CN" altLang="en-US" sz="2200" b="1" kern="100" dirty="0">
                <a:effectLst/>
                <a:latin typeface="黑体" panose="02010609060101010101" pitchFamily="49" charset="-122"/>
                <a:ea typeface="黑体" panose="02010609060101010101" pitchFamily="49" charset="-122"/>
                <a:cs typeface="Times New Roman" panose="02020603050405020304" pitchFamily="18" charset="0"/>
              </a:rPr>
              <a:t>健康的室内环境</a:t>
            </a:r>
          </a:p>
          <a:p>
            <a:pPr indent="541655" algn="just">
              <a:lnSpc>
                <a:spcPct val="120000"/>
              </a:lnSpc>
            </a:pP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除了创造一个支持性和富有成效的学习环境外，促进健康对现代教室来说也是至关重要的。这样做可以帮助学生减少患病可能，以免缺课和浪费宝贵的学习时间。这几个设计要点会影响到学生的健康：</a:t>
            </a:r>
            <a:endParaRPr lang="zh-CN" altLang="en-US" sz="2200" b="1" kern="100" dirty="0">
              <a:latin typeface="黑体" panose="02010609060101010101" pitchFamily="49" charset="-122"/>
              <a:ea typeface="黑体" panose="02010609060101010101" pitchFamily="49" charset="-122"/>
              <a:cs typeface="Times New Roman" panose="02020603050405020304" pitchFamily="18" charset="0"/>
            </a:endParaRPr>
          </a:p>
          <a:p>
            <a:pPr indent="541655" algn="just">
              <a:lnSpc>
                <a:spcPct val="120000"/>
              </a:lnSpc>
            </a:pPr>
            <a:r>
              <a:rPr lang="zh-CN" altLang="en-US" sz="2200" b="1" kern="100" dirty="0">
                <a:latin typeface="黑体" panose="02010609060101010101" pitchFamily="49" charset="-122"/>
                <a:ea typeface="黑体" panose="02010609060101010101" pitchFamily="49" charset="-122"/>
                <a:cs typeface="Times New Roman" panose="02020603050405020304" pitchFamily="18" charset="0"/>
              </a:rPr>
              <a:t>室内空气质量</a:t>
            </a:r>
            <a:r>
              <a:rPr lang="zh-CN" altLang="en-US" sz="2200" kern="100" dirty="0">
                <a:latin typeface="黑体" panose="02010609060101010101" pitchFamily="49" charset="-122"/>
                <a:ea typeface="黑体" panose="02010609060101010101" pitchFamily="49" charset="-122"/>
                <a:cs typeface="Times New Roman" panose="02020603050405020304" pitchFamily="18" charset="0"/>
              </a:rPr>
              <a:t>。空气质量差会导致一系列的健康问题，包括呼吸道感染、过敏、头痛，以及全身疲乏。</a:t>
            </a:r>
            <a:endParaRPr lang="en-US" altLang="zh-CN" sz="2200" kern="100" dirty="0">
              <a:latin typeface="黑体" panose="02010609060101010101" pitchFamily="49" charset="-122"/>
              <a:ea typeface="黑体" panose="02010609060101010101" pitchFamily="49" charset="-122"/>
              <a:cs typeface="Times New Roman" panose="02020603050405020304" pitchFamily="18" charset="0"/>
            </a:endParaRPr>
          </a:p>
          <a:p>
            <a:pPr indent="541655" algn="just">
              <a:lnSpc>
                <a:spcPct val="120000"/>
              </a:lnSpc>
            </a:pPr>
            <a:r>
              <a:rPr lang="zh-CN" altLang="en-US" sz="2200" b="1" kern="100" dirty="0">
                <a:latin typeface="黑体" panose="02010609060101010101" pitchFamily="49" charset="-122"/>
                <a:ea typeface="黑体" panose="02010609060101010101" pitchFamily="49" charset="-122"/>
                <a:cs typeface="Times New Roman" panose="02020603050405020304" pitchFamily="18" charset="0"/>
              </a:rPr>
              <a:t>声音</a:t>
            </a:r>
            <a:r>
              <a:rPr lang="zh-CN" altLang="en-US" sz="2200" kern="100" dirty="0">
                <a:latin typeface="黑体" panose="02010609060101010101" pitchFamily="49" charset="-122"/>
                <a:ea typeface="黑体" panose="02010609060101010101" pitchFamily="49" charset="-122"/>
                <a:cs typeface="Times New Roman" panose="02020603050405020304" pitchFamily="18" charset="0"/>
              </a:rPr>
              <a:t>。高噪声水平与较高的压力水平相关联。高压力水平会导致长期的健康问题。</a:t>
            </a:r>
            <a:endParaRPr lang="en-US" altLang="zh-CN" sz="2200" kern="100" dirty="0">
              <a:latin typeface="黑体" panose="02010609060101010101" pitchFamily="49" charset="-122"/>
              <a:ea typeface="黑体" panose="02010609060101010101" pitchFamily="49" charset="-122"/>
              <a:cs typeface="Times New Roman" panose="02020603050405020304" pitchFamily="18" charset="0"/>
            </a:endParaRPr>
          </a:p>
          <a:p>
            <a:pPr indent="541655" algn="just">
              <a:lnSpc>
                <a:spcPct val="120000"/>
              </a:lnSpc>
            </a:pPr>
            <a:endPar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endParaRPr>
          </a:p>
        </p:txBody>
      </p:sp>
      <p:sp>
        <p:nvSpPr>
          <p:cNvPr id="15" name="文本框 14"/>
          <p:cNvSpPr txBox="1"/>
          <p:nvPr/>
        </p:nvSpPr>
        <p:spPr>
          <a:xfrm>
            <a:off x="944718" y="1429529"/>
            <a:ext cx="467691" cy="3315395"/>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endParaRPr lang="en-US" altLang="zh-CN" sz="2200" b="1" dirty="0">
              <a:solidFill>
                <a:srgbClr val="DD5C60"/>
              </a:solidFill>
            </a:endParaRPr>
          </a:p>
          <a:p>
            <a:pPr>
              <a:lnSpc>
                <a:spcPct val="120000"/>
              </a:lnSpc>
            </a:pPr>
            <a:r>
              <a:rPr lang="en-US" altLang="zh-CN" sz="2200" b="1" dirty="0">
                <a:solidFill>
                  <a:srgbClr val="DD5C60"/>
                </a:solidFill>
              </a:rPr>
              <a:t>9</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DD5C60"/>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10" name="矩形: 圆角 34">
            <a:hlinkClick r:id="rId2" action="ppaction://hlinksldjump"/>
          </p:cNvPr>
          <p:cNvSpPr/>
          <p:nvPr/>
        </p:nvSpPr>
        <p:spPr>
          <a:xfrm>
            <a:off x="10626680" y="6031448"/>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
        <p:nvSpPr>
          <p:cNvPr id="5" name="文本框 4"/>
          <p:cNvSpPr txBox="1"/>
          <p:nvPr/>
        </p:nvSpPr>
        <p:spPr>
          <a:xfrm>
            <a:off x="944717" y="2623329"/>
            <a:ext cx="467691" cy="3315395"/>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endParaRPr lang="en-US" altLang="zh-CN" sz="2200" b="1" dirty="0">
              <a:solidFill>
                <a:srgbClr val="DD5C60"/>
              </a:solidFill>
            </a:endParaRPr>
          </a:p>
          <a:p>
            <a:pPr>
              <a:lnSpc>
                <a:spcPct val="120000"/>
              </a:lnSpc>
            </a:pPr>
            <a:r>
              <a:rPr lang="en-US" altLang="zh-CN" sz="2200" b="1" dirty="0">
                <a:solidFill>
                  <a:srgbClr val="DD5C60"/>
                </a:solidFill>
              </a:rPr>
              <a:t>10</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DD5C60"/>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6" name="文本框 5"/>
          <p:cNvSpPr txBox="1"/>
          <p:nvPr/>
        </p:nvSpPr>
        <p:spPr>
          <a:xfrm>
            <a:off x="947425" y="3490971"/>
            <a:ext cx="467691" cy="3315395"/>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endParaRPr lang="en-US" altLang="zh-CN" sz="2200" b="1" dirty="0">
              <a:solidFill>
                <a:srgbClr val="DD5C60"/>
              </a:solidFill>
            </a:endParaRPr>
          </a:p>
          <a:p>
            <a:pPr>
              <a:lnSpc>
                <a:spcPct val="120000"/>
              </a:lnSpc>
            </a:pPr>
            <a:r>
              <a:rPr lang="en-US" altLang="zh-CN" sz="2200" b="1" dirty="0">
                <a:solidFill>
                  <a:srgbClr val="DD5C60"/>
                </a:solidFill>
              </a:rPr>
              <a:t>11</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DD5C60"/>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1387011" y="2272104"/>
            <a:ext cx="10284290" cy="3342453"/>
          </a:xfrm>
          <a:prstGeom prst="rect">
            <a:avLst/>
          </a:prstGeom>
          <a:noFill/>
        </p:spPr>
        <p:txBody>
          <a:bodyPr wrap="square" rtlCol="0">
            <a:spAutoFit/>
          </a:bodyPr>
          <a:lstStyle/>
          <a:p>
            <a:pPr>
              <a:lnSpc>
                <a:spcPct val="120000"/>
              </a:lnSpc>
            </a:pPr>
            <a:r>
              <a:rPr lang="en-US" altLang="zh-CN" sz="2200" dirty="0"/>
              <a:t>   </a:t>
            </a:r>
          </a:p>
          <a:p>
            <a:pPr indent="541655">
              <a:lnSpc>
                <a:spcPct val="120000"/>
              </a:lnSpc>
            </a:pPr>
            <a:r>
              <a:rPr lang="en-US" altLang="zh-CN" sz="2200" dirty="0"/>
              <a:t>Smart campus technologies change the way of learning. By using networked technology, new learning models emerge which fit the digital native lifestyle. When every student has nonstop access to audio and video conferencing tools, they can start or join a collaborative working session in seconds.         With access to facilities like screen casting and file-sharing from their personal devices, students can collaborate on the same project without having to be in the same physical place.         It is common today that students conduct group work on online platforms. </a:t>
            </a:r>
          </a:p>
        </p:txBody>
      </p:sp>
      <p:sp>
        <p:nvSpPr>
          <p:cNvPr id="31" name="矩形: 圆角 34">
            <a:hlinkClick r:id="rId3" action="ppaction://hlinksldjump"/>
          </p:cNvPr>
          <p:cNvSpPr/>
          <p:nvPr/>
        </p:nvSpPr>
        <p:spPr>
          <a:xfrm>
            <a:off x="8483436" y="4792501"/>
            <a:ext cx="509062"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34" name="圆角矩形 33">
            <a:hlinkClick r:id="rId4" action="ppaction://hlinksldjump"/>
          </p:cNvPr>
          <p:cNvSpPr/>
          <p:nvPr/>
        </p:nvSpPr>
        <p:spPr>
          <a:xfrm>
            <a:off x="10437545" y="6121848"/>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
        <p:nvSpPr>
          <p:cNvPr id="7" name="矩形: 圆角 34">
            <a:hlinkClick r:id="rId5" action="ppaction://hlinksldjump"/>
          </p:cNvPr>
          <p:cNvSpPr/>
          <p:nvPr/>
        </p:nvSpPr>
        <p:spPr>
          <a:xfrm>
            <a:off x="7146456" y="3943330"/>
            <a:ext cx="509062"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8" name="文本框 7"/>
          <p:cNvSpPr txBox="1"/>
          <p:nvPr/>
        </p:nvSpPr>
        <p:spPr>
          <a:xfrm>
            <a:off x="919320" y="2272104"/>
            <a:ext cx="467691" cy="4154984"/>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4</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387011" y="1467335"/>
            <a:ext cx="10284290" cy="1311128"/>
          </a:xfrm>
          <a:prstGeom prst="rect">
            <a:avLst/>
          </a:prstGeom>
          <a:noFill/>
        </p:spPr>
        <p:txBody>
          <a:bodyPr wrap="square" rtlCol="0">
            <a:spAutoFit/>
          </a:bodyPr>
          <a:lstStyle/>
          <a:p>
            <a:pPr indent="541655" algn="just">
              <a:lnSpc>
                <a:spcPct val="120000"/>
              </a:lnSpc>
            </a:pPr>
            <a:endParaRPr lang="en-US" altLang="zh-CN" sz="2200" kern="100" dirty="0">
              <a:effectLst/>
              <a:latin typeface="黑体" panose="02010609060101010101" pitchFamily="49" charset="-122"/>
              <a:ea typeface="黑体" panose="02010609060101010101" pitchFamily="49" charset="-122"/>
              <a:cs typeface="Times New Roman" panose="02020603050405020304" pitchFamily="18" charset="0"/>
            </a:endParaRPr>
          </a:p>
          <a:p>
            <a:pPr indent="541655" algn="just">
              <a:lnSpc>
                <a:spcPct val="120000"/>
              </a:lnSpc>
            </a:pPr>
            <a:r>
              <a:rPr lang="zh-CN" altLang="en-US" sz="2200" b="1" kern="100" dirty="0">
                <a:effectLst/>
                <a:latin typeface="黑体" panose="02010609060101010101" pitchFamily="49" charset="-122"/>
                <a:ea typeface="黑体" panose="02010609060101010101" pitchFamily="49" charset="-122"/>
                <a:cs typeface="Times New Roman" panose="02020603050405020304" pitchFamily="18" charset="0"/>
              </a:rPr>
              <a:t>照明</a:t>
            </a: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。如果教室的照明度太低，会导致眼睛疲劳和头痛。同样地，如果太亮，也会造成眩光问题。眩光也会导致眼睛疲劳和视觉不适。</a:t>
            </a:r>
          </a:p>
        </p:txBody>
      </p:sp>
      <p:sp>
        <p:nvSpPr>
          <p:cNvPr id="15" name="文本框 14"/>
          <p:cNvSpPr txBox="1"/>
          <p:nvPr/>
        </p:nvSpPr>
        <p:spPr>
          <a:xfrm>
            <a:off x="919320" y="641600"/>
            <a:ext cx="467691" cy="2529923"/>
          </a:xfrm>
          <a:prstGeom prst="rect">
            <a:avLst/>
          </a:prstGeom>
          <a:noFill/>
        </p:spPr>
        <p:txBody>
          <a:bodyPr wrap="square" rtlCol="0">
            <a:spAutoFit/>
          </a:bodyPr>
          <a:lstStyle/>
          <a:p>
            <a:pPr>
              <a:lnSpc>
                <a:spcPct val="120000"/>
              </a:lnSpc>
            </a:pPr>
            <a:endParaRPr lang="en-US" altLang="zh-CN" sz="2200" b="1" dirty="0">
              <a:solidFill>
                <a:srgbClr val="DD5C60"/>
              </a:solidFill>
            </a:endParaRPr>
          </a:p>
          <a:p>
            <a:pPr>
              <a:lnSpc>
                <a:spcPct val="120000"/>
              </a:lnSpc>
            </a:pPr>
            <a:endParaRPr lang="en-US" altLang="zh-CN" sz="2200" b="1" dirty="0">
              <a:solidFill>
                <a:srgbClr val="DD5C60"/>
              </a:solidFill>
            </a:endParaRPr>
          </a:p>
          <a:p>
            <a:pPr>
              <a:lnSpc>
                <a:spcPct val="120000"/>
              </a:lnSpc>
            </a:pPr>
            <a:endParaRPr lang="en-US" altLang="zh-CN" sz="2200" b="1" dirty="0">
              <a:solidFill>
                <a:srgbClr val="DD5C60"/>
              </a:solidFill>
            </a:endParaRPr>
          </a:p>
          <a:p>
            <a:pPr>
              <a:lnSpc>
                <a:spcPct val="120000"/>
              </a:lnSpc>
            </a:pPr>
            <a:r>
              <a:rPr lang="en-US" altLang="zh-CN" sz="2200" b="1" dirty="0">
                <a:solidFill>
                  <a:srgbClr val="DD5C60"/>
                </a:solidFill>
              </a:rPr>
              <a:t>12</a:t>
            </a:r>
          </a:p>
          <a:p>
            <a:pPr>
              <a:lnSpc>
                <a:spcPct val="120000"/>
              </a:lnSpc>
            </a:pPr>
            <a:endParaRPr lang="en-US" altLang="zh-CN" sz="2200" b="1" dirty="0">
              <a:solidFill>
                <a:srgbClr val="DD5C60"/>
              </a:solidFill>
            </a:endParaRPr>
          </a:p>
          <a:p>
            <a:pPr>
              <a:lnSpc>
                <a:spcPct val="120000"/>
              </a:lnSpc>
            </a:pPr>
            <a:endParaRPr lang="en-US" altLang="zh-CN" sz="2200" b="1" dirty="0">
              <a:solidFill>
                <a:srgbClr val="F19B48"/>
              </a:solidFill>
            </a:endParaRPr>
          </a:p>
        </p:txBody>
      </p:sp>
      <p:sp>
        <p:nvSpPr>
          <p:cNvPr id="10" name="矩形: 圆角 34">
            <a:hlinkClick r:id="rId2" action="ppaction://hlinksldjump"/>
          </p:cNvPr>
          <p:cNvSpPr/>
          <p:nvPr/>
        </p:nvSpPr>
        <p:spPr>
          <a:xfrm>
            <a:off x="10626680" y="6031448"/>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
        <p:nvSpPr>
          <p:cNvPr id="5" name="文本框 4"/>
          <p:cNvSpPr txBox="1"/>
          <p:nvPr/>
        </p:nvSpPr>
        <p:spPr>
          <a:xfrm>
            <a:off x="1387011" y="1853658"/>
            <a:ext cx="10284290" cy="2143600"/>
          </a:xfrm>
          <a:prstGeom prst="rect">
            <a:avLst/>
          </a:prstGeom>
          <a:noFill/>
        </p:spPr>
        <p:txBody>
          <a:bodyPr wrap="square" rtlCol="0">
            <a:spAutoFit/>
          </a:bodyPr>
          <a:lstStyle/>
          <a:p>
            <a:pPr indent="356870" algn="ctr">
              <a:lnSpc>
                <a:spcPct val="120000"/>
              </a:lnSpc>
            </a:pPr>
            <a:endParaRPr lang="en-US" altLang="zh-CN" sz="2600" b="1" kern="100" dirty="0">
              <a:latin typeface="黑体" panose="02010609060101010101" pitchFamily="49" charset="-122"/>
              <a:ea typeface="黑体" panose="02010609060101010101" pitchFamily="49" charset="-122"/>
              <a:cs typeface="Times New Roman" panose="02020603050405020304" pitchFamily="18" charset="0"/>
            </a:endParaRPr>
          </a:p>
          <a:p>
            <a:pPr algn="just">
              <a:lnSpc>
                <a:spcPct val="120000"/>
              </a:lnSpc>
            </a:pPr>
            <a:endParaRPr lang="zh-CN" altLang="en-US" sz="2200" b="1" kern="100" dirty="0">
              <a:effectLst/>
              <a:latin typeface="黑体" panose="02010609060101010101" pitchFamily="49" charset="-122"/>
              <a:ea typeface="黑体" panose="02010609060101010101" pitchFamily="49" charset="-122"/>
              <a:cs typeface="Times New Roman" panose="02020603050405020304" pitchFamily="18" charset="0"/>
            </a:endParaRPr>
          </a:p>
          <a:p>
            <a:pPr indent="541655" algn="just">
              <a:lnSpc>
                <a:spcPct val="120000"/>
              </a:lnSpc>
            </a:pP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最好的教室是能创造健康环境的空间，通过清除学习和理解的潜在障碍，使学生获得最大的成功机会。现代化的教室设计将会使学习环境更好地满足学生使用空间的实际需求和心理需求。</a:t>
            </a:r>
          </a:p>
        </p:txBody>
      </p:sp>
      <p:sp>
        <p:nvSpPr>
          <p:cNvPr id="6" name="文本框 5"/>
          <p:cNvSpPr txBox="1"/>
          <p:nvPr/>
        </p:nvSpPr>
        <p:spPr>
          <a:xfrm>
            <a:off x="919320" y="2339560"/>
            <a:ext cx="467691" cy="3315395"/>
          </a:xfrm>
          <a:prstGeom prst="rect">
            <a:avLst/>
          </a:prstGeom>
          <a:noFill/>
        </p:spPr>
        <p:txBody>
          <a:bodyPr wrap="square" rtlCol="0">
            <a:spAutoFit/>
          </a:bodyPr>
          <a:lstStyle/>
          <a:p>
            <a:pPr>
              <a:lnSpc>
                <a:spcPct val="120000"/>
              </a:lnSpc>
            </a:pPr>
            <a:endParaRPr lang="en-US" altLang="zh-CN" sz="2200" b="1" dirty="0">
              <a:solidFill>
                <a:srgbClr val="DD5C60"/>
              </a:solidFill>
            </a:endParaRPr>
          </a:p>
          <a:p>
            <a:pPr>
              <a:lnSpc>
                <a:spcPct val="120000"/>
              </a:lnSpc>
            </a:pPr>
            <a:r>
              <a:rPr lang="en-US" altLang="zh-CN" sz="2200" b="1" dirty="0">
                <a:solidFill>
                  <a:srgbClr val="DD5C60"/>
                </a:solidFill>
              </a:rPr>
              <a:t>13</a:t>
            </a:r>
          </a:p>
          <a:p>
            <a:pPr>
              <a:lnSpc>
                <a:spcPct val="120000"/>
              </a:lnSpc>
            </a:pPr>
            <a:endParaRPr lang="en-US" altLang="zh-CN" sz="2200" b="1" dirty="0">
              <a:solidFill>
                <a:srgbClr val="DD5C60"/>
              </a:solidFill>
            </a:endParaRPr>
          </a:p>
          <a:p>
            <a:pPr>
              <a:lnSpc>
                <a:spcPct val="120000"/>
              </a:lnSpc>
            </a:pPr>
            <a:endParaRPr lang="en-US" altLang="zh-CN" sz="2200" b="1" dirty="0">
              <a:solidFill>
                <a:srgbClr val="DD5C60"/>
              </a:solidFill>
            </a:endParaRPr>
          </a:p>
          <a:p>
            <a:pPr>
              <a:lnSpc>
                <a:spcPct val="120000"/>
              </a:lnSpc>
            </a:pPr>
            <a:endParaRPr lang="en-US" altLang="zh-CN" sz="2200" b="1" dirty="0">
              <a:solidFill>
                <a:srgbClr val="DD5C60"/>
              </a:solidFill>
            </a:endParaRPr>
          </a:p>
          <a:p>
            <a:pPr>
              <a:lnSpc>
                <a:spcPct val="120000"/>
              </a:lnSpc>
            </a:pPr>
            <a:endParaRPr lang="en-US" altLang="zh-CN" sz="2200" b="1" dirty="0">
              <a:solidFill>
                <a:srgbClr val="DD5C60"/>
              </a:solidFill>
            </a:endParaRPr>
          </a:p>
          <a:p>
            <a:pPr>
              <a:lnSpc>
                <a:spcPct val="120000"/>
              </a:lnSpc>
            </a:pPr>
            <a:endParaRPr lang="en-US" altLang="zh-CN" sz="2200" b="1" dirty="0">
              <a:solidFill>
                <a:srgbClr val="DD5C60"/>
              </a:solidFill>
            </a:endParaRPr>
          </a:p>
          <a:p>
            <a:pPr>
              <a:lnSpc>
                <a:spcPct val="120000"/>
              </a:lnSpc>
            </a:pPr>
            <a:endParaRPr lang="en-US" altLang="zh-CN" sz="2200" b="1" dirty="0">
              <a:solidFill>
                <a:srgbClr val="F19B48"/>
              </a:solidFill>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ODM4NDg3NDVjMTI5NTQ5MDZhOTQ2MGJiMmE0OWMxOGQ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12025</Words>
  <Application>Microsoft Office PowerPoint</Application>
  <PresentationFormat>自定义</PresentationFormat>
  <Paragraphs>1038</Paragraphs>
  <Slides>90</Slides>
  <Notes>55</Notes>
  <HiddenSlides>0</HiddenSlides>
  <MMClips>0</MMClips>
  <ScaleCrop>false</ScaleCrop>
  <HeadingPairs>
    <vt:vector size="4" baseType="variant">
      <vt:variant>
        <vt:lpstr>主题</vt:lpstr>
      </vt:variant>
      <vt:variant>
        <vt:i4>1</vt:i4>
      </vt:variant>
      <vt:variant>
        <vt:lpstr>幻灯片标题</vt:lpstr>
      </vt:variant>
      <vt:variant>
        <vt:i4>90</vt:i4>
      </vt:variant>
    </vt:vector>
  </HeadingPairs>
  <TitlesOfParts>
    <vt:vector size="91" baseType="lpstr">
      <vt:lpstr>Office 主题</vt:lpstr>
      <vt:lpstr>NEW  EXPERIENCING ENGLISH      2ND EDITION  Coursebook 1 </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lpstr>幻灯片 83</vt:lpstr>
      <vt:lpstr>幻灯片 84</vt:lpstr>
      <vt:lpstr>幻灯片 85</vt:lpstr>
      <vt:lpstr>幻灯片 86</vt:lpstr>
      <vt:lpstr>幻灯片 87</vt:lpstr>
      <vt:lpstr>幻灯片 88</vt:lpstr>
      <vt:lpstr>幻灯片 89</vt:lpstr>
      <vt:lpstr>幻灯片 90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EXPERIENCING ENGLISH     2ND EDITION  BOOK 1</dc:title>
  <dc:creator>hello</dc:creator>
  <cp:lastModifiedBy>Echo Wu</cp:lastModifiedBy>
  <cp:revision>382</cp:revision>
  <dcterms:created xsi:type="dcterms:W3CDTF">2022-04-21T02:30:00Z</dcterms:created>
  <dcterms:modified xsi:type="dcterms:W3CDTF">2024-12-24T03:57:54Z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F365CEB014E041BBAEDF9F3C49ED0255</vt:lpwstr>
  </property>
  <property fmtid="{D5CDD505-2E9C-101B-9397-08002B2CF9AE}" pid="3" name="KSOProductBuildVer">
    <vt:lpwstr>2052-11.1.0.12313</vt:lpwstr>
  </property>
</Properties>
</file>