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83" r:id="rId3"/>
    <p:sldId id="264" r:id="rId4"/>
    <p:sldId id="269" r:id="rId5"/>
    <p:sldId id="259" r:id="rId6"/>
    <p:sldId id="260" r:id="rId7"/>
    <p:sldId id="288" r:id="rId8"/>
    <p:sldId id="289" r:id="rId9"/>
    <p:sldId id="290" r:id="rId10"/>
    <p:sldId id="291" r:id="rId11"/>
    <p:sldId id="293" r:id="rId12"/>
    <p:sldId id="386" r:id="rId13"/>
    <p:sldId id="271" r:id="rId14"/>
    <p:sldId id="296" r:id="rId15"/>
    <p:sldId id="302" r:id="rId16"/>
    <p:sldId id="403" r:id="rId17"/>
    <p:sldId id="420" r:id="rId18"/>
    <p:sldId id="303" r:id="rId19"/>
    <p:sldId id="304" r:id="rId20"/>
    <p:sldId id="306" r:id="rId21"/>
    <p:sldId id="405" r:id="rId22"/>
    <p:sldId id="273" r:id="rId23"/>
    <p:sldId id="274" r:id="rId24"/>
    <p:sldId id="275" r:id="rId25"/>
    <p:sldId id="307" r:id="rId26"/>
    <p:sldId id="308" r:id="rId27"/>
    <p:sldId id="309" r:id="rId28"/>
    <p:sldId id="311" r:id="rId29"/>
    <p:sldId id="310" r:id="rId30"/>
    <p:sldId id="276" r:id="rId31"/>
    <p:sldId id="277" r:id="rId32"/>
    <p:sldId id="406" r:id="rId33"/>
    <p:sldId id="261" r:id="rId34"/>
    <p:sldId id="317" r:id="rId35"/>
    <p:sldId id="318" r:id="rId36"/>
    <p:sldId id="320" r:id="rId37"/>
    <p:sldId id="371" r:id="rId38"/>
    <p:sldId id="278" r:id="rId39"/>
    <p:sldId id="282" r:id="rId40"/>
    <p:sldId id="374" r:id="rId41"/>
    <p:sldId id="373" r:id="rId42"/>
    <p:sldId id="326" r:id="rId43"/>
    <p:sldId id="327" r:id="rId44"/>
    <p:sldId id="398" r:id="rId45"/>
    <p:sldId id="330" r:id="rId46"/>
    <p:sldId id="329" r:id="rId47"/>
    <p:sldId id="399" r:id="rId48"/>
    <p:sldId id="376" r:id="rId49"/>
    <p:sldId id="328" r:id="rId50"/>
    <p:sldId id="333" r:id="rId51"/>
    <p:sldId id="334" r:id="rId52"/>
    <p:sldId id="335" r:id="rId53"/>
    <p:sldId id="336" r:id="rId54"/>
    <p:sldId id="421" r:id="rId55"/>
    <p:sldId id="342" r:id="rId56"/>
    <p:sldId id="422" r:id="rId57"/>
    <p:sldId id="379" r:id="rId58"/>
    <p:sldId id="340" r:id="rId59"/>
    <p:sldId id="423" r:id="rId60"/>
    <p:sldId id="339" r:id="rId61"/>
    <p:sldId id="345" r:id="rId62"/>
    <p:sldId id="344" r:id="rId63"/>
    <p:sldId id="343" r:id="rId64"/>
    <p:sldId id="347" r:id="rId65"/>
    <p:sldId id="348" r:id="rId66"/>
    <p:sldId id="424" r:id="rId67"/>
    <p:sldId id="350" r:id="rId68"/>
    <p:sldId id="400" r:id="rId69"/>
    <p:sldId id="351" r:id="rId70"/>
    <p:sldId id="401" r:id="rId71"/>
    <p:sldId id="283" r:id="rId72"/>
    <p:sldId id="354" r:id="rId73"/>
    <p:sldId id="425" r:id="rId74"/>
    <p:sldId id="355" r:id="rId75"/>
    <p:sldId id="356" r:id="rId76"/>
    <p:sldId id="402" r:id="rId77"/>
    <p:sldId id="360" r:id="rId78"/>
    <p:sldId id="361" r:id="rId79"/>
    <p:sldId id="362" r:id="rId80"/>
    <p:sldId id="426" r:id="rId81"/>
    <p:sldId id="363" r:id="rId82"/>
    <p:sldId id="427" r:id="rId83"/>
    <p:sldId id="364"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61"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9B48"/>
    <a:srgbClr val="EA8152"/>
    <a:srgbClr val="E47057"/>
    <a:srgbClr val="DA5362"/>
    <a:srgbClr val="DD5C60"/>
    <a:srgbClr val="E0645C"/>
    <a:srgbClr val="E22C32"/>
    <a:srgbClr val="E7E6E6"/>
    <a:srgbClr val="E98462"/>
    <a:srgbClr val="D0645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2324" autoAdjust="0"/>
    <p:restoredTop sz="78598" autoAdjust="0"/>
  </p:normalViewPr>
  <p:slideViewPr>
    <p:cSldViewPr snapToGrid="0">
      <p:cViewPr varScale="1">
        <p:scale>
          <a:sx n="89" d="100"/>
          <a:sy n="89" d="100"/>
        </p:scale>
        <p:origin x="-2064" y="-90"/>
      </p:cViewPr>
      <p:guideLst>
        <p:guide orient="horz" pos="3861"/>
        <p:guide pos="3840"/>
      </p:guideLst>
    </p:cSldViewPr>
  </p:slideViewPr>
  <p:notesTextViewPr>
    <p:cViewPr>
      <p:scale>
        <a:sx n="1" d="1"/>
        <a:sy n="1" d="1"/>
      </p:scale>
      <p:origin x="0" y="0"/>
    </p:cViewPr>
  </p:notesTextViewPr>
  <p:notesViewPr>
    <p:cSldViewPr snapToGrid="0">
      <p:cViewPr varScale="1">
        <p:scale>
          <a:sx n="42" d="100"/>
          <a:sy n="42" d="100"/>
        </p:scale>
        <p:origin x="1264" y="4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74150-691D-4CED-9EBA-FD031415F7D1}" type="datetimeFigureOut">
              <a:rPr lang="zh-CN" altLang="en-US" smtClean="0"/>
              <a:pPr/>
              <a:t>2024/12/24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E95C8-61BF-4202-86FB-D2B4C742908F}" type="slidenum">
              <a:rPr lang="zh-CN" altLang="en-US" smtClean="0"/>
              <a:pPr/>
              <a:t>‹#›</a:t>
            </a:fld>
            <a:endParaRPr lang="zh-CN" altLang="en-US"/>
          </a:p>
        </p:txBody>
      </p:sp>
    </p:spTree>
    <p:extLst>
      <p:ext uri="{BB962C8B-B14F-4D97-AF65-F5344CB8AC3E}">
        <p14:creationId xmlns:p14="http://schemas.microsoft.com/office/powerpoint/2010/main" xmlns="" val="1631725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2</a:t>
            </a:fld>
            <a:endParaRPr lang="zh-CN" altLang="en-US"/>
          </a:p>
        </p:txBody>
      </p:sp>
    </p:spTree>
    <p:extLst>
      <p:ext uri="{BB962C8B-B14F-4D97-AF65-F5344CB8AC3E}">
        <p14:creationId xmlns:p14="http://schemas.microsoft.com/office/powerpoint/2010/main" xmlns="" val="2850171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11</a:t>
            </a:fld>
            <a:endParaRPr lang="zh-CN" altLang="en-US"/>
          </a:p>
        </p:txBody>
      </p:sp>
    </p:spTree>
    <p:extLst>
      <p:ext uri="{BB962C8B-B14F-4D97-AF65-F5344CB8AC3E}">
        <p14:creationId xmlns:p14="http://schemas.microsoft.com/office/powerpoint/2010/main" xmlns="" val="485689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12</a:t>
            </a:fld>
            <a:endParaRPr lang="zh-CN" altLang="en-US"/>
          </a:p>
        </p:txBody>
      </p:sp>
    </p:spTree>
    <p:extLst>
      <p:ext uri="{BB962C8B-B14F-4D97-AF65-F5344CB8AC3E}">
        <p14:creationId xmlns:p14="http://schemas.microsoft.com/office/powerpoint/2010/main" xmlns="" val="2976443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30</a:t>
            </a:fld>
            <a:endParaRPr lang="zh-CN" altLang="en-US"/>
          </a:p>
        </p:txBody>
      </p:sp>
    </p:spTree>
    <p:extLst>
      <p:ext uri="{BB962C8B-B14F-4D97-AF65-F5344CB8AC3E}">
        <p14:creationId xmlns:p14="http://schemas.microsoft.com/office/powerpoint/2010/main" xmlns="" val="4234954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31</a:t>
            </a:fld>
            <a:endParaRPr lang="zh-CN" altLang="en-US"/>
          </a:p>
        </p:txBody>
      </p:sp>
    </p:spTree>
    <p:extLst>
      <p:ext uri="{BB962C8B-B14F-4D97-AF65-F5344CB8AC3E}">
        <p14:creationId xmlns:p14="http://schemas.microsoft.com/office/powerpoint/2010/main" xmlns="" val="2372127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32</a:t>
            </a:fld>
            <a:endParaRPr lang="zh-CN" altLang="en-US"/>
          </a:p>
        </p:txBody>
      </p:sp>
    </p:spTree>
    <p:extLst>
      <p:ext uri="{BB962C8B-B14F-4D97-AF65-F5344CB8AC3E}">
        <p14:creationId xmlns:p14="http://schemas.microsoft.com/office/powerpoint/2010/main" xmlns="" val="2205791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33</a:t>
            </a:fld>
            <a:endParaRPr lang="zh-CN" altLang="en-US"/>
          </a:p>
        </p:txBody>
      </p:sp>
    </p:spTree>
    <p:extLst>
      <p:ext uri="{BB962C8B-B14F-4D97-AF65-F5344CB8AC3E}">
        <p14:creationId xmlns:p14="http://schemas.microsoft.com/office/powerpoint/2010/main" xmlns="" val="1257014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34</a:t>
            </a:fld>
            <a:endParaRPr lang="zh-CN" altLang="en-US"/>
          </a:p>
        </p:txBody>
      </p:sp>
    </p:spTree>
    <p:extLst>
      <p:ext uri="{BB962C8B-B14F-4D97-AF65-F5344CB8AC3E}">
        <p14:creationId xmlns:p14="http://schemas.microsoft.com/office/powerpoint/2010/main" xmlns="" val="2672964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35</a:t>
            </a:fld>
            <a:endParaRPr lang="zh-CN" altLang="en-US"/>
          </a:p>
        </p:txBody>
      </p:sp>
    </p:spTree>
    <p:extLst>
      <p:ext uri="{BB962C8B-B14F-4D97-AF65-F5344CB8AC3E}">
        <p14:creationId xmlns:p14="http://schemas.microsoft.com/office/powerpoint/2010/main" xmlns="" val="3398328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36</a:t>
            </a:fld>
            <a:endParaRPr lang="zh-CN" altLang="en-US"/>
          </a:p>
        </p:txBody>
      </p:sp>
    </p:spTree>
    <p:extLst>
      <p:ext uri="{BB962C8B-B14F-4D97-AF65-F5344CB8AC3E}">
        <p14:creationId xmlns:p14="http://schemas.microsoft.com/office/powerpoint/2010/main" xmlns="" val="284146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37</a:t>
            </a:fld>
            <a:endParaRPr lang="zh-CN" altLang="en-US"/>
          </a:p>
        </p:txBody>
      </p:sp>
    </p:spTree>
    <p:extLst>
      <p:ext uri="{BB962C8B-B14F-4D97-AF65-F5344CB8AC3E}">
        <p14:creationId xmlns:p14="http://schemas.microsoft.com/office/powerpoint/2010/main" xmlns="" val="26848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DE95C8-61BF-4202-86FB-D2B4C742908F}" type="slidenum">
              <a:rPr lang="zh-CN" altLang="en-US" smtClean="0"/>
              <a:pPr/>
              <a:t>3</a:t>
            </a:fld>
            <a:endParaRPr lang="zh-CN" altLang="en-US"/>
          </a:p>
        </p:txBody>
      </p:sp>
    </p:spTree>
    <p:extLst>
      <p:ext uri="{BB962C8B-B14F-4D97-AF65-F5344CB8AC3E}">
        <p14:creationId xmlns:p14="http://schemas.microsoft.com/office/powerpoint/2010/main" xmlns="" val="191448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DE95C8-61BF-4202-86FB-D2B4C742908F}" type="slidenum">
              <a:rPr lang="zh-CN" altLang="en-US" smtClean="0"/>
              <a:pPr/>
              <a:t>38</a:t>
            </a:fld>
            <a:endParaRPr lang="zh-CN" altLang="en-US"/>
          </a:p>
        </p:txBody>
      </p:sp>
    </p:spTree>
    <p:extLst>
      <p:ext uri="{BB962C8B-B14F-4D97-AF65-F5344CB8AC3E}">
        <p14:creationId xmlns:p14="http://schemas.microsoft.com/office/powerpoint/2010/main" xmlns="" val="1859038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39</a:t>
            </a:fld>
            <a:endParaRPr lang="zh-CN" altLang="en-US"/>
          </a:p>
        </p:txBody>
      </p:sp>
    </p:spTree>
    <p:extLst>
      <p:ext uri="{BB962C8B-B14F-4D97-AF65-F5344CB8AC3E}">
        <p14:creationId xmlns:p14="http://schemas.microsoft.com/office/powerpoint/2010/main" xmlns="" val="3873946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40</a:t>
            </a:fld>
            <a:endParaRPr lang="zh-CN" altLang="en-US"/>
          </a:p>
        </p:txBody>
      </p:sp>
    </p:spTree>
    <p:extLst>
      <p:ext uri="{BB962C8B-B14F-4D97-AF65-F5344CB8AC3E}">
        <p14:creationId xmlns:p14="http://schemas.microsoft.com/office/powerpoint/2010/main" xmlns="" val="394164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41</a:t>
            </a:fld>
            <a:endParaRPr lang="zh-CN" altLang="en-US"/>
          </a:p>
        </p:txBody>
      </p:sp>
    </p:spTree>
    <p:extLst>
      <p:ext uri="{BB962C8B-B14F-4D97-AF65-F5344CB8AC3E}">
        <p14:creationId xmlns:p14="http://schemas.microsoft.com/office/powerpoint/2010/main" xmlns="" val="1492758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066679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955204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8414974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607595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301553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69966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4</a:t>
            </a:fld>
            <a:endParaRPr lang="zh-CN" altLang="en-US"/>
          </a:p>
        </p:txBody>
      </p:sp>
    </p:spTree>
    <p:extLst>
      <p:ext uri="{BB962C8B-B14F-4D97-AF65-F5344CB8AC3E}">
        <p14:creationId xmlns:p14="http://schemas.microsoft.com/office/powerpoint/2010/main" xmlns="" val="20942251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904157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592466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988713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2408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132532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6960564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0411931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866982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6936326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70602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5</a:t>
            </a:fld>
            <a:endParaRPr lang="zh-CN" altLang="en-US"/>
          </a:p>
        </p:txBody>
      </p:sp>
    </p:spTree>
    <p:extLst>
      <p:ext uri="{BB962C8B-B14F-4D97-AF65-F5344CB8AC3E}">
        <p14:creationId xmlns:p14="http://schemas.microsoft.com/office/powerpoint/2010/main" xmlns="" val="30588424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8700450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5995190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573233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666991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5422361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0195673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9794249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4747635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2393642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385616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6</a:t>
            </a:fld>
            <a:endParaRPr lang="zh-CN" altLang="en-US"/>
          </a:p>
        </p:txBody>
      </p:sp>
    </p:spTree>
    <p:extLst>
      <p:ext uri="{BB962C8B-B14F-4D97-AF65-F5344CB8AC3E}">
        <p14:creationId xmlns:p14="http://schemas.microsoft.com/office/powerpoint/2010/main" xmlns="" val="9497044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7106691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DE95C8-61BF-4202-86FB-D2B4C742908F}"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9104179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DE95C8-61BF-4202-86FB-D2B4C742908F}" type="slidenum">
              <a:rPr lang="zh-CN" altLang="en-US" smtClean="0"/>
              <a:pPr/>
              <a:t>79</a:t>
            </a:fld>
            <a:endParaRPr lang="zh-CN" altLang="en-US"/>
          </a:p>
        </p:txBody>
      </p:sp>
    </p:spTree>
    <p:extLst>
      <p:ext uri="{BB962C8B-B14F-4D97-AF65-F5344CB8AC3E}">
        <p14:creationId xmlns:p14="http://schemas.microsoft.com/office/powerpoint/2010/main" xmlns="" val="12226588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DE95C8-61BF-4202-86FB-D2B4C742908F}" type="slidenum">
              <a:rPr lang="zh-CN" altLang="en-US" smtClean="0"/>
              <a:pPr/>
              <a:t>80</a:t>
            </a:fld>
            <a:endParaRPr lang="zh-CN" altLang="en-US"/>
          </a:p>
        </p:txBody>
      </p:sp>
    </p:spTree>
    <p:extLst>
      <p:ext uri="{BB962C8B-B14F-4D97-AF65-F5344CB8AC3E}">
        <p14:creationId xmlns:p14="http://schemas.microsoft.com/office/powerpoint/2010/main" xmlns="" val="2530446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7</a:t>
            </a:fld>
            <a:endParaRPr lang="zh-CN" altLang="en-US"/>
          </a:p>
        </p:txBody>
      </p:sp>
    </p:spTree>
    <p:extLst>
      <p:ext uri="{BB962C8B-B14F-4D97-AF65-F5344CB8AC3E}">
        <p14:creationId xmlns:p14="http://schemas.microsoft.com/office/powerpoint/2010/main" xmlns="" val="2590755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8</a:t>
            </a:fld>
            <a:endParaRPr lang="zh-CN" altLang="en-US"/>
          </a:p>
        </p:txBody>
      </p:sp>
    </p:spTree>
    <p:extLst>
      <p:ext uri="{BB962C8B-B14F-4D97-AF65-F5344CB8AC3E}">
        <p14:creationId xmlns:p14="http://schemas.microsoft.com/office/powerpoint/2010/main" xmlns="" val="3882655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9</a:t>
            </a:fld>
            <a:endParaRPr lang="zh-CN" altLang="en-US"/>
          </a:p>
        </p:txBody>
      </p:sp>
    </p:spTree>
    <p:extLst>
      <p:ext uri="{BB962C8B-B14F-4D97-AF65-F5344CB8AC3E}">
        <p14:creationId xmlns:p14="http://schemas.microsoft.com/office/powerpoint/2010/main" xmlns="" val="1005338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DE95C8-61BF-4202-86FB-D2B4C742908F}" type="slidenum">
              <a:rPr lang="zh-CN" altLang="en-US" smtClean="0"/>
              <a:pPr/>
              <a:t>10</a:t>
            </a:fld>
            <a:endParaRPr lang="zh-CN" altLang="en-US"/>
          </a:p>
        </p:txBody>
      </p:sp>
    </p:spTree>
    <p:extLst>
      <p:ext uri="{BB962C8B-B14F-4D97-AF65-F5344CB8AC3E}">
        <p14:creationId xmlns:p14="http://schemas.microsoft.com/office/powerpoint/2010/main" xmlns="" val="815405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5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5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58.xml"/><Relationship Id="rId1" Type="http://schemas.openxmlformats.org/officeDocument/2006/relationships/slideMaster" Target="../slideMasters/slideMaster1.xml"/><Relationship Id="rId4" Type="http://schemas.openxmlformats.org/officeDocument/2006/relationships/slide" Target="../slides/slide2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5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5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58.xm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5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5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58.xm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5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背景图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2952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ploring-activity-模板">
    <p:spTree>
      <p:nvGrpSpPr>
        <p:cNvPr id="1" name=""/>
        <p:cNvGrpSpPr/>
        <p:nvPr/>
      </p:nvGrpSpPr>
      <p:grpSpPr>
        <a:xfrm>
          <a:off x="0" y="0"/>
          <a:ext cx="0" cy="0"/>
          <a:chOff x="0" y="0"/>
          <a:chExt cx="0" cy="0"/>
        </a:xfrm>
      </p:grpSpPr>
      <p:sp>
        <p:nvSpPr>
          <p:cNvPr id="14" name="燕尾形 20">
            <a:extLst>
              <a:ext uri="{FF2B5EF4-FFF2-40B4-BE49-F238E27FC236}">
                <a16:creationId xmlns:a16="http://schemas.microsoft.com/office/drawing/2014/main" xmlns="" id="{45C82C72-9CF2-4618-B3E0-DA05E0331E47}"/>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燕尾形 21">
            <a:hlinkClick r:id="rId2" action="ppaction://hlinksldjump"/>
            <a:extLst>
              <a:ext uri="{FF2B5EF4-FFF2-40B4-BE49-F238E27FC236}">
                <a16:creationId xmlns:a16="http://schemas.microsoft.com/office/drawing/2014/main" xmlns="" id="{615488A6-DD78-41D5-B6AC-7B7A3B9ED7CE}"/>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9">
            <a:hlinkClick r:id="rId3" action="ppaction://hlinksldjump"/>
            <a:extLst>
              <a:ext uri="{FF2B5EF4-FFF2-40B4-BE49-F238E27FC236}">
                <a16:creationId xmlns:a16="http://schemas.microsoft.com/office/drawing/2014/main" xmlns="" id="{32DFCA23-BB71-45E6-8AC2-26A0AD59FF07}"/>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a:extLst>
              <a:ext uri="{FF2B5EF4-FFF2-40B4-BE49-F238E27FC236}">
                <a16:creationId xmlns:a16="http://schemas.microsoft.com/office/drawing/2014/main" xmlns="" id="{95507477-B0D9-4232-8AB6-5765C074F4E3}"/>
              </a:ext>
            </a:extLst>
          </p:cNvPr>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燕尾形 9">
            <a:extLst>
              <a:ext uri="{FF2B5EF4-FFF2-40B4-BE49-F238E27FC236}">
                <a16:creationId xmlns:a16="http://schemas.microsoft.com/office/drawing/2014/main" xmlns="" id="{1287F00A-F386-47F1-A921-492FC17682B2}"/>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a:extLst>
              <a:ext uri="{FF2B5EF4-FFF2-40B4-BE49-F238E27FC236}">
                <a16:creationId xmlns:a16="http://schemas.microsoft.com/office/drawing/2014/main" xmlns="" id="{15DD9B0E-AC16-4641-9E2A-F86614B85B70}"/>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21" name="文本框 20">
            <a:hlinkClick r:id="rId3" action="ppaction://hlinksldjump"/>
            <a:extLst>
              <a:ext uri="{FF2B5EF4-FFF2-40B4-BE49-F238E27FC236}">
                <a16:creationId xmlns:a16="http://schemas.microsoft.com/office/drawing/2014/main" xmlns="" id="{95438CC8-9F45-4AC2-A4F8-8DEB199132C6}"/>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2" name="文本框 21">
            <a:extLst>
              <a:ext uri="{FF2B5EF4-FFF2-40B4-BE49-F238E27FC236}">
                <a16:creationId xmlns:a16="http://schemas.microsoft.com/office/drawing/2014/main" xmlns="" id="{F6A0B48D-78F2-4591-94C9-64251FEA0AE7}"/>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23" name="文本框 22">
            <a:hlinkClick r:id="rId2" action="ppaction://hlinksldjump"/>
            <a:extLst>
              <a:ext uri="{FF2B5EF4-FFF2-40B4-BE49-F238E27FC236}">
                <a16:creationId xmlns:a16="http://schemas.microsoft.com/office/drawing/2014/main" xmlns="" id="{A7050AC3-56E3-425E-9C78-259C78FD0D30}"/>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extLst>
      <p:ext uri="{BB962C8B-B14F-4D97-AF65-F5344CB8AC3E}">
        <p14:creationId xmlns:p14="http://schemas.microsoft.com/office/powerpoint/2010/main" xmlns="" val="348953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searching-activity-模板">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xmlns="" id="{1BFD4D92-0FBE-4692-9BC9-C5BE94382A88}"/>
              </a:ext>
            </a:extLst>
          </p:cNvPr>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燕尾形 9">
            <a:extLst>
              <a:ext uri="{FF2B5EF4-FFF2-40B4-BE49-F238E27FC236}">
                <a16:creationId xmlns:a16="http://schemas.microsoft.com/office/drawing/2014/main" xmlns="" id="{2843199B-A287-4B59-9D12-1912E602D8FC}"/>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xmlns="" id="{B0573472-D944-466A-8332-69188ABBA455}"/>
              </a:ext>
            </a:extLst>
          </p:cNvPr>
          <p:cNvSpPr txBox="1"/>
          <p:nvPr userDrawn="1"/>
        </p:nvSpPr>
        <p:spPr>
          <a:xfrm>
            <a:off x="919321" y="936437"/>
            <a:ext cx="4432300" cy="584775"/>
          </a:xfrm>
          <a:prstGeom prst="rect">
            <a:avLst/>
          </a:prstGeom>
          <a:noFill/>
        </p:spPr>
        <p:txBody>
          <a:bodyPr wrap="square" rtlCol="0">
            <a:spAutoFit/>
          </a:bodyPr>
          <a:lstStyle/>
          <a:p>
            <a:r>
              <a:rPr lang="en-US" altLang="zh-CN" sz="3200" b="1" dirty="0"/>
              <a:t>Researching</a:t>
            </a:r>
            <a:endParaRPr lang="en-GB" altLang="zh-CN" sz="3200" b="1" dirty="0"/>
          </a:p>
        </p:txBody>
      </p:sp>
      <p:sp>
        <p:nvSpPr>
          <p:cNvPr id="16" name="燕尾形 12">
            <a:extLst>
              <a:ext uri="{FF2B5EF4-FFF2-40B4-BE49-F238E27FC236}">
                <a16:creationId xmlns:a16="http://schemas.microsoft.com/office/drawing/2014/main" xmlns="" id="{A404764D-C382-4010-BFA8-CB2852A669CA}"/>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3">
            <a:hlinkClick r:id="rId2" action="ppaction://hlinksldjump"/>
            <a:extLst>
              <a:ext uri="{FF2B5EF4-FFF2-40B4-BE49-F238E27FC236}">
                <a16:creationId xmlns:a16="http://schemas.microsoft.com/office/drawing/2014/main" xmlns="" id="{BE90CE75-3D14-42AB-A511-921C9F997569}"/>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15">
            <a:hlinkClick r:id="rId3" action="ppaction://hlinksldjump"/>
            <a:extLst>
              <a:ext uri="{FF2B5EF4-FFF2-40B4-BE49-F238E27FC236}">
                <a16:creationId xmlns:a16="http://schemas.microsoft.com/office/drawing/2014/main" xmlns="" id="{518FC35D-F583-48B8-9FB8-40787753C3E3}"/>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a:hlinkClick r:id="rId3" action="ppaction://hlinksldjump"/>
            <a:extLst>
              <a:ext uri="{FF2B5EF4-FFF2-40B4-BE49-F238E27FC236}">
                <a16:creationId xmlns:a16="http://schemas.microsoft.com/office/drawing/2014/main" xmlns="" id="{8F0993A6-4A25-4C0B-826B-6FA1AA6D11E8}"/>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7" name="文本框 26">
            <a:extLst>
              <a:ext uri="{FF2B5EF4-FFF2-40B4-BE49-F238E27FC236}">
                <a16:creationId xmlns:a16="http://schemas.microsoft.com/office/drawing/2014/main" xmlns="" id="{9D3DBE5A-DC71-47A9-9E1C-E36A46027882}"/>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28" name="文本框 27">
            <a:hlinkClick r:id="rId2" action="ppaction://hlinksldjump"/>
            <a:extLst>
              <a:ext uri="{FF2B5EF4-FFF2-40B4-BE49-F238E27FC236}">
                <a16:creationId xmlns:a16="http://schemas.microsoft.com/office/drawing/2014/main" xmlns="" id="{68E22ED6-6282-48BD-9596-FB94F3A9353A}"/>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extLst>
      <p:ext uri="{BB962C8B-B14F-4D97-AF65-F5344CB8AC3E}">
        <p14:creationId xmlns:p14="http://schemas.microsoft.com/office/powerpoint/2010/main" xmlns="" val="2008577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structing 过渡页-模板">
    <p:spTree>
      <p:nvGrpSpPr>
        <p:cNvPr id="1" name=""/>
        <p:cNvGrpSpPr/>
        <p:nvPr/>
      </p:nvGrpSpPr>
      <p:grpSpPr>
        <a:xfrm>
          <a:off x="0" y="0"/>
          <a:ext cx="0" cy="0"/>
          <a:chOff x="0" y="0"/>
          <a:chExt cx="0" cy="0"/>
        </a:xfrm>
      </p:grpSpPr>
      <p:sp>
        <p:nvSpPr>
          <p:cNvPr id="10" name="椭圆 9">
            <a:extLst>
              <a:ext uri="{FF2B5EF4-FFF2-40B4-BE49-F238E27FC236}">
                <a16:creationId xmlns:a16="http://schemas.microsoft.com/office/drawing/2014/main" xmlns="" id="{425C8733-12D6-4194-8F11-0D4A0433191C}"/>
              </a:ext>
            </a:extLst>
          </p:cNvPr>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燕尾形 9">
            <a:extLst>
              <a:ext uri="{FF2B5EF4-FFF2-40B4-BE49-F238E27FC236}">
                <a16:creationId xmlns:a16="http://schemas.microsoft.com/office/drawing/2014/main" xmlns="" id="{E926F146-6EC8-4AF6-A766-755A89E355F3}"/>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a:extLst>
              <a:ext uri="{FF2B5EF4-FFF2-40B4-BE49-F238E27FC236}">
                <a16:creationId xmlns:a16="http://schemas.microsoft.com/office/drawing/2014/main" xmlns="" id="{521CDB36-8BC9-4484-BA1D-11262466D906}"/>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4">
            <a:extLst>
              <a:ext uri="{FF2B5EF4-FFF2-40B4-BE49-F238E27FC236}">
                <a16:creationId xmlns:a16="http://schemas.microsoft.com/office/drawing/2014/main" xmlns="" id="{2E8606FF-9133-46EE-8584-2E6E599E1BA5}"/>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a:hlinkClick r:id="rId2" action="ppaction://hlinksldjump"/>
            <a:extLst>
              <a:ext uri="{FF2B5EF4-FFF2-40B4-BE49-F238E27FC236}">
                <a16:creationId xmlns:a16="http://schemas.microsoft.com/office/drawing/2014/main" xmlns="" id="{A46CF1D9-576A-4B3F-AD73-73F1D0D69724}"/>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文本框 16">
            <a:hlinkClick r:id="rId2" action="ppaction://hlinksldjump"/>
            <a:extLst>
              <a:ext uri="{FF2B5EF4-FFF2-40B4-BE49-F238E27FC236}">
                <a16:creationId xmlns:a16="http://schemas.microsoft.com/office/drawing/2014/main" xmlns="" id="{61447F08-0CCA-49DD-9A1E-9B199DA8A817}"/>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8" name="文本框 17">
            <a:hlinkClick r:id="rId3" action="ppaction://hlinksldjump"/>
            <a:extLst>
              <a:ext uri="{FF2B5EF4-FFF2-40B4-BE49-F238E27FC236}">
                <a16:creationId xmlns:a16="http://schemas.microsoft.com/office/drawing/2014/main" xmlns="" id="{07D49749-5C32-4FC5-9AD9-CD787F0305BD}"/>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9" name="文本框 18">
            <a:extLst>
              <a:ext uri="{FF2B5EF4-FFF2-40B4-BE49-F238E27FC236}">
                <a16:creationId xmlns:a16="http://schemas.microsoft.com/office/drawing/2014/main" xmlns="" id="{20624DBA-2953-4045-B3C5-83E490912EBB}"/>
              </a:ext>
            </a:extLst>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20" name="圆角矩形 26">
            <a:extLst>
              <a:ext uri="{FF2B5EF4-FFF2-40B4-BE49-F238E27FC236}">
                <a16:creationId xmlns:a16="http://schemas.microsoft.com/office/drawing/2014/main" xmlns="" id="{4EE182A2-9F08-4716-B8F2-1F14B2F2A9A3}"/>
              </a:ext>
            </a:extLst>
          </p:cNvPr>
          <p:cNvSpPr/>
          <p:nvPr userDrawn="1"/>
        </p:nvSpPr>
        <p:spPr>
          <a:xfrm>
            <a:off x="-425116" y="1942412"/>
            <a:ext cx="13042232" cy="3204623"/>
          </a:xfrm>
          <a:prstGeom prst="roundRect">
            <a:avLst>
              <a:gd name="adj" fmla="val 7640"/>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27">
            <a:extLst>
              <a:ext uri="{FF2B5EF4-FFF2-40B4-BE49-F238E27FC236}">
                <a16:creationId xmlns:a16="http://schemas.microsoft.com/office/drawing/2014/main" xmlns="" id="{631E08D1-96C8-45AE-BA09-92F25624F7FB}"/>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a:extLst>
              <a:ext uri="{FF2B5EF4-FFF2-40B4-BE49-F238E27FC236}">
                <a16:creationId xmlns:a16="http://schemas.microsoft.com/office/drawing/2014/main" xmlns="" id="{DFFF667F-93CF-4941-A97F-6B505F9858A8}"/>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Constructing</a:t>
            </a:r>
            <a:endParaRPr lang="zh-CN" altLang="en-US" sz="3200" b="1" dirty="0"/>
          </a:p>
        </p:txBody>
      </p:sp>
    </p:spTree>
    <p:extLst>
      <p:ext uri="{BB962C8B-B14F-4D97-AF65-F5344CB8AC3E}">
        <p14:creationId xmlns:p14="http://schemas.microsoft.com/office/powerpoint/2010/main" xmlns="" val="2146066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structing-activity-模板">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xmlns="" id="{68738828-A2A6-44D9-8F25-63E9A363F809}"/>
              </a:ext>
            </a:extLst>
          </p:cNvPr>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燕尾形 9">
            <a:extLst>
              <a:ext uri="{FF2B5EF4-FFF2-40B4-BE49-F238E27FC236}">
                <a16:creationId xmlns:a16="http://schemas.microsoft.com/office/drawing/2014/main" xmlns="" id="{54D01032-ACA1-428E-AE96-1154BA2B934A}"/>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1">
            <a:extLst>
              <a:ext uri="{FF2B5EF4-FFF2-40B4-BE49-F238E27FC236}">
                <a16:creationId xmlns:a16="http://schemas.microsoft.com/office/drawing/2014/main" xmlns="" id="{069E2188-AE37-492B-A37D-547B4AB87881}"/>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4">
            <a:extLst>
              <a:ext uri="{FF2B5EF4-FFF2-40B4-BE49-F238E27FC236}">
                <a16:creationId xmlns:a16="http://schemas.microsoft.com/office/drawing/2014/main" xmlns="" id="{2767D308-E1AE-4145-83BA-3AEC9C801504}"/>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15">
            <a:hlinkClick r:id="rId2" action="ppaction://hlinksldjump"/>
            <a:extLst>
              <a:ext uri="{FF2B5EF4-FFF2-40B4-BE49-F238E27FC236}">
                <a16:creationId xmlns:a16="http://schemas.microsoft.com/office/drawing/2014/main" xmlns="" id="{273AA4A8-7F15-49BF-9915-6494EF363F51}"/>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a:hlinkClick r:id="rId2" action="ppaction://hlinksldjump"/>
            <a:extLst>
              <a:ext uri="{FF2B5EF4-FFF2-40B4-BE49-F238E27FC236}">
                <a16:creationId xmlns:a16="http://schemas.microsoft.com/office/drawing/2014/main" xmlns="" id="{6C3EDA5F-1BEC-4303-BB56-2F365CAB1165}"/>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7" name="文本框 26">
            <a:hlinkClick r:id="rId3" action="ppaction://hlinksldjump"/>
            <a:extLst>
              <a:ext uri="{FF2B5EF4-FFF2-40B4-BE49-F238E27FC236}">
                <a16:creationId xmlns:a16="http://schemas.microsoft.com/office/drawing/2014/main" xmlns="" id="{4E76EFEE-7503-4BC8-AE26-EB74F2FB7DCD}"/>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8" name="文本框 27">
            <a:extLst>
              <a:ext uri="{FF2B5EF4-FFF2-40B4-BE49-F238E27FC236}">
                <a16:creationId xmlns:a16="http://schemas.microsoft.com/office/drawing/2014/main" xmlns="" id="{6FA95096-821F-48C8-92C7-FA79B1E48386}"/>
              </a:ext>
            </a:extLst>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
        <p:nvSpPr>
          <p:cNvPr id="29" name="燕尾形 27">
            <a:extLst>
              <a:ext uri="{FF2B5EF4-FFF2-40B4-BE49-F238E27FC236}">
                <a16:creationId xmlns:a16="http://schemas.microsoft.com/office/drawing/2014/main" xmlns="" id="{0A959DF5-DD0D-4233-91BE-7EAB3CFBD1A9}"/>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文本框 29">
            <a:extLst>
              <a:ext uri="{FF2B5EF4-FFF2-40B4-BE49-F238E27FC236}">
                <a16:creationId xmlns:a16="http://schemas.microsoft.com/office/drawing/2014/main" xmlns="" id="{5654F83D-02C4-42E5-BC9B-BC466C4A2615}"/>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Constructing</a:t>
            </a:r>
            <a:endParaRPr lang="zh-CN" altLang="en-US" sz="3200" b="1" dirty="0"/>
          </a:p>
        </p:txBody>
      </p:sp>
    </p:spTree>
    <p:extLst>
      <p:ext uri="{BB962C8B-B14F-4D97-AF65-F5344CB8AC3E}">
        <p14:creationId xmlns:p14="http://schemas.microsoft.com/office/powerpoint/2010/main" xmlns="" val="4267722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howcasing 过渡页-模板">
    <p:spTree>
      <p:nvGrpSpPr>
        <p:cNvPr id="1" name=""/>
        <p:cNvGrpSpPr/>
        <p:nvPr/>
      </p:nvGrpSpPr>
      <p:grpSpPr>
        <a:xfrm>
          <a:off x="0" y="0"/>
          <a:ext cx="0" cy="0"/>
          <a:chOff x="0" y="0"/>
          <a:chExt cx="0" cy="0"/>
        </a:xfrm>
      </p:grpSpPr>
      <p:sp>
        <p:nvSpPr>
          <p:cNvPr id="2" name="圆角矩形 30">
            <a:extLst>
              <a:ext uri="{FF2B5EF4-FFF2-40B4-BE49-F238E27FC236}">
                <a16:creationId xmlns:a16="http://schemas.microsoft.com/office/drawing/2014/main" xmlns="" id="{43F3A36C-28A8-4BDB-ABFC-559BF92461D7}"/>
              </a:ext>
            </a:extLst>
          </p:cNvPr>
          <p:cNvSpPr/>
          <p:nvPr userDrawn="1"/>
        </p:nvSpPr>
        <p:spPr>
          <a:xfrm>
            <a:off x="-385011" y="1942413"/>
            <a:ext cx="13042232" cy="1922578"/>
          </a:xfrm>
          <a:prstGeom prst="roundRect">
            <a:avLst>
              <a:gd name="adj" fmla="val 7640"/>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xmlns="" id="{CA3333AA-0C1C-459C-86D8-4CD397E37908}"/>
              </a:ext>
            </a:extLst>
          </p:cNvPr>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燕尾形 9">
            <a:extLst>
              <a:ext uri="{FF2B5EF4-FFF2-40B4-BE49-F238E27FC236}">
                <a16:creationId xmlns:a16="http://schemas.microsoft.com/office/drawing/2014/main" xmlns="" id="{FD682373-C667-4EE6-A0AE-6A70E659AFFC}"/>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1">
            <a:extLst>
              <a:ext uri="{FF2B5EF4-FFF2-40B4-BE49-F238E27FC236}">
                <a16:creationId xmlns:a16="http://schemas.microsoft.com/office/drawing/2014/main" xmlns="" id="{D85E3C83-EFA8-441A-B892-9304D2BE1261}"/>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a:extLst>
              <a:ext uri="{FF2B5EF4-FFF2-40B4-BE49-F238E27FC236}">
                <a16:creationId xmlns:a16="http://schemas.microsoft.com/office/drawing/2014/main" xmlns="" id="{58A279B6-C2BB-4620-82CC-8908A70D0B37}"/>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Showcasing</a:t>
            </a:r>
            <a:endParaRPr lang="zh-CN" altLang="en-US" sz="3200" b="1" dirty="0"/>
          </a:p>
        </p:txBody>
      </p:sp>
      <p:sp>
        <p:nvSpPr>
          <p:cNvPr id="22" name="燕尾形 11">
            <a:extLst>
              <a:ext uri="{FF2B5EF4-FFF2-40B4-BE49-F238E27FC236}">
                <a16:creationId xmlns:a16="http://schemas.microsoft.com/office/drawing/2014/main" xmlns="" id="{2495E2B2-DF81-48E7-BE1A-3BAB37EC8B02}"/>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4">
            <a:extLst>
              <a:ext uri="{FF2B5EF4-FFF2-40B4-BE49-F238E27FC236}">
                <a16:creationId xmlns:a16="http://schemas.microsoft.com/office/drawing/2014/main" xmlns="" id="{4D6BFDFE-34E4-4558-AC4F-DE04445CAF93}"/>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5">
            <a:hlinkClick r:id="rId2" action="ppaction://hlinksldjump"/>
            <a:extLst>
              <a:ext uri="{FF2B5EF4-FFF2-40B4-BE49-F238E27FC236}">
                <a16:creationId xmlns:a16="http://schemas.microsoft.com/office/drawing/2014/main" xmlns="" id="{400C8C0D-CF22-4B46-AD8C-728D8BB663B7}"/>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a:extLst>
              <a:ext uri="{FF2B5EF4-FFF2-40B4-BE49-F238E27FC236}">
                <a16:creationId xmlns:a16="http://schemas.microsoft.com/office/drawing/2014/main" xmlns="" id="{79DBF3A1-7DAD-4E08-9A1C-84D003CB0A98}"/>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6" name="文本框 25">
            <a:hlinkClick r:id="rId3" action="ppaction://hlinksldjump"/>
            <a:extLst>
              <a:ext uri="{FF2B5EF4-FFF2-40B4-BE49-F238E27FC236}">
                <a16:creationId xmlns:a16="http://schemas.microsoft.com/office/drawing/2014/main" xmlns="" id="{9ACC4BD0-CA50-4417-8C8A-ECF57BDA34AB}"/>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a:extLst>
              <a:ext uri="{FF2B5EF4-FFF2-40B4-BE49-F238E27FC236}">
                <a16:creationId xmlns:a16="http://schemas.microsoft.com/office/drawing/2014/main" xmlns="" id="{EE5416D2-648E-4D7C-B7FD-9775CDC608CF}"/>
              </a:ext>
            </a:extLst>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Tree>
    <p:extLst>
      <p:ext uri="{BB962C8B-B14F-4D97-AF65-F5344CB8AC3E}">
        <p14:creationId xmlns:p14="http://schemas.microsoft.com/office/powerpoint/2010/main" xmlns="" val="1006048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owcasing activity-模板">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CA3333AA-0C1C-459C-86D8-4CD397E37908}"/>
              </a:ext>
            </a:extLst>
          </p:cNvPr>
          <p:cNvSpPr/>
          <p:nvPr userDrawn="1"/>
        </p:nvSpPr>
        <p:spPr>
          <a:xfrm>
            <a:off x="114300" y="812542"/>
            <a:ext cx="805021" cy="805021"/>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燕尾形 9">
            <a:extLst>
              <a:ext uri="{FF2B5EF4-FFF2-40B4-BE49-F238E27FC236}">
                <a16:creationId xmlns:a16="http://schemas.microsoft.com/office/drawing/2014/main" xmlns="" id="{FD682373-C667-4EE6-A0AE-6A70E659AFFC}"/>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1">
            <a:extLst>
              <a:ext uri="{FF2B5EF4-FFF2-40B4-BE49-F238E27FC236}">
                <a16:creationId xmlns:a16="http://schemas.microsoft.com/office/drawing/2014/main" xmlns="" id="{D85E3C83-EFA8-441A-B892-9304D2BE1261}"/>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a:extLst>
              <a:ext uri="{FF2B5EF4-FFF2-40B4-BE49-F238E27FC236}">
                <a16:creationId xmlns:a16="http://schemas.microsoft.com/office/drawing/2014/main" xmlns="" id="{58A279B6-C2BB-4620-82CC-8908A70D0B37}"/>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Showcasing</a:t>
            </a:r>
            <a:endParaRPr lang="zh-CN" altLang="en-US" sz="3200" b="1" dirty="0"/>
          </a:p>
        </p:txBody>
      </p:sp>
      <p:sp>
        <p:nvSpPr>
          <p:cNvPr id="22" name="燕尾形 11">
            <a:extLst>
              <a:ext uri="{FF2B5EF4-FFF2-40B4-BE49-F238E27FC236}">
                <a16:creationId xmlns:a16="http://schemas.microsoft.com/office/drawing/2014/main" xmlns="" id="{2495E2B2-DF81-48E7-BE1A-3BAB37EC8B02}"/>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4">
            <a:extLst>
              <a:ext uri="{FF2B5EF4-FFF2-40B4-BE49-F238E27FC236}">
                <a16:creationId xmlns:a16="http://schemas.microsoft.com/office/drawing/2014/main" xmlns="" id="{4D6BFDFE-34E4-4558-AC4F-DE04445CAF93}"/>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15">
            <a:hlinkClick r:id="rId2" action="ppaction://hlinksldjump"/>
            <a:extLst>
              <a:ext uri="{FF2B5EF4-FFF2-40B4-BE49-F238E27FC236}">
                <a16:creationId xmlns:a16="http://schemas.microsoft.com/office/drawing/2014/main" xmlns="" id="{400C8C0D-CF22-4B46-AD8C-728D8BB663B7}"/>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a:hlinkClick r:id="rId2" action="ppaction://hlinksldjump"/>
            <a:extLst>
              <a:ext uri="{FF2B5EF4-FFF2-40B4-BE49-F238E27FC236}">
                <a16:creationId xmlns:a16="http://schemas.microsoft.com/office/drawing/2014/main" xmlns="" id="{79DBF3A1-7DAD-4E08-9A1C-84D003CB0A98}"/>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26" name="文本框 25">
            <a:hlinkClick r:id="rId3" action="ppaction://hlinksldjump"/>
            <a:extLst>
              <a:ext uri="{FF2B5EF4-FFF2-40B4-BE49-F238E27FC236}">
                <a16:creationId xmlns:a16="http://schemas.microsoft.com/office/drawing/2014/main" xmlns="" id="{9ACC4BD0-CA50-4417-8C8A-ECF57BDA34AB}"/>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a:extLst>
              <a:ext uri="{FF2B5EF4-FFF2-40B4-BE49-F238E27FC236}">
                <a16:creationId xmlns:a16="http://schemas.microsoft.com/office/drawing/2014/main" xmlns="" id="{EE5416D2-648E-4D7C-B7FD-9775CDC608CF}"/>
              </a:ext>
            </a:extLst>
          </p:cNvPr>
          <p:cNvSpPr txBox="1"/>
          <p:nvPr userDrawn="1"/>
        </p:nvSpPr>
        <p:spPr>
          <a:xfrm>
            <a:off x="7980763" y="-2322"/>
            <a:ext cx="4169587" cy="646331"/>
          </a:xfrm>
          <a:prstGeom prst="rect">
            <a:avLst/>
          </a:prstGeom>
          <a:noFill/>
        </p:spPr>
        <p:txBody>
          <a:bodyPr wrap="square" rtlCol="0">
            <a:spAutoFit/>
          </a:bodyPr>
          <a:lstStyle/>
          <a:p>
            <a:pPr algn="ctr"/>
            <a:r>
              <a:rPr lang="en-US" altLang="zh-CN" b="1" dirty="0">
                <a:solidFill>
                  <a:schemeClr val="bg1"/>
                </a:solidFill>
              </a:rPr>
              <a:t>PART THREE</a:t>
            </a:r>
          </a:p>
          <a:p>
            <a:pPr algn="ctr"/>
            <a:r>
              <a:rPr lang="en-US" altLang="zh-CN" b="1" dirty="0"/>
              <a:t>Constructing and Showcasing</a:t>
            </a:r>
          </a:p>
        </p:txBody>
      </p:sp>
    </p:spTree>
    <p:extLst>
      <p:ext uri="{BB962C8B-B14F-4D97-AF65-F5344CB8AC3E}">
        <p14:creationId xmlns:p14="http://schemas.microsoft.com/office/powerpoint/2010/main" xmlns="" val="2038795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ssageA 翻译页-模板">
    <p:spTree>
      <p:nvGrpSpPr>
        <p:cNvPr id="1" name=""/>
        <p:cNvGrpSpPr/>
        <p:nvPr/>
      </p:nvGrpSpPr>
      <p:grpSpPr>
        <a:xfrm>
          <a:off x="0" y="0"/>
          <a:ext cx="0" cy="0"/>
          <a:chOff x="0" y="0"/>
          <a:chExt cx="0" cy="0"/>
        </a:xfrm>
      </p:grpSpPr>
      <p:sp>
        <p:nvSpPr>
          <p:cNvPr id="2" name="矩形: 圆角 34">
            <a:hlinkClick r:id="" action="ppaction://noaction"/>
            <a:extLst>
              <a:ext uri="{FF2B5EF4-FFF2-40B4-BE49-F238E27FC236}">
                <a16:creationId xmlns:a16="http://schemas.microsoft.com/office/drawing/2014/main" xmlns="" id="{CBFC01A5-53A5-4870-805C-A607944DF112}"/>
              </a:ext>
            </a:extLst>
          </p:cNvPr>
          <p:cNvSpPr/>
          <p:nvPr userDrawn="1"/>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sp>
        <p:nvSpPr>
          <p:cNvPr id="3" name="圆角矩形 10">
            <a:extLst>
              <a:ext uri="{FF2B5EF4-FFF2-40B4-BE49-F238E27FC236}">
                <a16:creationId xmlns:a16="http://schemas.microsoft.com/office/drawing/2014/main" xmlns="" id="{3C77D6E6-706A-4EF4-8C9D-CAC66D95A74A}"/>
              </a:ext>
            </a:extLst>
          </p:cNvPr>
          <p:cNvSpPr/>
          <p:nvPr userDrawn="1"/>
        </p:nvSpPr>
        <p:spPr>
          <a:xfrm>
            <a:off x="8301519" y="436718"/>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4" name="圆角矩形 11">
            <a:extLst>
              <a:ext uri="{FF2B5EF4-FFF2-40B4-BE49-F238E27FC236}">
                <a16:creationId xmlns:a16="http://schemas.microsoft.com/office/drawing/2014/main" xmlns="" id="{6C0BF146-5787-49B9-AE5F-C7C82CF36058}"/>
              </a:ext>
            </a:extLst>
          </p:cNvPr>
          <p:cNvSpPr/>
          <p:nvPr userDrawn="1"/>
        </p:nvSpPr>
        <p:spPr>
          <a:xfrm>
            <a:off x="919320" y="1276554"/>
            <a:ext cx="10751979" cy="6336360"/>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xmlns="" id="{C1C206B0-13FD-2C3F-B68B-C769CC197054}"/>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466832" y="596572"/>
            <a:ext cx="597600" cy="613751"/>
          </a:xfrm>
          <a:prstGeom prst="rect">
            <a:avLst/>
          </a:prstGeom>
        </p:spPr>
      </p:pic>
    </p:spTree>
    <p:extLst>
      <p:ext uri="{BB962C8B-B14F-4D97-AF65-F5344CB8AC3E}">
        <p14:creationId xmlns:p14="http://schemas.microsoft.com/office/powerpoint/2010/main" xmlns="" val="4010101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ssageB_翻译页-模板">
    <p:spTree>
      <p:nvGrpSpPr>
        <p:cNvPr id="1" name=""/>
        <p:cNvGrpSpPr/>
        <p:nvPr/>
      </p:nvGrpSpPr>
      <p:grpSpPr>
        <a:xfrm>
          <a:off x="0" y="0"/>
          <a:ext cx="0" cy="0"/>
          <a:chOff x="0" y="0"/>
          <a:chExt cx="0" cy="0"/>
        </a:xfrm>
      </p:grpSpPr>
      <p:sp>
        <p:nvSpPr>
          <p:cNvPr id="8" name="圆角矩形 10">
            <a:extLst>
              <a:ext uri="{FF2B5EF4-FFF2-40B4-BE49-F238E27FC236}">
                <a16:creationId xmlns:a16="http://schemas.microsoft.com/office/drawing/2014/main" xmlns="" id="{D680A20C-FF5B-AF2C-EC74-0D559F7F07BB}"/>
              </a:ext>
            </a:extLst>
          </p:cNvPr>
          <p:cNvSpPr/>
          <p:nvPr userDrawn="1"/>
        </p:nvSpPr>
        <p:spPr>
          <a:xfrm>
            <a:off x="8301519" y="436718"/>
            <a:ext cx="3051425" cy="933461"/>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B</a:t>
            </a:r>
            <a:endParaRPr lang="zh-CN" altLang="en-US" sz="3200" b="1" dirty="0"/>
          </a:p>
        </p:txBody>
      </p:sp>
      <p:sp>
        <p:nvSpPr>
          <p:cNvPr id="2" name="矩形: 圆角 34">
            <a:hlinkClick r:id="" action="ppaction://noaction"/>
            <a:extLst>
              <a:ext uri="{FF2B5EF4-FFF2-40B4-BE49-F238E27FC236}">
                <a16:creationId xmlns:a16="http://schemas.microsoft.com/office/drawing/2014/main" xmlns="" id="{CBFC01A5-53A5-4870-805C-A607944DF112}"/>
              </a:ext>
            </a:extLst>
          </p:cNvPr>
          <p:cNvSpPr/>
          <p:nvPr userDrawn="1"/>
        </p:nvSpPr>
        <p:spPr>
          <a:xfrm>
            <a:off x="148856" y="1521408"/>
            <a:ext cx="888409" cy="580535"/>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黑体" panose="02010609060101010101" pitchFamily="49" charset="-122"/>
                <a:ea typeface="黑体" panose="02010609060101010101" pitchFamily="49" charset="-122"/>
                <a:cs typeface="Arial" panose="020B0604020202020204" pitchFamily="34" charset="0"/>
              </a:rPr>
              <a:t>译</a:t>
            </a:r>
          </a:p>
        </p:txBody>
      </p:sp>
      <p:pic>
        <p:nvPicPr>
          <p:cNvPr id="6" name="图片 5">
            <a:extLst>
              <a:ext uri="{FF2B5EF4-FFF2-40B4-BE49-F238E27FC236}">
                <a16:creationId xmlns:a16="http://schemas.microsoft.com/office/drawing/2014/main" xmlns="" id="{84BBA150-0C96-3FE5-8056-2D8F9021DE77}"/>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446689" y="604648"/>
            <a:ext cx="597600" cy="597600"/>
          </a:xfrm>
          <a:prstGeom prst="rect">
            <a:avLst/>
          </a:prstGeom>
        </p:spPr>
      </p:pic>
      <p:sp>
        <p:nvSpPr>
          <p:cNvPr id="7" name="圆角矩形 11">
            <a:extLst>
              <a:ext uri="{FF2B5EF4-FFF2-40B4-BE49-F238E27FC236}">
                <a16:creationId xmlns:a16="http://schemas.microsoft.com/office/drawing/2014/main" xmlns="" id="{8AB3FC7C-D5C6-FED8-7FF9-D0E561C8876A}"/>
              </a:ext>
            </a:extLst>
          </p:cNvPr>
          <p:cNvSpPr/>
          <p:nvPr userDrawn="1"/>
        </p:nvSpPr>
        <p:spPr>
          <a:xfrm>
            <a:off x="919320" y="1276554"/>
            <a:ext cx="10751979" cy="6336360"/>
          </a:xfrm>
          <a:prstGeom prst="roundRect">
            <a:avLst>
              <a:gd name="adj" fmla="val 4742"/>
            </a:avLst>
          </a:prstGeom>
          <a:solidFill>
            <a:schemeClr val="bg1"/>
          </a:solidFill>
          <a:ln w="57150">
            <a:solidFill>
              <a:srgbClr val="E470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4942763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知识点-模板">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4E9E88F-F715-4A03-A593-654DB9A7954F}"/>
              </a:ext>
            </a:extLst>
          </p:cNvPr>
          <p:cNvSpPr/>
          <p:nvPr userDrawn="1"/>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A88217F1-D421-4CD0-BD12-AC42F1E24085}"/>
              </a:ext>
            </a:extLst>
          </p:cNvPr>
          <p:cNvSpPr txBox="1"/>
          <p:nvPr userDrawn="1"/>
        </p:nvSpPr>
        <p:spPr>
          <a:xfrm>
            <a:off x="919321" y="374590"/>
            <a:ext cx="4432300" cy="584775"/>
          </a:xfrm>
          <a:prstGeom prst="rect">
            <a:avLst/>
          </a:prstGeom>
          <a:noFill/>
        </p:spPr>
        <p:txBody>
          <a:bodyPr wrap="square" rtlCol="0">
            <a:spAutoFit/>
          </a:bodyPr>
          <a:lstStyle/>
          <a:p>
            <a:r>
              <a:rPr lang="en-US" altLang="zh-CN" sz="3200" b="1" dirty="0"/>
              <a:t>Language Points</a:t>
            </a:r>
            <a:endParaRPr lang="zh-CN" altLang="en-US" sz="3200" b="1" dirty="0"/>
          </a:p>
        </p:txBody>
      </p:sp>
      <p:sp>
        <p:nvSpPr>
          <p:cNvPr id="8" name="矩形: 圆角 34">
            <a:hlinkClick r:id="" action="ppaction://noaction"/>
            <a:extLst>
              <a:ext uri="{FF2B5EF4-FFF2-40B4-BE49-F238E27FC236}">
                <a16:creationId xmlns:a16="http://schemas.microsoft.com/office/drawing/2014/main" xmlns="" id="{FB723835-C7E3-49C8-9AB3-22753A6C89F5}"/>
              </a:ext>
            </a:extLst>
          </p:cNvPr>
          <p:cNvSpPr/>
          <p:nvPr userDrawn="1"/>
        </p:nvSpPr>
        <p:spPr>
          <a:xfrm>
            <a:off x="-117944" y="382764"/>
            <a:ext cx="1037265" cy="580535"/>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Arial" panose="020B0604020202020204" pitchFamily="34" charset="0"/>
                <a:cs typeface="Arial" panose="020B0604020202020204" pitchFamily="34" charset="0"/>
              </a:rPr>
              <a:t>LP</a:t>
            </a:r>
            <a:endParaRPr lang="zh-CN" alt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16834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知识点-模板">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4E9E88F-F715-4A03-A593-654DB9A7954F}"/>
              </a:ext>
            </a:extLst>
          </p:cNvPr>
          <p:cNvSpPr/>
          <p:nvPr userDrawn="1"/>
        </p:nvSpPr>
        <p:spPr>
          <a:xfrm>
            <a:off x="919321" y="470856"/>
            <a:ext cx="11272679" cy="4392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A88217F1-D421-4CD0-BD12-AC42F1E24085}"/>
              </a:ext>
            </a:extLst>
          </p:cNvPr>
          <p:cNvSpPr txBox="1"/>
          <p:nvPr userDrawn="1"/>
        </p:nvSpPr>
        <p:spPr>
          <a:xfrm>
            <a:off x="919321" y="374590"/>
            <a:ext cx="4432300" cy="584775"/>
          </a:xfrm>
          <a:prstGeom prst="rect">
            <a:avLst/>
          </a:prstGeom>
          <a:noFill/>
        </p:spPr>
        <p:txBody>
          <a:bodyPr wrap="square" rtlCol="0">
            <a:spAutoFit/>
          </a:bodyPr>
          <a:lstStyle/>
          <a:p>
            <a:r>
              <a:rPr lang="en-US" altLang="zh-CN" sz="3200" b="1" dirty="0"/>
              <a:t>Language Points</a:t>
            </a:r>
            <a:endParaRPr lang="zh-CN" altLang="en-US" sz="3200" b="1" dirty="0"/>
          </a:p>
        </p:txBody>
      </p:sp>
      <p:sp>
        <p:nvSpPr>
          <p:cNvPr id="5" name="矩形: 圆角 34">
            <a:hlinkClick r:id="" action="ppaction://noaction"/>
            <a:extLst>
              <a:ext uri="{FF2B5EF4-FFF2-40B4-BE49-F238E27FC236}">
                <a16:creationId xmlns:a16="http://schemas.microsoft.com/office/drawing/2014/main" xmlns="" id="{61AC6639-5AE9-050A-F250-6D1DA3E8AEEF}"/>
              </a:ext>
            </a:extLst>
          </p:cNvPr>
          <p:cNvSpPr/>
          <p:nvPr userDrawn="1"/>
        </p:nvSpPr>
        <p:spPr>
          <a:xfrm>
            <a:off x="-117944" y="382764"/>
            <a:ext cx="1037265" cy="580535"/>
          </a:xfrm>
          <a:prstGeom prst="roundRect">
            <a:avLst/>
          </a:prstGeom>
          <a:solidFill>
            <a:srgbClr val="E47057">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LP</a:t>
            </a:r>
            <a:endParaRPr kumimoji="0" lang="zh-CN" altLang="en-US" sz="28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xmlns="" val="124144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paring-过渡页">
    <p:spTree>
      <p:nvGrpSpPr>
        <p:cNvPr id="1" name=""/>
        <p:cNvGrpSpPr/>
        <p:nvPr/>
      </p:nvGrpSpPr>
      <p:grpSpPr>
        <a:xfrm>
          <a:off x="0" y="0"/>
          <a:ext cx="0" cy="0"/>
          <a:chOff x="0" y="0"/>
          <a:chExt cx="0" cy="0"/>
        </a:xfrm>
      </p:grpSpPr>
      <p:sp>
        <p:nvSpPr>
          <p:cNvPr id="7" name="圆角矩形 2">
            <a:extLst>
              <a:ext uri="{FF2B5EF4-FFF2-40B4-BE49-F238E27FC236}">
                <a16:creationId xmlns:a16="http://schemas.microsoft.com/office/drawing/2014/main" xmlns="" id="{1C6D82AB-A696-4520-95CC-2395AC15B463}"/>
              </a:ext>
            </a:extLst>
          </p:cNvPr>
          <p:cNvSpPr/>
          <p:nvPr userDrawn="1"/>
        </p:nvSpPr>
        <p:spPr>
          <a:xfrm>
            <a:off x="-385011" y="1942413"/>
            <a:ext cx="13042232" cy="2488186"/>
          </a:xfrm>
          <a:prstGeom prst="roundRect">
            <a:avLst>
              <a:gd name="adj" fmla="val 7640"/>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燕尾形 20">
            <a:extLst>
              <a:ext uri="{FF2B5EF4-FFF2-40B4-BE49-F238E27FC236}">
                <a16:creationId xmlns:a16="http://schemas.microsoft.com/office/drawing/2014/main" xmlns="" id="{E01496B7-B3AA-4FF4-A4D3-74AF5789FBFA}"/>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21">
            <a:hlinkClick r:id="rId2" action="ppaction://hlinksldjump"/>
            <a:extLst>
              <a:ext uri="{FF2B5EF4-FFF2-40B4-BE49-F238E27FC236}">
                <a16:creationId xmlns:a16="http://schemas.microsoft.com/office/drawing/2014/main" xmlns="" id="{E89508BD-355C-48AD-A48A-89FC1917D70E}"/>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19">
            <a:extLst>
              <a:ext uri="{FF2B5EF4-FFF2-40B4-BE49-F238E27FC236}">
                <a16:creationId xmlns:a16="http://schemas.microsoft.com/office/drawing/2014/main" xmlns="" id="{076FC14B-15DB-4FDF-8E90-C0E14E7D931A}"/>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a:extLst>
              <a:ext uri="{FF2B5EF4-FFF2-40B4-BE49-F238E27FC236}">
                <a16:creationId xmlns:a16="http://schemas.microsoft.com/office/drawing/2014/main" xmlns="" id="{01C8DDC4-9638-48E3-8F37-037A25616AFC}"/>
              </a:ext>
            </a:extLst>
          </p:cNvPr>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燕尾形 9">
            <a:extLst>
              <a:ext uri="{FF2B5EF4-FFF2-40B4-BE49-F238E27FC236}">
                <a16:creationId xmlns:a16="http://schemas.microsoft.com/office/drawing/2014/main" xmlns="" id="{1C2A8F71-BE03-4073-915B-81B115774B8E}"/>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文本框 12">
            <a:extLst>
              <a:ext uri="{FF2B5EF4-FFF2-40B4-BE49-F238E27FC236}">
                <a16:creationId xmlns:a16="http://schemas.microsoft.com/office/drawing/2014/main" xmlns="" id="{1D87EE32-A154-4D88-8685-CA42E6F888D1}"/>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Preparing</a:t>
            </a:r>
            <a:endParaRPr lang="zh-CN" altLang="en-US" sz="3200" b="1" dirty="0"/>
          </a:p>
        </p:txBody>
      </p:sp>
      <p:sp>
        <p:nvSpPr>
          <p:cNvPr id="15" name="文本框 14">
            <a:hlinkClick r:id="rId3" action="ppaction://hlinksldjump"/>
            <a:extLst>
              <a:ext uri="{FF2B5EF4-FFF2-40B4-BE49-F238E27FC236}">
                <a16:creationId xmlns:a16="http://schemas.microsoft.com/office/drawing/2014/main" xmlns="" id="{34C04799-7C89-4045-9DA8-FC1D342B1551}"/>
              </a:ext>
            </a:extLst>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6" name="文本框 15">
            <a:hlinkClick r:id="rId4" action="ppaction://hlinksldjump"/>
            <a:extLst>
              <a:ext uri="{FF2B5EF4-FFF2-40B4-BE49-F238E27FC236}">
                <a16:creationId xmlns:a16="http://schemas.microsoft.com/office/drawing/2014/main" xmlns="" id="{B5AF0616-0ABA-4897-9964-2ADC827D004B}"/>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17" name="文本框 16">
            <a:hlinkClick r:id="rId2" action="ppaction://hlinksldjump"/>
            <a:extLst>
              <a:ext uri="{FF2B5EF4-FFF2-40B4-BE49-F238E27FC236}">
                <a16:creationId xmlns:a16="http://schemas.microsoft.com/office/drawing/2014/main" xmlns="" id="{00CAC164-3582-4485-A8CA-410AE1A25AC2}"/>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extLst>
      <p:ext uri="{BB962C8B-B14F-4D97-AF65-F5344CB8AC3E}">
        <p14:creationId xmlns:p14="http://schemas.microsoft.com/office/powerpoint/2010/main" xmlns="" val="32199920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空白页-模板">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6874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paring-activity模板">
    <p:spTree>
      <p:nvGrpSpPr>
        <p:cNvPr id="1" name=""/>
        <p:cNvGrpSpPr/>
        <p:nvPr/>
      </p:nvGrpSpPr>
      <p:grpSpPr>
        <a:xfrm>
          <a:off x="0" y="0"/>
          <a:ext cx="0" cy="0"/>
          <a:chOff x="0" y="0"/>
          <a:chExt cx="0" cy="0"/>
        </a:xfrm>
      </p:grpSpPr>
      <p:sp>
        <p:nvSpPr>
          <p:cNvPr id="7" name="燕尾形 20">
            <a:extLst>
              <a:ext uri="{FF2B5EF4-FFF2-40B4-BE49-F238E27FC236}">
                <a16:creationId xmlns:a16="http://schemas.microsoft.com/office/drawing/2014/main" xmlns="" id="{BAEDB782-5A5B-411E-B92D-F53BD6FD55A9}"/>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21">
            <a:hlinkClick r:id="rId2" action="ppaction://hlinksldjump"/>
            <a:extLst>
              <a:ext uri="{FF2B5EF4-FFF2-40B4-BE49-F238E27FC236}">
                <a16:creationId xmlns:a16="http://schemas.microsoft.com/office/drawing/2014/main" xmlns="" id="{2C622213-7979-4CA2-9B3F-6D66D9F5C682}"/>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19">
            <a:extLst>
              <a:ext uri="{FF2B5EF4-FFF2-40B4-BE49-F238E27FC236}">
                <a16:creationId xmlns:a16="http://schemas.microsoft.com/office/drawing/2014/main" xmlns="" id="{5AAF1BA9-13C5-4531-BAAD-7AC31EFBEBCB}"/>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椭圆 9">
            <a:extLst>
              <a:ext uri="{FF2B5EF4-FFF2-40B4-BE49-F238E27FC236}">
                <a16:creationId xmlns:a16="http://schemas.microsoft.com/office/drawing/2014/main" xmlns="" id="{2D729BE1-C4A6-4DD7-AFF3-79218FAFEC88}"/>
              </a:ext>
            </a:extLst>
          </p:cNvPr>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燕尾形 9">
            <a:extLst>
              <a:ext uri="{FF2B5EF4-FFF2-40B4-BE49-F238E27FC236}">
                <a16:creationId xmlns:a16="http://schemas.microsoft.com/office/drawing/2014/main" xmlns="" id="{D81F2246-7617-4CC6-98FF-4ACB8E9B08D4}"/>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a:extLst>
              <a:ext uri="{FF2B5EF4-FFF2-40B4-BE49-F238E27FC236}">
                <a16:creationId xmlns:a16="http://schemas.microsoft.com/office/drawing/2014/main" xmlns="" id="{A5FFF2E0-23A6-4BEE-8097-3E72DA916217}"/>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Preparing</a:t>
            </a:r>
            <a:endParaRPr lang="zh-CN" altLang="en-US" sz="3200" b="1" dirty="0"/>
          </a:p>
        </p:txBody>
      </p:sp>
      <p:sp>
        <p:nvSpPr>
          <p:cNvPr id="18" name="文本框 17">
            <a:extLst>
              <a:ext uri="{FF2B5EF4-FFF2-40B4-BE49-F238E27FC236}">
                <a16:creationId xmlns:a16="http://schemas.microsoft.com/office/drawing/2014/main" xmlns="" id="{9D9E511F-0F1D-476F-AE27-F3F4F1EEE061}"/>
              </a:ext>
            </a:extLst>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19" name="文本框 18">
            <a:hlinkClick r:id="rId3" action="ppaction://hlinksldjump"/>
            <a:extLst>
              <a:ext uri="{FF2B5EF4-FFF2-40B4-BE49-F238E27FC236}">
                <a16:creationId xmlns:a16="http://schemas.microsoft.com/office/drawing/2014/main" xmlns="" id="{43CFEB4B-CB17-416C-A1AB-09E4FF28E8FB}"/>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0" name="文本框 19">
            <a:hlinkClick r:id="rId2" action="ppaction://hlinksldjump"/>
            <a:extLst>
              <a:ext uri="{FF2B5EF4-FFF2-40B4-BE49-F238E27FC236}">
                <a16:creationId xmlns:a16="http://schemas.microsoft.com/office/drawing/2014/main" xmlns="" id="{95067720-D528-46A6-AF6E-421779B0726F}"/>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extLst>
      <p:ext uri="{BB962C8B-B14F-4D97-AF65-F5344CB8AC3E}">
        <p14:creationId xmlns:p14="http://schemas.microsoft.com/office/powerpoint/2010/main" xmlns="" val="1434604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itiating-过渡页模板">
    <p:spTree>
      <p:nvGrpSpPr>
        <p:cNvPr id="1" name=""/>
        <p:cNvGrpSpPr/>
        <p:nvPr/>
      </p:nvGrpSpPr>
      <p:grpSpPr>
        <a:xfrm>
          <a:off x="0" y="0"/>
          <a:ext cx="0" cy="0"/>
          <a:chOff x="0" y="0"/>
          <a:chExt cx="0" cy="0"/>
        </a:xfrm>
      </p:grpSpPr>
      <p:sp>
        <p:nvSpPr>
          <p:cNvPr id="41" name="圆角矩形 2">
            <a:extLst>
              <a:ext uri="{FF2B5EF4-FFF2-40B4-BE49-F238E27FC236}">
                <a16:creationId xmlns:a16="http://schemas.microsoft.com/office/drawing/2014/main" xmlns="" id="{A8CCA8C1-6F91-4F9E-852A-3D741F2591E2}"/>
              </a:ext>
            </a:extLst>
          </p:cNvPr>
          <p:cNvSpPr/>
          <p:nvPr userDrawn="1"/>
        </p:nvSpPr>
        <p:spPr>
          <a:xfrm>
            <a:off x="-414870" y="1978758"/>
            <a:ext cx="13042232" cy="3072647"/>
          </a:xfrm>
          <a:prstGeom prst="roundRect">
            <a:avLst>
              <a:gd name="adj" fmla="val 7640"/>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燕尾形 20">
            <a:extLst>
              <a:ext uri="{FF2B5EF4-FFF2-40B4-BE49-F238E27FC236}">
                <a16:creationId xmlns:a16="http://schemas.microsoft.com/office/drawing/2014/main" xmlns="" id="{4FCF90F5-DE60-494A-8F77-D841DB30B2C5}"/>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21">
            <a:hlinkClick r:id="rId2" action="ppaction://hlinksldjump"/>
            <a:extLst>
              <a:ext uri="{FF2B5EF4-FFF2-40B4-BE49-F238E27FC236}">
                <a16:creationId xmlns:a16="http://schemas.microsoft.com/office/drawing/2014/main" xmlns="" id="{B3097B19-A576-422C-B014-08716EA6B996}"/>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燕尾形 19">
            <a:extLst>
              <a:ext uri="{FF2B5EF4-FFF2-40B4-BE49-F238E27FC236}">
                <a16:creationId xmlns:a16="http://schemas.microsoft.com/office/drawing/2014/main" xmlns="" id="{36AA6A89-6A45-43E8-BF88-BE0FD0753607}"/>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a:extLst>
              <a:ext uri="{FF2B5EF4-FFF2-40B4-BE49-F238E27FC236}">
                <a16:creationId xmlns:a16="http://schemas.microsoft.com/office/drawing/2014/main" xmlns="" id="{0A3CFD12-7441-4175-9457-618B4DC7C984}"/>
              </a:ext>
            </a:extLst>
          </p:cNvPr>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燕尾形 9">
            <a:extLst>
              <a:ext uri="{FF2B5EF4-FFF2-40B4-BE49-F238E27FC236}">
                <a16:creationId xmlns:a16="http://schemas.microsoft.com/office/drawing/2014/main" xmlns="" id="{053B60C6-0612-494B-85C2-A15326D4EB44}"/>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文本框 46">
            <a:extLst>
              <a:ext uri="{FF2B5EF4-FFF2-40B4-BE49-F238E27FC236}">
                <a16:creationId xmlns:a16="http://schemas.microsoft.com/office/drawing/2014/main" xmlns="" id="{57464697-6428-4B58-9DF7-D368DC499DB3}"/>
              </a:ext>
            </a:extLst>
          </p:cNvPr>
          <p:cNvSpPr txBox="1"/>
          <p:nvPr userDrawn="1"/>
        </p:nvSpPr>
        <p:spPr>
          <a:xfrm>
            <a:off x="919321" y="936000"/>
            <a:ext cx="4432300" cy="584775"/>
          </a:xfrm>
          <a:prstGeom prst="rect">
            <a:avLst/>
          </a:prstGeom>
          <a:noFill/>
        </p:spPr>
        <p:txBody>
          <a:bodyPr wrap="square" rtlCol="0">
            <a:spAutoFit/>
          </a:bodyPr>
          <a:lstStyle/>
          <a:p>
            <a:r>
              <a:rPr lang="en-US" altLang="zh-CN" sz="3200" b="1" dirty="0"/>
              <a:t>Initiating</a:t>
            </a:r>
            <a:endParaRPr lang="zh-CN" altLang="en-US" sz="3200" b="1" dirty="0"/>
          </a:p>
        </p:txBody>
      </p:sp>
      <p:sp>
        <p:nvSpPr>
          <p:cNvPr id="49" name="文本框 48">
            <a:extLst>
              <a:ext uri="{FF2B5EF4-FFF2-40B4-BE49-F238E27FC236}">
                <a16:creationId xmlns:a16="http://schemas.microsoft.com/office/drawing/2014/main" xmlns="" id="{EE4DDCFD-BA62-42C4-9F81-E8EB3BA8A235}"/>
              </a:ext>
            </a:extLst>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50" name="文本框 49">
            <a:hlinkClick r:id="rId3" action="ppaction://hlinksldjump"/>
            <a:extLst>
              <a:ext uri="{FF2B5EF4-FFF2-40B4-BE49-F238E27FC236}">
                <a16:creationId xmlns:a16="http://schemas.microsoft.com/office/drawing/2014/main" xmlns="" id="{68B42A55-47B1-499C-AD50-9594EA56F576}"/>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51" name="文本框 50">
            <a:hlinkClick r:id="rId2" action="ppaction://hlinksldjump"/>
            <a:extLst>
              <a:ext uri="{FF2B5EF4-FFF2-40B4-BE49-F238E27FC236}">
                <a16:creationId xmlns:a16="http://schemas.microsoft.com/office/drawing/2014/main" xmlns="" id="{43CC33FA-BB1C-4236-B8B4-946191688F19}"/>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extLst>
      <p:ext uri="{BB962C8B-B14F-4D97-AF65-F5344CB8AC3E}">
        <p14:creationId xmlns:p14="http://schemas.microsoft.com/office/powerpoint/2010/main" xmlns="" val="2617221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ssageA-模板">
    <p:spTree>
      <p:nvGrpSpPr>
        <p:cNvPr id="1" name=""/>
        <p:cNvGrpSpPr/>
        <p:nvPr/>
      </p:nvGrpSpPr>
      <p:grpSpPr>
        <a:xfrm>
          <a:off x="0" y="0"/>
          <a:ext cx="0" cy="0"/>
          <a:chOff x="0" y="0"/>
          <a:chExt cx="0" cy="0"/>
        </a:xfrm>
      </p:grpSpPr>
      <p:sp>
        <p:nvSpPr>
          <p:cNvPr id="13" name="椭圆 12">
            <a:extLst>
              <a:ext uri="{FF2B5EF4-FFF2-40B4-BE49-F238E27FC236}">
                <a16:creationId xmlns:a16="http://schemas.microsoft.com/office/drawing/2014/main" xmlns="" id="{0C4B4486-93C4-419F-9A6F-BE9B37104CA3}"/>
              </a:ext>
            </a:extLst>
          </p:cNvPr>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燕尾形 9">
            <a:extLst>
              <a:ext uri="{FF2B5EF4-FFF2-40B4-BE49-F238E27FC236}">
                <a16:creationId xmlns:a16="http://schemas.microsoft.com/office/drawing/2014/main" xmlns="" id="{F84EB8D8-E770-49D1-A445-BE5682D77561}"/>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xmlns="" id="{D5DD629F-17EE-4A39-8298-034386A1346A}"/>
              </a:ext>
            </a:extLst>
          </p:cNvPr>
          <p:cNvSpPr txBox="1"/>
          <p:nvPr userDrawn="1"/>
        </p:nvSpPr>
        <p:spPr>
          <a:xfrm>
            <a:off x="919321" y="936437"/>
            <a:ext cx="4432300" cy="584775"/>
          </a:xfrm>
          <a:prstGeom prst="rect">
            <a:avLst/>
          </a:prstGeom>
          <a:noFill/>
        </p:spPr>
        <p:txBody>
          <a:bodyPr wrap="square" rtlCol="0">
            <a:spAutoFit/>
          </a:bodyPr>
          <a:lstStyle/>
          <a:p>
            <a:r>
              <a:rPr lang="en-GB" altLang="zh-CN" sz="3200" b="1" dirty="0"/>
              <a:t>Initiating</a:t>
            </a:r>
          </a:p>
        </p:txBody>
      </p:sp>
      <p:sp>
        <p:nvSpPr>
          <p:cNvPr id="16" name="圆角矩形 1">
            <a:extLst>
              <a:ext uri="{FF2B5EF4-FFF2-40B4-BE49-F238E27FC236}">
                <a16:creationId xmlns:a16="http://schemas.microsoft.com/office/drawing/2014/main" xmlns="" id="{79E4EC60-2C53-448C-8C40-07BD4A6F6936}"/>
              </a:ext>
            </a:extLst>
          </p:cNvPr>
          <p:cNvSpPr/>
          <p:nvPr userDrawn="1"/>
        </p:nvSpPr>
        <p:spPr>
          <a:xfrm>
            <a:off x="8301519" y="936435"/>
            <a:ext cx="3051425" cy="933461"/>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A</a:t>
            </a:r>
            <a:endParaRPr lang="zh-CN" altLang="en-US" sz="3200" b="1" dirty="0"/>
          </a:p>
        </p:txBody>
      </p:sp>
      <p:sp>
        <p:nvSpPr>
          <p:cNvPr id="17" name="圆角矩形 13">
            <a:extLst>
              <a:ext uri="{FF2B5EF4-FFF2-40B4-BE49-F238E27FC236}">
                <a16:creationId xmlns:a16="http://schemas.microsoft.com/office/drawing/2014/main" xmlns="" id="{A22965A0-E16A-448D-B0F3-75B7BD7F5358}"/>
              </a:ext>
            </a:extLst>
          </p:cNvPr>
          <p:cNvSpPr/>
          <p:nvPr userDrawn="1"/>
        </p:nvSpPr>
        <p:spPr>
          <a:xfrm>
            <a:off x="919320" y="1733748"/>
            <a:ext cx="10751979" cy="5898951"/>
          </a:xfrm>
          <a:prstGeom prst="roundRect">
            <a:avLst>
              <a:gd name="adj" fmla="val 4742"/>
            </a:avLst>
          </a:prstGeom>
          <a:solidFill>
            <a:schemeClr val="bg1"/>
          </a:solidFill>
          <a:ln w="57150">
            <a:solidFill>
              <a:srgbClr val="F19B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燕尾形 14">
            <a:extLst>
              <a:ext uri="{FF2B5EF4-FFF2-40B4-BE49-F238E27FC236}">
                <a16:creationId xmlns:a16="http://schemas.microsoft.com/office/drawing/2014/main" xmlns="" id="{66D44F68-789C-4D07-B363-6BDF33BE31B6}"/>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16">
            <a:hlinkClick r:id="rId2" action="ppaction://hlinksldjump"/>
            <a:extLst>
              <a:ext uri="{FF2B5EF4-FFF2-40B4-BE49-F238E27FC236}">
                <a16:creationId xmlns:a16="http://schemas.microsoft.com/office/drawing/2014/main" xmlns="" id="{877FF20B-BB0B-4ABD-BA5D-BF0B278195CE}"/>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18">
            <a:extLst>
              <a:ext uri="{FF2B5EF4-FFF2-40B4-BE49-F238E27FC236}">
                <a16:creationId xmlns:a16="http://schemas.microsoft.com/office/drawing/2014/main" xmlns="" id="{664975D1-1254-491F-A3C2-9B0A40B50061}"/>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0">
            <a:extLst>
              <a:ext uri="{FF2B5EF4-FFF2-40B4-BE49-F238E27FC236}">
                <a16:creationId xmlns:a16="http://schemas.microsoft.com/office/drawing/2014/main" xmlns="" id="{7131CD57-9FF4-4844-A21C-7779E815B5DF}"/>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a:extLst>
              <a:ext uri="{FF2B5EF4-FFF2-40B4-BE49-F238E27FC236}">
                <a16:creationId xmlns:a16="http://schemas.microsoft.com/office/drawing/2014/main" xmlns="" id="{7A0993AF-2BF0-4A25-90CE-31DDF9329DC0}"/>
              </a:ext>
            </a:extLst>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26" name="文本框 25">
            <a:hlinkClick r:id="rId3" action="ppaction://hlinksldjump"/>
            <a:extLst>
              <a:ext uri="{FF2B5EF4-FFF2-40B4-BE49-F238E27FC236}">
                <a16:creationId xmlns:a16="http://schemas.microsoft.com/office/drawing/2014/main" xmlns="" id="{6E45DF47-25A7-4BF6-B8C8-39B4ED21957E}"/>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27" name="文本框 26">
            <a:extLst>
              <a:ext uri="{FF2B5EF4-FFF2-40B4-BE49-F238E27FC236}">
                <a16:creationId xmlns:a16="http://schemas.microsoft.com/office/drawing/2014/main" xmlns="" id="{C42363D6-8D25-48C7-9D39-20193D22D3A7}"/>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pic>
        <p:nvPicPr>
          <p:cNvPr id="3" name="图片 2">
            <a:extLst>
              <a:ext uri="{FF2B5EF4-FFF2-40B4-BE49-F238E27FC236}">
                <a16:creationId xmlns:a16="http://schemas.microsoft.com/office/drawing/2014/main" xmlns="" id="{C917A0C9-E321-6CA1-9780-BE91B59BB07E}"/>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10433247" y="1075968"/>
            <a:ext cx="597600" cy="613751"/>
          </a:xfrm>
          <a:prstGeom prst="rect">
            <a:avLst/>
          </a:prstGeom>
        </p:spPr>
      </p:pic>
    </p:spTree>
    <p:extLst>
      <p:ext uri="{BB962C8B-B14F-4D97-AF65-F5344CB8AC3E}">
        <p14:creationId xmlns:p14="http://schemas.microsoft.com/office/powerpoint/2010/main" xmlns="" val="219845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itiating Activity-模板">
    <p:spTree>
      <p:nvGrpSpPr>
        <p:cNvPr id="1" name=""/>
        <p:cNvGrpSpPr/>
        <p:nvPr/>
      </p:nvGrpSpPr>
      <p:grpSpPr>
        <a:xfrm>
          <a:off x="0" y="0"/>
          <a:ext cx="0" cy="0"/>
          <a:chOff x="0" y="0"/>
          <a:chExt cx="0" cy="0"/>
        </a:xfrm>
      </p:grpSpPr>
      <p:sp>
        <p:nvSpPr>
          <p:cNvPr id="19" name="椭圆 18">
            <a:extLst>
              <a:ext uri="{FF2B5EF4-FFF2-40B4-BE49-F238E27FC236}">
                <a16:creationId xmlns:a16="http://schemas.microsoft.com/office/drawing/2014/main" xmlns="" id="{443486D6-BD91-4CE1-B023-54F01435DBE8}"/>
              </a:ext>
            </a:extLst>
          </p:cNvPr>
          <p:cNvSpPr/>
          <p:nvPr userDrawn="1"/>
        </p:nvSpPr>
        <p:spPr>
          <a:xfrm>
            <a:off x="114300" y="812542"/>
            <a:ext cx="805021" cy="805021"/>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燕尾形 9">
            <a:extLst>
              <a:ext uri="{FF2B5EF4-FFF2-40B4-BE49-F238E27FC236}">
                <a16:creationId xmlns:a16="http://schemas.microsoft.com/office/drawing/2014/main" xmlns="" id="{09347956-8C71-4E86-9A90-DD8440429CF3}"/>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a:extLst>
              <a:ext uri="{FF2B5EF4-FFF2-40B4-BE49-F238E27FC236}">
                <a16:creationId xmlns:a16="http://schemas.microsoft.com/office/drawing/2014/main" xmlns="" id="{32FBB831-6608-462F-88D9-79D719D3C2ED}"/>
              </a:ext>
            </a:extLst>
          </p:cNvPr>
          <p:cNvSpPr txBox="1"/>
          <p:nvPr userDrawn="1"/>
        </p:nvSpPr>
        <p:spPr>
          <a:xfrm>
            <a:off x="919321" y="936437"/>
            <a:ext cx="4432300" cy="584775"/>
          </a:xfrm>
          <a:prstGeom prst="rect">
            <a:avLst/>
          </a:prstGeom>
          <a:noFill/>
        </p:spPr>
        <p:txBody>
          <a:bodyPr wrap="square" rtlCol="0">
            <a:spAutoFit/>
          </a:bodyPr>
          <a:lstStyle/>
          <a:p>
            <a:r>
              <a:rPr lang="en-GB" altLang="zh-CN" sz="3200" b="1" dirty="0"/>
              <a:t>Initiating</a:t>
            </a:r>
          </a:p>
        </p:txBody>
      </p:sp>
      <p:sp>
        <p:nvSpPr>
          <p:cNvPr id="29" name="燕尾形 14">
            <a:extLst>
              <a:ext uri="{FF2B5EF4-FFF2-40B4-BE49-F238E27FC236}">
                <a16:creationId xmlns:a16="http://schemas.microsoft.com/office/drawing/2014/main" xmlns="" id="{829A1F2F-F793-4B7F-82EC-27BB19345A7B}"/>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燕尾形 16">
            <a:hlinkClick r:id="rId2" action="ppaction://hlinksldjump"/>
            <a:extLst>
              <a:ext uri="{FF2B5EF4-FFF2-40B4-BE49-F238E27FC236}">
                <a16:creationId xmlns:a16="http://schemas.microsoft.com/office/drawing/2014/main" xmlns="" id="{D7213A44-3561-4BC5-858D-A0F9181D0D7C}"/>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燕尾形 18">
            <a:extLst>
              <a:ext uri="{FF2B5EF4-FFF2-40B4-BE49-F238E27FC236}">
                <a16:creationId xmlns:a16="http://schemas.microsoft.com/office/drawing/2014/main" xmlns="" id="{2F05AB93-3DCD-4DDC-94B4-A574999E4221}"/>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燕尾形 20">
            <a:extLst>
              <a:ext uri="{FF2B5EF4-FFF2-40B4-BE49-F238E27FC236}">
                <a16:creationId xmlns:a16="http://schemas.microsoft.com/office/drawing/2014/main" xmlns="" id="{78471B08-0A54-4987-87FC-7F38BE095ACA}"/>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文本框 32">
            <a:extLst>
              <a:ext uri="{FF2B5EF4-FFF2-40B4-BE49-F238E27FC236}">
                <a16:creationId xmlns:a16="http://schemas.microsoft.com/office/drawing/2014/main" xmlns="" id="{DDE7B605-7FD3-4423-AFA3-125C72C03D3D}"/>
              </a:ext>
            </a:extLst>
          </p:cNvPr>
          <p:cNvSpPr txBox="1"/>
          <p:nvPr userDrawn="1"/>
        </p:nvSpPr>
        <p:spPr>
          <a:xfrm>
            <a:off x="-55708" y="-25400"/>
            <a:ext cx="4169587" cy="646331"/>
          </a:xfrm>
          <a:prstGeom prst="rect">
            <a:avLst/>
          </a:prstGeom>
          <a:noFill/>
        </p:spPr>
        <p:txBody>
          <a:bodyPr wrap="square" rtlCol="0">
            <a:spAutoFit/>
          </a:bodyPr>
          <a:lstStyle/>
          <a:p>
            <a:pPr algn="ctr"/>
            <a:r>
              <a:rPr lang="en-US" altLang="zh-CN" b="1" dirty="0">
                <a:solidFill>
                  <a:schemeClr val="bg1"/>
                </a:solidFill>
              </a:rPr>
              <a:t>PART ONE </a:t>
            </a:r>
          </a:p>
          <a:p>
            <a:pPr algn="ctr"/>
            <a:r>
              <a:rPr lang="en-GB" altLang="zh-CN" b="1" dirty="0"/>
              <a:t>Preparing and Initiating</a:t>
            </a:r>
            <a:endParaRPr lang="zh-CN" altLang="en-US" b="1" dirty="0">
              <a:solidFill>
                <a:schemeClr val="bg1"/>
              </a:solidFill>
            </a:endParaRPr>
          </a:p>
        </p:txBody>
      </p:sp>
      <p:sp>
        <p:nvSpPr>
          <p:cNvPr id="34" name="文本框 33">
            <a:hlinkClick r:id="rId3" action="ppaction://hlinksldjump"/>
            <a:extLst>
              <a:ext uri="{FF2B5EF4-FFF2-40B4-BE49-F238E27FC236}">
                <a16:creationId xmlns:a16="http://schemas.microsoft.com/office/drawing/2014/main" xmlns="" id="{029D0086-27A3-4FBA-9502-1831AD323A63}"/>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 </a:t>
            </a:r>
            <a:endParaRPr lang="zh-CN" altLang="en-US" b="1" dirty="0">
              <a:solidFill>
                <a:schemeClr val="bg1"/>
              </a:solidFill>
            </a:endParaRPr>
          </a:p>
        </p:txBody>
      </p:sp>
      <p:sp>
        <p:nvSpPr>
          <p:cNvPr id="35" name="文本框 34">
            <a:extLst>
              <a:ext uri="{FF2B5EF4-FFF2-40B4-BE49-F238E27FC236}">
                <a16:creationId xmlns:a16="http://schemas.microsoft.com/office/drawing/2014/main" xmlns="" id="{B6912A0A-7799-454E-B42C-96F95E227B63}"/>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extLst>
      <p:ext uri="{BB962C8B-B14F-4D97-AF65-F5344CB8AC3E}">
        <p14:creationId xmlns:p14="http://schemas.microsoft.com/office/powerpoint/2010/main" xmlns="" val="173528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ploring过渡页-模板">
    <p:spTree>
      <p:nvGrpSpPr>
        <p:cNvPr id="1" name=""/>
        <p:cNvGrpSpPr/>
        <p:nvPr/>
      </p:nvGrpSpPr>
      <p:grpSpPr>
        <a:xfrm>
          <a:off x="0" y="0"/>
          <a:ext cx="0" cy="0"/>
          <a:chOff x="0" y="0"/>
          <a:chExt cx="0" cy="0"/>
        </a:xfrm>
      </p:grpSpPr>
      <p:sp>
        <p:nvSpPr>
          <p:cNvPr id="2" name="圆角矩形 2">
            <a:extLst>
              <a:ext uri="{FF2B5EF4-FFF2-40B4-BE49-F238E27FC236}">
                <a16:creationId xmlns:a16="http://schemas.microsoft.com/office/drawing/2014/main" xmlns="" id="{5F884223-01FE-4F76-9473-C18788234FD1}"/>
              </a:ext>
            </a:extLst>
          </p:cNvPr>
          <p:cNvSpPr/>
          <p:nvPr userDrawn="1"/>
        </p:nvSpPr>
        <p:spPr>
          <a:xfrm>
            <a:off x="-425116" y="1942412"/>
            <a:ext cx="13042232" cy="2327929"/>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0">
            <a:extLst>
              <a:ext uri="{FF2B5EF4-FFF2-40B4-BE49-F238E27FC236}">
                <a16:creationId xmlns:a16="http://schemas.microsoft.com/office/drawing/2014/main" xmlns="" id="{81294097-09D8-453A-97DF-38C1EBC00813}"/>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21">
            <a:hlinkClick r:id="rId2" action="ppaction://hlinksldjump"/>
            <a:extLst>
              <a:ext uri="{FF2B5EF4-FFF2-40B4-BE49-F238E27FC236}">
                <a16:creationId xmlns:a16="http://schemas.microsoft.com/office/drawing/2014/main" xmlns="" id="{4E2EB242-F8C5-4E94-9AB4-A0BB9F4D856D}"/>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19">
            <a:hlinkClick r:id="rId3" action="ppaction://hlinksldjump"/>
            <a:extLst>
              <a:ext uri="{FF2B5EF4-FFF2-40B4-BE49-F238E27FC236}">
                <a16:creationId xmlns:a16="http://schemas.microsoft.com/office/drawing/2014/main" xmlns="" id="{31843597-3B3C-4C6C-AA08-ECC0B18534D8}"/>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a:extLst>
              <a:ext uri="{FF2B5EF4-FFF2-40B4-BE49-F238E27FC236}">
                <a16:creationId xmlns:a16="http://schemas.microsoft.com/office/drawing/2014/main" xmlns="" id="{48ABAA7B-440F-413D-8EB0-BF54F9DFA237}"/>
              </a:ext>
            </a:extLst>
          </p:cNvPr>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9">
            <a:extLst>
              <a:ext uri="{FF2B5EF4-FFF2-40B4-BE49-F238E27FC236}">
                <a16:creationId xmlns:a16="http://schemas.microsoft.com/office/drawing/2014/main" xmlns="" id="{66EF624E-F471-4E03-A744-6F4E6423AB83}"/>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xmlns="" id="{5C7A335A-424C-4C97-A7FE-B24409DB3D35}"/>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10" name="文本框 9">
            <a:hlinkClick r:id="rId3" action="ppaction://hlinksldjump"/>
            <a:extLst>
              <a:ext uri="{FF2B5EF4-FFF2-40B4-BE49-F238E27FC236}">
                <a16:creationId xmlns:a16="http://schemas.microsoft.com/office/drawing/2014/main" xmlns="" id="{B83EA629-FD22-41F9-9F45-DB74495ABBE6}"/>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1" name="文本框 10">
            <a:extLst>
              <a:ext uri="{FF2B5EF4-FFF2-40B4-BE49-F238E27FC236}">
                <a16:creationId xmlns:a16="http://schemas.microsoft.com/office/drawing/2014/main" xmlns="" id="{F71DE261-31EB-4345-9EBC-05BDAEEAD5DB}"/>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2" name="文本框 11">
            <a:hlinkClick r:id="rId2" action="ppaction://hlinksldjump"/>
            <a:extLst>
              <a:ext uri="{FF2B5EF4-FFF2-40B4-BE49-F238E27FC236}">
                <a16:creationId xmlns:a16="http://schemas.microsoft.com/office/drawing/2014/main" xmlns="" id="{C7735C01-9E1F-45A3-B4FC-A63CA79AB42C}"/>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extLst>
      <p:ext uri="{BB962C8B-B14F-4D97-AF65-F5344CB8AC3E}">
        <p14:creationId xmlns:p14="http://schemas.microsoft.com/office/powerpoint/2010/main" xmlns="" val="346216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ssageB-模板">
    <p:spTree>
      <p:nvGrpSpPr>
        <p:cNvPr id="1" name=""/>
        <p:cNvGrpSpPr/>
        <p:nvPr/>
      </p:nvGrpSpPr>
      <p:grpSpPr>
        <a:xfrm>
          <a:off x="0" y="0"/>
          <a:ext cx="0" cy="0"/>
          <a:chOff x="0" y="0"/>
          <a:chExt cx="0" cy="0"/>
        </a:xfrm>
      </p:grpSpPr>
      <p:sp>
        <p:nvSpPr>
          <p:cNvPr id="2" name="燕尾形 20">
            <a:extLst>
              <a:ext uri="{FF2B5EF4-FFF2-40B4-BE49-F238E27FC236}">
                <a16:creationId xmlns:a16="http://schemas.microsoft.com/office/drawing/2014/main" xmlns="" id="{4185241D-4346-4E74-AA06-CA73F407F80C}"/>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燕尾形 21">
            <a:hlinkClick r:id="rId2" action="ppaction://hlinksldjump"/>
            <a:extLst>
              <a:ext uri="{FF2B5EF4-FFF2-40B4-BE49-F238E27FC236}">
                <a16:creationId xmlns:a16="http://schemas.microsoft.com/office/drawing/2014/main" xmlns="" id="{51D53A9B-4045-4876-AEBA-C31BE516DC7F}"/>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19">
            <a:hlinkClick r:id="rId3" action="ppaction://hlinksldjump"/>
            <a:extLst>
              <a:ext uri="{FF2B5EF4-FFF2-40B4-BE49-F238E27FC236}">
                <a16:creationId xmlns:a16="http://schemas.microsoft.com/office/drawing/2014/main" xmlns="" id="{677A2498-6673-4D2D-8451-FD54C27F0AF2}"/>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椭圆 4">
            <a:extLst>
              <a:ext uri="{FF2B5EF4-FFF2-40B4-BE49-F238E27FC236}">
                <a16:creationId xmlns:a16="http://schemas.microsoft.com/office/drawing/2014/main" xmlns="" id="{D0EAD340-0BC3-4304-A8E0-B09A1947B578}"/>
              </a:ext>
            </a:extLst>
          </p:cNvPr>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燕尾形 9">
            <a:extLst>
              <a:ext uri="{FF2B5EF4-FFF2-40B4-BE49-F238E27FC236}">
                <a16:creationId xmlns:a16="http://schemas.microsoft.com/office/drawing/2014/main" xmlns="" id="{DB2E0F49-FA2B-4F24-B61A-E8FC6901B36A}"/>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a:extLst>
              <a:ext uri="{FF2B5EF4-FFF2-40B4-BE49-F238E27FC236}">
                <a16:creationId xmlns:a16="http://schemas.microsoft.com/office/drawing/2014/main" xmlns="" id="{2F3D52E5-36BE-4BE9-B440-70B7693FC4FE}"/>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8" name="文本框 7">
            <a:hlinkClick r:id="rId3" action="ppaction://hlinksldjump"/>
            <a:extLst>
              <a:ext uri="{FF2B5EF4-FFF2-40B4-BE49-F238E27FC236}">
                <a16:creationId xmlns:a16="http://schemas.microsoft.com/office/drawing/2014/main" xmlns="" id="{F5082255-7793-4588-854F-AF9729C7A731}"/>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9" name="文本框 8">
            <a:extLst>
              <a:ext uri="{FF2B5EF4-FFF2-40B4-BE49-F238E27FC236}">
                <a16:creationId xmlns:a16="http://schemas.microsoft.com/office/drawing/2014/main" xmlns="" id="{545F417F-4284-44E3-834B-78394D013055}"/>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0" name="文本框 9">
            <a:hlinkClick r:id="rId2" action="ppaction://hlinksldjump"/>
            <a:extLst>
              <a:ext uri="{FF2B5EF4-FFF2-40B4-BE49-F238E27FC236}">
                <a16:creationId xmlns:a16="http://schemas.microsoft.com/office/drawing/2014/main" xmlns="" id="{41631111-E1B8-4024-9CE4-1031C3453C66}"/>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1" name="圆角矩形 14">
            <a:extLst>
              <a:ext uri="{FF2B5EF4-FFF2-40B4-BE49-F238E27FC236}">
                <a16:creationId xmlns:a16="http://schemas.microsoft.com/office/drawing/2014/main" xmlns="" id="{D23D0DAF-B326-4080-B1BB-EECEDD123067}"/>
              </a:ext>
            </a:extLst>
          </p:cNvPr>
          <p:cNvSpPr/>
          <p:nvPr userDrawn="1"/>
        </p:nvSpPr>
        <p:spPr>
          <a:xfrm>
            <a:off x="8301519" y="936435"/>
            <a:ext cx="3051425" cy="933461"/>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dirty="0"/>
              <a:t> Passage B</a:t>
            </a:r>
            <a:endParaRPr lang="zh-CN" altLang="en-US" sz="3200" b="1" dirty="0"/>
          </a:p>
        </p:txBody>
      </p:sp>
      <p:sp>
        <p:nvSpPr>
          <p:cNvPr id="12" name="圆角矩形 16">
            <a:extLst>
              <a:ext uri="{FF2B5EF4-FFF2-40B4-BE49-F238E27FC236}">
                <a16:creationId xmlns:a16="http://schemas.microsoft.com/office/drawing/2014/main" xmlns="" id="{DD9DCFDF-B157-497F-B1B4-B12493B10ED6}"/>
              </a:ext>
            </a:extLst>
          </p:cNvPr>
          <p:cNvSpPr/>
          <p:nvPr userDrawn="1"/>
        </p:nvSpPr>
        <p:spPr>
          <a:xfrm>
            <a:off x="919320" y="1733748"/>
            <a:ext cx="10751979" cy="5898951"/>
          </a:xfrm>
          <a:prstGeom prst="roundRect">
            <a:avLst>
              <a:gd name="adj" fmla="val 4742"/>
            </a:avLst>
          </a:prstGeom>
          <a:solidFill>
            <a:schemeClr val="bg1"/>
          </a:solidFill>
          <a:ln w="57150">
            <a:solidFill>
              <a:srgbClr val="EA8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xmlns="" id="{972F4F4A-8DF8-B481-40F9-A141A1CFF8F0}"/>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10437545" y="1058489"/>
            <a:ext cx="616446" cy="616446"/>
          </a:xfrm>
          <a:prstGeom prst="rect">
            <a:avLst/>
          </a:prstGeom>
        </p:spPr>
      </p:pic>
    </p:spTree>
    <p:extLst>
      <p:ext uri="{BB962C8B-B14F-4D97-AF65-F5344CB8AC3E}">
        <p14:creationId xmlns:p14="http://schemas.microsoft.com/office/powerpoint/2010/main" xmlns="" val="308017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earching过渡页-模板">
    <p:spTree>
      <p:nvGrpSpPr>
        <p:cNvPr id="1" name=""/>
        <p:cNvGrpSpPr/>
        <p:nvPr/>
      </p:nvGrpSpPr>
      <p:grpSpPr>
        <a:xfrm>
          <a:off x="0" y="0"/>
          <a:ext cx="0" cy="0"/>
          <a:chOff x="0" y="0"/>
          <a:chExt cx="0" cy="0"/>
        </a:xfrm>
      </p:grpSpPr>
      <p:sp>
        <p:nvSpPr>
          <p:cNvPr id="2" name="圆角矩形 2">
            <a:extLst>
              <a:ext uri="{FF2B5EF4-FFF2-40B4-BE49-F238E27FC236}">
                <a16:creationId xmlns:a16="http://schemas.microsoft.com/office/drawing/2014/main" xmlns="" id="{5F884223-01FE-4F76-9473-C18788234FD1}"/>
              </a:ext>
            </a:extLst>
          </p:cNvPr>
          <p:cNvSpPr/>
          <p:nvPr userDrawn="1"/>
        </p:nvSpPr>
        <p:spPr>
          <a:xfrm>
            <a:off x="-385011" y="1942413"/>
            <a:ext cx="13042232" cy="2280796"/>
          </a:xfrm>
          <a:prstGeom prst="roundRect">
            <a:avLst>
              <a:gd name="adj" fmla="val 7640"/>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0">
            <a:extLst>
              <a:ext uri="{FF2B5EF4-FFF2-40B4-BE49-F238E27FC236}">
                <a16:creationId xmlns:a16="http://schemas.microsoft.com/office/drawing/2014/main" xmlns="" id="{81294097-09D8-453A-97DF-38C1EBC00813}"/>
              </a:ext>
            </a:extLst>
          </p:cNvPr>
          <p:cNvSpPr/>
          <p:nvPr userDrawn="1"/>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燕尾形 21">
            <a:hlinkClick r:id="rId2" action="ppaction://hlinksldjump"/>
            <a:extLst>
              <a:ext uri="{FF2B5EF4-FFF2-40B4-BE49-F238E27FC236}">
                <a16:creationId xmlns:a16="http://schemas.microsoft.com/office/drawing/2014/main" xmlns="" id="{4E2EB242-F8C5-4E94-9AB4-A0BB9F4D856D}"/>
              </a:ext>
            </a:extLst>
          </p:cNvPr>
          <p:cNvSpPr/>
          <p:nvPr userDrawn="1"/>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燕尾形 19">
            <a:hlinkClick r:id="rId3" action="ppaction://hlinksldjump"/>
            <a:extLst>
              <a:ext uri="{FF2B5EF4-FFF2-40B4-BE49-F238E27FC236}">
                <a16:creationId xmlns:a16="http://schemas.microsoft.com/office/drawing/2014/main" xmlns="" id="{31843597-3B3C-4C6C-AA08-ECC0B18534D8}"/>
              </a:ext>
            </a:extLst>
          </p:cNvPr>
          <p:cNvSpPr/>
          <p:nvPr userDrawn="1"/>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a:extLst>
              <a:ext uri="{FF2B5EF4-FFF2-40B4-BE49-F238E27FC236}">
                <a16:creationId xmlns:a16="http://schemas.microsoft.com/office/drawing/2014/main" xmlns="" id="{48ABAA7B-440F-413D-8EB0-BF54F9DFA237}"/>
              </a:ext>
            </a:extLst>
          </p:cNvPr>
          <p:cNvSpPr/>
          <p:nvPr userDrawn="1"/>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燕尾形 9">
            <a:extLst>
              <a:ext uri="{FF2B5EF4-FFF2-40B4-BE49-F238E27FC236}">
                <a16:creationId xmlns:a16="http://schemas.microsoft.com/office/drawing/2014/main" xmlns="" id="{66EF624E-F471-4E03-A744-6F4E6423AB83}"/>
              </a:ext>
            </a:extLst>
          </p:cNvPr>
          <p:cNvSpPr/>
          <p:nvPr userDrawn="1"/>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xmlns="" id="{5C7A335A-424C-4C97-A7FE-B24409DB3D35}"/>
              </a:ext>
            </a:extLst>
          </p:cNvPr>
          <p:cNvSpPr txBox="1"/>
          <p:nvPr userDrawn="1"/>
        </p:nvSpPr>
        <p:spPr>
          <a:xfrm>
            <a:off x="919321" y="970017"/>
            <a:ext cx="4432300" cy="584775"/>
          </a:xfrm>
          <a:prstGeom prst="rect">
            <a:avLst/>
          </a:prstGeom>
          <a:noFill/>
        </p:spPr>
        <p:txBody>
          <a:bodyPr wrap="square" rtlCol="0">
            <a:spAutoFit/>
          </a:bodyPr>
          <a:lstStyle/>
          <a:p>
            <a:r>
              <a:rPr lang="en-US" altLang="zh-CN" sz="3200" b="1" dirty="0"/>
              <a:t>Researching</a:t>
            </a:r>
            <a:endParaRPr lang="zh-CN" altLang="en-US" sz="3200" b="1" dirty="0"/>
          </a:p>
        </p:txBody>
      </p:sp>
      <p:sp>
        <p:nvSpPr>
          <p:cNvPr id="10" name="文本框 9">
            <a:hlinkClick r:id="rId3" action="ppaction://hlinksldjump"/>
            <a:extLst>
              <a:ext uri="{FF2B5EF4-FFF2-40B4-BE49-F238E27FC236}">
                <a16:creationId xmlns:a16="http://schemas.microsoft.com/office/drawing/2014/main" xmlns="" id="{B83EA629-FD22-41F9-9F45-DB74495ABBE6}"/>
              </a:ext>
            </a:extLst>
          </p:cNvPr>
          <p:cNvSpPr txBox="1"/>
          <p:nvPr userDrawn="1"/>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1" name="文本框 10">
            <a:extLst>
              <a:ext uri="{FF2B5EF4-FFF2-40B4-BE49-F238E27FC236}">
                <a16:creationId xmlns:a16="http://schemas.microsoft.com/office/drawing/2014/main" xmlns="" id="{F71DE261-31EB-4345-9EBC-05BDAEEAD5DB}"/>
              </a:ext>
            </a:extLst>
          </p:cNvPr>
          <p:cNvSpPr txBox="1"/>
          <p:nvPr userDrawn="1"/>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2" name="文本框 11">
            <a:hlinkClick r:id="rId2" action="ppaction://hlinksldjump"/>
            <a:extLst>
              <a:ext uri="{FF2B5EF4-FFF2-40B4-BE49-F238E27FC236}">
                <a16:creationId xmlns:a16="http://schemas.microsoft.com/office/drawing/2014/main" xmlns="" id="{C7735C01-9E1F-45A3-B4FC-A63CA79AB42C}"/>
              </a:ext>
            </a:extLst>
          </p:cNvPr>
          <p:cNvSpPr txBox="1"/>
          <p:nvPr userDrawn="1"/>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Tree>
    <p:extLst>
      <p:ext uri="{BB962C8B-B14F-4D97-AF65-F5344CB8AC3E}">
        <p14:creationId xmlns:p14="http://schemas.microsoft.com/office/powerpoint/2010/main" xmlns="" val="391168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57172179"/>
      </p:ext>
    </p:extLst>
  </p:cSld>
  <p:clrMap bg1="lt1" tx1="dk1" bg2="lt2" tx2="dk2" accent1="accent1" accent2="accent2" accent3="accent3" accent4="accent4" accent5="accent5" accent6="accent6" hlink="hlink" folHlink="folHlink"/>
  <p:sldLayoutIdLst>
    <p:sldLayoutId id="2147483668" r:id="rId1"/>
    <p:sldLayoutId id="2147483649" r:id="rId2"/>
    <p:sldLayoutId id="2147483650" r:id="rId3"/>
    <p:sldLayoutId id="2147483651" r:id="rId4"/>
    <p:sldLayoutId id="2147483652" r:id="rId5"/>
    <p:sldLayoutId id="2147483653" r:id="rId6"/>
    <p:sldLayoutId id="2147483654" r:id="rId7"/>
    <p:sldLayoutId id="2147483655" r:id="rId8"/>
    <p:sldLayoutId id="2147483667" r:id="rId9"/>
    <p:sldLayoutId id="2147483656" r:id="rId10"/>
    <p:sldLayoutId id="2147483657" r:id="rId11"/>
    <p:sldLayoutId id="2147483659" r:id="rId12"/>
    <p:sldLayoutId id="2147483660" r:id="rId13"/>
    <p:sldLayoutId id="2147483661" r:id="rId14"/>
    <p:sldLayoutId id="2147483663" r:id="rId15"/>
    <p:sldLayoutId id="2147483662" r:id="rId16"/>
    <p:sldLayoutId id="2147483664" r:id="rId17"/>
    <p:sldLayoutId id="2147483665" r:id="rId18"/>
    <p:sldLayoutId id="2147483669" r:id="rId19"/>
    <p:sldLayoutId id="2147483666"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slide" Target="slide74.xml"/><Relationship Id="rId7" Type="http://schemas.openxmlformats.org/officeDocument/2006/relationships/slide" Target="slide58.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slide" Target="slide22.xml"/><Relationship Id="rId5" Type="http://schemas.openxmlformats.org/officeDocument/2006/relationships/slide" Target="slide4.xml"/><Relationship Id="rId4" Type="http://schemas.openxmlformats.org/officeDocument/2006/relationships/slide" Target="slide48.xml"/></Relationships>
</file>

<file path=ppt/slides/_rels/slide11.xml.rels><?xml version="1.0" encoding="UTF-8" standalone="yes"?>
<Relationships xmlns="http://schemas.openxmlformats.org/package/2006/relationships"><Relationship Id="rId3" Type="http://schemas.openxmlformats.org/officeDocument/2006/relationships/slide" Target="slide75.xml"/><Relationship Id="rId7" Type="http://schemas.openxmlformats.org/officeDocument/2006/relationships/slide" Target="slide58.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slide" Target="slide22.xml"/><Relationship Id="rId5" Type="http://schemas.openxmlformats.org/officeDocument/2006/relationships/slide" Target="slide4.xml"/><Relationship Id="rId4" Type="http://schemas.openxmlformats.org/officeDocument/2006/relationships/slide" Target="slide51.xml"/></Relationships>
</file>

<file path=ppt/slides/_rels/slide12.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slide" Target="slide76.xml"/><Relationship Id="rId7" Type="http://schemas.openxmlformats.org/officeDocument/2006/relationships/slide" Target="slide22.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slide" Target="slide4.xml"/><Relationship Id="rId5" Type="http://schemas.openxmlformats.org/officeDocument/2006/relationships/slide" Target="slide53.xml"/><Relationship Id="rId4" Type="http://schemas.openxmlformats.org/officeDocument/2006/relationships/slide" Target="slide52.xml"/></Relationships>
</file>

<file path=ppt/slides/_rels/slide13.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image" Target="../media/image7.png"/><Relationship Id="rId7" Type="http://schemas.openxmlformats.org/officeDocument/2006/relationships/slide" Target="slide18.xml"/><Relationship Id="rId2" Type="http://schemas.openxmlformats.org/officeDocument/2006/relationships/slide" Target="slide13.xml"/><Relationship Id="rId1" Type="http://schemas.openxmlformats.org/officeDocument/2006/relationships/slideLayout" Target="../slideLayouts/slideLayout6.xml"/><Relationship Id="rId6" Type="http://schemas.openxmlformats.org/officeDocument/2006/relationships/slide" Target="slide15.xml"/><Relationship Id="rId11" Type="http://schemas.openxmlformats.org/officeDocument/2006/relationships/slide" Target="slide58.xml"/><Relationship Id="rId5" Type="http://schemas.openxmlformats.org/officeDocument/2006/relationships/slide" Target="slide19.xml"/><Relationship Id="rId10" Type="http://schemas.openxmlformats.org/officeDocument/2006/relationships/slide" Target="slide22.xml"/><Relationship Id="rId4" Type="http://schemas.openxmlformats.org/officeDocument/2006/relationships/slide" Target="slide14.xml"/><Relationship Id="rId9"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13.xml"/><Relationship Id="rId7" Type="http://schemas.openxmlformats.org/officeDocument/2006/relationships/slide" Target="slide20.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18.xml"/><Relationship Id="rId5" Type="http://schemas.openxmlformats.org/officeDocument/2006/relationships/slide" Target="slide15.xml"/><Relationship Id="rId10" Type="http://schemas.openxmlformats.org/officeDocument/2006/relationships/slide" Target="slide58.xml"/><Relationship Id="rId4" Type="http://schemas.openxmlformats.org/officeDocument/2006/relationships/slide" Target="slide19.xml"/><Relationship Id="rId9" Type="http://schemas.openxmlformats.org/officeDocument/2006/relationships/slide" Target="slide22.xml"/></Relationships>
</file>

<file path=ppt/slides/_rels/slide15.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13.xml"/><Relationship Id="rId7" Type="http://schemas.openxmlformats.org/officeDocument/2006/relationships/slide" Target="slide20.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18.xml"/><Relationship Id="rId5" Type="http://schemas.openxmlformats.org/officeDocument/2006/relationships/slide" Target="slide15.xml"/><Relationship Id="rId10" Type="http://schemas.openxmlformats.org/officeDocument/2006/relationships/slide" Target="slide58.xml"/><Relationship Id="rId4" Type="http://schemas.openxmlformats.org/officeDocument/2006/relationships/slide" Target="slide19.xml"/><Relationship Id="rId9" Type="http://schemas.openxmlformats.org/officeDocument/2006/relationships/slide" Target="slide22.xml"/></Relationships>
</file>

<file path=ppt/slides/_rels/slide16.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13.xml"/><Relationship Id="rId7" Type="http://schemas.openxmlformats.org/officeDocument/2006/relationships/slide" Target="slide20.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18.xml"/><Relationship Id="rId5" Type="http://schemas.openxmlformats.org/officeDocument/2006/relationships/slide" Target="slide15.xml"/><Relationship Id="rId10" Type="http://schemas.openxmlformats.org/officeDocument/2006/relationships/slide" Target="slide58.xml"/><Relationship Id="rId4" Type="http://schemas.openxmlformats.org/officeDocument/2006/relationships/slide" Target="slide19.xml"/><Relationship Id="rId9" Type="http://schemas.openxmlformats.org/officeDocument/2006/relationships/slide" Target="slide22.xml"/></Relationships>
</file>

<file path=ppt/slides/_rels/slide17.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13.xml"/><Relationship Id="rId7" Type="http://schemas.openxmlformats.org/officeDocument/2006/relationships/slide" Target="slide20.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18.xml"/><Relationship Id="rId5" Type="http://schemas.openxmlformats.org/officeDocument/2006/relationships/slide" Target="slide15.xml"/><Relationship Id="rId10" Type="http://schemas.openxmlformats.org/officeDocument/2006/relationships/slide" Target="slide58.xml"/><Relationship Id="rId4" Type="http://schemas.openxmlformats.org/officeDocument/2006/relationships/slide" Target="slide19.xml"/><Relationship Id="rId9" Type="http://schemas.openxmlformats.org/officeDocument/2006/relationships/slide" Target="slide22.xml"/></Relationships>
</file>

<file path=ppt/slides/_rels/slide18.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13.xml"/><Relationship Id="rId7" Type="http://schemas.openxmlformats.org/officeDocument/2006/relationships/slide" Target="slide20.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18.xml"/><Relationship Id="rId5" Type="http://schemas.openxmlformats.org/officeDocument/2006/relationships/slide" Target="slide15.xml"/><Relationship Id="rId10" Type="http://schemas.openxmlformats.org/officeDocument/2006/relationships/slide" Target="slide58.xml"/><Relationship Id="rId4" Type="http://schemas.openxmlformats.org/officeDocument/2006/relationships/slide" Target="slide19.xml"/><Relationship Id="rId9" Type="http://schemas.openxmlformats.org/officeDocument/2006/relationships/slide" Target="slide22.xml"/></Relationships>
</file>

<file path=ppt/slides/_rels/slide19.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13.xml"/><Relationship Id="rId7" Type="http://schemas.openxmlformats.org/officeDocument/2006/relationships/slide" Target="slide20.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18.xml"/><Relationship Id="rId5" Type="http://schemas.openxmlformats.org/officeDocument/2006/relationships/slide" Target="slide15.xml"/><Relationship Id="rId10" Type="http://schemas.openxmlformats.org/officeDocument/2006/relationships/slide" Target="slide58.xml"/><Relationship Id="rId4" Type="http://schemas.openxmlformats.org/officeDocument/2006/relationships/slide" Target="slide14.xml"/><Relationship Id="rId9" Type="http://schemas.openxmlformats.org/officeDocument/2006/relationships/slide" Target="slide22.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13.xml"/><Relationship Id="rId7" Type="http://schemas.openxmlformats.org/officeDocument/2006/relationships/slide" Target="slide20.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18.xml"/><Relationship Id="rId5" Type="http://schemas.openxmlformats.org/officeDocument/2006/relationships/slide" Target="slide15.xml"/><Relationship Id="rId10" Type="http://schemas.openxmlformats.org/officeDocument/2006/relationships/slide" Target="slide58.xml"/><Relationship Id="rId4" Type="http://schemas.openxmlformats.org/officeDocument/2006/relationships/slide" Target="slide19.xml"/><Relationship Id="rId9" Type="http://schemas.openxmlformats.org/officeDocument/2006/relationships/slide" Target="slide22.xml"/></Relationships>
</file>

<file path=ppt/slides/_rels/slide21.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13.xml"/><Relationship Id="rId7" Type="http://schemas.openxmlformats.org/officeDocument/2006/relationships/slide" Target="slide20.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slide" Target="slide18.xml"/><Relationship Id="rId5" Type="http://schemas.openxmlformats.org/officeDocument/2006/relationships/slide" Target="slide15.xml"/><Relationship Id="rId10" Type="http://schemas.openxmlformats.org/officeDocument/2006/relationships/slide" Target="slide58.xml"/><Relationship Id="rId4" Type="http://schemas.openxmlformats.org/officeDocument/2006/relationships/slide" Target="slide19.xml"/><Relationship Id="rId9" Type="http://schemas.openxmlformats.org/officeDocument/2006/relationships/slide" Target="slide22.xml"/></Relationships>
</file>

<file path=ppt/slides/_rels/slide2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slide" Target="slide58.xml"/></Relationships>
</file>

<file path=ppt/slides/_rels/slide23.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77.xml"/><Relationship Id="rId1" Type="http://schemas.openxmlformats.org/officeDocument/2006/relationships/slideLayout" Target="../slideLayouts/slideLayout8.xml"/><Relationship Id="rId6" Type="http://schemas.openxmlformats.org/officeDocument/2006/relationships/slide" Target="slide58.xml"/><Relationship Id="rId5" Type="http://schemas.openxmlformats.org/officeDocument/2006/relationships/slide" Target="slide22.xml"/><Relationship Id="rId4" Type="http://schemas.openxmlformats.org/officeDocument/2006/relationships/slide" Target="slide4.xml"/></Relationships>
</file>

<file path=ppt/slides/_rels/slide24.xml.rels><?xml version="1.0" encoding="UTF-8" standalone="yes"?>
<Relationships xmlns="http://schemas.openxmlformats.org/package/2006/relationships"><Relationship Id="rId3" Type="http://schemas.openxmlformats.org/officeDocument/2006/relationships/slide" Target="slide57.xml"/><Relationship Id="rId7" Type="http://schemas.openxmlformats.org/officeDocument/2006/relationships/slide" Target="slide22.xml"/><Relationship Id="rId2" Type="http://schemas.openxmlformats.org/officeDocument/2006/relationships/slide" Target="slide78.xml"/><Relationship Id="rId1" Type="http://schemas.openxmlformats.org/officeDocument/2006/relationships/slideLayout" Target="../slideLayouts/slideLayout8.xml"/><Relationship Id="rId6" Type="http://schemas.openxmlformats.org/officeDocument/2006/relationships/slide" Target="slide4.xml"/><Relationship Id="rId5" Type="http://schemas.openxmlformats.org/officeDocument/2006/relationships/slide" Target="slide60.xml"/><Relationship Id="rId4" Type="http://schemas.openxmlformats.org/officeDocument/2006/relationships/slide" Target="slide58.xml"/></Relationships>
</file>

<file path=ppt/slides/_rels/slide25.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slide" Target="slide79.xml"/><Relationship Id="rId1" Type="http://schemas.openxmlformats.org/officeDocument/2006/relationships/slideLayout" Target="../slideLayouts/slideLayout8.xml"/><Relationship Id="rId6" Type="http://schemas.openxmlformats.org/officeDocument/2006/relationships/slide" Target="slide58.xml"/><Relationship Id="rId5" Type="http://schemas.openxmlformats.org/officeDocument/2006/relationships/slide" Target="slide22.xml"/><Relationship Id="rId4" Type="http://schemas.openxmlformats.org/officeDocument/2006/relationships/slide" Target="slide4.xml"/></Relationships>
</file>

<file path=ppt/slides/_rels/slide26.xml.rels><?xml version="1.0" encoding="UTF-8" standalone="yes"?>
<Relationships xmlns="http://schemas.openxmlformats.org/package/2006/relationships"><Relationship Id="rId3" Type="http://schemas.openxmlformats.org/officeDocument/2006/relationships/slide" Target="slide62.xml"/><Relationship Id="rId7" Type="http://schemas.openxmlformats.org/officeDocument/2006/relationships/slide" Target="slide58.xml"/><Relationship Id="rId2" Type="http://schemas.openxmlformats.org/officeDocument/2006/relationships/slide" Target="slide80.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4.xml"/><Relationship Id="rId4" Type="http://schemas.openxmlformats.org/officeDocument/2006/relationships/slide" Target="slide63.xml"/></Relationships>
</file>

<file path=ppt/slides/_rels/slide27.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slide" Target="slide81.xml"/><Relationship Id="rId1" Type="http://schemas.openxmlformats.org/officeDocument/2006/relationships/slideLayout" Target="../slideLayouts/slideLayout8.xml"/><Relationship Id="rId6" Type="http://schemas.openxmlformats.org/officeDocument/2006/relationships/slide" Target="slide58.xml"/><Relationship Id="rId5" Type="http://schemas.openxmlformats.org/officeDocument/2006/relationships/slide" Target="slide22.xml"/><Relationship Id="rId4" Type="http://schemas.openxmlformats.org/officeDocument/2006/relationships/slide" Target="slide4.xml"/></Relationships>
</file>

<file path=ppt/slides/_rels/slide28.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slide" Target="slide82.xml"/><Relationship Id="rId1" Type="http://schemas.openxmlformats.org/officeDocument/2006/relationships/slideLayout" Target="../slideLayouts/slideLayout8.xml"/><Relationship Id="rId6" Type="http://schemas.openxmlformats.org/officeDocument/2006/relationships/slide" Target="slide58.xml"/><Relationship Id="rId5" Type="http://schemas.openxmlformats.org/officeDocument/2006/relationships/slide" Target="slide22.xml"/><Relationship Id="rId4" Type="http://schemas.openxmlformats.org/officeDocument/2006/relationships/slide" Target="slide4.xml"/></Relationships>
</file>

<file path=ppt/slides/_rels/slide29.xml.rels><?xml version="1.0" encoding="UTF-8" standalone="yes"?>
<Relationships xmlns="http://schemas.openxmlformats.org/package/2006/relationships"><Relationship Id="rId3" Type="http://schemas.openxmlformats.org/officeDocument/2006/relationships/slide" Target="slide67.xml"/><Relationship Id="rId7" Type="http://schemas.openxmlformats.org/officeDocument/2006/relationships/slide" Target="slide58.xml"/><Relationship Id="rId2" Type="http://schemas.openxmlformats.org/officeDocument/2006/relationships/slide" Target="slide83.xml"/><Relationship Id="rId1" Type="http://schemas.openxmlformats.org/officeDocument/2006/relationships/slideLayout" Target="../slideLayouts/slideLayout8.xml"/><Relationship Id="rId6" Type="http://schemas.openxmlformats.org/officeDocument/2006/relationships/slide" Target="slide22.xml"/><Relationship Id="rId5" Type="http://schemas.openxmlformats.org/officeDocument/2006/relationships/slide" Target="slide4.xml"/><Relationship Id="rId4" Type="http://schemas.openxmlformats.org/officeDocument/2006/relationships/slide" Target="slide69.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image" Target="../media/image7.png"/><Relationship Id="rId7" Type="http://schemas.openxmlformats.org/officeDocument/2006/relationships/slide" Target="slide45.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slide" Target="slide44.xml"/><Relationship Id="rId11" Type="http://schemas.openxmlformats.org/officeDocument/2006/relationships/slide" Target="slide58.xml"/><Relationship Id="rId5" Type="http://schemas.openxmlformats.org/officeDocument/2006/relationships/slide" Target="slide31.xml"/><Relationship Id="rId10" Type="http://schemas.openxmlformats.org/officeDocument/2006/relationships/slide" Target="slide22.xml"/><Relationship Id="rId4" Type="http://schemas.openxmlformats.org/officeDocument/2006/relationships/slide" Target="slide30.xml"/><Relationship Id="rId9" Type="http://schemas.openxmlformats.org/officeDocument/2006/relationships/slide" Target="slide4.xml"/></Relationships>
</file>

<file path=ppt/slides/_rels/slide31.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image" Target="../media/image7.png"/><Relationship Id="rId7" Type="http://schemas.openxmlformats.org/officeDocument/2006/relationships/slide" Target="slide45.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slide" Target="slide44.xml"/><Relationship Id="rId11" Type="http://schemas.openxmlformats.org/officeDocument/2006/relationships/slide" Target="slide58.xml"/><Relationship Id="rId5" Type="http://schemas.openxmlformats.org/officeDocument/2006/relationships/slide" Target="slide31.xml"/><Relationship Id="rId10" Type="http://schemas.openxmlformats.org/officeDocument/2006/relationships/slide" Target="slide22.xml"/><Relationship Id="rId4" Type="http://schemas.openxmlformats.org/officeDocument/2006/relationships/slide" Target="slide30.xml"/><Relationship Id="rId9" Type="http://schemas.openxmlformats.org/officeDocument/2006/relationships/slide" Target="slide4.xml"/></Relationships>
</file>

<file path=ppt/slides/_rels/slide32.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image" Target="../media/image7.png"/><Relationship Id="rId7" Type="http://schemas.openxmlformats.org/officeDocument/2006/relationships/slide" Target="slide45.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slide" Target="slide44.xml"/><Relationship Id="rId11" Type="http://schemas.openxmlformats.org/officeDocument/2006/relationships/slide" Target="slide58.xml"/><Relationship Id="rId5" Type="http://schemas.openxmlformats.org/officeDocument/2006/relationships/slide" Target="slide31.xml"/><Relationship Id="rId10" Type="http://schemas.openxmlformats.org/officeDocument/2006/relationships/slide" Target="slide22.xml"/><Relationship Id="rId4" Type="http://schemas.openxmlformats.org/officeDocument/2006/relationships/slide" Target="slide30.xml"/><Relationship Id="rId9" Type="http://schemas.openxmlformats.org/officeDocument/2006/relationships/slide" Target="slide4.xml"/></Relationships>
</file>

<file path=ppt/slides/_rels/slide3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slide" Target="slide58.xml"/><Relationship Id="rId4" Type="http://schemas.openxmlformats.org/officeDocument/2006/relationships/slide" Target="slide22.xml"/></Relationships>
</file>

<file path=ppt/slides/_rels/slide3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slide" Target="slide58.xml"/><Relationship Id="rId4" Type="http://schemas.openxmlformats.org/officeDocument/2006/relationships/slide" Target="slide22.xml"/></Relationships>
</file>

<file path=ppt/slides/_rels/slide3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slide" Target="slide58.xml"/><Relationship Id="rId4" Type="http://schemas.openxmlformats.org/officeDocument/2006/relationships/slide" Target="slide22.xml"/></Relationships>
</file>

<file path=ppt/slides/_rels/slide3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slide" Target="slide58.xml"/><Relationship Id="rId4" Type="http://schemas.openxmlformats.org/officeDocument/2006/relationships/slide" Target="slide22.xml"/></Relationships>
</file>

<file path=ppt/slides/_rels/slide3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slide" Target="slide58.xml"/><Relationship Id="rId4" Type="http://schemas.openxmlformats.org/officeDocument/2006/relationships/slide" Target="slide22.xml"/></Relationships>
</file>

<file path=ppt/slides/_rels/slide38.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image" Target="../media/image7.png"/><Relationship Id="rId7" Type="http://schemas.openxmlformats.org/officeDocument/2006/relationships/slide" Target="slide22.xml"/><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slide" Target="slide4.xml"/><Relationship Id="rId5" Type="http://schemas.openxmlformats.org/officeDocument/2006/relationships/slide" Target="slide56.xml"/><Relationship Id="rId4" Type="http://schemas.openxmlformats.org/officeDocument/2006/relationships/slide" Target="slide38.xml"/></Relationships>
</file>

<file path=ppt/slides/_rels/slide3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slide" Target="slide8.xml"/><Relationship Id="rId11" Type="http://schemas.openxmlformats.org/officeDocument/2006/relationships/slide" Target="slide58.xml"/><Relationship Id="rId5" Type="http://schemas.openxmlformats.org/officeDocument/2006/relationships/image" Target="../media/image7.png"/><Relationship Id="rId10" Type="http://schemas.openxmlformats.org/officeDocument/2006/relationships/slide" Target="slide22.xml"/><Relationship Id="rId4" Type="http://schemas.openxmlformats.org/officeDocument/2006/relationships/slide" Target="slide5.xml"/><Relationship Id="rId9" Type="http://schemas.openxmlformats.org/officeDocument/2006/relationships/slide" Target="slide14.xml"/></Relationships>
</file>

<file path=ppt/slides/_rels/slide5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slide" Target="slide70.xml"/><Relationship Id="rId7" Type="http://schemas.openxmlformats.org/officeDocument/2006/relationships/slide" Target="slide2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slide" Target="slide4.xml"/><Relationship Id="rId5" Type="http://schemas.openxmlformats.org/officeDocument/2006/relationships/slide" Target="slide40.xml"/><Relationship Id="rId4" Type="http://schemas.openxmlformats.org/officeDocument/2006/relationships/slide" Target="slide39.xml"/></Relationships>
</file>

<file path=ppt/slides/_rels/slide6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50.xml"/><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slide" Target="slide71.xml"/><Relationship Id="rId7" Type="http://schemas.openxmlformats.org/officeDocument/2006/relationships/slide" Target="slide2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slide" Target="slide4.xml"/><Relationship Id="rId5" Type="http://schemas.openxmlformats.org/officeDocument/2006/relationships/slide" Target="slide42.xml"/><Relationship Id="rId4" Type="http://schemas.openxmlformats.org/officeDocument/2006/relationships/slide" Target="slide41.xml"/></Relationships>
</file>

<file path=ppt/slides/_rels/slide7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slide" Target="slide72.xml"/><Relationship Id="rId7" Type="http://schemas.openxmlformats.org/officeDocument/2006/relationships/slide" Target="slide58.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slide" Target="slide22.xml"/><Relationship Id="rId5" Type="http://schemas.openxmlformats.org/officeDocument/2006/relationships/slide" Target="slide4.xml"/><Relationship Id="rId4" Type="http://schemas.openxmlformats.org/officeDocument/2006/relationships/slide" Target="slide44.xml"/></Relationships>
</file>

<file path=ppt/slides/_rels/slide80.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slide" Target="slide45.xml"/><Relationship Id="rId7" Type="http://schemas.openxmlformats.org/officeDocument/2006/relationships/slide" Target="slide22.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slide" Target="slide4.xml"/><Relationship Id="rId5" Type="http://schemas.openxmlformats.org/officeDocument/2006/relationships/slide" Target="slide46.xml"/><Relationship Id="rId4" Type="http://schemas.openxmlformats.org/officeDocument/2006/relationships/slide" Target="slide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4971600" y="1055688"/>
            <a:ext cx="5137150" cy="3741737"/>
          </a:xfrm>
          <a:prstGeom prst="rect">
            <a:avLst/>
          </a:prstGeom>
        </p:spPr>
        <p:txBody>
          <a:bodyPr>
            <a:noAutofit/>
          </a:bodyPr>
          <a:lstStyle/>
          <a:p>
            <a:pPr algn="l"/>
            <a:r>
              <a:rPr lang="en-US" altLang="zh-CN" sz="3600" dirty="0">
                <a:solidFill>
                  <a:schemeClr val="bg2"/>
                </a:solidFill>
                <a:latin typeface="Arial" panose="020B0604020202020204" pitchFamily="34" charset="0"/>
                <a:ea typeface="Adobe 黑体 Std R" panose="020B0400000000000000" pitchFamily="34" charset="-122"/>
                <a:cs typeface="Arial" panose="020B0604020202020204" pitchFamily="34" charset="0"/>
              </a:rPr>
              <a:t>NEW</a:t>
            </a: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EXPERIENCING ENGLISH     </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2ND EDITION</a:t>
            </a:r>
            <a:br>
              <a:rPr lang="en-US" altLang="zh-CN" sz="36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40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a:r>
            <a:br>
              <a:rPr lang="en-US" altLang="zh-CN" sz="40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br>
            <a:r>
              <a:rPr lang="en-US" altLang="zh-CN" sz="4800" b="1" dirty="0" err="1">
                <a:solidFill>
                  <a:schemeClr val="bg2"/>
                </a:solidFill>
                <a:latin typeface="Arial" panose="020B0604020202020204" pitchFamily="34" charset="0"/>
                <a:ea typeface="Adobe 黑体 Std R" panose="020B0400000000000000" pitchFamily="34" charset="-122"/>
                <a:cs typeface="Arial" panose="020B0604020202020204" pitchFamily="34" charset="0"/>
              </a:rPr>
              <a:t>Coursebook</a:t>
            </a:r>
            <a:r>
              <a:rPr lang="en-US" altLang="zh-CN" sz="4800" b="1" dirty="0">
                <a:solidFill>
                  <a:schemeClr val="bg2"/>
                </a:solidFill>
                <a:latin typeface="Arial" panose="020B0604020202020204" pitchFamily="34" charset="0"/>
                <a:ea typeface="Adobe 黑体 Std R" panose="020B0400000000000000" pitchFamily="34" charset="-122"/>
                <a:cs typeface="Arial" panose="020B0604020202020204" pitchFamily="34" charset="0"/>
              </a:rPr>
              <a:t> 1</a:t>
            </a:r>
            <a:r>
              <a:rPr lang="en-US" altLang="zh-CN"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rPr>
              <a:t/>
            </a:r>
            <a:br>
              <a:rPr lang="en-US" altLang="zh-CN"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rPr>
            </a:br>
            <a:endParaRPr lang="zh-CN" altLang="en-US" sz="4000" b="1" dirty="0">
              <a:solidFill>
                <a:schemeClr val="bg1"/>
              </a:solidFill>
              <a:latin typeface="Arial" panose="020B0604020202020204" pitchFamily="34" charset="0"/>
              <a:ea typeface="Adobe 黑体 Std R" panose="020B0400000000000000" pitchFamily="34" charset="-122"/>
              <a:cs typeface="Arial" panose="020B0604020202020204" pitchFamily="34" charset="0"/>
            </a:endParaRPr>
          </a:p>
        </p:txBody>
      </p:sp>
      <p:sp>
        <p:nvSpPr>
          <p:cNvPr id="9" name="矩形 8"/>
          <p:cNvSpPr/>
          <p:nvPr/>
        </p:nvSpPr>
        <p:spPr>
          <a:xfrm>
            <a:off x="4715838" y="4685016"/>
            <a:ext cx="7623425" cy="15378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1383" y="871501"/>
            <a:ext cx="4013557" cy="5351410"/>
          </a:xfrm>
          <a:prstGeom prst="rect">
            <a:avLst/>
          </a:prstGeom>
        </p:spPr>
      </p:pic>
      <p:sp>
        <p:nvSpPr>
          <p:cNvPr id="10" name="文本框 9"/>
          <p:cNvSpPr txBox="1"/>
          <p:nvPr/>
        </p:nvSpPr>
        <p:spPr>
          <a:xfrm>
            <a:off x="5054885" y="4853798"/>
            <a:ext cx="5137078" cy="1200329"/>
          </a:xfrm>
          <a:prstGeom prst="rect">
            <a:avLst/>
          </a:prstGeom>
          <a:noFill/>
        </p:spPr>
        <p:txBody>
          <a:bodyPr wrap="square" rtlCol="0">
            <a:spAutoFit/>
          </a:bodyPr>
          <a:lstStyle/>
          <a:p>
            <a:r>
              <a:rPr lang="en-US" altLang="zh-CN" sz="7200" b="1" dirty="0">
                <a:latin typeface="Arial" panose="020B0604020202020204" pitchFamily="34" charset="0"/>
                <a:cs typeface="Arial" panose="020B0604020202020204" pitchFamily="34" charset="0"/>
              </a:rPr>
              <a:t>UNIT 8</a:t>
            </a:r>
            <a:endParaRPr lang="zh-CN" altLang="en-US" sz="7200" b="1" dirty="0">
              <a:latin typeface="Arial" panose="020B0604020202020204" pitchFamily="34" charset="0"/>
              <a:cs typeface="Arial" panose="020B0604020202020204" pitchFamily="34" charset="0"/>
            </a:endParaRPr>
          </a:p>
        </p:txBody>
      </p:sp>
      <p:sp>
        <p:nvSpPr>
          <p:cNvPr id="11" name="文本框 10"/>
          <p:cNvSpPr txBox="1"/>
          <p:nvPr/>
        </p:nvSpPr>
        <p:spPr>
          <a:xfrm>
            <a:off x="11364114" y="205483"/>
            <a:ext cx="615553" cy="1828800"/>
          </a:xfrm>
          <a:prstGeom prst="rect">
            <a:avLst/>
          </a:prstGeom>
          <a:noFill/>
        </p:spPr>
        <p:txBody>
          <a:bodyPr vert="eaVert" wrap="square" rtlCol="0">
            <a:spAutoFit/>
          </a:bodyPr>
          <a:lstStyle/>
          <a:p>
            <a:r>
              <a:rPr lang="zh-CN" altLang="en-US" sz="2800" b="1" dirty="0">
                <a:solidFill>
                  <a:schemeClr val="bg1">
                    <a:lumMod val="85000"/>
                    <a:alpha val="75000"/>
                  </a:schemeClr>
                </a:solidFill>
                <a:latin typeface="黑体" panose="02010609060101010101" pitchFamily="49" charset="-122"/>
                <a:ea typeface="黑体" panose="02010609060101010101" pitchFamily="49" charset="-122"/>
              </a:rPr>
              <a:t>励 学</a:t>
            </a:r>
          </a:p>
        </p:txBody>
      </p:sp>
    </p:spTree>
    <p:extLst>
      <p:ext uri="{BB962C8B-B14F-4D97-AF65-F5344CB8AC3E}">
        <p14:creationId xmlns:p14="http://schemas.microsoft.com/office/powerpoint/2010/main" xmlns="" val="1412908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a:hlinkClick r:id="rId3"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16" name="文本框 15"/>
          <p:cNvSpPr txBox="1"/>
          <p:nvPr/>
        </p:nvSpPr>
        <p:spPr>
          <a:xfrm>
            <a:off x="1387011" y="1967052"/>
            <a:ext cx="10284290" cy="4127925"/>
          </a:xfrm>
          <a:prstGeom prst="rect">
            <a:avLst/>
          </a:prstGeom>
          <a:noFill/>
        </p:spPr>
        <p:txBody>
          <a:bodyPr wrap="square" rtlCol="0">
            <a:spAutoFit/>
          </a:bodyPr>
          <a:lstStyle/>
          <a:p>
            <a:pPr>
              <a:lnSpc>
                <a:spcPct val="120000"/>
              </a:lnSpc>
            </a:pPr>
            <a:endParaRPr lang="en-US" altLang="zh-CN" sz="2200" dirty="0"/>
          </a:p>
          <a:p>
            <a:pPr>
              <a:lnSpc>
                <a:spcPct val="120000"/>
              </a:lnSpc>
            </a:pPr>
            <a:r>
              <a:rPr lang="en-US" altLang="zh-CN" sz="2200" dirty="0"/>
              <a:t>        Volunteer positions are a great way to meet people, especially if you volunteer in an area that could be of use to your post-graduation. Interested in education? Try volunteer tutoring. The program coordinators may be willing to vouch for you when you’re ready to apply for paying jobs after graduation, or even point you to job opportunities you may not have heard about otherwise.</a:t>
            </a:r>
          </a:p>
          <a:p>
            <a:pPr>
              <a:lnSpc>
                <a:spcPct val="120000"/>
              </a:lnSpc>
            </a:pPr>
            <a:r>
              <a:rPr lang="en-US" altLang="zh-CN" sz="2200" dirty="0"/>
              <a:t>        Interested in nursing or health care? Perhaps there is a free clinic near campus that offers volunteer positions. Those contacts you make in these kinds of positions will be invaluable, and could be a good source for you long after you find a job.          Aside from a professional network, volunteerism can also help you build your social network. </a:t>
            </a:r>
          </a:p>
        </p:txBody>
      </p:sp>
      <p:sp>
        <p:nvSpPr>
          <p:cNvPr id="18" name="文本框 17"/>
          <p:cNvSpPr txBox="1"/>
          <p:nvPr/>
        </p:nvSpPr>
        <p:spPr>
          <a:xfrm>
            <a:off x="919320" y="1964861"/>
            <a:ext cx="467691" cy="575298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7</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6" name="矩形: 圆角 34">
            <a:hlinkClick r:id="rId4" action="ppaction://hlinksldjump"/>
            <a:extLst>
              <a:ext uri="{FF2B5EF4-FFF2-40B4-BE49-F238E27FC236}">
                <a16:creationId xmlns:a16="http://schemas.microsoft.com/office/drawing/2014/main" xmlns="" id="{72C0B6AA-D93D-34B5-820B-686728E23CB1}"/>
              </a:ext>
            </a:extLst>
          </p:cNvPr>
          <p:cNvSpPr/>
          <p:nvPr/>
        </p:nvSpPr>
        <p:spPr>
          <a:xfrm>
            <a:off x="5285789" y="4078924"/>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圆角矩形 25">
            <a:extLst>
              <a:ext uri="{FF2B5EF4-FFF2-40B4-BE49-F238E27FC236}">
                <a16:creationId xmlns:a16="http://schemas.microsoft.com/office/drawing/2014/main" xmlns="" id="{A17DEB1D-7FEB-4BA6-5F51-57777943B564}"/>
              </a:ext>
            </a:extLst>
          </p:cNvPr>
          <p:cNvSpPr/>
          <p:nvPr/>
        </p:nvSpPr>
        <p:spPr>
          <a:xfrm>
            <a:off x="1158689" y="1964861"/>
            <a:ext cx="4127100" cy="410475"/>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rPr>
              <a:t>Build a Network</a:t>
            </a:r>
          </a:p>
        </p:txBody>
      </p:sp>
      <p:sp>
        <p:nvSpPr>
          <p:cNvPr id="7" name="矩形 6">
            <a:hlinkClick r:id="rId5" action="ppaction://hlinksldjump"/>
            <a:extLst>
              <a:ext uri="{FF2B5EF4-FFF2-40B4-BE49-F238E27FC236}">
                <a16:creationId xmlns:a16="http://schemas.microsoft.com/office/drawing/2014/main" xmlns="" id="{F9D653DD-91A7-2F5B-2C81-6BA0EAAFF9FA}"/>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hlinkClick r:id="rId6" action="ppaction://hlinksldjump"/>
            <a:extLst>
              <a:ext uri="{FF2B5EF4-FFF2-40B4-BE49-F238E27FC236}">
                <a16:creationId xmlns:a16="http://schemas.microsoft.com/office/drawing/2014/main" xmlns="" id="{00B7F5ED-B037-2EF6-6F15-5ED60F5D08B6}"/>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0" name="矩形 9">
            <a:hlinkClick r:id="rId7" action="ppaction://hlinksldjump"/>
            <a:extLst>
              <a:ext uri="{FF2B5EF4-FFF2-40B4-BE49-F238E27FC236}">
                <a16:creationId xmlns:a16="http://schemas.microsoft.com/office/drawing/2014/main" xmlns="" id="{9BBD4493-A3EF-39B1-9647-A29797113CD2}"/>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圆角 34">
            <a:hlinkClick r:id="rId8" action="ppaction://hlinksldjump"/>
            <a:extLst>
              <a:ext uri="{FF2B5EF4-FFF2-40B4-BE49-F238E27FC236}">
                <a16:creationId xmlns:a16="http://schemas.microsoft.com/office/drawing/2014/main" xmlns="" id="{3675EBAF-7967-A01F-7A37-DC925B3A94BA}"/>
              </a:ext>
            </a:extLst>
          </p:cNvPr>
          <p:cNvSpPr/>
          <p:nvPr/>
        </p:nvSpPr>
        <p:spPr>
          <a:xfrm>
            <a:off x="9625632" y="5281092"/>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3719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3721660"/>
          </a:xfrm>
          <a:prstGeom prst="rect">
            <a:avLst/>
          </a:prstGeom>
          <a:noFill/>
        </p:spPr>
        <p:txBody>
          <a:bodyPr wrap="square" rtlCol="0">
            <a:spAutoFit/>
          </a:bodyPr>
          <a:lstStyle/>
          <a:p>
            <a:pPr>
              <a:lnSpc>
                <a:spcPct val="120000"/>
              </a:lnSpc>
            </a:pPr>
            <a:endPar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a:lnSpc>
                <a:spcPct val="120000"/>
              </a:lnSpc>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You’ll not only be able to find like-minded people who share your interests, but people from different walks of life as you, as well.</a:t>
            </a:r>
            <a:endParaRPr lang="en-US" altLang="zh-CN" sz="2800" b="1" dirty="0"/>
          </a:p>
          <a:p>
            <a:pPr>
              <a:lnSpc>
                <a:spcPct val="120000"/>
              </a:lnSpc>
            </a:pPr>
            <a:r>
              <a:rPr lang="en-US" altLang="zh-CN" sz="2200" dirty="0"/>
              <a:t>  </a:t>
            </a:r>
          </a:p>
          <a:p>
            <a:pPr>
              <a:lnSpc>
                <a:spcPct val="120000"/>
              </a:lnSpc>
            </a:pPr>
            <a:r>
              <a:rPr lang="en-US" altLang="zh-CN" sz="2200" dirty="0"/>
              <a:t>        Whether it’s a somewhat selfish reason to volunteer or not, volunteerism makes you feel good. The work you do will be rewarding and beneficial to segments of the population and areas of the community that need volunteers to thrive.         In a volunteer situation, one person can make a real difference, and you’ll get that feeling once you start.</a:t>
            </a:r>
          </a:p>
        </p:txBody>
      </p:sp>
      <p:sp>
        <p:nvSpPr>
          <p:cNvPr id="18" name="文本框 17"/>
          <p:cNvSpPr txBox="1"/>
          <p:nvPr/>
        </p:nvSpPr>
        <p:spPr>
          <a:xfrm>
            <a:off x="919320" y="2780584"/>
            <a:ext cx="467691" cy="412792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8</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098103"/>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4" action="ppaction://hlinksldjump"/>
            <a:extLst>
              <a:ext uri="{FF2B5EF4-FFF2-40B4-BE49-F238E27FC236}">
                <a16:creationId xmlns:a16="http://schemas.microsoft.com/office/drawing/2014/main" xmlns="" id="{330632B2-897F-B366-4C29-DD116BF95A00}"/>
              </a:ext>
            </a:extLst>
          </p:cNvPr>
          <p:cNvSpPr/>
          <p:nvPr/>
        </p:nvSpPr>
        <p:spPr>
          <a:xfrm>
            <a:off x="9490128" y="4496852"/>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0" name="圆角矩形 25">
            <a:extLst>
              <a:ext uri="{FF2B5EF4-FFF2-40B4-BE49-F238E27FC236}">
                <a16:creationId xmlns:a16="http://schemas.microsoft.com/office/drawing/2014/main" xmlns="" id="{54658415-CAA0-873A-57C0-EB79BAEE7BCD}"/>
              </a:ext>
            </a:extLst>
          </p:cNvPr>
          <p:cNvSpPr/>
          <p:nvPr/>
        </p:nvSpPr>
        <p:spPr>
          <a:xfrm>
            <a:off x="1390786" y="3228072"/>
            <a:ext cx="4127100" cy="410475"/>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rPr>
              <a:t>Grow as a Person</a:t>
            </a:r>
          </a:p>
        </p:txBody>
      </p:sp>
      <p:sp>
        <p:nvSpPr>
          <p:cNvPr id="8" name="矩形 7">
            <a:hlinkClick r:id="rId5" action="ppaction://hlinksldjump"/>
            <a:extLst>
              <a:ext uri="{FF2B5EF4-FFF2-40B4-BE49-F238E27FC236}">
                <a16:creationId xmlns:a16="http://schemas.microsoft.com/office/drawing/2014/main" xmlns="" id="{7FA58902-6607-D5E4-0397-9E39B977F84D}"/>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hlinkClick r:id="rId6" action="ppaction://hlinksldjump"/>
            <a:extLst>
              <a:ext uri="{FF2B5EF4-FFF2-40B4-BE49-F238E27FC236}">
                <a16:creationId xmlns:a16="http://schemas.microsoft.com/office/drawing/2014/main" xmlns="" id="{1B909F9F-AAA3-9465-9445-9271E5C699A8}"/>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1" name="矩形 10">
            <a:hlinkClick r:id="rId7" action="ppaction://hlinksldjump"/>
            <a:extLst>
              <a:ext uri="{FF2B5EF4-FFF2-40B4-BE49-F238E27FC236}">
                <a16:creationId xmlns:a16="http://schemas.microsoft.com/office/drawing/2014/main" xmlns="" id="{DBE88F75-8D5B-0B51-1390-F07EAD56F64D}"/>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4240810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4127925"/>
          </a:xfrm>
          <a:prstGeom prst="rect">
            <a:avLst/>
          </a:prstGeom>
          <a:noFill/>
        </p:spPr>
        <p:txBody>
          <a:bodyPr wrap="square" rtlCol="0">
            <a:spAutoFit/>
          </a:bodyPr>
          <a:lstStyle/>
          <a:p>
            <a:pPr>
              <a:lnSpc>
                <a:spcPct val="120000"/>
              </a:lnSpc>
            </a:pPr>
            <a:endParaRPr lang="en-US" altLang="zh-CN" sz="2200" dirty="0"/>
          </a:p>
          <a:p>
            <a:pPr>
              <a:lnSpc>
                <a:spcPct val="120000"/>
              </a:lnSpc>
            </a:pPr>
            <a:r>
              <a:rPr lang="en-US" altLang="zh-CN" sz="2200" dirty="0"/>
              <a:t>        Volunteering can also help you build on your existing skill sets.          If you’re relatively shy and want to become more outgoing, find a position that will build up your communication skills. If you’re not sure about a particular field of study or have interests in several potential majors, try volunteer positions related to those areas. Even if you do something completely different with your life, you’ll now be able to boast experience in a variety of different fields. If you’re not a good organizer or have some trouble procrastinating when it comes to work and academics, try a volunteer gig that involves some responsibility.           You’ll be surprised how you’ll improve in those areas once you see that a person or organization is relying on you.</a:t>
            </a:r>
          </a:p>
        </p:txBody>
      </p:sp>
      <p:sp>
        <p:nvSpPr>
          <p:cNvPr id="18" name="文本框 17"/>
          <p:cNvSpPr txBox="1"/>
          <p:nvPr/>
        </p:nvSpPr>
        <p:spPr>
          <a:xfrm>
            <a:off x="919320" y="1986404"/>
            <a:ext cx="467691" cy="372166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9</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098103"/>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4" action="ppaction://hlinksldjump"/>
            <a:extLst>
              <a:ext uri="{FF2B5EF4-FFF2-40B4-BE49-F238E27FC236}">
                <a16:creationId xmlns:a16="http://schemas.microsoft.com/office/drawing/2014/main" xmlns="" id="{330632B2-897F-B366-4C29-DD116BF95A00}"/>
              </a:ext>
            </a:extLst>
          </p:cNvPr>
          <p:cNvSpPr/>
          <p:nvPr/>
        </p:nvSpPr>
        <p:spPr>
          <a:xfrm>
            <a:off x="9059070" y="2466410"/>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6" name="矩形: 圆角 34">
            <a:hlinkClick r:id="rId5" action="ppaction://hlinksldjump"/>
            <a:extLst>
              <a:ext uri="{FF2B5EF4-FFF2-40B4-BE49-F238E27FC236}">
                <a16:creationId xmlns:a16="http://schemas.microsoft.com/office/drawing/2014/main" xmlns="" id="{C5106EDA-40A5-1216-B13D-21B801B6BC8D}"/>
              </a:ext>
            </a:extLst>
          </p:cNvPr>
          <p:cNvSpPr/>
          <p:nvPr/>
        </p:nvSpPr>
        <p:spPr>
          <a:xfrm>
            <a:off x="3800291" y="5310410"/>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矩形 7">
            <a:hlinkClick r:id="rId6" action="ppaction://hlinksldjump"/>
            <a:extLst>
              <a:ext uri="{FF2B5EF4-FFF2-40B4-BE49-F238E27FC236}">
                <a16:creationId xmlns:a16="http://schemas.microsoft.com/office/drawing/2014/main" xmlns="" id="{77D08848-74B8-7DC1-D332-5AAD1967BB49}"/>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hlinkClick r:id="rId7" action="ppaction://hlinksldjump"/>
            <a:extLst>
              <a:ext uri="{FF2B5EF4-FFF2-40B4-BE49-F238E27FC236}">
                <a16:creationId xmlns:a16="http://schemas.microsoft.com/office/drawing/2014/main" xmlns="" id="{BD2BD993-8FA3-D744-01B8-B2E0ACCA453F}"/>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0" name="矩形 9">
            <a:hlinkClick r:id="rId8" action="ppaction://hlinksldjump"/>
            <a:extLst>
              <a:ext uri="{FF2B5EF4-FFF2-40B4-BE49-F238E27FC236}">
                <a16:creationId xmlns:a16="http://schemas.microsoft.com/office/drawing/2014/main" xmlns="" id="{84BB399F-7C50-9451-55E2-91B3312F008B}"/>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12226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8.6</a:t>
            </a:r>
            <a:endParaRPr lang="zh-CN" altLang="en-US" sz="2600" b="1" dirty="0">
              <a:solidFill>
                <a:srgbClr val="DA5362"/>
              </a:solidFill>
            </a:endParaRPr>
          </a:p>
        </p:txBody>
      </p:sp>
      <p:sp>
        <p:nvSpPr>
          <p:cNvPr id="22" name="文本框 21"/>
          <p:cNvSpPr txBox="1"/>
          <p:nvPr/>
        </p:nvSpPr>
        <p:spPr>
          <a:xfrm>
            <a:off x="919321" y="2061802"/>
            <a:ext cx="10795000" cy="1015663"/>
          </a:xfrm>
          <a:prstGeom prst="rect">
            <a:avLst/>
          </a:prstGeom>
          <a:noFill/>
        </p:spPr>
        <p:txBody>
          <a:bodyPr wrap="square" rtlCol="0">
            <a:spAutoFit/>
          </a:bodyPr>
          <a:lstStyle/>
          <a:p>
            <a:r>
              <a:rPr lang="en-US" altLang="zh-CN" sz="2000" i="1" dirty="0"/>
              <a:t>The following paragraph is a summary of the part “Boost Your Résumé.” Complete the paragraph </a:t>
            </a:r>
          </a:p>
          <a:p>
            <a:r>
              <a:rPr lang="en-US" altLang="zh-CN" sz="2000" i="1" dirty="0"/>
              <a:t>with appropriate verbs or verb phrases based on the author’s ideas. Learn to use these expressions </a:t>
            </a:r>
          </a:p>
          <a:p>
            <a:r>
              <a:rPr lang="en-US" altLang="zh-CN" sz="2000" i="1" dirty="0"/>
              <a:t>in describing volunteer experiences.</a:t>
            </a:r>
          </a:p>
        </p:txBody>
      </p:sp>
      <p:sp>
        <p:nvSpPr>
          <p:cNvPr id="23" name="矩形 22"/>
          <p:cNvSpPr/>
          <p:nvPr/>
        </p:nvSpPr>
        <p:spPr>
          <a:xfrm>
            <a:off x="979022" y="3158573"/>
            <a:ext cx="11212978" cy="30986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xmlns="" id="{E7D22A3A-318E-D24A-C6C0-863A7708FDD5}"/>
              </a:ext>
            </a:extLst>
          </p:cNvPr>
          <p:cNvSpPr txBox="1"/>
          <p:nvPr/>
        </p:nvSpPr>
        <p:spPr>
          <a:xfrm>
            <a:off x="1156522" y="3300269"/>
            <a:ext cx="10056456" cy="2502865"/>
          </a:xfrm>
          <a:prstGeom prst="rect">
            <a:avLst/>
          </a:prstGeom>
          <a:noFill/>
        </p:spPr>
        <p:txBody>
          <a:bodyPr wrap="square" rtlCol="0">
            <a:spAutoFit/>
          </a:bodyPr>
          <a:lstStyle/>
          <a:p>
            <a:pPr>
              <a:lnSpc>
                <a:spcPct val="120000"/>
              </a:lnSpc>
            </a:pPr>
            <a:r>
              <a:rPr lang="en-US" altLang="zh-CN" sz="2200" dirty="0">
                <a:cs typeface="Times New Roman" panose="02020603050405020304" pitchFamily="18" charset="0"/>
              </a:rPr>
              <a:t>    Fewer college students are able to 1. _____ volunteer experience on their </a:t>
            </a:r>
          </a:p>
          <a:p>
            <a:pPr>
              <a:lnSpc>
                <a:spcPct val="120000"/>
              </a:lnSpc>
            </a:pPr>
            <a:r>
              <a:rPr lang="en-US" altLang="zh-CN" sz="2200" dirty="0">
                <a:cs typeface="Times New Roman" panose="02020603050405020304" pitchFamily="18" charset="0"/>
              </a:rPr>
              <a:t>résumés when they apply for jobs. However, it is worth your while to 2. ______ a volunteer position. Employers like seeing that you are able to manage your time to </a:t>
            </a:r>
          </a:p>
          <a:p>
            <a:pPr>
              <a:lnSpc>
                <a:spcPct val="120000"/>
              </a:lnSpc>
            </a:pPr>
            <a:r>
              <a:rPr lang="en-US" altLang="zh-CN" sz="2200" dirty="0">
                <a:cs typeface="Times New Roman" panose="02020603050405020304" pitchFamily="18" charset="0"/>
              </a:rPr>
              <a:t>3. _______ an unpaid position. Moreover, there are a great deal of scholarships and grants that list community service as a prerequisite. If you 4. ________ some time to volunteer work, you can probably boost the financial aid profile.</a:t>
            </a: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3" name="组合 42">
            <a:extLst>
              <a:ext uri="{FF2B5EF4-FFF2-40B4-BE49-F238E27FC236}">
                <a16:creationId xmlns:a16="http://schemas.microsoft.com/office/drawing/2014/main" xmlns="" id="{2CD112B6-B3FD-4128-8872-4DC87543E2C0}"/>
              </a:ext>
            </a:extLst>
          </p:cNvPr>
          <p:cNvGrpSpPr/>
          <p:nvPr/>
        </p:nvGrpSpPr>
        <p:grpSpPr>
          <a:xfrm>
            <a:off x="8370044" y="885366"/>
            <a:ext cx="799525" cy="586284"/>
            <a:chOff x="6218013" y="812542"/>
            <a:chExt cx="799525" cy="586284"/>
          </a:xfrm>
        </p:grpSpPr>
        <p:sp>
          <p:nvSpPr>
            <p:cNvPr id="44" name="椭圆 43">
              <a:extLst>
                <a:ext uri="{FF2B5EF4-FFF2-40B4-BE49-F238E27FC236}">
                  <a16:creationId xmlns:a16="http://schemas.microsoft.com/office/drawing/2014/main" xmlns="" id="{035C917B-36F8-48B8-B983-943780AA8B96}"/>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a:hlinkClick r:id="rId2" action="ppaction://hlinksldjump"/>
              <a:extLst>
                <a:ext uri="{FF2B5EF4-FFF2-40B4-BE49-F238E27FC236}">
                  <a16:creationId xmlns:a16="http://schemas.microsoft.com/office/drawing/2014/main" xmlns="" id="{95A6621D-3AFC-4E99-8DAF-D337CF71DBC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2" action="ppaction://hlinksldjump"/>
              <a:extLst>
                <a:ext uri="{FF2B5EF4-FFF2-40B4-BE49-F238E27FC236}">
                  <a16:creationId xmlns:a16="http://schemas.microsoft.com/office/drawing/2014/main" xmlns="" id="{07EC9A9D-1241-41F0-BEE1-671C798CDED5}"/>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8.6</a:t>
              </a:r>
              <a:endParaRPr lang="zh-CN" altLang="en-US" sz="1200" b="1" dirty="0">
                <a:solidFill>
                  <a:schemeClr val="bg1"/>
                </a:solidFill>
              </a:endParaRPr>
            </a:p>
          </p:txBody>
        </p:sp>
      </p:grpSp>
      <p:grpSp>
        <p:nvGrpSpPr>
          <p:cNvPr id="47" name="组合 46">
            <a:extLst>
              <a:ext uri="{FF2B5EF4-FFF2-40B4-BE49-F238E27FC236}">
                <a16:creationId xmlns:a16="http://schemas.microsoft.com/office/drawing/2014/main" xmlns="" id="{9DB1D0D7-684E-485F-94F3-338324C69EB9}"/>
              </a:ext>
            </a:extLst>
          </p:cNvPr>
          <p:cNvGrpSpPr/>
          <p:nvPr/>
        </p:nvGrpSpPr>
        <p:grpSpPr>
          <a:xfrm>
            <a:off x="9094497" y="888454"/>
            <a:ext cx="799525" cy="586284"/>
            <a:chOff x="6218013" y="812542"/>
            <a:chExt cx="799525" cy="586284"/>
          </a:xfrm>
        </p:grpSpPr>
        <p:sp>
          <p:nvSpPr>
            <p:cNvPr id="48" name="椭圆 47">
              <a:extLst>
                <a:ext uri="{FF2B5EF4-FFF2-40B4-BE49-F238E27FC236}">
                  <a16:creationId xmlns:a16="http://schemas.microsoft.com/office/drawing/2014/main" xmlns="" id="{E77821C8-A25B-4ADA-B1F9-0E96A15AFDDD}"/>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a:hlinkClick r:id="rId4" action="ppaction://hlinksldjump"/>
              <a:extLst>
                <a:ext uri="{FF2B5EF4-FFF2-40B4-BE49-F238E27FC236}">
                  <a16:creationId xmlns:a16="http://schemas.microsoft.com/office/drawing/2014/main" xmlns="" id="{9EDEDC18-DC5D-415B-B888-87271B2C3995}"/>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hlinkClick r:id="rId5" action="ppaction://hlinksldjump"/>
              <a:extLst>
                <a:ext uri="{FF2B5EF4-FFF2-40B4-BE49-F238E27FC236}">
                  <a16:creationId xmlns:a16="http://schemas.microsoft.com/office/drawing/2014/main" xmlns="" id="{458D1C61-5CE1-4FC0-B9C0-A9B79EA05946}"/>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8.7</a:t>
              </a:r>
              <a:endParaRPr lang="zh-CN" altLang="en-US" sz="1200" b="1" dirty="0">
                <a:solidFill>
                  <a:schemeClr val="bg1"/>
                </a:solidFill>
              </a:endParaRPr>
            </a:p>
          </p:txBody>
        </p:sp>
      </p:grpSp>
      <p:grpSp>
        <p:nvGrpSpPr>
          <p:cNvPr id="51" name="组合 50">
            <a:extLst>
              <a:ext uri="{FF2B5EF4-FFF2-40B4-BE49-F238E27FC236}">
                <a16:creationId xmlns:a16="http://schemas.microsoft.com/office/drawing/2014/main" xmlns="" id="{FD5E0C8F-EE57-46A4-AC7C-A31B61AE39D4}"/>
              </a:ext>
            </a:extLst>
          </p:cNvPr>
          <p:cNvGrpSpPr/>
          <p:nvPr/>
        </p:nvGrpSpPr>
        <p:grpSpPr>
          <a:xfrm>
            <a:off x="9809575" y="888454"/>
            <a:ext cx="799525" cy="586284"/>
            <a:chOff x="6218013" y="812542"/>
            <a:chExt cx="799525" cy="586284"/>
          </a:xfrm>
        </p:grpSpPr>
        <p:sp>
          <p:nvSpPr>
            <p:cNvPr id="52" name="椭圆 51">
              <a:extLst>
                <a:ext uri="{FF2B5EF4-FFF2-40B4-BE49-F238E27FC236}">
                  <a16:creationId xmlns:a16="http://schemas.microsoft.com/office/drawing/2014/main" xmlns="" id="{5E95FB29-4C7E-4478-A0DE-08D585E20863}"/>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a:hlinkClick r:id="rId6" action="ppaction://hlinksldjump"/>
              <a:extLst>
                <a:ext uri="{FF2B5EF4-FFF2-40B4-BE49-F238E27FC236}">
                  <a16:creationId xmlns:a16="http://schemas.microsoft.com/office/drawing/2014/main" xmlns="" id="{EBFBC3E5-E379-461E-B6FF-F2AFF8319651}"/>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6" action="ppaction://hlinksldjump"/>
              <a:extLst>
                <a:ext uri="{FF2B5EF4-FFF2-40B4-BE49-F238E27FC236}">
                  <a16:creationId xmlns:a16="http://schemas.microsoft.com/office/drawing/2014/main" xmlns="" id="{A582DB88-639F-48C9-836A-1C82CD8AB31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8.8</a:t>
              </a:r>
              <a:endParaRPr lang="zh-CN" altLang="en-US" sz="1200" b="1" dirty="0">
                <a:solidFill>
                  <a:schemeClr val="bg1"/>
                </a:solidFill>
              </a:endParaRPr>
            </a:p>
          </p:txBody>
        </p:sp>
      </p:grpSp>
      <p:grpSp>
        <p:nvGrpSpPr>
          <p:cNvPr id="75" name="组合 74">
            <a:extLst>
              <a:ext uri="{FF2B5EF4-FFF2-40B4-BE49-F238E27FC236}">
                <a16:creationId xmlns:a16="http://schemas.microsoft.com/office/drawing/2014/main" xmlns="" id="{9F51CD64-6395-46A9-A2D5-D473495892D2}"/>
              </a:ext>
            </a:extLst>
          </p:cNvPr>
          <p:cNvGrpSpPr/>
          <p:nvPr/>
        </p:nvGrpSpPr>
        <p:grpSpPr>
          <a:xfrm>
            <a:off x="10534028" y="891542"/>
            <a:ext cx="799525" cy="586284"/>
            <a:chOff x="6218013" y="812542"/>
            <a:chExt cx="799525" cy="586284"/>
          </a:xfrm>
        </p:grpSpPr>
        <p:sp>
          <p:nvSpPr>
            <p:cNvPr id="76" name="椭圆 75">
              <a:extLst>
                <a:ext uri="{FF2B5EF4-FFF2-40B4-BE49-F238E27FC236}">
                  <a16:creationId xmlns:a16="http://schemas.microsoft.com/office/drawing/2014/main" xmlns="" id="{F489457D-852A-4EA5-8B0E-B260F59DE1A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7" name="图片 76">
              <a:hlinkClick r:id="rId7" action="ppaction://hlinksldjump"/>
              <a:extLst>
                <a:ext uri="{FF2B5EF4-FFF2-40B4-BE49-F238E27FC236}">
                  <a16:creationId xmlns:a16="http://schemas.microsoft.com/office/drawing/2014/main" xmlns="" id="{EC1B079D-18FB-463E-92FA-9F84931326B3}"/>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8" name="文本框 77">
              <a:hlinkClick r:id="rId7" action="ppaction://hlinksldjump"/>
              <a:extLst>
                <a:ext uri="{FF2B5EF4-FFF2-40B4-BE49-F238E27FC236}">
                  <a16:creationId xmlns:a16="http://schemas.microsoft.com/office/drawing/2014/main" xmlns="" id="{4B9A5559-2D80-4531-81D3-B120C544E79A}"/>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8.9</a:t>
              </a:r>
              <a:endParaRPr lang="zh-CN" altLang="en-US" sz="1200" b="1" dirty="0">
                <a:solidFill>
                  <a:schemeClr val="bg1"/>
                </a:solidFill>
              </a:endParaRPr>
            </a:p>
          </p:txBody>
        </p:sp>
      </p:grpSp>
      <p:grpSp>
        <p:nvGrpSpPr>
          <p:cNvPr id="79" name="组合 78">
            <a:extLst>
              <a:ext uri="{FF2B5EF4-FFF2-40B4-BE49-F238E27FC236}">
                <a16:creationId xmlns:a16="http://schemas.microsoft.com/office/drawing/2014/main" xmlns="" id="{82159186-C2D3-46B4-BB0A-A87584C51946}"/>
              </a:ext>
            </a:extLst>
          </p:cNvPr>
          <p:cNvGrpSpPr/>
          <p:nvPr/>
        </p:nvGrpSpPr>
        <p:grpSpPr>
          <a:xfrm>
            <a:off x="11255653" y="886655"/>
            <a:ext cx="799525" cy="586284"/>
            <a:chOff x="6218013" y="812542"/>
            <a:chExt cx="799525" cy="586284"/>
          </a:xfrm>
        </p:grpSpPr>
        <p:sp>
          <p:nvSpPr>
            <p:cNvPr id="80" name="椭圆 79">
              <a:extLst>
                <a:ext uri="{FF2B5EF4-FFF2-40B4-BE49-F238E27FC236}">
                  <a16:creationId xmlns:a16="http://schemas.microsoft.com/office/drawing/2014/main" xmlns="" id="{AF12F5D0-1055-422B-96B4-6F87A65ADBB7}"/>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1" name="图片 80">
              <a:hlinkClick r:id="rId8" action="ppaction://hlinksldjump"/>
              <a:extLst>
                <a:ext uri="{FF2B5EF4-FFF2-40B4-BE49-F238E27FC236}">
                  <a16:creationId xmlns:a16="http://schemas.microsoft.com/office/drawing/2014/main" xmlns="" id="{3B5AE0CA-DEAD-4124-A066-0405D1C25BB1}"/>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2" name="文本框 81">
              <a:hlinkClick r:id="rId8" action="ppaction://hlinksldjump"/>
              <a:extLst>
                <a:ext uri="{FF2B5EF4-FFF2-40B4-BE49-F238E27FC236}">
                  <a16:creationId xmlns:a16="http://schemas.microsoft.com/office/drawing/2014/main" xmlns="" id="{F11F13F5-F55B-4F6C-BDA3-9AC6DE67E6B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8.10</a:t>
              </a:r>
              <a:endParaRPr lang="zh-CN" altLang="en-US" sz="1200" b="1" dirty="0">
                <a:solidFill>
                  <a:schemeClr val="bg1"/>
                </a:solidFill>
              </a:endParaRPr>
            </a:p>
          </p:txBody>
        </p:sp>
      </p:grpSp>
      <p:sp>
        <p:nvSpPr>
          <p:cNvPr id="28" name="文本框 27">
            <a:extLst>
              <a:ext uri="{FF2B5EF4-FFF2-40B4-BE49-F238E27FC236}">
                <a16:creationId xmlns:a16="http://schemas.microsoft.com/office/drawing/2014/main" xmlns="" id="{76CC8E1A-F7BF-2B7C-B205-B38EF126E90F}"/>
              </a:ext>
            </a:extLst>
          </p:cNvPr>
          <p:cNvSpPr txBox="1"/>
          <p:nvPr/>
        </p:nvSpPr>
        <p:spPr>
          <a:xfrm>
            <a:off x="5669113" y="3316549"/>
            <a:ext cx="853772" cy="430887"/>
          </a:xfrm>
          <a:prstGeom prst="rect">
            <a:avLst/>
          </a:prstGeom>
          <a:noFill/>
        </p:spPr>
        <p:txBody>
          <a:bodyPr wrap="square">
            <a:spAutoFit/>
          </a:bodyPr>
          <a:lstStyle/>
          <a:p>
            <a:r>
              <a:rPr lang="en-US" altLang="zh-CN" sz="2200" dirty="0">
                <a:solidFill>
                  <a:srgbClr val="DD5C60"/>
                </a:solidFill>
              </a:rPr>
              <a:t>boast</a:t>
            </a:r>
            <a:endParaRPr lang="zh-CN" altLang="en-US" sz="2200" dirty="0">
              <a:solidFill>
                <a:srgbClr val="DD5C60"/>
              </a:solidFill>
            </a:endParaRPr>
          </a:p>
        </p:txBody>
      </p:sp>
      <p:sp>
        <p:nvSpPr>
          <p:cNvPr id="29" name="文本框 28">
            <a:extLst>
              <a:ext uri="{FF2B5EF4-FFF2-40B4-BE49-F238E27FC236}">
                <a16:creationId xmlns:a16="http://schemas.microsoft.com/office/drawing/2014/main" xmlns="" id="{59A8DAC6-ACD5-74E5-5C22-A0F12DEC6E7F}"/>
              </a:ext>
            </a:extLst>
          </p:cNvPr>
          <p:cNvSpPr txBox="1"/>
          <p:nvPr/>
        </p:nvSpPr>
        <p:spPr>
          <a:xfrm>
            <a:off x="8072555" y="4927408"/>
            <a:ext cx="1206176" cy="430887"/>
          </a:xfrm>
          <a:prstGeom prst="rect">
            <a:avLst/>
          </a:prstGeom>
          <a:noFill/>
        </p:spPr>
        <p:txBody>
          <a:bodyPr wrap="square">
            <a:spAutoFit/>
          </a:bodyPr>
          <a:lstStyle/>
          <a:p>
            <a:r>
              <a:rPr lang="en-US" altLang="zh-CN" sz="2200" dirty="0">
                <a:solidFill>
                  <a:srgbClr val="DD5C60"/>
                </a:solidFill>
              </a:rPr>
              <a:t>dedicate</a:t>
            </a:r>
            <a:endParaRPr lang="zh-CN" altLang="en-US" sz="2200" dirty="0">
              <a:solidFill>
                <a:srgbClr val="DD5C60"/>
              </a:solidFill>
            </a:endParaRPr>
          </a:p>
        </p:txBody>
      </p:sp>
      <p:sp>
        <p:nvSpPr>
          <p:cNvPr id="30" name="文本框 29">
            <a:extLst>
              <a:ext uri="{FF2B5EF4-FFF2-40B4-BE49-F238E27FC236}">
                <a16:creationId xmlns:a16="http://schemas.microsoft.com/office/drawing/2014/main" xmlns="" id="{72D07FAC-0BD7-9217-D071-9484277FB5FB}"/>
              </a:ext>
            </a:extLst>
          </p:cNvPr>
          <p:cNvSpPr txBox="1"/>
          <p:nvPr/>
        </p:nvSpPr>
        <p:spPr>
          <a:xfrm>
            <a:off x="1424535" y="4551701"/>
            <a:ext cx="1206176" cy="430887"/>
          </a:xfrm>
          <a:prstGeom prst="rect">
            <a:avLst/>
          </a:prstGeom>
          <a:noFill/>
        </p:spPr>
        <p:txBody>
          <a:bodyPr wrap="square">
            <a:spAutoFit/>
          </a:bodyPr>
          <a:lstStyle/>
          <a:p>
            <a:r>
              <a:rPr lang="en-US" altLang="zh-CN" sz="2200" dirty="0">
                <a:solidFill>
                  <a:srgbClr val="DD5C60"/>
                </a:solidFill>
              </a:rPr>
              <a:t>take on</a:t>
            </a:r>
            <a:endParaRPr lang="zh-CN" altLang="en-US" sz="2200" dirty="0">
              <a:solidFill>
                <a:srgbClr val="DD5C60"/>
              </a:solidFill>
            </a:endParaRPr>
          </a:p>
        </p:txBody>
      </p:sp>
      <p:sp>
        <p:nvSpPr>
          <p:cNvPr id="31" name="文本框 30">
            <a:extLst>
              <a:ext uri="{FF2B5EF4-FFF2-40B4-BE49-F238E27FC236}">
                <a16:creationId xmlns:a16="http://schemas.microsoft.com/office/drawing/2014/main" xmlns="" id="{104ECC22-DF31-793A-9D63-ACEA9F0FEBD7}"/>
              </a:ext>
            </a:extLst>
          </p:cNvPr>
          <p:cNvSpPr txBox="1"/>
          <p:nvPr/>
        </p:nvSpPr>
        <p:spPr>
          <a:xfrm>
            <a:off x="9309462" y="3700757"/>
            <a:ext cx="1086397" cy="430887"/>
          </a:xfrm>
          <a:prstGeom prst="rect">
            <a:avLst/>
          </a:prstGeom>
          <a:noFill/>
        </p:spPr>
        <p:txBody>
          <a:bodyPr wrap="square">
            <a:spAutoFit/>
          </a:bodyPr>
          <a:lstStyle/>
          <a:p>
            <a:r>
              <a:rPr lang="en-US" altLang="zh-CN" sz="2200" dirty="0">
                <a:solidFill>
                  <a:srgbClr val="DD5C60"/>
                </a:solidFill>
              </a:rPr>
              <a:t>pursue</a:t>
            </a:r>
            <a:endParaRPr lang="zh-CN" altLang="en-US" sz="2200" dirty="0">
              <a:solidFill>
                <a:srgbClr val="DD5C60"/>
              </a:solidFill>
            </a:endParaRPr>
          </a:p>
        </p:txBody>
      </p:sp>
      <p:sp>
        <p:nvSpPr>
          <p:cNvPr id="32" name="矩形 31">
            <a:hlinkClick r:id="rId9" action="ppaction://hlinksldjump"/>
            <a:extLst>
              <a:ext uri="{FF2B5EF4-FFF2-40B4-BE49-F238E27FC236}">
                <a16:creationId xmlns:a16="http://schemas.microsoft.com/office/drawing/2014/main" xmlns="" id="{D6B198B5-E6C2-185D-FACC-95DD642642DB}"/>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a:hlinkClick r:id="rId10" action="ppaction://hlinksldjump"/>
            <a:extLst>
              <a:ext uri="{FF2B5EF4-FFF2-40B4-BE49-F238E27FC236}">
                <a16:creationId xmlns:a16="http://schemas.microsoft.com/office/drawing/2014/main" xmlns="" id="{F1DE5095-5DCC-D9D5-943B-F5536A94017B}"/>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34" name="矩形 33">
            <a:hlinkClick r:id="rId11" action="ppaction://hlinksldjump"/>
            <a:extLst>
              <a:ext uri="{FF2B5EF4-FFF2-40B4-BE49-F238E27FC236}">
                <a16:creationId xmlns:a16="http://schemas.microsoft.com/office/drawing/2014/main" xmlns="" id="{79B98B62-55D7-4640-5A95-337F5DECEF44}"/>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314201675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nextCondLst>
                <p:cond evt="onClick" delay="0">
                  <p:tgtEl>
                    <p:spTgt spid="39"/>
                  </p:tgtEl>
                </p:cond>
              </p:nextCondLst>
            </p:seq>
          </p:childTnLst>
        </p:cTn>
      </p:par>
    </p:tnLst>
    <p:bldLst>
      <p:bldP spid="28" grpId="0"/>
      <p:bldP spid="29"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8.7</a:t>
            </a:r>
            <a:endParaRPr lang="zh-CN" altLang="en-US" sz="2600" b="1" dirty="0">
              <a:solidFill>
                <a:srgbClr val="DA5362"/>
              </a:solidFill>
            </a:endParaRP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aphicFrame>
        <p:nvGraphicFramePr>
          <p:cNvPr id="45" name="表格 4">
            <a:extLst>
              <a:ext uri="{FF2B5EF4-FFF2-40B4-BE49-F238E27FC236}">
                <a16:creationId xmlns:a16="http://schemas.microsoft.com/office/drawing/2014/main" xmlns="" id="{F5FAB0FE-C381-C7A7-5E31-139D0EC3EC32}"/>
              </a:ext>
            </a:extLst>
          </p:cNvPr>
          <p:cNvGraphicFramePr>
            <a:graphicFrameLocks noGrp="1"/>
          </p:cNvGraphicFramePr>
          <p:nvPr>
            <p:extLst>
              <p:ext uri="{D42A27DB-BD31-4B8C-83A1-F6EECF244321}">
                <p14:modId xmlns:p14="http://schemas.microsoft.com/office/powerpoint/2010/main" xmlns="" val="108302594"/>
              </p:ext>
            </p:extLst>
          </p:nvPr>
        </p:nvGraphicFramePr>
        <p:xfrm>
          <a:off x="984755" y="3115835"/>
          <a:ext cx="11207245" cy="3626170"/>
        </p:xfrm>
        <a:graphic>
          <a:graphicData uri="http://schemas.openxmlformats.org/drawingml/2006/table">
            <a:tbl>
              <a:tblPr firstRow="1" bandRow="1">
                <a:tableStyleId>{21E4AEA4-8DFA-4A89-87EB-49C32662AFE0}</a:tableStyleId>
              </a:tblPr>
              <a:tblGrid>
                <a:gridCol w="3969605">
                  <a:extLst>
                    <a:ext uri="{9D8B030D-6E8A-4147-A177-3AD203B41FA5}">
                      <a16:colId xmlns:a16="http://schemas.microsoft.com/office/drawing/2014/main" xmlns="" val="38643524"/>
                    </a:ext>
                  </a:extLst>
                </a:gridCol>
                <a:gridCol w="7237640">
                  <a:extLst>
                    <a:ext uri="{9D8B030D-6E8A-4147-A177-3AD203B41FA5}">
                      <a16:colId xmlns:a16="http://schemas.microsoft.com/office/drawing/2014/main" xmlns="" val="2152759938"/>
                    </a:ext>
                  </a:extLst>
                </a:gridCol>
              </a:tblGrid>
              <a:tr h="740836">
                <a:tc>
                  <a:txBody>
                    <a:bodyPr/>
                    <a:lstStyle/>
                    <a:p>
                      <a:pPr algn="ctr"/>
                      <a:r>
                        <a:rPr lang="en-US" altLang="zh-CN" sz="2200" b="1" kern="100" dirty="0">
                          <a:solidFill>
                            <a:schemeClr val="lt1"/>
                          </a:solidFill>
                          <a:effectLst/>
                        </a:rPr>
                        <a:t>Benefits of Volunteering in College</a:t>
                      </a:r>
                      <a:endParaRPr lang="zh-CN" altLang="en-US" sz="2200" b="1" kern="100" dirty="0">
                        <a:solidFill>
                          <a:schemeClr val="lt1"/>
                        </a:solidFill>
                        <a:effectLst/>
                        <a:latin typeface="+mn-lt"/>
                        <a:ea typeface="+mn-ea"/>
                        <a:cs typeface="Times New Roman" panose="02020603050405020304" pitchFamily="18" charset="0"/>
                      </a:endParaRPr>
                    </a:p>
                  </a:txBody>
                  <a:tcPr anchor="ctr">
                    <a:solidFill>
                      <a:srgbClr val="EA8152"/>
                    </a:solidFill>
                  </a:tcPr>
                </a:tc>
                <a:tc>
                  <a:txBody>
                    <a:bodyPr/>
                    <a:lstStyle/>
                    <a:p>
                      <a:pPr algn="ctr"/>
                      <a:r>
                        <a:rPr lang="en-US" altLang="zh-CN" sz="2200" b="1" kern="100" dirty="0">
                          <a:solidFill>
                            <a:schemeClr val="lt1"/>
                          </a:solidFill>
                          <a:effectLst/>
                        </a:rPr>
                        <a:t>Reasons for Volunteering in High School</a:t>
                      </a:r>
                      <a:endParaRPr lang="zh-CN" altLang="en-US" sz="2200" b="1" kern="100" dirty="0">
                        <a:solidFill>
                          <a:schemeClr val="lt1"/>
                        </a:solidFill>
                        <a:effectLst/>
                        <a:latin typeface="+mn-lt"/>
                        <a:ea typeface="+mn-ea"/>
                        <a:cs typeface="Times New Roman" panose="02020603050405020304" pitchFamily="18" charset="0"/>
                      </a:endParaRPr>
                    </a:p>
                  </a:txBody>
                  <a:tcPr anchor="ctr">
                    <a:solidFill>
                      <a:srgbClr val="EA8152"/>
                    </a:solidFill>
                  </a:tcPr>
                </a:tc>
                <a:extLst>
                  <a:ext uri="{0D108BD9-81ED-4DB2-BD59-A6C34878D82A}">
                    <a16:rowId xmlns:a16="http://schemas.microsoft.com/office/drawing/2014/main" xmlns="" val="2612403372"/>
                  </a:ext>
                </a:extLst>
              </a:tr>
              <a:tr h="839853">
                <a:tc>
                  <a:txBody>
                    <a:bodyPr/>
                    <a:lstStyle/>
                    <a:p>
                      <a:pPr algn="ctr"/>
                      <a:r>
                        <a:rPr lang="en-US" altLang="zh-CN" sz="2200" b="1" kern="100" dirty="0">
                          <a:solidFill>
                            <a:schemeClr val="tx1"/>
                          </a:solidFill>
                          <a:effectLst/>
                        </a:rPr>
                        <a:t>Boost your </a:t>
                      </a:r>
                      <a:r>
                        <a:rPr lang="en-US" altLang="zh-CN" sz="2200" b="1" kern="100" dirty="0">
                          <a:solidFill>
                            <a:schemeClr val="tx1"/>
                          </a:solidFill>
                          <a:effectLst/>
                          <a:latin typeface="+mn-lt"/>
                          <a:ea typeface="+mn-ea"/>
                          <a:cs typeface="+mn-cs"/>
                        </a:rPr>
                        <a:t>résumé</a:t>
                      </a:r>
                    </a:p>
                  </a:txBody>
                  <a:tcPr anchor="ctr">
                    <a:solidFill>
                      <a:srgbClr val="E7E6E6"/>
                    </a:solidFill>
                  </a:tcPr>
                </a:tc>
                <a:tc>
                  <a:txBody>
                    <a:bodyPr/>
                    <a:lstStyle/>
                    <a:p>
                      <a:endParaRPr lang="zh-CN" altLang="en-US" dirty="0"/>
                    </a:p>
                  </a:txBody>
                  <a:tcPr>
                    <a:solidFill>
                      <a:srgbClr val="E7E6E6"/>
                    </a:solidFill>
                  </a:tcPr>
                </a:tc>
                <a:extLst>
                  <a:ext uri="{0D108BD9-81ED-4DB2-BD59-A6C34878D82A}">
                    <a16:rowId xmlns:a16="http://schemas.microsoft.com/office/drawing/2014/main" xmlns="" val="3597003730"/>
                  </a:ext>
                </a:extLst>
              </a:tr>
              <a:tr h="942708">
                <a:tc>
                  <a:txBody>
                    <a:bodyPr/>
                    <a:lstStyle/>
                    <a:p>
                      <a:pPr marL="0" marR="19685" indent="-452438" algn="ctr" defTabSz="914400" rtl="0" eaLnBrk="1" latinLnBrk="0" hangingPunct="1">
                        <a:lnSpc>
                          <a:spcPct val="100000"/>
                        </a:lnSpc>
                        <a:spcAft>
                          <a:spcPts val="0"/>
                        </a:spcAft>
                        <a:tabLst>
                          <a:tab pos="2070735" algn="l"/>
                        </a:tabLst>
                      </a:pPr>
                      <a:r>
                        <a:rPr lang="en-US" altLang="zh-CN" sz="2200" b="1" kern="100" dirty="0">
                          <a:solidFill>
                            <a:schemeClr val="tx1"/>
                          </a:solidFill>
                          <a:effectLst/>
                        </a:rPr>
                        <a:t>Build a network</a:t>
                      </a:r>
                      <a:endParaRPr lang="zh-CN" altLang="en-US" sz="2200" b="1" kern="100" dirty="0">
                        <a:solidFill>
                          <a:schemeClr val="tx1"/>
                        </a:solidFill>
                        <a:effectLst/>
                        <a:latin typeface="+mn-lt"/>
                        <a:ea typeface="+mn-ea"/>
                        <a:cs typeface="Times New Roman" panose="02020603050405020304" pitchFamily="18" charset="0"/>
                      </a:endParaRPr>
                    </a:p>
                  </a:txBody>
                  <a:tcPr anchor="ctr">
                    <a:solidFill>
                      <a:srgbClr val="E7E6E6"/>
                    </a:solidFill>
                  </a:tcPr>
                </a:tc>
                <a:tc>
                  <a:txBody>
                    <a:bodyPr/>
                    <a:lstStyle/>
                    <a:p>
                      <a:endParaRPr lang="zh-CN" altLang="en-US" dirty="0"/>
                    </a:p>
                  </a:txBody>
                  <a:tcPr>
                    <a:solidFill>
                      <a:srgbClr val="E7E6E6"/>
                    </a:solidFill>
                  </a:tcPr>
                </a:tc>
                <a:extLst>
                  <a:ext uri="{0D108BD9-81ED-4DB2-BD59-A6C34878D82A}">
                    <a16:rowId xmlns:a16="http://schemas.microsoft.com/office/drawing/2014/main" xmlns="" val="1674247180"/>
                  </a:ext>
                </a:extLst>
              </a:tr>
              <a:tr h="1081609">
                <a:tc>
                  <a:txBody>
                    <a:bodyPr/>
                    <a:lstStyle/>
                    <a:p>
                      <a:pPr marL="0" marR="19685" indent="-452438" algn="ctr" defTabSz="914400" rtl="0" eaLnBrk="1" latinLnBrk="0" hangingPunct="1">
                        <a:lnSpc>
                          <a:spcPct val="100000"/>
                        </a:lnSpc>
                        <a:spcAft>
                          <a:spcPts val="0"/>
                        </a:spcAft>
                        <a:tabLst>
                          <a:tab pos="2070735" algn="l"/>
                        </a:tabLst>
                      </a:pPr>
                      <a:r>
                        <a:rPr lang="en-US" altLang="zh-CN" sz="2200" b="1" kern="100" dirty="0">
                          <a:solidFill>
                            <a:schemeClr val="tx1"/>
                          </a:solidFill>
                          <a:effectLst/>
                        </a:rPr>
                        <a:t>Grow as a person</a:t>
                      </a:r>
                      <a:endParaRPr lang="zh-CN" altLang="en-US" sz="2200" b="1" kern="100" dirty="0">
                        <a:solidFill>
                          <a:schemeClr val="tx1"/>
                        </a:solidFill>
                        <a:effectLst/>
                        <a:latin typeface="+mn-lt"/>
                        <a:ea typeface="+mn-ea"/>
                        <a:cs typeface="Times New Roman" panose="02020603050405020304" pitchFamily="18" charset="0"/>
                      </a:endParaRPr>
                    </a:p>
                  </a:txBody>
                  <a:tcPr anchor="ctr">
                    <a:solidFill>
                      <a:srgbClr val="E7E6E6"/>
                    </a:solidFill>
                  </a:tcPr>
                </a:tc>
                <a:tc>
                  <a:txBody>
                    <a:bodyPr/>
                    <a:lstStyle/>
                    <a:p>
                      <a:endParaRPr lang="zh-CN" altLang="en-US" dirty="0"/>
                    </a:p>
                  </a:txBody>
                  <a:tcPr>
                    <a:solidFill>
                      <a:srgbClr val="E7E6E6"/>
                    </a:solidFill>
                  </a:tcPr>
                </a:tc>
                <a:extLst>
                  <a:ext uri="{0D108BD9-81ED-4DB2-BD59-A6C34878D82A}">
                    <a16:rowId xmlns:a16="http://schemas.microsoft.com/office/drawing/2014/main" xmlns="" val="3603687001"/>
                  </a:ext>
                </a:extLst>
              </a:tr>
            </a:tbl>
          </a:graphicData>
        </a:graphic>
      </p:graphicFrame>
      <p:sp>
        <p:nvSpPr>
          <p:cNvPr id="46" name="文本框 45">
            <a:extLst>
              <a:ext uri="{FF2B5EF4-FFF2-40B4-BE49-F238E27FC236}">
                <a16:creationId xmlns:a16="http://schemas.microsoft.com/office/drawing/2014/main" xmlns="" id="{664FA136-E3F8-CC7A-D584-4B7C4B8E69AB}"/>
              </a:ext>
            </a:extLst>
          </p:cNvPr>
          <p:cNvSpPr txBox="1"/>
          <p:nvPr/>
        </p:nvSpPr>
        <p:spPr>
          <a:xfrm>
            <a:off x="919321" y="2061802"/>
            <a:ext cx="10795000" cy="1015663"/>
          </a:xfrm>
          <a:prstGeom prst="rect">
            <a:avLst/>
          </a:prstGeom>
          <a:noFill/>
        </p:spPr>
        <p:txBody>
          <a:bodyPr wrap="square" rtlCol="0">
            <a:spAutoFit/>
          </a:bodyPr>
          <a:lstStyle/>
          <a:p>
            <a:r>
              <a:rPr lang="en-US" altLang="zh-CN" sz="2000" i="1" dirty="0"/>
              <a:t>Read Para. 1 carefully and identify why high school students should volunteer their time. List the reasons in the right-hand column of the table. Then discuss in groups their similarities and differences from the three benefits of volunteering in college in the left-hand column.</a:t>
            </a:r>
            <a:endParaRPr lang="zh-CN" altLang="en-US" sz="2000" dirty="0"/>
          </a:p>
        </p:txBody>
      </p:sp>
      <p:grpSp>
        <p:nvGrpSpPr>
          <p:cNvPr id="47" name="组合 46">
            <a:extLst>
              <a:ext uri="{FF2B5EF4-FFF2-40B4-BE49-F238E27FC236}">
                <a16:creationId xmlns:a16="http://schemas.microsoft.com/office/drawing/2014/main" xmlns="" id="{C6B23A41-FB20-4B36-28F8-51D17A1F5195}"/>
              </a:ext>
            </a:extLst>
          </p:cNvPr>
          <p:cNvGrpSpPr/>
          <p:nvPr/>
        </p:nvGrpSpPr>
        <p:grpSpPr>
          <a:xfrm>
            <a:off x="8370044" y="885366"/>
            <a:ext cx="799525" cy="586284"/>
            <a:chOff x="6218013" y="812542"/>
            <a:chExt cx="799525" cy="586284"/>
          </a:xfrm>
        </p:grpSpPr>
        <p:sp>
          <p:nvSpPr>
            <p:cNvPr id="48" name="椭圆 47">
              <a:extLst>
                <a:ext uri="{FF2B5EF4-FFF2-40B4-BE49-F238E27FC236}">
                  <a16:creationId xmlns:a16="http://schemas.microsoft.com/office/drawing/2014/main" xmlns="" id="{2E4847E9-5C26-11BB-2A0D-0FA19E4AA9A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a:extLst>
                <a:ext uri="{FF2B5EF4-FFF2-40B4-BE49-F238E27FC236}">
                  <a16:creationId xmlns:a16="http://schemas.microsoft.com/office/drawing/2014/main" xmlns="" id="{4A46E5E2-7614-5C42-8F4E-A800AD82D10E}"/>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hlinkClick r:id="rId3" action="ppaction://hlinksldjump"/>
              <a:extLst>
                <a:ext uri="{FF2B5EF4-FFF2-40B4-BE49-F238E27FC236}">
                  <a16:creationId xmlns:a16="http://schemas.microsoft.com/office/drawing/2014/main" xmlns="" id="{A3788504-5CE8-CA50-1B4F-0E24E308EFD2}"/>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8.6</a:t>
              </a:r>
              <a:endParaRPr lang="zh-CN" altLang="en-US" sz="1200" b="1" dirty="0">
                <a:solidFill>
                  <a:schemeClr val="bg1"/>
                </a:solidFill>
              </a:endParaRPr>
            </a:p>
          </p:txBody>
        </p:sp>
      </p:grpSp>
      <p:grpSp>
        <p:nvGrpSpPr>
          <p:cNvPr id="51" name="组合 50">
            <a:extLst>
              <a:ext uri="{FF2B5EF4-FFF2-40B4-BE49-F238E27FC236}">
                <a16:creationId xmlns:a16="http://schemas.microsoft.com/office/drawing/2014/main" xmlns="" id="{ED25F6DC-2754-CA3C-93F8-ED850E6108E0}"/>
              </a:ext>
            </a:extLst>
          </p:cNvPr>
          <p:cNvGrpSpPr/>
          <p:nvPr/>
        </p:nvGrpSpPr>
        <p:grpSpPr>
          <a:xfrm>
            <a:off x="9094497" y="888454"/>
            <a:ext cx="799525" cy="586284"/>
            <a:chOff x="6218013" y="812542"/>
            <a:chExt cx="799525" cy="586284"/>
          </a:xfrm>
        </p:grpSpPr>
        <p:sp>
          <p:nvSpPr>
            <p:cNvPr id="52" name="椭圆 51">
              <a:extLst>
                <a:ext uri="{FF2B5EF4-FFF2-40B4-BE49-F238E27FC236}">
                  <a16:creationId xmlns:a16="http://schemas.microsoft.com/office/drawing/2014/main" xmlns="" id="{3A139449-B786-5B3F-4283-CCC88E68E120}"/>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a:extLst>
                <a:ext uri="{FF2B5EF4-FFF2-40B4-BE49-F238E27FC236}">
                  <a16:creationId xmlns:a16="http://schemas.microsoft.com/office/drawing/2014/main" xmlns="" id="{753C85EA-4B6B-0ED0-B5D0-F8E7AF5A207F}"/>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4" action="ppaction://hlinksldjump"/>
              <a:extLst>
                <a:ext uri="{FF2B5EF4-FFF2-40B4-BE49-F238E27FC236}">
                  <a16:creationId xmlns:a16="http://schemas.microsoft.com/office/drawing/2014/main" xmlns="" id="{6AE6F873-CDA1-00A5-31B1-9275D65905E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8.7</a:t>
              </a:r>
              <a:endParaRPr lang="zh-CN" altLang="en-US" sz="1200" b="1" dirty="0">
                <a:solidFill>
                  <a:schemeClr val="bg1"/>
                </a:solidFill>
              </a:endParaRPr>
            </a:p>
          </p:txBody>
        </p:sp>
      </p:grpSp>
      <p:grpSp>
        <p:nvGrpSpPr>
          <p:cNvPr id="75" name="组合 74">
            <a:extLst>
              <a:ext uri="{FF2B5EF4-FFF2-40B4-BE49-F238E27FC236}">
                <a16:creationId xmlns:a16="http://schemas.microsoft.com/office/drawing/2014/main" xmlns="" id="{4F7F7B23-2A05-81F0-46E7-E7D1EDC1C953}"/>
              </a:ext>
            </a:extLst>
          </p:cNvPr>
          <p:cNvGrpSpPr/>
          <p:nvPr/>
        </p:nvGrpSpPr>
        <p:grpSpPr>
          <a:xfrm>
            <a:off x="9809575" y="888454"/>
            <a:ext cx="799525" cy="586284"/>
            <a:chOff x="6218013" y="812542"/>
            <a:chExt cx="799525" cy="586284"/>
          </a:xfrm>
        </p:grpSpPr>
        <p:sp>
          <p:nvSpPr>
            <p:cNvPr id="76" name="椭圆 75">
              <a:extLst>
                <a:ext uri="{FF2B5EF4-FFF2-40B4-BE49-F238E27FC236}">
                  <a16:creationId xmlns:a16="http://schemas.microsoft.com/office/drawing/2014/main" xmlns="" id="{6AAED5F6-D3C9-71A0-A033-86A5AB6D057A}"/>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7" name="图片 76">
              <a:extLst>
                <a:ext uri="{FF2B5EF4-FFF2-40B4-BE49-F238E27FC236}">
                  <a16:creationId xmlns:a16="http://schemas.microsoft.com/office/drawing/2014/main" xmlns="" id="{8535A09E-16CE-BFF2-3EA4-EA5560EDDCEA}"/>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8" name="文本框 77">
              <a:hlinkClick r:id="rId5" action="ppaction://hlinksldjump"/>
              <a:extLst>
                <a:ext uri="{FF2B5EF4-FFF2-40B4-BE49-F238E27FC236}">
                  <a16:creationId xmlns:a16="http://schemas.microsoft.com/office/drawing/2014/main" xmlns="" id="{7F5A7CC5-CBBA-7B21-21FC-521F0F0A1FD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8.8</a:t>
              </a:r>
              <a:endParaRPr lang="zh-CN" altLang="en-US" sz="1200" b="1" dirty="0">
                <a:solidFill>
                  <a:schemeClr val="bg1"/>
                </a:solidFill>
              </a:endParaRPr>
            </a:p>
          </p:txBody>
        </p:sp>
      </p:grpSp>
      <p:grpSp>
        <p:nvGrpSpPr>
          <p:cNvPr id="79" name="组合 78">
            <a:extLst>
              <a:ext uri="{FF2B5EF4-FFF2-40B4-BE49-F238E27FC236}">
                <a16:creationId xmlns:a16="http://schemas.microsoft.com/office/drawing/2014/main" xmlns="" id="{11E48E02-C0BF-60FA-490E-70DD1AF0AF14}"/>
              </a:ext>
            </a:extLst>
          </p:cNvPr>
          <p:cNvGrpSpPr/>
          <p:nvPr/>
        </p:nvGrpSpPr>
        <p:grpSpPr>
          <a:xfrm>
            <a:off x="10534028" y="891542"/>
            <a:ext cx="799525" cy="586284"/>
            <a:chOff x="6218013" y="812542"/>
            <a:chExt cx="799525" cy="586284"/>
          </a:xfrm>
        </p:grpSpPr>
        <p:sp>
          <p:nvSpPr>
            <p:cNvPr id="80" name="椭圆 79">
              <a:extLst>
                <a:ext uri="{FF2B5EF4-FFF2-40B4-BE49-F238E27FC236}">
                  <a16:creationId xmlns:a16="http://schemas.microsoft.com/office/drawing/2014/main" xmlns="" id="{25DB41CD-04D3-6967-667B-422C52905D7F}"/>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1" name="图片 80">
              <a:extLst>
                <a:ext uri="{FF2B5EF4-FFF2-40B4-BE49-F238E27FC236}">
                  <a16:creationId xmlns:a16="http://schemas.microsoft.com/office/drawing/2014/main" xmlns="" id="{988B4350-084C-AE58-3E89-FCCFDB6A8099}"/>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2" name="文本框 81">
              <a:hlinkClick r:id="rId6" action="ppaction://hlinksldjump"/>
              <a:extLst>
                <a:ext uri="{FF2B5EF4-FFF2-40B4-BE49-F238E27FC236}">
                  <a16:creationId xmlns:a16="http://schemas.microsoft.com/office/drawing/2014/main" xmlns="" id="{8981531D-F2E6-FF0B-8DA6-C3761AB4565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8.9</a:t>
              </a:r>
              <a:endParaRPr lang="zh-CN" altLang="en-US" sz="1200" b="1" dirty="0">
                <a:solidFill>
                  <a:schemeClr val="bg1"/>
                </a:solidFill>
              </a:endParaRPr>
            </a:p>
          </p:txBody>
        </p:sp>
      </p:grpSp>
      <p:grpSp>
        <p:nvGrpSpPr>
          <p:cNvPr id="90" name="组合 89">
            <a:extLst>
              <a:ext uri="{FF2B5EF4-FFF2-40B4-BE49-F238E27FC236}">
                <a16:creationId xmlns:a16="http://schemas.microsoft.com/office/drawing/2014/main" xmlns="" id="{D4369E90-225D-EA2F-F2A8-6AA26C5C3D6D}"/>
              </a:ext>
            </a:extLst>
          </p:cNvPr>
          <p:cNvGrpSpPr/>
          <p:nvPr/>
        </p:nvGrpSpPr>
        <p:grpSpPr>
          <a:xfrm>
            <a:off x="11255653" y="886655"/>
            <a:ext cx="799525" cy="586284"/>
            <a:chOff x="6218013" y="812542"/>
            <a:chExt cx="799525" cy="586284"/>
          </a:xfrm>
        </p:grpSpPr>
        <p:sp>
          <p:nvSpPr>
            <p:cNvPr id="91" name="椭圆 90">
              <a:extLst>
                <a:ext uri="{FF2B5EF4-FFF2-40B4-BE49-F238E27FC236}">
                  <a16:creationId xmlns:a16="http://schemas.microsoft.com/office/drawing/2014/main" xmlns="" id="{F6188F30-112D-85FF-1747-754F9149045B}"/>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2" name="图片 91">
              <a:extLst>
                <a:ext uri="{FF2B5EF4-FFF2-40B4-BE49-F238E27FC236}">
                  <a16:creationId xmlns:a16="http://schemas.microsoft.com/office/drawing/2014/main" xmlns="" id="{9415382B-D512-10F5-7352-AF1041C2964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3" name="文本框 92">
              <a:hlinkClick r:id="rId7" action="ppaction://hlinksldjump"/>
              <a:extLst>
                <a:ext uri="{FF2B5EF4-FFF2-40B4-BE49-F238E27FC236}">
                  <a16:creationId xmlns:a16="http://schemas.microsoft.com/office/drawing/2014/main" xmlns="" id="{9A0D52E5-50F1-2C18-4D1A-FE7A0706F66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8.10</a:t>
              </a:r>
              <a:endParaRPr lang="zh-CN" altLang="en-US" sz="1200" b="1" dirty="0">
                <a:solidFill>
                  <a:schemeClr val="bg1"/>
                </a:solidFill>
              </a:endParaRPr>
            </a:p>
          </p:txBody>
        </p:sp>
      </p:grpSp>
      <p:sp>
        <p:nvSpPr>
          <p:cNvPr id="28" name="文本框 27">
            <a:extLst>
              <a:ext uri="{FF2B5EF4-FFF2-40B4-BE49-F238E27FC236}">
                <a16:creationId xmlns:a16="http://schemas.microsoft.com/office/drawing/2014/main" xmlns="" id="{7D5E1AFC-0D56-E272-6924-A439F964E651}"/>
              </a:ext>
            </a:extLst>
          </p:cNvPr>
          <p:cNvSpPr txBox="1"/>
          <p:nvPr/>
        </p:nvSpPr>
        <p:spPr>
          <a:xfrm>
            <a:off x="4914458" y="3844991"/>
            <a:ext cx="6392332" cy="877804"/>
          </a:xfrm>
          <a:prstGeom prst="rect">
            <a:avLst/>
          </a:prstGeom>
          <a:noFill/>
        </p:spPr>
        <p:txBody>
          <a:bodyPr wrap="square">
            <a:spAutoFit/>
          </a:bodyPr>
          <a:lstStyle/>
          <a:p>
            <a:pPr>
              <a:lnSpc>
                <a:spcPct val="120000"/>
              </a:lnSpc>
            </a:pPr>
            <a:r>
              <a:rPr lang="en-US" altLang="zh-CN" sz="2200" dirty="0">
                <a:solidFill>
                  <a:srgbClr val="DD5C60"/>
                </a:solidFill>
              </a:rPr>
              <a:t>Some needed to complete a set number of volunteer hours to graduate.</a:t>
            </a:r>
            <a:endParaRPr lang="zh-CN" altLang="en-US" sz="2200" dirty="0">
              <a:solidFill>
                <a:srgbClr val="DD5C60"/>
              </a:solidFill>
            </a:endParaRPr>
          </a:p>
        </p:txBody>
      </p:sp>
      <p:sp>
        <p:nvSpPr>
          <p:cNvPr id="29" name="文本框 28">
            <a:extLst>
              <a:ext uri="{FF2B5EF4-FFF2-40B4-BE49-F238E27FC236}">
                <a16:creationId xmlns:a16="http://schemas.microsoft.com/office/drawing/2014/main" xmlns="" id="{CAF8CE23-A480-6FF8-0139-9786E96874C5}"/>
              </a:ext>
            </a:extLst>
          </p:cNvPr>
          <p:cNvSpPr txBox="1"/>
          <p:nvPr/>
        </p:nvSpPr>
        <p:spPr>
          <a:xfrm>
            <a:off x="4914458" y="4763798"/>
            <a:ext cx="6392332" cy="877804"/>
          </a:xfrm>
          <a:prstGeom prst="rect">
            <a:avLst/>
          </a:prstGeom>
          <a:noFill/>
        </p:spPr>
        <p:txBody>
          <a:bodyPr wrap="square">
            <a:spAutoFit/>
          </a:bodyPr>
          <a:lstStyle/>
          <a:p>
            <a:pPr>
              <a:lnSpc>
                <a:spcPct val="120000"/>
              </a:lnSpc>
            </a:pPr>
            <a:r>
              <a:rPr lang="en-US" altLang="zh-CN" sz="2200" dirty="0">
                <a:solidFill>
                  <a:srgbClr val="DD5C60"/>
                </a:solidFill>
              </a:rPr>
              <a:t>Others sought out community service opportunities to make their college applications stand out.</a:t>
            </a:r>
            <a:endParaRPr lang="zh-CN" altLang="en-US" sz="2200" dirty="0">
              <a:solidFill>
                <a:srgbClr val="DD5C60"/>
              </a:solidFill>
            </a:endParaRPr>
          </a:p>
        </p:txBody>
      </p:sp>
      <p:sp>
        <p:nvSpPr>
          <p:cNvPr id="30" name="文本框 29">
            <a:extLst>
              <a:ext uri="{FF2B5EF4-FFF2-40B4-BE49-F238E27FC236}">
                <a16:creationId xmlns:a16="http://schemas.microsoft.com/office/drawing/2014/main" xmlns="" id="{E25EB261-291F-2AF1-41C9-1C115FCF2451}"/>
              </a:ext>
            </a:extLst>
          </p:cNvPr>
          <p:cNvSpPr txBox="1"/>
          <p:nvPr/>
        </p:nvSpPr>
        <p:spPr>
          <a:xfrm>
            <a:off x="4922414" y="5731330"/>
            <a:ext cx="7140720" cy="877804"/>
          </a:xfrm>
          <a:prstGeom prst="rect">
            <a:avLst/>
          </a:prstGeom>
          <a:noFill/>
        </p:spPr>
        <p:txBody>
          <a:bodyPr wrap="square">
            <a:spAutoFit/>
          </a:bodyPr>
          <a:lstStyle/>
          <a:p>
            <a:pPr>
              <a:lnSpc>
                <a:spcPct val="120000"/>
              </a:lnSpc>
            </a:pPr>
            <a:r>
              <a:rPr lang="en-US" altLang="zh-CN" sz="2200" dirty="0">
                <a:solidFill>
                  <a:srgbClr val="DD5C60"/>
                </a:solidFill>
              </a:rPr>
              <a:t>And some simply felt a desire to give back, adding volunteer service to their already rigorous high school schedules.</a:t>
            </a:r>
            <a:endParaRPr lang="zh-CN" altLang="en-US" sz="2200" dirty="0">
              <a:solidFill>
                <a:srgbClr val="DD5C60"/>
              </a:solidFill>
            </a:endParaRPr>
          </a:p>
        </p:txBody>
      </p:sp>
      <p:sp>
        <p:nvSpPr>
          <p:cNvPr id="31" name="矩形 30">
            <a:hlinkClick r:id="rId8" action="ppaction://hlinksldjump"/>
            <a:extLst>
              <a:ext uri="{FF2B5EF4-FFF2-40B4-BE49-F238E27FC236}">
                <a16:creationId xmlns:a16="http://schemas.microsoft.com/office/drawing/2014/main" xmlns="" id="{1E12E7AC-628D-1B41-B862-78161CE7D057}"/>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a:hlinkClick r:id="rId9" action="ppaction://hlinksldjump"/>
            <a:extLst>
              <a:ext uri="{FF2B5EF4-FFF2-40B4-BE49-F238E27FC236}">
                <a16:creationId xmlns:a16="http://schemas.microsoft.com/office/drawing/2014/main" xmlns="" id="{77B57D23-20FA-4CA7-39C6-E1A5FBF7B3BF}"/>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33" name="矩形 32">
            <a:hlinkClick r:id="rId10" action="ppaction://hlinksldjump"/>
            <a:extLst>
              <a:ext uri="{FF2B5EF4-FFF2-40B4-BE49-F238E27FC236}">
                <a16:creationId xmlns:a16="http://schemas.microsoft.com/office/drawing/2014/main" xmlns="" id="{5FC7C890-6AB1-3BE4-9E61-1094B05E98C7}"/>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3248600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nextCondLst>
                <p:cond evt="onClick" delay="0">
                  <p:tgtEl>
                    <p:spTgt spid="39"/>
                  </p:tgtEl>
                </p:cond>
              </p:nextCondLst>
            </p:seq>
          </p:childTnLst>
        </p:cTn>
      </p:par>
    </p:tnLst>
    <p:bldLst>
      <p:bldP spid="28" grpId="0"/>
      <p:bldP spid="2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xmlns="" id="{2EB9AA8D-F422-EDBB-70A4-737417193FE7}"/>
              </a:ext>
            </a:extLst>
          </p:cNvPr>
          <p:cNvSpPr/>
          <p:nvPr/>
        </p:nvSpPr>
        <p:spPr>
          <a:xfrm>
            <a:off x="691145" y="3061380"/>
            <a:ext cx="11773491" cy="38338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8.8</a:t>
            </a:r>
            <a:endParaRPr lang="zh-CN" altLang="en-US" sz="2600" b="1" dirty="0">
              <a:solidFill>
                <a:srgbClr val="DA5362"/>
              </a:solidFill>
            </a:endParaRP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30" name="文本框 29">
            <a:extLst>
              <a:ext uri="{FF2B5EF4-FFF2-40B4-BE49-F238E27FC236}">
                <a16:creationId xmlns:a16="http://schemas.microsoft.com/office/drawing/2014/main" xmlns="" id="{A9F51CA3-1769-5D2A-8500-9C6D92C93C1B}"/>
              </a:ext>
            </a:extLst>
          </p:cNvPr>
          <p:cNvSpPr txBox="1"/>
          <p:nvPr/>
        </p:nvSpPr>
        <p:spPr>
          <a:xfrm>
            <a:off x="919321" y="2061802"/>
            <a:ext cx="10795000" cy="1015663"/>
          </a:xfrm>
          <a:prstGeom prst="rect">
            <a:avLst/>
          </a:prstGeom>
          <a:noFill/>
        </p:spPr>
        <p:txBody>
          <a:bodyPr wrap="square" rtlCol="0">
            <a:spAutoFit/>
          </a:bodyPr>
          <a:lstStyle/>
          <a:p>
            <a:r>
              <a:rPr lang="en-US" altLang="zh-CN" sz="2000" i="1" dirty="0"/>
              <a:t>An outline can help readers break down a passage into main ideas and supporting details on different levels so that an overall structure can be visually displayed. Complete the outline according to the passage.</a:t>
            </a:r>
          </a:p>
        </p:txBody>
      </p:sp>
      <p:grpSp>
        <p:nvGrpSpPr>
          <p:cNvPr id="72" name="组合 71">
            <a:extLst>
              <a:ext uri="{FF2B5EF4-FFF2-40B4-BE49-F238E27FC236}">
                <a16:creationId xmlns:a16="http://schemas.microsoft.com/office/drawing/2014/main" xmlns="" id="{DB54F5D0-7F34-94C5-6D5F-32DC973F9114}"/>
              </a:ext>
            </a:extLst>
          </p:cNvPr>
          <p:cNvGrpSpPr/>
          <p:nvPr/>
        </p:nvGrpSpPr>
        <p:grpSpPr>
          <a:xfrm>
            <a:off x="8370044" y="885366"/>
            <a:ext cx="799525" cy="586284"/>
            <a:chOff x="6218013" y="812542"/>
            <a:chExt cx="799525" cy="586284"/>
          </a:xfrm>
        </p:grpSpPr>
        <p:sp>
          <p:nvSpPr>
            <p:cNvPr id="73" name="椭圆 72">
              <a:extLst>
                <a:ext uri="{FF2B5EF4-FFF2-40B4-BE49-F238E27FC236}">
                  <a16:creationId xmlns:a16="http://schemas.microsoft.com/office/drawing/2014/main" xmlns="" id="{B120EE37-DAB2-B339-FB3C-0EA8C8D56D05}"/>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4" name="图片 73">
              <a:extLst>
                <a:ext uri="{FF2B5EF4-FFF2-40B4-BE49-F238E27FC236}">
                  <a16:creationId xmlns:a16="http://schemas.microsoft.com/office/drawing/2014/main" xmlns="" id="{8349E5F5-7EAC-3F91-5507-5038943F617B}"/>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3" name="文本框 82">
              <a:hlinkClick r:id="rId3" action="ppaction://hlinksldjump"/>
              <a:extLst>
                <a:ext uri="{FF2B5EF4-FFF2-40B4-BE49-F238E27FC236}">
                  <a16:creationId xmlns:a16="http://schemas.microsoft.com/office/drawing/2014/main" xmlns="" id="{B08008FB-48D6-2C7A-B2BF-F8F3973B477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8.6</a:t>
              </a:r>
              <a:endParaRPr lang="zh-CN" altLang="en-US" sz="1200" b="1" dirty="0">
                <a:solidFill>
                  <a:schemeClr val="bg1"/>
                </a:solidFill>
              </a:endParaRPr>
            </a:p>
          </p:txBody>
        </p:sp>
      </p:grpSp>
      <p:grpSp>
        <p:nvGrpSpPr>
          <p:cNvPr id="84" name="组合 83">
            <a:extLst>
              <a:ext uri="{FF2B5EF4-FFF2-40B4-BE49-F238E27FC236}">
                <a16:creationId xmlns:a16="http://schemas.microsoft.com/office/drawing/2014/main" xmlns="" id="{3733E60E-2127-CB60-2D97-C1BF1627A5DF}"/>
              </a:ext>
            </a:extLst>
          </p:cNvPr>
          <p:cNvGrpSpPr/>
          <p:nvPr/>
        </p:nvGrpSpPr>
        <p:grpSpPr>
          <a:xfrm>
            <a:off x="9094497" y="888454"/>
            <a:ext cx="799525" cy="586284"/>
            <a:chOff x="6218013" y="812542"/>
            <a:chExt cx="799525" cy="586284"/>
          </a:xfrm>
        </p:grpSpPr>
        <p:sp>
          <p:nvSpPr>
            <p:cNvPr id="85" name="椭圆 84">
              <a:extLst>
                <a:ext uri="{FF2B5EF4-FFF2-40B4-BE49-F238E27FC236}">
                  <a16:creationId xmlns:a16="http://schemas.microsoft.com/office/drawing/2014/main" xmlns="" id="{9D071D44-E281-6BEA-702F-47403B6A3328}"/>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6" name="图片 85">
              <a:extLst>
                <a:ext uri="{FF2B5EF4-FFF2-40B4-BE49-F238E27FC236}">
                  <a16:creationId xmlns:a16="http://schemas.microsoft.com/office/drawing/2014/main" xmlns="" id="{FD8FF949-F5BF-E3F8-E53D-6326F03CF57D}"/>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7" name="文本框 86">
              <a:hlinkClick r:id="rId4" action="ppaction://hlinksldjump"/>
              <a:extLst>
                <a:ext uri="{FF2B5EF4-FFF2-40B4-BE49-F238E27FC236}">
                  <a16:creationId xmlns:a16="http://schemas.microsoft.com/office/drawing/2014/main" xmlns="" id="{0934541F-60F0-8ACE-A852-05112F363650}"/>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8.7</a:t>
              </a:r>
              <a:endParaRPr lang="zh-CN" altLang="en-US" sz="1200" b="1" dirty="0">
                <a:solidFill>
                  <a:schemeClr val="bg1"/>
                </a:solidFill>
              </a:endParaRPr>
            </a:p>
          </p:txBody>
        </p:sp>
      </p:grpSp>
      <p:grpSp>
        <p:nvGrpSpPr>
          <p:cNvPr id="88" name="组合 87">
            <a:extLst>
              <a:ext uri="{FF2B5EF4-FFF2-40B4-BE49-F238E27FC236}">
                <a16:creationId xmlns:a16="http://schemas.microsoft.com/office/drawing/2014/main" xmlns="" id="{73945336-5B62-09C2-EAB1-12F7B5378294}"/>
              </a:ext>
            </a:extLst>
          </p:cNvPr>
          <p:cNvGrpSpPr/>
          <p:nvPr/>
        </p:nvGrpSpPr>
        <p:grpSpPr>
          <a:xfrm>
            <a:off x="9809575" y="888454"/>
            <a:ext cx="799525" cy="586284"/>
            <a:chOff x="6218013" y="812542"/>
            <a:chExt cx="799525" cy="586284"/>
          </a:xfrm>
        </p:grpSpPr>
        <p:sp>
          <p:nvSpPr>
            <p:cNvPr id="89" name="椭圆 88">
              <a:extLst>
                <a:ext uri="{FF2B5EF4-FFF2-40B4-BE49-F238E27FC236}">
                  <a16:creationId xmlns:a16="http://schemas.microsoft.com/office/drawing/2014/main" xmlns="" id="{0DD423AF-526B-7CA3-F783-BB4C1347DB36}"/>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0" name="图片 89">
              <a:extLst>
                <a:ext uri="{FF2B5EF4-FFF2-40B4-BE49-F238E27FC236}">
                  <a16:creationId xmlns:a16="http://schemas.microsoft.com/office/drawing/2014/main" xmlns="" id="{51A97189-ED19-0684-CD44-AF847C2562F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1" name="文本框 90">
              <a:hlinkClick r:id="rId5" action="ppaction://hlinksldjump"/>
              <a:extLst>
                <a:ext uri="{FF2B5EF4-FFF2-40B4-BE49-F238E27FC236}">
                  <a16:creationId xmlns:a16="http://schemas.microsoft.com/office/drawing/2014/main" xmlns="" id="{2A1267C7-8C7E-E3A2-5F17-F4CCBF3308E4}"/>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8.8</a:t>
              </a:r>
              <a:endParaRPr lang="zh-CN" altLang="en-US" sz="1200" b="1" dirty="0">
                <a:solidFill>
                  <a:schemeClr val="bg1"/>
                </a:solidFill>
              </a:endParaRPr>
            </a:p>
          </p:txBody>
        </p:sp>
      </p:grpSp>
      <p:grpSp>
        <p:nvGrpSpPr>
          <p:cNvPr id="92" name="组合 91">
            <a:extLst>
              <a:ext uri="{FF2B5EF4-FFF2-40B4-BE49-F238E27FC236}">
                <a16:creationId xmlns:a16="http://schemas.microsoft.com/office/drawing/2014/main" xmlns="" id="{7F411282-48FA-57B6-9073-F78722C6EC2F}"/>
              </a:ext>
            </a:extLst>
          </p:cNvPr>
          <p:cNvGrpSpPr/>
          <p:nvPr/>
        </p:nvGrpSpPr>
        <p:grpSpPr>
          <a:xfrm>
            <a:off x="10534028" y="891542"/>
            <a:ext cx="799525" cy="586284"/>
            <a:chOff x="6218013" y="812542"/>
            <a:chExt cx="799525" cy="586284"/>
          </a:xfrm>
        </p:grpSpPr>
        <p:sp>
          <p:nvSpPr>
            <p:cNvPr id="93" name="椭圆 92">
              <a:extLst>
                <a:ext uri="{FF2B5EF4-FFF2-40B4-BE49-F238E27FC236}">
                  <a16:creationId xmlns:a16="http://schemas.microsoft.com/office/drawing/2014/main" xmlns="" id="{8B706DB5-B4AC-6178-37E6-2945AAFA24B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4" name="图片 93">
              <a:extLst>
                <a:ext uri="{FF2B5EF4-FFF2-40B4-BE49-F238E27FC236}">
                  <a16:creationId xmlns:a16="http://schemas.microsoft.com/office/drawing/2014/main" xmlns="" id="{0AEFC2EB-71A3-9057-DE59-D088D2A3E7EA}"/>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5" name="文本框 94">
              <a:hlinkClick r:id="rId6" action="ppaction://hlinksldjump"/>
              <a:extLst>
                <a:ext uri="{FF2B5EF4-FFF2-40B4-BE49-F238E27FC236}">
                  <a16:creationId xmlns:a16="http://schemas.microsoft.com/office/drawing/2014/main" xmlns="" id="{BB909AF8-49B6-86AE-741C-8ABB69F078D0}"/>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8.9</a:t>
              </a:r>
              <a:endParaRPr lang="zh-CN" altLang="en-US" sz="1200" b="1" dirty="0">
                <a:solidFill>
                  <a:schemeClr val="bg1"/>
                </a:solidFill>
              </a:endParaRPr>
            </a:p>
          </p:txBody>
        </p:sp>
      </p:grpSp>
      <p:grpSp>
        <p:nvGrpSpPr>
          <p:cNvPr id="96" name="组合 95">
            <a:extLst>
              <a:ext uri="{FF2B5EF4-FFF2-40B4-BE49-F238E27FC236}">
                <a16:creationId xmlns:a16="http://schemas.microsoft.com/office/drawing/2014/main" xmlns="" id="{64007B35-A99E-1842-F896-1983C26AC649}"/>
              </a:ext>
            </a:extLst>
          </p:cNvPr>
          <p:cNvGrpSpPr/>
          <p:nvPr/>
        </p:nvGrpSpPr>
        <p:grpSpPr>
          <a:xfrm>
            <a:off x="11255653" y="886655"/>
            <a:ext cx="799525" cy="586284"/>
            <a:chOff x="6218013" y="812542"/>
            <a:chExt cx="799525" cy="586284"/>
          </a:xfrm>
        </p:grpSpPr>
        <p:sp>
          <p:nvSpPr>
            <p:cNvPr id="97" name="椭圆 96">
              <a:extLst>
                <a:ext uri="{FF2B5EF4-FFF2-40B4-BE49-F238E27FC236}">
                  <a16:creationId xmlns:a16="http://schemas.microsoft.com/office/drawing/2014/main" xmlns="" id="{B13323A3-4DD0-83E6-4BCF-6230724E1088}"/>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8" name="图片 97">
              <a:extLst>
                <a:ext uri="{FF2B5EF4-FFF2-40B4-BE49-F238E27FC236}">
                  <a16:creationId xmlns:a16="http://schemas.microsoft.com/office/drawing/2014/main" xmlns="" id="{27A45029-C087-F5CF-A303-07FC0B567593}"/>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9" name="文本框 98">
              <a:hlinkClick r:id="rId7" action="ppaction://hlinksldjump"/>
              <a:extLst>
                <a:ext uri="{FF2B5EF4-FFF2-40B4-BE49-F238E27FC236}">
                  <a16:creationId xmlns:a16="http://schemas.microsoft.com/office/drawing/2014/main" xmlns="" id="{BDD1463A-8BC6-D66E-7AD3-3CE76BF9B03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8.10</a:t>
              </a:r>
              <a:endParaRPr lang="zh-CN" altLang="en-US" sz="1200" b="1" dirty="0">
                <a:solidFill>
                  <a:schemeClr val="bg1"/>
                </a:solidFill>
              </a:endParaRPr>
            </a:p>
          </p:txBody>
        </p:sp>
      </p:grpSp>
      <p:sp>
        <p:nvSpPr>
          <p:cNvPr id="27" name="文本框 26">
            <a:extLst>
              <a:ext uri="{FF2B5EF4-FFF2-40B4-BE49-F238E27FC236}">
                <a16:creationId xmlns:a16="http://schemas.microsoft.com/office/drawing/2014/main" xmlns="" id="{C3B32DD8-BF98-4AB1-947A-3B8915B22C62}"/>
              </a:ext>
            </a:extLst>
          </p:cNvPr>
          <p:cNvSpPr txBox="1"/>
          <p:nvPr/>
        </p:nvSpPr>
        <p:spPr>
          <a:xfrm>
            <a:off x="4439250" y="3007605"/>
            <a:ext cx="6392332" cy="492443"/>
          </a:xfrm>
          <a:prstGeom prst="rect">
            <a:avLst/>
          </a:prstGeom>
          <a:noFill/>
        </p:spPr>
        <p:txBody>
          <a:bodyPr wrap="square">
            <a:spAutoFit/>
          </a:bodyPr>
          <a:lstStyle/>
          <a:p>
            <a:r>
              <a:rPr lang="en-US" altLang="zh-CN" sz="2600" b="1" dirty="0"/>
              <a:t>Benefits to oneself</a:t>
            </a:r>
            <a:endParaRPr lang="zh-CN" altLang="en-US" sz="2600" b="1" dirty="0"/>
          </a:p>
        </p:txBody>
      </p:sp>
      <p:sp>
        <p:nvSpPr>
          <p:cNvPr id="29" name="文本框 28">
            <a:extLst>
              <a:ext uri="{FF2B5EF4-FFF2-40B4-BE49-F238E27FC236}">
                <a16:creationId xmlns:a16="http://schemas.microsoft.com/office/drawing/2014/main" xmlns="" id="{81008123-667E-BC2B-79AD-011A5F418E30}"/>
              </a:ext>
            </a:extLst>
          </p:cNvPr>
          <p:cNvSpPr txBox="1"/>
          <p:nvPr/>
        </p:nvSpPr>
        <p:spPr>
          <a:xfrm>
            <a:off x="955455" y="3526445"/>
            <a:ext cx="6392332" cy="461665"/>
          </a:xfrm>
          <a:prstGeom prst="rect">
            <a:avLst/>
          </a:prstGeom>
          <a:noFill/>
        </p:spPr>
        <p:txBody>
          <a:bodyPr wrap="square">
            <a:spAutoFit/>
          </a:bodyPr>
          <a:lstStyle/>
          <a:p>
            <a:endParaRPr lang="zh-CN" altLang="en-US" sz="2400" dirty="0"/>
          </a:p>
        </p:txBody>
      </p:sp>
      <p:sp>
        <p:nvSpPr>
          <p:cNvPr id="31" name="圆角矩形 25">
            <a:extLst>
              <a:ext uri="{FF2B5EF4-FFF2-40B4-BE49-F238E27FC236}">
                <a16:creationId xmlns:a16="http://schemas.microsoft.com/office/drawing/2014/main" xmlns="" id="{2AC8DC8A-A9FF-EC22-6387-6D61250684EA}"/>
              </a:ext>
            </a:extLst>
          </p:cNvPr>
          <p:cNvSpPr/>
          <p:nvPr/>
        </p:nvSpPr>
        <p:spPr>
          <a:xfrm>
            <a:off x="1177802" y="3450522"/>
            <a:ext cx="4127100" cy="410475"/>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latin typeface="Trade Gothic LT Std" panose="020B0503020502020204" pitchFamily="34" charset="0"/>
              </a:rPr>
              <a:t>Boost your résumé</a:t>
            </a:r>
          </a:p>
        </p:txBody>
      </p:sp>
      <p:sp>
        <p:nvSpPr>
          <p:cNvPr id="32" name="文本框 31">
            <a:extLst>
              <a:ext uri="{FF2B5EF4-FFF2-40B4-BE49-F238E27FC236}">
                <a16:creationId xmlns:a16="http://schemas.microsoft.com/office/drawing/2014/main" xmlns="" id="{57A195E3-B3E1-F4DE-983A-A8097BCCF27F}"/>
              </a:ext>
            </a:extLst>
          </p:cNvPr>
          <p:cNvSpPr txBox="1"/>
          <p:nvPr/>
        </p:nvSpPr>
        <p:spPr>
          <a:xfrm>
            <a:off x="1177802" y="3875730"/>
            <a:ext cx="10550683" cy="2096600"/>
          </a:xfrm>
          <a:prstGeom prst="rect">
            <a:avLst/>
          </a:prstGeom>
          <a:noFill/>
        </p:spPr>
        <p:txBody>
          <a:bodyPr wrap="square">
            <a:spAutoFit/>
          </a:bodyPr>
          <a:lstStyle/>
          <a:p>
            <a:pPr marL="271463" indent="-271463">
              <a:lnSpc>
                <a:spcPct val="120000"/>
              </a:lnSpc>
              <a:buFontTx/>
              <a:buAutoNum type="arabicPeriod"/>
            </a:pPr>
            <a:r>
              <a:rPr lang="en-US" altLang="zh-CN" sz="2200" dirty="0"/>
              <a:t>________________________________________________________________________________________________________________________________________________</a:t>
            </a:r>
          </a:p>
          <a:p>
            <a:pPr>
              <a:lnSpc>
                <a:spcPct val="120000"/>
              </a:lnSpc>
            </a:pPr>
            <a:r>
              <a:rPr lang="en-US" altLang="zh-CN" sz="2200" dirty="0"/>
              <a:t>    _______________________</a:t>
            </a:r>
          </a:p>
          <a:p>
            <a:pPr marL="271463" indent="-271463">
              <a:lnSpc>
                <a:spcPct val="120000"/>
              </a:lnSpc>
            </a:pPr>
            <a:r>
              <a:rPr lang="en-US" altLang="zh-CN" sz="2200" dirty="0"/>
              <a:t>2. ________________________________________________________________________</a:t>
            </a:r>
          </a:p>
          <a:p>
            <a:pPr marL="271463" indent="-271463">
              <a:lnSpc>
                <a:spcPct val="120000"/>
              </a:lnSpc>
            </a:pPr>
            <a:r>
              <a:rPr lang="en-US" altLang="zh-CN" sz="2200" dirty="0"/>
              <a:t>    _________________________________________________________</a:t>
            </a:r>
          </a:p>
        </p:txBody>
      </p:sp>
      <p:sp>
        <p:nvSpPr>
          <p:cNvPr id="34" name="文本框 33">
            <a:extLst>
              <a:ext uri="{FF2B5EF4-FFF2-40B4-BE49-F238E27FC236}">
                <a16:creationId xmlns:a16="http://schemas.microsoft.com/office/drawing/2014/main" xmlns="" id="{40EC16F6-FD71-50B2-734C-CDED9DAA0801}"/>
              </a:ext>
            </a:extLst>
          </p:cNvPr>
          <p:cNvSpPr txBox="1"/>
          <p:nvPr/>
        </p:nvSpPr>
        <p:spPr>
          <a:xfrm>
            <a:off x="1467681" y="3838841"/>
            <a:ext cx="10363123" cy="1284069"/>
          </a:xfrm>
          <a:prstGeom prst="rect">
            <a:avLst/>
          </a:prstGeom>
          <a:noFill/>
        </p:spPr>
        <p:txBody>
          <a:bodyPr wrap="square">
            <a:spAutoFit/>
          </a:bodyPr>
          <a:lstStyle/>
          <a:p>
            <a:pPr>
              <a:lnSpc>
                <a:spcPct val="120000"/>
              </a:lnSpc>
            </a:pPr>
            <a:r>
              <a:rPr lang="en-US" altLang="zh-CN" sz="2200" dirty="0">
                <a:solidFill>
                  <a:srgbClr val="DD5C60"/>
                </a:solidFill>
              </a:rPr>
              <a:t>Employers like seeing that you volunteer your time, and are able to manage your time well enough to take on an unpaid position. / It suggests “willingness to help” and “good time management” in you.</a:t>
            </a:r>
            <a:endParaRPr lang="zh-CN" altLang="en-US" sz="2200" dirty="0">
              <a:solidFill>
                <a:srgbClr val="DD5C60"/>
              </a:solidFill>
            </a:endParaRPr>
          </a:p>
        </p:txBody>
      </p:sp>
      <p:sp>
        <p:nvSpPr>
          <p:cNvPr id="35" name="文本框 34">
            <a:extLst>
              <a:ext uri="{FF2B5EF4-FFF2-40B4-BE49-F238E27FC236}">
                <a16:creationId xmlns:a16="http://schemas.microsoft.com/office/drawing/2014/main" xmlns="" id="{F90EE3F3-791A-7FFC-6A03-AD56CA47DFD5}"/>
              </a:ext>
            </a:extLst>
          </p:cNvPr>
          <p:cNvSpPr txBox="1"/>
          <p:nvPr/>
        </p:nvSpPr>
        <p:spPr>
          <a:xfrm>
            <a:off x="1521083" y="5010536"/>
            <a:ext cx="9982200" cy="877804"/>
          </a:xfrm>
          <a:prstGeom prst="rect">
            <a:avLst/>
          </a:prstGeom>
          <a:noFill/>
        </p:spPr>
        <p:txBody>
          <a:bodyPr wrap="square">
            <a:spAutoFit/>
          </a:bodyPr>
          <a:lstStyle/>
          <a:p>
            <a:pPr>
              <a:lnSpc>
                <a:spcPct val="120000"/>
              </a:lnSpc>
            </a:pPr>
            <a:r>
              <a:rPr lang="en-US" altLang="zh-CN" sz="2200" dirty="0">
                <a:solidFill>
                  <a:srgbClr val="DD5C60"/>
                </a:solidFill>
              </a:rPr>
              <a:t>Volunteerism also suggests that you’re a team player, a quality many employers will look for in potential hires. / It suggests the “team work spirit” in you.</a:t>
            </a:r>
            <a:endParaRPr lang="zh-CN" altLang="en-US" sz="2200" dirty="0">
              <a:solidFill>
                <a:srgbClr val="DD5C60"/>
              </a:solidFill>
            </a:endParaRPr>
          </a:p>
        </p:txBody>
      </p:sp>
      <p:sp>
        <p:nvSpPr>
          <p:cNvPr id="33" name="矩形 32">
            <a:hlinkClick r:id="rId8" action="ppaction://hlinksldjump"/>
            <a:extLst>
              <a:ext uri="{FF2B5EF4-FFF2-40B4-BE49-F238E27FC236}">
                <a16:creationId xmlns:a16="http://schemas.microsoft.com/office/drawing/2014/main" xmlns="" id="{D53A8D9F-57CE-D31E-8035-C0115A36D47A}"/>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hlinkClick r:id="rId9" action="ppaction://hlinksldjump"/>
            <a:extLst>
              <a:ext uri="{FF2B5EF4-FFF2-40B4-BE49-F238E27FC236}">
                <a16:creationId xmlns:a16="http://schemas.microsoft.com/office/drawing/2014/main" xmlns="" id="{1F97E4C8-EBEC-A302-B3B5-24C5D83A5793}"/>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38" name="矩形 37">
            <a:hlinkClick r:id="rId10" action="ppaction://hlinksldjump"/>
            <a:extLst>
              <a:ext uri="{FF2B5EF4-FFF2-40B4-BE49-F238E27FC236}">
                <a16:creationId xmlns:a16="http://schemas.microsoft.com/office/drawing/2014/main" xmlns="" id="{52525033-BB73-BA3C-B296-1EB47C185F4F}"/>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xmlns="" id="{57A195E3-B3E1-F4DE-983A-A8097BCCF27F}"/>
              </a:ext>
            </a:extLst>
          </p:cNvPr>
          <p:cNvSpPr txBox="1"/>
          <p:nvPr/>
        </p:nvSpPr>
        <p:spPr>
          <a:xfrm>
            <a:off x="1177802" y="5857614"/>
            <a:ext cx="10550683" cy="904863"/>
          </a:xfrm>
          <a:prstGeom prst="rect">
            <a:avLst/>
          </a:prstGeom>
          <a:noFill/>
        </p:spPr>
        <p:txBody>
          <a:bodyPr wrap="square">
            <a:spAutoFit/>
          </a:bodyPr>
          <a:lstStyle/>
          <a:p>
            <a:pPr marL="271463" indent="-271463">
              <a:lnSpc>
                <a:spcPct val="120000"/>
              </a:lnSpc>
            </a:pPr>
            <a:r>
              <a:rPr lang="en-US" altLang="zh-CN" sz="2200" dirty="0"/>
              <a:t>3. _________________________________________________________________</a:t>
            </a:r>
          </a:p>
          <a:p>
            <a:pPr marL="271463" indent="-271463">
              <a:lnSpc>
                <a:spcPct val="120000"/>
              </a:lnSpc>
            </a:pPr>
            <a:r>
              <a:rPr lang="en-US" altLang="zh-CN" sz="2200" dirty="0"/>
              <a:t>    __________________________________________________</a:t>
            </a:r>
          </a:p>
        </p:txBody>
      </p:sp>
      <p:sp>
        <p:nvSpPr>
          <p:cNvPr id="41" name="文本框 40">
            <a:extLst>
              <a:ext uri="{FF2B5EF4-FFF2-40B4-BE49-F238E27FC236}">
                <a16:creationId xmlns:a16="http://schemas.microsoft.com/office/drawing/2014/main" xmlns="" id="{3EFF9532-EE15-073E-8D35-54406F5BB751}"/>
              </a:ext>
            </a:extLst>
          </p:cNvPr>
          <p:cNvSpPr txBox="1"/>
          <p:nvPr/>
        </p:nvSpPr>
        <p:spPr>
          <a:xfrm>
            <a:off x="1487639" y="5857614"/>
            <a:ext cx="9982200" cy="877804"/>
          </a:xfrm>
          <a:prstGeom prst="rect">
            <a:avLst/>
          </a:prstGeom>
          <a:noFill/>
        </p:spPr>
        <p:txBody>
          <a:bodyPr wrap="square">
            <a:spAutoFit/>
          </a:bodyPr>
          <a:lstStyle/>
          <a:p>
            <a:pPr>
              <a:lnSpc>
                <a:spcPct val="120000"/>
              </a:lnSpc>
            </a:pPr>
            <a:r>
              <a:rPr lang="en-US" altLang="zh-CN" sz="2200" dirty="0">
                <a:solidFill>
                  <a:srgbClr val="DD5C60"/>
                </a:solidFill>
              </a:rPr>
              <a:t>Volunteer experience may also boost your financial aid package. / Volunteerism boosts your financial aid applications resume in a similar way.</a:t>
            </a:r>
            <a:endParaRPr lang="zh-CN" altLang="en-US" sz="2200" dirty="0">
              <a:solidFill>
                <a:srgbClr val="DD5C60"/>
              </a:solidFill>
            </a:endParaRPr>
          </a:p>
        </p:txBody>
      </p:sp>
    </p:spTree>
    <p:extLst>
      <p:ext uri="{BB962C8B-B14F-4D97-AF65-F5344CB8AC3E}">
        <p14:creationId xmlns:p14="http://schemas.microsoft.com/office/powerpoint/2010/main" xmlns="" val="29482014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childTnLst>
              </p:cTn>
              <p:nextCondLst>
                <p:cond evt="onClick" delay="0">
                  <p:tgtEl>
                    <p:spTgt spid="39"/>
                  </p:tgtEl>
                </p:cond>
              </p:nextCondLst>
            </p:seq>
          </p:childTnLst>
        </p:cTn>
      </p:par>
    </p:tnLst>
    <p:bldLst>
      <p:bldP spid="34" grpId="0"/>
      <p:bldP spid="35"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xmlns="" id="{356841C4-808A-6E10-F0F3-602C052D5C42}"/>
              </a:ext>
            </a:extLst>
          </p:cNvPr>
          <p:cNvSpPr/>
          <p:nvPr/>
        </p:nvSpPr>
        <p:spPr>
          <a:xfrm>
            <a:off x="937713" y="2479108"/>
            <a:ext cx="11773491" cy="38338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8.8</a:t>
            </a:r>
            <a:endParaRPr lang="zh-CN" altLang="en-US" sz="2600" b="1" dirty="0">
              <a:solidFill>
                <a:srgbClr val="DA5362"/>
              </a:solidFill>
            </a:endParaRP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72" name="组合 71">
            <a:extLst>
              <a:ext uri="{FF2B5EF4-FFF2-40B4-BE49-F238E27FC236}">
                <a16:creationId xmlns:a16="http://schemas.microsoft.com/office/drawing/2014/main" xmlns="" id="{DB54F5D0-7F34-94C5-6D5F-32DC973F9114}"/>
              </a:ext>
            </a:extLst>
          </p:cNvPr>
          <p:cNvGrpSpPr/>
          <p:nvPr/>
        </p:nvGrpSpPr>
        <p:grpSpPr>
          <a:xfrm>
            <a:off x="8370044" y="885366"/>
            <a:ext cx="799525" cy="586284"/>
            <a:chOff x="6218013" y="812542"/>
            <a:chExt cx="799525" cy="586284"/>
          </a:xfrm>
        </p:grpSpPr>
        <p:sp>
          <p:nvSpPr>
            <p:cNvPr id="73" name="椭圆 72">
              <a:extLst>
                <a:ext uri="{FF2B5EF4-FFF2-40B4-BE49-F238E27FC236}">
                  <a16:creationId xmlns:a16="http://schemas.microsoft.com/office/drawing/2014/main" xmlns="" id="{B120EE37-DAB2-B339-FB3C-0EA8C8D56D05}"/>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4" name="图片 73">
              <a:extLst>
                <a:ext uri="{FF2B5EF4-FFF2-40B4-BE49-F238E27FC236}">
                  <a16:creationId xmlns:a16="http://schemas.microsoft.com/office/drawing/2014/main" xmlns="" id="{8349E5F5-7EAC-3F91-5507-5038943F617B}"/>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3" name="文本框 82">
              <a:hlinkClick r:id="rId3" action="ppaction://hlinksldjump"/>
              <a:extLst>
                <a:ext uri="{FF2B5EF4-FFF2-40B4-BE49-F238E27FC236}">
                  <a16:creationId xmlns:a16="http://schemas.microsoft.com/office/drawing/2014/main" xmlns="" id="{B08008FB-48D6-2C7A-B2BF-F8F3973B477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8.6</a:t>
              </a:r>
              <a:endParaRPr lang="zh-CN" altLang="en-US" sz="1200" b="1" dirty="0">
                <a:solidFill>
                  <a:schemeClr val="bg1"/>
                </a:solidFill>
              </a:endParaRPr>
            </a:p>
          </p:txBody>
        </p:sp>
      </p:grpSp>
      <p:grpSp>
        <p:nvGrpSpPr>
          <p:cNvPr id="84" name="组合 83">
            <a:extLst>
              <a:ext uri="{FF2B5EF4-FFF2-40B4-BE49-F238E27FC236}">
                <a16:creationId xmlns:a16="http://schemas.microsoft.com/office/drawing/2014/main" xmlns="" id="{3733E60E-2127-CB60-2D97-C1BF1627A5DF}"/>
              </a:ext>
            </a:extLst>
          </p:cNvPr>
          <p:cNvGrpSpPr/>
          <p:nvPr/>
        </p:nvGrpSpPr>
        <p:grpSpPr>
          <a:xfrm>
            <a:off x="9094497" y="888454"/>
            <a:ext cx="799525" cy="586284"/>
            <a:chOff x="6218013" y="812542"/>
            <a:chExt cx="799525" cy="586284"/>
          </a:xfrm>
        </p:grpSpPr>
        <p:sp>
          <p:nvSpPr>
            <p:cNvPr id="85" name="椭圆 84">
              <a:extLst>
                <a:ext uri="{FF2B5EF4-FFF2-40B4-BE49-F238E27FC236}">
                  <a16:creationId xmlns:a16="http://schemas.microsoft.com/office/drawing/2014/main" xmlns="" id="{9D071D44-E281-6BEA-702F-47403B6A3328}"/>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6" name="图片 85">
              <a:extLst>
                <a:ext uri="{FF2B5EF4-FFF2-40B4-BE49-F238E27FC236}">
                  <a16:creationId xmlns:a16="http://schemas.microsoft.com/office/drawing/2014/main" xmlns="" id="{FD8FF949-F5BF-E3F8-E53D-6326F03CF57D}"/>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7" name="文本框 86">
              <a:hlinkClick r:id="rId4" action="ppaction://hlinksldjump"/>
              <a:extLst>
                <a:ext uri="{FF2B5EF4-FFF2-40B4-BE49-F238E27FC236}">
                  <a16:creationId xmlns:a16="http://schemas.microsoft.com/office/drawing/2014/main" xmlns="" id="{0934541F-60F0-8ACE-A852-05112F363650}"/>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8.7</a:t>
              </a:r>
              <a:endParaRPr lang="zh-CN" altLang="en-US" sz="1200" b="1" dirty="0">
                <a:solidFill>
                  <a:schemeClr val="bg1"/>
                </a:solidFill>
              </a:endParaRPr>
            </a:p>
          </p:txBody>
        </p:sp>
      </p:grpSp>
      <p:grpSp>
        <p:nvGrpSpPr>
          <p:cNvPr id="88" name="组合 87">
            <a:extLst>
              <a:ext uri="{FF2B5EF4-FFF2-40B4-BE49-F238E27FC236}">
                <a16:creationId xmlns:a16="http://schemas.microsoft.com/office/drawing/2014/main" xmlns="" id="{73945336-5B62-09C2-EAB1-12F7B5378294}"/>
              </a:ext>
            </a:extLst>
          </p:cNvPr>
          <p:cNvGrpSpPr/>
          <p:nvPr/>
        </p:nvGrpSpPr>
        <p:grpSpPr>
          <a:xfrm>
            <a:off x="9809575" y="888454"/>
            <a:ext cx="799525" cy="586284"/>
            <a:chOff x="6218013" y="812542"/>
            <a:chExt cx="799525" cy="586284"/>
          </a:xfrm>
        </p:grpSpPr>
        <p:sp>
          <p:nvSpPr>
            <p:cNvPr id="89" name="椭圆 88">
              <a:extLst>
                <a:ext uri="{FF2B5EF4-FFF2-40B4-BE49-F238E27FC236}">
                  <a16:creationId xmlns:a16="http://schemas.microsoft.com/office/drawing/2014/main" xmlns="" id="{0DD423AF-526B-7CA3-F783-BB4C1347DB36}"/>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0" name="图片 89">
              <a:extLst>
                <a:ext uri="{FF2B5EF4-FFF2-40B4-BE49-F238E27FC236}">
                  <a16:creationId xmlns:a16="http://schemas.microsoft.com/office/drawing/2014/main" xmlns="" id="{51A97189-ED19-0684-CD44-AF847C2562F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1" name="文本框 90">
              <a:hlinkClick r:id="rId5" action="ppaction://hlinksldjump"/>
              <a:extLst>
                <a:ext uri="{FF2B5EF4-FFF2-40B4-BE49-F238E27FC236}">
                  <a16:creationId xmlns:a16="http://schemas.microsoft.com/office/drawing/2014/main" xmlns="" id="{2A1267C7-8C7E-E3A2-5F17-F4CCBF3308E4}"/>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8.8</a:t>
              </a:r>
              <a:endParaRPr lang="zh-CN" altLang="en-US" sz="1200" b="1" dirty="0">
                <a:solidFill>
                  <a:schemeClr val="bg1"/>
                </a:solidFill>
              </a:endParaRPr>
            </a:p>
          </p:txBody>
        </p:sp>
      </p:grpSp>
      <p:grpSp>
        <p:nvGrpSpPr>
          <p:cNvPr id="92" name="组合 91">
            <a:extLst>
              <a:ext uri="{FF2B5EF4-FFF2-40B4-BE49-F238E27FC236}">
                <a16:creationId xmlns:a16="http://schemas.microsoft.com/office/drawing/2014/main" xmlns="" id="{7F411282-48FA-57B6-9073-F78722C6EC2F}"/>
              </a:ext>
            </a:extLst>
          </p:cNvPr>
          <p:cNvGrpSpPr/>
          <p:nvPr/>
        </p:nvGrpSpPr>
        <p:grpSpPr>
          <a:xfrm>
            <a:off x="10534028" y="891542"/>
            <a:ext cx="799525" cy="586284"/>
            <a:chOff x="6218013" y="812542"/>
            <a:chExt cx="799525" cy="586284"/>
          </a:xfrm>
        </p:grpSpPr>
        <p:sp>
          <p:nvSpPr>
            <p:cNvPr id="93" name="椭圆 92">
              <a:extLst>
                <a:ext uri="{FF2B5EF4-FFF2-40B4-BE49-F238E27FC236}">
                  <a16:creationId xmlns:a16="http://schemas.microsoft.com/office/drawing/2014/main" xmlns="" id="{8B706DB5-B4AC-6178-37E6-2945AAFA24B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4" name="图片 93">
              <a:extLst>
                <a:ext uri="{FF2B5EF4-FFF2-40B4-BE49-F238E27FC236}">
                  <a16:creationId xmlns:a16="http://schemas.microsoft.com/office/drawing/2014/main" xmlns="" id="{0AEFC2EB-71A3-9057-DE59-D088D2A3E7EA}"/>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5" name="文本框 94">
              <a:hlinkClick r:id="rId6" action="ppaction://hlinksldjump"/>
              <a:extLst>
                <a:ext uri="{FF2B5EF4-FFF2-40B4-BE49-F238E27FC236}">
                  <a16:creationId xmlns:a16="http://schemas.microsoft.com/office/drawing/2014/main" xmlns="" id="{BB909AF8-49B6-86AE-741C-8ABB69F078D0}"/>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8.9</a:t>
              </a:r>
              <a:endParaRPr lang="zh-CN" altLang="en-US" sz="1200" b="1" dirty="0">
                <a:solidFill>
                  <a:schemeClr val="bg1"/>
                </a:solidFill>
              </a:endParaRPr>
            </a:p>
          </p:txBody>
        </p:sp>
      </p:grpSp>
      <p:grpSp>
        <p:nvGrpSpPr>
          <p:cNvPr id="96" name="组合 95">
            <a:extLst>
              <a:ext uri="{FF2B5EF4-FFF2-40B4-BE49-F238E27FC236}">
                <a16:creationId xmlns:a16="http://schemas.microsoft.com/office/drawing/2014/main" xmlns="" id="{64007B35-A99E-1842-F896-1983C26AC649}"/>
              </a:ext>
            </a:extLst>
          </p:cNvPr>
          <p:cNvGrpSpPr/>
          <p:nvPr/>
        </p:nvGrpSpPr>
        <p:grpSpPr>
          <a:xfrm>
            <a:off x="11255653" y="886655"/>
            <a:ext cx="799525" cy="586284"/>
            <a:chOff x="6218013" y="812542"/>
            <a:chExt cx="799525" cy="586284"/>
          </a:xfrm>
        </p:grpSpPr>
        <p:sp>
          <p:nvSpPr>
            <p:cNvPr id="97" name="椭圆 96">
              <a:extLst>
                <a:ext uri="{FF2B5EF4-FFF2-40B4-BE49-F238E27FC236}">
                  <a16:creationId xmlns:a16="http://schemas.microsoft.com/office/drawing/2014/main" xmlns="" id="{B13323A3-4DD0-83E6-4BCF-6230724E1088}"/>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8" name="图片 97">
              <a:extLst>
                <a:ext uri="{FF2B5EF4-FFF2-40B4-BE49-F238E27FC236}">
                  <a16:creationId xmlns:a16="http://schemas.microsoft.com/office/drawing/2014/main" xmlns="" id="{27A45029-C087-F5CF-A303-07FC0B567593}"/>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9" name="文本框 98">
              <a:hlinkClick r:id="rId7" action="ppaction://hlinksldjump"/>
              <a:extLst>
                <a:ext uri="{FF2B5EF4-FFF2-40B4-BE49-F238E27FC236}">
                  <a16:creationId xmlns:a16="http://schemas.microsoft.com/office/drawing/2014/main" xmlns="" id="{BDD1463A-8BC6-D66E-7AD3-3CE76BF9B03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8.10</a:t>
              </a:r>
              <a:endParaRPr lang="zh-CN" altLang="en-US" sz="1200" b="1" dirty="0">
                <a:solidFill>
                  <a:schemeClr val="bg1"/>
                </a:solidFill>
              </a:endParaRPr>
            </a:p>
          </p:txBody>
        </p:sp>
      </p:grpSp>
      <p:sp>
        <p:nvSpPr>
          <p:cNvPr id="27" name="文本框 26">
            <a:extLst>
              <a:ext uri="{FF2B5EF4-FFF2-40B4-BE49-F238E27FC236}">
                <a16:creationId xmlns:a16="http://schemas.microsoft.com/office/drawing/2014/main" xmlns="" id="{C3B32DD8-BF98-4AB1-947A-3B8915B22C62}"/>
              </a:ext>
            </a:extLst>
          </p:cNvPr>
          <p:cNvSpPr txBox="1"/>
          <p:nvPr/>
        </p:nvSpPr>
        <p:spPr>
          <a:xfrm>
            <a:off x="4736805" y="2531732"/>
            <a:ext cx="6392332" cy="492443"/>
          </a:xfrm>
          <a:prstGeom prst="rect">
            <a:avLst/>
          </a:prstGeom>
          <a:noFill/>
        </p:spPr>
        <p:txBody>
          <a:bodyPr wrap="square">
            <a:spAutoFit/>
          </a:bodyPr>
          <a:lstStyle/>
          <a:p>
            <a:r>
              <a:rPr lang="en-US" altLang="zh-CN" sz="2600" b="1" dirty="0"/>
              <a:t>Benefits to oneself</a:t>
            </a:r>
            <a:endParaRPr lang="zh-CN" altLang="en-US" sz="2600" b="1" dirty="0"/>
          </a:p>
        </p:txBody>
      </p:sp>
      <p:sp>
        <p:nvSpPr>
          <p:cNvPr id="31" name="圆角矩形 25">
            <a:extLst>
              <a:ext uri="{FF2B5EF4-FFF2-40B4-BE49-F238E27FC236}">
                <a16:creationId xmlns:a16="http://schemas.microsoft.com/office/drawing/2014/main" xmlns="" id="{2AC8DC8A-A9FF-EC22-6387-6D61250684EA}"/>
              </a:ext>
            </a:extLst>
          </p:cNvPr>
          <p:cNvSpPr/>
          <p:nvPr/>
        </p:nvSpPr>
        <p:spPr>
          <a:xfrm>
            <a:off x="1295262" y="3003369"/>
            <a:ext cx="4127100" cy="410475"/>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latin typeface="Trade Gothic LT Std" panose="020B0503020502020204" pitchFamily="34" charset="0"/>
              </a:rPr>
              <a:t>Build a network</a:t>
            </a:r>
          </a:p>
        </p:txBody>
      </p:sp>
      <p:sp>
        <p:nvSpPr>
          <p:cNvPr id="32" name="文本框 31">
            <a:extLst>
              <a:ext uri="{FF2B5EF4-FFF2-40B4-BE49-F238E27FC236}">
                <a16:creationId xmlns:a16="http://schemas.microsoft.com/office/drawing/2014/main" xmlns="" id="{57A195E3-B3E1-F4DE-983A-A8097BCCF27F}"/>
              </a:ext>
            </a:extLst>
          </p:cNvPr>
          <p:cNvSpPr txBox="1"/>
          <p:nvPr/>
        </p:nvSpPr>
        <p:spPr>
          <a:xfrm>
            <a:off x="1163636" y="3522776"/>
            <a:ext cx="10550683" cy="1690335"/>
          </a:xfrm>
          <a:prstGeom prst="rect">
            <a:avLst/>
          </a:prstGeom>
          <a:noFill/>
        </p:spPr>
        <p:txBody>
          <a:bodyPr wrap="square">
            <a:spAutoFit/>
          </a:bodyPr>
          <a:lstStyle/>
          <a:p>
            <a:pPr marL="271463" indent="-271463">
              <a:lnSpc>
                <a:spcPct val="120000"/>
              </a:lnSpc>
            </a:pPr>
            <a:r>
              <a:rPr lang="en-US" altLang="zh-CN" sz="2200" dirty="0"/>
              <a:t>3. _________________________________________________________________</a:t>
            </a:r>
          </a:p>
          <a:p>
            <a:pPr marL="271463" indent="-271463">
              <a:lnSpc>
                <a:spcPct val="120000"/>
              </a:lnSpc>
            </a:pPr>
            <a:r>
              <a:rPr lang="en-US" altLang="zh-CN" sz="2200" dirty="0"/>
              <a:t>    __________________________________________________</a:t>
            </a:r>
          </a:p>
          <a:p>
            <a:pPr>
              <a:lnSpc>
                <a:spcPct val="120000"/>
              </a:lnSpc>
            </a:pPr>
            <a:r>
              <a:rPr lang="en-US" altLang="zh-CN" sz="2200" dirty="0"/>
              <a:t>4. ________________________________________________________________________</a:t>
            </a:r>
          </a:p>
          <a:p>
            <a:pPr>
              <a:lnSpc>
                <a:spcPct val="120000"/>
              </a:lnSpc>
            </a:pPr>
            <a:r>
              <a:rPr lang="en-US" altLang="zh-CN" sz="2200" dirty="0"/>
              <a:t>    _______________________________________________________________________</a:t>
            </a:r>
            <a:endParaRPr lang="zh-CN" altLang="en-US" sz="2200" dirty="0"/>
          </a:p>
        </p:txBody>
      </p:sp>
      <p:sp>
        <p:nvSpPr>
          <p:cNvPr id="34" name="文本框 33">
            <a:extLst>
              <a:ext uri="{FF2B5EF4-FFF2-40B4-BE49-F238E27FC236}">
                <a16:creationId xmlns:a16="http://schemas.microsoft.com/office/drawing/2014/main" xmlns="" id="{40EC16F6-FD71-50B2-734C-CDED9DAA0801}"/>
              </a:ext>
            </a:extLst>
          </p:cNvPr>
          <p:cNvSpPr txBox="1"/>
          <p:nvPr/>
        </p:nvSpPr>
        <p:spPr>
          <a:xfrm>
            <a:off x="1447878" y="4308200"/>
            <a:ext cx="10597441" cy="877804"/>
          </a:xfrm>
          <a:prstGeom prst="rect">
            <a:avLst/>
          </a:prstGeom>
          <a:noFill/>
        </p:spPr>
        <p:txBody>
          <a:bodyPr wrap="square">
            <a:spAutoFit/>
          </a:bodyPr>
          <a:lstStyle/>
          <a:p>
            <a:pPr>
              <a:lnSpc>
                <a:spcPct val="120000"/>
              </a:lnSpc>
            </a:pPr>
            <a:r>
              <a:rPr lang="en-US" altLang="zh-CN" sz="2200" dirty="0">
                <a:solidFill>
                  <a:srgbClr val="DD5C60"/>
                </a:solidFill>
              </a:rPr>
              <a:t>Volunteer positions are a great way to meet people, especially if you volunteer in an area that could be of use to your post-graduation. / It helps to build a professional network.</a:t>
            </a:r>
            <a:endParaRPr lang="zh-CN" altLang="en-US" sz="2200" dirty="0">
              <a:solidFill>
                <a:srgbClr val="DD5C60"/>
              </a:solidFill>
            </a:endParaRPr>
          </a:p>
        </p:txBody>
      </p:sp>
      <p:sp>
        <p:nvSpPr>
          <p:cNvPr id="30" name="矩形 29">
            <a:hlinkClick r:id="rId8" action="ppaction://hlinksldjump"/>
            <a:extLst>
              <a:ext uri="{FF2B5EF4-FFF2-40B4-BE49-F238E27FC236}">
                <a16:creationId xmlns:a16="http://schemas.microsoft.com/office/drawing/2014/main" xmlns="" id="{D8FFB620-4946-7699-4B91-3BDD8F7B138D}"/>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a:hlinkClick r:id="rId9" action="ppaction://hlinksldjump"/>
            <a:extLst>
              <a:ext uri="{FF2B5EF4-FFF2-40B4-BE49-F238E27FC236}">
                <a16:creationId xmlns:a16="http://schemas.microsoft.com/office/drawing/2014/main" xmlns="" id="{605DEE73-9686-9695-5638-EC7037F0E805}"/>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36" name="矩形 35">
            <a:hlinkClick r:id="rId10" action="ppaction://hlinksldjump"/>
            <a:extLst>
              <a:ext uri="{FF2B5EF4-FFF2-40B4-BE49-F238E27FC236}">
                <a16:creationId xmlns:a16="http://schemas.microsoft.com/office/drawing/2014/main" xmlns="" id="{E4DBB544-4B5A-3CDA-DCA6-002EA2EC278C}"/>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文本框 40">
            <a:extLst>
              <a:ext uri="{FF2B5EF4-FFF2-40B4-BE49-F238E27FC236}">
                <a16:creationId xmlns:a16="http://schemas.microsoft.com/office/drawing/2014/main" xmlns="" id="{3EFF9532-EE15-073E-8D35-54406F5BB751}"/>
              </a:ext>
            </a:extLst>
          </p:cNvPr>
          <p:cNvSpPr txBox="1"/>
          <p:nvPr/>
        </p:nvSpPr>
        <p:spPr>
          <a:xfrm>
            <a:off x="1447878" y="3451992"/>
            <a:ext cx="9982200" cy="877804"/>
          </a:xfrm>
          <a:prstGeom prst="rect">
            <a:avLst/>
          </a:prstGeom>
          <a:noFill/>
        </p:spPr>
        <p:txBody>
          <a:bodyPr wrap="square">
            <a:spAutoFit/>
          </a:bodyPr>
          <a:lstStyle/>
          <a:p>
            <a:pPr>
              <a:lnSpc>
                <a:spcPct val="120000"/>
              </a:lnSpc>
            </a:pPr>
            <a:r>
              <a:rPr lang="en-US" altLang="zh-CN" sz="2200" dirty="0">
                <a:solidFill>
                  <a:srgbClr val="DD5C60"/>
                </a:solidFill>
              </a:rPr>
              <a:t>Volunteer experience may also boost your financial aid package. / Volunteerism boosts your financial aid applications resume in a similar way.</a:t>
            </a:r>
            <a:endParaRPr lang="zh-CN" altLang="en-US" sz="2200" dirty="0">
              <a:solidFill>
                <a:srgbClr val="DD5C60"/>
              </a:solidFill>
            </a:endParaRPr>
          </a:p>
        </p:txBody>
      </p:sp>
      <p:sp>
        <p:nvSpPr>
          <p:cNvPr id="35" name="文本框 34">
            <a:extLst>
              <a:ext uri="{FF2B5EF4-FFF2-40B4-BE49-F238E27FC236}">
                <a16:creationId xmlns:a16="http://schemas.microsoft.com/office/drawing/2014/main" xmlns="" id="{F90EE3F3-791A-7FFC-6A03-AD56CA47DFD5}"/>
              </a:ext>
            </a:extLst>
          </p:cNvPr>
          <p:cNvSpPr txBox="1"/>
          <p:nvPr/>
        </p:nvSpPr>
        <p:spPr>
          <a:xfrm>
            <a:off x="1447876" y="5144809"/>
            <a:ext cx="9982200" cy="877804"/>
          </a:xfrm>
          <a:prstGeom prst="rect">
            <a:avLst/>
          </a:prstGeom>
          <a:noFill/>
        </p:spPr>
        <p:txBody>
          <a:bodyPr wrap="square">
            <a:spAutoFit/>
          </a:bodyPr>
          <a:lstStyle/>
          <a:p>
            <a:pPr>
              <a:lnSpc>
                <a:spcPct val="120000"/>
              </a:lnSpc>
            </a:pPr>
            <a:r>
              <a:rPr lang="en-US" altLang="zh-CN" sz="2200" dirty="0">
                <a:solidFill>
                  <a:srgbClr val="DD5C60"/>
                </a:solidFill>
              </a:rPr>
              <a:t>Aside from a professional network, volunteerism can also help you build your social network. / It helps to build a social network.</a:t>
            </a:r>
            <a:endParaRPr lang="zh-CN" altLang="en-US" sz="2200" dirty="0">
              <a:solidFill>
                <a:srgbClr val="DD5C60"/>
              </a:solidFill>
            </a:endParaRPr>
          </a:p>
        </p:txBody>
      </p:sp>
      <p:sp>
        <p:nvSpPr>
          <p:cNvPr id="38" name="文本框 37">
            <a:extLst>
              <a:ext uri="{FF2B5EF4-FFF2-40B4-BE49-F238E27FC236}">
                <a16:creationId xmlns:a16="http://schemas.microsoft.com/office/drawing/2014/main" xmlns="" id="{57A195E3-B3E1-F4DE-983A-A8097BCCF27F}"/>
              </a:ext>
            </a:extLst>
          </p:cNvPr>
          <p:cNvSpPr txBox="1"/>
          <p:nvPr/>
        </p:nvSpPr>
        <p:spPr>
          <a:xfrm>
            <a:off x="1163635" y="5213111"/>
            <a:ext cx="10550683" cy="904863"/>
          </a:xfrm>
          <a:prstGeom prst="rect">
            <a:avLst/>
          </a:prstGeom>
          <a:noFill/>
        </p:spPr>
        <p:txBody>
          <a:bodyPr wrap="square">
            <a:spAutoFit/>
          </a:bodyPr>
          <a:lstStyle/>
          <a:p>
            <a:pPr marL="271463" indent="-271463">
              <a:lnSpc>
                <a:spcPct val="120000"/>
              </a:lnSpc>
            </a:pPr>
            <a:r>
              <a:rPr lang="en-US" altLang="zh-CN" sz="2200" dirty="0"/>
              <a:t>5. ____________________________________________________________________</a:t>
            </a:r>
          </a:p>
          <a:p>
            <a:pPr marL="271463" indent="-271463">
              <a:lnSpc>
                <a:spcPct val="120000"/>
              </a:lnSpc>
            </a:pPr>
            <a:r>
              <a:rPr lang="en-US" altLang="zh-CN" sz="2200" dirty="0"/>
              <a:t>    ____________________________________</a:t>
            </a:r>
          </a:p>
        </p:txBody>
      </p:sp>
    </p:spTree>
    <p:extLst>
      <p:ext uri="{BB962C8B-B14F-4D97-AF65-F5344CB8AC3E}">
        <p14:creationId xmlns:p14="http://schemas.microsoft.com/office/powerpoint/2010/main" xmlns="" val="6145384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nextCondLst>
                <p:cond evt="onClick" delay="0">
                  <p:tgtEl>
                    <p:spTgt spid="39"/>
                  </p:tgtEl>
                </p:cond>
              </p:nextCondLst>
            </p:seq>
          </p:childTnLst>
        </p:cTn>
      </p:par>
    </p:tnLst>
    <p:bldLst>
      <p:bldP spid="34" grpId="0"/>
      <p:bldP spid="41"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xmlns="" id="{356841C4-808A-6E10-F0F3-602C052D5C42}"/>
              </a:ext>
            </a:extLst>
          </p:cNvPr>
          <p:cNvSpPr/>
          <p:nvPr/>
        </p:nvSpPr>
        <p:spPr>
          <a:xfrm>
            <a:off x="937713" y="2479108"/>
            <a:ext cx="11773491" cy="38338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8.8</a:t>
            </a:r>
            <a:endParaRPr lang="zh-CN" altLang="en-US" sz="2600" b="1" dirty="0">
              <a:solidFill>
                <a:srgbClr val="DA5362"/>
              </a:solidFill>
            </a:endParaRPr>
          </a:p>
        </p:txBody>
      </p:sp>
      <p:sp>
        <p:nvSpPr>
          <p:cNvPr id="39" name="圆角矩形 38"/>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72" name="组合 71">
            <a:extLst>
              <a:ext uri="{FF2B5EF4-FFF2-40B4-BE49-F238E27FC236}">
                <a16:creationId xmlns:a16="http://schemas.microsoft.com/office/drawing/2014/main" xmlns="" id="{DB54F5D0-7F34-94C5-6D5F-32DC973F9114}"/>
              </a:ext>
            </a:extLst>
          </p:cNvPr>
          <p:cNvGrpSpPr/>
          <p:nvPr/>
        </p:nvGrpSpPr>
        <p:grpSpPr>
          <a:xfrm>
            <a:off x="8370044" y="885366"/>
            <a:ext cx="799525" cy="586284"/>
            <a:chOff x="6218013" y="812542"/>
            <a:chExt cx="799525" cy="586284"/>
          </a:xfrm>
        </p:grpSpPr>
        <p:sp>
          <p:nvSpPr>
            <p:cNvPr id="73" name="椭圆 72">
              <a:extLst>
                <a:ext uri="{FF2B5EF4-FFF2-40B4-BE49-F238E27FC236}">
                  <a16:creationId xmlns:a16="http://schemas.microsoft.com/office/drawing/2014/main" xmlns="" id="{B120EE37-DAB2-B339-FB3C-0EA8C8D56D05}"/>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4" name="图片 73">
              <a:extLst>
                <a:ext uri="{FF2B5EF4-FFF2-40B4-BE49-F238E27FC236}">
                  <a16:creationId xmlns:a16="http://schemas.microsoft.com/office/drawing/2014/main" xmlns="" id="{8349E5F5-7EAC-3F91-5507-5038943F617B}"/>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3" name="文本框 82">
              <a:hlinkClick r:id="rId3" action="ppaction://hlinksldjump"/>
              <a:extLst>
                <a:ext uri="{FF2B5EF4-FFF2-40B4-BE49-F238E27FC236}">
                  <a16:creationId xmlns:a16="http://schemas.microsoft.com/office/drawing/2014/main" xmlns="" id="{B08008FB-48D6-2C7A-B2BF-F8F3973B477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8.6</a:t>
              </a:r>
              <a:endParaRPr lang="zh-CN" altLang="en-US" sz="1200" b="1" dirty="0">
                <a:solidFill>
                  <a:schemeClr val="bg1"/>
                </a:solidFill>
              </a:endParaRPr>
            </a:p>
          </p:txBody>
        </p:sp>
      </p:grpSp>
      <p:grpSp>
        <p:nvGrpSpPr>
          <p:cNvPr id="84" name="组合 83">
            <a:extLst>
              <a:ext uri="{FF2B5EF4-FFF2-40B4-BE49-F238E27FC236}">
                <a16:creationId xmlns:a16="http://schemas.microsoft.com/office/drawing/2014/main" xmlns="" id="{3733E60E-2127-CB60-2D97-C1BF1627A5DF}"/>
              </a:ext>
            </a:extLst>
          </p:cNvPr>
          <p:cNvGrpSpPr/>
          <p:nvPr/>
        </p:nvGrpSpPr>
        <p:grpSpPr>
          <a:xfrm>
            <a:off x="9094497" y="888454"/>
            <a:ext cx="799525" cy="586284"/>
            <a:chOff x="6218013" y="812542"/>
            <a:chExt cx="799525" cy="586284"/>
          </a:xfrm>
        </p:grpSpPr>
        <p:sp>
          <p:nvSpPr>
            <p:cNvPr id="85" name="椭圆 84">
              <a:extLst>
                <a:ext uri="{FF2B5EF4-FFF2-40B4-BE49-F238E27FC236}">
                  <a16:creationId xmlns:a16="http://schemas.microsoft.com/office/drawing/2014/main" xmlns="" id="{9D071D44-E281-6BEA-702F-47403B6A3328}"/>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86" name="图片 85">
              <a:extLst>
                <a:ext uri="{FF2B5EF4-FFF2-40B4-BE49-F238E27FC236}">
                  <a16:creationId xmlns:a16="http://schemas.microsoft.com/office/drawing/2014/main" xmlns="" id="{FD8FF949-F5BF-E3F8-E53D-6326F03CF57D}"/>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7" name="文本框 86">
              <a:hlinkClick r:id="rId4" action="ppaction://hlinksldjump"/>
              <a:extLst>
                <a:ext uri="{FF2B5EF4-FFF2-40B4-BE49-F238E27FC236}">
                  <a16:creationId xmlns:a16="http://schemas.microsoft.com/office/drawing/2014/main" xmlns="" id="{0934541F-60F0-8ACE-A852-05112F363650}"/>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8.7</a:t>
              </a:r>
              <a:endParaRPr lang="zh-CN" altLang="en-US" sz="1200" b="1" dirty="0">
                <a:solidFill>
                  <a:schemeClr val="bg1"/>
                </a:solidFill>
              </a:endParaRPr>
            </a:p>
          </p:txBody>
        </p:sp>
      </p:grpSp>
      <p:grpSp>
        <p:nvGrpSpPr>
          <p:cNvPr id="88" name="组合 87">
            <a:extLst>
              <a:ext uri="{FF2B5EF4-FFF2-40B4-BE49-F238E27FC236}">
                <a16:creationId xmlns:a16="http://schemas.microsoft.com/office/drawing/2014/main" xmlns="" id="{73945336-5B62-09C2-EAB1-12F7B5378294}"/>
              </a:ext>
            </a:extLst>
          </p:cNvPr>
          <p:cNvGrpSpPr/>
          <p:nvPr/>
        </p:nvGrpSpPr>
        <p:grpSpPr>
          <a:xfrm>
            <a:off x="9809575" y="888454"/>
            <a:ext cx="799525" cy="586284"/>
            <a:chOff x="6218013" y="812542"/>
            <a:chExt cx="799525" cy="586284"/>
          </a:xfrm>
        </p:grpSpPr>
        <p:sp>
          <p:nvSpPr>
            <p:cNvPr id="89" name="椭圆 88">
              <a:extLst>
                <a:ext uri="{FF2B5EF4-FFF2-40B4-BE49-F238E27FC236}">
                  <a16:creationId xmlns:a16="http://schemas.microsoft.com/office/drawing/2014/main" xmlns="" id="{0DD423AF-526B-7CA3-F783-BB4C1347DB36}"/>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0" name="图片 89">
              <a:extLst>
                <a:ext uri="{FF2B5EF4-FFF2-40B4-BE49-F238E27FC236}">
                  <a16:creationId xmlns:a16="http://schemas.microsoft.com/office/drawing/2014/main" xmlns="" id="{51A97189-ED19-0684-CD44-AF847C2562F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1" name="文本框 90">
              <a:hlinkClick r:id="rId5" action="ppaction://hlinksldjump"/>
              <a:extLst>
                <a:ext uri="{FF2B5EF4-FFF2-40B4-BE49-F238E27FC236}">
                  <a16:creationId xmlns:a16="http://schemas.microsoft.com/office/drawing/2014/main" xmlns="" id="{2A1267C7-8C7E-E3A2-5F17-F4CCBF3308E4}"/>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8.8</a:t>
              </a:r>
              <a:endParaRPr lang="zh-CN" altLang="en-US" sz="1200" b="1" dirty="0">
                <a:solidFill>
                  <a:schemeClr val="bg1"/>
                </a:solidFill>
              </a:endParaRPr>
            </a:p>
          </p:txBody>
        </p:sp>
      </p:grpSp>
      <p:grpSp>
        <p:nvGrpSpPr>
          <p:cNvPr id="92" name="组合 91">
            <a:extLst>
              <a:ext uri="{FF2B5EF4-FFF2-40B4-BE49-F238E27FC236}">
                <a16:creationId xmlns:a16="http://schemas.microsoft.com/office/drawing/2014/main" xmlns="" id="{7F411282-48FA-57B6-9073-F78722C6EC2F}"/>
              </a:ext>
            </a:extLst>
          </p:cNvPr>
          <p:cNvGrpSpPr/>
          <p:nvPr/>
        </p:nvGrpSpPr>
        <p:grpSpPr>
          <a:xfrm>
            <a:off x="10534028" y="891542"/>
            <a:ext cx="799525" cy="586284"/>
            <a:chOff x="6218013" y="812542"/>
            <a:chExt cx="799525" cy="586284"/>
          </a:xfrm>
        </p:grpSpPr>
        <p:sp>
          <p:nvSpPr>
            <p:cNvPr id="93" name="椭圆 92">
              <a:extLst>
                <a:ext uri="{FF2B5EF4-FFF2-40B4-BE49-F238E27FC236}">
                  <a16:creationId xmlns:a16="http://schemas.microsoft.com/office/drawing/2014/main" xmlns="" id="{8B706DB5-B4AC-6178-37E6-2945AAFA24B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4" name="图片 93">
              <a:extLst>
                <a:ext uri="{FF2B5EF4-FFF2-40B4-BE49-F238E27FC236}">
                  <a16:creationId xmlns:a16="http://schemas.microsoft.com/office/drawing/2014/main" xmlns="" id="{0AEFC2EB-71A3-9057-DE59-D088D2A3E7EA}"/>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5" name="文本框 94">
              <a:hlinkClick r:id="rId6" action="ppaction://hlinksldjump"/>
              <a:extLst>
                <a:ext uri="{FF2B5EF4-FFF2-40B4-BE49-F238E27FC236}">
                  <a16:creationId xmlns:a16="http://schemas.microsoft.com/office/drawing/2014/main" xmlns="" id="{BB909AF8-49B6-86AE-741C-8ABB69F078D0}"/>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8.9</a:t>
              </a:r>
              <a:endParaRPr lang="zh-CN" altLang="en-US" sz="1200" b="1" dirty="0">
                <a:solidFill>
                  <a:schemeClr val="bg1"/>
                </a:solidFill>
              </a:endParaRPr>
            </a:p>
          </p:txBody>
        </p:sp>
      </p:grpSp>
      <p:grpSp>
        <p:nvGrpSpPr>
          <p:cNvPr id="96" name="组合 95">
            <a:extLst>
              <a:ext uri="{FF2B5EF4-FFF2-40B4-BE49-F238E27FC236}">
                <a16:creationId xmlns:a16="http://schemas.microsoft.com/office/drawing/2014/main" xmlns="" id="{64007B35-A99E-1842-F896-1983C26AC649}"/>
              </a:ext>
            </a:extLst>
          </p:cNvPr>
          <p:cNvGrpSpPr/>
          <p:nvPr/>
        </p:nvGrpSpPr>
        <p:grpSpPr>
          <a:xfrm>
            <a:off x="11255653" y="886655"/>
            <a:ext cx="799525" cy="586284"/>
            <a:chOff x="6218013" y="812542"/>
            <a:chExt cx="799525" cy="586284"/>
          </a:xfrm>
        </p:grpSpPr>
        <p:sp>
          <p:nvSpPr>
            <p:cNvPr id="97" name="椭圆 96">
              <a:extLst>
                <a:ext uri="{FF2B5EF4-FFF2-40B4-BE49-F238E27FC236}">
                  <a16:creationId xmlns:a16="http://schemas.microsoft.com/office/drawing/2014/main" xmlns="" id="{B13323A3-4DD0-83E6-4BCF-6230724E1088}"/>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98" name="图片 97">
              <a:extLst>
                <a:ext uri="{FF2B5EF4-FFF2-40B4-BE49-F238E27FC236}">
                  <a16:creationId xmlns:a16="http://schemas.microsoft.com/office/drawing/2014/main" xmlns="" id="{27A45029-C087-F5CF-A303-07FC0B567593}"/>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99" name="文本框 98">
              <a:hlinkClick r:id="rId7" action="ppaction://hlinksldjump"/>
              <a:extLst>
                <a:ext uri="{FF2B5EF4-FFF2-40B4-BE49-F238E27FC236}">
                  <a16:creationId xmlns:a16="http://schemas.microsoft.com/office/drawing/2014/main" xmlns="" id="{BDD1463A-8BC6-D66E-7AD3-3CE76BF9B03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8.10</a:t>
              </a:r>
              <a:endParaRPr lang="zh-CN" altLang="en-US" sz="1200" b="1" dirty="0">
                <a:solidFill>
                  <a:schemeClr val="bg1"/>
                </a:solidFill>
              </a:endParaRPr>
            </a:p>
          </p:txBody>
        </p:sp>
      </p:grpSp>
      <p:sp>
        <p:nvSpPr>
          <p:cNvPr id="27" name="文本框 26">
            <a:extLst>
              <a:ext uri="{FF2B5EF4-FFF2-40B4-BE49-F238E27FC236}">
                <a16:creationId xmlns:a16="http://schemas.microsoft.com/office/drawing/2014/main" xmlns="" id="{C3B32DD8-BF98-4AB1-947A-3B8915B22C62}"/>
              </a:ext>
            </a:extLst>
          </p:cNvPr>
          <p:cNvSpPr txBox="1"/>
          <p:nvPr/>
        </p:nvSpPr>
        <p:spPr>
          <a:xfrm>
            <a:off x="4736805" y="2531732"/>
            <a:ext cx="6392332" cy="492443"/>
          </a:xfrm>
          <a:prstGeom prst="rect">
            <a:avLst/>
          </a:prstGeom>
          <a:noFill/>
        </p:spPr>
        <p:txBody>
          <a:bodyPr wrap="square">
            <a:spAutoFit/>
          </a:bodyPr>
          <a:lstStyle/>
          <a:p>
            <a:r>
              <a:rPr lang="en-US" altLang="zh-CN" sz="2600" b="1" dirty="0"/>
              <a:t>Benefits to oneself</a:t>
            </a:r>
            <a:endParaRPr lang="zh-CN" altLang="en-US" sz="2600" b="1" dirty="0"/>
          </a:p>
        </p:txBody>
      </p:sp>
      <p:sp>
        <p:nvSpPr>
          <p:cNvPr id="31" name="圆角矩形 25">
            <a:extLst>
              <a:ext uri="{FF2B5EF4-FFF2-40B4-BE49-F238E27FC236}">
                <a16:creationId xmlns:a16="http://schemas.microsoft.com/office/drawing/2014/main" xmlns="" id="{2AC8DC8A-A9FF-EC22-6387-6D61250684EA}"/>
              </a:ext>
            </a:extLst>
          </p:cNvPr>
          <p:cNvSpPr/>
          <p:nvPr/>
        </p:nvSpPr>
        <p:spPr>
          <a:xfrm>
            <a:off x="1163637" y="3312512"/>
            <a:ext cx="4127100" cy="410475"/>
          </a:xfrm>
          <a:prstGeom prst="roundRect">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latin typeface="Trade Gothic LT Std" panose="020B0503020502020204" pitchFamily="34" charset="0"/>
              </a:rPr>
              <a:t>Grow as a person</a:t>
            </a:r>
          </a:p>
        </p:txBody>
      </p:sp>
      <p:sp>
        <p:nvSpPr>
          <p:cNvPr id="32" name="文本框 31">
            <a:extLst>
              <a:ext uri="{FF2B5EF4-FFF2-40B4-BE49-F238E27FC236}">
                <a16:creationId xmlns:a16="http://schemas.microsoft.com/office/drawing/2014/main" xmlns="" id="{57A195E3-B3E1-F4DE-983A-A8097BCCF27F}"/>
              </a:ext>
            </a:extLst>
          </p:cNvPr>
          <p:cNvSpPr txBox="1"/>
          <p:nvPr/>
        </p:nvSpPr>
        <p:spPr>
          <a:xfrm>
            <a:off x="1163637" y="4031158"/>
            <a:ext cx="10550683" cy="1311128"/>
          </a:xfrm>
          <a:prstGeom prst="rect">
            <a:avLst/>
          </a:prstGeom>
          <a:noFill/>
        </p:spPr>
        <p:txBody>
          <a:bodyPr wrap="square">
            <a:spAutoFit/>
          </a:bodyPr>
          <a:lstStyle/>
          <a:p>
            <a:pPr>
              <a:lnSpc>
                <a:spcPct val="120000"/>
              </a:lnSpc>
            </a:pPr>
            <a:r>
              <a:rPr lang="en-US" altLang="zh-CN" sz="2200" dirty="0"/>
              <a:t>6. _____________________________</a:t>
            </a:r>
          </a:p>
          <a:p>
            <a:pPr>
              <a:lnSpc>
                <a:spcPct val="120000"/>
              </a:lnSpc>
            </a:pPr>
            <a:r>
              <a:rPr lang="en-US" altLang="zh-CN" sz="2200" dirty="0"/>
              <a:t>7. _____________________________________________________________________</a:t>
            </a:r>
          </a:p>
          <a:p>
            <a:pPr>
              <a:lnSpc>
                <a:spcPct val="120000"/>
              </a:lnSpc>
            </a:pPr>
            <a:r>
              <a:rPr lang="en-US" altLang="zh-CN" sz="2200" dirty="0"/>
              <a:t>    _________________________________________________________________</a:t>
            </a:r>
            <a:endParaRPr lang="zh-CN" altLang="en-US" sz="2200" dirty="0"/>
          </a:p>
        </p:txBody>
      </p:sp>
      <p:sp>
        <p:nvSpPr>
          <p:cNvPr id="30" name="矩形 29">
            <a:hlinkClick r:id="rId8" action="ppaction://hlinksldjump"/>
            <a:extLst>
              <a:ext uri="{FF2B5EF4-FFF2-40B4-BE49-F238E27FC236}">
                <a16:creationId xmlns:a16="http://schemas.microsoft.com/office/drawing/2014/main" xmlns="" id="{D8FFB620-4946-7699-4B91-3BDD8F7B138D}"/>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a:hlinkClick r:id="rId9" action="ppaction://hlinksldjump"/>
            <a:extLst>
              <a:ext uri="{FF2B5EF4-FFF2-40B4-BE49-F238E27FC236}">
                <a16:creationId xmlns:a16="http://schemas.microsoft.com/office/drawing/2014/main" xmlns="" id="{605DEE73-9686-9695-5638-EC7037F0E805}"/>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36" name="矩形 35">
            <a:hlinkClick r:id="rId10" action="ppaction://hlinksldjump"/>
            <a:extLst>
              <a:ext uri="{FF2B5EF4-FFF2-40B4-BE49-F238E27FC236}">
                <a16:creationId xmlns:a16="http://schemas.microsoft.com/office/drawing/2014/main" xmlns="" id="{E4DBB544-4B5A-3CDA-DCA6-002EA2EC278C}"/>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文本框 37">
            <a:extLst>
              <a:ext uri="{FF2B5EF4-FFF2-40B4-BE49-F238E27FC236}">
                <a16:creationId xmlns:a16="http://schemas.microsoft.com/office/drawing/2014/main" xmlns="" id="{D764705D-16DE-4626-B119-0A9375788537}"/>
              </a:ext>
            </a:extLst>
          </p:cNvPr>
          <p:cNvSpPr txBox="1"/>
          <p:nvPr/>
        </p:nvSpPr>
        <p:spPr>
          <a:xfrm>
            <a:off x="1447878" y="3905549"/>
            <a:ext cx="4267122" cy="547714"/>
          </a:xfrm>
          <a:prstGeom prst="rect">
            <a:avLst/>
          </a:prstGeom>
          <a:noFill/>
        </p:spPr>
        <p:txBody>
          <a:bodyPr wrap="square">
            <a:spAutoFit/>
          </a:bodyPr>
          <a:lstStyle/>
          <a:p>
            <a:pPr>
              <a:lnSpc>
                <a:spcPct val="150000"/>
              </a:lnSpc>
            </a:pPr>
            <a:r>
              <a:rPr lang="en-US" altLang="zh-CN" sz="2200" dirty="0">
                <a:solidFill>
                  <a:srgbClr val="DD5C60"/>
                </a:solidFill>
              </a:rPr>
              <a:t>Volunteerism makes you feel good.</a:t>
            </a:r>
            <a:endParaRPr lang="zh-CN" altLang="en-US" sz="2200" dirty="0">
              <a:solidFill>
                <a:srgbClr val="DD5C60"/>
              </a:solidFill>
            </a:endParaRPr>
          </a:p>
        </p:txBody>
      </p:sp>
      <p:sp>
        <p:nvSpPr>
          <p:cNvPr id="40" name="文本框 39">
            <a:extLst>
              <a:ext uri="{FF2B5EF4-FFF2-40B4-BE49-F238E27FC236}">
                <a16:creationId xmlns:a16="http://schemas.microsoft.com/office/drawing/2014/main" xmlns="" id="{953C2200-36C1-5ED1-0D7B-1546E057B828}"/>
              </a:ext>
            </a:extLst>
          </p:cNvPr>
          <p:cNvSpPr txBox="1"/>
          <p:nvPr/>
        </p:nvSpPr>
        <p:spPr>
          <a:xfrm>
            <a:off x="1447878" y="4431667"/>
            <a:ext cx="9982200" cy="877804"/>
          </a:xfrm>
          <a:prstGeom prst="rect">
            <a:avLst/>
          </a:prstGeom>
          <a:noFill/>
        </p:spPr>
        <p:txBody>
          <a:bodyPr wrap="square">
            <a:spAutoFit/>
          </a:bodyPr>
          <a:lstStyle/>
          <a:p>
            <a:pPr>
              <a:lnSpc>
                <a:spcPct val="120000"/>
              </a:lnSpc>
            </a:pPr>
            <a:r>
              <a:rPr lang="en-US" altLang="zh-CN" sz="2200" dirty="0">
                <a:solidFill>
                  <a:srgbClr val="DD5C60"/>
                </a:solidFill>
              </a:rPr>
              <a:t>Aside from a professional Volunteerism makes you feel good. network, volunteerism can also help you build your social network. / It helps to build a social network.</a:t>
            </a:r>
            <a:endParaRPr lang="zh-CN" altLang="en-US" sz="2200" dirty="0">
              <a:solidFill>
                <a:srgbClr val="DD5C60"/>
              </a:solidFill>
            </a:endParaRPr>
          </a:p>
        </p:txBody>
      </p:sp>
    </p:spTree>
    <p:extLst>
      <p:ext uri="{BB962C8B-B14F-4D97-AF65-F5344CB8AC3E}">
        <p14:creationId xmlns:p14="http://schemas.microsoft.com/office/powerpoint/2010/main" xmlns="" val="41864272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childTnLst>
              </p:cTn>
              <p:nextCondLst>
                <p:cond evt="onClick" delay="0">
                  <p:tgtEl>
                    <p:spTgt spid="39"/>
                  </p:tgtEl>
                </p:cond>
              </p:nextCondLst>
            </p:seq>
          </p:childTnLst>
        </p:cTn>
      </p:par>
    </p:tnLst>
    <p:bldLst>
      <p:bldP spid="38"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xmlns="" id="{AC2A3AAC-905D-8CFA-F631-47B5AF86EA68}"/>
              </a:ext>
            </a:extLst>
          </p:cNvPr>
          <p:cNvSpPr/>
          <p:nvPr/>
        </p:nvSpPr>
        <p:spPr>
          <a:xfrm>
            <a:off x="807772" y="3472760"/>
            <a:ext cx="11773491" cy="263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8.9</a:t>
            </a:r>
            <a:endParaRPr lang="zh-CN" altLang="en-US" sz="2600" b="1" dirty="0">
              <a:solidFill>
                <a:srgbClr val="DA5362"/>
              </a:solidFill>
            </a:endParaRPr>
          </a:p>
        </p:txBody>
      </p:sp>
      <p:sp>
        <p:nvSpPr>
          <p:cNvPr id="30" name="文本框 29">
            <a:extLst>
              <a:ext uri="{FF2B5EF4-FFF2-40B4-BE49-F238E27FC236}">
                <a16:creationId xmlns:a16="http://schemas.microsoft.com/office/drawing/2014/main" xmlns="" id="{A9F51CA3-1769-5D2A-8500-9C6D92C93C1B}"/>
              </a:ext>
            </a:extLst>
          </p:cNvPr>
          <p:cNvSpPr txBox="1"/>
          <p:nvPr/>
        </p:nvSpPr>
        <p:spPr>
          <a:xfrm>
            <a:off x="919321" y="2061802"/>
            <a:ext cx="10795000" cy="1323439"/>
          </a:xfrm>
          <a:prstGeom prst="rect">
            <a:avLst/>
          </a:prstGeom>
          <a:noFill/>
        </p:spPr>
        <p:txBody>
          <a:bodyPr wrap="square" rtlCol="0">
            <a:spAutoFit/>
          </a:bodyPr>
          <a:lstStyle/>
          <a:p>
            <a:r>
              <a:rPr lang="en-US" altLang="zh-CN" sz="2000" i="1" dirty="0"/>
              <a:t>Consult the organizers or coordinators of the student associations or clubs to learn more about the existing volunteer projects in your university. List them in the table. If you are to participate in one of them, which project would you be interested in? List the potential benefits you might reap from this project. You may add new categories / points to the given outline.</a:t>
            </a:r>
          </a:p>
        </p:txBody>
      </p:sp>
      <p:sp>
        <p:nvSpPr>
          <p:cNvPr id="41" name="文本框 40">
            <a:extLst>
              <a:ext uri="{FF2B5EF4-FFF2-40B4-BE49-F238E27FC236}">
                <a16:creationId xmlns:a16="http://schemas.microsoft.com/office/drawing/2014/main" xmlns="" id="{AC6EC608-D8BB-E508-32F1-8A32F08DC693}"/>
              </a:ext>
            </a:extLst>
          </p:cNvPr>
          <p:cNvSpPr txBox="1"/>
          <p:nvPr/>
        </p:nvSpPr>
        <p:spPr>
          <a:xfrm>
            <a:off x="5720073" y="5033840"/>
            <a:ext cx="5994248" cy="430887"/>
          </a:xfrm>
          <a:prstGeom prst="rect">
            <a:avLst/>
          </a:prstGeom>
          <a:noFill/>
        </p:spPr>
        <p:txBody>
          <a:bodyPr wrap="square" rtlCol="0">
            <a:spAutoFit/>
          </a:bodyPr>
          <a:lstStyle/>
          <a:p>
            <a:endParaRPr lang="zh-CN" altLang="en-US" sz="2200" dirty="0">
              <a:solidFill>
                <a:srgbClr val="DD5C60"/>
              </a:solidFill>
              <a:cs typeface="Times New Roman" panose="02020603050405020304" pitchFamily="18" charset="0"/>
            </a:endParaRPr>
          </a:p>
        </p:txBody>
      </p:sp>
      <p:grpSp>
        <p:nvGrpSpPr>
          <p:cNvPr id="55" name="组合 54">
            <a:extLst>
              <a:ext uri="{FF2B5EF4-FFF2-40B4-BE49-F238E27FC236}">
                <a16:creationId xmlns:a16="http://schemas.microsoft.com/office/drawing/2014/main" xmlns="" id="{D2254045-FBF9-6527-1A23-1B23A7B77645}"/>
              </a:ext>
            </a:extLst>
          </p:cNvPr>
          <p:cNvGrpSpPr/>
          <p:nvPr/>
        </p:nvGrpSpPr>
        <p:grpSpPr>
          <a:xfrm>
            <a:off x="8370044" y="885366"/>
            <a:ext cx="799525" cy="586284"/>
            <a:chOff x="6218013" y="812542"/>
            <a:chExt cx="799525" cy="586284"/>
          </a:xfrm>
        </p:grpSpPr>
        <p:sp>
          <p:nvSpPr>
            <p:cNvPr id="56" name="椭圆 55">
              <a:extLst>
                <a:ext uri="{FF2B5EF4-FFF2-40B4-BE49-F238E27FC236}">
                  <a16:creationId xmlns:a16="http://schemas.microsoft.com/office/drawing/2014/main" xmlns="" id="{02D45221-D2E7-8DCE-D796-117665FA021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7" name="图片 56">
              <a:extLst>
                <a:ext uri="{FF2B5EF4-FFF2-40B4-BE49-F238E27FC236}">
                  <a16:creationId xmlns:a16="http://schemas.microsoft.com/office/drawing/2014/main" xmlns="" id="{60317D07-7B81-A9BA-5AC0-5F70CEB93701}"/>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8" name="文本框 57">
              <a:hlinkClick r:id="rId3" action="ppaction://hlinksldjump"/>
              <a:extLst>
                <a:ext uri="{FF2B5EF4-FFF2-40B4-BE49-F238E27FC236}">
                  <a16:creationId xmlns:a16="http://schemas.microsoft.com/office/drawing/2014/main" xmlns="" id="{E5B23496-94D6-ECA9-F629-05CC7C752E90}"/>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8.6</a:t>
              </a:r>
              <a:endParaRPr lang="zh-CN" altLang="en-US" sz="1200" b="1" dirty="0">
                <a:solidFill>
                  <a:schemeClr val="bg1"/>
                </a:solidFill>
              </a:endParaRPr>
            </a:p>
          </p:txBody>
        </p:sp>
      </p:grpSp>
      <p:grpSp>
        <p:nvGrpSpPr>
          <p:cNvPr id="59" name="组合 58">
            <a:extLst>
              <a:ext uri="{FF2B5EF4-FFF2-40B4-BE49-F238E27FC236}">
                <a16:creationId xmlns:a16="http://schemas.microsoft.com/office/drawing/2014/main" xmlns="" id="{79AFAD7D-127D-9006-C6D5-245CB0AEBDEC}"/>
              </a:ext>
            </a:extLst>
          </p:cNvPr>
          <p:cNvGrpSpPr/>
          <p:nvPr/>
        </p:nvGrpSpPr>
        <p:grpSpPr>
          <a:xfrm>
            <a:off x="9094497" y="888454"/>
            <a:ext cx="799525" cy="586284"/>
            <a:chOff x="6218013" y="812542"/>
            <a:chExt cx="799525" cy="586284"/>
          </a:xfrm>
        </p:grpSpPr>
        <p:sp>
          <p:nvSpPr>
            <p:cNvPr id="60" name="椭圆 59">
              <a:extLst>
                <a:ext uri="{FF2B5EF4-FFF2-40B4-BE49-F238E27FC236}">
                  <a16:creationId xmlns:a16="http://schemas.microsoft.com/office/drawing/2014/main" xmlns="" id="{8B1777EC-CCDD-10DD-60BC-CFE6B13E0074}"/>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1" name="图片 60">
              <a:extLst>
                <a:ext uri="{FF2B5EF4-FFF2-40B4-BE49-F238E27FC236}">
                  <a16:creationId xmlns:a16="http://schemas.microsoft.com/office/drawing/2014/main" xmlns="" id="{5B44E2BA-27C5-99A5-2B71-DC4D66BA5884}"/>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2" name="文本框 61">
              <a:hlinkClick r:id="rId4" action="ppaction://hlinksldjump"/>
              <a:extLst>
                <a:ext uri="{FF2B5EF4-FFF2-40B4-BE49-F238E27FC236}">
                  <a16:creationId xmlns:a16="http://schemas.microsoft.com/office/drawing/2014/main" xmlns="" id="{DFE991A2-246F-F6EF-2C2D-972E98980D61}"/>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8.7</a:t>
              </a:r>
              <a:endParaRPr lang="zh-CN" altLang="en-US" sz="1200" b="1" dirty="0">
                <a:solidFill>
                  <a:schemeClr val="bg1"/>
                </a:solidFill>
              </a:endParaRPr>
            </a:p>
          </p:txBody>
        </p:sp>
      </p:grpSp>
      <p:grpSp>
        <p:nvGrpSpPr>
          <p:cNvPr id="63" name="组合 62">
            <a:extLst>
              <a:ext uri="{FF2B5EF4-FFF2-40B4-BE49-F238E27FC236}">
                <a16:creationId xmlns:a16="http://schemas.microsoft.com/office/drawing/2014/main" xmlns="" id="{DA3025B9-252E-DFE1-8F12-1810B261E1A3}"/>
              </a:ext>
            </a:extLst>
          </p:cNvPr>
          <p:cNvGrpSpPr/>
          <p:nvPr/>
        </p:nvGrpSpPr>
        <p:grpSpPr>
          <a:xfrm>
            <a:off x="9809575" y="888454"/>
            <a:ext cx="799525" cy="586284"/>
            <a:chOff x="6218013" y="812542"/>
            <a:chExt cx="799525" cy="586284"/>
          </a:xfrm>
        </p:grpSpPr>
        <p:sp>
          <p:nvSpPr>
            <p:cNvPr id="64" name="椭圆 63">
              <a:extLst>
                <a:ext uri="{FF2B5EF4-FFF2-40B4-BE49-F238E27FC236}">
                  <a16:creationId xmlns:a16="http://schemas.microsoft.com/office/drawing/2014/main" xmlns="" id="{94B3E87B-3301-FB0C-967D-360E596FA13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a:extLst>
                <a:ext uri="{FF2B5EF4-FFF2-40B4-BE49-F238E27FC236}">
                  <a16:creationId xmlns:a16="http://schemas.microsoft.com/office/drawing/2014/main" xmlns="" id="{759905CD-E36C-F4B1-2D91-1F6FE699C2D7}"/>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5" action="ppaction://hlinksldjump"/>
              <a:extLst>
                <a:ext uri="{FF2B5EF4-FFF2-40B4-BE49-F238E27FC236}">
                  <a16:creationId xmlns:a16="http://schemas.microsoft.com/office/drawing/2014/main" xmlns="" id="{3256524B-D289-05CB-43AC-DE9D4B30596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8.8</a:t>
              </a:r>
              <a:endParaRPr lang="zh-CN" altLang="en-US" sz="1200" b="1" dirty="0">
                <a:solidFill>
                  <a:schemeClr val="bg1"/>
                </a:solidFill>
              </a:endParaRPr>
            </a:p>
          </p:txBody>
        </p:sp>
      </p:grpSp>
      <p:grpSp>
        <p:nvGrpSpPr>
          <p:cNvPr id="67" name="组合 66">
            <a:extLst>
              <a:ext uri="{FF2B5EF4-FFF2-40B4-BE49-F238E27FC236}">
                <a16:creationId xmlns:a16="http://schemas.microsoft.com/office/drawing/2014/main" xmlns="" id="{8D01962E-9F72-B75E-A185-BB359B0DD0DA}"/>
              </a:ext>
            </a:extLst>
          </p:cNvPr>
          <p:cNvGrpSpPr/>
          <p:nvPr/>
        </p:nvGrpSpPr>
        <p:grpSpPr>
          <a:xfrm>
            <a:off x="10534028" y="891542"/>
            <a:ext cx="799525" cy="586284"/>
            <a:chOff x="6218013" y="812542"/>
            <a:chExt cx="799525" cy="586284"/>
          </a:xfrm>
        </p:grpSpPr>
        <p:sp>
          <p:nvSpPr>
            <p:cNvPr id="68" name="椭圆 67">
              <a:extLst>
                <a:ext uri="{FF2B5EF4-FFF2-40B4-BE49-F238E27FC236}">
                  <a16:creationId xmlns:a16="http://schemas.microsoft.com/office/drawing/2014/main" xmlns="" id="{C7956F34-09FB-B119-4117-4F225CE515EA}"/>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a:extLst>
                <a:ext uri="{FF2B5EF4-FFF2-40B4-BE49-F238E27FC236}">
                  <a16:creationId xmlns:a16="http://schemas.microsoft.com/office/drawing/2014/main" xmlns="" id="{5E0D61D4-30E6-C36B-7936-81D6C60CD709}"/>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6" action="ppaction://hlinksldjump"/>
              <a:extLst>
                <a:ext uri="{FF2B5EF4-FFF2-40B4-BE49-F238E27FC236}">
                  <a16:creationId xmlns:a16="http://schemas.microsoft.com/office/drawing/2014/main" xmlns="" id="{E7845341-31D6-0EC9-00F7-226EB677BC4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8.9</a:t>
              </a:r>
              <a:endParaRPr lang="zh-CN" altLang="en-US" sz="1200" b="1" dirty="0">
                <a:solidFill>
                  <a:schemeClr val="bg1"/>
                </a:solidFill>
              </a:endParaRPr>
            </a:p>
          </p:txBody>
        </p:sp>
      </p:grpSp>
      <p:grpSp>
        <p:nvGrpSpPr>
          <p:cNvPr id="71" name="组合 70">
            <a:extLst>
              <a:ext uri="{FF2B5EF4-FFF2-40B4-BE49-F238E27FC236}">
                <a16:creationId xmlns:a16="http://schemas.microsoft.com/office/drawing/2014/main" xmlns="" id="{1B9EF5A4-D88C-161D-FD62-293695267B1B}"/>
              </a:ext>
            </a:extLst>
          </p:cNvPr>
          <p:cNvGrpSpPr/>
          <p:nvPr/>
        </p:nvGrpSpPr>
        <p:grpSpPr>
          <a:xfrm>
            <a:off x="11255653" y="886655"/>
            <a:ext cx="799525" cy="586284"/>
            <a:chOff x="6218013" y="812542"/>
            <a:chExt cx="799525" cy="586284"/>
          </a:xfrm>
        </p:grpSpPr>
        <p:sp>
          <p:nvSpPr>
            <p:cNvPr id="72" name="椭圆 71">
              <a:extLst>
                <a:ext uri="{FF2B5EF4-FFF2-40B4-BE49-F238E27FC236}">
                  <a16:creationId xmlns:a16="http://schemas.microsoft.com/office/drawing/2014/main" xmlns="" id="{D04F49A5-DAAA-777A-65E9-89A7E0A7E7CA}"/>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a:extLst>
                <a:ext uri="{FF2B5EF4-FFF2-40B4-BE49-F238E27FC236}">
                  <a16:creationId xmlns:a16="http://schemas.microsoft.com/office/drawing/2014/main" xmlns="" id="{ADBB6D1F-F1EE-0445-40DE-900C0F967EBC}"/>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7" action="ppaction://hlinksldjump"/>
              <a:extLst>
                <a:ext uri="{FF2B5EF4-FFF2-40B4-BE49-F238E27FC236}">
                  <a16:creationId xmlns:a16="http://schemas.microsoft.com/office/drawing/2014/main" xmlns="" id="{C8651849-782D-A886-AE88-81B52FBC984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8.10</a:t>
              </a:r>
              <a:endParaRPr lang="zh-CN" altLang="en-US" sz="1200" b="1" dirty="0">
                <a:solidFill>
                  <a:schemeClr val="bg1"/>
                </a:solidFill>
              </a:endParaRPr>
            </a:p>
          </p:txBody>
        </p:sp>
      </p:grpSp>
      <p:sp>
        <p:nvSpPr>
          <p:cNvPr id="2" name="文本框 1">
            <a:extLst>
              <a:ext uri="{FF2B5EF4-FFF2-40B4-BE49-F238E27FC236}">
                <a16:creationId xmlns:a16="http://schemas.microsoft.com/office/drawing/2014/main" xmlns="" id="{4512745F-81F3-E9EE-EBFB-BB08A566F459}"/>
              </a:ext>
            </a:extLst>
          </p:cNvPr>
          <p:cNvSpPr txBox="1"/>
          <p:nvPr/>
        </p:nvSpPr>
        <p:spPr>
          <a:xfrm>
            <a:off x="3098876" y="3582930"/>
            <a:ext cx="5994248" cy="505972"/>
          </a:xfrm>
          <a:prstGeom prst="rect">
            <a:avLst/>
          </a:prstGeom>
          <a:noFill/>
        </p:spPr>
        <p:txBody>
          <a:bodyPr wrap="square" rtlCol="0">
            <a:spAutoFit/>
          </a:bodyPr>
          <a:lstStyle/>
          <a:p>
            <a:pPr algn="ctr">
              <a:lnSpc>
                <a:spcPct val="120000"/>
              </a:lnSpc>
            </a:pPr>
            <a:r>
              <a:rPr lang="en-US" altLang="zh-CN" sz="2400" b="1" dirty="0">
                <a:solidFill>
                  <a:srgbClr val="DA5362"/>
                </a:solidFill>
              </a:rPr>
              <a:t>Volunteer Projects in My University</a:t>
            </a:r>
            <a:endParaRPr lang="zh-CN" altLang="en-US" sz="2400" b="1" dirty="0">
              <a:solidFill>
                <a:srgbClr val="DA5362"/>
              </a:solidFill>
            </a:endParaRPr>
          </a:p>
        </p:txBody>
      </p:sp>
      <p:sp>
        <p:nvSpPr>
          <p:cNvPr id="4" name="文本框 3">
            <a:extLst>
              <a:ext uri="{FF2B5EF4-FFF2-40B4-BE49-F238E27FC236}">
                <a16:creationId xmlns:a16="http://schemas.microsoft.com/office/drawing/2014/main" xmlns="" id="{6E73F370-1FAE-BFB0-6133-F6938F064CD9}"/>
              </a:ext>
            </a:extLst>
          </p:cNvPr>
          <p:cNvSpPr txBox="1"/>
          <p:nvPr/>
        </p:nvSpPr>
        <p:spPr>
          <a:xfrm>
            <a:off x="477679" y="4222132"/>
            <a:ext cx="5049399" cy="1392369"/>
          </a:xfrm>
          <a:prstGeom prst="rect">
            <a:avLst/>
          </a:prstGeom>
          <a:noFill/>
        </p:spPr>
        <p:txBody>
          <a:bodyPr wrap="square" rtlCol="0">
            <a:spAutoFit/>
          </a:bodyPr>
          <a:lstStyle/>
          <a:p>
            <a:pPr algn="ctr">
              <a:lnSpc>
                <a:spcPct val="120000"/>
              </a:lnSpc>
            </a:pPr>
            <a:r>
              <a:rPr lang="en-US" altLang="zh-CN" sz="2400" dirty="0"/>
              <a:t>1.______________________</a:t>
            </a:r>
          </a:p>
          <a:p>
            <a:pPr algn="ctr">
              <a:lnSpc>
                <a:spcPct val="120000"/>
              </a:lnSpc>
            </a:pPr>
            <a:r>
              <a:rPr lang="en-US" altLang="zh-CN" sz="2400" dirty="0"/>
              <a:t>2.______________________</a:t>
            </a:r>
          </a:p>
          <a:p>
            <a:pPr algn="ctr">
              <a:lnSpc>
                <a:spcPct val="120000"/>
              </a:lnSpc>
            </a:pPr>
            <a:r>
              <a:rPr lang="en-US" altLang="zh-CN" sz="2400" dirty="0"/>
              <a:t>3.______________________</a:t>
            </a:r>
          </a:p>
        </p:txBody>
      </p:sp>
      <p:sp>
        <p:nvSpPr>
          <p:cNvPr id="31" name="文本框 30">
            <a:extLst>
              <a:ext uri="{FF2B5EF4-FFF2-40B4-BE49-F238E27FC236}">
                <a16:creationId xmlns:a16="http://schemas.microsoft.com/office/drawing/2014/main" xmlns="" id="{9EED2AE2-8F59-3CDC-7D46-74FA52821CBE}"/>
              </a:ext>
            </a:extLst>
          </p:cNvPr>
          <p:cNvSpPr txBox="1"/>
          <p:nvPr/>
        </p:nvSpPr>
        <p:spPr>
          <a:xfrm>
            <a:off x="5921071" y="4220499"/>
            <a:ext cx="5049399" cy="1392369"/>
          </a:xfrm>
          <a:prstGeom prst="rect">
            <a:avLst/>
          </a:prstGeom>
          <a:noFill/>
        </p:spPr>
        <p:txBody>
          <a:bodyPr wrap="square" rtlCol="0">
            <a:spAutoFit/>
          </a:bodyPr>
          <a:lstStyle/>
          <a:p>
            <a:pPr algn="ctr">
              <a:lnSpc>
                <a:spcPct val="120000"/>
              </a:lnSpc>
            </a:pPr>
            <a:r>
              <a:rPr lang="en-US" altLang="zh-CN" sz="2400" dirty="0"/>
              <a:t>4.______________________</a:t>
            </a:r>
          </a:p>
          <a:p>
            <a:pPr algn="ctr">
              <a:lnSpc>
                <a:spcPct val="120000"/>
              </a:lnSpc>
            </a:pPr>
            <a:r>
              <a:rPr lang="en-US" altLang="zh-CN" sz="2400" dirty="0"/>
              <a:t>5.______________________</a:t>
            </a:r>
          </a:p>
          <a:p>
            <a:pPr algn="ctr">
              <a:lnSpc>
                <a:spcPct val="120000"/>
              </a:lnSpc>
            </a:pPr>
            <a:r>
              <a:rPr lang="en-US" altLang="zh-CN" sz="2400" dirty="0"/>
              <a:t>6.______________________</a:t>
            </a:r>
          </a:p>
        </p:txBody>
      </p:sp>
      <p:sp>
        <p:nvSpPr>
          <p:cNvPr id="33" name="矩形 32">
            <a:hlinkClick r:id="rId8" action="ppaction://hlinksldjump"/>
            <a:extLst>
              <a:ext uri="{FF2B5EF4-FFF2-40B4-BE49-F238E27FC236}">
                <a16:creationId xmlns:a16="http://schemas.microsoft.com/office/drawing/2014/main" xmlns="" id="{F485C5AB-3328-7279-B6AC-96DD8D40F53B}"/>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a:hlinkClick r:id="rId9" action="ppaction://hlinksldjump"/>
            <a:extLst>
              <a:ext uri="{FF2B5EF4-FFF2-40B4-BE49-F238E27FC236}">
                <a16:creationId xmlns:a16="http://schemas.microsoft.com/office/drawing/2014/main" xmlns="" id="{2D3679BF-DCA2-65CB-D031-282AF31B476D}"/>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35" name="矩形 34">
            <a:hlinkClick r:id="rId10" action="ppaction://hlinksldjump"/>
            <a:extLst>
              <a:ext uri="{FF2B5EF4-FFF2-40B4-BE49-F238E27FC236}">
                <a16:creationId xmlns:a16="http://schemas.microsoft.com/office/drawing/2014/main" xmlns="" id="{B28402B0-360C-8918-A820-512F13C07E53}"/>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390848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xmlns="" id="{D23B147E-D1D9-9AF7-67D3-D7D783A0D30B}"/>
              </a:ext>
            </a:extLst>
          </p:cNvPr>
          <p:cNvSpPr/>
          <p:nvPr/>
        </p:nvSpPr>
        <p:spPr>
          <a:xfrm>
            <a:off x="856835" y="2322101"/>
            <a:ext cx="11773491" cy="3314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8.9</a:t>
            </a:r>
            <a:endParaRPr lang="zh-CN" altLang="en-US" sz="2600" b="1" dirty="0">
              <a:solidFill>
                <a:srgbClr val="DA5362"/>
              </a:solidFill>
            </a:endParaRPr>
          </a:p>
        </p:txBody>
      </p:sp>
      <p:grpSp>
        <p:nvGrpSpPr>
          <p:cNvPr id="43" name="组合 42">
            <a:extLst>
              <a:ext uri="{FF2B5EF4-FFF2-40B4-BE49-F238E27FC236}">
                <a16:creationId xmlns:a16="http://schemas.microsoft.com/office/drawing/2014/main" xmlns="" id="{774CE4FF-FF26-2BBD-92C3-B76A648FD91E}"/>
              </a:ext>
            </a:extLst>
          </p:cNvPr>
          <p:cNvGrpSpPr/>
          <p:nvPr/>
        </p:nvGrpSpPr>
        <p:grpSpPr>
          <a:xfrm>
            <a:off x="8370044" y="885366"/>
            <a:ext cx="799525" cy="586284"/>
            <a:chOff x="6218013" y="812542"/>
            <a:chExt cx="799525" cy="586284"/>
          </a:xfrm>
        </p:grpSpPr>
        <p:sp>
          <p:nvSpPr>
            <p:cNvPr id="44" name="椭圆 43">
              <a:extLst>
                <a:ext uri="{FF2B5EF4-FFF2-40B4-BE49-F238E27FC236}">
                  <a16:creationId xmlns:a16="http://schemas.microsoft.com/office/drawing/2014/main" xmlns="" id="{D3260D36-9006-AE47-91D4-488BE6869F05}"/>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5" name="图片 44">
              <a:extLst>
                <a:ext uri="{FF2B5EF4-FFF2-40B4-BE49-F238E27FC236}">
                  <a16:creationId xmlns:a16="http://schemas.microsoft.com/office/drawing/2014/main" xmlns="" id="{3CB3CC86-CEAD-D339-523A-BC235D3439FB}"/>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6" name="文本框 45">
              <a:hlinkClick r:id="rId3" action="ppaction://hlinksldjump"/>
              <a:extLst>
                <a:ext uri="{FF2B5EF4-FFF2-40B4-BE49-F238E27FC236}">
                  <a16:creationId xmlns:a16="http://schemas.microsoft.com/office/drawing/2014/main" xmlns="" id="{9219E704-1A27-2A64-E3B1-70DE3797D66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8.6</a:t>
              </a:r>
              <a:endParaRPr lang="zh-CN" altLang="en-US" sz="1200" b="1" dirty="0">
                <a:solidFill>
                  <a:schemeClr val="bg1"/>
                </a:solidFill>
              </a:endParaRPr>
            </a:p>
          </p:txBody>
        </p:sp>
      </p:grpSp>
      <p:grpSp>
        <p:nvGrpSpPr>
          <p:cNvPr id="47" name="组合 46">
            <a:extLst>
              <a:ext uri="{FF2B5EF4-FFF2-40B4-BE49-F238E27FC236}">
                <a16:creationId xmlns:a16="http://schemas.microsoft.com/office/drawing/2014/main" xmlns="" id="{998F1FEF-93D8-6EFB-90E6-66ED008C4655}"/>
              </a:ext>
            </a:extLst>
          </p:cNvPr>
          <p:cNvGrpSpPr/>
          <p:nvPr/>
        </p:nvGrpSpPr>
        <p:grpSpPr>
          <a:xfrm>
            <a:off x="9094497" y="888454"/>
            <a:ext cx="799525" cy="586284"/>
            <a:chOff x="6218013" y="812542"/>
            <a:chExt cx="799525" cy="586284"/>
          </a:xfrm>
        </p:grpSpPr>
        <p:sp>
          <p:nvSpPr>
            <p:cNvPr id="48" name="椭圆 47">
              <a:hlinkClick r:id="rId4" action="ppaction://hlinksldjump"/>
              <a:extLst>
                <a:ext uri="{FF2B5EF4-FFF2-40B4-BE49-F238E27FC236}">
                  <a16:creationId xmlns:a16="http://schemas.microsoft.com/office/drawing/2014/main" xmlns="" id="{27A73274-31A1-AB26-3173-255E7A2BE6E4}"/>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9" name="图片 48">
              <a:extLst>
                <a:ext uri="{FF2B5EF4-FFF2-40B4-BE49-F238E27FC236}">
                  <a16:creationId xmlns:a16="http://schemas.microsoft.com/office/drawing/2014/main" xmlns="" id="{55BB7E38-5FE3-F182-C9BC-F0D806EA687F}"/>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0" name="文本框 49">
              <a:extLst>
                <a:ext uri="{FF2B5EF4-FFF2-40B4-BE49-F238E27FC236}">
                  <a16:creationId xmlns:a16="http://schemas.microsoft.com/office/drawing/2014/main" xmlns="" id="{E7B6373F-6619-BB0A-65FC-6248CE041110}"/>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8.7</a:t>
              </a:r>
              <a:endParaRPr lang="zh-CN" altLang="en-US" sz="1200" b="1" dirty="0">
                <a:solidFill>
                  <a:schemeClr val="bg1"/>
                </a:solidFill>
              </a:endParaRPr>
            </a:p>
          </p:txBody>
        </p:sp>
      </p:grpSp>
      <p:grpSp>
        <p:nvGrpSpPr>
          <p:cNvPr id="51" name="组合 50">
            <a:extLst>
              <a:ext uri="{FF2B5EF4-FFF2-40B4-BE49-F238E27FC236}">
                <a16:creationId xmlns:a16="http://schemas.microsoft.com/office/drawing/2014/main" xmlns="" id="{9B6B902A-BEA7-0155-79B8-BF30E082B967}"/>
              </a:ext>
            </a:extLst>
          </p:cNvPr>
          <p:cNvGrpSpPr/>
          <p:nvPr/>
        </p:nvGrpSpPr>
        <p:grpSpPr>
          <a:xfrm>
            <a:off x="9809575" y="888454"/>
            <a:ext cx="799525" cy="586284"/>
            <a:chOff x="6218013" y="812542"/>
            <a:chExt cx="799525" cy="586284"/>
          </a:xfrm>
        </p:grpSpPr>
        <p:sp>
          <p:nvSpPr>
            <p:cNvPr id="52" name="椭圆 51">
              <a:extLst>
                <a:ext uri="{FF2B5EF4-FFF2-40B4-BE49-F238E27FC236}">
                  <a16:creationId xmlns:a16="http://schemas.microsoft.com/office/drawing/2014/main" xmlns="" id="{A2E938C0-7678-EA4A-093E-82A23D3EA19B}"/>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3" name="图片 52">
              <a:extLst>
                <a:ext uri="{FF2B5EF4-FFF2-40B4-BE49-F238E27FC236}">
                  <a16:creationId xmlns:a16="http://schemas.microsoft.com/office/drawing/2014/main" xmlns="" id="{AFA1F1A2-92BB-2852-A9AD-AC777D41B84D}"/>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4" name="文本框 53">
              <a:hlinkClick r:id="rId5" action="ppaction://hlinksldjump"/>
              <a:extLst>
                <a:ext uri="{FF2B5EF4-FFF2-40B4-BE49-F238E27FC236}">
                  <a16:creationId xmlns:a16="http://schemas.microsoft.com/office/drawing/2014/main" xmlns="" id="{659D4005-4C82-1462-EBD9-33D02F843907}"/>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8.8</a:t>
              </a:r>
              <a:endParaRPr lang="zh-CN" altLang="en-US" sz="1200" b="1" dirty="0">
                <a:solidFill>
                  <a:schemeClr val="bg1"/>
                </a:solidFill>
              </a:endParaRPr>
            </a:p>
          </p:txBody>
        </p:sp>
      </p:grpSp>
      <p:grpSp>
        <p:nvGrpSpPr>
          <p:cNvPr id="73" name="组合 72">
            <a:extLst>
              <a:ext uri="{FF2B5EF4-FFF2-40B4-BE49-F238E27FC236}">
                <a16:creationId xmlns:a16="http://schemas.microsoft.com/office/drawing/2014/main" xmlns="" id="{9C8B27A5-0AE6-9335-047E-1B78808937ED}"/>
              </a:ext>
            </a:extLst>
          </p:cNvPr>
          <p:cNvGrpSpPr/>
          <p:nvPr/>
        </p:nvGrpSpPr>
        <p:grpSpPr>
          <a:xfrm>
            <a:off x="10534028" y="891542"/>
            <a:ext cx="799525" cy="586284"/>
            <a:chOff x="6218013" y="812542"/>
            <a:chExt cx="799525" cy="586284"/>
          </a:xfrm>
        </p:grpSpPr>
        <p:sp>
          <p:nvSpPr>
            <p:cNvPr id="74" name="椭圆 73">
              <a:extLst>
                <a:ext uri="{FF2B5EF4-FFF2-40B4-BE49-F238E27FC236}">
                  <a16:creationId xmlns:a16="http://schemas.microsoft.com/office/drawing/2014/main" xmlns="" id="{11C5C0D7-9A7D-CCE4-1387-68C13297E8EB}"/>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5" name="图片 74">
              <a:extLst>
                <a:ext uri="{FF2B5EF4-FFF2-40B4-BE49-F238E27FC236}">
                  <a16:creationId xmlns:a16="http://schemas.microsoft.com/office/drawing/2014/main" xmlns="" id="{E73BEC20-7ED9-6662-819C-66BEC6F6161D}"/>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6" name="文本框 75">
              <a:hlinkClick r:id="rId6" action="ppaction://hlinksldjump"/>
              <a:extLst>
                <a:ext uri="{FF2B5EF4-FFF2-40B4-BE49-F238E27FC236}">
                  <a16:creationId xmlns:a16="http://schemas.microsoft.com/office/drawing/2014/main" xmlns="" id="{C6FCA17D-C336-FD55-CE3A-68C61088FBD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8.9</a:t>
              </a:r>
              <a:endParaRPr lang="zh-CN" altLang="en-US" sz="1200" b="1" dirty="0">
                <a:solidFill>
                  <a:schemeClr val="bg1"/>
                </a:solidFill>
              </a:endParaRPr>
            </a:p>
          </p:txBody>
        </p:sp>
      </p:grpSp>
      <p:grpSp>
        <p:nvGrpSpPr>
          <p:cNvPr id="77" name="组合 76">
            <a:extLst>
              <a:ext uri="{FF2B5EF4-FFF2-40B4-BE49-F238E27FC236}">
                <a16:creationId xmlns:a16="http://schemas.microsoft.com/office/drawing/2014/main" xmlns="" id="{5524E84B-E6D3-66B1-F005-45CDFAC1304D}"/>
              </a:ext>
            </a:extLst>
          </p:cNvPr>
          <p:cNvGrpSpPr/>
          <p:nvPr/>
        </p:nvGrpSpPr>
        <p:grpSpPr>
          <a:xfrm>
            <a:off x="11255653" y="886655"/>
            <a:ext cx="799525" cy="586284"/>
            <a:chOff x="6218013" y="812542"/>
            <a:chExt cx="799525" cy="586284"/>
          </a:xfrm>
        </p:grpSpPr>
        <p:sp>
          <p:nvSpPr>
            <p:cNvPr id="78" name="椭圆 77">
              <a:extLst>
                <a:ext uri="{FF2B5EF4-FFF2-40B4-BE49-F238E27FC236}">
                  <a16:creationId xmlns:a16="http://schemas.microsoft.com/office/drawing/2014/main" xmlns="" id="{D364D1DB-3ED8-B273-A56C-DE734922FD51}"/>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9" name="图片 78">
              <a:extLst>
                <a:ext uri="{FF2B5EF4-FFF2-40B4-BE49-F238E27FC236}">
                  <a16:creationId xmlns:a16="http://schemas.microsoft.com/office/drawing/2014/main" xmlns="" id="{E5188EB3-6D33-1590-F855-4FCF8E7CF0A9}"/>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80" name="文本框 79">
              <a:hlinkClick r:id="rId7" action="ppaction://hlinksldjump"/>
              <a:extLst>
                <a:ext uri="{FF2B5EF4-FFF2-40B4-BE49-F238E27FC236}">
                  <a16:creationId xmlns:a16="http://schemas.microsoft.com/office/drawing/2014/main" xmlns="" id="{F347E32C-84A7-715D-CFEB-27C25B932458}"/>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8.10</a:t>
              </a:r>
              <a:endParaRPr lang="zh-CN" altLang="en-US" sz="1200" b="1" dirty="0">
                <a:solidFill>
                  <a:schemeClr val="bg1"/>
                </a:solidFill>
              </a:endParaRPr>
            </a:p>
          </p:txBody>
        </p:sp>
      </p:grpSp>
      <p:sp>
        <p:nvSpPr>
          <p:cNvPr id="41" name="文本框 40">
            <a:extLst>
              <a:ext uri="{FF2B5EF4-FFF2-40B4-BE49-F238E27FC236}">
                <a16:creationId xmlns:a16="http://schemas.microsoft.com/office/drawing/2014/main" xmlns="" id="{1BB9DCEA-31D4-69F4-B2F5-B2040C1A05E5}"/>
              </a:ext>
            </a:extLst>
          </p:cNvPr>
          <p:cNvSpPr txBox="1"/>
          <p:nvPr/>
        </p:nvSpPr>
        <p:spPr>
          <a:xfrm>
            <a:off x="5720073" y="5033840"/>
            <a:ext cx="5994248" cy="430887"/>
          </a:xfrm>
          <a:prstGeom prst="rect">
            <a:avLst/>
          </a:prstGeom>
          <a:noFill/>
        </p:spPr>
        <p:txBody>
          <a:bodyPr wrap="square" rtlCol="0">
            <a:spAutoFit/>
          </a:bodyPr>
          <a:lstStyle/>
          <a:p>
            <a:endParaRPr lang="zh-CN" altLang="en-US" sz="2200" dirty="0">
              <a:solidFill>
                <a:srgbClr val="DD5C60"/>
              </a:solidFill>
              <a:cs typeface="Times New Roman" panose="02020603050405020304" pitchFamily="18" charset="0"/>
            </a:endParaRPr>
          </a:p>
        </p:txBody>
      </p:sp>
      <p:sp>
        <p:nvSpPr>
          <p:cNvPr id="42" name="文本框 41">
            <a:extLst>
              <a:ext uri="{FF2B5EF4-FFF2-40B4-BE49-F238E27FC236}">
                <a16:creationId xmlns:a16="http://schemas.microsoft.com/office/drawing/2014/main" xmlns="" id="{CDF2756A-FD41-FF0C-0822-1F6CA6A0946D}"/>
              </a:ext>
            </a:extLst>
          </p:cNvPr>
          <p:cNvSpPr txBox="1"/>
          <p:nvPr/>
        </p:nvSpPr>
        <p:spPr>
          <a:xfrm>
            <a:off x="1020492" y="2826742"/>
            <a:ext cx="10790508" cy="505972"/>
          </a:xfrm>
          <a:prstGeom prst="rect">
            <a:avLst/>
          </a:prstGeom>
          <a:noFill/>
        </p:spPr>
        <p:txBody>
          <a:bodyPr wrap="square" rtlCol="0">
            <a:spAutoFit/>
          </a:bodyPr>
          <a:lstStyle/>
          <a:p>
            <a:pPr algn="ctr">
              <a:lnSpc>
                <a:spcPct val="120000"/>
              </a:lnSpc>
            </a:pPr>
            <a:r>
              <a:rPr lang="en-US" altLang="zh-CN" sz="2400" b="1" dirty="0">
                <a:solidFill>
                  <a:srgbClr val="DA5362"/>
                </a:solidFill>
              </a:rPr>
              <a:t>Potential Benefits from Participating in Project </a:t>
            </a:r>
            <a:r>
              <a:rPr lang="en-US" altLang="zh-CN" sz="2400" dirty="0"/>
              <a:t>_________</a:t>
            </a:r>
            <a:r>
              <a:rPr lang="en-US" altLang="zh-CN" sz="2400" dirty="0">
                <a:solidFill>
                  <a:srgbClr val="DA5362"/>
                </a:solidFill>
              </a:rPr>
              <a:t> </a:t>
            </a:r>
            <a:r>
              <a:rPr lang="en-US" altLang="zh-CN" sz="2400" b="1" dirty="0">
                <a:solidFill>
                  <a:srgbClr val="DA5362"/>
                </a:solidFill>
              </a:rPr>
              <a:t>(number in the above list)</a:t>
            </a:r>
            <a:endParaRPr lang="zh-CN" altLang="en-US" sz="2400" b="1" dirty="0">
              <a:solidFill>
                <a:srgbClr val="DA5362"/>
              </a:solidFill>
            </a:endParaRPr>
          </a:p>
        </p:txBody>
      </p:sp>
      <p:sp>
        <p:nvSpPr>
          <p:cNvPr id="55" name="文本框 54">
            <a:extLst>
              <a:ext uri="{FF2B5EF4-FFF2-40B4-BE49-F238E27FC236}">
                <a16:creationId xmlns:a16="http://schemas.microsoft.com/office/drawing/2014/main" xmlns="" id="{E0FBBEF9-7908-6291-C82E-0C301488F1A0}"/>
              </a:ext>
            </a:extLst>
          </p:cNvPr>
          <p:cNvSpPr txBox="1"/>
          <p:nvPr/>
        </p:nvSpPr>
        <p:spPr>
          <a:xfrm>
            <a:off x="856835" y="3593012"/>
            <a:ext cx="11016650" cy="1392369"/>
          </a:xfrm>
          <a:prstGeom prst="rect">
            <a:avLst/>
          </a:prstGeom>
          <a:noFill/>
        </p:spPr>
        <p:txBody>
          <a:bodyPr wrap="square" rtlCol="0">
            <a:spAutoFit/>
          </a:bodyPr>
          <a:lstStyle/>
          <a:p>
            <a:pPr algn="ctr">
              <a:lnSpc>
                <a:spcPct val="120000"/>
              </a:lnSpc>
            </a:pPr>
            <a:r>
              <a:rPr lang="en-US" altLang="zh-CN" sz="2400" dirty="0"/>
              <a:t>1. ______________________________________________________________</a:t>
            </a:r>
          </a:p>
          <a:p>
            <a:pPr algn="ctr">
              <a:lnSpc>
                <a:spcPct val="120000"/>
              </a:lnSpc>
            </a:pPr>
            <a:r>
              <a:rPr lang="en-US" altLang="zh-CN" sz="2400" dirty="0"/>
              <a:t>2. ______________________________________________________________</a:t>
            </a:r>
          </a:p>
          <a:p>
            <a:pPr algn="ctr">
              <a:lnSpc>
                <a:spcPct val="120000"/>
              </a:lnSpc>
            </a:pPr>
            <a:r>
              <a:rPr lang="en-US" altLang="zh-CN" sz="2400" dirty="0"/>
              <a:t>3. ______________________________________________________________</a:t>
            </a:r>
          </a:p>
        </p:txBody>
      </p:sp>
      <p:sp>
        <p:nvSpPr>
          <p:cNvPr id="28" name="矩形 27">
            <a:hlinkClick r:id="rId8" action="ppaction://hlinksldjump"/>
            <a:extLst>
              <a:ext uri="{FF2B5EF4-FFF2-40B4-BE49-F238E27FC236}">
                <a16:creationId xmlns:a16="http://schemas.microsoft.com/office/drawing/2014/main" xmlns="" id="{8233092D-700E-3B62-065E-0F79F5716D84}"/>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a:hlinkClick r:id="rId9" action="ppaction://hlinksldjump"/>
            <a:extLst>
              <a:ext uri="{FF2B5EF4-FFF2-40B4-BE49-F238E27FC236}">
                <a16:creationId xmlns:a16="http://schemas.microsoft.com/office/drawing/2014/main" xmlns="" id="{ECDD8CF0-62C7-3F76-1CF8-A34CC5924C1A}"/>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30" name="矩形 29">
            <a:hlinkClick r:id="rId10" action="ppaction://hlinksldjump"/>
            <a:extLst>
              <a:ext uri="{FF2B5EF4-FFF2-40B4-BE49-F238E27FC236}">
                <a16:creationId xmlns:a16="http://schemas.microsoft.com/office/drawing/2014/main" xmlns="" id="{713B1BD6-8E69-31F2-6C4D-7131B107B8E6}"/>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49244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26966" y="0"/>
            <a:ext cx="1639985" cy="6858000"/>
          </a:xfrm>
          <a:prstGeom prst="rect">
            <a:avLst/>
          </a:prstGeom>
        </p:spPr>
      </p:pic>
      <p:sp>
        <p:nvSpPr>
          <p:cNvPr id="5" name="文本框 4"/>
          <p:cNvSpPr txBox="1"/>
          <p:nvPr/>
        </p:nvSpPr>
        <p:spPr>
          <a:xfrm>
            <a:off x="1790700" y="533400"/>
            <a:ext cx="10401300" cy="1938992"/>
          </a:xfrm>
          <a:prstGeom prst="rect">
            <a:avLst/>
          </a:prstGeom>
          <a:noFill/>
        </p:spPr>
        <p:txBody>
          <a:bodyPr wrap="square" rtlCol="0">
            <a:spAutoFit/>
          </a:bodyPr>
          <a:lstStyle/>
          <a:p>
            <a:r>
              <a:rPr lang="en-GB" altLang="zh-CN" sz="4000" b="1" dirty="0">
                <a:latin typeface="Arial" panose="020B0604020202020204" pitchFamily="34" charset="0"/>
                <a:cs typeface="Arial" panose="020B0604020202020204" pitchFamily="34" charset="0"/>
              </a:rPr>
              <a:t>UNIT </a:t>
            </a:r>
            <a:r>
              <a:rPr lang="en-US" altLang="zh-CN" sz="4000" b="1" dirty="0">
                <a:latin typeface="Arial" panose="020B0604020202020204" pitchFamily="34" charset="0"/>
                <a:cs typeface="Arial" panose="020B0604020202020204" pitchFamily="34" charset="0"/>
              </a:rPr>
              <a:t>8</a:t>
            </a:r>
            <a:r>
              <a:rPr lang="en-GB" altLang="zh-CN" sz="4000" b="1" dirty="0">
                <a:latin typeface="Arial" panose="020B0604020202020204" pitchFamily="34" charset="0"/>
                <a:cs typeface="Arial" panose="020B0604020202020204" pitchFamily="34" charset="0"/>
              </a:rPr>
              <a:t> </a:t>
            </a:r>
            <a:r>
              <a:rPr lang="en-US" altLang="en-GB" sz="4000" b="1" dirty="0">
                <a:solidFill>
                  <a:schemeClr val="bg1"/>
                </a:solidFill>
                <a:latin typeface="Arial" panose="020B0604020202020204" pitchFamily="34" charset="0"/>
                <a:cs typeface="Arial" panose="020B0604020202020204" pitchFamily="34" charset="0"/>
              </a:rPr>
              <a:t>Volunteering as a Form of </a:t>
            </a:r>
          </a:p>
          <a:p>
            <a:pPr indent="1708150"/>
            <a:r>
              <a:rPr lang="en-US" altLang="en-GB" sz="4000" b="1" dirty="0">
                <a:solidFill>
                  <a:schemeClr val="bg1"/>
                </a:solidFill>
                <a:latin typeface="Arial" panose="020B0604020202020204" pitchFamily="34" charset="0"/>
                <a:cs typeface="Arial" panose="020B0604020202020204" pitchFamily="34" charset="0"/>
              </a:rPr>
              <a:t>Education</a:t>
            </a:r>
          </a:p>
          <a:p>
            <a:pPr marL="1795463" indent="-1795463"/>
            <a:endParaRPr lang="en-US" altLang="en-GB" sz="4000" b="1" dirty="0">
              <a:solidFill>
                <a:schemeClr val="bg1"/>
              </a:solidFill>
              <a:latin typeface="Arial" panose="020B0604020202020204" pitchFamily="34" charset="0"/>
              <a:cs typeface="Arial" panose="020B0604020202020204" pitchFamily="34" charset="0"/>
            </a:endParaRPr>
          </a:p>
        </p:txBody>
      </p:sp>
      <p:sp>
        <p:nvSpPr>
          <p:cNvPr id="6" name="文本框 5"/>
          <p:cNvSpPr txBox="1"/>
          <p:nvPr/>
        </p:nvSpPr>
        <p:spPr>
          <a:xfrm>
            <a:off x="1930400" y="2196029"/>
            <a:ext cx="10020300" cy="2246769"/>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ISSUE</a:t>
            </a:r>
          </a:p>
          <a:p>
            <a:pPr marL="285750" indent="-285750" algn="just">
              <a:buFont typeface="Arial" panose="020B0604020202020204" pitchFamily="34" charset="0"/>
              <a:buChar char="•"/>
            </a:pPr>
            <a:r>
              <a:rPr lang="en-US" altLang="zh-CN" sz="2800" dirty="0">
                <a:solidFill>
                  <a:schemeClr val="bg1"/>
                </a:solidFill>
              </a:rPr>
              <a:t>While volunteering is often described as a kind act of helping other people and giving back to community, how does it benefit the volunteers themselves?</a:t>
            </a:r>
          </a:p>
          <a:p>
            <a:pPr marL="285750" indent="-285750">
              <a:buFont typeface="Arial" panose="020B0604020202020204" pitchFamily="34" charset="0"/>
              <a:buChar char="•"/>
            </a:pPr>
            <a:r>
              <a:rPr lang="en-US" altLang="zh-CN" sz="2800" dirty="0">
                <a:solidFill>
                  <a:schemeClr val="bg1"/>
                </a:solidFill>
              </a:rPr>
              <a:t>Why is volunteering also a form of education for college students?</a:t>
            </a:r>
          </a:p>
        </p:txBody>
      </p:sp>
      <p:sp>
        <p:nvSpPr>
          <p:cNvPr id="7" name="文本框 6"/>
          <p:cNvSpPr txBox="1"/>
          <p:nvPr/>
        </p:nvSpPr>
        <p:spPr>
          <a:xfrm>
            <a:off x="1930400" y="4862486"/>
            <a:ext cx="10020300" cy="1384995"/>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PROJECT</a:t>
            </a:r>
          </a:p>
          <a:p>
            <a:pPr marL="265113" indent="-265113">
              <a:buFont typeface="Arial" panose="020B0604020202020204" pitchFamily="34" charset="0"/>
              <a:buChar char="•"/>
            </a:pPr>
            <a:r>
              <a:rPr lang="en-US" altLang="zh-CN" sz="2800" dirty="0">
                <a:solidFill>
                  <a:schemeClr val="bg1"/>
                </a:solidFill>
              </a:rPr>
              <a:t>Produce a video to promote an existing volunteer project in your college</a:t>
            </a:r>
          </a:p>
        </p:txBody>
      </p:sp>
      <p:pic>
        <p:nvPicPr>
          <p:cNvPr id="3" name="图片 2"/>
          <p:cNvPicPr>
            <a:picLocks noChangeAspect="1"/>
          </p:cNvPicPr>
          <p:nvPr/>
        </p:nvPicPr>
        <p:blipFill rotWithShape="1">
          <a:blip r:embed="rId4" cstate="print">
            <a:extLst>
              <a:ext uri="{28A0092B-C50C-407E-A947-70E740481C1C}">
                <a14:useLocalDpi xmlns:a14="http://schemas.microsoft.com/office/drawing/2010/main" xmlns="" val="0"/>
              </a:ext>
            </a:extLst>
          </a:blip>
          <a:srcRect l="28289" t="357" r="43456" b="906"/>
          <a:stretch/>
        </p:blipFill>
        <p:spPr>
          <a:xfrm>
            <a:off x="-26966" y="1"/>
            <a:ext cx="1658976"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xmlns="" id="{B21591C8-2AE1-E399-34EE-B7E6785C0397}"/>
              </a:ext>
            </a:extLst>
          </p:cNvPr>
          <p:cNvSpPr/>
          <p:nvPr/>
        </p:nvSpPr>
        <p:spPr>
          <a:xfrm>
            <a:off x="919321" y="3498238"/>
            <a:ext cx="11729879" cy="21598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9321" y="1569359"/>
            <a:ext cx="1089167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rPr>
              <a:t>Activity 8.10</a:t>
            </a:r>
            <a:endParaRPr kumimoji="0" lang="zh-CN" altLang="en-US"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endParaRPr>
          </a:p>
        </p:txBody>
      </p:sp>
      <p:sp>
        <p:nvSpPr>
          <p:cNvPr id="22" name="文本框 21"/>
          <p:cNvSpPr txBox="1"/>
          <p:nvPr/>
        </p:nvSpPr>
        <p:spPr>
          <a:xfrm>
            <a:off x="919321" y="2061802"/>
            <a:ext cx="107950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Select one of the benefits you listed in Activity 8.9 and imitate the following paragraph to write an 80-word paragraph explaining the benefit of participating in the project. Give the name of the project and be sure to provide sufficient details in support of your explanation.</a:t>
            </a:r>
          </a:p>
        </p:txBody>
      </p:sp>
      <p:sp>
        <p:nvSpPr>
          <p:cNvPr id="2" name="文本框 1">
            <a:extLst>
              <a:ext uri="{FF2B5EF4-FFF2-40B4-BE49-F238E27FC236}">
                <a16:creationId xmlns:a16="http://schemas.microsoft.com/office/drawing/2014/main" xmlns="" id="{B1E40A6C-4A44-847A-96E4-D8FB2FE0EB12}"/>
              </a:ext>
            </a:extLst>
          </p:cNvPr>
          <p:cNvSpPr txBox="1"/>
          <p:nvPr/>
        </p:nvSpPr>
        <p:spPr>
          <a:xfrm>
            <a:off x="1002535" y="3528393"/>
            <a:ext cx="11052643" cy="2123658"/>
          </a:xfrm>
          <a:prstGeom prst="rect">
            <a:avLst/>
          </a:prstGeom>
          <a:noFill/>
        </p:spPr>
        <p:txBody>
          <a:bodyPr wrap="square" rtlCol="0">
            <a:spAutoFit/>
          </a:bodyPr>
          <a:lstStyle/>
          <a:p>
            <a:pPr>
              <a:lnSpc>
                <a:spcPct val="120000"/>
              </a:lnSpc>
            </a:pPr>
            <a:r>
              <a:rPr lang="en-US" altLang="zh-CN" sz="2200" dirty="0">
                <a:cs typeface="Times New Roman" panose="02020603050405020304" pitchFamily="18" charset="0"/>
              </a:rPr>
              <a:t>Volunteer experience may also boost your financial aid package. There are a great deal of scholarships and grants out there that list community service as a prerequisite, so if you dedicate some time each week to volunteer work, you could be giving your financial aid profile a boost as well. Once you start volunteering, you’ll see how easy it is to continue doing so, whether you’re fulfilling the requirements of a scholarship or looking to pad your résumé.</a:t>
            </a:r>
            <a:endParaRPr lang="zh-CN" altLang="en-US" sz="2200" dirty="0">
              <a:cs typeface="Times New Roman" panose="02020603050405020304" pitchFamily="18" charset="0"/>
            </a:endParaRPr>
          </a:p>
        </p:txBody>
      </p:sp>
      <p:grpSp>
        <p:nvGrpSpPr>
          <p:cNvPr id="44" name="组合 43">
            <a:extLst>
              <a:ext uri="{FF2B5EF4-FFF2-40B4-BE49-F238E27FC236}">
                <a16:creationId xmlns:a16="http://schemas.microsoft.com/office/drawing/2014/main" xmlns="" id="{0A661CA2-7D35-4925-134D-6EF3224C12B9}"/>
              </a:ext>
            </a:extLst>
          </p:cNvPr>
          <p:cNvGrpSpPr/>
          <p:nvPr/>
        </p:nvGrpSpPr>
        <p:grpSpPr>
          <a:xfrm>
            <a:off x="8370044" y="885366"/>
            <a:ext cx="799525" cy="586284"/>
            <a:chOff x="6218013" y="812542"/>
            <a:chExt cx="799525" cy="586284"/>
          </a:xfrm>
        </p:grpSpPr>
        <p:sp>
          <p:nvSpPr>
            <p:cNvPr id="45" name="椭圆 44">
              <a:extLst>
                <a:ext uri="{FF2B5EF4-FFF2-40B4-BE49-F238E27FC236}">
                  <a16:creationId xmlns:a16="http://schemas.microsoft.com/office/drawing/2014/main" xmlns="" id="{05BD93DC-CCBC-1D6B-A92F-9AB38967A961}"/>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6" name="图片 45">
              <a:extLst>
                <a:ext uri="{FF2B5EF4-FFF2-40B4-BE49-F238E27FC236}">
                  <a16:creationId xmlns:a16="http://schemas.microsoft.com/office/drawing/2014/main" xmlns="" id="{F4561E33-E92D-C802-04C5-F4589CB237AE}"/>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7" name="文本框 46">
              <a:hlinkClick r:id="rId3" action="ppaction://hlinksldjump"/>
              <a:extLst>
                <a:ext uri="{FF2B5EF4-FFF2-40B4-BE49-F238E27FC236}">
                  <a16:creationId xmlns:a16="http://schemas.microsoft.com/office/drawing/2014/main" xmlns="" id="{E56AE9EA-3BE5-7096-294D-870320478851}"/>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8.6</a:t>
              </a:r>
              <a:endParaRPr lang="zh-CN" altLang="en-US" sz="1200" b="1" dirty="0">
                <a:solidFill>
                  <a:schemeClr val="bg1"/>
                </a:solidFill>
              </a:endParaRPr>
            </a:p>
          </p:txBody>
        </p:sp>
      </p:grpSp>
      <p:grpSp>
        <p:nvGrpSpPr>
          <p:cNvPr id="48" name="组合 47">
            <a:extLst>
              <a:ext uri="{FF2B5EF4-FFF2-40B4-BE49-F238E27FC236}">
                <a16:creationId xmlns:a16="http://schemas.microsoft.com/office/drawing/2014/main" xmlns="" id="{1EAEB6AF-0C46-9DDA-C482-840D5DF05D9E}"/>
              </a:ext>
            </a:extLst>
          </p:cNvPr>
          <p:cNvGrpSpPr/>
          <p:nvPr/>
        </p:nvGrpSpPr>
        <p:grpSpPr>
          <a:xfrm>
            <a:off x="9094497" y="888454"/>
            <a:ext cx="799525" cy="586284"/>
            <a:chOff x="6218013" y="812542"/>
            <a:chExt cx="799525" cy="586284"/>
          </a:xfrm>
        </p:grpSpPr>
        <p:sp>
          <p:nvSpPr>
            <p:cNvPr id="49" name="椭圆 48">
              <a:extLst>
                <a:ext uri="{FF2B5EF4-FFF2-40B4-BE49-F238E27FC236}">
                  <a16:creationId xmlns:a16="http://schemas.microsoft.com/office/drawing/2014/main" xmlns="" id="{9F24E3E3-4038-DCF1-DE72-833A78C4FAFA}"/>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0" name="图片 49">
              <a:extLst>
                <a:ext uri="{FF2B5EF4-FFF2-40B4-BE49-F238E27FC236}">
                  <a16:creationId xmlns:a16="http://schemas.microsoft.com/office/drawing/2014/main" xmlns="" id="{09B1AFBD-FAFF-FC9E-6C2A-0EF4A5792BBF}"/>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1" name="文本框 50">
              <a:hlinkClick r:id="rId4" action="ppaction://hlinksldjump"/>
              <a:extLst>
                <a:ext uri="{FF2B5EF4-FFF2-40B4-BE49-F238E27FC236}">
                  <a16:creationId xmlns:a16="http://schemas.microsoft.com/office/drawing/2014/main" xmlns="" id="{2B0FB4AA-15DA-C213-C6BD-6A4CDD698B03}"/>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8.7</a:t>
              </a:r>
              <a:endParaRPr lang="zh-CN" altLang="en-US" sz="1200" b="1" dirty="0">
                <a:solidFill>
                  <a:schemeClr val="bg1"/>
                </a:solidFill>
              </a:endParaRPr>
            </a:p>
          </p:txBody>
        </p:sp>
      </p:grpSp>
      <p:grpSp>
        <p:nvGrpSpPr>
          <p:cNvPr id="52" name="组合 51">
            <a:extLst>
              <a:ext uri="{FF2B5EF4-FFF2-40B4-BE49-F238E27FC236}">
                <a16:creationId xmlns:a16="http://schemas.microsoft.com/office/drawing/2014/main" xmlns="" id="{C4096B5E-6A3E-E480-E823-EDFB45869090}"/>
              </a:ext>
            </a:extLst>
          </p:cNvPr>
          <p:cNvGrpSpPr/>
          <p:nvPr/>
        </p:nvGrpSpPr>
        <p:grpSpPr>
          <a:xfrm>
            <a:off x="9809575" y="888454"/>
            <a:ext cx="799525" cy="586284"/>
            <a:chOff x="6218013" y="812542"/>
            <a:chExt cx="799525" cy="586284"/>
          </a:xfrm>
        </p:grpSpPr>
        <p:sp>
          <p:nvSpPr>
            <p:cNvPr id="53" name="椭圆 52">
              <a:extLst>
                <a:ext uri="{FF2B5EF4-FFF2-40B4-BE49-F238E27FC236}">
                  <a16:creationId xmlns:a16="http://schemas.microsoft.com/office/drawing/2014/main" xmlns="" id="{6C61ED9F-6D16-135D-BBD7-8EC2BEED61E1}"/>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a:extLst>
                <a:ext uri="{FF2B5EF4-FFF2-40B4-BE49-F238E27FC236}">
                  <a16:creationId xmlns:a16="http://schemas.microsoft.com/office/drawing/2014/main" xmlns="" id="{2B70A245-E6EE-D4CA-6E6A-94730436A0E5}"/>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6" name="文本框 55">
              <a:hlinkClick r:id="rId5" action="ppaction://hlinksldjump"/>
              <a:extLst>
                <a:ext uri="{FF2B5EF4-FFF2-40B4-BE49-F238E27FC236}">
                  <a16:creationId xmlns:a16="http://schemas.microsoft.com/office/drawing/2014/main" xmlns="" id="{1B0F7D74-5805-9C55-2E8A-E7D6DAAEC4F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8.8</a:t>
              </a:r>
              <a:endParaRPr lang="zh-CN" altLang="en-US" sz="1200" b="1" dirty="0">
                <a:solidFill>
                  <a:schemeClr val="bg1"/>
                </a:solidFill>
              </a:endParaRPr>
            </a:p>
          </p:txBody>
        </p:sp>
      </p:grpSp>
      <p:grpSp>
        <p:nvGrpSpPr>
          <p:cNvPr id="57" name="组合 56">
            <a:extLst>
              <a:ext uri="{FF2B5EF4-FFF2-40B4-BE49-F238E27FC236}">
                <a16:creationId xmlns:a16="http://schemas.microsoft.com/office/drawing/2014/main" xmlns="" id="{D1ABB87B-F569-0F88-FAF5-705BBC006A92}"/>
              </a:ext>
            </a:extLst>
          </p:cNvPr>
          <p:cNvGrpSpPr/>
          <p:nvPr/>
        </p:nvGrpSpPr>
        <p:grpSpPr>
          <a:xfrm>
            <a:off x="10534028" y="891542"/>
            <a:ext cx="799525" cy="586284"/>
            <a:chOff x="6218013" y="812542"/>
            <a:chExt cx="799525" cy="586284"/>
          </a:xfrm>
        </p:grpSpPr>
        <p:sp>
          <p:nvSpPr>
            <p:cNvPr id="58" name="椭圆 57">
              <a:extLst>
                <a:ext uri="{FF2B5EF4-FFF2-40B4-BE49-F238E27FC236}">
                  <a16:creationId xmlns:a16="http://schemas.microsoft.com/office/drawing/2014/main" xmlns="" id="{37ED7840-63BE-9F00-7A6A-2EC7E2202A84}"/>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9" name="图片 58">
              <a:extLst>
                <a:ext uri="{FF2B5EF4-FFF2-40B4-BE49-F238E27FC236}">
                  <a16:creationId xmlns:a16="http://schemas.microsoft.com/office/drawing/2014/main" xmlns="" id="{6003A198-DA7E-B6E8-AFF5-188915C8801C}"/>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0" name="文本框 59">
              <a:hlinkClick r:id="rId6" action="ppaction://hlinksldjump"/>
              <a:extLst>
                <a:ext uri="{FF2B5EF4-FFF2-40B4-BE49-F238E27FC236}">
                  <a16:creationId xmlns:a16="http://schemas.microsoft.com/office/drawing/2014/main" xmlns="" id="{89958B9C-5F04-FEE8-08B7-B98C1256F0FF}"/>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8.9</a:t>
              </a:r>
              <a:endParaRPr lang="zh-CN" altLang="en-US" sz="1200" b="1" dirty="0">
                <a:solidFill>
                  <a:schemeClr val="bg1"/>
                </a:solidFill>
              </a:endParaRPr>
            </a:p>
          </p:txBody>
        </p:sp>
      </p:grpSp>
      <p:grpSp>
        <p:nvGrpSpPr>
          <p:cNvPr id="61" name="组合 60">
            <a:extLst>
              <a:ext uri="{FF2B5EF4-FFF2-40B4-BE49-F238E27FC236}">
                <a16:creationId xmlns:a16="http://schemas.microsoft.com/office/drawing/2014/main" xmlns="" id="{E8747E26-7CC5-1A7D-F1A1-36A0DC7A4020}"/>
              </a:ext>
            </a:extLst>
          </p:cNvPr>
          <p:cNvGrpSpPr/>
          <p:nvPr/>
        </p:nvGrpSpPr>
        <p:grpSpPr>
          <a:xfrm>
            <a:off x="11255653" y="886655"/>
            <a:ext cx="799525" cy="586284"/>
            <a:chOff x="6218013" y="812542"/>
            <a:chExt cx="799525" cy="586284"/>
          </a:xfrm>
        </p:grpSpPr>
        <p:sp>
          <p:nvSpPr>
            <p:cNvPr id="62" name="椭圆 61">
              <a:extLst>
                <a:ext uri="{FF2B5EF4-FFF2-40B4-BE49-F238E27FC236}">
                  <a16:creationId xmlns:a16="http://schemas.microsoft.com/office/drawing/2014/main" xmlns="" id="{DC8C0777-1398-AFA3-D809-051E47D07DA7}"/>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3" name="图片 62">
              <a:extLst>
                <a:ext uri="{FF2B5EF4-FFF2-40B4-BE49-F238E27FC236}">
                  <a16:creationId xmlns:a16="http://schemas.microsoft.com/office/drawing/2014/main" xmlns="" id="{CAC76B24-1601-542B-63CC-4F7618DE7A58}"/>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4" name="文本框 63">
              <a:hlinkClick r:id="rId7" action="ppaction://hlinksldjump"/>
              <a:extLst>
                <a:ext uri="{FF2B5EF4-FFF2-40B4-BE49-F238E27FC236}">
                  <a16:creationId xmlns:a16="http://schemas.microsoft.com/office/drawing/2014/main" xmlns="" id="{B24A9BF2-DE84-4B0D-D867-2D91CAC05060}"/>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8.10</a:t>
              </a:r>
              <a:endParaRPr lang="zh-CN" altLang="en-US" sz="1200" b="1" dirty="0">
                <a:solidFill>
                  <a:schemeClr val="bg1"/>
                </a:solidFill>
              </a:endParaRPr>
            </a:p>
          </p:txBody>
        </p:sp>
      </p:grpSp>
      <p:sp>
        <p:nvSpPr>
          <p:cNvPr id="26" name="矩形 25">
            <a:hlinkClick r:id="rId8" action="ppaction://hlinksldjump"/>
            <a:extLst>
              <a:ext uri="{FF2B5EF4-FFF2-40B4-BE49-F238E27FC236}">
                <a16:creationId xmlns:a16="http://schemas.microsoft.com/office/drawing/2014/main" xmlns="" id="{64D7115C-273F-5E1A-5B98-AD4645216A2A}"/>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a:hlinkClick r:id="rId9" action="ppaction://hlinksldjump"/>
            <a:extLst>
              <a:ext uri="{FF2B5EF4-FFF2-40B4-BE49-F238E27FC236}">
                <a16:creationId xmlns:a16="http://schemas.microsoft.com/office/drawing/2014/main" xmlns="" id="{69C719C6-0AC1-E45A-4B04-71AC2B758845}"/>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28" name="矩形 27">
            <a:hlinkClick r:id="rId10" action="ppaction://hlinksldjump"/>
            <a:extLst>
              <a:ext uri="{FF2B5EF4-FFF2-40B4-BE49-F238E27FC236}">
                <a16:creationId xmlns:a16="http://schemas.microsoft.com/office/drawing/2014/main" xmlns="" id="{78B30358-39B9-B34A-FECC-CC834E2C2EE7}"/>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2598913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xmlns="" id="{B21591C8-2AE1-E399-34EE-B7E6785C0397}"/>
              </a:ext>
            </a:extLst>
          </p:cNvPr>
          <p:cNvSpPr/>
          <p:nvPr/>
        </p:nvSpPr>
        <p:spPr>
          <a:xfrm>
            <a:off x="855756" y="2698990"/>
            <a:ext cx="11729879" cy="34468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919321" y="1569359"/>
            <a:ext cx="1089167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rPr>
              <a:t>Activity 8.10</a:t>
            </a:r>
            <a:endParaRPr kumimoji="0" lang="zh-CN" altLang="en-US" sz="2600" b="1" i="0" u="none" strike="noStrike" kern="1200" cap="none" spc="0" normalizeH="0" baseline="0" noProof="0" dirty="0">
              <a:ln>
                <a:noFill/>
              </a:ln>
              <a:solidFill>
                <a:srgbClr val="DA5362"/>
              </a:solidFill>
              <a:effectLst/>
              <a:uLnTx/>
              <a:uFillTx/>
              <a:latin typeface="Calibri" panose="020F0502020204030204"/>
              <a:ea typeface="宋体" panose="02010600030101010101" pitchFamily="2" charset="-122"/>
              <a:cs typeface="+mn-cs"/>
            </a:endParaRPr>
          </a:p>
        </p:txBody>
      </p:sp>
      <p:grpSp>
        <p:nvGrpSpPr>
          <p:cNvPr id="24" name="组合 23">
            <a:extLst>
              <a:ext uri="{FF2B5EF4-FFF2-40B4-BE49-F238E27FC236}">
                <a16:creationId xmlns:a16="http://schemas.microsoft.com/office/drawing/2014/main" xmlns="" id="{6CE77938-6ED5-CE06-7A6C-BF1111D1B772}"/>
              </a:ext>
            </a:extLst>
          </p:cNvPr>
          <p:cNvGrpSpPr/>
          <p:nvPr/>
        </p:nvGrpSpPr>
        <p:grpSpPr>
          <a:xfrm>
            <a:off x="8370044" y="885366"/>
            <a:ext cx="799525" cy="586284"/>
            <a:chOff x="6218013" y="812542"/>
            <a:chExt cx="799525" cy="586284"/>
          </a:xfrm>
        </p:grpSpPr>
        <p:sp>
          <p:nvSpPr>
            <p:cNvPr id="25" name="椭圆 24">
              <a:extLst>
                <a:ext uri="{FF2B5EF4-FFF2-40B4-BE49-F238E27FC236}">
                  <a16:creationId xmlns:a16="http://schemas.microsoft.com/office/drawing/2014/main" xmlns="" id="{4A6F2F68-81D0-02B4-20ED-A16F86243D0A}"/>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6" name="图片 25">
              <a:extLst>
                <a:ext uri="{FF2B5EF4-FFF2-40B4-BE49-F238E27FC236}">
                  <a16:creationId xmlns:a16="http://schemas.microsoft.com/office/drawing/2014/main" xmlns="" id="{FF45F116-33AF-43C2-6BBB-ADDB5A52C27B}"/>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7" name="文本框 26">
              <a:hlinkClick r:id="rId3" action="ppaction://hlinksldjump"/>
              <a:extLst>
                <a:ext uri="{FF2B5EF4-FFF2-40B4-BE49-F238E27FC236}">
                  <a16:creationId xmlns:a16="http://schemas.microsoft.com/office/drawing/2014/main" xmlns="" id="{67FEE858-BA56-D16F-C452-5BC53616FA02}"/>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8.6</a:t>
              </a:r>
              <a:endParaRPr lang="zh-CN" altLang="en-US" sz="1200" b="1" dirty="0">
                <a:solidFill>
                  <a:schemeClr val="bg1"/>
                </a:solidFill>
              </a:endParaRPr>
            </a:p>
          </p:txBody>
        </p:sp>
      </p:grpSp>
      <p:grpSp>
        <p:nvGrpSpPr>
          <p:cNvPr id="28" name="组合 27">
            <a:extLst>
              <a:ext uri="{FF2B5EF4-FFF2-40B4-BE49-F238E27FC236}">
                <a16:creationId xmlns:a16="http://schemas.microsoft.com/office/drawing/2014/main" xmlns="" id="{D33B2BF6-EF3F-52A9-2766-BDD65E7D0A12}"/>
              </a:ext>
            </a:extLst>
          </p:cNvPr>
          <p:cNvGrpSpPr/>
          <p:nvPr/>
        </p:nvGrpSpPr>
        <p:grpSpPr>
          <a:xfrm>
            <a:off x="9094497" y="888454"/>
            <a:ext cx="799525" cy="586284"/>
            <a:chOff x="6218013" y="812542"/>
            <a:chExt cx="799525" cy="586284"/>
          </a:xfrm>
        </p:grpSpPr>
        <p:sp>
          <p:nvSpPr>
            <p:cNvPr id="29" name="椭圆 28">
              <a:extLst>
                <a:ext uri="{FF2B5EF4-FFF2-40B4-BE49-F238E27FC236}">
                  <a16:creationId xmlns:a16="http://schemas.microsoft.com/office/drawing/2014/main" xmlns="" id="{D4AC5860-4D97-FF85-1FFF-E103236A7F79}"/>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0" name="图片 29">
              <a:extLst>
                <a:ext uri="{FF2B5EF4-FFF2-40B4-BE49-F238E27FC236}">
                  <a16:creationId xmlns:a16="http://schemas.microsoft.com/office/drawing/2014/main" xmlns="" id="{32A96BD5-F164-9120-C73C-61E8854A607E}"/>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1" name="文本框 30">
              <a:hlinkClick r:id="rId4" action="ppaction://hlinksldjump"/>
              <a:extLst>
                <a:ext uri="{FF2B5EF4-FFF2-40B4-BE49-F238E27FC236}">
                  <a16:creationId xmlns:a16="http://schemas.microsoft.com/office/drawing/2014/main" xmlns="" id="{888DD7F1-B51C-DD73-104F-E352E4CEF7A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8.7</a:t>
              </a:r>
              <a:endParaRPr lang="zh-CN" altLang="en-US" sz="1200" b="1" dirty="0">
                <a:solidFill>
                  <a:schemeClr val="bg1"/>
                </a:solidFill>
              </a:endParaRPr>
            </a:p>
          </p:txBody>
        </p:sp>
      </p:grpSp>
      <p:grpSp>
        <p:nvGrpSpPr>
          <p:cNvPr id="32" name="组合 31">
            <a:extLst>
              <a:ext uri="{FF2B5EF4-FFF2-40B4-BE49-F238E27FC236}">
                <a16:creationId xmlns:a16="http://schemas.microsoft.com/office/drawing/2014/main" xmlns="" id="{1C85E660-8E83-E3F0-4672-55AB046F5D0C}"/>
              </a:ext>
            </a:extLst>
          </p:cNvPr>
          <p:cNvGrpSpPr/>
          <p:nvPr/>
        </p:nvGrpSpPr>
        <p:grpSpPr>
          <a:xfrm>
            <a:off x="9809575" y="888454"/>
            <a:ext cx="799525" cy="586284"/>
            <a:chOff x="6218013" y="812542"/>
            <a:chExt cx="799525" cy="586284"/>
          </a:xfrm>
        </p:grpSpPr>
        <p:sp>
          <p:nvSpPr>
            <p:cNvPr id="33" name="椭圆 32">
              <a:extLst>
                <a:ext uri="{FF2B5EF4-FFF2-40B4-BE49-F238E27FC236}">
                  <a16:creationId xmlns:a16="http://schemas.microsoft.com/office/drawing/2014/main" xmlns="" id="{1D0514F7-149D-DF7B-6EF4-BB4E84B6DC75}"/>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 name="图片 33">
              <a:extLst>
                <a:ext uri="{FF2B5EF4-FFF2-40B4-BE49-F238E27FC236}">
                  <a16:creationId xmlns:a16="http://schemas.microsoft.com/office/drawing/2014/main" xmlns="" id="{27B56804-F7E7-9613-B1D5-958F2E85F11F}"/>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5" name="文本框 34">
              <a:hlinkClick r:id="rId5" action="ppaction://hlinksldjump"/>
              <a:extLst>
                <a:ext uri="{FF2B5EF4-FFF2-40B4-BE49-F238E27FC236}">
                  <a16:creationId xmlns:a16="http://schemas.microsoft.com/office/drawing/2014/main" xmlns="" id="{EA4CEC3E-4692-3BE0-AE3C-33A6EFA0BA2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8.8</a:t>
              </a:r>
              <a:endParaRPr lang="zh-CN" altLang="en-US" sz="1200" b="1" dirty="0">
                <a:solidFill>
                  <a:schemeClr val="bg1"/>
                </a:solidFill>
              </a:endParaRPr>
            </a:p>
          </p:txBody>
        </p:sp>
      </p:grpSp>
      <p:grpSp>
        <p:nvGrpSpPr>
          <p:cNvPr id="36" name="组合 35">
            <a:extLst>
              <a:ext uri="{FF2B5EF4-FFF2-40B4-BE49-F238E27FC236}">
                <a16:creationId xmlns:a16="http://schemas.microsoft.com/office/drawing/2014/main" xmlns="" id="{E25AE4FD-71A1-0F02-BFFB-08C70140FA96}"/>
              </a:ext>
            </a:extLst>
          </p:cNvPr>
          <p:cNvGrpSpPr/>
          <p:nvPr/>
        </p:nvGrpSpPr>
        <p:grpSpPr>
          <a:xfrm>
            <a:off x="10534028" y="891542"/>
            <a:ext cx="799525" cy="586284"/>
            <a:chOff x="6218013" y="812542"/>
            <a:chExt cx="799525" cy="586284"/>
          </a:xfrm>
        </p:grpSpPr>
        <p:sp>
          <p:nvSpPr>
            <p:cNvPr id="37" name="椭圆 36">
              <a:extLst>
                <a:ext uri="{FF2B5EF4-FFF2-40B4-BE49-F238E27FC236}">
                  <a16:creationId xmlns:a16="http://schemas.microsoft.com/office/drawing/2014/main" xmlns="" id="{06F8D65D-9E43-DD28-3653-B8F4D3B1769A}"/>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8" name="图片 37">
              <a:extLst>
                <a:ext uri="{FF2B5EF4-FFF2-40B4-BE49-F238E27FC236}">
                  <a16:creationId xmlns:a16="http://schemas.microsoft.com/office/drawing/2014/main" xmlns="" id="{9D587F01-B012-B617-DE98-D448BBB48CF5}"/>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9" name="文本框 38">
              <a:hlinkClick r:id="rId6" action="ppaction://hlinksldjump"/>
              <a:extLst>
                <a:ext uri="{FF2B5EF4-FFF2-40B4-BE49-F238E27FC236}">
                  <a16:creationId xmlns:a16="http://schemas.microsoft.com/office/drawing/2014/main" xmlns="" id="{7E0F81C9-DA9D-9E59-66B6-D84386C19787}"/>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8.9</a:t>
              </a:r>
              <a:endParaRPr lang="zh-CN" altLang="en-US" sz="1200" b="1" dirty="0">
                <a:solidFill>
                  <a:schemeClr val="bg1"/>
                </a:solidFill>
              </a:endParaRPr>
            </a:p>
          </p:txBody>
        </p:sp>
      </p:grpSp>
      <p:grpSp>
        <p:nvGrpSpPr>
          <p:cNvPr id="40" name="组合 39">
            <a:extLst>
              <a:ext uri="{FF2B5EF4-FFF2-40B4-BE49-F238E27FC236}">
                <a16:creationId xmlns:a16="http://schemas.microsoft.com/office/drawing/2014/main" xmlns="" id="{A7876BAA-29DA-6E6C-8961-C3A12474C30F}"/>
              </a:ext>
            </a:extLst>
          </p:cNvPr>
          <p:cNvGrpSpPr/>
          <p:nvPr/>
        </p:nvGrpSpPr>
        <p:grpSpPr>
          <a:xfrm>
            <a:off x="11255653" y="886655"/>
            <a:ext cx="799525" cy="586284"/>
            <a:chOff x="6218013" y="812542"/>
            <a:chExt cx="799525" cy="586284"/>
          </a:xfrm>
        </p:grpSpPr>
        <p:sp>
          <p:nvSpPr>
            <p:cNvPr id="41" name="椭圆 40">
              <a:extLst>
                <a:ext uri="{FF2B5EF4-FFF2-40B4-BE49-F238E27FC236}">
                  <a16:creationId xmlns:a16="http://schemas.microsoft.com/office/drawing/2014/main" xmlns="" id="{3A115CBF-4E0D-2417-DDC9-91590BDB1E36}"/>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2" name="图片 41">
              <a:extLst>
                <a:ext uri="{FF2B5EF4-FFF2-40B4-BE49-F238E27FC236}">
                  <a16:creationId xmlns:a16="http://schemas.microsoft.com/office/drawing/2014/main" xmlns="" id="{936FC687-C441-668C-A7AC-937547FC74FF}"/>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7" action="ppaction://hlinksldjump"/>
              <a:extLst>
                <a:ext uri="{FF2B5EF4-FFF2-40B4-BE49-F238E27FC236}">
                  <a16:creationId xmlns:a16="http://schemas.microsoft.com/office/drawing/2014/main" xmlns="" id="{48DB3307-BB9F-512C-3F49-A46C5B4CC102}"/>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8.10</a:t>
              </a:r>
              <a:endParaRPr lang="zh-CN" altLang="en-US" sz="1200" b="1" dirty="0">
                <a:solidFill>
                  <a:schemeClr val="bg1"/>
                </a:solidFill>
              </a:endParaRPr>
            </a:p>
          </p:txBody>
        </p:sp>
      </p:grpSp>
      <p:sp>
        <p:nvSpPr>
          <p:cNvPr id="3" name="文本框 2">
            <a:extLst>
              <a:ext uri="{FF2B5EF4-FFF2-40B4-BE49-F238E27FC236}">
                <a16:creationId xmlns:a16="http://schemas.microsoft.com/office/drawing/2014/main" xmlns="" id="{891D16F2-2292-A1EF-0064-507B1EC8F756}"/>
              </a:ext>
            </a:extLst>
          </p:cNvPr>
          <p:cNvSpPr txBox="1"/>
          <p:nvPr/>
        </p:nvSpPr>
        <p:spPr>
          <a:xfrm>
            <a:off x="1016000" y="2836311"/>
            <a:ext cx="10702671" cy="2936188"/>
          </a:xfrm>
          <a:prstGeom prst="rect">
            <a:avLst/>
          </a:prstGeom>
          <a:noFill/>
        </p:spPr>
        <p:txBody>
          <a:bodyPr wrap="square" rtlCol="0">
            <a:spAutoFit/>
          </a:bodyPr>
          <a:lstStyle/>
          <a:p>
            <a:pPr>
              <a:lnSpc>
                <a:spcPct val="120000"/>
              </a:lnSpc>
            </a:pPr>
            <a:r>
              <a:rPr lang="en-US" altLang="zh-CN" sz="2200" dirty="0">
                <a:cs typeface="Times New Roman" panose="02020603050405020304" pitchFamily="18" charset="0"/>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zh-CN" altLang="en-US" sz="2200" dirty="0">
              <a:cs typeface="Times New Roman" panose="02020603050405020304" pitchFamily="18" charset="0"/>
            </a:endParaRPr>
          </a:p>
        </p:txBody>
      </p:sp>
      <p:sp>
        <p:nvSpPr>
          <p:cNvPr id="44" name="文本框 43">
            <a:extLst>
              <a:ext uri="{FF2B5EF4-FFF2-40B4-BE49-F238E27FC236}">
                <a16:creationId xmlns:a16="http://schemas.microsoft.com/office/drawing/2014/main" xmlns="" id="{6C5E9627-D927-CAFA-58C6-720519D54328}"/>
              </a:ext>
            </a:extLst>
          </p:cNvPr>
          <p:cNvSpPr txBox="1"/>
          <p:nvPr/>
        </p:nvSpPr>
        <p:spPr>
          <a:xfrm>
            <a:off x="1022912" y="2752280"/>
            <a:ext cx="10795000" cy="2936188"/>
          </a:xfrm>
          <a:prstGeom prst="rect">
            <a:avLst/>
          </a:prstGeom>
          <a:noFill/>
        </p:spPr>
        <p:txBody>
          <a:bodyPr wrap="square">
            <a:spAutoFit/>
          </a:bodyPr>
          <a:lstStyle/>
          <a:p>
            <a:pPr>
              <a:lnSpc>
                <a:spcPct val="120000"/>
              </a:lnSpc>
            </a:pPr>
            <a:r>
              <a:rPr lang="en-US" altLang="zh-CN" sz="2200" b="1" dirty="0">
                <a:solidFill>
                  <a:srgbClr val="DD5C60"/>
                </a:solidFill>
              </a:rPr>
              <a:t>The Volunteer project: Talking and reading to the elderly in community </a:t>
            </a:r>
          </a:p>
          <a:p>
            <a:pPr>
              <a:lnSpc>
                <a:spcPct val="120000"/>
              </a:lnSpc>
            </a:pPr>
            <a:r>
              <a:rPr lang="en-US" altLang="zh-CN" sz="2200" dirty="0">
                <a:solidFill>
                  <a:srgbClr val="DD5C60"/>
                </a:solidFill>
              </a:rPr>
              <a:t>        Volunteering is a great way to meet new people and connect to the community. Dedicating my time talking and reading to the elderly enriches the life of the old people who are in need of companionship and helps me build up connection with them. Since I participate in the project every week, I find my ties to the community have been strengthened due to the increasing exposure to neighborhood resources and connection to people with common interest.</a:t>
            </a:r>
            <a:endParaRPr lang="zh-CN" altLang="en-US" sz="2200" dirty="0">
              <a:solidFill>
                <a:srgbClr val="DD5C60"/>
              </a:solidFill>
            </a:endParaRPr>
          </a:p>
        </p:txBody>
      </p:sp>
      <p:sp>
        <p:nvSpPr>
          <p:cNvPr id="45" name="圆角矩形 38">
            <a:extLst>
              <a:ext uri="{FF2B5EF4-FFF2-40B4-BE49-F238E27FC236}">
                <a16:creationId xmlns:a16="http://schemas.microsoft.com/office/drawing/2014/main" xmlns="" id="{CA92F3E8-7AB9-704D-7DA0-9DE6EB9FEA20}"/>
              </a:ext>
            </a:extLst>
          </p:cNvPr>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sp>
        <p:nvSpPr>
          <p:cNvPr id="46" name="矩形 45">
            <a:hlinkClick r:id="rId8" action="ppaction://hlinksldjump"/>
            <a:extLst>
              <a:ext uri="{FF2B5EF4-FFF2-40B4-BE49-F238E27FC236}">
                <a16:creationId xmlns:a16="http://schemas.microsoft.com/office/drawing/2014/main" xmlns="" id="{0E13281B-EB4C-BC37-B777-6A20FD17FDEC}"/>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矩形 46">
            <a:hlinkClick r:id="rId9" action="ppaction://hlinksldjump"/>
            <a:extLst>
              <a:ext uri="{FF2B5EF4-FFF2-40B4-BE49-F238E27FC236}">
                <a16:creationId xmlns:a16="http://schemas.microsoft.com/office/drawing/2014/main" xmlns="" id="{D724D57C-69BC-7F89-17DE-32E1E462A3C5}"/>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48" name="矩形 47">
            <a:hlinkClick r:id="rId10" action="ppaction://hlinksldjump"/>
            <a:extLst>
              <a:ext uri="{FF2B5EF4-FFF2-40B4-BE49-F238E27FC236}">
                <a16:creationId xmlns:a16="http://schemas.microsoft.com/office/drawing/2014/main" xmlns="" id="{5F7E9D46-909E-7730-1A2B-30461364854B}"/>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4996795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nextCondLst>
                <p:cond evt="onClick" delay="0">
                  <p:tgtEl>
                    <p:spTgt spid="45"/>
                  </p:tgtEl>
                </p:cond>
              </p:nextCondLst>
            </p:seq>
          </p:childTnLst>
        </p:cTn>
      </p:par>
    </p:tnLst>
    <p:bldLst>
      <p:bldP spid="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燕尾形 20"/>
          <p:cNvSpPr/>
          <p:nvPr/>
        </p:nvSpPr>
        <p:spPr>
          <a:xfrm>
            <a:off x="4000500" y="0"/>
            <a:ext cx="4211492" cy="647700"/>
          </a:xfrm>
          <a:prstGeom prst="chevron">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21"/>
          <p:cNvSpPr/>
          <p:nvPr/>
        </p:nvSpPr>
        <p:spPr>
          <a:xfrm>
            <a:off x="8005908" y="0"/>
            <a:ext cx="4211492" cy="647700"/>
          </a:xfrm>
          <a:prstGeom prst="chevron">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燕尾形 19"/>
          <p:cNvSpPr/>
          <p:nvPr/>
        </p:nvSpPr>
        <p:spPr>
          <a:xfrm>
            <a:off x="-558800" y="0"/>
            <a:ext cx="4770292" cy="647700"/>
          </a:xfrm>
          <a:prstGeom prst="chevron">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椭圆 8"/>
          <p:cNvSpPr/>
          <p:nvPr/>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燕尾形 9"/>
          <p:cNvSpPr/>
          <p:nvPr/>
        </p:nvSpPr>
        <p:spPr>
          <a:xfrm>
            <a:off x="533400" y="1092200"/>
            <a:ext cx="203200" cy="2540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p:nvSpPr>
        <p:spPr>
          <a:xfrm>
            <a:off x="919321" y="970017"/>
            <a:ext cx="4432300" cy="584775"/>
          </a:xfrm>
          <a:prstGeom prst="rect">
            <a:avLst/>
          </a:prstGeom>
          <a:noFill/>
        </p:spPr>
        <p:txBody>
          <a:bodyPr wrap="square" rtlCol="0">
            <a:spAutoFit/>
          </a:bodyPr>
          <a:lstStyle/>
          <a:p>
            <a:r>
              <a:rPr lang="en-US" altLang="zh-CN" sz="3200" b="1" dirty="0"/>
              <a:t>Exploring</a:t>
            </a:r>
            <a:endParaRPr lang="zh-CN" altLang="en-US" sz="3200" b="1" dirty="0"/>
          </a:p>
        </p:txBody>
      </p:sp>
      <p:sp>
        <p:nvSpPr>
          <p:cNvPr id="13" name="文本框 12"/>
          <p:cNvSpPr txBox="1"/>
          <p:nvPr/>
        </p:nvSpPr>
        <p:spPr>
          <a:xfrm>
            <a:off x="388800" y="2379600"/>
            <a:ext cx="11415600" cy="1392369"/>
          </a:xfrm>
          <a:prstGeom prst="rect">
            <a:avLst/>
          </a:prstGeom>
          <a:noFill/>
        </p:spPr>
        <p:txBody>
          <a:bodyPr wrap="square" rtlCol="0">
            <a:spAutoFit/>
          </a:bodyPr>
          <a:lstStyle/>
          <a:p>
            <a:pPr>
              <a:lnSpc>
                <a:spcPct val="120000"/>
              </a:lnSpc>
            </a:pPr>
            <a:r>
              <a:rPr lang="en-US" altLang="zh-CN" sz="2400" b="1" dirty="0"/>
              <a:t>Millions of people have found meaningful ways to give back through volunteering. Let’s read about Sara Hooker’s volunteer experiences and discover how you can make a difference and feed your passions in volunteering.</a:t>
            </a:r>
            <a:endParaRPr lang="zh-CN" altLang="en-US" sz="2400" dirty="0"/>
          </a:p>
        </p:txBody>
      </p:sp>
      <p:sp>
        <p:nvSpPr>
          <p:cNvPr id="19" name="文本框 18"/>
          <p:cNvSpPr txBox="1"/>
          <p:nvPr/>
        </p:nvSpPr>
        <p:spPr>
          <a:xfrm>
            <a:off x="-55708" y="-25400"/>
            <a:ext cx="4169587" cy="369332"/>
          </a:xfrm>
          <a:prstGeom prst="rect">
            <a:avLst/>
          </a:prstGeom>
          <a:noFill/>
        </p:spPr>
        <p:txBody>
          <a:bodyPr wrap="square" rtlCol="0">
            <a:spAutoFit/>
          </a:bodyPr>
          <a:lstStyle/>
          <a:p>
            <a:pPr algn="ctr"/>
            <a:r>
              <a:rPr lang="en-US" altLang="zh-CN" b="1" dirty="0">
                <a:solidFill>
                  <a:schemeClr val="bg1"/>
                </a:solidFill>
              </a:rPr>
              <a:t>PART ONE </a:t>
            </a:r>
          </a:p>
        </p:txBody>
      </p:sp>
      <p:sp>
        <p:nvSpPr>
          <p:cNvPr id="14" name="文本框 13"/>
          <p:cNvSpPr txBox="1"/>
          <p:nvPr/>
        </p:nvSpPr>
        <p:spPr>
          <a:xfrm>
            <a:off x="4001412" y="684"/>
            <a:ext cx="4169587" cy="646331"/>
          </a:xfrm>
          <a:prstGeom prst="rect">
            <a:avLst/>
          </a:prstGeom>
          <a:noFill/>
        </p:spPr>
        <p:txBody>
          <a:bodyPr wrap="square" rtlCol="0">
            <a:spAutoFit/>
          </a:bodyPr>
          <a:lstStyle/>
          <a:p>
            <a:pPr algn="ctr"/>
            <a:r>
              <a:rPr lang="en-US" altLang="zh-CN" b="1" dirty="0">
                <a:solidFill>
                  <a:schemeClr val="bg1"/>
                </a:solidFill>
              </a:rPr>
              <a:t>PART TWO</a:t>
            </a:r>
          </a:p>
          <a:p>
            <a:pPr algn="ctr"/>
            <a:r>
              <a:rPr lang="en-GB" altLang="zh-CN" b="1" dirty="0"/>
              <a:t>Exploring and Researching </a:t>
            </a:r>
            <a:endParaRPr lang="zh-CN" altLang="en-US" b="1" dirty="0">
              <a:solidFill>
                <a:schemeClr val="bg1"/>
              </a:solidFill>
            </a:endParaRPr>
          </a:p>
        </p:txBody>
      </p:sp>
      <p:sp>
        <p:nvSpPr>
          <p:cNvPr id="16" name="文本框 15"/>
          <p:cNvSpPr txBox="1"/>
          <p:nvPr/>
        </p:nvSpPr>
        <p:spPr>
          <a:xfrm>
            <a:off x="7980763" y="-2322"/>
            <a:ext cx="4169587" cy="369332"/>
          </a:xfrm>
          <a:prstGeom prst="rect">
            <a:avLst/>
          </a:prstGeom>
          <a:noFill/>
        </p:spPr>
        <p:txBody>
          <a:bodyPr wrap="square" rtlCol="0">
            <a:spAutoFit/>
          </a:bodyPr>
          <a:lstStyle/>
          <a:p>
            <a:pPr algn="ctr"/>
            <a:r>
              <a:rPr lang="en-US" altLang="zh-CN" b="1" dirty="0">
                <a:solidFill>
                  <a:schemeClr val="bg1"/>
                </a:solidFill>
              </a:rPr>
              <a:t>PART THREE</a:t>
            </a:r>
          </a:p>
        </p:txBody>
      </p:sp>
      <p:sp>
        <p:nvSpPr>
          <p:cNvPr id="15" name="矩形 14">
            <a:hlinkClick r:id="rId2" action="ppaction://hlinksldjump"/>
            <a:extLst>
              <a:ext uri="{FF2B5EF4-FFF2-40B4-BE49-F238E27FC236}">
                <a16:creationId xmlns:a16="http://schemas.microsoft.com/office/drawing/2014/main" xmlns="" id="{28F85F29-6B0A-1D4F-FA60-148D88A25E17}"/>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hlinkClick r:id="rId3" action="ppaction://hlinksldjump"/>
            <a:extLst>
              <a:ext uri="{FF2B5EF4-FFF2-40B4-BE49-F238E27FC236}">
                <a16:creationId xmlns:a16="http://schemas.microsoft.com/office/drawing/2014/main" xmlns="" id="{0DE95164-DB44-D01C-31F3-C2F221FCAC3A}"/>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8" name="矩形 17">
            <a:hlinkClick r:id="rId4" action="ppaction://hlinksldjump"/>
            <a:extLst>
              <a:ext uri="{FF2B5EF4-FFF2-40B4-BE49-F238E27FC236}">
                <a16:creationId xmlns:a16="http://schemas.microsoft.com/office/drawing/2014/main" xmlns="" id="{774D9EF3-5210-2BCB-F062-FE1DBF32E11C}"/>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2334865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3859518"/>
          </a:xfrm>
          <a:prstGeom prst="rect">
            <a:avLst/>
          </a:prstGeom>
          <a:noFill/>
        </p:spPr>
        <p:txBody>
          <a:bodyPr wrap="square" rtlCol="0">
            <a:spAutoFit/>
          </a:bodyPr>
          <a:lstStyle/>
          <a:p>
            <a:pPr algn="ctr">
              <a:lnSpc>
                <a:spcPct val="120000"/>
              </a:lnSpc>
            </a:pPr>
            <a:r>
              <a:rPr lang="en-US" altLang="zh-CN" sz="2800" b="1" dirty="0">
                <a:ea typeface="+mj-ea"/>
              </a:rPr>
              <a:t>The Volunteer Story of Sara Hooker</a:t>
            </a:r>
          </a:p>
          <a:p>
            <a:pPr algn="ctr">
              <a:lnSpc>
                <a:spcPct val="120000"/>
              </a:lnSpc>
            </a:pPr>
            <a:r>
              <a:rPr lang="en-US" altLang="zh-CN" sz="2200" dirty="0">
                <a:ea typeface="+mj-ea"/>
              </a:rPr>
              <a:t>        </a:t>
            </a:r>
          </a:p>
          <a:p>
            <a:pPr>
              <a:lnSpc>
                <a:spcPct val="120000"/>
              </a:lnSpc>
            </a:pPr>
            <a:r>
              <a:rPr lang="en-US" altLang="zh-CN" sz="2200" dirty="0">
                <a:ea typeface="+mj-ea"/>
              </a:rPr>
              <a:t>        Growing up in Swaziland, Sara Hooker was aware from a young age that some of our </a:t>
            </a:r>
          </a:p>
          <a:p>
            <a:pPr>
              <a:lnSpc>
                <a:spcPct val="120000"/>
              </a:lnSpc>
            </a:pPr>
            <a:r>
              <a:rPr lang="en-US" altLang="zh-CN" sz="2200" dirty="0">
                <a:ea typeface="+mj-ea"/>
              </a:rPr>
              <a:t>communities are facing extraordinary challenges.</a:t>
            </a:r>
          </a:p>
          <a:p>
            <a:pPr>
              <a:lnSpc>
                <a:spcPct val="120000"/>
              </a:lnSpc>
            </a:pPr>
            <a:r>
              <a:rPr lang="en-US" altLang="zh-CN" sz="2200" dirty="0">
                <a:ea typeface="+mj-ea"/>
              </a:rPr>
              <a:t>        Swaziland has been decimated by HIV / AIDS at a rate that would shock most people in developed countries. Since the first cases were reported in 1986, the virus has spread at an alarming rate, and today one in four adults there are living with HIV.           With so many adults dying, nearly four in ten Swaziland people are under age 14. Life expectancy now tops a mere 32 years, and the nation has the highest infection rate in the world.</a:t>
            </a:r>
          </a:p>
        </p:txBody>
      </p:sp>
      <p:sp>
        <p:nvSpPr>
          <p:cNvPr id="23" name="文本框 22"/>
          <p:cNvSpPr txBox="1"/>
          <p:nvPr/>
        </p:nvSpPr>
        <p:spPr>
          <a:xfrm>
            <a:off x="919320" y="2504320"/>
            <a:ext cx="467691" cy="4561249"/>
          </a:xfrm>
          <a:prstGeom prst="rect">
            <a:avLst/>
          </a:prstGeom>
          <a:noFill/>
        </p:spPr>
        <p:txBody>
          <a:bodyPr wrap="square" rtlCol="0">
            <a:spAutoFit/>
          </a:bodyPr>
          <a:lstStyle/>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1</a:t>
            </a: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2</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6" name="矩形: 圆角 34">
            <a:hlinkClick r:id="rId3" action="ppaction://hlinksldjump"/>
            <a:extLst>
              <a:ext uri="{FF2B5EF4-FFF2-40B4-BE49-F238E27FC236}">
                <a16:creationId xmlns:a16="http://schemas.microsoft.com/office/drawing/2014/main" xmlns="" id="{28BCE7CA-2B57-2FE2-1F40-6751299D37DB}"/>
              </a:ext>
            </a:extLst>
          </p:cNvPr>
          <p:cNvSpPr/>
          <p:nvPr/>
        </p:nvSpPr>
        <p:spPr>
          <a:xfrm>
            <a:off x="9901029" y="4632417"/>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7" name="矩形 6">
            <a:hlinkClick r:id="rId4" action="ppaction://hlinksldjump"/>
            <a:extLst>
              <a:ext uri="{FF2B5EF4-FFF2-40B4-BE49-F238E27FC236}">
                <a16:creationId xmlns:a16="http://schemas.microsoft.com/office/drawing/2014/main" xmlns="" id="{88B92643-0FA6-B437-51A5-C7DF19F707E2}"/>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hlinkClick r:id="rId5" action="ppaction://hlinksldjump"/>
            <a:extLst>
              <a:ext uri="{FF2B5EF4-FFF2-40B4-BE49-F238E27FC236}">
                <a16:creationId xmlns:a16="http://schemas.microsoft.com/office/drawing/2014/main" xmlns="" id="{192F0A93-E347-EEB1-EDC3-56861756FEB4}"/>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9" name="矩形 8">
            <a:hlinkClick r:id="rId6" action="ppaction://hlinksldjump"/>
            <a:extLst>
              <a:ext uri="{FF2B5EF4-FFF2-40B4-BE49-F238E27FC236}">
                <a16:creationId xmlns:a16="http://schemas.microsoft.com/office/drawing/2014/main" xmlns="" id="{8B88888B-6801-6DE6-4B15-FEA6C2604944}"/>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2682858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436599" y="1603958"/>
            <a:ext cx="10284290" cy="4561249"/>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a:lnSpc>
                <a:spcPct val="120000"/>
              </a:lnSpc>
            </a:pPr>
            <a:r>
              <a:rPr lang="en-US" altLang="zh-CN" sz="2200" dirty="0">
                <a:latin typeface="Trade Gothic LT Std" panose="020B0503020502020204" pitchFamily="34" charset="0"/>
              </a:rPr>
              <a:t>        </a:t>
            </a:r>
            <a:r>
              <a:rPr lang="en-US" altLang="zh-CN" sz="2200" dirty="0">
                <a:ea typeface="+mj-ea"/>
              </a:rPr>
              <a:t>The disease is a serious threat not only to the country’s economic growth, but to its </a:t>
            </a:r>
          </a:p>
          <a:p>
            <a:pPr>
              <a:lnSpc>
                <a:spcPct val="120000"/>
              </a:lnSpc>
            </a:pPr>
            <a:r>
              <a:rPr lang="en-US" altLang="zh-CN" sz="2200" dirty="0">
                <a:ea typeface="+mj-ea"/>
              </a:rPr>
              <a:t>social stability too.          And so with the specter of collapse in the background of daily life, Sara grew up in a society where opportunities to get involved in the fight against HIV / AIDS were everywhere.</a:t>
            </a:r>
          </a:p>
          <a:p>
            <a:pPr indent="265113">
              <a:lnSpc>
                <a:spcPct val="120000"/>
              </a:lnSpc>
            </a:pPr>
            <a:r>
              <a:rPr lang="en-US" altLang="zh-CN" sz="2200" dirty="0">
                <a:ea typeface="+mj-ea"/>
              </a:rPr>
              <a:t>    During high school, Sara volunteered to teach English to children orphaned by HIV </a:t>
            </a:r>
          </a:p>
          <a:p>
            <a:pPr>
              <a:lnSpc>
                <a:spcPct val="120000"/>
              </a:lnSpc>
            </a:pPr>
            <a:r>
              <a:rPr lang="en-US" altLang="zh-CN" sz="2200" dirty="0">
                <a:ea typeface="+mj-ea"/>
              </a:rPr>
              <a:t>and AIDS.         It was her first act of direct service to others. It not only gave her the chance to use her own education and experience as a platform to help others, she was quickly overturning her own ignorance about HIV infection.</a:t>
            </a:r>
          </a:p>
          <a:p>
            <a:pPr indent="265113">
              <a:lnSpc>
                <a:spcPct val="120000"/>
              </a:lnSpc>
            </a:pPr>
            <a:r>
              <a:rPr lang="en-US" altLang="zh-CN" sz="2200" dirty="0">
                <a:ea typeface="+mj-ea"/>
              </a:rPr>
              <a:t>    “For the first time, I started to seriously think about volunteering and using my time to give back,” she says.</a:t>
            </a:r>
          </a:p>
        </p:txBody>
      </p:sp>
      <p:sp>
        <p:nvSpPr>
          <p:cNvPr id="23" name="文本框 22"/>
          <p:cNvSpPr txBox="1"/>
          <p:nvPr/>
        </p:nvSpPr>
        <p:spPr>
          <a:xfrm>
            <a:off x="954743" y="2037826"/>
            <a:ext cx="467691" cy="5752985"/>
          </a:xfrm>
          <a:prstGeom prst="rect">
            <a:avLst/>
          </a:prstGeom>
          <a:noFill/>
        </p:spPr>
        <p:txBody>
          <a:bodyPr wrap="square" rtlCol="0">
            <a:spAutoFit/>
          </a:bodyPr>
          <a:lstStyle/>
          <a:p>
            <a:pPr>
              <a:lnSpc>
                <a:spcPct val="120000"/>
              </a:lnSpc>
            </a:pPr>
            <a:r>
              <a:rPr lang="en-US" altLang="zh-CN" sz="2200" b="1" dirty="0">
                <a:solidFill>
                  <a:srgbClr val="E47057"/>
                </a:solidFill>
              </a:rPr>
              <a:t>3</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4</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5</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7" name="矩形: 圆角 34">
            <a:hlinkClick r:id="rId3" action="ppaction://hlinksldjump"/>
            <a:extLst>
              <a:ext uri="{FF2B5EF4-FFF2-40B4-BE49-F238E27FC236}">
                <a16:creationId xmlns:a16="http://schemas.microsoft.com/office/drawing/2014/main" xmlns="" id="{F70A5A42-B21D-E21C-6D64-82C351001EBC}"/>
              </a:ext>
            </a:extLst>
          </p:cNvPr>
          <p:cNvSpPr/>
          <p:nvPr/>
        </p:nvSpPr>
        <p:spPr>
          <a:xfrm>
            <a:off x="3684169" y="2539069"/>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9" name="矩形: 圆角 34">
            <a:hlinkClick r:id="rId4" action="ppaction://hlinksldjump"/>
            <a:extLst>
              <a:ext uri="{FF2B5EF4-FFF2-40B4-BE49-F238E27FC236}">
                <a16:creationId xmlns:a16="http://schemas.microsoft.com/office/drawing/2014/main" xmlns="" id="{9017BDD5-D85A-83DC-7A9F-9AD66D73C59B}"/>
              </a:ext>
            </a:extLst>
          </p:cNvPr>
          <p:cNvSpPr/>
          <p:nvPr/>
        </p:nvSpPr>
        <p:spPr>
          <a:xfrm>
            <a:off x="4378436" y="3368802"/>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0" name="矩形: 圆角 34">
            <a:hlinkClick r:id="rId5" action="ppaction://hlinksldjump"/>
            <a:extLst>
              <a:ext uri="{FF2B5EF4-FFF2-40B4-BE49-F238E27FC236}">
                <a16:creationId xmlns:a16="http://schemas.microsoft.com/office/drawing/2014/main" xmlns="" id="{8DF2F344-DBA4-2B7E-52F7-C88C6DAE17B4}"/>
              </a:ext>
            </a:extLst>
          </p:cNvPr>
          <p:cNvSpPr/>
          <p:nvPr/>
        </p:nvSpPr>
        <p:spPr>
          <a:xfrm>
            <a:off x="2659507" y="4074024"/>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1" name="矩形 10">
            <a:hlinkClick r:id="rId6" action="ppaction://hlinksldjump"/>
            <a:extLst>
              <a:ext uri="{FF2B5EF4-FFF2-40B4-BE49-F238E27FC236}">
                <a16:creationId xmlns:a16="http://schemas.microsoft.com/office/drawing/2014/main" xmlns="" id="{927FFC14-B87D-C686-D544-E772EEBD007B}"/>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hlinkClick r:id="rId7" action="ppaction://hlinksldjump"/>
            <a:extLst>
              <a:ext uri="{FF2B5EF4-FFF2-40B4-BE49-F238E27FC236}">
                <a16:creationId xmlns:a16="http://schemas.microsoft.com/office/drawing/2014/main" xmlns="" id="{61F72CB6-F466-FFE7-FC18-FA830AE0D541}"/>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3" name="矩形 12">
            <a:hlinkClick r:id="rId4" action="ppaction://hlinksldjump"/>
            <a:extLst>
              <a:ext uri="{FF2B5EF4-FFF2-40B4-BE49-F238E27FC236}">
                <a16:creationId xmlns:a16="http://schemas.microsoft.com/office/drawing/2014/main" xmlns="" id="{4B4D7A19-0A94-6329-363C-515E97D04C3B}"/>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2022738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560307"/>
            <a:ext cx="10284290" cy="4940455"/>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indent="265113">
              <a:lnSpc>
                <a:spcPct val="120000"/>
              </a:lnSpc>
            </a:pPr>
            <a:r>
              <a:rPr lang="en-US" altLang="zh-CN" sz="2200" dirty="0">
                <a:ea typeface="+mj-ea"/>
              </a:rPr>
              <a:t>    Sara didn’t stop there. During her gap year, when she had time off between high school and college, Sara used her background growing up in Africa to spend four months working with an Irish NGO, Value Added in Africa, which promotes business links with African countries and encourages ethical trade.         Again, volunteering became the door to a new range of experiences and options.</a:t>
            </a:r>
          </a:p>
          <a:p>
            <a:pPr indent="265113">
              <a:lnSpc>
                <a:spcPct val="120000"/>
              </a:lnSpc>
            </a:pPr>
            <a:r>
              <a:rPr lang="en-US" altLang="zh-CN" sz="2200" dirty="0">
                <a:ea typeface="+mj-ea"/>
              </a:rPr>
              <a:t>    Today Sara is pursuing a college degree away from home, and the health crisis of her childhood home is thousands of miles a way. But according to Sara, she’s still using her experiences from Swaziland. For starters, her decision to study economics is no accident — she’s determined to understand how trade can help developing countries reduce their reliance on aid. By following this career path she can help the continent of her childhood.</a:t>
            </a:r>
          </a:p>
        </p:txBody>
      </p:sp>
      <p:sp>
        <p:nvSpPr>
          <p:cNvPr id="23" name="文本框 22"/>
          <p:cNvSpPr txBox="1"/>
          <p:nvPr/>
        </p:nvSpPr>
        <p:spPr>
          <a:xfrm>
            <a:off x="919320" y="1953042"/>
            <a:ext cx="467691" cy="4154984"/>
          </a:xfrm>
          <a:prstGeom prst="rect">
            <a:avLst/>
          </a:prstGeom>
          <a:noFill/>
        </p:spPr>
        <p:txBody>
          <a:bodyPr wrap="square" rtlCol="0">
            <a:spAutoFit/>
          </a:bodyPr>
          <a:lstStyle/>
          <a:p>
            <a:pPr>
              <a:lnSpc>
                <a:spcPct val="120000"/>
              </a:lnSpc>
            </a:pPr>
            <a:r>
              <a:rPr lang="en-US" altLang="zh-CN" sz="2200" b="1" dirty="0">
                <a:solidFill>
                  <a:srgbClr val="E47057"/>
                </a:solidFill>
              </a:rPr>
              <a:t>6</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7</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226219"/>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10" name="矩形: 圆角 34">
            <a:hlinkClick r:id="rId3" action="ppaction://hlinksldjump"/>
            <a:extLst>
              <a:ext uri="{FF2B5EF4-FFF2-40B4-BE49-F238E27FC236}">
                <a16:creationId xmlns:a16="http://schemas.microsoft.com/office/drawing/2014/main" xmlns="" id="{F360A55B-380C-5582-334C-577290A381EB}"/>
              </a:ext>
            </a:extLst>
          </p:cNvPr>
          <p:cNvSpPr/>
          <p:nvPr/>
        </p:nvSpPr>
        <p:spPr>
          <a:xfrm>
            <a:off x="6838350" y="3275426"/>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矩形 7">
            <a:hlinkClick r:id="rId4" action="ppaction://hlinksldjump"/>
            <a:extLst>
              <a:ext uri="{FF2B5EF4-FFF2-40B4-BE49-F238E27FC236}">
                <a16:creationId xmlns:a16="http://schemas.microsoft.com/office/drawing/2014/main" xmlns="" id="{AF3B5E9E-2FCE-B48D-C51E-65CC9F3CD10E}"/>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hlinkClick r:id="rId5" action="ppaction://hlinksldjump"/>
            <a:extLst>
              <a:ext uri="{FF2B5EF4-FFF2-40B4-BE49-F238E27FC236}">
                <a16:creationId xmlns:a16="http://schemas.microsoft.com/office/drawing/2014/main" xmlns="" id="{472145A8-C39D-0677-7D41-BCF09BA6A7DD}"/>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2" name="矩形 11">
            <a:hlinkClick r:id="rId6" action="ppaction://hlinksldjump"/>
            <a:extLst>
              <a:ext uri="{FF2B5EF4-FFF2-40B4-BE49-F238E27FC236}">
                <a16:creationId xmlns:a16="http://schemas.microsoft.com/office/drawing/2014/main" xmlns="" id="{3AFE7834-D88B-9858-67A6-13123F5E21A7}"/>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3184729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780659"/>
            <a:ext cx="10284290" cy="3721660"/>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a:lnSpc>
                <a:spcPct val="120000"/>
              </a:lnSpc>
            </a:pPr>
            <a:r>
              <a:rPr lang="en-US" altLang="zh-CN" sz="2200" dirty="0">
                <a:latin typeface="Trade Gothic LT Std" panose="020B0503020502020204" pitchFamily="34" charset="0"/>
              </a:rPr>
              <a:t>        </a:t>
            </a:r>
            <a:r>
              <a:rPr lang="en-US" altLang="zh-CN" sz="2200" dirty="0">
                <a:ea typeface="+mj-ea"/>
              </a:rPr>
              <a:t>Moving to a new place can be hard, but Sara has embraced the challenge of making friends and being accepted — by using her background as a volunteer with lots of local projects and organizations. Once again, seeing the community as a volunteer, she says, is helping to introduce her to the local community, explore the area, become familiar with life in the new environment in a very tangible way.</a:t>
            </a:r>
          </a:p>
          <a:p>
            <a:pPr indent="265113">
              <a:lnSpc>
                <a:spcPct val="120000"/>
              </a:lnSpc>
            </a:pPr>
            <a:r>
              <a:rPr lang="en-US" altLang="zh-CN" sz="2200" dirty="0">
                <a:ea typeface="+mj-ea"/>
              </a:rPr>
              <a:t>    “Having traveled and lived in different cultures throughout my life I find the most honest approach to understanding a place is to contribute in some way to its community,” she says.</a:t>
            </a:r>
          </a:p>
        </p:txBody>
      </p:sp>
      <p:sp>
        <p:nvSpPr>
          <p:cNvPr id="23" name="文本框 22"/>
          <p:cNvSpPr txBox="1"/>
          <p:nvPr/>
        </p:nvSpPr>
        <p:spPr>
          <a:xfrm>
            <a:off x="919320" y="2162577"/>
            <a:ext cx="467691" cy="4154984"/>
          </a:xfrm>
          <a:prstGeom prst="rect">
            <a:avLst/>
          </a:prstGeom>
          <a:noFill/>
        </p:spPr>
        <p:txBody>
          <a:bodyPr wrap="square" rtlCol="0">
            <a:spAutoFit/>
          </a:bodyPr>
          <a:lstStyle/>
          <a:p>
            <a:pPr>
              <a:lnSpc>
                <a:spcPct val="120000"/>
              </a:lnSpc>
            </a:pPr>
            <a:r>
              <a:rPr lang="en-US" altLang="zh-CN" sz="2200" b="1" dirty="0">
                <a:solidFill>
                  <a:srgbClr val="E47057"/>
                </a:solidFill>
              </a:rPr>
              <a:t>8</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9</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9" name="矩形: 圆角 34">
            <a:hlinkClick r:id="rId3" action="ppaction://hlinksldjump"/>
            <a:extLst>
              <a:ext uri="{FF2B5EF4-FFF2-40B4-BE49-F238E27FC236}">
                <a16:creationId xmlns:a16="http://schemas.microsoft.com/office/drawing/2014/main" xmlns="" id="{73DF7068-CBE8-AACA-2629-E63B395DFE07}"/>
              </a:ext>
            </a:extLst>
          </p:cNvPr>
          <p:cNvSpPr/>
          <p:nvPr/>
        </p:nvSpPr>
        <p:spPr>
          <a:xfrm>
            <a:off x="7262181" y="3933285"/>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0" name="矩形: 圆角 34">
            <a:hlinkClick r:id="rId4" action="ppaction://hlinksldjump"/>
            <a:extLst>
              <a:ext uri="{FF2B5EF4-FFF2-40B4-BE49-F238E27FC236}">
                <a16:creationId xmlns:a16="http://schemas.microsoft.com/office/drawing/2014/main" xmlns="" id="{4B6A8E42-0527-3738-9849-76AC04B23CF3}"/>
              </a:ext>
            </a:extLst>
          </p:cNvPr>
          <p:cNvSpPr/>
          <p:nvPr/>
        </p:nvSpPr>
        <p:spPr>
          <a:xfrm>
            <a:off x="2497136" y="5078859"/>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2" name="矩形 11">
            <a:hlinkClick r:id="rId5" action="ppaction://hlinksldjump"/>
            <a:extLst>
              <a:ext uri="{FF2B5EF4-FFF2-40B4-BE49-F238E27FC236}">
                <a16:creationId xmlns:a16="http://schemas.microsoft.com/office/drawing/2014/main" xmlns="" id="{50136692-9FE9-F606-776E-847BF2C1CF8F}"/>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a:hlinkClick r:id="rId6" action="ppaction://hlinksldjump"/>
            <a:extLst>
              <a:ext uri="{FF2B5EF4-FFF2-40B4-BE49-F238E27FC236}">
                <a16:creationId xmlns:a16="http://schemas.microsoft.com/office/drawing/2014/main" xmlns="" id="{D92D5C0B-23CB-733E-4B1F-E3361696C663}"/>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4" name="矩形 13">
            <a:hlinkClick r:id="rId7" action="ppaction://hlinksldjump"/>
            <a:extLst>
              <a:ext uri="{FF2B5EF4-FFF2-40B4-BE49-F238E27FC236}">
                <a16:creationId xmlns:a16="http://schemas.microsoft.com/office/drawing/2014/main" xmlns="" id="{A4A569FD-F112-596B-A334-B6FB483310CB}"/>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1129974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09" y="1890852"/>
            <a:ext cx="10284290" cy="3315395"/>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indent="265113">
              <a:lnSpc>
                <a:spcPct val="120000"/>
              </a:lnSpc>
            </a:pPr>
            <a:r>
              <a:rPr lang="en-US" altLang="zh-CN" sz="2200" dirty="0">
                <a:ea typeface="+mj-ea"/>
              </a:rPr>
              <a:t>    The good news, Sara says, is that volunteering in her neighborhood has more than surpassed her expectations.          “It’s been easy to find amazing and cool events to help out at!” she said.</a:t>
            </a:r>
          </a:p>
          <a:p>
            <a:pPr indent="265113">
              <a:lnSpc>
                <a:spcPct val="120000"/>
              </a:lnSpc>
            </a:pPr>
            <a:r>
              <a:rPr lang="en-US" altLang="zh-CN" sz="2200" dirty="0">
                <a:ea typeface="+mj-ea"/>
              </a:rPr>
              <a:t>    Whether it’s helping out at the children’s Scavenger Hunt at the local museum, a </a:t>
            </a:r>
          </a:p>
          <a:p>
            <a:pPr>
              <a:lnSpc>
                <a:spcPct val="120000"/>
              </a:lnSpc>
            </a:pPr>
            <a:r>
              <a:rPr lang="en-US" altLang="zh-CN" sz="2200" dirty="0">
                <a:ea typeface="+mj-ea"/>
              </a:rPr>
              <a:t>center dedicated to exploring the nature of electricity, an event greeter at the Independent Filmmakers Project which supports the production of independent films, or block captain at the weekly Uptown Market Fair, Sara has a busy summer ahead!</a:t>
            </a:r>
          </a:p>
        </p:txBody>
      </p:sp>
      <p:sp>
        <p:nvSpPr>
          <p:cNvPr id="23" name="文本框 22"/>
          <p:cNvSpPr txBox="1"/>
          <p:nvPr/>
        </p:nvSpPr>
        <p:spPr>
          <a:xfrm>
            <a:off x="919318" y="2245217"/>
            <a:ext cx="467691" cy="4154984"/>
          </a:xfrm>
          <a:prstGeom prst="rect">
            <a:avLst/>
          </a:prstGeom>
          <a:noFill/>
        </p:spPr>
        <p:txBody>
          <a:bodyPr wrap="square" rtlCol="0">
            <a:spAutoFit/>
          </a:bodyPr>
          <a:lstStyle/>
          <a:p>
            <a:pPr>
              <a:lnSpc>
                <a:spcPct val="120000"/>
              </a:lnSpc>
            </a:pPr>
            <a:r>
              <a:rPr lang="en-US" altLang="zh-CN" sz="2200" b="1" dirty="0">
                <a:solidFill>
                  <a:srgbClr val="E47057"/>
                </a:solidFill>
              </a:rPr>
              <a:t>10</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11</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9" name="矩形: 圆角 34">
            <a:hlinkClick r:id="rId3" action="ppaction://hlinksldjump"/>
            <a:extLst>
              <a:ext uri="{FF2B5EF4-FFF2-40B4-BE49-F238E27FC236}">
                <a16:creationId xmlns:a16="http://schemas.microsoft.com/office/drawing/2014/main" xmlns="" id="{F1A6813F-8B22-A6FA-D43E-BCB482853215}"/>
              </a:ext>
            </a:extLst>
          </p:cNvPr>
          <p:cNvSpPr/>
          <p:nvPr/>
        </p:nvSpPr>
        <p:spPr>
          <a:xfrm>
            <a:off x="4670393" y="2817799"/>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矩形 7">
            <a:hlinkClick r:id="rId4" action="ppaction://hlinksldjump"/>
            <a:extLst>
              <a:ext uri="{FF2B5EF4-FFF2-40B4-BE49-F238E27FC236}">
                <a16:creationId xmlns:a16="http://schemas.microsoft.com/office/drawing/2014/main" xmlns="" id="{52AFA8D3-4DF9-B1C4-FD2F-AC3799B4284E}"/>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hlinkClick r:id="rId5" action="ppaction://hlinksldjump"/>
            <a:extLst>
              <a:ext uri="{FF2B5EF4-FFF2-40B4-BE49-F238E27FC236}">
                <a16:creationId xmlns:a16="http://schemas.microsoft.com/office/drawing/2014/main" xmlns="" id="{D4BBB895-8CA5-BAD7-F31F-F136A78F9ACC}"/>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2" name="矩形 11">
            <a:hlinkClick r:id="rId6" action="ppaction://hlinksldjump"/>
            <a:extLst>
              <a:ext uri="{FF2B5EF4-FFF2-40B4-BE49-F238E27FC236}">
                <a16:creationId xmlns:a16="http://schemas.microsoft.com/office/drawing/2014/main" xmlns="" id="{78993CBB-E8EE-D366-E0E7-89FB5375FAA5}"/>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4037064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841433"/>
            <a:ext cx="10284290" cy="3315395"/>
          </a:xfrm>
          <a:prstGeom prst="rect">
            <a:avLst/>
          </a:prstGeom>
          <a:noFill/>
        </p:spPr>
        <p:txBody>
          <a:bodyPr wrap="square" rtlCol="0">
            <a:spAutoFit/>
          </a:bodyPr>
          <a:lstStyle/>
          <a:p>
            <a:pPr algn="ctr">
              <a:lnSpc>
                <a:spcPct val="120000"/>
              </a:lnSpc>
            </a:pPr>
            <a:r>
              <a:rPr lang="en-US" altLang="zh-CN" sz="2200" dirty="0">
                <a:latin typeface="Trade Gothic LT Std" panose="020B0503020502020204" pitchFamily="34" charset="0"/>
              </a:rPr>
              <a:t>        </a:t>
            </a:r>
          </a:p>
          <a:p>
            <a:pPr indent="265113">
              <a:lnSpc>
                <a:spcPct val="120000"/>
              </a:lnSpc>
            </a:pPr>
            <a:r>
              <a:rPr lang="en-US" altLang="zh-CN" sz="2200" dirty="0">
                <a:ea typeface="+mj-ea"/>
              </a:rPr>
              <a:t>    But that’s not to say it has always been easy. She admits that at first she found many </a:t>
            </a:r>
          </a:p>
          <a:p>
            <a:pPr>
              <a:lnSpc>
                <a:spcPct val="120000"/>
              </a:lnSpc>
            </a:pPr>
            <a:r>
              <a:rPr lang="en-US" altLang="zh-CN" sz="2200" dirty="0">
                <a:ea typeface="+mj-ea"/>
              </a:rPr>
              <a:t>of the new volunteer projects intimidating.          She was especially conscious of being the youngest volunteer — and she found herself outside of her comfort zone more than once.</a:t>
            </a:r>
          </a:p>
          <a:p>
            <a:pPr indent="265113">
              <a:lnSpc>
                <a:spcPct val="120000"/>
              </a:lnSpc>
            </a:pPr>
            <a:r>
              <a:rPr lang="en-US" altLang="zh-CN" sz="2200" dirty="0">
                <a:ea typeface="+mj-ea"/>
              </a:rPr>
              <a:t>    But the rewards have been worth it. “It has definitely built my confidence and </a:t>
            </a:r>
          </a:p>
          <a:p>
            <a:pPr>
              <a:lnSpc>
                <a:spcPct val="120000"/>
              </a:lnSpc>
            </a:pPr>
            <a:r>
              <a:rPr lang="en-US" altLang="zh-CN" sz="2200" dirty="0">
                <a:ea typeface="+mj-ea"/>
              </a:rPr>
              <a:t>communication skills,” she said.</a:t>
            </a:r>
          </a:p>
          <a:p>
            <a:pPr indent="265113">
              <a:lnSpc>
                <a:spcPct val="120000"/>
              </a:lnSpc>
            </a:pPr>
            <a:r>
              <a:rPr lang="en-US" altLang="zh-CN" sz="2200" dirty="0">
                <a:ea typeface="+mj-ea"/>
              </a:rPr>
              <a:t>    What advice would she give new volunteers or those just starting out?</a:t>
            </a:r>
          </a:p>
        </p:txBody>
      </p:sp>
      <p:sp>
        <p:nvSpPr>
          <p:cNvPr id="23" name="文本框 22"/>
          <p:cNvSpPr txBox="1"/>
          <p:nvPr/>
        </p:nvSpPr>
        <p:spPr>
          <a:xfrm>
            <a:off x="919320" y="2186338"/>
            <a:ext cx="467691" cy="4154984"/>
          </a:xfrm>
          <a:prstGeom prst="rect">
            <a:avLst/>
          </a:prstGeom>
          <a:noFill/>
        </p:spPr>
        <p:txBody>
          <a:bodyPr wrap="square" rtlCol="0">
            <a:spAutoFit/>
          </a:bodyPr>
          <a:lstStyle/>
          <a:p>
            <a:pPr>
              <a:lnSpc>
                <a:spcPct val="120000"/>
              </a:lnSpc>
            </a:pPr>
            <a:r>
              <a:rPr lang="en-US" altLang="zh-CN" sz="2200" b="1" dirty="0">
                <a:solidFill>
                  <a:srgbClr val="E47057"/>
                </a:solidFill>
              </a:rPr>
              <a:t>12</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13</a:t>
            </a: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14</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3" action="ppaction://hlinksldjump"/>
            <a:extLst>
              <a:ext uri="{FF2B5EF4-FFF2-40B4-BE49-F238E27FC236}">
                <a16:creationId xmlns:a16="http://schemas.microsoft.com/office/drawing/2014/main" xmlns="" id="{0245B5E5-B4C1-8DBC-CF5D-F2E9B3110206}"/>
              </a:ext>
            </a:extLst>
          </p:cNvPr>
          <p:cNvSpPr/>
          <p:nvPr/>
        </p:nvSpPr>
        <p:spPr>
          <a:xfrm>
            <a:off x="6381861" y="2745362"/>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0" name="矩形 9">
            <a:hlinkClick r:id="rId4" action="ppaction://hlinksldjump"/>
            <a:extLst>
              <a:ext uri="{FF2B5EF4-FFF2-40B4-BE49-F238E27FC236}">
                <a16:creationId xmlns:a16="http://schemas.microsoft.com/office/drawing/2014/main" xmlns="" id="{E52DEF62-A3BF-25DA-BD69-160DF0816953}"/>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hlinkClick r:id="rId5" action="ppaction://hlinksldjump"/>
            <a:extLst>
              <a:ext uri="{FF2B5EF4-FFF2-40B4-BE49-F238E27FC236}">
                <a16:creationId xmlns:a16="http://schemas.microsoft.com/office/drawing/2014/main" xmlns="" id="{3FCA9860-0329-B9CA-7134-41B4A4F042B6}"/>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2" name="矩形 11">
            <a:hlinkClick r:id="rId6" action="ppaction://hlinksldjump"/>
            <a:extLst>
              <a:ext uri="{FF2B5EF4-FFF2-40B4-BE49-F238E27FC236}">
                <a16:creationId xmlns:a16="http://schemas.microsoft.com/office/drawing/2014/main" xmlns="" id="{49F8278D-3630-7786-7215-AA2051E763F8}"/>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3630643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87011" y="1967052"/>
            <a:ext cx="10284290" cy="3721660"/>
          </a:xfrm>
          <a:prstGeom prst="rect">
            <a:avLst/>
          </a:prstGeom>
          <a:noFill/>
        </p:spPr>
        <p:txBody>
          <a:bodyPr wrap="square" rtlCol="0">
            <a:spAutoFit/>
          </a:bodyPr>
          <a:lstStyle/>
          <a:p>
            <a:pPr indent="265113">
              <a:lnSpc>
                <a:spcPct val="120000"/>
              </a:lnSpc>
            </a:pPr>
            <a:endParaRPr lang="en-US" altLang="zh-CN" sz="2200" dirty="0">
              <a:ea typeface="+mj-ea"/>
            </a:endParaRPr>
          </a:p>
          <a:p>
            <a:pPr indent="265113">
              <a:lnSpc>
                <a:spcPct val="120000"/>
              </a:lnSpc>
            </a:pPr>
            <a:r>
              <a:rPr lang="en-US" altLang="zh-CN" sz="2200" dirty="0">
                <a:ea typeface="+mj-ea"/>
              </a:rPr>
              <a:t>    Pick projects carefully, she says. Be sure to maintain a constant communication with your supervisor to make sure you are contributing to the level they expect. Finally, have clear objectives to guide what you want as a volunteer and review these objectives. Otherwise you may end up working on projects that don’t interest you. Take time to find out about the organization’s mission statement and how you fit in. </a:t>
            </a:r>
          </a:p>
          <a:p>
            <a:pPr indent="265113">
              <a:lnSpc>
                <a:spcPct val="120000"/>
              </a:lnSpc>
            </a:pPr>
            <a:r>
              <a:rPr lang="en-US" altLang="zh-CN" sz="2200" dirty="0">
                <a:ea typeface="+mj-ea"/>
              </a:rPr>
              <a:t>    Volunteering has now become so much more for Sara than just a social and political need; it’s become a key part of her lifestyle: “Someone described it to me as a service component of life. I’m looking forward to meeting the next set of new people!”</a:t>
            </a:r>
          </a:p>
        </p:txBody>
      </p:sp>
      <p:sp>
        <p:nvSpPr>
          <p:cNvPr id="23" name="文本框 22"/>
          <p:cNvSpPr txBox="1"/>
          <p:nvPr/>
        </p:nvSpPr>
        <p:spPr>
          <a:xfrm>
            <a:off x="919320" y="1952695"/>
            <a:ext cx="467691" cy="4534190"/>
          </a:xfrm>
          <a:prstGeom prst="rect">
            <a:avLst/>
          </a:prstGeom>
          <a:noFill/>
        </p:spPr>
        <p:txBody>
          <a:bodyPr wrap="square" rtlCol="0">
            <a:spAutoFit/>
          </a:bodyPr>
          <a:lstStyle/>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15</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r>
              <a:rPr lang="en-US" altLang="zh-CN" sz="2200" b="1" dirty="0">
                <a:solidFill>
                  <a:srgbClr val="E47057"/>
                </a:solidFill>
              </a:rPr>
              <a:t>16</a:t>
            </a: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a:p>
            <a:pPr>
              <a:lnSpc>
                <a:spcPct val="120000"/>
              </a:lnSpc>
            </a:pPr>
            <a:endParaRPr lang="en-US" altLang="zh-CN" sz="2200" b="1" dirty="0">
              <a:solidFill>
                <a:srgbClr val="E47057"/>
              </a:solidFill>
            </a:endParaRPr>
          </a:p>
        </p:txBody>
      </p:sp>
      <p:sp>
        <p:nvSpPr>
          <p:cNvPr id="24" name="圆角矩形 23">
            <a:hlinkClick r:id="rId2"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8" name="矩形: 圆角 34">
            <a:hlinkClick r:id="rId3" action="ppaction://hlinksldjump"/>
            <a:extLst>
              <a:ext uri="{FF2B5EF4-FFF2-40B4-BE49-F238E27FC236}">
                <a16:creationId xmlns:a16="http://schemas.microsoft.com/office/drawing/2014/main" xmlns="" id="{83AA5CA6-B065-CBD8-0F75-EE4B19746C01}"/>
              </a:ext>
            </a:extLst>
          </p:cNvPr>
          <p:cNvSpPr/>
          <p:nvPr/>
        </p:nvSpPr>
        <p:spPr>
          <a:xfrm>
            <a:off x="10900580" y="3276473"/>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0" name="矩形: 圆角 34">
            <a:hlinkClick r:id="rId4" action="ppaction://hlinksldjump"/>
            <a:extLst>
              <a:ext uri="{FF2B5EF4-FFF2-40B4-BE49-F238E27FC236}">
                <a16:creationId xmlns:a16="http://schemas.microsoft.com/office/drawing/2014/main" xmlns="" id="{9873FB2B-A62F-ED15-44B8-4454A1267DAC}"/>
              </a:ext>
            </a:extLst>
          </p:cNvPr>
          <p:cNvSpPr/>
          <p:nvPr/>
        </p:nvSpPr>
        <p:spPr>
          <a:xfrm>
            <a:off x="9028107" y="4067263"/>
            <a:ext cx="509062" cy="305053"/>
          </a:xfrm>
          <a:prstGeom prst="roundRect">
            <a:avLst/>
          </a:prstGeom>
          <a:solidFill>
            <a:srgbClr val="E47057">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11" name="矩形 10">
            <a:hlinkClick r:id="rId5" action="ppaction://hlinksldjump"/>
            <a:extLst>
              <a:ext uri="{FF2B5EF4-FFF2-40B4-BE49-F238E27FC236}">
                <a16:creationId xmlns:a16="http://schemas.microsoft.com/office/drawing/2014/main" xmlns="" id="{8467BB3E-772B-BB72-6545-98E507FAC57B}"/>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hlinkClick r:id="rId6" action="ppaction://hlinksldjump"/>
            <a:extLst>
              <a:ext uri="{FF2B5EF4-FFF2-40B4-BE49-F238E27FC236}">
                <a16:creationId xmlns:a16="http://schemas.microsoft.com/office/drawing/2014/main" xmlns="" id="{3DC0B3EB-154A-DB06-EE95-ED859C4DA7F1}"/>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3" name="矩形 12">
            <a:hlinkClick r:id="rId7" action="ppaction://hlinksldjump"/>
            <a:extLst>
              <a:ext uri="{FF2B5EF4-FFF2-40B4-BE49-F238E27FC236}">
                <a16:creationId xmlns:a16="http://schemas.microsoft.com/office/drawing/2014/main" xmlns="" id="{86E35384-CA3F-0C83-E770-D17978CFF4F3}"/>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304308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stretch>
            <a:fillRect/>
          </a:stretch>
        </p:blipFill>
        <p:spPr>
          <a:xfrm>
            <a:off x="0" y="0"/>
            <a:ext cx="1639985" cy="6858000"/>
          </a:xfrm>
          <a:prstGeom prst="rect">
            <a:avLst/>
          </a:prstGeom>
        </p:spPr>
      </p:pic>
      <p:sp>
        <p:nvSpPr>
          <p:cNvPr id="5" name="文本框 4"/>
          <p:cNvSpPr txBox="1"/>
          <p:nvPr/>
        </p:nvSpPr>
        <p:spPr>
          <a:xfrm>
            <a:off x="1790700" y="533400"/>
            <a:ext cx="10401300" cy="1938992"/>
          </a:xfrm>
          <a:prstGeom prst="rect">
            <a:avLst/>
          </a:prstGeom>
          <a:noFill/>
        </p:spPr>
        <p:txBody>
          <a:bodyPr wrap="square" rtlCol="0">
            <a:spAutoFit/>
          </a:bodyPr>
          <a:lstStyle/>
          <a:p>
            <a:r>
              <a:rPr lang="en-GB" altLang="zh-CN" sz="4000" b="1" dirty="0">
                <a:latin typeface="Arial" panose="020B0604020202020204" pitchFamily="34" charset="0"/>
                <a:cs typeface="Arial" panose="020B0604020202020204" pitchFamily="34" charset="0"/>
              </a:rPr>
              <a:t>UNIT 8 </a:t>
            </a:r>
            <a:r>
              <a:rPr lang="en-US" altLang="zh-CN" sz="4000" b="1" dirty="0">
                <a:solidFill>
                  <a:schemeClr val="bg1"/>
                </a:solidFill>
                <a:latin typeface="Arial" panose="020B0604020202020204" pitchFamily="34" charset="0"/>
                <a:cs typeface="Arial" panose="020B0604020202020204" pitchFamily="34" charset="0"/>
              </a:rPr>
              <a:t>Volunteering as a Form of </a:t>
            </a:r>
          </a:p>
          <a:p>
            <a:pPr marL="1701800"/>
            <a:r>
              <a:rPr lang="en-US" altLang="zh-CN" sz="4000" b="1" dirty="0">
                <a:solidFill>
                  <a:schemeClr val="bg1"/>
                </a:solidFill>
                <a:latin typeface="Arial" panose="020B0604020202020204" pitchFamily="34" charset="0"/>
                <a:cs typeface="Arial" panose="020B0604020202020204" pitchFamily="34" charset="0"/>
              </a:rPr>
              <a:t>Education</a:t>
            </a:r>
            <a:endParaRPr lang="zh-CN" altLang="en-US" sz="4000" dirty="0">
              <a:solidFill>
                <a:schemeClr val="bg1"/>
              </a:solidFill>
              <a:latin typeface="Arial" panose="020B0604020202020204" pitchFamily="34" charset="0"/>
              <a:cs typeface="Arial" panose="020B0604020202020204" pitchFamily="34" charset="0"/>
            </a:endParaRPr>
          </a:p>
          <a:p>
            <a:endParaRPr lang="zh-CN" altLang="en-US" sz="4000" dirty="0">
              <a:solidFill>
                <a:schemeClr val="bg1"/>
              </a:solidFill>
              <a:latin typeface="Arial" panose="020B0604020202020204" pitchFamily="34" charset="0"/>
              <a:cs typeface="Arial" panose="020B0604020202020204" pitchFamily="34" charset="0"/>
            </a:endParaRPr>
          </a:p>
        </p:txBody>
      </p:sp>
      <p:sp>
        <p:nvSpPr>
          <p:cNvPr id="8" name="文本框 7"/>
          <p:cNvSpPr txBox="1"/>
          <p:nvPr/>
        </p:nvSpPr>
        <p:spPr>
          <a:xfrm>
            <a:off x="1981200" y="2029543"/>
            <a:ext cx="10020300" cy="3970318"/>
          </a:xfrm>
          <a:prstGeom prst="rect">
            <a:avLst/>
          </a:prstGeom>
          <a:noFill/>
        </p:spPr>
        <p:txBody>
          <a:bodyPr wrap="square" rtlCol="0">
            <a:spAutoFit/>
          </a:bodyPr>
          <a:lstStyle/>
          <a:p>
            <a:r>
              <a:rPr lang="en-US" altLang="zh-CN" sz="2800" b="1" dirty="0">
                <a:latin typeface="Arial" panose="020B0604020202020204" pitchFamily="34" charset="0"/>
                <a:cs typeface="Arial" panose="020B0604020202020204" pitchFamily="34" charset="0"/>
              </a:rPr>
              <a:t>OBJECTIVES</a:t>
            </a:r>
          </a:p>
          <a:p>
            <a:r>
              <a:rPr lang="en-US" altLang="zh-CN" sz="2800" dirty="0">
                <a:solidFill>
                  <a:schemeClr val="bg1"/>
                </a:solidFill>
              </a:rPr>
              <a:t>• develop a sense of responsibility for a community by appreciating </a:t>
            </a:r>
          </a:p>
          <a:p>
            <a:pPr indent="265113"/>
            <a:r>
              <a:rPr lang="en-US" altLang="zh-CN" sz="2800" dirty="0">
                <a:solidFill>
                  <a:schemeClr val="bg1"/>
                </a:solidFill>
              </a:rPr>
              <a:t>the values of volunteerism and offering care for people in need;</a:t>
            </a:r>
          </a:p>
          <a:p>
            <a:r>
              <a:rPr lang="en-US" altLang="zh-CN" sz="2800" dirty="0">
                <a:solidFill>
                  <a:schemeClr val="bg1"/>
                </a:solidFill>
              </a:rPr>
              <a:t>• use appropriate language to describe volunteer experiences;</a:t>
            </a:r>
          </a:p>
          <a:p>
            <a:r>
              <a:rPr lang="en-US" altLang="zh-CN" sz="2800" dirty="0">
                <a:solidFill>
                  <a:schemeClr val="bg1"/>
                </a:solidFill>
              </a:rPr>
              <a:t>• make outlines to analyze the structure and logic of written texts;</a:t>
            </a:r>
          </a:p>
          <a:p>
            <a:pPr marL="265113" indent="-265113"/>
            <a:r>
              <a:rPr lang="en-US" altLang="zh-CN" sz="2800" dirty="0">
                <a:solidFill>
                  <a:schemeClr val="bg1"/>
                </a:solidFill>
              </a:rPr>
              <a:t>• develop skills in asking effective questions to elicit detailed information;</a:t>
            </a:r>
          </a:p>
          <a:p>
            <a:pPr marL="265113" indent="-265113"/>
            <a:r>
              <a:rPr lang="en-US" altLang="zh-CN" sz="2800" dirty="0">
                <a:solidFill>
                  <a:schemeClr val="bg1"/>
                </a:solidFill>
              </a:rPr>
              <a:t>• strengthen the ability to identify different perspectives or points of view in communication.</a:t>
            </a:r>
            <a:endParaRPr lang="en-US" altLang="zh-CN" sz="2800" b="1" dirty="0">
              <a:solidFill>
                <a:schemeClr val="bg1"/>
              </a:solidFill>
              <a:latin typeface="Arial" panose="020B0604020202020204" pitchFamily="34" charset="0"/>
              <a:cs typeface="Arial" panose="020B0604020202020204" pitchFamily="34" charset="0"/>
            </a:endParaRPr>
          </a:p>
        </p:txBody>
      </p:sp>
      <p:pic>
        <p:nvPicPr>
          <p:cNvPr id="7" name="图片 6"/>
          <p:cNvPicPr>
            <a:picLocks noChangeAspect="1"/>
          </p:cNvPicPr>
          <p:nvPr/>
        </p:nvPicPr>
        <p:blipFill rotWithShape="1">
          <a:blip r:embed="rId4" cstate="print">
            <a:extLst>
              <a:ext uri="{28A0092B-C50C-407E-A947-70E740481C1C}">
                <a14:useLocalDpi xmlns:a14="http://schemas.microsoft.com/office/drawing/2010/main" xmlns="" val="0"/>
              </a:ext>
            </a:extLst>
          </a:blip>
          <a:srcRect l="28289" t="357" r="43456" b="906"/>
          <a:stretch/>
        </p:blipFill>
        <p:spPr>
          <a:xfrm>
            <a:off x="-26966" y="1"/>
            <a:ext cx="1658976" cy="6858000"/>
          </a:xfrm>
          <a:prstGeom prst="rect">
            <a:avLst/>
          </a:prstGeom>
        </p:spPr>
      </p:pic>
    </p:spTree>
    <p:extLst>
      <p:ext uri="{BB962C8B-B14F-4D97-AF65-F5344CB8AC3E}">
        <p14:creationId xmlns:p14="http://schemas.microsoft.com/office/powerpoint/2010/main" xmlns="" val="1537290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xmlns="" id="{310FA4C8-6F24-0A1D-2842-4C2A4DBE15E3}"/>
              </a:ext>
            </a:extLst>
          </p:cNvPr>
          <p:cNvSpPr/>
          <p:nvPr/>
        </p:nvSpPr>
        <p:spPr>
          <a:xfrm>
            <a:off x="1061911" y="2824545"/>
            <a:ext cx="11295014" cy="37935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8.11</a:t>
            </a:r>
            <a:endParaRPr lang="zh-CN" altLang="en-US" sz="2600" b="1" dirty="0">
              <a:solidFill>
                <a:srgbClr val="DA5362"/>
              </a:solidFill>
            </a:endParaRPr>
          </a:p>
        </p:txBody>
      </p:sp>
      <p:sp>
        <p:nvSpPr>
          <p:cNvPr id="30" name="文本框 29"/>
          <p:cNvSpPr txBox="1"/>
          <p:nvPr/>
        </p:nvSpPr>
        <p:spPr>
          <a:xfrm>
            <a:off x="919321" y="2061802"/>
            <a:ext cx="10795000" cy="707886"/>
          </a:xfrm>
          <a:prstGeom prst="rect">
            <a:avLst/>
          </a:prstGeom>
          <a:noFill/>
        </p:spPr>
        <p:txBody>
          <a:bodyPr wrap="square" rtlCol="0">
            <a:spAutoFit/>
          </a:bodyPr>
          <a:lstStyle/>
          <a:p>
            <a:r>
              <a:rPr lang="en-US" altLang="zh-CN" sz="2000" i="1" dirty="0"/>
              <a:t>Fill in the blanks with nouns or noun phrases the author employed to describe her involvement in </a:t>
            </a:r>
          </a:p>
          <a:p>
            <a:r>
              <a:rPr lang="en-US" altLang="zh-CN" sz="2000" i="1" dirty="0"/>
              <a:t>various volunteer projects. Learn to use these expressions in describing volunteer experiences.</a:t>
            </a: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48" name="组合 47">
            <a:extLst>
              <a:ext uri="{FF2B5EF4-FFF2-40B4-BE49-F238E27FC236}">
                <a16:creationId xmlns:a16="http://schemas.microsoft.com/office/drawing/2014/main" xmlns="" id="{03205EAF-E502-47A4-AD10-C097D1D55C61}"/>
              </a:ext>
            </a:extLst>
          </p:cNvPr>
          <p:cNvGrpSpPr/>
          <p:nvPr/>
        </p:nvGrpSpPr>
        <p:grpSpPr>
          <a:xfrm>
            <a:off x="8370044" y="885366"/>
            <a:ext cx="799525" cy="586284"/>
            <a:chOff x="6218013" y="812542"/>
            <a:chExt cx="799525" cy="586284"/>
          </a:xfrm>
        </p:grpSpPr>
        <p:sp>
          <p:nvSpPr>
            <p:cNvPr id="49" name="椭圆 48">
              <a:extLst>
                <a:ext uri="{FF2B5EF4-FFF2-40B4-BE49-F238E27FC236}">
                  <a16:creationId xmlns:a16="http://schemas.microsoft.com/office/drawing/2014/main" xmlns="" id="{E0592CB1-6EC0-40F6-A66D-560C5A7E22C7}"/>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0" name="图片 49">
              <a:extLst>
                <a:ext uri="{FF2B5EF4-FFF2-40B4-BE49-F238E27FC236}">
                  <a16:creationId xmlns:a16="http://schemas.microsoft.com/office/drawing/2014/main" xmlns="" id="{7458AC54-AA81-44CC-ADC4-296046D3D708}"/>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1" name="文本框 50">
              <a:hlinkClick r:id="rId4" action="ppaction://hlinksldjump"/>
              <a:extLst>
                <a:ext uri="{FF2B5EF4-FFF2-40B4-BE49-F238E27FC236}">
                  <a16:creationId xmlns:a16="http://schemas.microsoft.com/office/drawing/2014/main" xmlns="" id="{DF0AA761-9A36-449B-888D-7C7CF0CC6D0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8.11</a:t>
              </a:r>
              <a:endParaRPr lang="zh-CN" altLang="en-US" sz="1200" b="1" dirty="0">
                <a:solidFill>
                  <a:schemeClr val="bg1"/>
                </a:solidFill>
              </a:endParaRPr>
            </a:p>
          </p:txBody>
        </p:sp>
      </p:grpSp>
      <p:grpSp>
        <p:nvGrpSpPr>
          <p:cNvPr id="52" name="组合 51">
            <a:extLst>
              <a:ext uri="{FF2B5EF4-FFF2-40B4-BE49-F238E27FC236}">
                <a16:creationId xmlns:a16="http://schemas.microsoft.com/office/drawing/2014/main" xmlns="" id="{A25B374F-FAFC-44DB-91F9-C819D3B7F108}"/>
              </a:ext>
            </a:extLst>
          </p:cNvPr>
          <p:cNvGrpSpPr/>
          <p:nvPr/>
        </p:nvGrpSpPr>
        <p:grpSpPr>
          <a:xfrm>
            <a:off x="9094497" y="888454"/>
            <a:ext cx="799525" cy="586284"/>
            <a:chOff x="6218013" y="812542"/>
            <a:chExt cx="799525" cy="586284"/>
          </a:xfrm>
        </p:grpSpPr>
        <p:sp>
          <p:nvSpPr>
            <p:cNvPr id="53" name="椭圆 52">
              <a:extLst>
                <a:ext uri="{FF2B5EF4-FFF2-40B4-BE49-F238E27FC236}">
                  <a16:creationId xmlns:a16="http://schemas.microsoft.com/office/drawing/2014/main" xmlns="" id="{557DE1E1-4659-4F08-92C4-F23283426FA7}"/>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4" name="图片 53">
              <a:extLst>
                <a:ext uri="{FF2B5EF4-FFF2-40B4-BE49-F238E27FC236}">
                  <a16:creationId xmlns:a16="http://schemas.microsoft.com/office/drawing/2014/main" xmlns="" id="{59ADC6F1-964D-400B-91AC-94DB4D24F537}"/>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5" name="文本框 54">
              <a:hlinkClick r:id="rId5" action="ppaction://hlinksldjump"/>
              <a:extLst>
                <a:ext uri="{FF2B5EF4-FFF2-40B4-BE49-F238E27FC236}">
                  <a16:creationId xmlns:a16="http://schemas.microsoft.com/office/drawing/2014/main" xmlns="" id="{23ACCED8-6017-412F-A7A2-1F5E9F6C2651}"/>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8.12</a:t>
              </a:r>
              <a:endParaRPr lang="zh-CN" altLang="en-US" sz="1200" b="1" dirty="0">
                <a:solidFill>
                  <a:schemeClr val="bg1"/>
                </a:solidFill>
              </a:endParaRPr>
            </a:p>
          </p:txBody>
        </p:sp>
      </p:grpSp>
      <p:grpSp>
        <p:nvGrpSpPr>
          <p:cNvPr id="56" name="组合 55">
            <a:extLst>
              <a:ext uri="{FF2B5EF4-FFF2-40B4-BE49-F238E27FC236}">
                <a16:creationId xmlns:a16="http://schemas.microsoft.com/office/drawing/2014/main" xmlns="" id="{B0FE52C4-6BEC-4026-AD5C-31B68BCD043E}"/>
              </a:ext>
            </a:extLst>
          </p:cNvPr>
          <p:cNvGrpSpPr/>
          <p:nvPr/>
        </p:nvGrpSpPr>
        <p:grpSpPr>
          <a:xfrm>
            <a:off x="9809575" y="888454"/>
            <a:ext cx="799525" cy="586284"/>
            <a:chOff x="6218013" y="812542"/>
            <a:chExt cx="799525" cy="586284"/>
          </a:xfrm>
        </p:grpSpPr>
        <p:sp>
          <p:nvSpPr>
            <p:cNvPr id="57" name="椭圆 56">
              <a:extLst>
                <a:ext uri="{FF2B5EF4-FFF2-40B4-BE49-F238E27FC236}">
                  <a16:creationId xmlns:a16="http://schemas.microsoft.com/office/drawing/2014/main" xmlns="" id="{C5A57829-430B-4B04-AF7A-66289CD37B80}"/>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8" name="图片 57">
              <a:extLst>
                <a:ext uri="{FF2B5EF4-FFF2-40B4-BE49-F238E27FC236}">
                  <a16:creationId xmlns:a16="http://schemas.microsoft.com/office/drawing/2014/main" xmlns="" id="{9727BF51-07AA-435E-AA92-B109CCE50ECE}"/>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59" name="文本框 58">
              <a:hlinkClick r:id="rId6" action="ppaction://hlinksldjump"/>
              <a:extLst>
                <a:ext uri="{FF2B5EF4-FFF2-40B4-BE49-F238E27FC236}">
                  <a16:creationId xmlns:a16="http://schemas.microsoft.com/office/drawing/2014/main" xmlns="" id="{CE710F24-71CD-4839-AB2E-E1DD3FC5709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8.13</a:t>
              </a:r>
              <a:endParaRPr lang="zh-CN" altLang="en-US" sz="1200" b="1" dirty="0">
                <a:solidFill>
                  <a:schemeClr val="bg1"/>
                </a:solidFill>
              </a:endParaRPr>
            </a:p>
          </p:txBody>
        </p:sp>
      </p:grpSp>
      <p:grpSp>
        <p:nvGrpSpPr>
          <p:cNvPr id="60" name="组合 59">
            <a:extLst>
              <a:ext uri="{FF2B5EF4-FFF2-40B4-BE49-F238E27FC236}">
                <a16:creationId xmlns:a16="http://schemas.microsoft.com/office/drawing/2014/main" xmlns="" id="{7910BE8B-ED93-4D5D-B292-F794B754073D}"/>
              </a:ext>
            </a:extLst>
          </p:cNvPr>
          <p:cNvGrpSpPr/>
          <p:nvPr/>
        </p:nvGrpSpPr>
        <p:grpSpPr>
          <a:xfrm>
            <a:off x="10534028" y="891542"/>
            <a:ext cx="799525" cy="586284"/>
            <a:chOff x="6218013" y="812542"/>
            <a:chExt cx="799525" cy="586284"/>
          </a:xfrm>
        </p:grpSpPr>
        <p:sp>
          <p:nvSpPr>
            <p:cNvPr id="61" name="椭圆 60">
              <a:extLst>
                <a:ext uri="{FF2B5EF4-FFF2-40B4-BE49-F238E27FC236}">
                  <a16:creationId xmlns:a16="http://schemas.microsoft.com/office/drawing/2014/main" xmlns="" id="{9F631C51-A2F2-452F-BF65-DC4A2B879243}"/>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2" name="图片 61">
              <a:extLst>
                <a:ext uri="{FF2B5EF4-FFF2-40B4-BE49-F238E27FC236}">
                  <a16:creationId xmlns:a16="http://schemas.microsoft.com/office/drawing/2014/main" xmlns="" id="{2A6BC922-4DAD-42E1-9153-F9852C3AB48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3" name="文本框 62">
              <a:hlinkClick r:id="rId7" action="ppaction://hlinksldjump"/>
              <a:extLst>
                <a:ext uri="{FF2B5EF4-FFF2-40B4-BE49-F238E27FC236}">
                  <a16:creationId xmlns:a16="http://schemas.microsoft.com/office/drawing/2014/main" xmlns="" id="{72D1957E-F326-477C-A51D-384D2EEDB91A}"/>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8.14</a:t>
              </a:r>
              <a:endParaRPr lang="zh-CN" altLang="en-US" sz="1200" b="1" dirty="0">
                <a:solidFill>
                  <a:schemeClr val="bg1"/>
                </a:solidFill>
              </a:endParaRPr>
            </a:p>
          </p:txBody>
        </p:sp>
      </p:grpSp>
      <p:grpSp>
        <p:nvGrpSpPr>
          <p:cNvPr id="64" name="组合 63">
            <a:extLst>
              <a:ext uri="{FF2B5EF4-FFF2-40B4-BE49-F238E27FC236}">
                <a16:creationId xmlns:a16="http://schemas.microsoft.com/office/drawing/2014/main" xmlns="" id="{209CC27E-4260-416F-9872-D52F1D5837AA}"/>
              </a:ext>
            </a:extLst>
          </p:cNvPr>
          <p:cNvGrpSpPr/>
          <p:nvPr/>
        </p:nvGrpSpPr>
        <p:grpSpPr>
          <a:xfrm>
            <a:off x="11255653" y="886655"/>
            <a:ext cx="799525" cy="586284"/>
            <a:chOff x="6218013" y="812542"/>
            <a:chExt cx="799525" cy="586284"/>
          </a:xfrm>
        </p:grpSpPr>
        <p:sp>
          <p:nvSpPr>
            <p:cNvPr id="65" name="椭圆 64">
              <a:extLst>
                <a:ext uri="{FF2B5EF4-FFF2-40B4-BE49-F238E27FC236}">
                  <a16:creationId xmlns:a16="http://schemas.microsoft.com/office/drawing/2014/main" xmlns="" id="{9A583EBB-5C50-4E6A-BFC2-1EBD6112583F}"/>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6" name="图片 65">
              <a:extLst>
                <a:ext uri="{FF2B5EF4-FFF2-40B4-BE49-F238E27FC236}">
                  <a16:creationId xmlns:a16="http://schemas.microsoft.com/office/drawing/2014/main" xmlns="" id="{5444F30D-6167-4D8E-A394-33FD371E9C09}"/>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7" name="文本框 66">
              <a:hlinkClick r:id="rId8" action="ppaction://hlinksldjump"/>
              <a:extLst>
                <a:ext uri="{FF2B5EF4-FFF2-40B4-BE49-F238E27FC236}">
                  <a16:creationId xmlns:a16="http://schemas.microsoft.com/office/drawing/2014/main" xmlns="" id="{ECEBE3AA-D629-442F-A28F-591DEC9D7EF8}"/>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8.15</a:t>
              </a:r>
              <a:endParaRPr lang="zh-CN" altLang="en-US" sz="1200" b="1" dirty="0">
                <a:solidFill>
                  <a:schemeClr val="bg1"/>
                </a:solidFill>
              </a:endParaRPr>
            </a:p>
          </p:txBody>
        </p:sp>
      </p:grpSp>
      <p:sp>
        <p:nvSpPr>
          <p:cNvPr id="2" name="文本框 1">
            <a:extLst>
              <a:ext uri="{FF2B5EF4-FFF2-40B4-BE49-F238E27FC236}">
                <a16:creationId xmlns:a16="http://schemas.microsoft.com/office/drawing/2014/main" xmlns="" id="{7506A80C-CFC1-D93F-8268-B44D1CB36F38}"/>
              </a:ext>
            </a:extLst>
          </p:cNvPr>
          <p:cNvSpPr txBox="1"/>
          <p:nvPr/>
        </p:nvSpPr>
        <p:spPr>
          <a:xfrm>
            <a:off x="1264610" y="3041234"/>
            <a:ext cx="9705860" cy="3086871"/>
          </a:xfrm>
          <a:prstGeom prst="rect">
            <a:avLst/>
          </a:prstGeom>
          <a:noFill/>
        </p:spPr>
        <p:txBody>
          <a:bodyPr wrap="square" rtlCol="0">
            <a:spAutoFit/>
          </a:bodyPr>
          <a:lstStyle/>
          <a:p>
            <a:pPr marL="457200" indent="-457200">
              <a:lnSpc>
                <a:spcPct val="150000"/>
              </a:lnSpc>
              <a:buAutoNum type="arabicPeriod"/>
            </a:pPr>
            <a:r>
              <a:rPr lang="en-US" altLang="zh-CN" sz="2200" dirty="0"/>
              <a:t>Her first act of direct ______ to others </a:t>
            </a:r>
          </a:p>
          <a:p>
            <a:pPr marL="457200" indent="-457200">
              <a:lnSpc>
                <a:spcPct val="150000"/>
              </a:lnSpc>
              <a:buAutoNum type="arabicPeriod"/>
            </a:pPr>
            <a:r>
              <a:rPr lang="en-US" altLang="zh-CN" sz="2200" dirty="0"/>
              <a:t>Promote business ____ with African countries</a:t>
            </a:r>
          </a:p>
          <a:p>
            <a:pPr marL="457200" indent="-457200">
              <a:lnSpc>
                <a:spcPct val="150000"/>
              </a:lnSpc>
              <a:buAutoNum type="arabicPeriod"/>
            </a:pPr>
            <a:r>
              <a:rPr lang="en-US" altLang="zh-CN" sz="2200" dirty="0"/>
              <a:t>Reduce their _______ on aid</a:t>
            </a:r>
          </a:p>
          <a:p>
            <a:pPr marL="457200" indent="-457200">
              <a:lnSpc>
                <a:spcPct val="150000"/>
              </a:lnSpc>
              <a:buAutoNum type="arabicPeriod"/>
            </a:pPr>
            <a:r>
              <a:rPr lang="en-US" altLang="zh-CN" sz="2200" dirty="0"/>
              <a:t>The most honest ________ to understanding a place</a:t>
            </a:r>
          </a:p>
          <a:p>
            <a:pPr marL="457200" indent="-457200">
              <a:lnSpc>
                <a:spcPct val="150000"/>
              </a:lnSpc>
              <a:buAutoNum type="arabicPeriod"/>
            </a:pPr>
            <a:r>
              <a:rPr lang="en-US" altLang="zh-CN" sz="2200" dirty="0"/>
              <a:t>More than surpass her ___________ </a:t>
            </a:r>
          </a:p>
          <a:p>
            <a:pPr marL="457200" indent="-457200">
              <a:lnSpc>
                <a:spcPct val="150000"/>
              </a:lnSpc>
              <a:buAutoNum type="arabicPeriod"/>
            </a:pPr>
            <a:r>
              <a:rPr lang="en-US" altLang="zh-CN" sz="2200" dirty="0"/>
              <a:t>Find herself outside her ___________ more than once </a:t>
            </a:r>
            <a:endParaRPr lang="zh-CN" altLang="en-US" sz="2200" dirty="0"/>
          </a:p>
        </p:txBody>
      </p:sp>
      <p:sp>
        <p:nvSpPr>
          <p:cNvPr id="33" name="文本框 32">
            <a:extLst>
              <a:ext uri="{FF2B5EF4-FFF2-40B4-BE49-F238E27FC236}">
                <a16:creationId xmlns:a16="http://schemas.microsoft.com/office/drawing/2014/main" xmlns="" id="{C3D2CDB7-99B5-6283-686B-9CBA4C1DC1F8}"/>
              </a:ext>
            </a:extLst>
          </p:cNvPr>
          <p:cNvSpPr txBox="1"/>
          <p:nvPr/>
        </p:nvSpPr>
        <p:spPr>
          <a:xfrm>
            <a:off x="4124443" y="3150757"/>
            <a:ext cx="6443132" cy="430887"/>
          </a:xfrm>
          <a:prstGeom prst="rect">
            <a:avLst/>
          </a:prstGeom>
          <a:noFill/>
        </p:spPr>
        <p:txBody>
          <a:bodyPr wrap="square">
            <a:spAutoFit/>
          </a:bodyPr>
          <a:lstStyle/>
          <a:p>
            <a:r>
              <a:rPr lang="en-US" altLang="zh-CN" sz="2200" dirty="0">
                <a:solidFill>
                  <a:srgbClr val="DD5C60"/>
                </a:solidFill>
              </a:rPr>
              <a:t>service</a:t>
            </a:r>
            <a:endParaRPr lang="zh-CN" altLang="en-US" sz="2200" dirty="0">
              <a:solidFill>
                <a:srgbClr val="DD5C60"/>
              </a:solidFill>
            </a:endParaRPr>
          </a:p>
        </p:txBody>
      </p:sp>
      <p:sp>
        <p:nvSpPr>
          <p:cNvPr id="34" name="文本框 33">
            <a:extLst>
              <a:ext uri="{FF2B5EF4-FFF2-40B4-BE49-F238E27FC236}">
                <a16:creationId xmlns:a16="http://schemas.microsoft.com/office/drawing/2014/main" xmlns="" id="{416FD5FC-93A7-5C27-D981-093B362C7621}"/>
              </a:ext>
            </a:extLst>
          </p:cNvPr>
          <p:cNvSpPr txBox="1"/>
          <p:nvPr/>
        </p:nvSpPr>
        <p:spPr>
          <a:xfrm>
            <a:off x="3712428" y="3661035"/>
            <a:ext cx="6443132" cy="430887"/>
          </a:xfrm>
          <a:prstGeom prst="rect">
            <a:avLst/>
          </a:prstGeom>
          <a:noFill/>
        </p:spPr>
        <p:txBody>
          <a:bodyPr wrap="square">
            <a:spAutoFit/>
          </a:bodyPr>
          <a:lstStyle/>
          <a:p>
            <a:r>
              <a:rPr lang="en-US" altLang="zh-CN" sz="2200" dirty="0">
                <a:solidFill>
                  <a:srgbClr val="DA5362"/>
                </a:solidFill>
              </a:rPr>
              <a:t> </a:t>
            </a:r>
            <a:r>
              <a:rPr lang="en-US" altLang="zh-CN" sz="2200" dirty="0">
                <a:solidFill>
                  <a:srgbClr val="DD5C60"/>
                </a:solidFill>
              </a:rPr>
              <a:t>links</a:t>
            </a:r>
            <a:endParaRPr lang="zh-CN" altLang="en-US" sz="2200" dirty="0">
              <a:solidFill>
                <a:srgbClr val="DD5C60"/>
              </a:solidFill>
            </a:endParaRPr>
          </a:p>
        </p:txBody>
      </p:sp>
      <p:sp>
        <p:nvSpPr>
          <p:cNvPr id="35" name="文本框 34">
            <a:extLst>
              <a:ext uri="{FF2B5EF4-FFF2-40B4-BE49-F238E27FC236}">
                <a16:creationId xmlns:a16="http://schemas.microsoft.com/office/drawing/2014/main" xmlns="" id="{52601537-6970-6844-8047-0F0A61055296}"/>
              </a:ext>
            </a:extLst>
          </p:cNvPr>
          <p:cNvSpPr txBox="1"/>
          <p:nvPr/>
        </p:nvSpPr>
        <p:spPr>
          <a:xfrm>
            <a:off x="3246474" y="4157807"/>
            <a:ext cx="1096926" cy="430887"/>
          </a:xfrm>
          <a:prstGeom prst="rect">
            <a:avLst/>
          </a:prstGeom>
          <a:noFill/>
        </p:spPr>
        <p:txBody>
          <a:bodyPr wrap="square">
            <a:spAutoFit/>
          </a:bodyPr>
          <a:lstStyle/>
          <a:p>
            <a:r>
              <a:rPr lang="en-US" altLang="zh-CN" sz="2200" dirty="0">
                <a:solidFill>
                  <a:srgbClr val="DD5C60"/>
                </a:solidFill>
              </a:rPr>
              <a:t>reliance</a:t>
            </a:r>
            <a:endParaRPr lang="zh-CN" altLang="en-US" sz="2200" dirty="0">
              <a:solidFill>
                <a:srgbClr val="DD5C60"/>
              </a:solidFill>
            </a:endParaRPr>
          </a:p>
        </p:txBody>
      </p:sp>
      <p:sp>
        <p:nvSpPr>
          <p:cNvPr id="36" name="文本框 35">
            <a:extLst>
              <a:ext uri="{FF2B5EF4-FFF2-40B4-BE49-F238E27FC236}">
                <a16:creationId xmlns:a16="http://schemas.microsoft.com/office/drawing/2014/main" xmlns="" id="{823FFAD4-5A07-C8E8-1781-27F6D0030382}"/>
              </a:ext>
            </a:extLst>
          </p:cNvPr>
          <p:cNvSpPr txBox="1"/>
          <p:nvPr/>
        </p:nvSpPr>
        <p:spPr>
          <a:xfrm>
            <a:off x="3711180" y="4654579"/>
            <a:ext cx="1254958" cy="430887"/>
          </a:xfrm>
          <a:prstGeom prst="rect">
            <a:avLst/>
          </a:prstGeom>
          <a:noFill/>
        </p:spPr>
        <p:txBody>
          <a:bodyPr wrap="square">
            <a:spAutoFit/>
          </a:bodyPr>
          <a:lstStyle/>
          <a:p>
            <a:r>
              <a:rPr lang="en-US" altLang="zh-CN" sz="2200" dirty="0">
                <a:solidFill>
                  <a:srgbClr val="DD5C60"/>
                </a:solidFill>
              </a:rPr>
              <a:t>approach</a:t>
            </a:r>
            <a:endParaRPr lang="zh-CN" altLang="en-US" sz="2200" dirty="0">
              <a:solidFill>
                <a:srgbClr val="DD5C60"/>
              </a:solidFill>
            </a:endParaRPr>
          </a:p>
        </p:txBody>
      </p:sp>
      <p:sp>
        <p:nvSpPr>
          <p:cNvPr id="37" name="文本框 36">
            <a:extLst>
              <a:ext uri="{FF2B5EF4-FFF2-40B4-BE49-F238E27FC236}">
                <a16:creationId xmlns:a16="http://schemas.microsoft.com/office/drawing/2014/main" xmlns="" id="{ABAA6FAD-8A53-4AB2-DD19-DA1D964AE9B9}"/>
              </a:ext>
            </a:extLst>
          </p:cNvPr>
          <p:cNvSpPr txBox="1"/>
          <p:nvPr/>
        </p:nvSpPr>
        <p:spPr>
          <a:xfrm>
            <a:off x="4286107" y="5151340"/>
            <a:ext cx="1713843" cy="430887"/>
          </a:xfrm>
          <a:prstGeom prst="rect">
            <a:avLst/>
          </a:prstGeom>
          <a:noFill/>
        </p:spPr>
        <p:txBody>
          <a:bodyPr wrap="square">
            <a:spAutoFit/>
          </a:bodyPr>
          <a:lstStyle/>
          <a:p>
            <a:r>
              <a:rPr lang="en-US" altLang="zh-CN" sz="2200" dirty="0">
                <a:solidFill>
                  <a:srgbClr val="DA5362"/>
                </a:solidFill>
              </a:rPr>
              <a:t> </a:t>
            </a:r>
            <a:r>
              <a:rPr lang="en-US" altLang="zh-CN" sz="2200" dirty="0">
                <a:solidFill>
                  <a:srgbClr val="DD5C60"/>
                </a:solidFill>
              </a:rPr>
              <a:t>expectations</a:t>
            </a:r>
            <a:endParaRPr lang="zh-CN" altLang="en-US" sz="2200" dirty="0">
              <a:solidFill>
                <a:srgbClr val="DD5C60"/>
              </a:solidFill>
            </a:endParaRPr>
          </a:p>
        </p:txBody>
      </p:sp>
      <p:sp>
        <p:nvSpPr>
          <p:cNvPr id="38" name="文本框 37">
            <a:extLst>
              <a:ext uri="{FF2B5EF4-FFF2-40B4-BE49-F238E27FC236}">
                <a16:creationId xmlns:a16="http://schemas.microsoft.com/office/drawing/2014/main" xmlns="" id="{A509390D-D2E3-CE64-D29A-E20F5FE0D742}"/>
              </a:ext>
            </a:extLst>
          </p:cNvPr>
          <p:cNvSpPr txBox="1"/>
          <p:nvPr/>
        </p:nvSpPr>
        <p:spPr>
          <a:xfrm>
            <a:off x="4482614" y="5648101"/>
            <a:ext cx="2078911" cy="430887"/>
          </a:xfrm>
          <a:prstGeom prst="rect">
            <a:avLst/>
          </a:prstGeom>
          <a:noFill/>
        </p:spPr>
        <p:txBody>
          <a:bodyPr wrap="square">
            <a:spAutoFit/>
          </a:bodyPr>
          <a:lstStyle/>
          <a:p>
            <a:r>
              <a:rPr lang="en-US" altLang="zh-CN" sz="2200" dirty="0">
                <a:solidFill>
                  <a:srgbClr val="DD5C60"/>
                </a:solidFill>
              </a:rPr>
              <a:t>comfort zone</a:t>
            </a:r>
            <a:endParaRPr lang="zh-CN" altLang="en-US" sz="2200" dirty="0">
              <a:solidFill>
                <a:srgbClr val="DD5C60"/>
              </a:solidFill>
            </a:endParaRPr>
          </a:p>
        </p:txBody>
      </p:sp>
      <p:sp>
        <p:nvSpPr>
          <p:cNvPr id="39" name="矩形 38">
            <a:hlinkClick r:id="rId9" action="ppaction://hlinksldjump"/>
            <a:extLst>
              <a:ext uri="{FF2B5EF4-FFF2-40B4-BE49-F238E27FC236}">
                <a16:creationId xmlns:a16="http://schemas.microsoft.com/office/drawing/2014/main" xmlns="" id="{5428D733-2DB6-E7FA-7797-6F02171B96C7}"/>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39">
            <a:hlinkClick r:id="rId10" action="ppaction://hlinksldjump"/>
            <a:extLst>
              <a:ext uri="{FF2B5EF4-FFF2-40B4-BE49-F238E27FC236}">
                <a16:creationId xmlns:a16="http://schemas.microsoft.com/office/drawing/2014/main" xmlns="" id="{3C784843-85E3-8BE9-79D8-41A14CD7F1CB}"/>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41" name="矩形 40">
            <a:hlinkClick r:id="rId11" action="ppaction://hlinksldjump"/>
            <a:extLst>
              <a:ext uri="{FF2B5EF4-FFF2-40B4-BE49-F238E27FC236}">
                <a16:creationId xmlns:a16="http://schemas.microsoft.com/office/drawing/2014/main" xmlns="" id="{1027200E-58D3-AF99-B5A6-3ABC84FF3D62}"/>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30983684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childTnLst>
                    </p:cTn>
                  </p:par>
                </p:childTnLst>
              </p:cTn>
              <p:nextCondLst>
                <p:cond evt="onClick" delay="0">
                  <p:tgtEl>
                    <p:spTgt spid="31"/>
                  </p:tgtEl>
                </p:cond>
              </p:nextCondLst>
            </p:seq>
          </p:childTnLst>
        </p:cTn>
      </p:par>
    </p:tnLst>
    <p:bldLst>
      <p:bldP spid="33" grpId="0"/>
      <p:bldP spid="34" grpId="0"/>
      <p:bldP spid="35" grpId="0"/>
      <p:bldP spid="36" grpId="0"/>
      <p:bldP spid="37"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8.12</a:t>
            </a:r>
            <a:endParaRPr lang="zh-CN" altLang="en-US" sz="2600" b="1" dirty="0">
              <a:solidFill>
                <a:srgbClr val="DA5362"/>
              </a:solidFill>
            </a:endParaRPr>
          </a:p>
        </p:txBody>
      </p:sp>
      <p:sp>
        <p:nvSpPr>
          <p:cNvPr id="30" name="文本框 29"/>
          <p:cNvSpPr txBox="1"/>
          <p:nvPr/>
        </p:nvSpPr>
        <p:spPr>
          <a:xfrm>
            <a:off x="919321" y="2061802"/>
            <a:ext cx="10795000" cy="1015663"/>
          </a:xfrm>
          <a:prstGeom prst="rect">
            <a:avLst/>
          </a:prstGeom>
          <a:noFill/>
        </p:spPr>
        <p:txBody>
          <a:bodyPr wrap="square" rtlCol="0">
            <a:spAutoFit/>
          </a:bodyPr>
          <a:lstStyle/>
          <a:p>
            <a:r>
              <a:rPr lang="en-US" altLang="zh-CN" sz="2000" i="1" dirty="0"/>
              <a:t>This table outlines the structure and main idea of the passage. Complete it with reference to the </a:t>
            </a:r>
          </a:p>
          <a:p>
            <a:r>
              <a:rPr lang="en-US" altLang="zh-CN" sz="2000" i="1" dirty="0"/>
              <a:t>volunteer programs Sara participated in during the three different stages in her life and her gains </a:t>
            </a:r>
          </a:p>
          <a:p>
            <a:r>
              <a:rPr lang="en-US" altLang="zh-CN" sz="2000" i="1" dirty="0"/>
              <a:t>from these experiences.</a:t>
            </a: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35" name="组合 34">
            <a:extLst>
              <a:ext uri="{FF2B5EF4-FFF2-40B4-BE49-F238E27FC236}">
                <a16:creationId xmlns:a16="http://schemas.microsoft.com/office/drawing/2014/main" xmlns="" id="{7A6C4862-87EA-E913-895C-1B30C8FDB676}"/>
              </a:ext>
            </a:extLst>
          </p:cNvPr>
          <p:cNvGrpSpPr/>
          <p:nvPr/>
        </p:nvGrpSpPr>
        <p:grpSpPr>
          <a:xfrm>
            <a:off x="8370044" y="885366"/>
            <a:ext cx="799525" cy="586284"/>
            <a:chOff x="6218013" y="812542"/>
            <a:chExt cx="799525" cy="586284"/>
          </a:xfrm>
        </p:grpSpPr>
        <p:sp>
          <p:nvSpPr>
            <p:cNvPr id="36" name="椭圆 35">
              <a:extLst>
                <a:ext uri="{FF2B5EF4-FFF2-40B4-BE49-F238E27FC236}">
                  <a16:creationId xmlns:a16="http://schemas.microsoft.com/office/drawing/2014/main" xmlns="" id="{A303E002-D34E-6B50-ECF3-18065EA68DA1}"/>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 name="图片 36">
              <a:extLst>
                <a:ext uri="{FF2B5EF4-FFF2-40B4-BE49-F238E27FC236}">
                  <a16:creationId xmlns:a16="http://schemas.microsoft.com/office/drawing/2014/main" xmlns="" id="{B76B7AC0-4B0B-C72C-15FE-DB9DE2A09822}"/>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8" name="文本框 37">
              <a:hlinkClick r:id="rId4" action="ppaction://hlinksldjump"/>
              <a:extLst>
                <a:ext uri="{FF2B5EF4-FFF2-40B4-BE49-F238E27FC236}">
                  <a16:creationId xmlns:a16="http://schemas.microsoft.com/office/drawing/2014/main" xmlns="" id="{CD4F74D5-E2FD-D48C-15DB-5F3201C6AC13}"/>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8.11</a:t>
              </a:r>
              <a:endParaRPr lang="zh-CN" altLang="en-US" sz="1200" b="1" dirty="0">
                <a:solidFill>
                  <a:schemeClr val="bg1"/>
                </a:solidFill>
              </a:endParaRPr>
            </a:p>
          </p:txBody>
        </p:sp>
      </p:grpSp>
      <p:grpSp>
        <p:nvGrpSpPr>
          <p:cNvPr id="39" name="组合 38">
            <a:extLst>
              <a:ext uri="{FF2B5EF4-FFF2-40B4-BE49-F238E27FC236}">
                <a16:creationId xmlns:a16="http://schemas.microsoft.com/office/drawing/2014/main" xmlns="" id="{1C3435EB-611A-2432-F235-17FBB8E89353}"/>
              </a:ext>
            </a:extLst>
          </p:cNvPr>
          <p:cNvGrpSpPr/>
          <p:nvPr/>
        </p:nvGrpSpPr>
        <p:grpSpPr>
          <a:xfrm>
            <a:off x="9094497" y="888454"/>
            <a:ext cx="799525" cy="586284"/>
            <a:chOff x="6218013" y="812542"/>
            <a:chExt cx="799525" cy="586284"/>
          </a:xfrm>
        </p:grpSpPr>
        <p:sp>
          <p:nvSpPr>
            <p:cNvPr id="40" name="椭圆 39">
              <a:extLst>
                <a:ext uri="{FF2B5EF4-FFF2-40B4-BE49-F238E27FC236}">
                  <a16:creationId xmlns:a16="http://schemas.microsoft.com/office/drawing/2014/main" xmlns="" id="{A33B50D6-9F14-9DC8-AE3B-AA50E3836613}"/>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1" name="图片 40">
              <a:extLst>
                <a:ext uri="{FF2B5EF4-FFF2-40B4-BE49-F238E27FC236}">
                  <a16:creationId xmlns:a16="http://schemas.microsoft.com/office/drawing/2014/main" xmlns="" id="{398E84E0-68FD-A2DC-D554-B3A90E29BCDF}"/>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2" name="文本框 41">
              <a:hlinkClick r:id="rId5" action="ppaction://hlinksldjump"/>
              <a:extLst>
                <a:ext uri="{FF2B5EF4-FFF2-40B4-BE49-F238E27FC236}">
                  <a16:creationId xmlns:a16="http://schemas.microsoft.com/office/drawing/2014/main" xmlns="" id="{3EC03278-D91E-3249-1A60-CCCA8AB2773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8.12</a:t>
              </a:r>
              <a:endParaRPr lang="zh-CN" altLang="en-US" sz="1200" b="1" dirty="0">
                <a:solidFill>
                  <a:schemeClr val="bg1"/>
                </a:solidFill>
              </a:endParaRPr>
            </a:p>
          </p:txBody>
        </p:sp>
      </p:grpSp>
      <p:grpSp>
        <p:nvGrpSpPr>
          <p:cNvPr id="43" name="组合 42">
            <a:extLst>
              <a:ext uri="{FF2B5EF4-FFF2-40B4-BE49-F238E27FC236}">
                <a16:creationId xmlns:a16="http://schemas.microsoft.com/office/drawing/2014/main" xmlns="" id="{6ED9F8C9-9B6D-7FB0-0889-9997420638B4}"/>
              </a:ext>
            </a:extLst>
          </p:cNvPr>
          <p:cNvGrpSpPr/>
          <p:nvPr/>
        </p:nvGrpSpPr>
        <p:grpSpPr>
          <a:xfrm>
            <a:off x="9809575" y="888454"/>
            <a:ext cx="799525" cy="586284"/>
            <a:chOff x="6218013" y="812542"/>
            <a:chExt cx="799525" cy="586284"/>
          </a:xfrm>
        </p:grpSpPr>
        <p:sp>
          <p:nvSpPr>
            <p:cNvPr id="64" name="椭圆 63">
              <a:extLst>
                <a:ext uri="{FF2B5EF4-FFF2-40B4-BE49-F238E27FC236}">
                  <a16:creationId xmlns:a16="http://schemas.microsoft.com/office/drawing/2014/main" xmlns="" id="{2A431040-1F2D-7A2B-11AD-232C2E357AF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a:extLst>
                <a:ext uri="{FF2B5EF4-FFF2-40B4-BE49-F238E27FC236}">
                  <a16:creationId xmlns:a16="http://schemas.microsoft.com/office/drawing/2014/main" xmlns="" id="{A27C87FE-2556-2922-34C8-1016DE463359}"/>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6" action="ppaction://hlinksldjump"/>
              <a:extLst>
                <a:ext uri="{FF2B5EF4-FFF2-40B4-BE49-F238E27FC236}">
                  <a16:creationId xmlns:a16="http://schemas.microsoft.com/office/drawing/2014/main" xmlns="" id="{EECC6D0D-29A5-CC91-794A-D580148E71E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8.13</a:t>
              </a:r>
              <a:endParaRPr lang="zh-CN" altLang="en-US" sz="1200" b="1" dirty="0">
                <a:solidFill>
                  <a:schemeClr val="bg1"/>
                </a:solidFill>
              </a:endParaRPr>
            </a:p>
          </p:txBody>
        </p:sp>
      </p:grpSp>
      <p:grpSp>
        <p:nvGrpSpPr>
          <p:cNvPr id="67" name="组合 66">
            <a:extLst>
              <a:ext uri="{FF2B5EF4-FFF2-40B4-BE49-F238E27FC236}">
                <a16:creationId xmlns:a16="http://schemas.microsoft.com/office/drawing/2014/main" xmlns="" id="{C91CCEE4-D2BC-0AAA-32FE-7182864AB24C}"/>
              </a:ext>
            </a:extLst>
          </p:cNvPr>
          <p:cNvGrpSpPr/>
          <p:nvPr/>
        </p:nvGrpSpPr>
        <p:grpSpPr>
          <a:xfrm>
            <a:off x="10534028" y="891542"/>
            <a:ext cx="799525" cy="586284"/>
            <a:chOff x="6218013" y="812542"/>
            <a:chExt cx="799525" cy="586284"/>
          </a:xfrm>
        </p:grpSpPr>
        <p:sp>
          <p:nvSpPr>
            <p:cNvPr id="68" name="椭圆 67">
              <a:extLst>
                <a:ext uri="{FF2B5EF4-FFF2-40B4-BE49-F238E27FC236}">
                  <a16:creationId xmlns:a16="http://schemas.microsoft.com/office/drawing/2014/main" xmlns="" id="{4DE24190-70B7-AC81-BDE0-297925F7F27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a:extLst>
                <a:ext uri="{FF2B5EF4-FFF2-40B4-BE49-F238E27FC236}">
                  <a16:creationId xmlns:a16="http://schemas.microsoft.com/office/drawing/2014/main" xmlns="" id="{2FEF6CD8-E995-E686-81FE-026628722AC1}"/>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7" action="ppaction://hlinksldjump"/>
              <a:extLst>
                <a:ext uri="{FF2B5EF4-FFF2-40B4-BE49-F238E27FC236}">
                  <a16:creationId xmlns:a16="http://schemas.microsoft.com/office/drawing/2014/main" xmlns="" id="{06358655-2F1C-F6A6-E080-67117895463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8.14</a:t>
              </a:r>
              <a:endParaRPr lang="zh-CN" altLang="en-US" sz="1200" b="1" dirty="0">
                <a:solidFill>
                  <a:schemeClr val="bg1"/>
                </a:solidFill>
              </a:endParaRPr>
            </a:p>
          </p:txBody>
        </p:sp>
      </p:grpSp>
      <p:grpSp>
        <p:nvGrpSpPr>
          <p:cNvPr id="71" name="组合 70">
            <a:extLst>
              <a:ext uri="{FF2B5EF4-FFF2-40B4-BE49-F238E27FC236}">
                <a16:creationId xmlns:a16="http://schemas.microsoft.com/office/drawing/2014/main" xmlns="" id="{3C654C67-255C-338E-6DCA-5B598C48CA1E}"/>
              </a:ext>
            </a:extLst>
          </p:cNvPr>
          <p:cNvGrpSpPr/>
          <p:nvPr/>
        </p:nvGrpSpPr>
        <p:grpSpPr>
          <a:xfrm>
            <a:off x="11255653" y="886655"/>
            <a:ext cx="799525" cy="586284"/>
            <a:chOff x="6218013" y="812542"/>
            <a:chExt cx="799525" cy="586284"/>
          </a:xfrm>
        </p:grpSpPr>
        <p:sp>
          <p:nvSpPr>
            <p:cNvPr id="72" name="椭圆 71">
              <a:extLst>
                <a:ext uri="{FF2B5EF4-FFF2-40B4-BE49-F238E27FC236}">
                  <a16:creationId xmlns:a16="http://schemas.microsoft.com/office/drawing/2014/main" xmlns="" id="{3FB2A67A-D6F4-6FF5-DE50-D0199E29F3F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a:extLst>
                <a:ext uri="{FF2B5EF4-FFF2-40B4-BE49-F238E27FC236}">
                  <a16:creationId xmlns:a16="http://schemas.microsoft.com/office/drawing/2014/main" xmlns="" id="{2DCE51E4-741D-82D4-1316-33E1639EE7FA}"/>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8" action="ppaction://hlinksldjump"/>
              <a:extLst>
                <a:ext uri="{FF2B5EF4-FFF2-40B4-BE49-F238E27FC236}">
                  <a16:creationId xmlns:a16="http://schemas.microsoft.com/office/drawing/2014/main" xmlns="" id="{DC703B28-1384-0C0D-55AE-411CCFF2F456}"/>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8.15</a:t>
              </a:r>
              <a:endParaRPr lang="zh-CN" altLang="en-US" sz="1200" b="1" dirty="0">
                <a:solidFill>
                  <a:schemeClr val="bg1"/>
                </a:solidFill>
              </a:endParaRPr>
            </a:p>
          </p:txBody>
        </p:sp>
      </p:grpSp>
      <p:graphicFrame>
        <p:nvGraphicFramePr>
          <p:cNvPr id="2" name="表格 1">
            <a:extLst>
              <a:ext uri="{FF2B5EF4-FFF2-40B4-BE49-F238E27FC236}">
                <a16:creationId xmlns:a16="http://schemas.microsoft.com/office/drawing/2014/main" xmlns="" id="{5969B0C2-32CA-9B56-0B8B-BB009E2E231F}"/>
              </a:ext>
            </a:extLst>
          </p:cNvPr>
          <p:cNvGraphicFramePr>
            <a:graphicFrameLocks noGrp="1"/>
          </p:cNvGraphicFramePr>
          <p:nvPr>
            <p:extLst>
              <p:ext uri="{D42A27DB-BD31-4B8C-83A1-F6EECF244321}">
                <p14:modId xmlns:p14="http://schemas.microsoft.com/office/powerpoint/2010/main" xmlns="" val="2898007428"/>
              </p:ext>
            </p:extLst>
          </p:nvPr>
        </p:nvGraphicFramePr>
        <p:xfrm>
          <a:off x="827735" y="3238592"/>
          <a:ext cx="10725472" cy="2423276"/>
        </p:xfrm>
        <a:graphic>
          <a:graphicData uri="http://schemas.openxmlformats.org/drawingml/2006/table">
            <a:tbl>
              <a:tblPr firstRow="1" firstCol="1" bandRow="1">
                <a:tableStyleId>{5C22544A-7EE6-4342-B048-85BDC9FD1C3A}</a:tableStyleId>
              </a:tblPr>
              <a:tblGrid>
                <a:gridCol w="1261880">
                  <a:extLst>
                    <a:ext uri="{9D8B030D-6E8A-4147-A177-3AD203B41FA5}">
                      <a16:colId xmlns:a16="http://schemas.microsoft.com/office/drawing/2014/main" xmlns="" val="3007885299"/>
                    </a:ext>
                  </a:extLst>
                </a:gridCol>
                <a:gridCol w="2988221">
                  <a:extLst>
                    <a:ext uri="{9D8B030D-6E8A-4147-A177-3AD203B41FA5}">
                      <a16:colId xmlns:a16="http://schemas.microsoft.com/office/drawing/2014/main" xmlns="" val="2993791750"/>
                    </a:ext>
                  </a:extLst>
                </a:gridCol>
                <a:gridCol w="6475371">
                  <a:extLst>
                    <a:ext uri="{9D8B030D-6E8A-4147-A177-3AD203B41FA5}">
                      <a16:colId xmlns:a16="http://schemas.microsoft.com/office/drawing/2014/main" xmlns="" val="1837568624"/>
                    </a:ext>
                  </a:extLst>
                </a:gridCol>
              </a:tblGrid>
              <a:tr h="671256">
                <a:tc>
                  <a:txBody>
                    <a:bodyPr/>
                    <a:lstStyle/>
                    <a:p>
                      <a:pPr marR="19685" algn="ctr">
                        <a:lnSpc>
                          <a:spcPct val="100000"/>
                        </a:lnSpc>
                        <a:spcAft>
                          <a:spcPts val="0"/>
                        </a:spcAft>
                        <a:tabLst>
                          <a:tab pos="2070735" algn="l"/>
                        </a:tabLst>
                      </a:pPr>
                      <a:r>
                        <a:rPr lang="en-US" sz="2200" kern="100" dirty="0">
                          <a:effectLst/>
                          <a:latin typeface="+mn-lt"/>
                          <a:cs typeface="Times New Roman" panose="02020603050405020304" pitchFamily="18" charset="0"/>
                        </a:rPr>
                        <a:t>Stages</a:t>
                      </a: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indent="799465" algn="l" defTabSz="914400" rtl="0" eaLnBrk="1" latinLnBrk="0" hangingPunct="1">
                        <a:lnSpc>
                          <a:spcPct val="100000"/>
                        </a:lnSpc>
                        <a:spcAft>
                          <a:spcPts val="0"/>
                        </a:spcAft>
                        <a:tabLst>
                          <a:tab pos="2070735" algn="l"/>
                        </a:tabLst>
                      </a:pPr>
                      <a:r>
                        <a:rPr lang="en-US" sz="2200" b="1" kern="100" dirty="0">
                          <a:solidFill>
                            <a:schemeClr val="lt1"/>
                          </a:solidFill>
                          <a:effectLst/>
                          <a:latin typeface="+mn-lt"/>
                          <a:ea typeface="+mn-ea"/>
                          <a:cs typeface="Times New Roman" panose="02020603050405020304" pitchFamily="18" charset="0"/>
                        </a:rPr>
                        <a:t>Volunteer   </a:t>
                      </a:r>
                    </a:p>
                    <a:p>
                      <a:pPr marL="0" marR="19685" indent="799465" algn="l" defTabSz="914400" rtl="0" eaLnBrk="1" latinLnBrk="0" hangingPunct="1">
                        <a:lnSpc>
                          <a:spcPct val="100000"/>
                        </a:lnSpc>
                        <a:spcAft>
                          <a:spcPts val="0"/>
                        </a:spcAft>
                        <a:tabLst>
                          <a:tab pos="2070735" algn="l"/>
                        </a:tabLst>
                      </a:pPr>
                      <a:r>
                        <a:rPr lang="en-US" sz="2200" b="1" kern="100" dirty="0">
                          <a:solidFill>
                            <a:schemeClr val="lt1"/>
                          </a:solidFill>
                          <a:effectLst/>
                          <a:latin typeface="+mn-lt"/>
                          <a:ea typeface="+mn-ea"/>
                          <a:cs typeface="Times New Roman" panose="02020603050405020304" pitchFamily="18" charset="0"/>
                        </a:rPr>
                        <a:t>Experiences</a:t>
                      </a:r>
                      <a:endParaRPr lang="zh-CN" altLang="en-US" sz="2200" b="1" kern="100" dirty="0">
                        <a:solidFill>
                          <a:schemeClr val="lt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tc>
                  <a:txBody>
                    <a:bodyPr/>
                    <a:lstStyle/>
                    <a:p>
                      <a:pPr marL="0" marR="19685" indent="799465" algn="ctr" defTabSz="914400" rtl="0" eaLnBrk="1" latinLnBrk="0" hangingPunct="1">
                        <a:lnSpc>
                          <a:spcPct val="100000"/>
                        </a:lnSpc>
                        <a:spcAft>
                          <a:spcPts val="0"/>
                        </a:spcAft>
                        <a:tabLst>
                          <a:tab pos="2070735" algn="l"/>
                        </a:tabLst>
                      </a:pPr>
                      <a:r>
                        <a:rPr lang="en-US" altLang="zh-CN" sz="2400" dirty="0"/>
                        <a:t>Gains </a:t>
                      </a:r>
                      <a:endParaRPr lang="zh-CN" altLang="en-US" sz="2200" b="1" kern="100" dirty="0">
                        <a:solidFill>
                          <a:schemeClr val="lt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A8152"/>
                    </a:solidFill>
                  </a:tcPr>
                </a:tc>
                <a:extLst>
                  <a:ext uri="{0D108BD9-81ED-4DB2-BD59-A6C34878D82A}">
                    <a16:rowId xmlns:a16="http://schemas.microsoft.com/office/drawing/2014/main" xmlns="" val="3749059463"/>
                  </a:ext>
                </a:extLst>
              </a:tr>
              <a:tr h="1752020">
                <a:tc>
                  <a:txBody>
                    <a:bodyPr/>
                    <a:lstStyle/>
                    <a:p>
                      <a:pPr marR="19685" algn="ctr">
                        <a:lnSpc>
                          <a:spcPct val="100000"/>
                        </a:lnSpc>
                        <a:spcAft>
                          <a:spcPts val="0"/>
                        </a:spcAft>
                        <a:tabLst>
                          <a:tab pos="2070735" algn="l"/>
                        </a:tabLst>
                      </a:pPr>
                      <a:r>
                        <a:rPr lang="en-US" sz="2200" b="1" kern="100" dirty="0">
                          <a:solidFill>
                            <a:schemeClr val="tx1"/>
                          </a:solidFill>
                          <a:effectLst/>
                          <a:latin typeface="+mn-lt"/>
                          <a:cs typeface="Times New Roman" panose="02020603050405020304" pitchFamily="18" charset="0"/>
                        </a:rPr>
                        <a:t>High school</a:t>
                      </a:r>
                      <a:endParaRPr lang="zh-CN" sz="2200" b="1" kern="100" dirty="0">
                        <a:solidFill>
                          <a:schemeClr val="tx1"/>
                        </a:solidFill>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lnSpc>
                          <a:spcPct val="120000"/>
                        </a:lnSpc>
                        <a:spcAft>
                          <a:spcPts val="0"/>
                        </a:spcAft>
                        <a:buSzPts val="650"/>
                        <a:buFont typeface="Wingdings" panose="05000000000000000000" pitchFamily="2" charset="2"/>
                        <a:buNone/>
                      </a:pPr>
                      <a:r>
                        <a:rPr lang="en-US" sz="2200" kern="100" dirty="0">
                          <a:effectLst/>
                          <a:latin typeface="+mn-lt"/>
                          <a:cs typeface="Times New Roman" panose="02020603050405020304" pitchFamily="18" charset="0"/>
                        </a:rPr>
                        <a:t>• Teaching English to </a:t>
                      </a:r>
                    </a:p>
                    <a:p>
                      <a:pPr marL="0" lvl="0" indent="0">
                        <a:lnSpc>
                          <a:spcPct val="120000"/>
                        </a:lnSpc>
                        <a:spcAft>
                          <a:spcPts val="0"/>
                        </a:spcAft>
                        <a:buSzPts val="650"/>
                        <a:buFont typeface="Wingdings" panose="05000000000000000000" pitchFamily="2" charset="2"/>
                        <a:buNone/>
                      </a:pPr>
                      <a:r>
                        <a:rPr lang="en-US" sz="2200" kern="100" dirty="0">
                          <a:effectLst/>
                          <a:latin typeface="+mn-lt"/>
                          <a:cs typeface="Times New Roman" panose="02020603050405020304" pitchFamily="18" charset="0"/>
                        </a:rPr>
                        <a:t>1. _______________</a:t>
                      </a:r>
                    </a:p>
                    <a:p>
                      <a:pPr marL="0" lvl="0" indent="0">
                        <a:lnSpc>
                          <a:spcPct val="120000"/>
                        </a:lnSpc>
                        <a:spcAft>
                          <a:spcPts val="0"/>
                        </a:spcAft>
                        <a:buSzPts val="650"/>
                        <a:buFont typeface="Wingdings" panose="05000000000000000000" pitchFamily="2" charset="2"/>
                        <a:buNone/>
                      </a:pPr>
                      <a:r>
                        <a:rPr lang="en-US" sz="2200" kern="100" dirty="0">
                          <a:effectLst/>
                          <a:latin typeface="+mn-lt"/>
                          <a:cs typeface="Times New Roman" panose="02020603050405020304" pitchFamily="18" charset="0"/>
                        </a:rPr>
                        <a:t>    by HIV and AIDS </a:t>
                      </a:r>
                      <a:endParaRPr lang="zh-CN" sz="2200" kern="100" dirty="0">
                        <a:effectLst/>
                        <a:latin typeface="+mn-lt"/>
                        <a:ea typeface="宋体" panose="02010600030101010101" pitchFamily="2" charset="-122"/>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lnSpc>
                          <a:spcPct val="120000"/>
                        </a:lnSpc>
                        <a:spcAft>
                          <a:spcPts val="0"/>
                        </a:spcAft>
                        <a:buSzPts val="650"/>
                        <a:buFont typeface="Wingdings" panose="05000000000000000000" pitchFamily="2" charset="2"/>
                        <a:buNone/>
                      </a:pPr>
                      <a:r>
                        <a:rPr lang="en-US" altLang="zh-CN" sz="2200" kern="100" dirty="0">
                          <a:solidFill>
                            <a:schemeClr val="dk1"/>
                          </a:solidFill>
                          <a:effectLst/>
                          <a:latin typeface="+mn-lt"/>
                          <a:ea typeface="+mn-ea"/>
                          <a:cs typeface="Times New Roman" panose="02020603050405020304" pitchFamily="18" charset="0"/>
                        </a:rPr>
                        <a:t>• Offering a chance to use her own </a:t>
                      </a:r>
                    </a:p>
                    <a:p>
                      <a:pPr marL="0" lvl="0" indent="0">
                        <a:lnSpc>
                          <a:spcPct val="120000"/>
                        </a:lnSpc>
                        <a:spcAft>
                          <a:spcPts val="0"/>
                        </a:spcAft>
                        <a:buSzPts val="650"/>
                        <a:buFont typeface="Wingdings" panose="05000000000000000000" pitchFamily="2" charset="2"/>
                        <a:buNone/>
                      </a:pPr>
                      <a:r>
                        <a:rPr lang="en-US" altLang="zh-CN" sz="2200" kern="100" dirty="0">
                          <a:solidFill>
                            <a:schemeClr val="dk1"/>
                          </a:solidFill>
                          <a:effectLst/>
                          <a:latin typeface="+mn-lt"/>
                          <a:ea typeface="+mn-ea"/>
                          <a:cs typeface="Times New Roman" panose="02020603050405020304" pitchFamily="18" charset="0"/>
                        </a:rPr>
                        <a:t>2. _____________________ as a platform to help   </a:t>
                      </a:r>
                    </a:p>
                    <a:p>
                      <a:pPr marL="0" lvl="0" indent="0">
                        <a:lnSpc>
                          <a:spcPct val="120000"/>
                        </a:lnSpc>
                        <a:spcAft>
                          <a:spcPts val="0"/>
                        </a:spcAft>
                        <a:buSzPts val="650"/>
                        <a:buFont typeface="Wingdings" panose="05000000000000000000" pitchFamily="2" charset="2"/>
                        <a:buNone/>
                      </a:pPr>
                      <a:r>
                        <a:rPr lang="en-US" altLang="zh-CN" sz="2200" kern="100" dirty="0">
                          <a:solidFill>
                            <a:schemeClr val="dk1"/>
                          </a:solidFill>
                          <a:effectLst/>
                          <a:latin typeface="+mn-lt"/>
                          <a:ea typeface="+mn-ea"/>
                          <a:cs typeface="Times New Roman" panose="02020603050405020304" pitchFamily="18" charset="0"/>
                        </a:rPr>
                        <a:t>    others </a:t>
                      </a:r>
                    </a:p>
                    <a:p>
                      <a:pPr marL="0" lvl="0" indent="0">
                        <a:lnSpc>
                          <a:spcPct val="120000"/>
                        </a:lnSpc>
                        <a:spcAft>
                          <a:spcPts val="0"/>
                        </a:spcAft>
                        <a:buSzPts val="650"/>
                        <a:buFont typeface="Wingdings" panose="05000000000000000000" pitchFamily="2" charset="2"/>
                        <a:buNone/>
                      </a:pPr>
                      <a:r>
                        <a:rPr lang="en-US" altLang="zh-CN" sz="2200" kern="100" dirty="0">
                          <a:solidFill>
                            <a:schemeClr val="dk1"/>
                          </a:solidFill>
                          <a:effectLst/>
                          <a:latin typeface="+mn-lt"/>
                          <a:ea typeface="+mn-ea"/>
                          <a:cs typeface="Times New Roman" panose="02020603050405020304" pitchFamily="18" charset="0"/>
                        </a:rPr>
                        <a:t>•3. __________ her own ignorance about HIV infection </a:t>
                      </a:r>
                      <a:endParaRPr lang="zh-CN" altLang="en-US" sz="2200" kern="100" dirty="0">
                        <a:solidFill>
                          <a:schemeClr val="dk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618956491"/>
                  </a:ext>
                </a:extLst>
              </a:tr>
            </a:tbl>
          </a:graphicData>
        </a:graphic>
      </p:graphicFrame>
      <p:sp>
        <p:nvSpPr>
          <p:cNvPr id="28" name="文本框 27">
            <a:extLst>
              <a:ext uri="{FF2B5EF4-FFF2-40B4-BE49-F238E27FC236}">
                <a16:creationId xmlns:a16="http://schemas.microsoft.com/office/drawing/2014/main" xmlns="" id="{2FB486AC-B6B9-A17A-5057-7CBA49FD2432}"/>
              </a:ext>
            </a:extLst>
          </p:cNvPr>
          <p:cNvSpPr txBox="1"/>
          <p:nvPr/>
        </p:nvSpPr>
        <p:spPr>
          <a:xfrm>
            <a:off x="2291845" y="4589756"/>
            <a:ext cx="2361085" cy="430887"/>
          </a:xfrm>
          <a:prstGeom prst="rect">
            <a:avLst/>
          </a:prstGeom>
          <a:noFill/>
        </p:spPr>
        <p:txBody>
          <a:bodyPr wrap="square">
            <a:spAutoFit/>
          </a:bodyPr>
          <a:lstStyle/>
          <a:p>
            <a:r>
              <a:rPr lang="en-US" altLang="zh-CN" sz="2200" dirty="0">
                <a:solidFill>
                  <a:srgbClr val="DD5C60"/>
                </a:solidFill>
              </a:rPr>
              <a:t>children orphaned</a:t>
            </a:r>
            <a:endParaRPr lang="zh-CN" altLang="en-US" sz="2200" dirty="0">
              <a:solidFill>
                <a:srgbClr val="DD5C60"/>
              </a:solidFill>
            </a:endParaRPr>
          </a:p>
        </p:txBody>
      </p:sp>
      <p:sp>
        <p:nvSpPr>
          <p:cNvPr id="32" name="文本框 31">
            <a:extLst>
              <a:ext uri="{FF2B5EF4-FFF2-40B4-BE49-F238E27FC236}">
                <a16:creationId xmlns:a16="http://schemas.microsoft.com/office/drawing/2014/main" xmlns="" id="{307A334C-BCC6-466E-154D-8E768654D075}"/>
              </a:ext>
            </a:extLst>
          </p:cNvPr>
          <p:cNvSpPr txBox="1"/>
          <p:nvPr/>
        </p:nvSpPr>
        <p:spPr>
          <a:xfrm>
            <a:off x="5297541" y="4384553"/>
            <a:ext cx="3271888" cy="430887"/>
          </a:xfrm>
          <a:prstGeom prst="rect">
            <a:avLst/>
          </a:prstGeom>
          <a:noFill/>
        </p:spPr>
        <p:txBody>
          <a:bodyPr wrap="square">
            <a:spAutoFit/>
          </a:bodyPr>
          <a:lstStyle/>
          <a:p>
            <a:r>
              <a:rPr lang="en-US" altLang="zh-CN" sz="2200" dirty="0">
                <a:solidFill>
                  <a:srgbClr val="DD5C60"/>
                </a:solidFill>
              </a:rPr>
              <a:t>education and experience</a:t>
            </a:r>
            <a:endParaRPr lang="zh-CN" altLang="en-US" sz="2200" dirty="0">
              <a:solidFill>
                <a:srgbClr val="DD5C60"/>
              </a:solidFill>
            </a:endParaRPr>
          </a:p>
        </p:txBody>
      </p:sp>
      <p:sp>
        <p:nvSpPr>
          <p:cNvPr id="33" name="文本框 32">
            <a:extLst>
              <a:ext uri="{FF2B5EF4-FFF2-40B4-BE49-F238E27FC236}">
                <a16:creationId xmlns:a16="http://schemas.microsoft.com/office/drawing/2014/main" xmlns="" id="{0F4115D5-0370-8F22-84CB-DED88311560E}"/>
              </a:ext>
            </a:extLst>
          </p:cNvPr>
          <p:cNvSpPr txBox="1"/>
          <p:nvPr/>
        </p:nvSpPr>
        <p:spPr>
          <a:xfrm>
            <a:off x="5297541" y="5166530"/>
            <a:ext cx="1680509" cy="430887"/>
          </a:xfrm>
          <a:prstGeom prst="rect">
            <a:avLst/>
          </a:prstGeom>
          <a:noFill/>
        </p:spPr>
        <p:txBody>
          <a:bodyPr wrap="square">
            <a:spAutoFit/>
          </a:bodyPr>
          <a:lstStyle/>
          <a:p>
            <a:r>
              <a:rPr lang="en-US" altLang="zh-CN" sz="2200" dirty="0">
                <a:solidFill>
                  <a:srgbClr val="DA5362"/>
                </a:solidFill>
              </a:rPr>
              <a:t>  </a:t>
            </a:r>
            <a:r>
              <a:rPr lang="en-US" altLang="zh-CN" sz="2200" dirty="0">
                <a:solidFill>
                  <a:srgbClr val="DD5C60"/>
                </a:solidFill>
              </a:rPr>
              <a:t>Overturning</a:t>
            </a:r>
            <a:endParaRPr lang="zh-CN" altLang="en-US" sz="2200" dirty="0">
              <a:solidFill>
                <a:srgbClr val="DD5C60"/>
              </a:solidFill>
            </a:endParaRPr>
          </a:p>
        </p:txBody>
      </p:sp>
      <p:sp>
        <p:nvSpPr>
          <p:cNvPr id="34" name="矩形 33">
            <a:hlinkClick r:id="rId9" action="ppaction://hlinksldjump"/>
            <a:extLst>
              <a:ext uri="{FF2B5EF4-FFF2-40B4-BE49-F238E27FC236}">
                <a16:creationId xmlns:a16="http://schemas.microsoft.com/office/drawing/2014/main" xmlns="" id="{28864052-0684-749B-0045-B68F66285ABF}"/>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43">
            <a:hlinkClick r:id="rId10" action="ppaction://hlinksldjump"/>
            <a:extLst>
              <a:ext uri="{FF2B5EF4-FFF2-40B4-BE49-F238E27FC236}">
                <a16:creationId xmlns:a16="http://schemas.microsoft.com/office/drawing/2014/main" xmlns="" id="{32609CDB-EF43-B431-E263-41E580DECDAF}"/>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45" name="矩形 44">
            <a:hlinkClick r:id="rId11" action="ppaction://hlinksldjump"/>
            <a:extLst>
              <a:ext uri="{FF2B5EF4-FFF2-40B4-BE49-F238E27FC236}">
                <a16:creationId xmlns:a16="http://schemas.microsoft.com/office/drawing/2014/main" xmlns="" id="{5C79B903-F7CF-246C-D16D-2635749CFD31}"/>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41938125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childTnLst>
              </p:cTn>
              <p:nextCondLst>
                <p:cond evt="onClick" delay="0">
                  <p:tgtEl>
                    <p:spTgt spid="31"/>
                  </p:tgtEl>
                </p:cond>
              </p:nextCondLst>
            </p:seq>
          </p:childTnLst>
        </p:cTn>
      </p:par>
    </p:tnLst>
    <p:bldLst>
      <p:bldP spid="28" grpId="0"/>
      <p:bldP spid="32" grpId="0"/>
      <p:bldP spid="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8.12</a:t>
            </a:r>
            <a:endParaRPr lang="zh-CN" altLang="en-US" sz="2600" b="1" dirty="0">
              <a:solidFill>
                <a:srgbClr val="DA5362"/>
              </a:solidFill>
            </a:endParaRPr>
          </a:p>
        </p:txBody>
      </p:sp>
      <p:sp>
        <p:nvSpPr>
          <p:cNvPr id="31" name="圆角矩形 30"/>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aphicFrame>
        <p:nvGraphicFramePr>
          <p:cNvPr id="18" name="表格 17"/>
          <p:cNvGraphicFramePr>
            <a:graphicFrameLocks noGrp="1"/>
          </p:cNvGraphicFramePr>
          <p:nvPr>
            <p:extLst>
              <p:ext uri="{D42A27DB-BD31-4B8C-83A1-F6EECF244321}">
                <p14:modId xmlns:p14="http://schemas.microsoft.com/office/powerpoint/2010/main" xmlns="" val="2286989610"/>
              </p:ext>
            </p:extLst>
          </p:nvPr>
        </p:nvGraphicFramePr>
        <p:xfrm>
          <a:off x="1002424" y="2265258"/>
          <a:ext cx="10725472" cy="4425696"/>
        </p:xfrm>
        <a:graphic>
          <a:graphicData uri="http://schemas.openxmlformats.org/drawingml/2006/table">
            <a:tbl>
              <a:tblPr firstRow="1" firstCol="1" bandRow="1">
                <a:tableStyleId>{5C22544A-7EE6-4342-B048-85BDC9FD1C3A}</a:tableStyleId>
              </a:tblPr>
              <a:tblGrid>
                <a:gridCol w="2316509">
                  <a:extLst>
                    <a:ext uri="{9D8B030D-6E8A-4147-A177-3AD203B41FA5}">
                      <a16:colId xmlns:a16="http://schemas.microsoft.com/office/drawing/2014/main" xmlns="" val="3319504780"/>
                    </a:ext>
                  </a:extLst>
                </a:gridCol>
                <a:gridCol w="4224867">
                  <a:extLst>
                    <a:ext uri="{9D8B030D-6E8A-4147-A177-3AD203B41FA5}">
                      <a16:colId xmlns:a16="http://schemas.microsoft.com/office/drawing/2014/main" xmlns="" val="3848375488"/>
                    </a:ext>
                  </a:extLst>
                </a:gridCol>
                <a:gridCol w="4184096">
                  <a:extLst>
                    <a:ext uri="{9D8B030D-6E8A-4147-A177-3AD203B41FA5}">
                      <a16:colId xmlns:a16="http://schemas.microsoft.com/office/drawing/2014/main" xmlns="" val="3472100466"/>
                    </a:ext>
                  </a:extLst>
                </a:gridCol>
              </a:tblGrid>
              <a:tr h="945480">
                <a:tc>
                  <a:txBody>
                    <a:bodyPr/>
                    <a:lstStyle/>
                    <a:p>
                      <a:pPr marR="19685" algn="ctr">
                        <a:lnSpc>
                          <a:spcPct val="100000"/>
                        </a:lnSpc>
                        <a:spcAft>
                          <a:spcPts val="0"/>
                        </a:spcAft>
                        <a:tabLst>
                          <a:tab pos="2070735" algn="l"/>
                        </a:tabLst>
                      </a:pPr>
                      <a:r>
                        <a:rPr lang="en-US" altLang="zh-CN" sz="2200" b="0" kern="100" dirty="0">
                          <a:solidFill>
                            <a:schemeClr val="dk1"/>
                          </a:solidFill>
                          <a:effectLst/>
                          <a:latin typeface="+mn-lt"/>
                          <a:ea typeface="+mn-ea"/>
                          <a:cs typeface="Times New Roman" panose="02020603050405020304" pitchFamily="18" charset="0"/>
                        </a:rPr>
                        <a:t>4. ___________</a:t>
                      </a:r>
                      <a:endParaRPr lang="zh-CN" altLang="en-US" sz="2200" b="0" kern="100" dirty="0">
                        <a:solidFill>
                          <a:schemeClr val="dk1"/>
                        </a:solidFill>
                        <a:effectLst/>
                        <a:latin typeface="+mn-lt"/>
                        <a:ea typeface="+mn-ea"/>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lnSpc>
                          <a:spcPct val="120000"/>
                        </a:lnSpc>
                        <a:spcAft>
                          <a:spcPts val="0"/>
                        </a:spcAft>
                        <a:buSzPts val="650"/>
                        <a:buFont typeface="Wingdings" panose="05000000000000000000" pitchFamily="2" charset="2"/>
                        <a:buNone/>
                      </a:pPr>
                      <a:r>
                        <a:rPr lang="en-US" altLang="zh-CN" sz="2200" b="0" kern="100" dirty="0">
                          <a:solidFill>
                            <a:schemeClr val="dk1"/>
                          </a:solidFill>
                          <a:effectLst/>
                          <a:latin typeface="+mn-lt"/>
                          <a:ea typeface="+mn-ea"/>
                          <a:cs typeface="Times New Roman" panose="02020603050405020304" pitchFamily="18" charset="0"/>
                        </a:rPr>
                        <a:t>•  Using her background</a:t>
                      </a:r>
                    </a:p>
                    <a:p>
                      <a:pPr marL="0" lvl="0" indent="0">
                        <a:lnSpc>
                          <a:spcPct val="120000"/>
                        </a:lnSpc>
                        <a:spcAft>
                          <a:spcPts val="0"/>
                        </a:spcAft>
                        <a:buSzPts val="650"/>
                        <a:buFont typeface="Wingdings" panose="05000000000000000000" pitchFamily="2" charset="2"/>
                        <a:buNone/>
                      </a:pPr>
                      <a:r>
                        <a:rPr lang="en-US" altLang="zh-CN" sz="2200" b="0" kern="100" dirty="0">
                          <a:solidFill>
                            <a:schemeClr val="dk1"/>
                          </a:solidFill>
                          <a:effectLst/>
                          <a:latin typeface="+mn-lt"/>
                          <a:ea typeface="+mn-ea"/>
                          <a:cs typeface="Times New Roman" panose="02020603050405020304" pitchFamily="18" charset="0"/>
                        </a:rPr>
                        <a:t>5. __________________</a:t>
                      </a:r>
                    </a:p>
                    <a:p>
                      <a:pPr marL="0" lvl="0" indent="0">
                        <a:lnSpc>
                          <a:spcPct val="120000"/>
                        </a:lnSpc>
                        <a:spcAft>
                          <a:spcPts val="0"/>
                        </a:spcAft>
                        <a:buSzPts val="650"/>
                        <a:buFont typeface="Wingdings" panose="05000000000000000000" pitchFamily="2" charset="2"/>
                        <a:buNone/>
                      </a:pPr>
                      <a:r>
                        <a:rPr lang="en-US" altLang="zh-CN" sz="2200" b="0" kern="100" dirty="0">
                          <a:solidFill>
                            <a:schemeClr val="dk1"/>
                          </a:solidFill>
                          <a:effectLst/>
                          <a:latin typeface="+mn-lt"/>
                          <a:ea typeface="+mn-ea"/>
                          <a:cs typeface="Times New Roman" panose="02020603050405020304" pitchFamily="18" charset="0"/>
                        </a:rPr>
                        <a:t>     to work with an Irish NGO, which </a:t>
                      </a:r>
                    </a:p>
                    <a:p>
                      <a:pPr marL="0" lvl="0" indent="0">
                        <a:lnSpc>
                          <a:spcPct val="120000"/>
                        </a:lnSpc>
                        <a:spcAft>
                          <a:spcPts val="0"/>
                        </a:spcAft>
                        <a:buSzPts val="650"/>
                        <a:buFont typeface="Wingdings" panose="05000000000000000000" pitchFamily="2" charset="2"/>
                        <a:buNone/>
                      </a:pPr>
                      <a:r>
                        <a:rPr lang="en-US" altLang="zh-CN" sz="2200" b="0" kern="100" dirty="0">
                          <a:solidFill>
                            <a:schemeClr val="dk1"/>
                          </a:solidFill>
                          <a:effectLst/>
                          <a:latin typeface="+mn-lt"/>
                          <a:ea typeface="+mn-ea"/>
                          <a:cs typeface="Times New Roman" panose="02020603050405020304" pitchFamily="18" charset="0"/>
                        </a:rPr>
                        <a:t>6. ____________________with   </a:t>
                      </a:r>
                    </a:p>
                    <a:p>
                      <a:pPr marL="0" lvl="0" indent="0">
                        <a:lnSpc>
                          <a:spcPct val="120000"/>
                        </a:lnSpc>
                        <a:spcAft>
                          <a:spcPts val="0"/>
                        </a:spcAft>
                        <a:buSzPts val="650"/>
                        <a:buFont typeface="Wingdings" panose="05000000000000000000" pitchFamily="2" charset="2"/>
                        <a:buNone/>
                      </a:pPr>
                      <a:r>
                        <a:rPr lang="en-US" altLang="zh-CN" sz="2200" b="0" kern="100" dirty="0">
                          <a:solidFill>
                            <a:schemeClr val="dk1"/>
                          </a:solidFill>
                          <a:effectLst/>
                          <a:latin typeface="+mn-lt"/>
                          <a:ea typeface="+mn-ea"/>
                          <a:cs typeface="Times New Roman" panose="02020603050405020304" pitchFamily="18" charset="0"/>
                        </a:rPr>
                        <a:t>     African countries and encourages   </a:t>
                      </a:r>
                    </a:p>
                    <a:p>
                      <a:pPr marL="0" lvl="0" indent="0">
                        <a:lnSpc>
                          <a:spcPct val="120000"/>
                        </a:lnSpc>
                        <a:spcAft>
                          <a:spcPts val="0"/>
                        </a:spcAft>
                        <a:buSzPts val="650"/>
                        <a:buFont typeface="Wingdings" panose="05000000000000000000" pitchFamily="2" charset="2"/>
                        <a:buNone/>
                      </a:pPr>
                      <a:r>
                        <a:rPr lang="en-US" altLang="zh-CN" sz="2200" b="0" kern="100" dirty="0">
                          <a:solidFill>
                            <a:schemeClr val="dk1"/>
                          </a:solidFill>
                          <a:effectLst/>
                          <a:latin typeface="+mn-lt"/>
                          <a:ea typeface="+mn-ea"/>
                          <a:cs typeface="Times New Roman" panose="02020603050405020304" pitchFamily="18" charset="0"/>
                        </a:rPr>
                        <a:t>     ethical trade </a:t>
                      </a:r>
                      <a:endParaRPr lang="zh-CN" altLang="en-US" sz="2200" b="0" kern="100" dirty="0">
                        <a:solidFill>
                          <a:schemeClr val="dk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lnSpc>
                          <a:spcPct val="120000"/>
                        </a:lnSpc>
                        <a:spcAft>
                          <a:spcPts val="0"/>
                        </a:spcAft>
                        <a:buSzPts val="650"/>
                        <a:buFont typeface="Wingdings" panose="05000000000000000000" pitchFamily="2" charset="2"/>
                        <a:buNone/>
                      </a:pPr>
                      <a:r>
                        <a:rPr lang="en-US" altLang="zh-CN" sz="2200" b="0" kern="100" dirty="0">
                          <a:solidFill>
                            <a:schemeClr val="dk1"/>
                          </a:solidFill>
                          <a:effectLst/>
                          <a:latin typeface="+mn-lt"/>
                          <a:ea typeface="+mn-ea"/>
                          <a:cs typeface="Times New Roman" panose="02020603050405020304" pitchFamily="18" charset="0"/>
                        </a:rPr>
                        <a:t>•  Being a door to a new range of </a:t>
                      </a:r>
                    </a:p>
                    <a:p>
                      <a:pPr marL="0" lvl="0" indent="0">
                        <a:lnSpc>
                          <a:spcPct val="120000"/>
                        </a:lnSpc>
                        <a:spcAft>
                          <a:spcPts val="0"/>
                        </a:spcAft>
                        <a:buSzPts val="650"/>
                        <a:buFont typeface="Wingdings" panose="05000000000000000000" pitchFamily="2" charset="2"/>
                        <a:buNone/>
                      </a:pPr>
                      <a:r>
                        <a:rPr lang="en-US" altLang="zh-CN" sz="2200" b="0" kern="100" dirty="0">
                          <a:solidFill>
                            <a:schemeClr val="dk1"/>
                          </a:solidFill>
                          <a:effectLst/>
                          <a:latin typeface="+mn-lt"/>
                          <a:ea typeface="+mn-ea"/>
                          <a:cs typeface="Times New Roman" panose="02020603050405020304" pitchFamily="18" charset="0"/>
                        </a:rPr>
                        <a:t>7. _____________________</a:t>
                      </a:r>
                      <a:endParaRPr lang="zh-CN" altLang="en-US" sz="2200" b="0" kern="100" dirty="0">
                        <a:solidFill>
                          <a:schemeClr val="dk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4216784986"/>
                  </a:ext>
                </a:extLst>
              </a:tr>
              <a:tr h="945480">
                <a:tc>
                  <a:txBody>
                    <a:bodyPr/>
                    <a:lstStyle/>
                    <a:p>
                      <a:pPr marL="0" marR="19685" lvl="0" indent="0" algn="ctr" defTabSz="914400" rtl="0" eaLnBrk="1" latinLnBrk="0" hangingPunct="1">
                        <a:lnSpc>
                          <a:spcPct val="100000"/>
                        </a:lnSpc>
                        <a:spcAft>
                          <a:spcPts val="0"/>
                        </a:spcAft>
                        <a:buSzPts val="650"/>
                        <a:buFont typeface="Wingdings" panose="05000000000000000000" pitchFamily="2" charset="2"/>
                        <a:buNone/>
                        <a:tabLst>
                          <a:tab pos="2070735" algn="l"/>
                        </a:tabLst>
                      </a:pPr>
                      <a:r>
                        <a:rPr lang="en-US" altLang="zh-CN" sz="2200" b="1" kern="100" dirty="0">
                          <a:solidFill>
                            <a:schemeClr val="tx1"/>
                          </a:solidFill>
                          <a:effectLst/>
                          <a:latin typeface="+mn-lt"/>
                          <a:ea typeface="+mn-ea"/>
                          <a:cs typeface="Times New Roman" panose="02020603050405020304" pitchFamily="18" charset="0"/>
                        </a:rPr>
                        <a:t>College</a:t>
                      </a:r>
                      <a:endParaRPr lang="zh-CN" altLang="en-US" sz="2200" b="1" kern="100" dirty="0">
                        <a:solidFill>
                          <a:schemeClr val="tx1"/>
                        </a:solidFill>
                        <a:effectLst/>
                        <a:latin typeface="+mn-lt"/>
                        <a:ea typeface="+mn-ea"/>
                        <a:cs typeface="Times New Roman" panose="02020603050405020304" pitchFamily="18" charset="0"/>
                      </a:endParaRPr>
                    </a:p>
                  </a:txBody>
                  <a:tcPr marL="41295" marR="41295"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lgn="l" defTabSz="914400" rtl="0" eaLnBrk="1" latinLnBrk="0" hangingPunct="1">
                        <a:lnSpc>
                          <a:spcPct val="120000"/>
                        </a:lnSpc>
                        <a:spcAft>
                          <a:spcPts val="0"/>
                        </a:spcAft>
                        <a:buSzPts val="650"/>
                        <a:buFont typeface="Wingdings" panose="05000000000000000000" pitchFamily="2" charset="2"/>
                        <a:buNone/>
                      </a:pPr>
                      <a:r>
                        <a:rPr lang="en-US" altLang="zh-CN" sz="2200" kern="100" dirty="0">
                          <a:solidFill>
                            <a:schemeClr val="dk1"/>
                          </a:solidFill>
                          <a:effectLst/>
                          <a:latin typeface="+mn-lt"/>
                          <a:ea typeface="+mn-ea"/>
                          <a:cs typeface="Times New Roman" panose="02020603050405020304" pitchFamily="18" charset="0"/>
                        </a:rPr>
                        <a:t>•  Volunteering with a lot of </a:t>
                      </a:r>
                    </a:p>
                    <a:p>
                      <a:pPr marL="0" lvl="0" indent="0" algn="l" defTabSz="914400" rtl="0" eaLnBrk="1" latinLnBrk="0" hangingPunct="1">
                        <a:lnSpc>
                          <a:spcPct val="120000"/>
                        </a:lnSpc>
                        <a:spcAft>
                          <a:spcPts val="0"/>
                        </a:spcAft>
                        <a:buSzPts val="650"/>
                        <a:buFont typeface="Wingdings" panose="05000000000000000000" pitchFamily="2" charset="2"/>
                        <a:buNone/>
                      </a:pPr>
                      <a:r>
                        <a:rPr lang="en-US" altLang="zh-CN" sz="2200" kern="100" dirty="0">
                          <a:solidFill>
                            <a:schemeClr val="dk1"/>
                          </a:solidFill>
                          <a:effectLst/>
                          <a:latin typeface="+mn-lt"/>
                          <a:ea typeface="+mn-ea"/>
                          <a:cs typeface="Times New Roman" panose="02020603050405020304" pitchFamily="18" charset="0"/>
                        </a:rPr>
                        <a:t>8. ____________ and organizations</a:t>
                      </a:r>
                      <a:endParaRPr lang="zh-CN" altLang="en-US" sz="2200" kern="100" dirty="0">
                        <a:solidFill>
                          <a:schemeClr val="dk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lvl="0" indent="0">
                        <a:lnSpc>
                          <a:spcPct val="120000"/>
                        </a:lnSpc>
                        <a:spcAft>
                          <a:spcPts val="0"/>
                        </a:spcAft>
                        <a:buSzPts val="650"/>
                        <a:buFont typeface="Wingdings" panose="05000000000000000000" pitchFamily="2" charset="2"/>
                        <a:buNone/>
                      </a:pPr>
                      <a:r>
                        <a:rPr lang="en-US" altLang="zh-CN" sz="2200" kern="100" dirty="0">
                          <a:solidFill>
                            <a:schemeClr val="dk1"/>
                          </a:solidFill>
                          <a:effectLst/>
                          <a:latin typeface="+mn-lt"/>
                          <a:ea typeface="+mn-ea"/>
                          <a:cs typeface="Times New Roman" panose="02020603050405020304" pitchFamily="18" charset="0"/>
                        </a:rPr>
                        <a:t>•  Introducing her to the local  </a:t>
                      </a:r>
                    </a:p>
                    <a:p>
                      <a:pPr marL="0" lvl="0" indent="0">
                        <a:lnSpc>
                          <a:spcPct val="120000"/>
                        </a:lnSpc>
                        <a:spcAft>
                          <a:spcPts val="0"/>
                        </a:spcAft>
                        <a:buSzPts val="650"/>
                        <a:buFont typeface="Wingdings" panose="05000000000000000000" pitchFamily="2" charset="2"/>
                        <a:buNone/>
                      </a:pPr>
                      <a:r>
                        <a:rPr lang="en-US" altLang="zh-CN" sz="2200" kern="100" dirty="0">
                          <a:solidFill>
                            <a:schemeClr val="dk1"/>
                          </a:solidFill>
                          <a:effectLst/>
                          <a:latin typeface="+mn-lt"/>
                          <a:ea typeface="+mn-ea"/>
                          <a:cs typeface="Times New Roman" panose="02020603050405020304" pitchFamily="18" charset="0"/>
                        </a:rPr>
                        <a:t>    community and allowing her to  </a:t>
                      </a:r>
                    </a:p>
                    <a:p>
                      <a:pPr marL="0" lvl="0" indent="0">
                        <a:lnSpc>
                          <a:spcPct val="120000"/>
                        </a:lnSpc>
                        <a:spcAft>
                          <a:spcPts val="0"/>
                        </a:spcAft>
                        <a:buSzPts val="650"/>
                        <a:buFont typeface="Wingdings" panose="05000000000000000000" pitchFamily="2" charset="2"/>
                        <a:buNone/>
                      </a:pPr>
                      <a:r>
                        <a:rPr lang="en-US" altLang="zh-CN" sz="2200" kern="100" dirty="0">
                          <a:solidFill>
                            <a:schemeClr val="dk1"/>
                          </a:solidFill>
                          <a:effectLst/>
                          <a:latin typeface="+mn-lt"/>
                          <a:ea typeface="+mn-ea"/>
                          <a:cs typeface="Times New Roman" panose="02020603050405020304" pitchFamily="18" charset="0"/>
                        </a:rPr>
                        <a:t>    explore the area and become </a:t>
                      </a:r>
                    </a:p>
                    <a:p>
                      <a:pPr marL="0" lvl="0" indent="0">
                        <a:lnSpc>
                          <a:spcPct val="120000"/>
                        </a:lnSpc>
                        <a:spcAft>
                          <a:spcPts val="0"/>
                        </a:spcAft>
                        <a:buSzPts val="650"/>
                        <a:buFont typeface="Wingdings" panose="05000000000000000000" pitchFamily="2" charset="2"/>
                        <a:buNone/>
                      </a:pPr>
                      <a:r>
                        <a:rPr lang="en-US" altLang="zh-CN" sz="2200" kern="100" dirty="0">
                          <a:solidFill>
                            <a:schemeClr val="dk1"/>
                          </a:solidFill>
                          <a:effectLst/>
                          <a:latin typeface="+mn-lt"/>
                          <a:ea typeface="+mn-ea"/>
                          <a:cs typeface="Times New Roman" panose="02020603050405020304" pitchFamily="18" charset="0"/>
                        </a:rPr>
                        <a:t>    familiar with life in the new place </a:t>
                      </a:r>
                    </a:p>
                    <a:p>
                      <a:pPr marL="0" lvl="0" indent="0">
                        <a:lnSpc>
                          <a:spcPct val="120000"/>
                        </a:lnSpc>
                        <a:spcAft>
                          <a:spcPts val="0"/>
                        </a:spcAft>
                        <a:buSzPts val="650"/>
                        <a:buFont typeface="Wingdings" panose="05000000000000000000" pitchFamily="2" charset="2"/>
                        <a:buNone/>
                      </a:pPr>
                      <a:r>
                        <a:rPr lang="en-US" altLang="zh-CN" sz="2200" kern="100" dirty="0">
                          <a:solidFill>
                            <a:schemeClr val="dk1"/>
                          </a:solidFill>
                          <a:effectLst/>
                          <a:latin typeface="+mn-lt"/>
                          <a:ea typeface="+mn-ea"/>
                          <a:cs typeface="Times New Roman" panose="02020603050405020304" pitchFamily="18" charset="0"/>
                        </a:rPr>
                        <a:t>9. ______________</a:t>
                      </a:r>
                      <a:endParaRPr lang="zh-CN" altLang="en-US" sz="2200" kern="100" dirty="0">
                        <a:solidFill>
                          <a:schemeClr val="dk1"/>
                        </a:solidFill>
                        <a:effectLst/>
                        <a:latin typeface="+mn-lt"/>
                        <a:ea typeface="+mn-ea"/>
                        <a:cs typeface="Times New Roman" panose="02020603050405020304" pitchFamily="18" charset="0"/>
                      </a:endParaRPr>
                    </a:p>
                  </a:txBody>
                  <a:tcPr marL="41295" marR="412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3819678678"/>
                  </a:ext>
                </a:extLst>
              </a:tr>
            </a:tbl>
          </a:graphicData>
        </a:graphic>
      </p:graphicFrame>
      <p:grpSp>
        <p:nvGrpSpPr>
          <p:cNvPr id="35" name="组合 34">
            <a:extLst>
              <a:ext uri="{FF2B5EF4-FFF2-40B4-BE49-F238E27FC236}">
                <a16:creationId xmlns:a16="http://schemas.microsoft.com/office/drawing/2014/main" xmlns="" id="{7A6C4862-87EA-E913-895C-1B30C8FDB676}"/>
              </a:ext>
            </a:extLst>
          </p:cNvPr>
          <p:cNvGrpSpPr/>
          <p:nvPr/>
        </p:nvGrpSpPr>
        <p:grpSpPr>
          <a:xfrm>
            <a:off x="8370044" y="885366"/>
            <a:ext cx="799525" cy="586284"/>
            <a:chOff x="6218013" y="812542"/>
            <a:chExt cx="799525" cy="586284"/>
          </a:xfrm>
        </p:grpSpPr>
        <p:sp>
          <p:nvSpPr>
            <p:cNvPr id="36" name="椭圆 35">
              <a:extLst>
                <a:ext uri="{FF2B5EF4-FFF2-40B4-BE49-F238E27FC236}">
                  <a16:creationId xmlns:a16="http://schemas.microsoft.com/office/drawing/2014/main" xmlns="" id="{A303E002-D34E-6B50-ECF3-18065EA68DA1}"/>
                </a:ext>
              </a:extLst>
            </p:cNvPr>
            <p:cNvSpPr/>
            <p:nvPr/>
          </p:nvSpPr>
          <p:spPr>
            <a:xfrm>
              <a:off x="6218013" y="812542"/>
              <a:ext cx="595109" cy="586284"/>
            </a:xfrm>
            <a:prstGeom prst="ellipse">
              <a:avLst/>
            </a:prstGeom>
            <a:solidFill>
              <a:srgbClr val="DD5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 name="图片 36">
              <a:extLst>
                <a:ext uri="{FF2B5EF4-FFF2-40B4-BE49-F238E27FC236}">
                  <a16:creationId xmlns:a16="http://schemas.microsoft.com/office/drawing/2014/main" xmlns="" id="{B76B7AC0-4B0B-C72C-15FE-DB9DE2A09822}"/>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8" name="文本框 37">
              <a:hlinkClick r:id="rId4" action="ppaction://hlinksldjump"/>
              <a:extLst>
                <a:ext uri="{FF2B5EF4-FFF2-40B4-BE49-F238E27FC236}">
                  <a16:creationId xmlns:a16="http://schemas.microsoft.com/office/drawing/2014/main" xmlns="" id="{CD4F74D5-E2FD-D48C-15DB-5F3201C6AC13}"/>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8.11</a:t>
              </a:r>
              <a:endParaRPr lang="zh-CN" altLang="en-US" sz="1200" b="1" dirty="0">
                <a:solidFill>
                  <a:schemeClr val="bg1"/>
                </a:solidFill>
              </a:endParaRPr>
            </a:p>
          </p:txBody>
        </p:sp>
      </p:grpSp>
      <p:grpSp>
        <p:nvGrpSpPr>
          <p:cNvPr id="39" name="组合 38">
            <a:extLst>
              <a:ext uri="{FF2B5EF4-FFF2-40B4-BE49-F238E27FC236}">
                <a16:creationId xmlns:a16="http://schemas.microsoft.com/office/drawing/2014/main" xmlns="" id="{1C3435EB-611A-2432-F235-17FBB8E89353}"/>
              </a:ext>
            </a:extLst>
          </p:cNvPr>
          <p:cNvGrpSpPr/>
          <p:nvPr/>
        </p:nvGrpSpPr>
        <p:grpSpPr>
          <a:xfrm>
            <a:off x="9094497" y="888454"/>
            <a:ext cx="799525" cy="586284"/>
            <a:chOff x="6218013" y="812542"/>
            <a:chExt cx="799525" cy="586284"/>
          </a:xfrm>
        </p:grpSpPr>
        <p:sp>
          <p:nvSpPr>
            <p:cNvPr id="40" name="椭圆 39">
              <a:extLst>
                <a:ext uri="{FF2B5EF4-FFF2-40B4-BE49-F238E27FC236}">
                  <a16:creationId xmlns:a16="http://schemas.microsoft.com/office/drawing/2014/main" xmlns="" id="{A33B50D6-9F14-9DC8-AE3B-AA50E3836613}"/>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41" name="图片 40">
              <a:extLst>
                <a:ext uri="{FF2B5EF4-FFF2-40B4-BE49-F238E27FC236}">
                  <a16:creationId xmlns:a16="http://schemas.microsoft.com/office/drawing/2014/main" xmlns="" id="{398E84E0-68FD-A2DC-D554-B3A90E29BCDF}"/>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2" name="文本框 41">
              <a:hlinkClick r:id="rId5" action="ppaction://hlinksldjump"/>
              <a:extLst>
                <a:ext uri="{FF2B5EF4-FFF2-40B4-BE49-F238E27FC236}">
                  <a16:creationId xmlns:a16="http://schemas.microsoft.com/office/drawing/2014/main" xmlns="" id="{3EC03278-D91E-3249-1A60-CCCA8AB2773B}"/>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8.12</a:t>
              </a:r>
              <a:endParaRPr lang="zh-CN" altLang="en-US" sz="1200" b="1" dirty="0">
                <a:solidFill>
                  <a:schemeClr val="bg1"/>
                </a:solidFill>
              </a:endParaRPr>
            </a:p>
          </p:txBody>
        </p:sp>
      </p:grpSp>
      <p:grpSp>
        <p:nvGrpSpPr>
          <p:cNvPr id="43" name="组合 42">
            <a:extLst>
              <a:ext uri="{FF2B5EF4-FFF2-40B4-BE49-F238E27FC236}">
                <a16:creationId xmlns:a16="http://schemas.microsoft.com/office/drawing/2014/main" xmlns="" id="{6ED9F8C9-9B6D-7FB0-0889-9997420638B4}"/>
              </a:ext>
            </a:extLst>
          </p:cNvPr>
          <p:cNvGrpSpPr/>
          <p:nvPr/>
        </p:nvGrpSpPr>
        <p:grpSpPr>
          <a:xfrm>
            <a:off x="9809575" y="888454"/>
            <a:ext cx="799525" cy="586284"/>
            <a:chOff x="6218013" y="812542"/>
            <a:chExt cx="799525" cy="586284"/>
          </a:xfrm>
        </p:grpSpPr>
        <p:sp>
          <p:nvSpPr>
            <p:cNvPr id="64" name="椭圆 63">
              <a:extLst>
                <a:ext uri="{FF2B5EF4-FFF2-40B4-BE49-F238E27FC236}">
                  <a16:creationId xmlns:a16="http://schemas.microsoft.com/office/drawing/2014/main" xmlns="" id="{2A431040-1F2D-7A2B-11AD-232C2E357AF2}"/>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a:extLst>
                <a:ext uri="{FF2B5EF4-FFF2-40B4-BE49-F238E27FC236}">
                  <a16:creationId xmlns:a16="http://schemas.microsoft.com/office/drawing/2014/main" xmlns="" id="{A27C87FE-2556-2922-34C8-1016DE463359}"/>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6" action="ppaction://hlinksldjump"/>
              <a:extLst>
                <a:ext uri="{FF2B5EF4-FFF2-40B4-BE49-F238E27FC236}">
                  <a16:creationId xmlns:a16="http://schemas.microsoft.com/office/drawing/2014/main" xmlns="" id="{EECC6D0D-29A5-CC91-794A-D580148E71EE}"/>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8.13</a:t>
              </a:r>
              <a:endParaRPr lang="zh-CN" altLang="en-US" sz="1200" b="1" dirty="0">
                <a:solidFill>
                  <a:schemeClr val="bg1"/>
                </a:solidFill>
              </a:endParaRPr>
            </a:p>
          </p:txBody>
        </p:sp>
      </p:grpSp>
      <p:grpSp>
        <p:nvGrpSpPr>
          <p:cNvPr id="67" name="组合 66">
            <a:extLst>
              <a:ext uri="{FF2B5EF4-FFF2-40B4-BE49-F238E27FC236}">
                <a16:creationId xmlns:a16="http://schemas.microsoft.com/office/drawing/2014/main" xmlns="" id="{C91CCEE4-D2BC-0AAA-32FE-7182864AB24C}"/>
              </a:ext>
            </a:extLst>
          </p:cNvPr>
          <p:cNvGrpSpPr/>
          <p:nvPr/>
        </p:nvGrpSpPr>
        <p:grpSpPr>
          <a:xfrm>
            <a:off x="10534028" y="891542"/>
            <a:ext cx="799525" cy="586284"/>
            <a:chOff x="6218013" y="812542"/>
            <a:chExt cx="799525" cy="586284"/>
          </a:xfrm>
        </p:grpSpPr>
        <p:sp>
          <p:nvSpPr>
            <p:cNvPr id="68" name="椭圆 67">
              <a:extLst>
                <a:ext uri="{FF2B5EF4-FFF2-40B4-BE49-F238E27FC236}">
                  <a16:creationId xmlns:a16="http://schemas.microsoft.com/office/drawing/2014/main" xmlns="" id="{4DE24190-70B7-AC81-BDE0-297925F7F27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9" name="图片 68">
              <a:extLst>
                <a:ext uri="{FF2B5EF4-FFF2-40B4-BE49-F238E27FC236}">
                  <a16:creationId xmlns:a16="http://schemas.microsoft.com/office/drawing/2014/main" xmlns="" id="{2FEF6CD8-E995-E686-81FE-026628722AC1}"/>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0" name="文本框 69">
              <a:hlinkClick r:id="rId7" action="ppaction://hlinksldjump"/>
              <a:extLst>
                <a:ext uri="{FF2B5EF4-FFF2-40B4-BE49-F238E27FC236}">
                  <a16:creationId xmlns:a16="http://schemas.microsoft.com/office/drawing/2014/main" xmlns="" id="{06358655-2F1C-F6A6-E080-67117895463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8.14</a:t>
              </a:r>
              <a:endParaRPr lang="zh-CN" altLang="en-US" sz="1200" b="1" dirty="0">
                <a:solidFill>
                  <a:schemeClr val="bg1"/>
                </a:solidFill>
              </a:endParaRPr>
            </a:p>
          </p:txBody>
        </p:sp>
      </p:grpSp>
      <p:grpSp>
        <p:nvGrpSpPr>
          <p:cNvPr id="71" name="组合 70">
            <a:extLst>
              <a:ext uri="{FF2B5EF4-FFF2-40B4-BE49-F238E27FC236}">
                <a16:creationId xmlns:a16="http://schemas.microsoft.com/office/drawing/2014/main" xmlns="" id="{3C654C67-255C-338E-6DCA-5B598C48CA1E}"/>
              </a:ext>
            </a:extLst>
          </p:cNvPr>
          <p:cNvGrpSpPr/>
          <p:nvPr/>
        </p:nvGrpSpPr>
        <p:grpSpPr>
          <a:xfrm>
            <a:off x="11255653" y="886655"/>
            <a:ext cx="799525" cy="586284"/>
            <a:chOff x="6218013" y="812542"/>
            <a:chExt cx="799525" cy="586284"/>
          </a:xfrm>
        </p:grpSpPr>
        <p:sp>
          <p:nvSpPr>
            <p:cNvPr id="72" name="椭圆 71">
              <a:extLst>
                <a:ext uri="{FF2B5EF4-FFF2-40B4-BE49-F238E27FC236}">
                  <a16:creationId xmlns:a16="http://schemas.microsoft.com/office/drawing/2014/main" xmlns="" id="{3FB2A67A-D6F4-6FF5-DE50-D0199E29F3F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3" name="图片 72">
              <a:extLst>
                <a:ext uri="{FF2B5EF4-FFF2-40B4-BE49-F238E27FC236}">
                  <a16:creationId xmlns:a16="http://schemas.microsoft.com/office/drawing/2014/main" xmlns="" id="{2DCE51E4-741D-82D4-1316-33E1639EE7FA}"/>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74" name="文本框 73">
              <a:hlinkClick r:id="rId8" action="ppaction://hlinksldjump"/>
              <a:extLst>
                <a:ext uri="{FF2B5EF4-FFF2-40B4-BE49-F238E27FC236}">
                  <a16:creationId xmlns:a16="http://schemas.microsoft.com/office/drawing/2014/main" xmlns="" id="{DC703B28-1384-0C0D-55AE-411CCFF2F456}"/>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8.15</a:t>
              </a:r>
              <a:endParaRPr lang="zh-CN" altLang="en-US" sz="1200" b="1" dirty="0">
                <a:solidFill>
                  <a:schemeClr val="bg1"/>
                </a:solidFill>
              </a:endParaRPr>
            </a:p>
          </p:txBody>
        </p:sp>
      </p:grpSp>
      <p:sp>
        <p:nvSpPr>
          <p:cNvPr id="27" name="文本框 26">
            <a:extLst>
              <a:ext uri="{FF2B5EF4-FFF2-40B4-BE49-F238E27FC236}">
                <a16:creationId xmlns:a16="http://schemas.microsoft.com/office/drawing/2014/main" xmlns="" id="{948E5E4A-600C-DB02-FE3D-CF2FFD4A179E}"/>
              </a:ext>
            </a:extLst>
          </p:cNvPr>
          <p:cNvSpPr txBox="1"/>
          <p:nvPr/>
        </p:nvSpPr>
        <p:spPr>
          <a:xfrm>
            <a:off x="1438441" y="3217553"/>
            <a:ext cx="1754978" cy="430887"/>
          </a:xfrm>
          <a:prstGeom prst="rect">
            <a:avLst/>
          </a:prstGeom>
          <a:noFill/>
        </p:spPr>
        <p:txBody>
          <a:bodyPr wrap="square">
            <a:spAutoFit/>
          </a:bodyPr>
          <a:lstStyle/>
          <a:p>
            <a:r>
              <a:rPr lang="en-US" altLang="zh-CN" sz="2200" dirty="0">
                <a:solidFill>
                  <a:srgbClr val="DD5C60"/>
                </a:solidFill>
              </a:rPr>
              <a:t>Gap year</a:t>
            </a:r>
            <a:endParaRPr lang="zh-CN" altLang="en-US" sz="2200" dirty="0">
              <a:solidFill>
                <a:srgbClr val="DD5C60"/>
              </a:solidFill>
            </a:endParaRPr>
          </a:p>
        </p:txBody>
      </p:sp>
      <p:sp>
        <p:nvSpPr>
          <p:cNvPr id="32" name="文本框 31">
            <a:extLst>
              <a:ext uri="{FF2B5EF4-FFF2-40B4-BE49-F238E27FC236}">
                <a16:creationId xmlns:a16="http://schemas.microsoft.com/office/drawing/2014/main" xmlns="" id="{825B3B30-8F71-3763-557A-24B024A8529A}"/>
              </a:ext>
            </a:extLst>
          </p:cNvPr>
          <p:cNvSpPr txBox="1"/>
          <p:nvPr/>
        </p:nvSpPr>
        <p:spPr>
          <a:xfrm>
            <a:off x="3561596" y="2629243"/>
            <a:ext cx="2630824" cy="430887"/>
          </a:xfrm>
          <a:prstGeom prst="rect">
            <a:avLst/>
          </a:prstGeom>
          <a:noFill/>
        </p:spPr>
        <p:txBody>
          <a:bodyPr wrap="square">
            <a:spAutoFit/>
          </a:bodyPr>
          <a:lstStyle/>
          <a:p>
            <a:r>
              <a:rPr lang="en-US" altLang="zh-CN" sz="2200" dirty="0">
                <a:solidFill>
                  <a:srgbClr val="DD5C60"/>
                </a:solidFill>
              </a:rPr>
              <a:t>growing up in Africa</a:t>
            </a:r>
            <a:endParaRPr lang="zh-CN" altLang="en-US" sz="2200" dirty="0">
              <a:solidFill>
                <a:srgbClr val="DD5C60"/>
              </a:solidFill>
            </a:endParaRPr>
          </a:p>
        </p:txBody>
      </p:sp>
      <p:sp>
        <p:nvSpPr>
          <p:cNvPr id="33" name="文本框 32">
            <a:extLst>
              <a:ext uri="{FF2B5EF4-FFF2-40B4-BE49-F238E27FC236}">
                <a16:creationId xmlns:a16="http://schemas.microsoft.com/office/drawing/2014/main" xmlns="" id="{94FB644E-F5C3-7BD7-9BA3-F38B38F837A3}"/>
              </a:ext>
            </a:extLst>
          </p:cNvPr>
          <p:cNvSpPr txBox="1"/>
          <p:nvPr/>
        </p:nvSpPr>
        <p:spPr>
          <a:xfrm>
            <a:off x="3575647" y="3448351"/>
            <a:ext cx="2886557" cy="430887"/>
          </a:xfrm>
          <a:prstGeom prst="rect">
            <a:avLst/>
          </a:prstGeom>
          <a:noFill/>
        </p:spPr>
        <p:txBody>
          <a:bodyPr wrap="square">
            <a:spAutoFit/>
          </a:bodyPr>
          <a:lstStyle/>
          <a:p>
            <a:r>
              <a:rPr lang="en-US" altLang="zh-CN" sz="2200" dirty="0">
                <a:solidFill>
                  <a:srgbClr val="DD5C60"/>
                </a:solidFill>
              </a:rPr>
              <a:t>promotes business links</a:t>
            </a:r>
            <a:endParaRPr lang="zh-CN" altLang="en-US" sz="2200" dirty="0">
              <a:solidFill>
                <a:srgbClr val="DD5C60"/>
              </a:solidFill>
            </a:endParaRPr>
          </a:p>
        </p:txBody>
      </p:sp>
      <p:sp>
        <p:nvSpPr>
          <p:cNvPr id="44" name="文本框 43">
            <a:extLst>
              <a:ext uri="{FF2B5EF4-FFF2-40B4-BE49-F238E27FC236}">
                <a16:creationId xmlns:a16="http://schemas.microsoft.com/office/drawing/2014/main" xmlns="" id="{BFE48222-BB7D-7437-0FDD-B79CD6A10235}"/>
              </a:ext>
            </a:extLst>
          </p:cNvPr>
          <p:cNvSpPr txBox="1"/>
          <p:nvPr/>
        </p:nvSpPr>
        <p:spPr>
          <a:xfrm>
            <a:off x="7751303" y="3448351"/>
            <a:ext cx="3019807" cy="430887"/>
          </a:xfrm>
          <a:prstGeom prst="rect">
            <a:avLst/>
          </a:prstGeom>
          <a:noFill/>
        </p:spPr>
        <p:txBody>
          <a:bodyPr wrap="square">
            <a:spAutoFit/>
          </a:bodyPr>
          <a:lstStyle/>
          <a:p>
            <a:r>
              <a:rPr lang="en-US" altLang="zh-CN" sz="2200" dirty="0">
                <a:solidFill>
                  <a:srgbClr val="DD5C60"/>
                </a:solidFill>
              </a:rPr>
              <a:t>experiences and options</a:t>
            </a:r>
            <a:endParaRPr lang="zh-CN" altLang="en-US" sz="2200" dirty="0">
              <a:solidFill>
                <a:srgbClr val="DD5C60"/>
              </a:solidFill>
            </a:endParaRPr>
          </a:p>
        </p:txBody>
      </p:sp>
      <p:sp>
        <p:nvSpPr>
          <p:cNvPr id="45" name="文本框 44">
            <a:extLst>
              <a:ext uri="{FF2B5EF4-FFF2-40B4-BE49-F238E27FC236}">
                <a16:creationId xmlns:a16="http://schemas.microsoft.com/office/drawing/2014/main" xmlns="" id="{EC76A8A9-F162-14E0-C39C-DDAB3AEFD76A}"/>
              </a:ext>
            </a:extLst>
          </p:cNvPr>
          <p:cNvSpPr txBox="1"/>
          <p:nvPr/>
        </p:nvSpPr>
        <p:spPr>
          <a:xfrm>
            <a:off x="3561596" y="5635429"/>
            <a:ext cx="1770407" cy="430887"/>
          </a:xfrm>
          <a:prstGeom prst="rect">
            <a:avLst/>
          </a:prstGeom>
          <a:noFill/>
        </p:spPr>
        <p:txBody>
          <a:bodyPr wrap="square">
            <a:spAutoFit/>
          </a:bodyPr>
          <a:lstStyle/>
          <a:p>
            <a:r>
              <a:rPr lang="en-US" altLang="zh-CN" sz="2200" dirty="0">
                <a:solidFill>
                  <a:srgbClr val="DA5362"/>
                </a:solidFill>
              </a:rPr>
              <a:t>local projects</a:t>
            </a:r>
            <a:endParaRPr lang="zh-CN" altLang="en-US" sz="2200" dirty="0">
              <a:solidFill>
                <a:srgbClr val="DA5362"/>
              </a:solidFill>
            </a:endParaRPr>
          </a:p>
        </p:txBody>
      </p:sp>
      <p:sp>
        <p:nvSpPr>
          <p:cNvPr id="46" name="文本框 45">
            <a:extLst>
              <a:ext uri="{FF2B5EF4-FFF2-40B4-BE49-F238E27FC236}">
                <a16:creationId xmlns:a16="http://schemas.microsoft.com/office/drawing/2014/main" xmlns="" id="{49D7A405-CA5E-6396-8F0F-A7E932828B5B}"/>
              </a:ext>
            </a:extLst>
          </p:cNvPr>
          <p:cNvSpPr txBox="1"/>
          <p:nvPr/>
        </p:nvSpPr>
        <p:spPr>
          <a:xfrm>
            <a:off x="7771243" y="6206473"/>
            <a:ext cx="2391876" cy="430887"/>
          </a:xfrm>
          <a:prstGeom prst="rect">
            <a:avLst/>
          </a:prstGeom>
          <a:noFill/>
        </p:spPr>
        <p:txBody>
          <a:bodyPr wrap="square">
            <a:spAutoFit/>
          </a:bodyPr>
          <a:lstStyle/>
          <a:p>
            <a:r>
              <a:rPr lang="en-US" altLang="zh-CN" sz="2200" dirty="0">
                <a:solidFill>
                  <a:srgbClr val="DD5C60"/>
                </a:solidFill>
              </a:rPr>
              <a:t>in a tangible way</a:t>
            </a:r>
            <a:endParaRPr lang="zh-CN" altLang="en-US" sz="2200" dirty="0">
              <a:solidFill>
                <a:srgbClr val="DD5C60"/>
              </a:solidFill>
            </a:endParaRPr>
          </a:p>
        </p:txBody>
      </p:sp>
      <p:sp>
        <p:nvSpPr>
          <p:cNvPr id="34" name="矩形 33">
            <a:hlinkClick r:id="rId9" action="ppaction://hlinksldjump"/>
            <a:extLst>
              <a:ext uri="{FF2B5EF4-FFF2-40B4-BE49-F238E27FC236}">
                <a16:creationId xmlns:a16="http://schemas.microsoft.com/office/drawing/2014/main" xmlns="" id="{67D5F9BA-47B9-C9A8-03BD-249D8855633D}"/>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矩形 46">
            <a:hlinkClick r:id="rId10" action="ppaction://hlinksldjump"/>
            <a:extLst>
              <a:ext uri="{FF2B5EF4-FFF2-40B4-BE49-F238E27FC236}">
                <a16:creationId xmlns:a16="http://schemas.microsoft.com/office/drawing/2014/main" xmlns="" id="{EF239E87-2B33-A9FD-DD04-00E611997BA6}"/>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48" name="矩形 47">
            <a:hlinkClick r:id="rId11" action="ppaction://hlinksldjump"/>
            <a:extLst>
              <a:ext uri="{FF2B5EF4-FFF2-40B4-BE49-F238E27FC236}">
                <a16:creationId xmlns:a16="http://schemas.microsoft.com/office/drawing/2014/main" xmlns="" id="{424DA0E0-42A6-3736-41B8-D0085BECA19D}"/>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28299756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1"/>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childTnLst>
              </p:cTn>
              <p:nextCondLst>
                <p:cond evt="onClick" delay="0">
                  <p:tgtEl>
                    <p:spTgt spid="31"/>
                  </p:tgtEl>
                </p:cond>
              </p:nextCondLst>
            </p:seq>
          </p:childTnLst>
        </p:cTn>
      </p:par>
    </p:tnLst>
    <p:bldLst>
      <p:bldP spid="27" grpId="0"/>
      <p:bldP spid="32" grpId="0"/>
      <p:bldP spid="33" grpId="0"/>
      <p:bldP spid="44" grpId="0"/>
      <p:bldP spid="45" grpId="0"/>
      <p:bldP spid="4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xmlns="" id="{E933A800-44ED-4E3C-982B-A1C0DE161D70}"/>
              </a:ext>
            </a:extLst>
          </p:cNvPr>
          <p:cNvSpPr txBox="1"/>
          <p:nvPr/>
        </p:nvSpPr>
        <p:spPr>
          <a:xfrm>
            <a:off x="388800" y="2379600"/>
            <a:ext cx="11415600" cy="1392369"/>
          </a:xfrm>
          <a:prstGeom prst="rect">
            <a:avLst/>
          </a:prstGeom>
          <a:noFill/>
        </p:spPr>
        <p:txBody>
          <a:bodyPr wrap="square" rtlCol="0">
            <a:spAutoFit/>
          </a:bodyPr>
          <a:lstStyle/>
          <a:p>
            <a:pPr>
              <a:lnSpc>
                <a:spcPct val="120000"/>
              </a:lnSpc>
            </a:pPr>
            <a:r>
              <a:rPr lang="en-US" altLang="zh-CN" sz="2400" b="1" dirty="0"/>
              <a:t>Have you been wanting to capture the life stories of others or to ask someone to contribute their memories to your projects? An interview is a great way to capture the details of someone else’s memories.</a:t>
            </a:r>
            <a:endParaRPr lang="zh-CN" altLang="en-US" sz="2400" b="1" dirty="0"/>
          </a:p>
        </p:txBody>
      </p:sp>
      <p:sp>
        <p:nvSpPr>
          <p:cNvPr id="3" name="矩形 2">
            <a:hlinkClick r:id="rId3" action="ppaction://hlinksldjump"/>
            <a:extLst>
              <a:ext uri="{FF2B5EF4-FFF2-40B4-BE49-F238E27FC236}">
                <a16:creationId xmlns:a16="http://schemas.microsoft.com/office/drawing/2014/main" xmlns="" id="{BC5E6D27-FD98-BEAB-B493-AF5BF6C26EBE}"/>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hlinkClick r:id="rId4" action="ppaction://hlinksldjump"/>
            <a:extLst>
              <a:ext uri="{FF2B5EF4-FFF2-40B4-BE49-F238E27FC236}">
                <a16:creationId xmlns:a16="http://schemas.microsoft.com/office/drawing/2014/main" xmlns="" id="{B737DEFB-60A9-EB02-DF38-6AA5A319A7B9}"/>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5" name="矩形 4">
            <a:hlinkClick r:id="rId5" action="ppaction://hlinksldjump"/>
            <a:extLst>
              <a:ext uri="{FF2B5EF4-FFF2-40B4-BE49-F238E27FC236}">
                <a16:creationId xmlns:a16="http://schemas.microsoft.com/office/drawing/2014/main" xmlns="" id="{B1FEED5D-BBAB-BF16-F633-30907EE6999B}"/>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2645649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982912"/>
            <a:ext cx="10613204" cy="3998659"/>
          </a:xfrm>
          <a:prstGeom prst="rect">
            <a:avLst/>
          </a:prstGeom>
          <a:solidFill>
            <a:schemeClr val="bg1">
              <a:lumMod val="95000"/>
            </a:schemeClr>
          </a:solidFill>
        </p:spPr>
        <p:txBody>
          <a:bodyPr wrap="square" rtlCol="0">
            <a:spAutoFit/>
          </a:bodyPr>
          <a:lstStyle/>
          <a:p>
            <a:endParaRPr lang="en-US" altLang="zh-CN" dirty="0"/>
          </a:p>
          <a:p>
            <a:pPr>
              <a:lnSpc>
                <a:spcPct val="120000"/>
              </a:lnSpc>
            </a:pPr>
            <a:r>
              <a:rPr lang="en-US" altLang="zh-CN" sz="2200" b="1" dirty="0">
                <a:solidFill>
                  <a:srgbClr val="DD5C60"/>
                </a:solidFill>
              </a:rPr>
              <a:t>Before the interview</a:t>
            </a:r>
          </a:p>
          <a:p>
            <a:pPr marL="177800" indent="-177800">
              <a:lnSpc>
                <a:spcPct val="120000"/>
              </a:lnSpc>
            </a:pPr>
            <a:r>
              <a:rPr lang="en-US" altLang="zh-CN" sz="2200" dirty="0"/>
              <a:t>• Prepare yourself: Be clear about the purpose and time duration of the interview and how the information will be used;</a:t>
            </a:r>
          </a:p>
          <a:p>
            <a:pPr marL="177800" indent="-177800">
              <a:lnSpc>
                <a:spcPct val="120000"/>
              </a:lnSpc>
            </a:pPr>
            <a:r>
              <a:rPr lang="en-US" altLang="zh-CN" sz="2200" dirty="0"/>
              <a:t>• Prepare the interviewees: Arrange either an online or face to face interview with the interviewees. It is a good idea to confirm the date, time, and place of the interview in an e-mail;</a:t>
            </a:r>
          </a:p>
          <a:p>
            <a:pPr marL="177800" indent="-177800">
              <a:lnSpc>
                <a:spcPct val="120000"/>
              </a:lnSpc>
            </a:pPr>
            <a:r>
              <a:rPr lang="en-US" altLang="zh-CN" sz="2200" dirty="0"/>
              <a:t>• Prepare the questions: Be sure your questions are clear. Try to create questions that do not include assumptions or bias. For example, “What do you think about the project?” is better than “Don’t you think that (inserting your own view on the issue)?”</a:t>
            </a:r>
            <a:endParaRPr lang="zh-CN" altLang="en-US" sz="2200" dirty="0"/>
          </a:p>
        </p:txBody>
      </p:sp>
      <p:sp>
        <p:nvSpPr>
          <p:cNvPr id="12" name="矩形 11"/>
          <p:cNvSpPr/>
          <p:nvPr/>
        </p:nvSpPr>
        <p:spPr>
          <a:xfrm>
            <a:off x="1037689" y="1638331"/>
            <a:ext cx="2994483"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RESEARCHING SKILLS:</a:t>
            </a:r>
            <a:endParaRPr lang="zh-CN" altLang="en-US" sz="2400" b="1" dirty="0">
              <a:solidFill>
                <a:schemeClr val="bg1"/>
              </a:solidFill>
            </a:endParaRPr>
          </a:p>
        </p:txBody>
      </p:sp>
      <p:sp>
        <p:nvSpPr>
          <p:cNvPr id="17" name="矩形 16"/>
          <p:cNvSpPr/>
          <p:nvPr/>
        </p:nvSpPr>
        <p:spPr>
          <a:xfrm>
            <a:off x="4032172" y="1638331"/>
            <a:ext cx="5779443" cy="534256"/>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Interviewing People About Their Life Stories</a:t>
            </a:r>
            <a:endParaRPr lang="zh-CN" altLang="en-US" sz="2400" b="1" dirty="0">
              <a:solidFill>
                <a:srgbClr val="DD5C60"/>
              </a:solidFill>
            </a:endParaRPr>
          </a:p>
        </p:txBody>
      </p:sp>
      <p:sp>
        <p:nvSpPr>
          <p:cNvPr id="5" name="矩形 4">
            <a:hlinkClick r:id="rId3" action="ppaction://hlinksldjump"/>
            <a:extLst>
              <a:ext uri="{FF2B5EF4-FFF2-40B4-BE49-F238E27FC236}">
                <a16:creationId xmlns:a16="http://schemas.microsoft.com/office/drawing/2014/main" xmlns="" id="{7C6A9822-DEE2-09ED-54D2-658F8CDB2858}"/>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hlinkClick r:id="rId4" action="ppaction://hlinksldjump"/>
            <a:extLst>
              <a:ext uri="{FF2B5EF4-FFF2-40B4-BE49-F238E27FC236}">
                <a16:creationId xmlns:a16="http://schemas.microsoft.com/office/drawing/2014/main" xmlns="" id="{A7C63750-FAB0-1D88-9E83-9EE9197A1248}"/>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7" name="矩形 6">
            <a:hlinkClick r:id="rId5" action="ppaction://hlinksldjump"/>
            <a:extLst>
              <a:ext uri="{FF2B5EF4-FFF2-40B4-BE49-F238E27FC236}">
                <a16:creationId xmlns:a16="http://schemas.microsoft.com/office/drawing/2014/main" xmlns="" id="{29DBDF17-9B57-575D-3B72-5297D3F92DBF}"/>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1703976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1860080"/>
            <a:ext cx="10613204" cy="3653949"/>
          </a:xfrm>
          <a:prstGeom prst="rect">
            <a:avLst/>
          </a:prstGeom>
          <a:solidFill>
            <a:schemeClr val="bg1">
              <a:lumMod val="95000"/>
            </a:schemeClr>
          </a:solidFill>
        </p:spPr>
        <p:txBody>
          <a:bodyPr wrap="square" rtlCol="0">
            <a:spAutoFit/>
          </a:bodyPr>
          <a:lstStyle/>
          <a:p>
            <a:endParaRPr lang="en-US" altLang="zh-CN" sz="2200" dirty="0"/>
          </a:p>
          <a:p>
            <a:pPr>
              <a:lnSpc>
                <a:spcPct val="120000"/>
              </a:lnSpc>
            </a:pPr>
            <a:r>
              <a:rPr lang="en-US" altLang="zh-CN" sz="2200" b="1" dirty="0">
                <a:solidFill>
                  <a:srgbClr val="DD5C60"/>
                </a:solidFill>
              </a:rPr>
              <a:t>During the interview</a:t>
            </a:r>
            <a:r>
              <a:rPr lang="en-US" altLang="zh-CN" sz="2200" dirty="0"/>
              <a:t>   </a:t>
            </a:r>
          </a:p>
          <a:p>
            <a:pPr>
              <a:lnSpc>
                <a:spcPct val="120000"/>
              </a:lnSpc>
            </a:pPr>
            <a:r>
              <a:rPr lang="en-US" altLang="zh-CN" sz="2200" dirty="0"/>
              <a:t>• Ask for permission if you want to record the interview;</a:t>
            </a:r>
          </a:p>
          <a:p>
            <a:pPr marL="177800" indent="-177800">
              <a:lnSpc>
                <a:spcPct val="120000"/>
              </a:lnSpc>
            </a:pPr>
            <a:r>
              <a:rPr lang="en-US" altLang="zh-CN" sz="2200" dirty="0"/>
              <a:t>• Instead of just sitting down and asking questions immediately, tell the interviewees exactly what you are doing;</a:t>
            </a:r>
          </a:p>
          <a:p>
            <a:pPr marL="177800" indent="-177800">
              <a:lnSpc>
                <a:spcPct val="120000"/>
              </a:lnSpc>
            </a:pPr>
            <a:r>
              <a:rPr lang="en-US" altLang="zh-CN" sz="2200" dirty="0"/>
              <a:t>• Having prepared some questions in advance, you will be free to listen to the responses to the questions and ask follow-up questions;</a:t>
            </a:r>
          </a:p>
          <a:p>
            <a:pPr marL="177800" indent="-177800">
              <a:lnSpc>
                <a:spcPct val="120000"/>
              </a:lnSpc>
            </a:pPr>
            <a:r>
              <a:rPr lang="en-US" altLang="zh-CN" sz="2200" dirty="0"/>
              <a:t>• Tell the interviewees “I want all the details” when they feel they may bore you with seemingly unimportant things.</a:t>
            </a:r>
          </a:p>
        </p:txBody>
      </p:sp>
      <p:sp>
        <p:nvSpPr>
          <p:cNvPr id="12" name="矩形 11"/>
          <p:cNvSpPr/>
          <p:nvPr/>
        </p:nvSpPr>
        <p:spPr>
          <a:xfrm>
            <a:off x="1037689" y="1638331"/>
            <a:ext cx="3016517"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RESEARCHING SKILLS:</a:t>
            </a:r>
            <a:endParaRPr lang="zh-CN" altLang="en-US" sz="2400" b="1" dirty="0">
              <a:solidFill>
                <a:schemeClr val="bg1"/>
              </a:solidFill>
            </a:endParaRPr>
          </a:p>
        </p:txBody>
      </p:sp>
      <p:sp>
        <p:nvSpPr>
          <p:cNvPr id="5" name="矩形 4">
            <a:extLst>
              <a:ext uri="{FF2B5EF4-FFF2-40B4-BE49-F238E27FC236}">
                <a16:creationId xmlns:a16="http://schemas.microsoft.com/office/drawing/2014/main" xmlns="" id="{0BDA7888-786B-6CEC-1A98-E01E72C19E72}"/>
              </a:ext>
            </a:extLst>
          </p:cNvPr>
          <p:cNvSpPr/>
          <p:nvPr/>
        </p:nvSpPr>
        <p:spPr>
          <a:xfrm>
            <a:off x="4054206" y="1638331"/>
            <a:ext cx="5779443" cy="534256"/>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Interviewing People About Their Life Stories</a:t>
            </a:r>
            <a:endParaRPr lang="zh-CN" altLang="en-US" sz="2400" b="1" dirty="0">
              <a:solidFill>
                <a:srgbClr val="DD5C60"/>
              </a:solidFill>
            </a:endParaRPr>
          </a:p>
        </p:txBody>
      </p:sp>
      <p:sp>
        <p:nvSpPr>
          <p:cNvPr id="6" name="矩形 5">
            <a:hlinkClick r:id="rId3" action="ppaction://hlinksldjump"/>
            <a:extLst>
              <a:ext uri="{FF2B5EF4-FFF2-40B4-BE49-F238E27FC236}">
                <a16:creationId xmlns:a16="http://schemas.microsoft.com/office/drawing/2014/main" xmlns="" id="{6C51DDF7-5A2D-6983-F13A-C064B34309D7}"/>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hlinkClick r:id="rId4" action="ppaction://hlinksldjump"/>
            <a:extLst>
              <a:ext uri="{FF2B5EF4-FFF2-40B4-BE49-F238E27FC236}">
                <a16:creationId xmlns:a16="http://schemas.microsoft.com/office/drawing/2014/main" xmlns="" id="{A0CE5339-8BC5-F520-37EB-04734DF6C8B4}"/>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8" name="矩形 7">
            <a:hlinkClick r:id="rId5" action="ppaction://hlinksldjump"/>
            <a:extLst>
              <a:ext uri="{FF2B5EF4-FFF2-40B4-BE49-F238E27FC236}">
                <a16:creationId xmlns:a16="http://schemas.microsoft.com/office/drawing/2014/main" xmlns="" id="{F3C7D282-DDCF-5D65-445F-ADF8153E3969}"/>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3078181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2112773"/>
            <a:ext cx="10613204" cy="1690335"/>
          </a:xfrm>
          <a:prstGeom prst="rect">
            <a:avLst/>
          </a:prstGeom>
          <a:solidFill>
            <a:schemeClr val="bg1">
              <a:lumMod val="95000"/>
            </a:schemeClr>
          </a:solidFill>
        </p:spPr>
        <p:txBody>
          <a:bodyPr wrap="square" rtlCol="0">
            <a:spAutoFit/>
          </a:bodyPr>
          <a:lstStyle/>
          <a:p>
            <a:pPr>
              <a:lnSpc>
                <a:spcPct val="120000"/>
              </a:lnSpc>
            </a:pPr>
            <a:r>
              <a:rPr lang="en-US" altLang="zh-CN" sz="2200" b="1" dirty="0">
                <a:solidFill>
                  <a:srgbClr val="DD5C60"/>
                </a:solidFill>
              </a:rPr>
              <a:t>After the interview</a:t>
            </a:r>
          </a:p>
          <a:p>
            <a:pPr>
              <a:lnSpc>
                <a:spcPct val="120000"/>
              </a:lnSpc>
            </a:pPr>
            <a:r>
              <a:rPr lang="en-US" altLang="zh-CN" sz="2200" dirty="0"/>
              <a:t>• Immediately transcribe the recording you have made because it will help you understand any nuances that you might have missed during the interview;</a:t>
            </a:r>
          </a:p>
          <a:p>
            <a:pPr>
              <a:lnSpc>
                <a:spcPct val="120000"/>
              </a:lnSpc>
            </a:pPr>
            <a:r>
              <a:rPr lang="en-US" altLang="zh-CN" sz="2200" dirty="0"/>
              <a:t>• If you didn’t record the interview, go over the notes to make sure they are complete.</a:t>
            </a:r>
          </a:p>
        </p:txBody>
      </p:sp>
      <p:sp>
        <p:nvSpPr>
          <p:cNvPr id="6" name="矩形 5">
            <a:hlinkClick r:id="rId3" action="ppaction://hlinksldjump"/>
            <a:extLst>
              <a:ext uri="{FF2B5EF4-FFF2-40B4-BE49-F238E27FC236}">
                <a16:creationId xmlns:a16="http://schemas.microsoft.com/office/drawing/2014/main" xmlns="" id="{0572A5DD-3B9F-7EA6-00EE-61D395DDC6FF}"/>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hlinkClick r:id="rId4" action="ppaction://hlinksldjump"/>
            <a:extLst>
              <a:ext uri="{FF2B5EF4-FFF2-40B4-BE49-F238E27FC236}">
                <a16:creationId xmlns:a16="http://schemas.microsoft.com/office/drawing/2014/main" xmlns="" id="{8F1C8A9B-F6F8-9EBF-F275-677A25E584B4}"/>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8" name="矩形 7">
            <a:hlinkClick r:id="rId5" action="ppaction://hlinksldjump"/>
            <a:extLst>
              <a:ext uri="{FF2B5EF4-FFF2-40B4-BE49-F238E27FC236}">
                <a16:creationId xmlns:a16="http://schemas.microsoft.com/office/drawing/2014/main" xmlns="" id="{C7F5A9A1-AEFE-BACC-31BA-D83A282FB8E8}"/>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1037689" y="1638331"/>
            <a:ext cx="2994483"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RESEARCHING SKILLS:</a:t>
            </a:r>
            <a:endParaRPr lang="zh-CN" altLang="en-US" sz="2400" b="1" dirty="0">
              <a:solidFill>
                <a:schemeClr val="bg1"/>
              </a:solidFill>
            </a:endParaRPr>
          </a:p>
        </p:txBody>
      </p:sp>
      <p:sp>
        <p:nvSpPr>
          <p:cNvPr id="10" name="矩形 9"/>
          <p:cNvSpPr/>
          <p:nvPr/>
        </p:nvSpPr>
        <p:spPr>
          <a:xfrm>
            <a:off x="4032172" y="1638331"/>
            <a:ext cx="5779443" cy="534256"/>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Interviewing People About Their Life Stories</a:t>
            </a:r>
            <a:endParaRPr lang="zh-CN" altLang="en-US" sz="2400" b="1" dirty="0">
              <a:solidFill>
                <a:srgbClr val="DD5C60"/>
              </a:solidFill>
            </a:endParaRPr>
          </a:p>
        </p:txBody>
      </p:sp>
    </p:spTree>
    <p:extLst>
      <p:ext uri="{BB962C8B-B14F-4D97-AF65-F5344CB8AC3E}">
        <p14:creationId xmlns:p14="http://schemas.microsoft.com/office/powerpoint/2010/main" xmlns="" val="2215914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037690" y="2112773"/>
            <a:ext cx="10613204" cy="3315395"/>
          </a:xfrm>
          <a:prstGeom prst="rect">
            <a:avLst/>
          </a:prstGeom>
          <a:solidFill>
            <a:schemeClr val="bg1">
              <a:lumMod val="95000"/>
            </a:schemeClr>
          </a:solidFill>
        </p:spPr>
        <p:txBody>
          <a:bodyPr wrap="square" rtlCol="0">
            <a:spAutoFit/>
          </a:bodyPr>
          <a:lstStyle/>
          <a:p>
            <a:pPr>
              <a:lnSpc>
                <a:spcPct val="120000"/>
              </a:lnSpc>
            </a:pPr>
            <a:r>
              <a:rPr lang="en-US" altLang="zh-CN" sz="2200" b="1" dirty="0">
                <a:solidFill>
                  <a:srgbClr val="DD5C60"/>
                </a:solidFill>
              </a:rPr>
              <a:t>How to ask questions that bring out the best stories</a:t>
            </a:r>
          </a:p>
          <a:p>
            <a:pPr>
              <a:lnSpc>
                <a:spcPct val="120000"/>
              </a:lnSpc>
            </a:pPr>
            <a:r>
              <a:rPr lang="en-US" altLang="zh-CN" sz="2200" dirty="0"/>
              <a:t>Learning how to ask a question is as important as knowing what questions to ask.</a:t>
            </a:r>
          </a:p>
          <a:p>
            <a:pPr>
              <a:lnSpc>
                <a:spcPct val="120000"/>
              </a:lnSpc>
            </a:pPr>
            <a:r>
              <a:rPr lang="en-US" altLang="zh-CN" sz="2200" dirty="0"/>
              <a:t>• Make your questions to be open-ended. Begin questions with “Why” “How” “Can you describe … ” “Tell me about … ”, etc.</a:t>
            </a:r>
          </a:p>
          <a:p>
            <a:pPr>
              <a:lnSpc>
                <a:spcPct val="120000"/>
              </a:lnSpc>
            </a:pPr>
            <a:r>
              <a:rPr lang="en-US" altLang="zh-CN" sz="2200" dirty="0"/>
              <a:t>• Less is more. The less specific you are in the questions, the more room you allow for the interviewees to expand on their answers. For example, “Tell me about your experience in EE Man Volunteer project.” is more flexible than “Did you enjoy your involvement in EE Man Volunteer project?”</a:t>
            </a:r>
          </a:p>
        </p:txBody>
      </p:sp>
      <p:sp>
        <p:nvSpPr>
          <p:cNvPr id="6" name="矩形 5">
            <a:hlinkClick r:id="rId3" action="ppaction://hlinksldjump"/>
            <a:extLst>
              <a:ext uri="{FF2B5EF4-FFF2-40B4-BE49-F238E27FC236}">
                <a16:creationId xmlns:a16="http://schemas.microsoft.com/office/drawing/2014/main" xmlns="" id="{86769083-562A-BEF1-7900-C416F60A5EAB}"/>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hlinkClick r:id="rId4" action="ppaction://hlinksldjump"/>
            <a:extLst>
              <a:ext uri="{FF2B5EF4-FFF2-40B4-BE49-F238E27FC236}">
                <a16:creationId xmlns:a16="http://schemas.microsoft.com/office/drawing/2014/main" xmlns="" id="{5855E631-9CA7-02BD-1790-A70A104C3637}"/>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8" name="矩形 7">
            <a:hlinkClick r:id="rId5" action="ppaction://hlinksldjump"/>
            <a:extLst>
              <a:ext uri="{FF2B5EF4-FFF2-40B4-BE49-F238E27FC236}">
                <a16:creationId xmlns:a16="http://schemas.microsoft.com/office/drawing/2014/main" xmlns="" id="{ADC31488-C926-7CB1-8D97-72ACF7B1ADD3}"/>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1037689" y="1638331"/>
            <a:ext cx="2994483" cy="534256"/>
          </a:xfrm>
          <a:prstGeom prst="rect">
            <a:avLst/>
          </a:prstGeom>
          <a:solidFill>
            <a:srgbClr val="E0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RESEARCHING SKILLS:</a:t>
            </a:r>
            <a:endParaRPr lang="zh-CN" altLang="en-US" sz="2400" b="1" dirty="0">
              <a:solidFill>
                <a:schemeClr val="bg1"/>
              </a:solidFill>
            </a:endParaRPr>
          </a:p>
        </p:txBody>
      </p:sp>
      <p:sp>
        <p:nvSpPr>
          <p:cNvPr id="10" name="矩形 9"/>
          <p:cNvSpPr/>
          <p:nvPr/>
        </p:nvSpPr>
        <p:spPr>
          <a:xfrm>
            <a:off x="4032172" y="1638331"/>
            <a:ext cx="5779443" cy="534256"/>
          </a:xfrm>
          <a:prstGeom prst="rect">
            <a:avLst/>
          </a:prstGeom>
          <a:solidFill>
            <a:schemeClr val="bg1"/>
          </a:solidFill>
          <a:ln w="12700">
            <a:solidFill>
              <a:srgbClr val="E064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DD5C60"/>
                </a:solidFill>
              </a:rPr>
              <a:t>Interviewing People About Their Life Stories</a:t>
            </a:r>
            <a:endParaRPr lang="zh-CN" altLang="en-US" sz="2400" b="1" dirty="0">
              <a:solidFill>
                <a:srgbClr val="DD5C60"/>
              </a:solidFill>
            </a:endParaRPr>
          </a:p>
        </p:txBody>
      </p:sp>
    </p:spTree>
    <p:extLst>
      <p:ext uri="{BB962C8B-B14F-4D97-AF65-F5344CB8AC3E}">
        <p14:creationId xmlns:p14="http://schemas.microsoft.com/office/powerpoint/2010/main" xmlns="" val="2644924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114300" y="812542"/>
            <a:ext cx="805021" cy="805021"/>
          </a:xfrm>
          <a:prstGeom prst="ellipse">
            <a:avLst/>
          </a:prstGeom>
          <a:solidFill>
            <a:srgbClr val="E47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8.16</a:t>
            </a:r>
            <a:endParaRPr lang="zh-CN" altLang="en-US" sz="2600" b="1" dirty="0">
              <a:solidFill>
                <a:srgbClr val="DA5362"/>
              </a:solidFill>
            </a:endParaRPr>
          </a:p>
        </p:txBody>
      </p:sp>
      <p:sp>
        <p:nvSpPr>
          <p:cNvPr id="16" name="圆角矩形 15"/>
          <p:cNvSpPr/>
          <p:nvPr/>
        </p:nvSpPr>
        <p:spPr>
          <a:xfrm>
            <a:off x="2817391" y="160772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KEYS</a:t>
            </a:r>
            <a:endParaRPr lang="zh-CN" altLang="en-US" sz="2000" b="1" dirty="0"/>
          </a:p>
        </p:txBody>
      </p:sp>
      <p:grpSp>
        <p:nvGrpSpPr>
          <p:cNvPr id="18" name="组合 17"/>
          <p:cNvGrpSpPr/>
          <p:nvPr/>
        </p:nvGrpSpPr>
        <p:grpSpPr>
          <a:xfrm>
            <a:off x="10551168" y="888454"/>
            <a:ext cx="799525" cy="586284"/>
            <a:chOff x="6218013" y="812542"/>
            <a:chExt cx="799525" cy="586284"/>
          </a:xfrm>
        </p:grpSpPr>
        <p:sp>
          <p:nvSpPr>
            <p:cNvPr id="23" name="椭圆 22">
              <a:extLst>
                <a:ext uri="{FF2B5EF4-FFF2-40B4-BE49-F238E27FC236}">
                  <a16:creationId xmlns:a16="http://schemas.microsoft.com/office/drawing/2014/main" xmlns="" id="{43CAFDD1-4EDA-4FBC-96BB-6BAF70B75E08}"/>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4" name="图片 23">
              <a:extLst>
                <a:ext uri="{FF2B5EF4-FFF2-40B4-BE49-F238E27FC236}">
                  <a16:creationId xmlns:a16="http://schemas.microsoft.com/office/drawing/2014/main" xmlns="" id="{EDE71A3F-AC90-40A7-A083-CCA1678E7DD8}"/>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5" name="文本框 24">
              <a:hlinkClick r:id="rId4" action="ppaction://hlinksldjump"/>
              <a:extLst>
                <a:ext uri="{FF2B5EF4-FFF2-40B4-BE49-F238E27FC236}">
                  <a16:creationId xmlns:a16="http://schemas.microsoft.com/office/drawing/2014/main" xmlns="" id="{36E584A1-5AFA-4AAF-B4BE-C31FE360AC0C}"/>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8.16</a:t>
              </a:r>
              <a:endParaRPr lang="zh-CN" altLang="en-US" sz="1200" b="1" dirty="0">
                <a:solidFill>
                  <a:schemeClr val="bg1"/>
                </a:solidFill>
              </a:endParaRPr>
            </a:p>
          </p:txBody>
        </p:sp>
      </p:grpSp>
      <p:grpSp>
        <p:nvGrpSpPr>
          <p:cNvPr id="26" name="组合 25"/>
          <p:cNvGrpSpPr/>
          <p:nvPr/>
        </p:nvGrpSpPr>
        <p:grpSpPr>
          <a:xfrm>
            <a:off x="11266246" y="888454"/>
            <a:ext cx="799525" cy="586284"/>
            <a:chOff x="6218013" y="812542"/>
            <a:chExt cx="799525" cy="586284"/>
          </a:xfrm>
        </p:grpSpPr>
        <p:sp>
          <p:nvSpPr>
            <p:cNvPr id="27" name="椭圆 26">
              <a:extLst>
                <a:ext uri="{FF2B5EF4-FFF2-40B4-BE49-F238E27FC236}">
                  <a16:creationId xmlns:a16="http://schemas.microsoft.com/office/drawing/2014/main" xmlns="" id="{43CAFDD1-4EDA-4FBC-96BB-6BAF70B75E08}"/>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8" name="图片 27">
              <a:extLst>
                <a:ext uri="{FF2B5EF4-FFF2-40B4-BE49-F238E27FC236}">
                  <a16:creationId xmlns:a16="http://schemas.microsoft.com/office/drawing/2014/main" xmlns="" id="{EDE71A3F-AC90-40A7-A083-CCA1678E7DD8}"/>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9" name="文本框 28">
              <a:hlinkClick r:id="rId5" action="ppaction://hlinksldjump"/>
              <a:extLst>
                <a:ext uri="{FF2B5EF4-FFF2-40B4-BE49-F238E27FC236}">
                  <a16:creationId xmlns:a16="http://schemas.microsoft.com/office/drawing/2014/main" xmlns="" id="{36E584A1-5AFA-4AAF-B4BE-C31FE360AC0C}"/>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8.17</a:t>
              </a:r>
              <a:endParaRPr lang="zh-CN" altLang="en-US" sz="1200" b="1" dirty="0">
                <a:solidFill>
                  <a:schemeClr val="bg1"/>
                </a:solidFill>
              </a:endParaRPr>
            </a:p>
          </p:txBody>
        </p:sp>
      </p:grpSp>
      <p:sp>
        <p:nvSpPr>
          <p:cNvPr id="20" name="文本框 19">
            <a:extLst>
              <a:ext uri="{FF2B5EF4-FFF2-40B4-BE49-F238E27FC236}">
                <a16:creationId xmlns:a16="http://schemas.microsoft.com/office/drawing/2014/main" xmlns="" id="{B71D1D34-0F3C-4287-A3A2-E1602E3598FE}"/>
              </a:ext>
            </a:extLst>
          </p:cNvPr>
          <p:cNvSpPr txBox="1"/>
          <p:nvPr/>
        </p:nvSpPr>
        <p:spPr>
          <a:xfrm>
            <a:off x="919321" y="2086882"/>
            <a:ext cx="9381179" cy="1015663"/>
          </a:xfrm>
          <a:prstGeom prst="rect">
            <a:avLst/>
          </a:prstGeom>
          <a:noFill/>
        </p:spPr>
        <p:txBody>
          <a:bodyPr wrap="square">
            <a:spAutoFit/>
          </a:bodyPr>
          <a:lstStyle/>
          <a:p>
            <a:r>
              <a:rPr lang="en-US" altLang="zh-CN" sz="2000" dirty="0"/>
              <a:t>The words and pictures in the left-hand column of the table depict the actions taken in the different phases of an interview. Match them with the phases of an interview in the right-hand column by filling the blanks with A, B, or C.</a:t>
            </a:r>
            <a:endParaRPr lang="zh-CN" altLang="en-US" sz="2000" dirty="0"/>
          </a:p>
        </p:txBody>
      </p:sp>
      <p:sp>
        <p:nvSpPr>
          <p:cNvPr id="19" name="矩形 18">
            <a:hlinkClick r:id="rId6" action="ppaction://hlinksldjump"/>
            <a:extLst>
              <a:ext uri="{FF2B5EF4-FFF2-40B4-BE49-F238E27FC236}">
                <a16:creationId xmlns:a16="http://schemas.microsoft.com/office/drawing/2014/main" xmlns="" id="{B3B1BC13-D1A4-DA4B-5869-8FB419A0DD6F}"/>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a:hlinkClick r:id="rId7" action="ppaction://hlinksldjump"/>
            <a:extLst>
              <a:ext uri="{FF2B5EF4-FFF2-40B4-BE49-F238E27FC236}">
                <a16:creationId xmlns:a16="http://schemas.microsoft.com/office/drawing/2014/main" xmlns="" id="{99ABC56E-58DA-6A44-E489-65E809F42F97}"/>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22" name="矩形 21">
            <a:hlinkClick r:id="rId8" action="ppaction://hlinksldjump"/>
            <a:extLst>
              <a:ext uri="{FF2B5EF4-FFF2-40B4-BE49-F238E27FC236}">
                <a16:creationId xmlns:a16="http://schemas.microsoft.com/office/drawing/2014/main" xmlns="" id="{78DD3999-2136-59C6-DCD7-5CCF028D9C9B}"/>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273710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497667"/>
            <a:ext cx="12192000" cy="11345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1</a:t>
            </a:r>
            <a:endParaRPr lang="zh-CN" altLang="en-US" sz="2600" b="1" dirty="0"/>
          </a:p>
        </p:txBody>
      </p:sp>
      <p:sp>
        <p:nvSpPr>
          <p:cNvPr id="3" name="文本框 2"/>
          <p:cNvSpPr txBox="1"/>
          <p:nvPr/>
        </p:nvSpPr>
        <p:spPr>
          <a:xfrm>
            <a:off x="956928" y="1234211"/>
            <a:ext cx="11034444" cy="3716210"/>
          </a:xfrm>
          <a:prstGeom prst="rect">
            <a:avLst/>
          </a:prstGeom>
          <a:noFill/>
        </p:spPr>
        <p:txBody>
          <a:bodyPr wrap="square" rtlCol="0">
            <a:spAutoFit/>
          </a:bodyPr>
          <a:lstStyle/>
          <a:p>
            <a:pPr>
              <a:lnSpc>
                <a:spcPct val="120000"/>
              </a:lnSpc>
            </a:pPr>
            <a:r>
              <a:rPr lang="en-US" altLang="zh-CN" sz="2200" b="1" dirty="0">
                <a:cs typeface="Times New Roman" panose="02020603050405020304" pitchFamily="18" charset="0"/>
              </a:rPr>
              <a:t>Many college freshmen </a:t>
            </a:r>
            <a:r>
              <a:rPr lang="en-US" altLang="zh-CN" sz="2200" b="1" u="sng" dirty="0">
                <a:solidFill>
                  <a:srgbClr val="DA5362"/>
                </a:solidFill>
                <a:cs typeface="Times New Roman" panose="02020603050405020304" pitchFamily="18" charset="0"/>
              </a:rPr>
              <a:t>enter the world of higher education</a:t>
            </a:r>
            <a:r>
              <a:rPr lang="en-US" altLang="zh-CN" sz="2200" b="1" dirty="0">
                <a:solidFill>
                  <a:srgbClr val="DA5362"/>
                </a:solidFill>
                <a:cs typeface="Times New Roman" panose="02020603050405020304" pitchFamily="18" charset="0"/>
              </a:rPr>
              <a:t> </a:t>
            </a:r>
            <a:r>
              <a:rPr lang="en-US" altLang="zh-CN" sz="2200" b="1" dirty="0">
                <a:cs typeface="Times New Roman" panose="02020603050405020304" pitchFamily="18" charset="0"/>
              </a:rPr>
              <a:t>with some volunteer experience </a:t>
            </a:r>
          </a:p>
          <a:p>
            <a:pPr>
              <a:lnSpc>
                <a:spcPct val="120000"/>
              </a:lnSpc>
            </a:pPr>
            <a:r>
              <a:rPr lang="en-US" altLang="zh-CN" sz="2200" b="1" u="sng" dirty="0">
                <a:solidFill>
                  <a:srgbClr val="DA5362"/>
                </a:solidFill>
                <a:cs typeface="Times New Roman" panose="02020603050405020304" pitchFamily="18" charset="0"/>
              </a:rPr>
              <a:t>under their belts</a:t>
            </a:r>
            <a:r>
              <a:rPr lang="en-US" altLang="zh-CN" sz="2200" b="1" dirty="0">
                <a:cs typeface="Times New Roman" panose="02020603050405020304" pitchFamily="18" charset="0"/>
              </a:rPr>
              <a:t>. </a:t>
            </a:r>
            <a:r>
              <a:rPr lang="en-US" altLang="zh-CN" sz="2200" dirty="0">
                <a:cs typeface="Times New Roman" panose="02020603050405020304" pitchFamily="18" charset="0"/>
              </a:rPr>
              <a:t>(Lines 1-2, para.1)</a:t>
            </a:r>
          </a:p>
          <a:p>
            <a:pPr>
              <a:lnSpc>
                <a:spcPct val="120000"/>
              </a:lnSpc>
            </a:pPr>
            <a:endParaRPr lang="en-US" altLang="zh-CN" sz="2200" b="1" dirty="0">
              <a:cs typeface="Times New Roman" panose="02020603050405020304" pitchFamily="18" charset="0"/>
            </a:endParaRPr>
          </a:p>
          <a:p>
            <a:pPr>
              <a:lnSpc>
                <a:spcPct val="120000"/>
              </a:lnSpc>
            </a:pPr>
            <a:endParaRPr lang="en-US" altLang="zh-CN" sz="2200" b="1" dirty="0">
              <a:cs typeface="Times New Roman" panose="02020603050405020304" pitchFamily="18" charset="0"/>
            </a:endParaRPr>
          </a:p>
          <a:p>
            <a:pPr>
              <a:lnSpc>
                <a:spcPct val="120000"/>
              </a:lnSpc>
            </a:pPr>
            <a:endParaRPr lang="en-US" altLang="zh-CN" sz="2200" b="1" dirty="0">
              <a:cs typeface="Times New Roman" panose="02020603050405020304" pitchFamily="18" charset="0"/>
            </a:endParaRPr>
          </a:p>
          <a:p>
            <a:pPr>
              <a:lnSpc>
                <a:spcPct val="120000"/>
              </a:lnSpc>
            </a:pPr>
            <a:endParaRPr lang="en-US" altLang="zh-CN" sz="2200" b="1" dirty="0">
              <a:cs typeface="Times New Roman" panose="02020603050405020304" pitchFamily="18" charset="0"/>
            </a:endParaRPr>
          </a:p>
          <a:p>
            <a:pPr>
              <a:lnSpc>
                <a:spcPct val="120000"/>
              </a:lnSpc>
            </a:pPr>
            <a:endParaRPr lang="en-US" altLang="zh-CN" sz="2200" b="1" dirty="0">
              <a:cs typeface="Times New Roman" panose="02020603050405020304" pitchFamily="18" charset="0"/>
            </a:endParaRPr>
          </a:p>
          <a:p>
            <a:pPr>
              <a:lnSpc>
                <a:spcPct val="120000"/>
              </a:lnSpc>
            </a:pPr>
            <a:r>
              <a:rPr lang="en-US" altLang="zh-CN" sz="2200" b="1" dirty="0">
                <a:cs typeface="Times New Roman" panose="02020603050405020304" pitchFamily="18" charset="0"/>
              </a:rPr>
              <a:t>under one’s belt: </a:t>
            </a:r>
            <a:r>
              <a:rPr lang="en-US" altLang="zh-CN" sz="2200" dirty="0">
                <a:cs typeface="Times New Roman" panose="02020603050405020304" pitchFamily="18" charset="0"/>
              </a:rPr>
              <a:t>to have already achieved or obtained </a:t>
            </a:r>
            <a:r>
              <a:rPr lang="en-US" altLang="zh-CN" sz="2200" dirty="0" err="1">
                <a:cs typeface="Times New Roman" panose="02020603050405020304" pitchFamily="18" charset="0"/>
              </a:rPr>
              <a:t>sth</a:t>
            </a:r>
            <a:r>
              <a:rPr lang="en-US" altLang="zh-CN" sz="2200" dirty="0">
                <a:cs typeface="Times New Roman" panose="02020603050405020304" pitchFamily="18" charset="0"/>
              </a:rPr>
              <a:t> </a:t>
            </a:r>
            <a:r>
              <a:rPr lang="zh-CN" altLang="en-US" sz="2200" dirty="0">
                <a:latin typeface="黑体" panose="02010609060101010101" pitchFamily="49" charset="-122"/>
                <a:ea typeface="黑体" panose="02010609060101010101" pitchFamily="49" charset="-122"/>
                <a:cs typeface="Times New Roman" panose="02020603050405020304" pitchFamily="18" charset="0"/>
              </a:rPr>
              <a:t>已经获得</a:t>
            </a:r>
          </a:p>
          <a:p>
            <a:pPr>
              <a:lnSpc>
                <a:spcPct val="120000"/>
              </a:lnSpc>
            </a:pPr>
            <a:r>
              <a:rPr lang="en-US" altLang="zh-CN" sz="2200" i="1" dirty="0">
                <a:cs typeface="Times New Roman" panose="02020603050405020304" pitchFamily="18" charset="0"/>
              </a:rPr>
              <a:t>e.g. </a:t>
            </a:r>
            <a:r>
              <a:rPr lang="en-US" altLang="zh-CN" sz="2200" dirty="0">
                <a:cs typeface="Times New Roman" panose="02020603050405020304" pitchFamily="18" charset="0"/>
              </a:rPr>
              <a:t>He now has almost a year as president </a:t>
            </a:r>
            <a:r>
              <a:rPr lang="en-US" altLang="zh-CN" sz="2200" b="1" i="1" dirty="0">
                <a:cs typeface="Times New Roman" panose="02020603050405020304" pitchFamily="18" charset="0"/>
              </a:rPr>
              <a:t>under his belt</a:t>
            </a:r>
            <a:r>
              <a:rPr lang="en-US" altLang="zh-CN" sz="2200" dirty="0">
                <a:cs typeface="Times New Roman" panose="02020603050405020304" pitchFamily="18" charset="0"/>
              </a:rPr>
              <a:t>. </a:t>
            </a:r>
            <a:r>
              <a:rPr lang="zh-CN" altLang="en-US" sz="2200" dirty="0">
                <a:latin typeface="黑体" panose="02010609060101010101" pitchFamily="49" charset="-122"/>
                <a:ea typeface="黑体" panose="02010609060101010101" pitchFamily="49" charset="-122"/>
                <a:cs typeface="Times New Roman" panose="02020603050405020304" pitchFamily="18" charset="0"/>
              </a:rPr>
              <a:t>他已经担任院长一年了。</a:t>
            </a:r>
            <a:endParaRPr lang="en-US" altLang="zh-CN" sz="2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56928" y="2763480"/>
            <a:ext cx="10823943" cy="466090"/>
          </a:xfrm>
          <a:prstGeom prst="rect">
            <a:avLst/>
          </a:prstGeom>
          <a:noFill/>
        </p:spPr>
        <p:txBody>
          <a:bodyPr wrap="square" rtlCol="0">
            <a:spAutoFit/>
          </a:bodyPr>
          <a:lstStyle/>
          <a:p>
            <a:pPr>
              <a:lnSpc>
                <a:spcPct val="120000"/>
              </a:lnSpc>
            </a:pPr>
            <a:r>
              <a:rPr lang="en-US" altLang="zh-CN" sz="2200" b="1" dirty="0">
                <a:solidFill>
                  <a:prstClr val="black"/>
                </a:solidFill>
                <a:ea typeface="黑体" panose="02010609060101010101" pitchFamily="49" charset="-122"/>
                <a:cs typeface="Times New Roman" panose="02020603050405020304" pitchFamily="18" charset="0"/>
              </a:rPr>
              <a:t>enter the world of higher education </a:t>
            </a:r>
            <a:r>
              <a:rPr lang="zh-CN" altLang="en-US" sz="2200" dirty="0">
                <a:solidFill>
                  <a:prstClr val="black"/>
                </a:solidFill>
                <a:ea typeface="黑体" panose="02010609060101010101" pitchFamily="49" charset="-122"/>
                <a:cs typeface="Times New Roman" panose="02020603050405020304" pitchFamily="18" charset="0"/>
              </a:rPr>
              <a:t>上大学，接受高等教育</a:t>
            </a:r>
            <a:r>
              <a:rPr lang="zh-CN" altLang="en-US" sz="2200" b="1" dirty="0">
                <a:solidFill>
                  <a:prstClr val="black"/>
                </a:solidFill>
                <a:ea typeface="黑体" panose="02010609060101010101" pitchFamily="49" charset="-122"/>
                <a:cs typeface="Times New Roman" panose="02020603050405020304" pitchFamily="18" charset="0"/>
              </a:rPr>
              <a:t>。</a:t>
            </a:r>
            <a:endParaRPr lang="zh-CN" altLang="en-US" sz="2200" dirty="0">
              <a:ea typeface="黑体" panose="02010609060101010101" pitchFamily="49" charset="-122"/>
            </a:endParaRPr>
          </a:p>
        </p:txBody>
      </p:sp>
      <p:sp>
        <p:nvSpPr>
          <p:cNvPr id="32" name="圆角矩形 31"/>
          <p:cNvSpPr/>
          <p:nvPr/>
        </p:nvSpPr>
        <p:spPr>
          <a:xfrm>
            <a:off x="1041992" y="227335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2" name="文本框 1"/>
          <p:cNvSpPr txBox="1"/>
          <p:nvPr/>
        </p:nvSpPr>
        <p:spPr>
          <a:xfrm>
            <a:off x="3668617" y="347676"/>
            <a:ext cx="2313542" cy="584775"/>
          </a:xfrm>
          <a:prstGeom prst="rect">
            <a:avLst/>
          </a:prstGeom>
          <a:noFill/>
        </p:spPr>
        <p:txBody>
          <a:bodyPr wrap="square" rtlCol="0">
            <a:spAutoFit/>
          </a:bodyPr>
          <a:lstStyle/>
          <a:p>
            <a:r>
              <a:rPr lang="en-US" altLang="zh-CN" sz="3200" b="1" dirty="0"/>
              <a:t>-Passage A</a:t>
            </a:r>
            <a:endParaRPr lang="zh-CN" altLang="en-US" sz="3200" b="1" dirty="0"/>
          </a:p>
        </p:txBody>
      </p:sp>
    </p:spTree>
    <p:extLst>
      <p:ext uri="{BB962C8B-B14F-4D97-AF65-F5344CB8AC3E}">
        <p14:creationId xmlns:p14="http://schemas.microsoft.com/office/powerpoint/2010/main" xmlns="" val="344565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88800" y="2379600"/>
            <a:ext cx="11415600" cy="1392369"/>
          </a:xfrm>
          <a:prstGeom prst="rect">
            <a:avLst/>
          </a:prstGeom>
          <a:noFill/>
        </p:spPr>
        <p:txBody>
          <a:bodyPr wrap="square" rtlCol="0">
            <a:spAutoFit/>
          </a:bodyPr>
          <a:lstStyle/>
          <a:p>
            <a:pPr>
              <a:lnSpc>
                <a:spcPct val="120000"/>
              </a:lnSpc>
            </a:pPr>
            <a:r>
              <a:rPr lang="en-US" altLang="zh-CN" sz="2400" b="1" dirty="0"/>
              <a:t>There is one thing college students can add to their list of college memories: volunteering. After all, we feel good when helping others and contributing to our community in a positive way.</a:t>
            </a:r>
            <a:endParaRPr lang="zh-CN" altLang="en-US" sz="2400" dirty="0"/>
          </a:p>
        </p:txBody>
      </p:sp>
    </p:spTree>
    <p:extLst>
      <p:ext uri="{BB962C8B-B14F-4D97-AF65-F5344CB8AC3E}">
        <p14:creationId xmlns:p14="http://schemas.microsoft.com/office/powerpoint/2010/main" xmlns="" val="2144298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350609"/>
            <a:ext cx="12192000" cy="17492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2</a:t>
            </a:r>
            <a:endParaRPr lang="zh-CN" altLang="en-US" sz="2600" b="1" dirty="0"/>
          </a:p>
        </p:txBody>
      </p:sp>
      <p:sp>
        <p:nvSpPr>
          <p:cNvPr id="3" name="文本框 2"/>
          <p:cNvSpPr txBox="1"/>
          <p:nvPr/>
        </p:nvSpPr>
        <p:spPr>
          <a:xfrm>
            <a:off x="956928" y="1234211"/>
            <a:ext cx="10758377" cy="2919197"/>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And some simply felt a desire to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give back</a:t>
            </a:r>
            <a:r>
              <a:rPr kumimoji="0" lang="en-US" altLang="zh-CN" sz="2200" b="1" i="0"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 </a:t>
            </a:r>
            <a:r>
              <a:rPr kumimoji="0" lang="en-US" altLang="zh-CN" sz="2200" b="1" i="0" strike="noStrike" kern="1200" cap="none" spc="0" normalizeH="0" baseline="0" noProof="0" dirty="0">
                <a:ln>
                  <a:noFill/>
                </a:ln>
                <a:effectLst/>
                <a:uLnTx/>
                <a:uFillTx/>
                <a:ea typeface="宋体" panose="02010600030101010101" pitchFamily="2" charset="-122"/>
                <a:cs typeface="Times New Roman" panose="02020603050405020304" pitchFamily="18" charset="0"/>
              </a:rPr>
              <a:t>,</a:t>
            </a:r>
            <a:r>
              <a:rPr kumimoji="0" lang="en-US" altLang="zh-CN" sz="2200" b="1" i="0"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adding volunteer service to</a:t>
            </a:r>
            <a:r>
              <a:rPr kumimoji="0" lang="en-US" altLang="zh-CN" sz="2200" b="1" i="0"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their already rigorous high school schedules.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4-5, para. 1)</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b="1" dirty="0"/>
              <a:t>give back: </a:t>
            </a:r>
            <a:r>
              <a:rPr lang="en-US" altLang="zh-CN" sz="2200" dirty="0"/>
              <a:t>to provide help or financial assistance to others in appreciation of one’s own   </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dirty="0"/>
              <a:t>                   success or good fortune</a:t>
            </a:r>
            <a:r>
              <a:rPr lang="zh-CN" altLang="en-US" sz="2200" dirty="0">
                <a:latin typeface="黑体" panose="02010609060101010101" pitchFamily="49" charset="-122"/>
                <a:ea typeface="黑体" panose="02010609060101010101" pitchFamily="49" charset="-122"/>
              </a:rPr>
              <a:t>（为自己获得的成功和财富而心怀感激，于是）去帮 </a:t>
            </a:r>
            <a:endParaRPr lang="en-US" altLang="zh-CN" sz="2200" dirty="0">
              <a:latin typeface="黑体" panose="02010609060101010101" pitchFamily="49" charset="-122"/>
              <a:ea typeface="黑体" panose="02010609060101010101" pitchFamily="49" charset="-122"/>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助、回馈他人</a:t>
            </a:r>
            <a:endParaRPr lang="en-US" altLang="zh-CN" sz="2200" dirty="0">
              <a:latin typeface="黑体" panose="02010609060101010101" pitchFamily="49" charset="-122"/>
              <a:ea typeface="黑体" panose="02010609060101010101" pitchFamily="49" charset="-122"/>
            </a:endParaRPr>
          </a:p>
          <a:p>
            <a:pPr marR="0" lvl="0" algn="just" defTabSz="914400" rtl="0" eaLnBrk="1" fontAlgn="auto" latinLnBrk="0" hangingPunct="1">
              <a:lnSpc>
                <a:spcPct val="120000"/>
              </a:lnSpc>
              <a:spcBef>
                <a:spcPts val="0"/>
              </a:spcBef>
              <a:spcAft>
                <a:spcPts val="0"/>
              </a:spcAft>
              <a:buClrTx/>
              <a:buSzTx/>
              <a:buFontTx/>
              <a:buNone/>
              <a:tabLst/>
              <a:defRPr/>
            </a:pPr>
            <a:r>
              <a:rPr lang="zh-CN" altLang="en-US" sz="2400" dirty="0"/>
              <a:t> </a:t>
            </a:r>
            <a:r>
              <a:rPr lang="en-US" altLang="zh-CN" sz="2200" i="1" dirty="0"/>
              <a:t>e.g. </a:t>
            </a:r>
            <a:r>
              <a:rPr lang="en-US" altLang="zh-CN" sz="2200" dirty="0"/>
              <a:t>The community had people with time to volunteer and </a:t>
            </a:r>
            <a:r>
              <a:rPr lang="en-US" altLang="zh-CN" sz="2200" b="1" i="1" dirty="0"/>
              <a:t>give back</a:t>
            </a:r>
            <a:r>
              <a:rPr lang="en-US" altLang="zh-CN" sz="2200" dirty="0"/>
              <a:t>. </a:t>
            </a:r>
            <a:r>
              <a:rPr lang="zh-CN" altLang="en-US" sz="2200" dirty="0">
                <a:latin typeface="黑体" panose="02010609060101010101" pitchFamily="49" charset="-122"/>
                <a:ea typeface="黑体" panose="02010609060101010101" pitchFamily="49" charset="-122"/>
              </a:rPr>
              <a:t>这个社区让有时间的 </a:t>
            </a:r>
            <a:endParaRPr lang="en-US" altLang="zh-CN" sz="2200" dirty="0">
              <a:latin typeface="黑体" panose="02010609060101010101" pitchFamily="49" charset="-122"/>
              <a:ea typeface="黑体" panose="02010609060101010101" pitchFamily="49" charset="-122"/>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人去参与志愿者活动，回馈社会。</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891362" y="4604213"/>
            <a:ext cx="10823943" cy="127862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adding volunteer service to their already rigorous high school schedules: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分词短语作状语，</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相当于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when they added volunteer service to their already rigorous high school schedules</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有一些人在已经很忙碌的高中学业里又加入了公益服务。</a:t>
            </a:r>
          </a:p>
        </p:txBody>
      </p:sp>
      <p:sp>
        <p:nvSpPr>
          <p:cNvPr id="32" name="圆角矩形 31"/>
          <p:cNvSpPr/>
          <p:nvPr/>
        </p:nvSpPr>
        <p:spPr>
          <a:xfrm>
            <a:off x="1041992" y="4177098"/>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13" name="矩形: 圆角 34">
            <a:hlinkClick r:id="rId3" action="ppaction://hlinksldjump"/>
            <a:extLst>
              <a:ext uri="{FF2B5EF4-FFF2-40B4-BE49-F238E27FC236}">
                <a16:creationId xmlns:a16="http://schemas.microsoft.com/office/drawing/2014/main" xmlns="" id="{6A537DD8-27EE-C07D-CDFD-05422CE9F450}"/>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8" name="文本框 7"/>
          <p:cNvSpPr txBox="1"/>
          <p:nvPr/>
        </p:nvSpPr>
        <p:spPr>
          <a:xfrm>
            <a:off x="3668617" y="347676"/>
            <a:ext cx="2313542" cy="584775"/>
          </a:xfrm>
          <a:prstGeom prst="rect">
            <a:avLst/>
          </a:prstGeom>
          <a:noFill/>
        </p:spPr>
        <p:txBody>
          <a:bodyPr wrap="square" rtlCol="0">
            <a:spAutoFit/>
          </a:bodyPr>
          <a:lstStyle/>
          <a:p>
            <a:r>
              <a:rPr lang="en-US" altLang="zh-CN" sz="3200" b="1" dirty="0"/>
              <a:t>-Passage A</a:t>
            </a:r>
            <a:endParaRPr lang="zh-CN" altLang="en-US" sz="3200" b="1" dirty="0"/>
          </a:p>
        </p:txBody>
      </p:sp>
    </p:spTree>
    <p:extLst>
      <p:ext uri="{BB962C8B-B14F-4D97-AF65-F5344CB8AC3E}">
        <p14:creationId xmlns:p14="http://schemas.microsoft.com/office/powerpoint/2010/main" xmlns="" val="4171864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066210"/>
            <a:ext cx="12192000" cy="11817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10978" y="1215466"/>
            <a:ext cx="431014" cy="492443"/>
          </a:xfrm>
          <a:prstGeom prst="rect">
            <a:avLst/>
          </a:prstGeom>
          <a:noFill/>
        </p:spPr>
        <p:txBody>
          <a:bodyPr wrap="square" rtlCol="0">
            <a:spAutoFit/>
          </a:bodyPr>
          <a:lstStyle/>
          <a:p>
            <a:r>
              <a:rPr lang="en-US" altLang="zh-CN" sz="2600" b="1" dirty="0"/>
              <a:t>3</a:t>
            </a:r>
            <a:endParaRPr lang="zh-CN" altLang="en-US" sz="2600" b="1" dirty="0"/>
          </a:p>
        </p:txBody>
      </p:sp>
      <p:sp>
        <p:nvSpPr>
          <p:cNvPr id="3" name="文本框 2"/>
          <p:cNvSpPr txBox="1"/>
          <p:nvPr/>
        </p:nvSpPr>
        <p:spPr>
          <a:xfrm>
            <a:off x="956928" y="1234211"/>
            <a:ext cx="10758377" cy="128406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We’re here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to make a case for</a:t>
            </a:r>
            <a:r>
              <a:rPr kumimoji="0" lang="en-US" altLang="zh-CN" sz="2200" b="1" i="0"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volunteerism in college, as there may be some benefits to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community service that you haven’t yet considered when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drawing up</a:t>
            </a:r>
            <a:r>
              <a:rPr kumimoji="0" lang="en-US" altLang="zh-CN" sz="2200" b="1" i="0"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those schedules.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8-9, para. 1)</a:t>
            </a:r>
          </a:p>
        </p:txBody>
      </p:sp>
      <p:sp>
        <p:nvSpPr>
          <p:cNvPr id="4" name="文本框 3"/>
          <p:cNvSpPr txBox="1"/>
          <p:nvPr/>
        </p:nvSpPr>
        <p:spPr>
          <a:xfrm>
            <a:off x="1041992" y="5459140"/>
            <a:ext cx="10823943" cy="466090"/>
          </a:xfrm>
          <a:prstGeom prst="rect">
            <a:avLst/>
          </a:prstGeom>
          <a:noFill/>
        </p:spPr>
        <p:txBody>
          <a:bodyPr wrap="square" rtlCol="0">
            <a:spAutoFit/>
          </a:bodyPr>
          <a:lstStyle/>
          <a:p>
            <a:pPr>
              <a:lnSpc>
                <a:spcPct val="120000"/>
              </a:lnSpc>
            </a:pPr>
            <a:r>
              <a:rPr lang="zh-CN" altLang="en-US" sz="2200" dirty="0">
                <a:solidFill>
                  <a:prstClr val="black"/>
                </a:solidFill>
                <a:ea typeface="黑体" panose="02010609060101010101" pitchFamily="49" charset="-122"/>
                <a:cs typeface="Times New Roman" panose="02020603050405020304" pitchFamily="18" charset="0"/>
              </a:rPr>
              <a:t>句子中 </a:t>
            </a:r>
            <a:r>
              <a:rPr lang="en-US" altLang="zh-CN" sz="2200" dirty="0">
                <a:solidFill>
                  <a:prstClr val="black"/>
                </a:solidFill>
                <a:ea typeface="黑体" panose="02010609060101010101" pitchFamily="49" charset="-122"/>
                <a:cs typeface="Times New Roman" panose="02020603050405020304" pitchFamily="18" charset="0"/>
              </a:rPr>
              <a:t>as </a:t>
            </a:r>
            <a:r>
              <a:rPr lang="zh-CN" altLang="en-US" sz="2200" dirty="0">
                <a:solidFill>
                  <a:prstClr val="black"/>
                </a:solidFill>
                <a:ea typeface="黑体" panose="02010609060101010101" pitchFamily="49" charset="-122"/>
                <a:cs typeface="Times New Roman" panose="02020603050405020304" pitchFamily="18" charset="0"/>
              </a:rPr>
              <a:t>引导原因状语从句，解释为什么要为大学生参与志愿者活动进行说明。</a:t>
            </a:r>
            <a:endParaRPr lang="zh-CN" altLang="en-US" sz="2200" dirty="0">
              <a:ea typeface="黑体" panose="02010609060101010101" pitchFamily="49" charset="-122"/>
            </a:endParaRPr>
          </a:p>
        </p:txBody>
      </p:sp>
      <p:sp>
        <p:nvSpPr>
          <p:cNvPr id="32" name="圆角矩形 31"/>
          <p:cNvSpPr/>
          <p:nvPr/>
        </p:nvSpPr>
        <p:spPr>
          <a:xfrm>
            <a:off x="1041992" y="490351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NOTE</a:t>
            </a:r>
            <a:endParaRPr lang="zh-CN" altLang="en-US" sz="2000" b="1" dirty="0"/>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443248"/>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xmlns="" id="{017BD788-8023-490F-BC3A-F27C9AC4F5D0}"/>
              </a:ext>
            </a:extLst>
          </p:cNvPr>
          <p:cNvSpPr txBox="1"/>
          <p:nvPr/>
        </p:nvSpPr>
        <p:spPr>
          <a:xfrm>
            <a:off x="1017548" y="2330351"/>
            <a:ext cx="10758376" cy="2497415"/>
          </a:xfrm>
          <a:prstGeom prst="rect">
            <a:avLst/>
          </a:prstGeom>
          <a:noFill/>
        </p:spPr>
        <p:txBody>
          <a:bodyPr wrap="square">
            <a:spAutoFit/>
          </a:bodyPr>
          <a:lstStyle/>
          <a:p>
            <a:pPr>
              <a:lnSpc>
                <a:spcPct val="120000"/>
              </a:lnSpc>
            </a:pPr>
            <a:r>
              <a:rPr lang="en-US" altLang="zh-CN" sz="2200" b="1" dirty="0">
                <a:ea typeface="黑体" panose="02010609060101010101" pitchFamily="49" charset="-122"/>
                <a:cs typeface="Times New Roman" panose="02020603050405020304" pitchFamily="18" charset="0"/>
              </a:rPr>
              <a:t>make a case for: </a:t>
            </a:r>
            <a:r>
              <a:rPr lang="en-US" altLang="zh-CN" sz="2200" dirty="0">
                <a:ea typeface="黑体" panose="02010609060101010101" pitchFamily="49" charset="-122"/>
                <a:cs typeface="Times New Roman" panose="02020603050405020304" pitchFamily="18" charset="0"/>
              </a:rPr>
              <a:t>to state the reasons why </a:t>
            </a:r>
            <a:r>
              <a:rPr lang="en-US" altLang="zh-CN" sz="2200" dirty="0" err="1">
                <a:ea typeface="黑体" panose="02010609060101010101" pitchFamily="49" charset="-122"/>
                <a:cs typeface="Times New Roman" panose="02020603050405020304" pitchFamily="18" charset="0"/>
              </a:rPr>
              <a:t>sth</a:t>
            </a:r>
            <a:r>
              <a:rPr lang="en-US" altLang="zh-CN" sz="2200" dirty="0">
                <a:ea typeface="黑体" panose="02010609060101010101" pitchFamily="49" charset="-122"/>
                <a:cs typeface="Times New Roman" panose="02020603050405020304" pitchFamily="18" charset="0"/>
              </a:rPr>
              <a:t> should be done or should be the case </a:t>
            </a:r>
            <a:r>
              <a:rPr lang="zh-CN" altLang="en-US" sz="2200" dirty="0">
                <a:ea typeface="黑体" panose="02010609060101010101" pitchFamily="49" charset="-122"/>
                <a:cs typeface="Times New Roman" panose="02020603050405020304" pitchFamily="18" charset="0"/>
              </a:rPr>
              <a:t>提出充  </a:t>
            </a:r>
            <a:endParaRPr lang="en-US" altLang="zh-CN" sz="2200" dirty="0">
              <a:ea typeface="黑体" panose="02010609060101010101" pitchFamily="49" charset="-122"/>
              <a:cs typeface="Times New Roman" panose="02020603050405020304" pitchFamily="18" charset="0"/>
            </a:endParaRPr>
          </a:p>
          <a:p>
            <a:pPr>
              <a:lnSpc>
                <a:spcPct val="120000"/>
              </a:lnSpc>
            </a:pPr>
            <a:r>
              <a:rPr lang="en-US" altLang="zh-CN" sz="2200" dirty="0">
                <a:ea typeface="黑体" panose="02010609060101010101" pitchFamily="49" charset="-122"/>
                <a:cs typeface="Times New Roman" panose="02020603050405020304" pitchFamily="18" charset="0"/>
              </a:rPr>
              <a:t>                              </a:t>
            </a:r>
            <a:r>
              <a:rPr lang="zh-CN" altLang="en-US" sz="2200" dirty="0">
                <a:ea typeface="黑体" panose="02010609060101010101" pitchFamily="49" charset="-122"/>
                <a:cs typeface="Times New Roman" panose="02020603050405020304" pitchFamily="18" charset="0"/>
              </a:rPr>
              <a:t>分的理由</a:t>
            </a:r>
          </a:p>
          <a:p>
            <a:pPr>
              <a:lnSpc>
                <a:spcPct val="120000"/>
              </a:lnSpc>
            </a:pPr>
            <a:r>
              <a:rPr lang="en-US" altLang="zh-CN" sz="2200" i="1" dirty="0">
                <a:ea typeface="黑体" panose="02010609060101010101" pitchFamily="49" charset="-122"/>
                <a:cs typeface="Times New Roman" panose="02020603050405020304" pitchFamily="18" charset="0"/>
              </a:rPr>
              <a:t>e.g. </a:t>
            </a:r>
            <a:r>
              <a:rPr lang="en-US" altLang="zh-CN" sz="2200" dirty="0">
                <a:ea typeface="黑体" panose="02010609060101010101" pitchFamily="49" charset="-122"/>
                <a:cs typeface="Times New Roman" panose="02020603050405020304" pitchFamily="18" charset="0"/>
              </a:rPr>
              <a:t>Your friend here has been </a:t>
            </a:r>
            <a:r>
              <a:rPr lang="en-US" altLang="zh-CN" sz="2200" b="1" i="1" dirty="0">
                <a:ea typeface="黑体" panose="02010609060101010101" pitchFamily="49" charset="-122"/>
                <a:cs typeface="Times New Roman" panose="02020603050405020304" pitchFamily="18" charset="0"/>
              </a:rPr>
              <a:t>making quite a strong case for</a:t>
            </a:r>
            <a:r>
              <a:rPr lang="en-US" altLang="zh-CN" sz="2200" dirty="0">
                <a:ea typeface="黑体" panose="02010609060101010101" pitchFamily="49" charset="-122"/>
                <a:cs typeface="Times New Roman" panose="02020603050405020304" pitchFamily="18" charset="0"/>
              </a:rPr>
              <a:t> why I should hire you. </a:t>
            </a:r>
            <a:r>
              <a:rPr lang="zh-CN" altLang="en-US" sz="2200" dirty="0">
                <a:ea typeface="黑体" panose="02010609060101010101" pitchFamily="49" charset="-122"/>
                <a:cs typeface="Times New Roman" panose="02020603050405020304" pitchFamily="18" charset="0"/>
              </a:rPr>
              <a:t>你的朋  </a:t>
            </a:r>
            <a:endParaRPr lang="en-US" altLang="zh-CN" sz="2200" dirty="0">
              <a:ea typeface="黑体" panose="02010609060101010101" pitchFamily="49" charset="-122"/>
              <a:cs typeface="Times New Roman" panose="02020603050405020304" pitchFamily="18" charset="0"/>
            </a:endParaRPr>
          </a:p>
          <a:p>
            <a:pPr>
              <a:lnSpc>
                <a:spcPct val="120000"/>
              </a:lnSpc>
            </a:pPr>
            <a:r>
              <a:rPr lang="en-US" altLang="zh-CN" sz="2200" dirty="0">
                <a:ea typeface="黑体" panose="02010609060101010101" pitchFamily="49" charset="-122"/>
                <a:cs typeface="Times New Roman" panose="02020603050405020304" pitchFamily="18" charset="0"/>
              </a:rPr>
              <a:t>       </a:t>
            </a:r>
            <a:r>
              <a:rPr lang="zh-CN" altLang="en-US" sz="2200" dirty="0">
                <a:ea typeface="黑体" panose="02010609060101010101" pitchFamily="49" charset="-122"/>
                <a:cs typeface="Times New Roman" panose="02020603050405020304" pitchFamily="18" charset="0"/>
              </a:rPr>
              <a:t>友已经为雇佣你提出了非常充分的理由。</a:t>
            </a:r>
          </a:p>
          <a:p>
            <a:pPr>
              <a:lnSpc>
                <a:spcPct val="120000"/>
              </a:lnSpc>
            </a:pPr>
            <a:r>
              <a:rPr lang="en-US" altLang="zh-CN" sz="2200" b="1" dirty="0">
                <a:ea typeface="黑体" panose="02010609060101010101" pitchFamily="49" charset="-122"/>
                <a:cs typeface="Times New Roman" panose="02020603050405020304" pitchFamily="18" charset="0"/>
              </a:rPr>
              <a:t>draw up: </a:t>
            </a:r>
            <a:r>
              <a:rPr lang="en-US" altLang="zh-CN" sz="2200" dirty="0">
                <a:ea typeface="黑体" panose="02010609060101010101" pitchFamily="49" charset="-122"/>
                <a:cs typeface="Times New Roman" panose="02020603050405020304" pitchFamily="18" charset="0"/>
              </a:rPr>
              <a:t>to prepare </a:t>
            </a:r>
            <a:r>
              <a:rPr lang="en-US" altLang="zh-CN" sz="2200" dirty="0" err="1">
                <a:ea typeface="黑体" panose="02010609060101010101" pitchFamily="49" charset="-122"/>
                <a:cs typeface="Times New Roman" panose="02020603050405020304" pitchFamily="18" charset="0"/>
              </a:rPr>
              <a:t>sth</a:t>
            </a:r>
            <a:r>
              <a:rPr lang="en-US" altLang="zh-CN" sz="2200" dirty="0">
                <a:ea typeface="黑体" panose="02010609060101010101" pitchFamily="49" charset="-122"/>
                <a:cs typeface="Times New Roman" panose="02020603050405020304" pitchFamily="18" charset="0"/>
              </a:rPr>
              <a:t> in writing, especially plans or a formal document </a:t>
            </a:r>
            <a:r>
              <a:rPr lang="zh-CN" altLang="en-US" sz="2200" dirty="0">
                <a:ea typeface="黑体" panose="02010609060101010101" pitchFamily="49" charset="-122"/>
                <a:cs typeface="Times New Roman" panose="02020603050405020304" pitchFamily="18" charset="0"/>
              </a:rPr>
              <a:t>拟定，制定，起草</a:t>
            </a:r>
          </a:p>
          <a:p>
            <a:pPr>
              <a:lnSpc>
                <a:spcPct val="120000"/>
              </a:lnSpc>
            </a:pPr>
            <a:r>
              <a:rPr lang="en-US" altLang="zh-CN" sz="2200" i="1" dirty="0">
                <a:ea typeface="黑体" panose="02010609060101010101" pitchFamily="49" charset="-122"/>
                <a:cs typeface="Times New Roman" panose="02020603050405020304" pitchFamily="18" charset="0"/>
              </a:rPr>
              <a:t>e.g. </a:t>
            </a:r>
            <a:r>
              <a:rPr lang="en-US" altLang="zh-CN" sz="2200" b="1" i="1" dirty="0">
                <a:ea typeface="黑体" panose="02010609060101010101" pitchFamily="49" charset="-122"/>
                <a:cs typeface="Times New Roman" panose="02020603050405020304" pitchFamily="18" charset="0"/>
              </a:rPr>
              <a:t>Draw up </a:t>
            </a:r>
            <a:r>
              <a:rPr lang="en-US" altLang="zh-CN" sz="2200" dirty="0">
                <a:ea typeface="黑体" panose="02010609060101010101" pitchFamily="49" charset="-122"/>
                <a:cs typeface="Times New Roman" panose="02020603050405020304" pitchFamily="18" charset="0"/>
              </a:rPr>
              <a:t>a list of all the things you want to do. </a:t>
            </a:r>
            <a:r>
              <a:rPr lang="zh-CN" altLang="en-US" sz="2200" dirty="0">
                <a:ea typeface="黑体" panose="02010609060101010101" pitchFamily="49" charset="-122"/>
                <a:cs typeface="Times New Roman" panose="02020603050405020304" pitchFamily="18" charset="0"/>
              </a:rPr>
              <a:t>把你想做的所有事情列出来。</a:t>
            </a:r>
            <a:endParaRPr lang="zh-CN" altLang="en-US" sz="2200" dirty="0">
              <a:solidFill>
                <a:prstClr val="black"/>
              </a:solidFill>
              <a:ea typeface="黑体" panose="02010609060101010101" pitchFamily="49" charset="-122"/>
              <a:cs typeface="Times New Roman" panose="02020603050405020304" pitchFamily="18" charset="0"/>
            </a:endParaRPr>
          </a:p>
        </p:txBody>
      </p:sp>
      <p:sp>
        <p:nvSpPr>
          <p:cNvPr id="9" name="文本框 8"/>
          <p:cNvSpPr txBox="1"/>
          <p:nvPr/>
        </p:nvSpPr>
        <p:spPr>
          <a:xfrm>
            <a:off x="3668617" y="347676"/>
            <a:ext cx="2313542" cy="584775"/>
          </a:xfrm>
          <a:prstGeom prst="rect">
            <a:avLst/>
          </a:prstGeom>
          <a:noFill/>
        </p:spPr>
        <p:txBody>
          <a:bodyPr wrap="square" rtlCol="0">
            <a:spAutoFit/>
          </a:bodyPr>
          <a:lstStyle/>
          <a:p>
            <a:r>
              <a:rPr lang="en-US" altLang="zh-CN" sz="3200" b="1" dirty="0"/>
              <a:t>-Passage A</a:t>
            </a:r>
            <a:endParaRPr lang="zh-CN" altLang="en-US" sz="3200" b="1" dirty="0"/>
          </a:p>
        </p:txBody>
      </p:sp>
    </p:spTree>
    <p:extLst>
      <p:ext uri="{BB962C8B-B14F-4D97-AF65-F5344CB8AC3E}">
        <p14:creationId xmlns:p14="http://schemas.microsoft.com/office/powerpoint/2010/main" xmlns="" val="267409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043997"/>
            <a:ext cx="12192000" cy="14339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600" b="1" dirty="0">
                <a:solidFill>
                  <a:prstClr val="black"/>
                </a:solidFill>
                <a:latin typeface="Calibri" panose="020F0502020204030204"/>
                <a:ea typeface="宋体" panose="02010600030101010101" pitchFamily="2" charset="-122"/>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7369"/>
            <a:ext cx="10758377" cy="2162002"/>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Check out the benefits of volunteerism in college we’ve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come up with</a:t>
            </a:r>
            <a:r>
              <a:rPr kumimoji="0" lang="en-US" altLang="zh-CN" sz="2200" b="1" i="0" u="none"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below for even more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reason to volunteer your time,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because you’ll not only be making your communities better</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you may be doing yourself a favor as well</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3-6, para. 2)</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b="1" dirty="0"/>
              <a:t>come up with: </a:t>
            </a:r>
            <a:r>
              <a:rPr lang="en-US" altLang="zh-CN" sz="2200" dirty="0"/>
              <a:t>to think of an idea, answer etc. </a:t>
            </a:r>
            <a:r>
              <a:rPr lang="zh-CN" altLang="en-US" sz="2200" dirty="0">
                <a:latin typeface="黑体" panose="02010609060101010101" pitchFamily="49" charset="-122"/>
                <a:ea typeface="黑体" panose="02010609060101010101" pitchFamily="49" charset="-122"/>
              </a:rPr>
              <a:t>想出办法，答案等 </a:t>
            </a:r>
            <a:endParaRPr lang="en-US" altLang="zh-CN" sz="2200" dirty="0">
              <a:latin typeface="黑体" panose="02010609060101010101" pitchFamily="49" charset="-122"/>
              <a:ea typeface="黑体" panose="02010609060101010101" pitchFamily="49" charset="-122"/>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i="1" dirty="0"/>
              <a:t>e.g. </a:t>
            </a:r>
            <a:r>
              <a:rPr lang="en-US" altLang="zh-CN" sz="2200" dirty="0"/>
              <a:t>Is that the best excuse you can </a:t>
            </a:r>
            <a:r>
              <a:rPr lang="en-US" altLang="zh-CN" sz="2200" b="1" i="1" dirty="0"/>
              <a:t>come up with</a:t>
            </a:r>
            <a:r>
              <a:rPr lang="en-US" altLang="zh-CN" sz="2200" b="1" dirty="0"/>
              <a:t>? </a:t>
            </a:r>
            <a:r>
              <a:rPr lang="zh-CN" altLang="en-US" sz="2200" dirty="0">
                <a:latin typeface="黑体" panose="02010609060101010101" pitchFamily="49" charset="-122"/>
                <a:ea typeface="黑体" panose="02010609060101010101" pitchFamily="49" charset="-122"/>
              </a:rPr>
              <a:t>这是你能想出来的最好的理由吗？</a:t>
            </a:r>
            <a:endParaRPr lang="en-US" altLang="zh-CN" sz="2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56928" y="4341551"/>
            <a:ext cx="10823943" cy="87235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原因状语从句中的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you’ll not only be making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为将来进行时，与后面的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you may be doing </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表示对将来的情况进行猜测。</a:t>
            </a:r>
          </a:p>
        </p:txBody>
      </p:sp>
      <p:sp>
        <p:nvSpPr>
          <p:cNvPr id="32" name="圆角矩形 31"/>
          <p:cNvSpPr/>
          <p:nvPr/>
        </p:nvSpPr>
        <p:spPr>
          <a:xfrm>
            <a:off x="1041992" y="3887910"/>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a:extLst>
              <a:ext uri="{FF2B5EF4-FFF2-40B4-BE49-F238E27FC236}">
                <a16:creationId xmlns:a16="http://schemas.microsoft.com/office/drawing/2014/main" xmlns="" id="{1618DDEC-85C3-6D4A-FEB7-034332DF95CC}"/>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8" name="文本框 7"/>
          <p:cNvSpPr txBox="1"/>
          <p:nvPr/>
        </p:nvSpPr>
        <p:spPr>
          <a:xfrm>
            <a:off x="3668617" y="347676"/>
            <a:ext cx="2313542" cy="584775"/>
          </a:xfrm>
          <a:prstGeom prst="rect">
            <a:avLst/>
          </a:prstGeom>
          <a:noFill/>
        </p:spPr>
        <p:txBody>
          <a:bodyPr wrap="square" rtlCol="0">
            <a:spAutoFit/>
          </a:bodyPr>
          <a:lstStyle/>
          <a:p>
            <a:r>
              <a:rPr lang="en-US" altLang="zh-CN" sz="3200" b="1" dirty="0"/>
              <a:t>-Passage A</a:t>
            </a:r>
            <a:endParaRPr lang="zh-CN" altLang="en-US" sz="3200" b="1" dirty="0"/>
          </a:p>
        </p:txBody>
      </p:sp>
    </p:spTree>
    <p:extLst>
      <p:ext uri="{BB962C8B-B14F-4D97-AF65-F5344CB8AC3E}">
        <p14:creationId xmlns:p14="http://schemas.microsoft.com/office/powerpoint/2010/main" xmlns="" val="4180380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600" b="1" dirty="0">
                <a:solidFill>
                  <a:prstClr val="black"/>
                </a:solidFill>
                <a:latin typeface="Calibri" panose="020F0502020204030204"/>
                <a:ea typeface="宋体" panose="02010600030101010101" pitchFamily="2" charset="-122"/>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568527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If you’re able to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fit the </a:t>
            </a:r>
            <a:r>
              <a:rPr lang="en-US" altLang="zh-CN" sz="2200" b="1" u="sng" dirty="0">
                <a:solidFill>
                  <a:srgbClr val="DA5362"/>
                </a:solidFill>
                <a:ea typeface="宋体" panose="02010600030101010101" pitchFamily="2" charset="-122"/>
                <a:cs typeface="Times New Roman" panose="02020603050405020304" pitchFamily="18" charset="0"/>
              </a:rPr>
              <a:t>time in</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even if it’s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alongside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 part-time, paying campus job, it could be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worth your while to</a:t>
            </a:r>
            <a:r>
              <a:rPr kumimoji="0" lang="en-US" altLang="zh-CN" sz="2200" b="1" i="0"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pursue a volunteer position.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3-4, para. 3)</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fit the time in: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manage to do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or see sb, even though you have a lot of other things to  </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do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安排时间做某事</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endPar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alongside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prep</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used to say that people do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together or things exist at the same time   </a:t>
            </a:r>
          </a:p>
          <a:p>
            <a:pPr marL="0" marR="0" lvl="0" indent="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宋体" panose="02010600030101010101" pitchFamily="2"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与</a:t>
            </a:r>
            <a:r>
              <a:rPr lang="en-US" altLang="zh-CN" sz="2200" dirty="0">
                <a:solidFill>
                  <a:prstClr val="black"/>
                </a:solidFill>
                <a:ea typeface="宋体" panose="02010600030101010101" pitchFamily="2"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同时</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Organized crime continued to flourish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alongside</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the mainstream economy.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随着主流经</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济的发展，有组织的犯罪持续增长。</a:t>
            </a:r>
          </a:p>
          <a:p>
            <a:pPr marR="0" lvl="0" algn="just" defTabSz="914400" rtl="0" eaLnBrk="1" fontAlgn="auto" latinLnBrk="0" hangingPunct="1">
              <a:lnSpc>
                <a:spcPct val="120000"/>
              </a:lnSpc>
              <a:spcBef>
                <a:spcPts val="0"/>
              </a:spcBef>
              <a:spcAft>
                <a:spcPts val="0"/>
              </a:spcAft>
              <a:buClrTx/>
              <a:buSzTx/>
              <a:buFontTx/>
              <a:buNone/>
              <a:tabLst/>
              <a:defRPr/>
            </a:pPr>
            <a:endParaRPr kumimoji="0" lang="zh-CN" altLang="en-US"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endPar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xmlns="" id="{4C17BABE-F7F2-E092-97B0-7F91020EDD7A}"/>
              </a:ext>
            </a:extLst>
          </p:cNvPr>
          <p:cNvSpPr/>
          <p:nvPr/>
        </p:nvSpPr>
        <p:spPr>
          <a:xfrm>
            <a:off x="0" y="3213819"/>
            <a:ext cx="12192000" cy="9269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a:extLst>
              <a:ext uri="{FF2B5EF4-FFF2-40B4-BE49-F238E27FC236}">
                <a16:creationId xmlns:a16="http://schemas.microsoft.com/office/drawing/2014/main" xmlns="" id="{725F6406-DBD3-3D46-22DA-AB6AD09FE88C}"/>
              </a:ext>
            </a:extLst>
          </p:cNvPr>
          <p:cNvSpPr txBox="1"/>
          <p:nvPr/>
        </p:nvSpPr>
        <p:spPr>
          <a:xfrm>
            <a:off x="956928" y="3415839"/>
            <a:ext cx="10823943" cy="46609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fit the time in</a:t>
            </a:r>
            <a:r>
              <a:rPr kumimoji="0" lang="zh-CN" altLang="en-US" sz="2200" b="0" i="0" u="none" strike="noStrike" kern="1200" cap="none" spc="0" normalizeH="0" baseline="0" noProof="0" dirty="0">
                <a:ln>
                  <a:noFill/>
                </a:ln>
                <a:solidFill>
                  <a:prstClr val="black"/>
                </a:solidFill>
                <a:effectLst/>
                <a:uLnTx/>
                <a:uFillTx/>
                <a:latin typeface="Calibri" panose="020F0502020204030204"/>
                <a:ea typeface="黑体" panose="02010609060101010101" pitchFamily="49" charset="-122"/>
                <a:cs typeface="Times New Roman" panose="02020603050405020304" pitchFamily="18" charset="0"/>
              </a:rPr>
              <a:t>这里强调在非常忙碌的情况下还能挤出时间来从事志愿者活动。</a:t>
            </a:r>
          </a:p>
        </p:txBody>
      </p:sp>
      <p:sp>
        <p:nvSpPr>
          <p:cNvPr id="6" name="圆角矩形 31">
            <a:extLst>
              <a:ext uri="{FF2B5EF4-FFF2-40B4-BE49-F238E27FC236}">
                <a16:creationId xmlns:a16="http://schemas.microsoft.com/office/drawing/2014/main" xmlns="" id="{B3D453F3-2387-BCBD-932A-63DADCC6DBE7}"/>
              </a:ext>
            </a:extLst>
          </p:cNvPr>
          <p:cNvSpPr/>
          <p:nvPr/>
        </p:nvSpPr>
        <p:spPr>
          <a:xfrm>
            <a:off x="1041992" y="2989501"/>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3668617" y="347676"/>
            <a:ext cx="2313542" cy="584775"/>
          </a:xfrm>
          <a:prstGeom prst="rect">
            <a:avLst/>
          </a:prstGeom>
          <a:noFill/>
        </p:spPr>
        <p:txBody>
          <a:bodyPr wrap="square" rtlCol="0">
            <a:spAutoFit/>
          </a:bodyPr>
          <a:lstStyle/>
          <a:p>
            <a:r>
              <a:rPr lang="en-US" altLang="zh-CN" sz="3200" b="1" dirty="0"/>
              <a:t>-Passage A</a:t>
            </a:r>
            <a:endParaRPr lang="zh-CN" altLang="en-US" sz="3200" b="1" dirty="0"/>
          </a:p>
        </p:txBody>
      </p:sp>
    </p:spTree>
    <p:extLst>
      <p:ext uri="{BB962C8B-B14F-4D97-AF65-F5344CB8AC3E}">
        <p14:creationId xmlns:p14="http://schemas.microsoft.com/office/powerpoint/2010/main" xmlns="" val="3178907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600" b="1" dirty="0">
                <a:solidFill>
                  <a:prstClr val="black"/>
                </a:solidFill>
                <a:latin typeface="Calibri" panose="020F0502020204030204"/>
                <a:ea typeface="宋体" panose="02010600030101010101" pitchFamily="2" charset="-122"/>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290913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If you’re able to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fit the time </a:t>
            </a:r>
            <a:r>
              <a:rPr lang="en-US" altLang="zh-CN" sz="2200" b="1" u="sng" dirty="0">
                <a:solidFill>
                  <a:srgbClr val="DA5362"/>
                </a:solidFill>
                <a:ea typeface="宋体" panose="02010600030101010101" pitchFamily="2" charset="-122"/>
                <a:cs typeface="Times New Roman" panose="02020603050405020304" pitchFamily="18" charset="0"/>
              </a:rPr>
              <a:t>in</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even if it’s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alongside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 part-time, paying campus job, it could be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worth your while to</a:t>
            </a:r>
            <a:r>
              <a:rPr kumimoji="0" lang="en-US" altLang="zh-CN" sz="2200" b="1" i="0"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pursue a volunteer position.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3-4, para. 3)</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Times New Roman" panose="02020603050405020304" pitchFamily="18" charset="0"/>
              </a:rPr>
              <a:t>worth </a:t>
            </a:r>
            <a:r>
              <a:rPr kumimoji="0" lang="en-US" altLang="zh-CN" sz="2200" b="1"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Times New Roman" panose="02020603050405020304" pitchFamily="18" charset="0"/>
              </a:rPr>
              <a:t>sb’s</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Times New Roman" panose="02020603050405020304" pitchFamily="18" charset="0"/>
              </a:rPr>
              <a:t> while to do</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Times New Roman" panose="02020603050405020304" pitchFamily="18" charset="0"/>
              </a:rPr>
              <a:t>: be worth the time or effort spent </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值得努力去做</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Times New Roman" panose="02020603050405020304" pitchFamily="18" charset="0"/>
              </a:rPr>
              <a:t>e.g.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Times New Roman" panose="02020603050405020304" pitchFamily="18" charset="0"/>
              </a:rPr>
              <a:t>It is </a:t>
            </a:r>
            <a:r>
              <a:rPr kumimoji="0" lang="en-US" altLang="zh-CN" sz="2200" b="1" i="1"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Times New Roman" panose="02020603050405020304" pitchFamily="18" charset="0"/>
              </a:rPr>
              <a:t>worth your while to </a:t>
            </a:r>
            <a:r>
              <a:rPr kumimoji="0" lang="en-US" altLang="zh-CN" sz="2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Times New Roman" panose="02020603050405020304" pitchFamily="18" charset="0"/>
              </a:rPr>
              <a:t>consider this view more attentively. </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这个观点值得你们更加用  </a:t>
            </a: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心地去考虑。</a:t>
            </a:r>
            <a:endParaRPr kumimoji="0" lang="en-US" altLang="zh-CN"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endPar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endPar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68617" y="347676"/>
            <a:ext cx="2313542" cy="584775"/>
          </a:xfrm>
          <a:prstGeom prst="rect">
            <a:avLst/>
          </a:prstGeom>
          <a:noFill/>
        </p:spPr>
        <p:txBody>
          <a:bodyPr wrap="square" rtlCol="0">
            <a:spAutoFit/>
          </a:bodyPr>
          <a:lstStyle/>
          <a:p>
            <a:r>
              <a:rPr lang="en-US" altLang="zh-CN" sz="3200" b="1" dirty="0"/>
              <a:t>-Passage A</a:t>
            </a:r>
            <a:endParaRPr lang="zh-CN" altLang="en-US" sz="3200" b="1" dirty="0"/>
          </a:p>
        </p:txBody>
      </p:sp>
    </p:spTree>
    <p:extLst>
      <p:ext uri="{BB962C8B-B14F-4D97-AF65-F5344CB8AC3E}">
        <p14:creationId xmlns:p14="http://schemas.microsoft.com/office/powerpoint/2010/main" xmlns="" val="888179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052753"/>
            <a:ext cx="12192000" cy="14587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You’ll look interested in the company’s mission and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get a leg up on</a:t>
            </a:r>
            <a:r>
              <a:rPr kumimoji="0" lang="en-US" altLang="zh-CN" sz="2200" b="1" i="0"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other applicants.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4-5, para. 4)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get a leg up on: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to have an advantage over sb else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占上风</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Because of the advertising campaign, we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got a leg up on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competition.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由于广告宣传，我们在比赛中占了上风。</a:t>
            </a:r>
            <a:endParaRPr kumimoji="0" lang="en-US" altLang="zh-CN" sz="220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56928" y="4254774"/>
            <a:ext cx="10823943" cy="87235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tabLst/>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leg up / leg-up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是一个习语，用来比喻因为某些因素使某人实现某个目标或处于优势地位等，与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leg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对应的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hand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也有一个习语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need / get a helping hand</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，表示需要或得到帮助。</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828436"/>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a:extLst>
              <a:ext uri="{FF2B5EF4-FFF2-40B4-BE49-F238E27FC236}">
                <a16:creationId xmlns:a16="http://schemas.microsoft.com/office/drawing/2014/main" xmlns="" id="{8314FCE5-10D1-04D6-8F51-8004CB9B56AA}"/>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68617" y="347676"/>
            <a:ext cx="2313542" cy="584775"/>
          </a:xfrm>
          <a:prstGeom prst="rect">
            <a:avLst/>
          </a:prstGeom>
          <a:noFill/>
        </p:spPr>
        <p:txBody>
          <a:bodyPr wrap="square" rtlCol="0">
            <a:spAutoFit/>
          </a:bodyPr>
          <a:lstStyle/>
          <a:p>
            <a:r>
              <a:rPr lang="en-US" altLang="zh-CN" sz="3200" b="1" dirty="0"/>
              <a:t>-Passage A</a:t>
            </a:r>
            <a:endParaRPr lang="zh-CN" altLang="en-US" sz="3200" b="1" dirty="0"/>
          </a:p>
        </p:txBody>
      </p:sp>
    </p:spTree>
    <p:extLst>
      <p:ext uri="{BB962C8B-B14F-4D97-AF65-F5344CB8AC3E}">
        <p14:creationId xmlns:p14="http://schemas.microsoft.com/office/powerpoint/2010/main" xmlns="" val="2603215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10978" y="3921464"/>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884563" cy="2537298"/>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There are a great deal of scholarships and grants out there that list community service as a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prerequisite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so if you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dedicate some time each week to volunteer work</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you could be giving your financial aid profile a boost as well. </a:t>
            </a:r>
            <a:r>
              <a:rPr kumimoji="0" lang="en-US" altLang="zh-CN" sz="2200" i="0" u="none" strike="noStrike" kern="1200" cap="none" spc="0" normalizeH="0" baseline="0" noProof="0" dirty="0">
                <a:ln>
                  <a:noFill/>
                </a:ln>
                <a:effectLst/>
                <a:uLnTx/>
                <a:uFillTx/>
                <a:ea typeface="宋体" panose="02010600030101010101" pitchFamily="2" charset="-122"/>
                <a:cs typeface="Times New Roman" panose="02020603050405020304" pitchFamily="18" charset="0"/>
              </a:rPr>
              <a:t>(Lines 1-4, para. 5)</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b="1" dirty="0"/>
              <a:t>prerequisite</a:t>
            </a:r>
            <a:r>
              <a:rPr lang="en-US" altLang="zh-CN" sz="2200" dirty="0"/>
              <a:t> </a:t>
            </a:r>
            <a:r>
              <a:rPr lang="en-US" altLang="zh-CN" sz="2200" i="1" dirty="0"/>
              <a:t>n</a:t>
            </a:r>
            <a:r>
              <a:rPr lang="en-US" altLang="zh-CN" sz="2200" dirty="0"/>
              <a:t>. </a:t>
            </a:r>
            <a:r>
              <a:rPr lang="en-US" altLang="zh-CN" sz="2200" dirty="0" err="1"/>
              <a:t>sth</a:t>
            </a:r>
            <a:r>
              <a:rPr lang="en-US" altLang="zh-CN" sz="2200" dirty="0"/>
              <a:t> that must exist or happen before </a:t>
            </a:r>
            <a:r>
              <a:rPr lang="en-US" altLang="zh-CN" sz="2200" dirty="0" err="1"/>
              <a:t>sth</a:t>
            </a:r>
            <a:r>
              <a:rPr lang="en-US" altLang="zh-CN" sz="2200" dirty="0"/>
              <a:t> else can happen or be done </a:t>
            </a:r>
            <a:r>
              <a:rPr lang="zh-CN" altLang="en-US" sz="2200" dirty="0">
                <a:latin typeface="黑体" panose="02010609060101010101" pitchFamily="49" charset="-122"/>
                <a:ea typeface="黑体" panose="02010609060101010101" pitchFamily="49" charset="-122"/>
              </a:rPr>
              <a:t>先决条件， </a:t>
            </a:r>
            <a:endParaRPr lang="en-US" altLang="zh-CN" sz="2200" dirty="0">
              <a:latin typeface="黑体" panose="02010609060101010101" pitchFamily="49" charset="-122"/>
              <a:ea typeface="黑体" panose="02010609060101010101" pitchFamily="49" charset="-122"/>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前提</a:t>
            </a:r>
            <a:endParaRPr lang="en-US" altLang="zh-CN" sz="2200" dirty="0">
              <a:latin typeface="黑体" panose="02010609060101010101" pitchFamily="49" charset="-122"/>
              <a:ea typeface="黑体" panose="02010609060101010101" pitchFamily="49" charset="-122"/>
            </a:endParaRPr>
          </a:p>
          <a:p>
            <a:pPr marR="0" lvl="0" algn="just" defTabSz="914400" rtl="0" eaLnBrk="1" fontAlgn="auto" latinLnBrk="0" hangingPunct="1">
              <a:lnSpc>
                <a:spcPct val="120000"/>
              </a:lnSpc>
              <a:spcBef>
                <a:spcPts val="0"/>
              </a:spcBef>
              <a:spcAft>
                <a:spcPts val="0"/>
              </a:spcAft>
              <a:buClrTx/>
              <a:buSzTx/>
              <a:buFontTx/>
              <a:buNone/>
              <a:tabLst/>
              <a:defRPr/>
            </a:pPr>
            <a:endParaRPr lang="en-US" altLang="zh-CN" sz="2400" dirty="0"/>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23475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 name="矩形 3">
            <a:extLst>
              <a:ext uri="{FF2B5EF4-FFF2-40B4-BE49-F238E27FC236}">
                <a16:creationId xmlns:a16="http://schemas.microsoft.com/office/drawing/2014/main" xmlns="" id="{B9FEF9FD-2A88-B4F6-21EE-08B0D4879FCE}"/>
              </a:ext>
            </a:extLst>
          </p:cNvPr>
          <p:cNvSpPr/>
          <p:nvPr/>
        </p:nvSpPr>
        <p:spPr>
          <a:xfrm>
            <a:off x="0" y="3367301"/>
            <a:ext cx="12192000" cy="26094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a:extLst>
              <a:ext uri="{FF2B5EF4-FFF2-40B4-BE49-F238E27FC236}">
                <a16:creationId xmlns:a16="http://schemas.microsoft.com/office/drawing/2014/main" xmlns="" id="{CDD5E763-DA48-0B1E-7E80-A6606260A605}"/>
              </a:ext>
            </a:extLst>
          </p:cNvPr>
          <p:cNvSpPr txBox="1"/>
          <p:nvPr/>
        </p:nvSpPr>
        <p:spPr>
          <a:xfrm>
            <a:off x="889191" y="3603192"/>
            <a:ext cx="10823943"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tabLst/>
              <a:defRPr/>
            </a:pP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常用搭配为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prerequisite for / of / to</a:t>
            </a:r>
          </a:p>
          <a:p>
            <a:pPr marR="0" lvl="0" algn="just" defTabSz="914400" rtl="0" eaLnBrk="1" fontAlgn="auto" latinLnBrk="0" hangingPunct="1">
              <a:lnSpc>
                <a:spcPct val="120000"/>
              </a:lnSpc>
              <a:spcBef>
                <a:spcPts val="0"/>
              </a:spcBef>
              <a:spcAft>
                <a:spcPts val="0"/>
              </a:spcAft>
              <a:buClrTx/>
              <a:buSzTx/>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reasonable proficiency in English is a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prerequisite for</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course.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恰当的英语水平是 </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修读这门课的前提。</a:t>
            </a:r>
          </a:p>
          <a:p>
            <a:pPr marR="0" lvl="0" algn="just" defTabSz="914400" rtl="0" eaLnBrk="1" fontAlgn="auto" latinLnBrk="0" hangingPunct="1">
              <a:lnSpc>
                <a:spcPct val="120000"/>
              </a:lnSpc>
              <a:spcBef>
                <a:spcPts val="0"/>
              </a:spcBef>
              <a:spcAft>
                <a:spcPts val="0"/>
              </a:spcAft>
              <a:buClrTx/>
              <a:buSzTx/>
              <a:tabLst/>
              <a:defRPr/>
            </a:pP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degree is an essential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prerequisite for</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employment at this level.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要得到这个层次的职  </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位必须是大学毕业。</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6" name="圆角矩形 31">
            <a:extLst>
              <a:ext uri="{FF2B5EF4-FFF2-40B4-BE49-F238E27FC236}">
                <a16:creationId xmlns:a16="http://schemas.microsoft.com/office/drawing/2014/main" xmlns="" id="{527AA5A8-3868-6272-82AC-229447AD8479}"/>
              </a:ext>
            </a:extLst>
          </p:cNvPr>
          <p:cNvSpPr/>
          <p:nvPr/>
        </p:nvSpPr>
        <p:spPr>
          <a:xfrm>
            <a:off x="974255" y="317685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a:extLst>
              <a:ext uri="{FF2B5EF4-FFF2-40B4-BE49-F238E27FC236}">
                <a16:creationId xmlns:a16="http://schemas.microsoft.com/office/drawing/2014/main" xmlns="" id="{9B7F94EA-EF43-212F-C184-AC867F5BC325}"/>
              </a:ext>
            </a:extLst>
          </p:cNvPr>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600" b="1" dirty="0">
                <a:solidFill>
                  <a:prstClr val="black"/>
                </a:solidFill>
                <a:latin typeface="Calibri" panose="020F0502020204030204"/>
                <a:ea typeface="宋体" panose="02010600030101010101" pitchFamily="2" charset="-122"/>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9" name="文本框 8"/>
          <p:cNvSpPr txBox="1"/>
          <p:nvPr/>
        </p:nvSpPr>
        <p:spPr>
          <a:xfrm>
            <a:off x="3668617" y="347676"/>
            <a:ext cx="2313542" cy="584775"/>
          </a:xfrm>
          <a:prstGeom prst="rect">
            <a:avLst/>
          </a:prstGeom>
          <a:noFill/>
        </p:spPr>
        <p:txBody>
          <a:bodyPr wrap="square" rtlCol="0">
            <a:spAutoFit/>
          </a:bodyPr>
          <a:lstStyle/>
          <a:p>
            <a:r>
              <a:rPr lang="en-US" altLang="zh-CN" sz="3200" b="1" dirty="0"/>
              <a:t>-Passage A</a:t>
            </a:r>
            <a:endParaRPr lang="zh-CN" altLang="en-US" sz="3200" b="1" dirty="0"/>
          </a:p>
        </p:txBody>
      </p:sp>
    </p:spTree>
    <p:extLst>
      <p:ext uri="{BB962C8B-B14F-4D97-AF65-F5344CB8AC3E}">
        <p14:creationId xmlns:p14="http://schemas.microsoft.com/office/powerpoint/2010/main" xmlns="" val="40761599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884563" cy="331539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There are a great deal of scholarships and grants out there that list community service as a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prerequisite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so if you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dedicate some time each week to volunteer work</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you could be giving your financial aid profile a boost as well. </a:t>
            </a:r>
            <a:r>
              <a:rPr kumimoji="0" lang="en-US" altLang="zh-CN" sz="2200" i="0" u="none" strike="noStrike" kern="1200" cap="none" spc="0" normalizeH="0" baseline="0" noProof="0" dirty="0">
                <a:ln>
                  <a:noFill/>
                </a:ln>
                <a:effectLst/>
                <a:uLnTx/>
                <a:uFillTx/>
                <a:ea typeface="宋体" panose="02010600030101010101" pitchFamily="2" charset="-122"/>
                <a:cs typeface="Times New Roman" panose="02020603050405020304" pitchFamily="18" charset="0"/>
              </a:rPr>
              <a:t>(Lines 1-4, para. 5)</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b="1" dirty="0"/>
              <a:t>dedicate to </a:t>
            </a:r>
            <a:r>
              <a:rPr lang="en-US" altLang="zh-CN" sz="2200" b="1" dirty="0" err="1"/>
              <a:t>sth</a:t>
            </a:r>
            <a:r>
              <a:rPr lang="en-US" altLang="zh-CN" sz="2200" b="1" dirty="0"/>
              <a:t> / doing </a:t>
            </a:r>
            <a:r>
              <a:rPr lang="en-US" altLang="zh-CN" sz="2200" b="1" dirty="0" err="1"/>
              <a:t>sth</a:t>
            </a:r>
            <a:r>
              <a:rPr lang="en-US" altLang="zh-CN" sz="2200" b="1" dirty="0"/>
              <a:t>:  </a:t>
            </a:r>
            <a:r>
              <a:rPr lang="en-US" altLang="zh-CN" sz="2200" dirty="0"/>
              <a:t>to give all your attention and effort to one particular thing </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专注于</a:t>
            </a:r>
            <a:r>
              <a:rPr lang="en-US" altLang="zh-CN" sz="2200" dirty="0"/>
              <a:t>······</a:t>
            </a:r>
            <a:r>
              <a:rPr lang="en-US" altLang="zh-CN" sz="2200" i="1" dirty="0"/>
              <a:t> </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i="1" dirty="0"/>
              <a:t>e.g. </a:t>
            </a:r>
            <a:r>
              <a:rPr lang="en-US" altLang="zh-CN" sz="2200" dirty="0"/>
              <a:t>The actress now </a:t>
            </a:r>
            <a:r>
              <a:rPr lang="en-US" altLang="zh-CN" sz="2200" b="1" i="1" dirty="0"/>
              <a:t>dedicated herself to </a:t>
            </a:r>
            <a:r>
              <a:rPr lang="en-US" altLang="zh-CN" sz="2200" dirty="0"/>
              <a:t>children’s charity work. </a:t>
            </a:r>
            <a:r>
              <a:rPr lang="zh-CN" altLang="en-US" sz="2200" dirty="0">
                <a:latin typeface="黑体" panose="02010609060101010101" pitchFamily="49" charset="-122"/>
                <a:ea typeface="黑体" panose="02010609060101010101" pitchFamily="49" charset="-122"/>
              </a:rPr>
              <a:t>这位女演员现在致力于儿 </a:t>
            </a:r>
            <a:endParaRPr lang="en-US" altLang="zh-CN" sz="2200" dirty="0">
              <a:latin typeface="黑体" panose="02010609060101010101" pitchFamily="49" charset="-122"/>
              <a:ea typeface="黑体" panose="02010609060101010101" pitchFamily="49" charset="-122"/>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童慈善事业。</a:t>
            </a:r>
            <a:endParaRPr lang="zh-CN" altLang="zh-CN"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endParaRPr kumimoji="0" lang="en-US" altLang="zh-CN" sz="2200" i="0" u="none" strike="noStrike" kern="1200" cap="none" spc="0" normalizeH="0" baseline="0" noProof="0" dirty="0">
              <a:ln>
                <a:noFill/>
              </a:ln>
              <a:effectLst/>
              <a:uLnTx/>
              <a:uFillTx/>
              <a:ea typeface="宋体" panose="02010600030101010101" pitchFamily="2" charset="-122"/>
              <a:cs typeface="Times New Roman" panose="02020603050405020304" pitchFamily="18" charset="0"/>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23475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68617" y="347676"/>
            <a:ext cx="2313542" cy="584775"/>
          </a:xfrm>
          <a:prstGeom prst="rect">
            <a:avLst/>
          </a:prstGeom>
          <a:noFill/>
        </p:spPr>
        <p:txBody>
          <a:bodyPr wrap="square" rtlCol="0">
            <a:spAutoFit/>
          </a:bodyPr>
          <a:lstStyle/>
          <a:p>
            <a:r>
              <a:rPr lang="en-US" altLang="zh-CN" sz="3200" b="1" dirty="0"/>
              <a:t>-Passage A</a:t>
            </a:r>
            <a:endParaRPr lang="zh-CN" altLang="en-US" sz="3200" b="1" dirty="0"/>
          </a:p>
        </p:txBody>
      </p:sp>
    </p:spTree>
    <p:extLst>
      <p:ext uri="{BB962C8B-B14F-4D97-AF65-F5344CB8AC3E}">
        <p14:creationId xmlns:p14="http://schemas.microsoft.com/office/powerpoint/2010/main" xmlns="" val="879363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412792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program coordinators may be willing to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vouch for</a:t>
            </a:r>
            <a:r>
              <a:rPr kumimoji="0" lang="en-US" altLang="zh-CN" sz="2200" b="1" i="0"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you when you’re ready to apply for paying jobs after graduation, or even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point you to job opportunities</a:t>
            </a:r>
            <a:r>
              <a:rPr kumimoji="0" lang="en-US" altLang="zh-CN" sz="2200" b="1" i="0"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you may not have heard about otherwise.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7-13, para. 6)</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vouch for: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 say that you believe that sb will behave well and that you will be responsible for   </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their actions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为</a:t>
            </a:r>
            <a:r>
              <a:rPr lang="en-US" altLang="zh-CN" sz="2200" dirty="0">
                <a:solidFill>
                  <a:prstClr val="black"/>
                </a:solidFill>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担保（或保证）</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I’ll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vouch for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quality of the report. I read it last night.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我可以保证这份报告的质量， </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我昨晚读过了。</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point you to job opportunities: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 direct your attention to job opportunities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给你指点一些</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工作机会</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endPar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8" name="矩形: 圆角 34">
            <a:hlinkClick r:id="rId3" action="ppaction://hlinksldjump"/>
            <a:extLst>
              <a:ext uri="{FF2B5EF4-FFF2-40B4-BE49-F238E27FC236}">
                <a16:creationId xmlns:a16="http://schemas.microsoft.com/office/drawing/2014/main" xmlns="" id="{D681737A-0CA6-9B1F-F3D6-F85178032C95}"/>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68617" y="347676"/>
            <a:ext cx="2313542" cy="584775"/>
          </a:xfrm>
          <a:prstGeom prst="rect">
            <a:avLst/>
          </a:prstGeom>
          <a:noFill/>
        </p:spPr>
        <p:txBody>
          <a:bodyPr wrap="square" rtlCol="0">
            <a:spAutoFit/>
          </a:bodyPr>
          <a:lstStyle/>
          <a:p>
            <a:r>
              <a:rPr lang="en-US" altLang="zh-CN" sz="3200" b="1" dirty="0"/>
              <a:t>-Passage A</a:t>
            </a:r>
            <a:endParaRPr lang="zh-CN" altLang="en-US" sz="3200" b="1" dirty="0"/>
          </a:p>
        </p:txBody>
      </p:sp>
    </p:spTree>
    <p:extLst>
      <p:ext uri="{BB962C8B-B14F-4D97-AF65-F5344CB8AC3E}">
        <p14:creationId xmlns:p14="http://schemas.microsoft.com/office/powerpoint/2010/main" xmlns="" val="2697379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610978" y="1215466"/>
            <a:ext cx="43101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168488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Those contacts you make in these kinds of positions will be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invaluable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and could be a good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source for you long after you find a job.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3-5, para. 7)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invaluable</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b="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adj</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extremely useful </a:t>
            </a:r>
            <a:r>
              <a:rPr kumimoji="0" lang="zh-CN" altLang="en-US"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极有用的；极宝贵的</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Internet is an</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invaluable</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source of information. </a:t>
            </a:r>
            <a:r>
              <a:rPr kumimoji="0" lang="zh-CN" altLang="en-US"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互联网是极宝贵的信息来源。</a:t>
            </a:r>
          </a:p>
        </p:txBody>
      </p:sp>
      <p:sp>
        <p:nvSpPr>
          <p:cNvPr id="11" name="矩形: 圆角 34">
            <a:hlinkClick r:id="rId3" action="ppaction://hlinksldjump"/>
            <a:extLst>
              <a:ext uri="{FF2B5EF4-FFF2-40B4-BE49-F238E27FC236}">
                <a16:creationId xmlns:a16="http://schemas.microsoft.com/office/drawing/2014/main" xmlns="" id="{EA0242AB-2CCA-2570-C818-E2A8800E604C}"/>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68617" y="347676"/>
            <a:ext cx="2313542" cy="584775"/>
          </a:xfrm>
          <a:prstGeom prst="rect">
            <a:avLst/>
          </a:prstGeom>
          <a:noFill/>
        </p:spPr>
        <p:txBody>
          <a:bodyPr wrap="square" rtlCol="0">
            <a:spAutoFit/>
          </a:bodyPr>
          <a:lstStyle/>
          <a:p>
            <a:r>
              <a:rPr lang="en-US" altLang="zh-CN" sz="3200" b="1" dirty="0"/>
              <a:t>-Passage A</a:t>
            </a:r>
            <a:endParaRPr lang="zh-CN" altLang="en-US" sz="3200" b="1" dirty="0"/>
          </a:p>
        </p:txBody>
      </p:sp>
    </p:spTree>
    <p:extLst>
      <p:ext uri="{BB962C8B-B14F-4D97-AF65-F5344CB8AC3E}">
        <p14:creationId xmlns:p14="http://schemas.microsoft.com/office/powerpoint/2010/main" xmlns="" val="316231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hlinkClick r:id="rId3" action="ppaction://hlinksldjump"/>
            <a:extLst>
              <a:ext uri="{FF2B5EF4-FFF2-40B4-BE49-F238E27FC236}">
                <a16:creationId xmlns:a16="http://schemas.microsoft.com/office/drawing/2014/main" xmlns="" id="{6D5E6FBF-77DA-3BFC-42EA-44804F4E5E8B}"/>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42">
            <a:extLst>
              <a:ext uri="{FF2B5EF4-FFF2-40B4-BE49-F238E27FC236}">
                <a16:creationId xmlns:a16="http://schemas.microsoft.com/office/drawing/2014/main" xmlns="" id="{9CC2B790-7A05-25EE-2F69-849A54FB54AB}"/>
              </a:ext>
            </a:extLst>
          </p:cNvPr>
          <p:cNvSpPr/>
          <p:nvPr/>
        </p:nvSpPr>
        <p:spPr>
          <a:xfrm>
            <a:off x="979022" y="3243839"/>
            <a:ext cx="11212978" cy="31349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xmlns="" id="{CCCC4574-5F1B-4B09-8ED2-A634B76BFAFD}"/>
              </a:ext>
            </a:extLst>
          </p:cNvPr>
          <p:cNvSpPr txBox="1"/>
          <p:nvPr/>
        </p:nvSpPr>
        <p:spPr>
          <a:xfrm>
            <a:off x="919321" y="1569359"/>
            <a:ext cx="10891679" cy="492443"/>
          </a:xfrm>
          <a:prstGeom prst="rect">
            <a:avLst/>
          </a:prstGeom>
          <a:noFill/>
        </p:spPr>
        <p:txBody>
          <a:bodyPr wrap="square" rtlCol="0">
            <a:spAutoFit/>
          </a:bodyPr>
          <a:lstStyle/>
          <a:p>
            <a:r>
              <a:rPr lang="en-US" altLang="zh-CN" sz="2600" b="1" dirty="0">
                <a:solidFill>
                  <a:srgbClr val="DA5362"/>
                </a:solidFill>
              </a:rPr>
              <a:t>Activity 8.1</a:t>
            </a:r>
            <a:endParaRPr lang="zh-CN" altLang="en-US" sz="2600" b="1" dirty="0">
              <a:solidFill>
                <a:srgbClr val="DA5362"/>
              </a:solidFill>
            </a:endParaRPr>
          </a:p>
        </p:txBody>
      </p:sp>
      <p:grpSp>
        <p:nvGrpSpPr>
          <p:cNvPr id="25" name="组合 24">
            <a:extLst>
              <a:ext uri="{FF2B5EF4-FFF2-40B4-BE49-F238E27FC236}">
                <a16:creationId xmlns:a16="http://schemas.microsoft.com/office/drawing/2014/main" xmlns="" id="{92A14051-5751-FF5A-14A4-BB89CAD7500E}"/>
              </a:ext>
            </a:extLst>
          </p:cNvPr>
          <p:cNvGrpSpPr/>
          <p:nvPr/>
        </p:nvGrpSpPr>
        <p:grpSpPr>
          <a:xfrm>
            <a:off x="8370044" y="885366"/>
            <a:ext cx="799525" cy="586284"/>
            <a:chOff x="6218013" y="812542"/>
            <a:chExt cx="799525" cy="586284"/>
          </a:xfrm>
        </p:grpSpPr>
        <p:sp>
          <p:nvSpPr>
            <p:cNvPr id="26" name="椭圆 25">
              <a:hlinkClick r:id="rId4" action="ppaction://hlinksldjump"/>
              <a:extLst>
                <a:ext uri="{FF2B5EF4-FFF2-40B4-BE49-F238E27FC236}">
                  <a16:creationId xmlns:a16="http://schemas.microsoft.com/office/drawing/2014/main" xmlns="" id="{1657F1A2-12B1-60F1-6AAA-6C247A4DD04F}"/>
                </a:ext>
              </a:extLst>
            </p:cNvPr>
            <p:cNvSpPr/>
            <p:nvPr/>
          </p:nvSpPr>
          <p:spPr>
            <a:xfrm>
              <a:off x="6218013" y="812542"/>
              <a:ext cx="595109" cy="586284"/>
            </a:xfrm>
            <a:prstGeom prst="ellipse">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27" name="图片 26">
              <a:extLst>
                <a:ext uri="{FF2B5EF4-FFF2-40B4-BE49-F238E27FC236}">
                  <a16:creationId xmlns:a16="http://schemas.microsoft.com/office/drawing/2014/main" xmlns="" id="{F0D2E606-2A34-F3D1-EB9F-19C084B11D97}"/>
                </a:ext>
              </a:extLst>
            </p:cNvPr>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28" name="文本框 27">
              <a:hlinkClick r:id="rId4" action="ppaction://hlinksldjump"/>
              <a:extLst>
                <a:ext uri="{FF2B5EF4-FFF2-40B4-BE49-F238E27FC236}">
                  <a16:creationId xmlns:a16="http://schemas.microsoft.com/office/drawing/2014/main" xmlns="" id="{D25BA0ED-97FF-A1B0-C16A-A75F50665D70}"/>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8.1</a:t>
              </a:r>
              <a:endParaRPr lang="zh-CN" altLang="en-US" sz="1200" b="1" dirty="0">
                <a:solidFill>
                  <a:schemeClr val="bg1"/>
                </a:solidFill>
              </a:endParaRPr>
            </a:p>
          </p:txBody>
        </p:sp>
      </p:grpSp>
      <p:grpSp>
        <p:nvGrpSpPr>
          <p:cNvPr id="29" name="组合 28">
            <a:extLst>
              <a:ext uri="{FF2B5EF4-FFF2-40B4-BE49-F238E27FC236}">
                <a16:creationId xmlns:a16="http://schemas.microsoft.com/office/drawing/2014/main" xmlns="" id="{F4068312-C47E-DAF7-CBCC-4E64403AA601}"/>
              </a:ext>
            </a:extLst>
          </p:cNvPr>
          <p:cNvGrpSpPr/>
          <p:nvPr/>
        </p:nvGrpSpPr>
        <p:grpSpPr>
          <a:xfrm>
            <a:off x="9094497" y="888454"/>
            <a:ext cx="799525" cy="586284"/>
            <a:chOff x="6218013" y="812542"/>
            <a:chExt cx="799525" cy="586284"/>
          </a:xfrm>
        </p:grpSpPr>
        <p:sp>
          <p:nvSpPr>
            <p:cNvPr id="30" name="椭圆 29">
              <a:extLst>
                <a:ext uri="{FF2B5EF4-FFF2-40B4-BE49-F238E27FC236}">
                  <a16:creationId xmlns:a16="http://schemas.microsoft.com/office/drawing/2014/main" xmlns="" id="{20BD12F1-13C9-978B-F8F5-F06F8200E7F0}"/>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1" name="图片 30">
              <a:hlinkClick r:id="rId6" action="ppaction://hlinksldjump"/>
              <a:extLst>
                <a:ext uri="{FF2B5EF4-FFF2-40B4-BE49-F238E27FC236}">
                  <a16:creationId xmlns:a16="http://schemas.microsoft.com/office/drawing/2014/main" xmlns="" id="{ABC4AFB9-A85B-3349-68C8-27C9A626AC2C}"/>
                </a:ext>
              </a:extLst>
            </p:cNvPr>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2" name="文本框 31">
              <a:extLst>
                <a:ext uri="{FF2B5EF4-FFF2-40B4-BE49-F238E27FC236}">
                  <a16:creationId xmlns:a16="http://schemas.microsoft.com/office/drawing/2014/main" xmlns="" id="{F0B53343-BF02-CF08-207B-772691CB7297}"/>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8.2</a:t>
              </a:r>
              <a:endParaRPr lang="zh-CN" altLang="en-US" sz="1200" b="1" dirty="0">
                <a:solidFill>
                  <a:schemeClr val="bg1"/>
                </a:solidFill>
              </a:endParaRPr>
            </a:p>
          </p:txBody>
        </p:sp>
      </p:grpSp>
      <p:grpSp>
        <p:nvGrpSpPr>
          <p:cNvPr id="33" name="组合 32">
            <a:extLst>
              <a:ext uri="{FF2B5EF4-FFF2-40B4-BE49-F238E27FC236}">
                <a16:creationId xmlns:a16="http://schemas.microsoft.com/office/drawing/2014/main" xmlns="" id="{9C9E3BAE-3C7D-F842-C390-524F74EF1DE0}"/>
              </a:ext>
            </a:extLst>
          </p:cNvPr>
          <p:cNvGrpSpPr/>
          <p:nvPr/>
        </p:nvGrpSpPr>
        <p:grpSpPr>
          <a:xfrm>
            <a:off x="9809575" y="888454"/>
            <a:ext cx="799525" cy="586284"/>
            <a:chOff x="6218013" y="812542"/>
            <a:chExt cx="799525" cy="586284"/>
          </a:xfrm>
        </p:grpSpPr>
        <p:sp>
          <p:nvSpPr>
            <p:cNvPr id="34" name="椭圆 33">
              <a:extLst>
                <a:ext uri="{FF2B5EF4-FFF2-40B4-BE49-F238E27FC236}">
                  <a16:creationId xmlns:a16="http://schemas.microsoft.com/office/drawing/2014/main" xmlns="" id="{3934CD98-40A8-9015-240F-31D4918D8225}"/>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5" name="图片 34">
              <a:hlinkClick r:id="rId7" action="ppaction://hlinksldjump"/>
              <a:extLst>
                <a:ext uri="{FF2B5EF4-FFF2-40B4-BE49-F238E27FC236}">
                  <a16:creationId xmlns:a16="http://schemas.microsoft.com/office/drawing/2014/main" xmlns="" id="{F43A1E6F-4D35-ECDF-41AB-8962208E4F96}"/>
                </a:ext>
              </a:extLst>
            </p:cNvPr>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36" name="文本框 35">
              <a:hlinkClick r:id="rId7" action="ppaction://hlinksldjump"/>
              <a:extLst>
                <a:ext uri="{FF2B5EF4-FFF2-40B4-BE49-F238E27FC236}">
                  <a16:creationId xmlns:a16="http://schemas.microsoft.com/office/drawing/2014/main" xmlns="" id="{CBEEFD1F-49C5-EAFB-009D-67D99159ED69}"/>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8.3</a:t>
              </a:r>
              <a:endParaRPr lang="zh-CN" altLang="en-US" sz="1200" b="1" dirty="0">
                <a:solidFill>
                  <a:schemeClr val="bg1"/>
                </a:solidFill>
              </a:endParaRPr>
            </a:p>
          </p:txBody>
        </p:sp>
      </p:grpSp>
      <p:grpSp>
        <p:nvGrpSpPr>
          <p:cNvPr id="37" name="组合 36">
            <a:extLst>
              <a:ext uri="{FF2B5EF4-FFF2-40B4-BE49-F238E27FC236}">
                <a16:creationId xmlns:a16="http://schemas.microsoft.com/office/drawing/2014/main" xmlns="" id="{29F7860D-ADE8-B19D-D7D8-B7F8EF8B5B03}"/>
              </a:ext>
            </a:extLst>
          </p:cNvPr>
          <p:cNvGrpSpPr/>
          <p:nvPr/>
        </p:nvGrpSpPr>
        <p:grpSpPr>
          <a:xfrm>
            <a:off x="10534028" y="891542"/>
            <a:ext cx="799525" cy="586284"/>
            <a:chOff x="6218013" y="812542"/>
            <a:chExt cx="799525" cy="586284"/>
          </a:xfrm>
        </p:grpSpPr>
        <p:sp>
          <p:nvSpPr>
            <p:cNvPr id="38" name="椭圆 37">
              <a:extLst>
                <a:ext uri="{FF2B5EF4-FFF2-40B4-BE49-F238E27FC236}">
                  <a16:creationId xmlns:a16="http://schemas.microsoft.com/office/drawing/2014/main" xmlns="" id="{B6E2CD9A-0CD0-E3C7-797F-D68369CE5B05}"/>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9" name="图片 38">
              <a:hlinkClick r:id="rId8" action="ppaction://hlinksldjump"/>
              <a:extLst>
                <a:ext uri="{FF2B5EF4-FFF2-40B4-BE49-F238E27FC236}">
                  <a16:creationId xmlns:a16="http://schemas.microsoft.com/office/drawing/2014/main" xmlns="" id="{875794B5-02C9-5D6B-8865-62D8551CAB8B}"/>
                </a:ext>
              </a:extLst>
            </p:cNvPr>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40" name="文本框 39">
              <a:hlinkClick r:id="rId8" action="ppaction://hlinksldjump"/>
              <a:extLst>
                <a:ext uri="{FF2B5EF4-FFF2-40B4-BE49-F238E27FC236}">
                  <a16:creationId xmlns:a16="http://schemas.microsoft.com/office/drawing/2014/main" xmlns="" id="{EB76B84D-884E-B11B-A03A-79FB11D6AA35}"/>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8.4</a:t>
              </a:r>
              <a:endParaRPr lang="zh-CN" altLang="en-US" sz="1200" b="1" dirty="0">
                <a:solidFill>
                  <a:schemeClr val="bg1"/>
                </a:solidFill>
              </a:endParaRPr>
            </a:p>
          </p:txBody>
        </p:sp>
      </p:grpSp>
      <p:grpSp>
        <p:nvGrpSpPr>
          <p:cNvPr id="41" name="组合 40">
            <a:extLst>
              <a:ext uri="{FF2B5EF4-FFF2-40B4-BE49-F238E27FC236}">
                <a16:creationId xmlns:a16="http://schemas.microsoft.com/office/drawing/2014/main" xmlns="" id="{E41D4118-0974-57A7-28B9-AA248E17EAA1}"/>
              </a:ext>
            </a:extLst>
          </p:cNvPr>
          <p:cNvGrpSpPr/>
          <p:nvPr/>
        </p:nvGrpSpPr>
        <p:grpSpPr>
          <a:xfrm>
            <a:off x="11255653" y="886655"/>
            <a:ext cx="799525" cy="586284"/>
            <a:chOff x="6218013" y="812542"/>
            <a:chExt cx="799525" cy="586284"/>
          </a:xfrm>
        </p:grpSpPr>
        <p:sp>
          <p:nvSpPr>
            <p:cNvPr id="42" name="椭圆 41">
              <a:extLst>
                <a:ext uri="{FF2B5EF4-FFF2-40B4-BE49-F238E27FC236}">
                  <a16:creationId xmlns:a16="http://schemas.microsoft.com/office/drawing/2014/main" xmlns="" id="{D3B6FC72-A85C-3BA5-FA13-63E0B95B1076}"/>
                </a:ext>
              </a:extLst>
            </p:cNvPr>
            <p:cNvSpPr/>
            <p:nvPr/>
          </p:nvSpPr>
          <p:spPr>
            <a:xfrm>
              <a:off x="6218013" y="812542"/>
              <a:ext cx="595109" cy="586284"/>
            </a:xfrm>
            <a:prstGeom prst="ellipse">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65" name="图片 64">
              <a:hlinkClick r:id="rId9" action="ppaction://hlinksldjump"/>
              <a:extLst>
                <a:ext uri="{FF2B5EF4-FFF2-40B4-BE49-F238E27FC236}">
                  <a16:creationId xmlns:a16="http://schemas.microsoft.com/office/drawing/2014/main" xmlns="" id="{A053DE5D-BB22-6C81-36B2-FBF6DCEF6A84}"/>
                </a:ext>
              </a:extLst>
            </p:cNvPr>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6251560" y="839958"/>
              <a:ext cx="528712" cy="528713"/>
            </a:xfrm>
            <a:prstGeom prst="rect">
              <a:avLst/>
            </a:prstGeom>
          </p:spPr>
        </p:pic>
        <p:sp>
          <p:nvSpPr>
            <p:cNvPr id="66" name="文本框 65">
              <a:hlinkClick r:id="rId9" action="ppaction://hlinksldjump"/>
              <a:extLst>
                <a:ext uri="{FF2B5EF4-FFF2-40B4-BE49-F238E27FC236}">
                  <a16:creationId xmlns:a16="http://schemas.microsoft.com/office/drawing/2014/main" xmlns="" id="{7585C441-E1A8-56EE-4DF2-EFE165D67297}"/>
                </a:ext>
              </a:extLst>
            </p:cNvPr>
            <p:cNvSpPr txBox="1"/>
            <p:nvPr/>
          </p:nvSpPr>
          <p:spPr>
            <a:xfrm>
              <a:off x="6291373" y="953062"/>
              <a:ext cx="726165" cy="276999"/>
            </a:xfrm>
            <a:prstGeom prst="rect">
              <a:avLst/>
            </a:prstGeom>
            <a:noFill/>
          </p:spPr>
          <p:txBody>
            <a:bodyPr wrap="square" rtlCol="0">
              <a:spAutoFit/>
            </a:bodyPr>
            <a:lstStyle/>
            <a:p>
              <a:r>
                <a:rPr lang="en-US" altLang="zh-CN" sz="1200" b="1" dirty="0">
                  <a:solidFill>
                    <a:schemeClr val="bg1"/>
                  </a:solidFill>
                </a:rPr>
                <a:t>A 8.5</a:t>
              </a:r>
              <a:endParaRPr lang="zh-CN" altLang="en-US" sz="1200" b="1" dirty="0">
                <a:solidFill>
                  <a:schemeClr val="bg1"/>
                </a:solidFill>
              </a:endParaRPr>
            </a:p>
          </p:txBody>
        </p:sp>
      </p:grpSp>
      <p:sp>
        <p:nvSpPr>
          <p:cNvPr id="45" name="文本框 44">
            <a:extLst>
              <a:ext uri="{FF2B5EF4-FFF2-40B4-BE49-F238E27FC236}">
                <a16:creationId xmlns:a16="http://schemas.microsoft.com/office/drawing/2014/main" xmlns="" id="{215B58BD-BC5C-D86E-56CD-916EA2E8C905}"/>
              </a:ext>
            </a:extLst>
          </p:cNvPr>
          <p:cNvSpPr txBox="1"/>
          <p:nvPr/>
        </p:nvSpPr>
        <p:spPr>
          <a:xfrm>
            <a:off x="1530848" y="3243839"/>
            <a:ext cx="5993279" cy="2909130"/>
          </a:xfrm>
          <a:prstGeom prst="rect">
            <a:avLst/>
          </a:prstGeom>
          <a:noFill/>
        </p:spPr>
        <p:txBody>
          <a:bodyPr wrap="square">
            <a:spAutoFit/>
          </a:bodyPr>
          <a:lstStyle/>
          <a:p>
            <a:pPr algn="just">
              <a:lnSpc>
                <a:spcPct val="120000"/>
              </a:lnSpc>
            </a:pPr>
            <a:r>
              <a:rPr lang="en-US" altLang="zh-CN" sz="2200" dirty="0">
                <a:cs typeface="Times New Roman" panose="02020603050405020304" pitchFamily="18" charset="0"/>
              </a:rPr>
              <a:t>                            </a:t>
            </a:r>
            <a:r>
              <a:rPr lang="en-US" altLang="zh-CN" sz="2200" b="1" dirty="0">
                <a:solidFill>
                  <a:schemeClr val="bg1"/>
                </a:solidFill>
                <a:highlight>
                  <a:srgbClr val="DA5362"/>
                </a:highlight>
                <a:cs typeface="Times New Roman" panose="02020603050405020304" pitchFamily="18" charset="0"/>
              </a:rPr>
              <a:t> </a:t>
            </a:r>
            <a:r>
              <a:rPr lang="en-US" altLang="zh-CN" sz="2200" b="1" dirty="0">
                <a:solidFill>
                  <a:schemeClr val="bg1"/>
                </a:solidFill>
                <a:highlight>
                  <a:srgbClr val="F19B48"/>
                </a:highlight>
                <a:cs typeface="Times New Roman" panose="02020603050405020304" pitchFamily="18" charset="0"/>
              </a:rPr>
              <a:t> </a:t>
            </a:r>
          </a:p>
          <a:p>
            <a:pPr algn="just">
              <a:lnSpc>
                <a:spcPct val="120000"/>
              </a:lnSpc>
            </a:pPr>
            <a:endParaRPr lang="en-US" altLang="zh-CN" sz="2200" dirty="0">
              <a:cs typeface="Times New Roman" panose="02020603050405020304" pitchFamily="18" charset="0"/>
            </a:endParaRPr>
          </a:p>
          <a:p>
            <a:pPr marL="457200" indent="-457200" algn="just">
              <a:lnSpc>
                <a:spcPct val="120000"/>
              </a:lnSpc>
              <a:buFont typeface="+mj-lt"/>
              <a:buAutoNum type="arabicPeriod"/>
            </a:pPr>
            <a:r>
              <a:rPr lang="en-US" altLang="zh-CN" sz="2200" dirty="0">
                <a:cs typeface="Times New Roman" panose="02020603050405020304" pitchFamily="18" charset="0"/>
              </a:rPr>
              <a:t> Main goals of the volunteer organization                                      </a:t>
            </a:r>
          </a:p>
          <a:p>
            <a:pPr marL="457200" indent="-457200" algn="just">
              <a:lnSpc>
                <a:spcPct val="120000"/>
              </a:lnSpc>
              <a:buFont typeface="+mj-lt"/>
              <a:buAutoNum type="arabicPeriod"/>
            </a:pPr>
            <a:r>
              <a:rPr lang="en-US" altLang="zh-CN" sz="2200" dirty="0">
                <a:cs typeface="Times New Roman" panose="02020603050405020304" pitchFamily="18" charset="0"/>
              </a:rPr>
              <a:t> Connection to my previous experiences                                        </a:t>
            </a:r>
          </a:p>
          <a:p>
            <a:pPr marL="457200" indent="-457200" algn="just">
              <a:lnSpc>
                <a:spcPct val="120000"/>
              </a:lnSpc>
              <a:buFont typeface="+mj-lt"/>
              <a:buAutoNum type="arabicPeriod"/>
            </a:pPr>
            <a:r>
              <a:rPr lang="en-US" altLang="zh-CN" sz="2200" dirty="0">
                <a:cs typeface="Times New Roman" panose="02020603050405020304" pitchFamily="18" charset="0"/>
              </a:rPr>
              <a:t> Perception of other volunteers                                                      </a:t>
            </a:r>
          </a:p>
          <a:p>
            <a:pPr marL="457200" indent="-457200" algn="just">
              <a:lnSpc>
                <a:spcPct val="120000"/>
              </a:lnSpc>
              <a:buFont typeface="+mj-lt"/>
              <a:buAutoNum type="arabicPeriod"/>
            </a:pPr>
            <a:r>
              <a:rPr lang="en-US" altLang="zh-CN" sz="2200" dirty="0">
                <a:cs typeface="Times New Roman" panose="02020603050405020304" pitchFamily="18" charset="0"/>
              </a:rPr>
              <a:t> Social influence                                                                           </a:t>
            </a:r>
          </a:p>
          <a:p>
            <a:pPr marL="457200" indent="-457200" algn="just">
              <a:lnSpc>
                <a:spcPct val="120000"/>
              </a:lnSpc>
              <a:buFont typeface="+mj-lt"/>
              <a:buAutoNum type="arabicPeriod"/>
            </a:pPr>
            <a:r>
              <a:rPr lang="en-US" altLang="zh-CN" sz="2200" dirty="0">
                <a:cs typeface="Times New Roman" panose="02020603050405020304" pitchFamily="18" charset="0"/>
              </a:rPr>
              <a:t> Personal interest</a:t>
            </a:r>
          </a:p>
        </p:txBody>
      </p:sp>
      <p:sp>
        <p:nvSpPr>
          <p:cNvPr id="46" name="文本框 45">
            <a:extLst>
              <a:ext uri="{FF2B5EF4-FFF2-40B4-BE49-F238E27FC236}">
                <a16:creationId xmlns:a16="http://schemas.microsoft.com/office/drawing/2014/main" xmlns="" id="{7956EFC0-CB95-BBC5-D431-61E1FDFBF810}"/>
              </a:ext>
            </a:extLst>
          </p:cNvPr>
          <p:cNvSpPr txBox="1"/>
          <p:nvPr/>
        </p:nvSpPr>
        <p:spPr>
          <a:xfrm>
            <a:off x="919321" y="2061802"/>
            <a:ext cx="10795000" cy="1015663"/>
          </a:xfrm>
          <a:prstGeom prst="rect">
            <a:avLst/>
          </a:prstGeom>
          <a:noFill/>
        </p:spPr>
        <p:txBody>
          <a:bodyPr wrap="square" rtlCol="0">
            <a:spAutoFit/>
          </a:bodyPr>
          <a:lstStyle/>
          <a:p>
            <a:r>
              <a:rPr lang="en-US" altLang="zh-CN" sz="2000" i="1" dirty="0"/>
              <a:t>What factors would you consider when choosing a volunteer project to commit to? Read 10 factors </a:t>
            </a:r>
          </a:p>
          <a:p>
            <a:r>
              <a:rPr lang="en-US" altLang="zh-CN" sz="2000" i="1" dirty="0"/>
              <a:t>in the table. Rank them in terms of their importance to you, with “1” meaning the most important </a:t>
            </a:r>
          </a:p>
          <a:p>
            <a:r>
              <a:rPr lang="en-US" altLang="zh-CN" sz="2000" i="1" dirty="0"/>
              <a:t>and “10” the least important.</a:t>
            </a:r>
            <a:endParaRPr lang="zh-CN" altLang="en-US" sz="2000" dirty="0"/>
          </a:p>
        </p:txBody>
      </p:sp>
      <p:sp>
        <p:nvSpPr>
          <p:cNvPr id="4" name="文本框 3">
            <a:extLst>
              <a:ext uri="{FF2B5EF4-FFF2-40B4-BE49-F238E27FC236}">
                <a16:creationId xmlns:a16="http://schemas.microsoft.com/office/drawing/2014/main" xmlns="" id="{25BEABB6-4EE7-42FE-6412-EA6D30B1B1E5}"/>
              </a:ext>
            </a:extLst>
          </p:cNvPr>
          <p:cNvSpPr txBox="1"/>
          <p:nvPr/>
        </p:nvSpPr>
        <p:spPr>
          <a:xfrm>
            <a:off x="8201769" y="4001467"/>
            <a:ext cx="2044248" cy="2096600"/>
          </a:xfrm>
          <a:prstGeom prst="rect">
            <a:avLst/>
          </a:prstGeom>
          <a:noFill/>
        </p:spPr>
        <p:txBody>
          <a:bodyPr wrap="square" rtlCol="0">
            <a:spAutoFit/>
          </a:bodyPr>
          <a:lstStyle/>
          <a:p>
            <a:pPr>
              <a:lnSpc>
                <a:spcPct val="120000"/>
              </a:lnSpc>
            </a:pPr>
            <a:r>
              <a:rPr lang="en-US" altLang="zh-CN" sz="2200" dirty="0">
                <a:cs typeface="Times New Roman" panose="02020603050405020304" pitchFamily="18" charset="0"/>
              </a:rPr>
              <a:t>_________________________________________________________________</a:t>
            </a:r>
          </a:p>
        </p:txBody>
      </p:sp>
      <p:sp>
        <p:nvSpPr>
          <p:cNvPr id="48" name="矩形 47">
            <a:hlinkClick r:id="rId10" action="ppaction://hlinksldjump"/>
            <a:extLst>
              <a:ext uri="{FF2B5EF4-FFF2-40B4-BE49-F238E27FC236}">
                <a16:creationId xmlns:a16="http://schemas.microsoft.com/office/drawing/2014/main" xmlns="" id="{0A51A9CD-9CC8-807D-048D-884FC746AEC7}"/>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49" name="矩形 48">
            <a:hlinkClick r:id="rId11" action="ppaction://hlinksldjump"/>
            <a:extLst>
              <a:ext uri="{FF2B5EF4-FFF2-40B4-BE49-F238E27FC236}">
                <a16:creationId xmlns:a16="http://schemas.microsoft.com/office/drawing/2014/main" xmlns="" id="{CC91D4E8-C587-3702-CE7C-D812EE6AC862}"/>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矩形 49">
            <a:hlinkClick r:id="rId3" action="ppaction://hlinksldjump"/>
            <a:extLst>
              <a:ext uri="{FF2B5EF4-FFF2-40B4-BE49-F238E27FC236}">
                <a16:creationId xmlns:a16="http://schemas.microsoft.com/office/drawing/2014/main" xmlns="" id="{810C9A71-14CA-7648-445E-E4B965E2FE9C}"/>
              </a:ext>
            </a:extLst>
          </p:cNvPr>
          <p:cNvSpPr/>
          <p:nvPr/>
        </p:nvSpPr>
        <p:spPr>
          <a:xfrm>
            <a:off x="513596" y="19629"/>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50">
            <a:hlinkClick r:id="rId10" action="ppaction://hlinksldjump"/>
            <a:extLst>
              <a:ext uri="{FF2B5EF4-FFF2-40B4-BE49-F238E27FC236}">
                <a16:creationId xmlns:a16="http://schemas.microsoft.com/office/drawing/2014/main" xmlns="" id="{4EE8A2EE-8174-3057-D495-AA750EF701E6}"/>
              </a:ext>
            </a:extLst>
          </p:cNvPr>
          <p:cNvSpPr/>
          <p:nvPr/>
        </p:nvSpPr>
        <p:spPr>
          <a:xfrm>
            <a:off x="4573156" y="3544"/>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52" name="矩形 51">
            <a:hlinkClick r:id="rId11" action="ppaction://hlinksldjump"/>
            <a:extLst>
              <a:ext uri="{FF2B5EF4-FFF2-40B4-BE49-F238E27FC236}">
                <a16:creationId xmlns:a16="http://schemas.microsoft.com/office/drawing/2014/main" xmlns="" id="{235C7B72-EBBF-BB93-5EB7-8A6A5CB8EEE5}"/>
              </a:ext>
            </a:extLst>
          </p:cNvPr>
          <p:cNvSpPr/>
          <p:nvPr/>
        </p:nvSpPr>
        <p:spPr>
          <a:xfrm>
            <a:off x="8632717" y="19629"/>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圆角矩形 1">
            <a:extLst>
              <a:ext uri="{FF2B5EF4-FFF2-40B4-BE49-F238E27FC236}">
                <a16:creationId xmlns:a16="http://schemas.microsoft.com/office/drawing/2014/main" xmlns="" id="{293EADA2-9E68-5271-E5EE-4AEE68FE9909}"/>
              </a:ext>
            </a:extLst>
          </p:cNvPr>
          <p:cNvSpPr/>
          <p:nvPr/>
        </p:nvSpPr>
        <p:spPr>
          <a:xfrm>
            <a:off x="2972956" y="3429000"/>
            <a:ext cx="1600200" cy="474133"/>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rgbClr val="FFFFFF"/>
                </a:solidFill>
                <a:effectLst/>
              </a:rPr>
              <a:t>Factors</a:t>
            </a:r>
            <a:endParaRPr lang="zh-CN" altLang="en-US" sz="2200" b="1" dirty="0"/>
          </a:p>
        </p:txBody>
      </p:sp>
      <p:sp>
        <p:nvSpPr>
          <p:cNvPr id="53" name="圆角矩形 1">
            <a:extLst>
              <a:ext uri="{FF2B5EF4-FFF2-40B4-BE49-F238E27FC236}">
                <a16:creationId xmlns:a16="http://schemas.microsoft.com/office/drawing/2014/main" xmlns="" id="{69C7AFB1-E913-C8BE-ADFF-C856B5048B69}"/>
              </a:ext>
            </a:extLst>
          </p:cNvPr>
          <p:cNvSpPr/>
          <p:nvPr/>
        </p:nvSpPr>
        <p:spPr>
          <a:xfrm>
            <a:off x="8327586" y="3441118"/>
            <a:ext cx="1600200" cy="474133"/>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rgbClr val="FFFFFF"/>
                </a:solidFill>
                <a:effectLst/>
              </a:rPr>
              <a:t>Rank</a:t>
            </a:r>
            <a:endParaRPr lang="zh-CN" altLang="en-US" sz="2200" b="1" dirty="0"/>
          </a:p>
        </p:txBody>
      </p:sp>
    </p:spTree>
    <p:extLst>
      <p:ext uri="{BB962C8B-B14F-4D97-AF65-F5344CB8AC3E}">
        <p14:creationId xmlns:p14="http://schemas.microsoft.com/office/powerpoint/2010/main" xmlns="" val="412254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You will not only be able to find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like-minded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people who share your interests, but people from different walks of life as you, as well</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(Lines 6-7, para. 7)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like-minded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adj.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having similar interests and opinions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志趣相投的</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Clare felt cheered to be back among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like-minded people</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doing something worthwhile.  </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回到志趣相投的朋友中间，一起做一些值得做的事情，克莱儿感到很激动。</a:t>
            </a: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 name="矩形 3">
            <a:extLst>
              <a:ext uri="{FF2B5EF4-FFF2-40B4-BE49-F238E27FC236}">
                <a16:creationId xmlns:a16="http://schemas.microsoft.com/office/drawing/2014/main" xmlns="" id="{A7949784-0A89-8FC3-2263-FCD9DF5BFF1C}"/>
              </a:ext>
            </a:extLst>
          </p:cNvPr>
          <p:cNvSpPr/>
          <p:nvPr/>
        </p:nvSpPr>
        <p:spPr>
          <a:xfrm>
            <a:off x="0" y="4061591"/>
            <a:ext cx="12192000" cy="11115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a:extLst>
              <a:ext uri="{FF2B5EF4-FFF2-40B4-BE49-F238E27FC236}">
                <a16:creationId xmlns:a16="http://schemas.microsoft.com/office/drawing/2014/main" xmlns="" id="{5DCBE25B-F305-F2BC-7028-996BC8EFCD55}"/>
              </a:ext>
            </a:extLst>
          </p:cNvPr>
          <p:cNvSpPr txBox="1"/>
          <p:nvPr/>
        </p:nvSpPr>
        <p:spPr>
          <a:xfrm>
            <a:off x="1041992" y="4345266"/>
            <a:ext cx="10823943" cy="47153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noun form of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“like-minded”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is</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“like-mindedness.”</a:t>
            </a:r>
            <a:endParaRPr kumimoji="0" lang="zh-CN" altLang="en-US"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6" name="圆角矩形 31">
            <a:extLst>
              <a:ext uri="{FF2B5EF4-FFF2-40B4-BE49-F238E27FC236}">
                <a16:creationId xmlns:a16="http://schemas.microsoft.com/office/drawing/2014/main" xmlns="" id="{D1B995B2-7FB1-BC17-5BA2-C1451F6B3FFC}"/>
              </a:ext>
            </a:extLst>
          </p:cNvPr>
          <p:cNvSpPr/>
          <p:nvPr/>
        </p:nvSpPr>
        <p:spPr>
          <a:xfrm>
            <a:off x="1041992" y="383727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3668617" y="347676"/>
            <a:ext cx="2313542" cy="584775"/>
          </a:xfrm>
          <a:prstGeom prst="rect">
            <a:avLst/>
          </a:prstGeom>
          <a:noFill/>
        </p:spPr>
        <p:txBody>
          <a:bodyPr wrap="square" rtlCol="0">
            <a:spAutoFit/>
          </a:bodyPr>
          <a:lstStyle/>
          <a:p>
            <a:r>
              <a:rPr lang="en-US" altLang="zh-CN" sz="3200" b="1" dirty="0"/>
              <a:t>-Passage A</a:t>
            </a:r>
            <a:endParaRPr lang="zh-CN" altLang="en-US" sz="3200" b="1" dirty="0"/>
          </a:p>
        </p:txBody>
      </p:sp>
    </p:spTree>
    <p:extLst>
      <p:ext uri="{BB962C8B-B14F-4D97-AF65-F5344CB8AC3E}">
        <p14:creationId xmlns:p14="http://schemas.microsoft.com/office/powerpoint/2010/main" xmlns="" val="2861263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739792"/>
            <a:ext cx="12192000" cy="13190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work you do will be rewarding and beneficial to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segments of the population</a:t>
            </a:r>
            <a:r>
              <a:rPr kumimoji="0" lang="en-US" altLang="zh-CN" sz="2200" b="1" i="0"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and areas of the community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that need volunteers to thrive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2-3, para.8)</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b="1" dirty="0"/>
              <a:t>segment</a:t>
            </a:r>
            <a:r>
              <a:rPr lang="en-US" altLang="zh-CN" sz="2200" dirty="0"/>
              <a:t> </a:t>
            </a:r>
            <a:r>
              <a:rPr lang="en-US" altLang="zh-CN" sz="2200" i="1" dirty="0"/>
              <a:t>n</a:t>
            </a:r>
            <a:r>
              <a:rPr lang="en-US" altLang="zh-CN" sz="2200" dirty="0"/>
              <a:t>. a part of </a:t>
            </a:r>
            <a:r>
              <a:rPr lang="en-US" altLang="zh-CN" sz="2200" dirty="0" err="1"/>
              <a:t>sth</a:t>
            </a:r>
            <a:r>
              <a:rPr lang="en-US" altLang="zh-CN" sz="2200" dirty="0"/>
              <a:t> that is separate from the other parts or can be considered separately   </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部分；段 </a:t>
            </a:r>
            <a:endParaRPr lang="en-US" altLang="zh-CN" sz="2200" dirty="0">
              <a:latin typeface="黑体" panose="02010609060101010101" pitchFamily="49" charset="-122"/>
              <a:ea typeface="黑体" panose="02010609060101010101" pitchFamily="49" charset="-122"/>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b="1" dirty="0"/>
              <a:t>segments of the population</a:t>
            </a:r>
            <a:r>
              <a:rPr lang="en-US" altLang="zh-CN" sz="2200" dirty="0"/>
              <a:t> </a:t>
            </a:r>
            <a:r>
              <a:rPr lang="zh-CN" altLang="en-US" sz="2200" dirty="0">
                <a:latin typeface="黑体" panose="02010609060101010101" pitchFamily="49" charset="-122"/>
                <a:ea typeface="黑体" panose="02010609060101010101" pitchFamily="49" charset="-122"/>
              </a:rPr>
              <a:t>一部分人</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56928" y="3941813"/>
            <a:ext cx="10823943" cy="87235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that need volunteers to thrive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定语从句修饰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community</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，这个需要志愿者来使其强大繁荣的社区。</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3515475"/>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68617" y="347676"/>
            <a:ext cx="2313542" cy="584775"/>
          </a:xfrm>
          <a:prstGeom prst="rect">
            <a:avLst/>
          </a:prstGeom>
          <a:noFill/>
        </p:spPr>
        <p:txBody>
          <a:bodyPr wrap="square" rtlCol="0">
            <a:spAutoFit/>
          </a:bodyPr>
          <a:lstStyle/>
          <a:p>
            <a:r>
              <a:rPr lang="en-US" altLang="zh-CN" sz="3200" b="1" dirty="0"/>
              <a:t>-Passage A</a:t>
            </a:r>
            <a:endParaRPr lang="zh-CN" altLang="en-US" sz="3200" b="1" dirty="0"/>
          </a:p>
        </p:txBody>
      </p:sp>
    </p:spTree>
    <p:extLst>
      <p:ext uri="{BB962C8B-B14F-4D97-AF65-F5344CB8AC3E}">
        <p14:creationId xmlns:p14="http://schemas.microsoft.com/office/powerpoint/2010/main" xmlns="" val="7226965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206973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Volunteering can also help you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build on</a:t>
            </a:r>
            <a:r>
              <a:rPr kumimoji="0" lang="en-US" altLang="zh-CN" sz="2200" b="1" i="0"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your existing skill sets.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 1, para. 9)</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build on </a:t>
            </a:r>
            <a:r>
              <a:rPr kumimoji="0" lang="en-US" altLang="zh-CN" sz="2200" b="1"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 use your achievements as a base for further development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以现有的成绩作  </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为进一步发展的基础</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i="1" dirty="0"/>
              <a:t>e.g. </a:t>
            </a:r>
            <a:r>
              <a:rPr lang="en-US" altLang="zh-CN" sz="2200" dirty="0"/>
              <a:t>The new plan will </a:t>
            </a:r>
            <a:r>
              <a:rPr lang="en-US" altLang="zh-CN" sz="2200" b="1" i="1" dirty="0"/>
              <a:t>build on </a:t>
            </a:r>
            <a:r>
              <a:rPr lang="en-US" altLang="zh-CN" sz="2200" dirty="0"/>
              <a:t>the success of the previous program. </a:t>
            </a:r>
            <a:r>
              <a:rPr lang="zh-CN" altLang="en-US" sz="2200" dirty="0">
                <a:latin typeface="黑体" panose="02010609060101010101" pitchFamily="49" charset="-122"/>
                <a:ea typeface="黑体" panose="02010609060101010101" pitchFamily="49" charset="-122"/>
              </a:rPr>
              <a:t>这项新的计划将在前期 </a:t>
            </a:r>
            <a:endParaRPr lang="en-US" altLang="zh-CN" sz="2200" dirty="0">
              <a:latin typeface="黑体" panose="02010609060101010101" pitchFamily="49" charset="-122"/>
              <a:ea typeface="黑体" panose="02010609060101010101" pitchFamily="49" charset="-122"/>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项目成功的基础上继续推进。</a:t>
            </a:r>
            <a:endParaRPr kumimoji="0" lang="zh-CN" altLang="en-US" sz="2200"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11" name="矩形: 圆角 34">
            <a:hlinkClick r:id="rId3" action="ppaction://hlinksldjump"/>
            <a:extLst>
              <a:ext uri="{FF2B5EF4-FFF2-40B4-BE49-F238E27FC236}">
                <a16:creationId xmlns:a16="http://schemas.microsoft.com/office/drawing/2014/main" xmlns="" id="{32EFD71F-EC46-68B0-216C-470AB7F15E2E}"/>
              </a:ext>
            </a:extLst>
          </p:cNvPr>
          <p:cNvSpPr/>
          <p:nvPr/>
        </p:nvSpPr>
        <p:spPr>
          <a:xfrm>
            <a:off x="11025961" y="6014620"/>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68617" y="347676"/>
            <a:ext cx="2313542" cy="584775"/>
          </a:xfrm>
          <a:prstGeom prst="rect">
            <a:avLst/>
          </a:prstGeom>
          <a:noFill/>
        </p:spPr>
        <p:txBody>
          <a:bodyPr wrap="square" rtlCol="0">
            <a:spAutoFit/>
          </a:bodyPr>
          <a:lstStyle/>
          <a:p>
            <a:r>
              <a:rPr lang="en-US" altLang="zh-CN" sz="3200" b="1" dirty="0"/>
              <a:t>-Passage A</a:t>
            </a:r>
            <a:endParaRPr lang="zh-CN" altLang="en-US" sz="3200" b="1" dirty="0"/>
          </a:p>
        </p:txBody>
      </p:sp>
    </p:spTree>
    <p:extLst>
      <p:ext uri="{BB962C8B-B14F-4D97-AF65-F5344CB8AC3E}">
        <p14:creationId xmlns:p14="http://schemas.microsoft.com/office/powerpoint/2010/main" xmlns="" val="2689715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034288"/>
            <a:ext cx="12192000" cy="17944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 </a:t>
            </a: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884563" cy="247599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If you’re not a good organizer or have some trouble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procrastinating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when it comes to work and academics, try a volunteer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gig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that involves some responsibility.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6-7, para. 9)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procrastinate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v</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to delay doing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that you ought to do, usually because you do not want to  </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do it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（通常因为不想做而）拖延本应该做的事</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People often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procrastinate</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when it comes to paperwork.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一到写东西的时候，人们常会  </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犯拖延症。</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19321" y="4254861"/>
            <a:ext cx="10823943"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procrastinate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与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put off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意思相近，但是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procrastinate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多指不想做某事而拖延，耽搁，</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put </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off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也指出现问题而推迟某事，如：</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sports meeting has been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put off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until tomorrow due to bad weather.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由于天气恶劣，运动会推迟到明天举行。</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919321" y="3826434"/>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                 </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3668617" y="347676"/>
            <a:ext cx="2313542" cy="584775"/>
          </a:xfrm>
          <a:prstGeom prst="rect">
            <a:avLst/>
          </a:prstGeom>
          <a:noFill/>
        </p:spPr>
        <p:txBody>
          <a:bodyPr wrap="square" rtlCol="0">
            <a:spAutoFit/>
          </a:bodyPr>
          <a:lstStyle/>
          <a:p>
            <a:r>
              <a:rPr lang="en-US" altLang="zh-CN" sz="3200" b="1" dirty="0"/>
              <a:t>-Passage A</a:t>
            </a:r>
            <a:endParaRPr lang="zh-CN" altLang="en-US" sz="3200" b="1" dirty="0"/>
          </a:p>
        </p:txBody>
      </p:sp>
    </p:spTree>
    <p:extLst>
      <p:ext uri="{BB962C8B-B14F-4D97-AF65-F5344CB8AC3E}">
        <p14:creationId xmlns:p14="http://schemas.microsoft.com/office/powerpoint/2010/main" xmlns="" val="1495463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884563" cy="127862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If you’re not a good organizer or have some trouble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procrastinating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when it comes to work and academics, try a volunteer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gig</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that involves some responsibility.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6-7, para. 9) </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b="1" dirty="0"/>
              <a:t>gig</a:t>
            </a:r>
            <a:r>
              <a:rPr lang="en-US" altLang="zh-CN" sz="2200" dirty="0"/>
              <a:t> </a:t>
            </a:r>
            <a:r>
              <a:rPr lang="en-US" altLang="zh-CN" sz="2200" i="1" dirty="0"/>
              <a:t>n</a:t>
            </a:r>
            <a:r>
              <a:rPr lang="en-US" altLang="zh-CN" sz="2200" dirty="0"/>
              <a:t>. a job, especially a temporary one</a:t>
            </a:r>
            <a:r>
              <a:rPr lang="zh-CN" altLang="en-US" sz="2200" dirty="0">
                <a:latin typeface="黑体" panose="02010609060101010101" pitchFamily="49" charset="-122"/>
                <a:ea typeface="黑体" panose="02010609060101010101" pitchFamily="49" charset="-122"/>
              </a:rPr>
              <a:t>（尤指临时的）工作</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11" name="矩形: 圆角 34">
            <a:hlinkClick r:id="rId3" action="ppaction://hlinksldjump"/>
            <a:extLst>
              <a:ext uri="{FF2B5EF4-FFF2-40B4-BE49-F238E27FC236}">
                <a16:creationId xmlns:a16="http://schemas.microsoft.com/office/drawing/2014/main" xmlns="" id="{6879FF23-09D3-F0A2-E289-36670EBB5AB9}"/>
              </a:ext>
            </a:extLst>
          </p:cNvPr>
          <p:cNvSpPr/>
          <p:nvPr/>
        </p:nvSpPr>
        <p:spPr>
          <a:xfrm>
            <a:off x="11025961" y="6082352"/>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68617" y="347676"/>
            <a:ext cx="2313542" cy="584775"/>
          </a:xfrm>
          <a:prstGeom prst="rect">
            <a:avLst/>
          </a:prstGeom>
          <a:noFill/>
        </p:spPr>
        <p:txBody>
          <a:bodyPr wrap="square" rtlCol="0">
            <a:spAutoFit/>
          </a:bodyPr>
          <a:lstStyle/>
          <a:p>
            <a:r>
              <a:rPr lang="en-US" altLang="zh-CN" sz="3200" b="1" dirty="0"/>
              <a:t>-Passage A</a:t>
            </a:r>
            <a:endParaRPr lang="zh-CN" altLang="en-US" sz="3200" b="1" dirty="0"/>
          </a:p>
        </p:txBody>
      </p:sp>
    </p:spTree>
    <p:extLst>
      <p:ext uri="{BB962C8B-B14F-4D97-AF65-F5344CB8AC3E}">
        <p14:creationId xmlns:p14="http://schemas.microsoft.com/office/powerpoint/2010/main" xmlns="" val="5641767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1022869" cy="249741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Swaziland has been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decimated</a:t>
            </a:r>
            <a:r>
              <a:rPr kumimoji="0" lang="en-US" altLang="zh-CN" sz="2200" b="1" i="0"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by HIV / AIDS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at a rate that would shock most people in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developed countries</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Since the first cases were reported in 1986, the virus has spread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at an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alarming rate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and today one in four adults there are living with HIV.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1-3, para. 2</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decimate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severely damage </a:t>
            </a:r>
            <a:r>
              <a:rPr kumimoji="0" lang="en-US"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or make </a:t>
            </a:r>
            <a:r>
              <a:rPr kumimoji="0" lang="en-US"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weaker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严重破坏；大大削弱</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transformation of the river may well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decimate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considerable fishery resources   </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already available.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河流的改道可能严重破坏现有的渔业资源。</a:t>
            </a:r>
            <a:endPar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p:txBody>
      </p:sp>
      <p:sp>
        <p:nvSpPr>
          <p:cNvPr id="5" name="文本框 4"/>
          <p:cNvSpPr txBox="1"/>
          <p:nvPr/>
        </p:nvSpPr>
        <p:spPr>
          <a:xfrm>
            <a:off x="3668617" y="347676"/>
            <a:ext cx="2313542" cy="584775"/>
          </a:xfrm>
          <a:prstGeom prst="rect">
            <a:avLst/>
          </a:prstGeom>
          <a:noFill/>
        </p:spPr>
        <p:txBody>
          <a:bodyPr wrap="square" rtlCol="0">
            <a:spAutoFit/>
          </a:bodyPr>
          <a:lstStyle/>
          <a:p>
            <a:r>
              <a:rPr lang="en-US" altLang="zh-CN" sz="3200" b="1" dirty="0"/>
              <a:t>-Passage B</a:t>
            </a:r>
            <a:endParaRPr lang="zh-CN" altLang="en-US" sz="3200" b="1" dirty="0"/>
          </a:p>
        </p:txBody>
      </p:sp>
    </p:spTree>
    <p:extLst>
      <p:ext uri="{BB962C8B-B14F-4D97-AF65-F5344CB8AC3E}">
        <p14:creationId xmlns:p14="http://schemas.microsoft.com/office/powerpoint/2010/main" xmlns="" val="20912703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C8E6AAA8-37E3-D71B-71C8-43A3CF44F969}"/>
              </a:ext>
            </a:extLst>
          </p:cNvPr>
          <p:cNvSpPr/>
          <p:nvPr/>
        </p:nvSpPr>
        <p:spPr>
          <a:xfrm>
            <a:off x="0" y="3159250"/>
            <a:ext cx="12192000" cy="24974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1022869" cy="1284069"/>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Swaziland has been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decimated</a:t>
            </a:r>
            <a:r>
              <a:rPr kumimoji="0" lang="en-US" altLang="zh-CN" sz="2200" b="1" i="0"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by HIV / AIDS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at a rate that would shock most people in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developed countries</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Since the first cases were reported in 1986, the virus has spread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at an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alarming rate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and today one in four adults there are living with HIV.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1-3, para. 2</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p>
        </p:txBody>
      </p:sp>
      <p:sp>
        <p:nvSpPr>
          <p:cNvPr id="10" name="文本框 9">
            <a:extLst>
              <a:ext uri="{FF2B5EF4-FFF2-40B4-BE49-F238E27FC236}">
                <a16:creationId xmlns:a16="http://schemas.microsoft.com/office/drawing/2014/main" xmlns="" id="{33D224E5-DE32-62B5-A1D4-87CC03905BBC}"/>
              </a:ext>
            </a:extLst>
          </p:cNvPr>
          <p:cNvSpPr txBox="1"/>
          <p:nvPr/>
        </p:nvSpPr>
        <p:spPr>
          <a:xfrm>
            <a:off x="956928" y="3361271"/>
            <a:ext cx="11022869" cy="209115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decimate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还可以指数量上的严重下降（</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 reduce drastically especially in number</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），例如</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population has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been</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decimated</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by disease.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因为疾病，人口大量减少了。</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 rate that would shock most people in developed countries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中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引导定语从句，修饰</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先行词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rate</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，表示其速度可能使发达国家中的大多数人感到震惊。</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 rate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中间还可以加入形容词强调，如下一句中的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an alarming rate</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，此外还有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 high / rapid rate</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endPar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11" name="圆角矩形 31">
            <a:extLst>
              <a:ext uri="{FF2B5EF4-FFF2-40B4-BE49-F238E27FC236}">
                <a16:creationId xmlns:a16="http://schemas.microsoft.com/office/drawing/2014/main" xmlns="" id="{4BF08576-3258-57AB-6021-4D1435A14A19}"/>
              </a:ext>
            </a:extLst>
          </p:cNvPr>
          <p:cNvSpPr/>
          <p:nvPr/>
        </p:nvSpPr>
        <p:spPr>
          <a:xfrm>
            <a:off x="1041992" y="2934933"/>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矩形: 圆角 34">
            <a:hlinkClick r:id="rId3" action="ppaction://hlinksldjump"/>
            <a:extLst>
              <a:ext uri="{FF2B5EF4-FFF2-40B4-BE49-F238E27FC236}">
                <a16:creationId xmlns:a16="http://schemas.microsoft.com/office/drawing/2014/main" xmlns="" id="{0EEAB4E3-9515-ECA8-5B31-262E392D9625}"/>
              </a:ext>
            </a:extLst>
          </p:cNvPr>
          <p:cNvSpPr/>
          <p:nvPr/>
        </p:nvSpPr>
        <p:spPr>
          <a:xfrm>
            <a:off x="11025961" y="6082091"/>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68617" y="347676"/>
            <a:ext cx="2313542" cy="584775"/>
          </a:xfrm>
          <a:prstGeom prst="rect">
            <a:avLst/>
          </a:prstGeom>
          <a:noFill/>
        </p:spPr>
        <p:txBody>
          <a:bodyPr wrap="square" rtlCol="0">
            <a:spAutoFit/>
          </a:bodyPr>
          <a:lstStyle/>
          <a:p>
            <a:r>
              <a:rPr lang="en-US" altLang="zh-CN" sz="3200" b="1" dirty="0"/>
              <a:t>-Passage B</a:t>
            </a:r>
            <a:endParaRPr lang="zh-CN" altLang="en-US" sz="3200" b="1" dirty="0"/>
          </a:p>
        </p:txBody>
      </p:sp>
    </p:spTree>
    <p:extLst>
      <p:ext uri="{BB962C8B-B14F-4D97-AF65-F5344CB8AC3E}">
        <p14:creationId xmlns:p14="http://schemas.microsoft.com/office/powerpoint/2010/main" xmlns="" val="5112345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600" b="1" dirty="0">
                <a:solidFill>
                  <a:prstClr val="black"/>
                </a:solidFill>
                <a:latin typeface="Calibri" panose="020F0502020204030204"/>
                <a:ea typeface="宋体" panose="02010600030101010101" pitchFamily="2" charset="-122"/>
              </a:rPr>
              <a:t>2</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40008" y="1215466"/>
            <a:ext cx="11022869" cy="249741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The disease is a serious threat not only to the country’s economic growth, but to its social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stability</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 too.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(Lines 1-2, para. 3)</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stability </a:t>
            </a:r>
            <a:r>
              <a:rPr kumimoji="0" lang="en-US" altLang="zh-CN" sz="2200" i="1" strike="noStrike" kern="1200" cap="none" spc="0" normalizeH="0" baseline="0" noProof="0" dirty="0">
                <a:ln>
                  <a:noFill/>
                </a:ln>
                <a:effectLst/>
                <a:uLnTx/>
                <a:uFillTx/>
                <a:ea typeface="黑体" panose="02010609060101010101" pitchFamily="49" charset="-122"/>
                <a:cs typeface="Times New Roman" panose="02020603050405020304" pitchFamily="18" charset="0"/>
              </a:rPr>
              <a:t>n</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the quality or state of being steady and not changing or being disturbed in any way   </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ea typeface="黑体" panose="02010609060101010101" pitchFamily="49" charset="-122"/>
                <a:cs typeface="Times New Roman" panose="02020603050405020304" pitchFamily="18" charset="0"/>
              </a:rPr>
              <a:t>                    </a:t>
            </a:r>
            <a:r>
              <a:rPr kumimoji="0" lang="zh-CN" altLang="en-US"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稳定（性）；稳固（性）</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strike="noStrike" kern="1200" cap="none" spc="0" normalizeH="0" baseline="0" noProof="0" dirty="0">
                <a:ln>
                  <a:noFill/>
                </a:ln>
                <a:effectLst/>
                <a:uLnTx/>
                <a:uFillTx/>
                <a:ea typeface="黑体" panose="02010609060101010101" pitchFamily="49" charset="-122"/>
                <a:cs typeface="Times New Roman" panose="02020603050405020304" pitchFamily="18" charset="0"/>
              </a:rPr>
              <a:t>e.g. </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It could threaten the peace and </a:t>
            </a:r>
            <a:r>
              <a:rPr kumimoji="0" lang="en-US" altLang="zh-CN" sz="2200" b="1" i="1" strike="noStrike" kern="1200" cap="none" spc="0" normalizeH="0" baseline="0" noProof="0" dirty="0">
                <a:ln>
                  <a:noFill/>
                </a:ln>
                <a:effectLst/>
                <a:uLnTx/>
                <a:uFillTx/>
                <a:ea typeface="黑体" panose="02010609060101010101" pitchFamily="49" charset="-122"/>
                <a:cs typeface="Times New Roman" panose="02020603050405020304" pitchFamily="18" charset="0"/>
              </a:rPr>
              <a:t>stability</a:t>
            </a:r>
            <a:r>
              <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 of the region. </a:t>
            </a:r>
            <a:r>
              <a:rPr kumimoji="0" lang="zh-CN" altLang="en-US"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这可能会威胁这一地区的和平与</a:t>
            </a:r>
            <a:endParaRPr kumimoji="0" lang="en-US" altLang="zh-CN" sz="2200" i="0"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ea typeface="黑体" panose="02010609060101010101" pitchFamily="49" charset="-122"/>
                <a:cs typeface="Times New Roman" panose="02020603050405020304" pitchFamily="18" charset="0"/>
              </a:rPr>
              <a:t>       </a:t>
            </a:r>
            <a:r>
              <a:rPr kumimoji="0" lang="zh-CN" altLang="en-US" sz="2200" i="0" strike="noStrike" kern="1200" cap="none" spc="0" normalizeH="0" baseline="0" noProof="0" dirty="0">
                <a:ln>
                  <a:noFill/>
                </a:ln>
                <a:effectLst/>
                <a:uLnTx/>
                <a:uFillTx/>
                <a:ea typeface="黑体" panose="02010609060101010101" pitchFamily="49" charset="-122"/>
                <a:cs typeface="Times New Roman" panose="02020603050405020304" pitchFamily="18" charset="0"/>
              </a:rPr>
              <a:t>稳定。</a:t>
            </a:r>
          </a:p>
        </p:txBody>
      </p:sp>
      <p:sp>
        <p:nvSpPr>
          <p:cNvPr id="8" name="矩形: 圆角 34">
            <a:hlinkClick r:id="rId3" action="ppaction://hlinksldjump"/>
            <a:extLst>
              <a:ext uri="{FF2B5EF4-FFF2-40B4-BE49-F238E27FC236}">
                <a16:creationId xmlns:a16="http://schemas.microsoft.com/office/drawing/2014/main" xmlns="" id="{D5F9B1EC-EFBC-906D-3ED6-B4D315914166}"/>
              </a:ext>
            </a:extLst>
          </p:cNvPr>
          <p:cNvSpPr/>
          <p:nvPr/>
        </p:nvSpPr>
        <p:spPr>
          <a:xfrm>
            <a:off x="11025961" y="6082091"/>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68617" y="347676"/>
            <a:ext cx="2313542" cy="584775"/>
          </a:xfrm>
          <a:prstGeom prst="rect">
            <a:avLst/>
          </a:prstGeom>
          <a:noFill/>
        </p:spPr>
        <p:txBody>
          <a:bodyPr wrap="square" rtlCol="0">
            <a:spAutoFit/>
          </a:bodyPr>
          <a:lstStyle/>
          <a:p>
            <a:r>
              <a:rPr lang="en-US" altLang="zh-CN" sz="3200" b="1" dirty="0"/>
              <a:t>-Passage B</a:t>
            </a:r>
            <a:endParaRPr lang="zh-CN" altLang="en-US" sz="3200" b="1" dirty="0"/>
          </a:p>
        </p:txBody>
      </p:sp>
    </p:spTree>
    <p:extLst>
      <p:ext uri="{BB962C8B-B14F-4D97-AF65-F5344CB8AC3E}">
        <p14:creationId xmlns:p14="http://schemas.microsoft.com/office/powerpoint/2010/main" xmlns="" val="25743345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87053" cy="330994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And so with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the specter of collapse in the background of daily life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Sara grew up in a society </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where opportunities to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get involved in</a:t>
            </a:r>
            <a:r>
              <a:rPr kumimoji="0" lang="en-US" altLang="zh-CN" sz="2200" b="1" i="0"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fight against HIV / AIDS were everywhere.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2-4, para. 3) </a:t>
            </a:r>
          </a:p>
          <a:p>
            <a:pPr marL="1168400" marR="0" lvl="0" indent="-116840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specter</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unpleasant that people are afraid might happen in the future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恐慌；恐惧；忧虑</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collapse</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 medical condition when a person suddenly becomes very ill / sick, or when sb </a:t>
            </a:r>
          </a:p>
          <a:p>
            <a:pPr marL="0" marR="0" lvl="0" indent="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falls because they are ill / sick or weak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病倒；（因病或体弱）昏倒，晕倒</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specter of collapse: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对于病倒的恐慌</a:t>
            </a:r>
          </a:p>
        </p:txBody>
      </p:sp>
      <p:sp>
        <p:nvSpPr>
          <p:cNvPr id="5" name="文本框 4"/>
          <p:cNvSpPr txBox="1"/>
          <p:nvPr/>
        </p:nvSpPr>
        <p:spPr>
          <a:xfrm>
            <a:off x="3668617" y="347676"/>
            <a:ext cx="2313542" cy="584775"/>
          </a:xfrm>
          <a:prstGeom prst="rect">
            <a:avLst/>
          </a:prstGeom>
          <a:noFill/>
        </p:spPr>
        <p:txBody>
          <a:bodyPr wrap="square" rtlCol="0">
            <a:spAutoFit/>
          </a:bodyPr>
          <a:lstStyle/>
          <a:p>
            <a:r>
              <a:rPr lang="en-US" altLang="zh-CN" sz="3200" b="1" dirty="0"/>
              <a:t>-Passage B</a:t>
            </a:r>
            <a:endParaRPr lang="zh-CN" altLang="en-US" sz="3200" b="1" dirty="0"/>
          </a:p>
        </p:txBody>
      </p:sp>
    </p:spTree>
    <p:extLst>
      <p:ext uri="{BB962C8B-B14F-4D97-AF65-F5344CB8AC3E}">
        <p14:creationId xmlns:p14="http://schemas.microsoft.com/office/powerpoint/2010/main" xmlns="" val="20250704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87053" cy="330994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And so with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the specter of collapse in the background of daily life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Sara grew up in a society </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where opportunities to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get involved in</a:t>
            </a:r>
            <a:r>
              <a:rPr kumimoji="0" lang="en-US" altLang="zh-CN" sz="2200" b="1" i="0"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fight against HIV / AIDS were everywhere.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2-4, para. 3) </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 the background of daily life: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相当于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daily life</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，在日常生活中</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get / be involved in: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 take part in an activity or event, or be connected with it in some way  </a:t>
            </a:r>
          </a:p>
          <a:p>
            <a:pPr marL="0" marR="0" lvl="0" indent="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参与</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 don’t want to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get involved in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some lengthy argument about who is to blame.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我不想参</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与这种没完没了的争论，讨论到底该怪谁。</a:t>
            </a:r>
            <a:endParaRPr kumimoji="0" lang="zh-CN"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11" name="矩形: 圆角 34">
            <a:hlinkClick r:id="rId3" action="ppaction://hlinksldjump"/>
            <a:extLst>
              <a:ext uri="{FF2B5EF4-FFF2-40B4-BE49-F238E27FC236}">
                <a16:creationId xmlns:a16="http://schemas.microsoft.com/office/drawing/2014/main" xmlns="" id="{317CF002-8C3A-6C0D-4EF9-244A6F5DB029}"/>
              </a:ext>
            </a:extLst>
          </p:cNvPr>
          <p:cNvSpPr/>
          <p:nvPr/>
        </p:nvSpPr>
        <p:spPr>
          <a:xfrm>
            <a:off x="11022298" y="6082091"/>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68617" y="347676"/>
            <a:ext cx="2313542" cy="584775"/>
          </a:xfrm>
          <a:prstGeom prst="rect">
            <a:avLst/>
          </a:prstGeom>
          <a:noFill/>
        </p:spPr>
        <p:txBody>
          <a:bodyPr wrap="square" rtlCol="0">
            <a:spAutoFit/>
          </a:bodyPr>
          <a:lstStyle/>
          <a:p>
            <a:r>
              <a:rPr lang="en-US" altLang="zh-CN" sz="3200" b="1" dirty="0"/>
              <a:t>-Passage B</a:t>
            </a:r>
            <a:endParaRPr lang="zh-CN" altLang="en-US" sz="3200" b="1" dirty="0"/>
          </a:p>
        </p:txBody>
      </p:sp>
    </p:spTree>
    <p:extLst>
      <p:ext uri="{BB962C8B-B14F-4D97-AF65-F5344CB8AC3E}">
        <p14:creationId xmlns:p14="http://schemas.microsoft.com/office/powerpoint/2010/main" xmlns="" val="366399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4238724"/>
          </a:xfrm>
          <a:prstGeom prst="rect">
            <a:avLst/>
          </a:prstGeom>
          <a:noFill/>
        </p:spPr>
        <p:txBody>
          <a:bodyPr wrap="square" rtlCol="0">
            <a:spAutoFit/>
          </a:bodyPr>
          <a:lstStyle/>
          <a:p>
            <a:pPr algn="ctr">
              <a:lnSpc>
                <a:spcPct val="120000"/>
              </a:lnSpc>
            </a:pPr>
            <a:r>
              <a:rPr lang="en-US" altLang="zh-CN" sz="2800" b="1" dirty="0"/>
              <a:t>Benefits of Volunteerism in College</a:t>
            </a:r>
          </a:p>
          <a:p>
            <a:pPr algn="ctr">
              <a:lnSpc>
                <a:spcPct val="120000"/>
              </a:lnSpc>
            </a:pPr>
            <a:r>
              <a:rPr lang="en-US" altLang="zh-CN" sz="2200" dirty="0"/>
              <a:t>        </a:t>
            </a:r>
          </a:p>
          <a:p>
            <a:pPr>
              <a:lnSpc>
                <a:spcPct val="120000"/>
              </a:lnSpc>
            </a:pPr>
            <a:r>
              <a:rPr lang="en-US" altLang="zh-CN" sz="2200" dirty="0"/>
              <a:t>        Many college freshmen enter the world of higher education with some volunteer experience under their belts.          Some needed to complete a set number of volunteer hours to graduate. Others sought out community service opportunities to make their college applications stand out. And some simply felt a desire to give back, adding volunteer service to their already rigorous high school schedules.          Once those college freshmen start their first year on campus, though, a slew of academic and social activities may take the place of those volunteer hours, and draw attentions away from unpaid work in the community. </a:t>
            </a:r>
          </a:p>
        </p:txBody>
      </p:sp>
      <p:sp>
        <p:nvSpPr>
          <p:cNvPr id="18" name="文本框 17"/>
          <p:cNvSpPr txBox="1"/>
          <p:nvPr/>
        </p:nvSpPr>
        <p:spPr>
          <a:xfrm>
            <a:off x="919320" y="2480130"/>
            <a:ext cx="467691" cy="456124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5" name="矩形: 圆角 34">
            <a:hlinkClick r:id="rId4" action="ppaction://hlinksldjump"/>
            <a:extLst>
              <a:ext uri="{FF2B5EF4-FFF2-40B4-BE49-F238E27FC236}">
                <a16:creationId xmlns:a16="http://schemas.microsoft.com/office/drawing/2014/main" xmlns="" id="{BE775B0C-6B2D-7207-F934-45764432C128}"/>
              </a:ext>
            </a:extLst>
          </p:cNvPr>
          <p:cNvSpPr/>
          <p:nvPr/>
        </p:nvSpPr>
        <p:spPr>
          <a:xfrm>
            <a:off x="4813701" y="3399183"/>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矩形: 圆角 34">
            <a:hlinkClick r:id="rId5" action="ppaction://hlinksldjump"/>
            <a:extLst>
              <a:ext uri="{FF2B5EF4-FFF2-40B4-BE49-F238E27FC236}">
                <a16:creationId xmlns:a16="http://schemas.microsoft.com/office/drawing/2014/main" xmlns="" id="{EA4D56C7-8599-992E-E6BA-960DCB82EE0D}"/>
              </a:ext>
            </a:extLst>
          </p:cNvPr>
          <p:cNvSpPr/>
          <p:nvPr/>
        </p:nvSpPr>
        <p:spPr>
          <a:xfrm>
            <a:off x="8889513" y="4598288"/>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7" name="矩形 6">
            <a:hlinkClick r:id="rId6" action="ppaction://hlinksldjump"/>
            <a:extLst>
              <a:ext uri="{FF2B5EF4-FFF2-40B4-BE49-F238E27FC236}">
                <a16:creationId xmlns:a16="http://schemas.microsoft.com/office/drawing/2014/main" xmlns="" id="{0EDF84FE-CD97-D899-5107-58AB7FBC9AF9}"/>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hlinkClick r:id="rId7" action="ppaction://hlinksldjump"/>
            <a:extLst>
              <a:ext uri="{FF2B5EF4-FFF2-40B4-BE49-F238E27FC236}">
                <a16:creationId xmlns:a16="http://schemas.microsoft.com/office/drawing/2014/main" xmlns="" id="{C8C00301-55A0-8241-7A38-497091B485BF}"/>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0" name="矩形 9">
            <a:hlinkClick r:id="rId8" action="ppaction://hlinksldjump"/>
            <a:extLst>
              <a:ext uri="{FF2B5EF4-FFF2-40B4-BE49-F238E27FC236}">
                <a16:creationId xmlns:a16="http://schemas.microsoft.com/office/drawing/2014/main" xmlns="" id="{D9484B91-1F2B-5E9A-FE5A-2320F3D64C2E}"/>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13451181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68389"/>
            <a:ext cx="12192000" cy="15837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4</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127862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During high school, Sara volunteered to teach English to children </a:t>
            </a:r>
            <a:r>
              <a:rPr lang="en-US" altLang="zh-CN" sz="2200" b="1" u="sng" dirty="0">
                <a:solidFill>
                  <a:srgbClr val="DA5362"/>
                </a:solidFill>
                <a:ea typeface="黑体" panose="02010609060101010101" pitchFamily="49" charset="-122"/>
                <a:cs typeface="Times New Roman" panose="02020603050405020304" pitchFamily="18" charset="0"/>
              </a:rPr>
              <a:t>orphaned</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by HIV and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AIDS.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1-2, para. 4)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orphan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v</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to make a child an orphan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使成为孤儿</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文本框 3"/>
          <p:cNvSpPr txBox="1"/>
          <p:nvPr/>
        </p:nvSpPr>
        <p:spPr>
          <a:xfrm>
            <a:off x="956928" y="3262046"/>
            <a:ext cx="10823943" cy="872355"/>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children orphaned by HIV and AIDS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因为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HIV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病毒和艾滋病而失去双亲的孩子们。在句子</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中，</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orphaned by HIV and AIDS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过去分词短语作定语，修饰先行词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children</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32" name="圆角矩形 31"/>
          <p:cNvSpPr/>
          <p:nvPr/>
        </p:nvSpPr>
        <p:spPr>
          <a:xfrm>
            <a:off x="1041992" y="274407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82091"/>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68617" y="347676"/>
            <a:ext cx="2313542" cy="584775"/>
          </a:xfrm>
          <a:prstGeom prst="rect">
            <a:avLst/>
          </a:prstGeom>
          <a:noFill/>
        </p:spPr>
        <p:txBody>
          <a:bodyPr wrap="square" rtlCol="0">
            <a:spAutoFit/>
          </a:bodyPr>
          <a:lstStyle/>
          <a:p>
            <a:r>
              <a:rPr lang="en-US" altLang="zh-CN" sz="3200" b="1" dirty="0"/>
              <a:t>-Passage B</a:t>
            </a:r>
            <a:endParaRPr lang="zh-CN" altLang="en-US" sz="3200" b="1" dirty="0"/>
          </a:p>
        </p:txBody>
      </p:sp>
    </p:spTree>
    <p:extLst>
      <p:ext uri="{BB962C8B-B14F-4D97-AF65-F5344CB8AC3E}">
        <p14:creationId xmlns:p14="http://schemas.microsoft.com/office/powerpoint/2010/main" xmlns="" val="41697970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5</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1011295" cy="330994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During her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gap year</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when she had time off between high school and college, Sara used her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background growing up in Africa to spend four months working with an Irish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NGO</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Value Added in Africa, which promotes business links with African countries and encourages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ethical trade</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1-4, para. 6)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gap year: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year when a young person spends working and / or travelling, often between   </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leaving school and starting university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空缺年，通常指中学毕业后上大学前所休的 </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一年假期，用于实习或旅游。</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NGO: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Non-Governmental Organizations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非政府组织</a:t>
            </a:r>
          </a:p>
        </p:txBody>
      </p:sp>
      <p:sp>
        <p:nvSpPr>
          <p:cNvPr id="2" name="矩形 1">
            <a:extLst>
              <a:ext uri="{FF2B5EF4-FFF2-40B4-BE49-F238E27FC236}">
                <a16:creationId xmlns:a16="http://schemas.microsoft.com/office/drawing/2014/main" xmlns="" id="{C523374A-9209-8C2F-919E-2937119CB64F}"/>
              </a:ext>
            </a:extLst>
          </p:cNvPr>
          <p:cNvSpPr/>
          <p:nvPr/>
        </p:nvSpPr>
        <p:spPr>
          <a:xfrm>
            <a:off x="0" y="4695589"/>
            <a:ext cx="12192000" cy="15837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a:extLst>
              <a:ext uri="{FF2B5EF4-FFF2-40B4-BE49-F238E27FC236}">
                <a16:creationId xmlns:a16="http://schemas.microsoft.com/office/drawing/2014/main" xmlns="" id="{026D3A32-A24F-4AE1-77B8-4C31E56E1426}"/>
              </a:ext>
            </a:extLst>
          </p:cNvPr>
          <p:cNvSpPr txBox="1"/>
          <p:nvPr/>
        </p:nvSpPr>
        <p:spPr>
          <a:xfrm>
            <a:off x="956928" y="4874946"/>
            <a:ext cx="10823943" cy="127862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ethical trade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是指道德贸易，</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20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世纪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90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年代中期开始盛行，强调在具备社会、环境和经济责任感的前提下生产的产品才是符合道德贸易的。许多跨国组织主张道德贸易的政策，其中最具影响力的组织是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Ethical Trading Initiative</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（道德贸易联盟）。</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5" name="圆角矩形 31">
            <a:extLst>
              <a:ext uri="{FF2B5EF4-FFF2-40B4-BE49-F238E27FC236}">
                <a16:creationId xmlns:a16="http://schemas.microsoft.com/office/drawing/2014/main" xmlns="" id="{296EE508-A23D-6674-59F9-F877A8DAC603}"/>
              </a:ext>
            </a:extLst>
          </p:cNvPr>
          <p:cNvSpPr/>
          <p:nvPr/>
        </p:nvSpPr>
        <p:spPr>
          <a:xfrm>
            <a:off x="1041992" y="4471272"/>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34428" y="6082091"/>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68617" y="347676"/>
            <a:ext cx="2313542" cy="584775"/>
          </a:xfrm>
          <a:prstGeom prst="rect">
            <a:avLst/>
          </a:prstGeom>
          <a:noFill/>
        </p:spPr>
        <p:txBody>
          <a:bodyPr wrap="square" rtlCol="0">
            <a:spAutoFit/>
          </a:bodyPr>
          <a:lstStyle/>
          <a:p>
            <a:r>
              <a:rPr lang="en-US" altLang="zh-CN" sz="3200" b="1" dirty="0"/>
              <a:t>-Passage B</a:t>
            </a:r>
            <a:endParaRPr lang="zh-CN" altLang="en-US" sz="3200" b="1" dirty="0"/>
          </a:p>
        </p:txBody>
      </p:sp>
    </p:spTree>
    <p:extLst>
      <p:ext uri="{BB962C8B-B14F-4D97-AF65-F5344CB8AC3E}">
        <p14:creationId xmlns:p14="http://schemas.microsoft.com/office/powerpoint/2010/main" xmlns="" val="6214130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6</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412247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Once again,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seeing the community as a volunteer</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she says, is helping to introduce her to the local community, explore the area, become familiar with life </a:t>
            </a:r>
            <a:r>
              <a:rPr kumimoji="0" lang="en-US" altLang="zh-CN" sz="2200" b="1" i="0" strike="noStrike" kern="1200" cap="none" spc="0" normalizeH="0" baseline="0" noProof="0" dirty="0">
                <a:ln>
                  <a:noFill/>
                </a:ln>
                <a:effectLst/>
                <a:uLnTx/>
                <a:uFillTx/>
                <a:ea typeface="黑体" panose="02010609060101010101" pitchFamily="49" charset="-122"/>
                <a:cs typeface="Times New Roman" panose="02020603050405020304" pitchFamily="18" charset="0"/>
              </a:rPr>
              <a:t>in the new environment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in a very tangible way</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3-5, para. 8)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see the community as a volunteer: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这里的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see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是指从一个特定的角度或用特定的方式去</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L="4127500" marR="0" lvl="0" indent="-412750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考虑某个人或某件事（</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to think about or consider sb or </a:t>
            </a:r>
            <a:r>
              <a:rPr kumimoji="0" lang="en-US"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in a particular way, or as having particular qualities</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这里的意思是从志愿者的角度去认识社区。</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way I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see</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it, we have two options.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从我的角度来看，我们有两个选择。</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tangible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adj</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that can be clearly seen to exist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有形的；实际的；真实的</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 a tangible way</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：以一种</a:t>
            </a:r>
            <a:r>
              <a:rPr lang="zh-CN" altLang="en-US" sz="2200" dirty="0">
                <a:solidFill>
                  <a:prstClr val="black"/>
                </a:solidFill>
                <a:ea typeface="黑体" panose="02010609060101010101" pitchFamily="49" charset="-122"/>
                <a:cs typeface="Times New Roman" panose="02020603050405020304" pitchFamily="18" charset="0"/>
              </a:rPr>
              <a:t>实际的</a:t>
            </a:r>
            <a:r>
              <a:rPr lang="en-US" altLang="zh-CN" sz="2200" dirty="0">
                <a:solidFill>
                  <a:prstClr val="black"/>
                </a:solidFill>
                <a:ea typeface="黑体" panose="02010609060101010101" pitchFamily="49" charset="-122"/>
                <a:cs typeface="Times New Roman" panose="02020603050405020304" pitchFamily="18" charset="0"/>
              </a:rPr>
              <a:t>/</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真实的方式</a:t>
            </a:r>
            <a:endParaRPr lang="en-US" altLang="zh-CN" sz="2200" dirty="0">
              <a:solidFill>
                <a:prstClr val="black"/>
              </a:solidFill>
              <a:ea typeface="黑体" panose="02010609060101010101" pitchFamily="49" charset="-122"/>
              <a:cs typeface="Times New Roman" panose="02020603050405020304" pitchFamily="18" charset="0"/>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34428" y="6082091"/>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68617" y="347676"/>
            <a:ext cx="2313542" cy="584775"/>
          </a:xfrm>
          <a:prstGeom prst="rect">
            <a:avLst/>
          </a:prstGeom>
          <a:noFill/>
        </p:spPr>
        <p:txBody>
          <a:bodyPr wrap="square" rtlCol="0">
            <a:spAutoFit/>
          </a:bodyPr>
          <a:lstStyle/>
          <a:p>
            <a:r>
              <a:rPr lang="en-US" altLang="zh-CN" sz="3200" b="1" dirty="0"/>
              <a:t>-Passage B</a:t>
            </a:r>
            <a:endParaRPr lang="zh-CN" altLang="en-US" sz="3200" b="1" dirty="0"/>
          </a:p>
        </p:txBody>
      </p:sp>
    </p:spTree>
    <p:extLst>
      <p:ext uri="{BB962C8B-B14F-4D97-AF65-F5344CB8AC3E}">
        <p14:creationId xmlns:p14="http://schemas.microsoft.com/office/powerpoint/2010/main" xmlns="" val="25735990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856488"/>
            <a:ext cx="12192000" cy="8565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7</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884563" cy="4507324"/>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“Having traveled and lived in different cultures throughout my life</a:t>
            </a:r>
            <a:r>
              <a:rPr kumimoji="0" lang="en-US" altLang="zh-CN" sz="2200" b="1" i="0"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I find the most honest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approach to</a:t>
            </a:r>
            <a:r>
              <a:rPr kumimoji="0" lang="en-US" altLang="zh-CN" sz="2200" b="1" i="0"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understanding a place is to contribute in some way to its community,” she says.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 1-2, para. 9) </a:t>
            </a:r>
          </a:p>
          <a:p>
            <a:pPr marR="0" lvl="0" algn="just" defTabSz="914400" rtl="0" eaLnBrk="1" fontAlgn="auto" latinLnBrk="0" hangingPunct="1">
              <a:lnSpc>
                <a:spcPct val="120000"/>
              </a:lnSpc>
              <a:spcBef>
                <a:spcPts val="0"/>
              </a:spcBef>
              <a:spcAft>
                <a:spcPts val="0"/>
              </a:spcAft>
              <a:buClrTx/>
              <a:buSzTx/>
              <a:buFontTx/>
              <a:buNone/>
              <a:tabLst/>
              <a:defRPr/>
            </a:pPr>
            <a:endPar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endParaRPr lang="en-US" altLang="zh-CN" sz="2200" b="1" dirty="0">
              <a:solidFill>
                <a:prstClr val="black"/>
              </a:solidFill>
              <a:ea typeface="宋体" panose="02010600030101010101" pitchFamily="2"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endPar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endPar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approach to </a:t>
            </a:r>
            <a:r>
              <a:rPr kumimoji="0" lang="en-US" altLang="zh-CN" sz="2200" b="1"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 doing </a:t>
            </a:r>
            <a:r>
              <a:rPr kumimoji="0" lang="en-US" altLang="zh-CN" sz="2200" b="1"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 method of doing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or dealing with a problem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做某事或处理</a:t>
            </a:r>
            <a:r>
              <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  </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某问题的方式</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book takes an unorthodox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approach to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art criticism.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这本书采用了一种非传统的文</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艺批评方式。</a:t>
            </a:r>
          </a:p>
        </p:txBody>
      </p:sp>
      <p:sp>
        <p:nvSpPr>
          <p:cNvPr id="4" name="文本框 3"/>
          <p:cNvSpPr txBox="1"/>
          <p:nvPr/>
        </p:nvSpPr>
        <p:spPr>
          <a:xfrm>
            <a:off x="844573" y="3051694"/>
            <a:ext cx="10823943" cy="466090"/>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having traveled and lived in different cultures throughout my life </a:t>
            </a:r>
            <a:r>
              <a:rPr kumimoji="0" lang="zh-CN" altLang="en-US" sz="2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分词短语作时间状语。</a:t>
            </a:r>
            <a:endParaRPr kumimoji="0" lang="zh-CN" altLang="en-US" sz="2200" b="0" i="0" u="none" strike="noStrike" kern="1200" cap="none" spc="0" normalizeH="0" baseline="0" noProof="0" dirty="0">
              <a:ln>
                <a:noFill/>
              </a:ln>
              <a:solidFill>
                <a:srgbClr val="0070C0"/>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32" name="圆角矩形 31"/>
          <p:cNvSpPr/>
          <p:nvPr/>
        </p:nvSpPr>
        <p:spPr>
          <a:xfrm>
            <a:off x="956928" y="259786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1" name="矩形: 圆角 34">
            <a:hlinkClick r:id="rId3" action="ppaction://hlinksldjump"/>
            <a:extLst>
              <a:ext uri="{FF2B5EF4-FFF2-40B4-BE49-F238E27FC236}">
                <a16:creationId xmlns:a16="http://schemas.microsoft.com/office/drawing/2014/main" xmlns="" id="{B71CD927-AED8-9900-E94F-B7A8E09A5357}"/>
              </a:ext>
            </a:extLst>
          </p:cNvPr>
          <p:cNvSpPr/>
          <p:nvPr/>
        </p:nvSpPr>
        <p:spPr>
          <a:xfrm>
            <a:off x="11025961" y="6082091"/>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668617" y="347676"/>
            <a:ext cx="2313542" cy="584775"/>
          </a:xfrm>
          <a:prstGeom prst="rect">
            <a:avLst/>
          </a:prstGeom>
          <a:noFill/>
        </p:spPr>
        <p:txBody>
          <a:bodyPr wrap="square" rtlCol="0">
            <a:spAutoFit/>
          </a:bodyPr>
          <a:lstStyle/>
          <a:p>
            <a:r>
              <a:rPr lang="en-US" altLang="zh-CN" sz="3200" b="1" dirty="0"/>
              <a:t>-Passage B</a:t>
            </a:r>
            <a:endParaRPr lang="zh-CN" altLang="en-US" sz="3200" b="1" dirty="0"/>
          </a:p>
        </p:txBody>
      </p:sp>
    </p:spTree>
    <p:extLst>
      <p:ext uri="{BB962C8B-B14F-4D97-AF65-F5344CB8AC3E}">
        <p14:creationId xmlns:p14="http://schemas.microsoft.com/office/powerpoint/2010/main" xmlns="" val="2811980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8</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249741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The good news, Sara says, is that volunteering in her neighborhood has more than </a:t>
            </a:r>
            <a:r>
              <a:rPr kumimoji="0" lang="en-US" altLang="zh-CN" sz="2200" b="1" i="0" u="sng" strike="noStrike" kern="1200" cap="none" spc="0" normalizeH="0" baseline="0" noProof="0" dirty="0">
                <a:ln>
                  <a:noFill/>
                </a:ln>
                <a:solidFill>
                  <a:srgbClr val="DA5362"/>
                </a:solidFill>
                <a:effectLst/>
                <a:uLnTx/>
                <a:uFillTx/>
                <a:ea typeface="宋体" panose="02010600030101010101" pitchFamily="2" charset="-122"/>
                <a:cs typeface="Times New Roman" panose="02020603050405020304" pitchFamily="18" charset="0"/>
              </a:rPr>
              <a:t>surpassed</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her expectations.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(Lines 1-2, para. 10)</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surpass </a:t>
            </a: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v</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to do or be better than sb /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超过，优于</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He had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surpassed</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all our expectations.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他超出了我们所有人的预期。</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surpass oneself: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do </a:t>
            </a:r>
            <a:r>
              <a:rPr kumimoji="0" lang="en-US" altLang="zh-CN" sz="2200" i="0" u="none" strike="noStrike" kern="1200" cap="none" spc="0" normalizeH="0" baseline="0" noProof="0" dirty="0" err="1">
                <a:ln>
                  <a:noFill/>
                </a:ln>
                <a:solidFill>
                  <a:prstClr val="black"/>
                </a:solidFill>
                <a:effectLst/>
                <a:uLnTx/>
                <a:uFillTx/>
                <a:ea typeface="宋体" panose="02010600030101010101" pitchFamily="2"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better than you have ever done before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超越自己</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With this painting he has </a:t>
            </a:r>
            <a:r>
              <a:rPr kumimoji="0" lang="en-US" altLang="zh-CN" sz="2200" b="1" i="1"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surpassed himself</a:t>
            </a:r>
            <a:r>
              <a:rPr kumimoji="0" lang="en-US" altLang="zh-CN" sz="22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他的这幅画作超越了他之前所有的作品。</a:t>
            </a:r>
            <a:endParaRPr kumimoji="0" lang="en-US" altLang="zh-CN" sz="220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11" name="矩形: 圆角 34">
            <a:hlinkClick r:id="rId3" action="ppaction://hlinksldjump"/>
            <a:extLst>
              <a:ext uri="{FF2B5EF4-FFF2-40B4-BE49-F238E27FC236}">
                <a16:creationId xmlns:a16="http://schemas.microsoft.com/office/drawing/2014/main" xmlns="" id="{27BF2EF2-C9E0-67D3-3A94-1ADD835C70F9}"/>
              </a:ext>
            </a:extLst>
          </p:cNvPr>
          <p:cNvSpPr/>
          <p:nvPr/>
        </p:nvSpPr>
        <p:spPr>
          <a:xfrm>
            <a:off x="11025961" y="6082091"/>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68617" y="347676"/>
            <a:ext cx="2313542" cy="584775"/>
          </a:xfrm>
          <a:prstGeom prst="rect">
            <a:avLst/>
          </a:prstGeom>
          <a:noFill/>
        </p:spPr>
        <p:txBody>
          <a:bodyPr wrap="square" rtlCol="0">
            <a:spAutoFit/>
          </a:bodyPr>
          <a:lstStyle/>
          <a:p>
            <a:r>
              <a:rPr lang="en-US" altLang="zh-CN" sz="3200" b="1" dirty="0"/>
              <a:t>-Passage B</a:t>
            </a:r>
            <a:endParaRPr lang="zh-CN" altLang="en-US" sz="3200" b="1" dirty="0"/>
          </a:p>
        </p:txBody>
      </p:sp>
    </p:spTree>
    <p:extLst>
      <p:ext uri="{BB962C8B-B14F-4D97-AF65-F5344CB8AC3E}">
        <p14:creationId xmlns:p14="http://schemas.microsoft.com/office/powerpoint/2010/main" xmlns="" val="32669566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884563" cy="412792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She admits that at first she found many of the new volunteer projects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intimidating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 para. 12)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intimidating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adj</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frightening in a way which makes a person feel less confident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吓人的；令人</a:t>
            </a:r>
            <a:r>
              <a:rPr lang="en-US" altLang="zh-CN" sz="2200" dirty="0">
                <a:solidFill>
                  <a:prstClr val="black"/>
                </a:solidFill>
                <a:ea typeface="黑体" panose="02010609060101010101" pitchFamily="49" charset="-122"/>
                <a:cs typeface="Times New Roman" panose="02020603050405020304" pitchFamily="18" charset="0"/>
              </a:rPr>
              <a:t>   </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dirty="0">
                <a:solidFill>
                  <a:prstClr val="black"/>
                </a:solidFill>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胆怯的</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Some people find interview situations very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intimidating</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有些人非常害怕面试。</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intimidate</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v</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frighten or threaten sb so that they will do what you want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恐吓，常用作   </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intimidate sb into doing </a:t>
            </a:r>
            <a:r>
              <a:rPr kumimoji="0" lang="en-US"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They tried to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intimidate</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young people into voting for them.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他们试图通过恐吓以使 </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得这些年轻人投票给他们。</a:t>
            </a:r>
          </a:p>
          <a:p>
            <a:pPr marR="0" lvl="0" algn="just" defTabSz="914400" rtl="0" eaLnBrk="1" fontAlgn="auto" latinLnBrk="0" hangingPunct="1">
              <a:lnSpc>
                <a:spcPct val="120000"/>
              </a:lnSpc>
              <a:spcBef>
                <a:spcPts val="0"/>
              </a:spcBef>
              <a:spcAft>
                <a:spcPts val="0"/>
              </a:spcAft>
              <a:buClrTx/>
              <a:buSzTx/>
              <a:buFontTx/>
              <a:buNone/>
              <a:tabLst/>
              <a:defRPr/>
            </a:pPr>
            <a:endParaRPr kumimoji="0" lang="zh-CN"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5" name="文本框 4"/>
          <p:cNvSpPr txBox="1"/>
          <p:nvPr/>
        </p:nvSpPr>
        <p:spPr>
          <a:xfrm>
            <a:off x="3668617" y="347676"/>
            <a:ext cx="2313542" cy="584775"/>
          </a:xfrm>
          <a:prstGeom prst="rect">
            <a:avLst/>
          </a:prstGeom>
          <a:noFill/>
        </p:spPr>
        <p:txBody>
          <a:bodyPr wrap="square" rtlCol="0">
            <a:spAutoFit/>
          </a:bodyPr>
          <a:lstStyle/>
          <a:p>
            <a:r>
              <a:rPr lang="en-US" altLang="zh-CN" sz="3200" b="1" dirty="0"/>
              <a:t>-Passage B</a:t>
            </a:r>
            <a:endParaRPr lang="zh-CN" altLang="en-US" sz="3200" b="1" dirty="0"/>
          </a:p>
        </p:txBody>
      </p:sp>
    </p:spTree>
    <p:extLst>
      <p:ext uri="{BB962C8B-B14F-4D97-AF65-F5344CB8AC3E}">
        <p14:creationId xmlns:p14="http://schemas.microsoft.com/office/powerpoint/2010/main" xmlns="" val="33982383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9</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884563"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She admits that at first she found many of the new volunteer projects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intimidating</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1-2, para. 12)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intimidation</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the act of frightening or threatening sb so that they will do what you want </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dirty="0">
                <a:solidFill>
                  <a:prstClr val="black"/>
                </a:solidFill>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威胁</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She had endured years of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intimidation</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and violence.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她忍受了多年的恐吓和暴力。</a:t>
            </a:r>
            <a:endParaRPr kumimoji="0" lang="zh-CN"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82091"/>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68617" y="347676"/>
            <a:ext cx="2313542" cy="584775"/>
          </a:xfrm>
          <a:prstGeom prst="rect">
            <a:avLst/>
          </a:prstGeom>
          <a:noFill/>
        </p:spPr>
        <p:txBody>
          <a:bodyPr wrap="square" rtlCol="0">
            <a:spAutoFit/>
          </a:bodyPr>
          <a:lstStyle/>
          <a:p>
            <a:r>
              <a:rPr lang="en-US" altLang="zh-CN" sz="3200" b="1" dirty="0"/>
              <a:t>-Passage B</a:t>
            </a:r>
            <a:endParaRPr lang="zh-CN" altLang="en-US" sz="3200" b="1" dirty="0"/>
          </a:p>
        </p:txBody>
      </p:sp>
    </p:spTree>
    <p:extLst>
      <p:ext uri="{BB962C8B-B14F-4D97-AF65-F5344CB8AC3E}">
        <p14:creationId xmlns:p14="http://schemas.microsoft.com/office/powerpoint/2010/main" xmlns="" val="8057113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209115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Finally, have clear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objectives</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guide what you want as a volunteer and review these objectives.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5-7, para. 15)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objective</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n.</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err="1">
                <a:ln>
                  <a:noFill/>
                </a:ln>
                <a:solidFill>
                  <a:prstClr val="black"/>
                </a:solidFill>
                <a:effectLst/>
                <a:uLnTx/>
                <a:uFillTx/>
                <a:ea typeface="黑体" panose="02010609060101010101" pitchFamily="49" charset="-122"/>
                <a:cs typeface="Times New Roman" panose="02020603050405020304" pitchFamily="18" charset="0"/>
              </a:rPr>
              <a:t>sth</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that you are trying to achieve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目标</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He vowed to achieve certain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objectives</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before the end of his presidency.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他发誓在总统 </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indent="444500" algn="just" defTabSz="914400" rtl="0" eaLnBrk="1" fontAlgn="auto" latinLnBrk="0" hangingPunct="1">
              <a:lnSpc>
                <a:spcPct val="120000"/>
              </a:lnSpc>
              <a:spcBef>
                <a:spcPts val="0"/>
              </a:spcBef>
              <a:spcAft>
                <a:spcPts val="0"/>
              </a:spcAft>
              <a:buClrTx/>
              <a:buSzTx/>
              <a:buFontTx/>
              <a:buNone/>
              <a:tabLst/>
              <a:defRPr/>
            </a:pPr>
            <a:r>
              <a:rPr lang="zh-CN" altLang="en-US" sz="2200" noProof="0" dirty="0">
                <a:solidFill>
                  <a:prstClr val="black"/>
                </a:solidFill>
                <a:ea typeface="黑体" panose="02010609060101010101" pitchFamily="49" charset="-122"/>
                <a:cs typeface="Times New Roman" panose="02020603050405020304" pitchFamily="18" charset="0"/>
              </a:rPr>
              <a:t>任期内</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实现某些目标。</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xmlns="" id="{7AC40260-6F8A-8894-1C51-A8C1812B3A9F}"/>
              </a:ext>
            </a:extLst>
          </p:cNvPr>
          <p:cNvSpPr/>
          <p:nvPr/>
        </p:nvSpPr>
        <p:spPr>
          <a:xfrm>
            <a:off x="0" y="3599393"/>
            <a:ext cx="12192000" cy="24011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a:extLst>
              <a:ext uri="{FF2B5EF4-FFF2-40B4-BE49-F238E27FC236}">
                <a16:creationId xmlns:a16="http://schemas.microsoft.com/office/drawing/2014/main" xmlns="" id="{A6A7035B-8933-C694-3CD6-29D74D64B2AE}"/>
              </a:ext>
            </a:extLst>
          </p:cNvPr>
          <p:cNvSpPr txBox="1"/>
          <p:nvPr/>
        </p:nvSpPr>
        <p:spPr>
          <a:xfrm>
            <a:off x="956928" y="3746164"/>
            <a:ext cx="10823943" cy="2123658"/>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objective </a:t>
            </a:r>
            <a:r>
              <a:rPr kumimoji="0" lang="zh-CN" altLang="en-US"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的常用搭配有：</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have / set an objective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有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设定一个目标</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reach / meet an objective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实现一个目标</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pursue an objective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追寻一个目标</a:t>
            </a:r>
          </a:p>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the main / principal / primary / key objective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主要的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首要的 </a:t>
            </a:r>
            <a:r>
              <a:rPr kumimoji="0" lang="en-US" altLang="zh-CN"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a:t>
            </a:r>
            <a:r>
              <a:rPr kumimoji="0" lang="zh-CN" altLang="en-US" sz="2200" b="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关键的目标</a:t>
            </a:r>
            <a:endParaRPr kumimoji="0" lang="zh-CN" altLang="en-US" sz="2200" b="0" i="0" u="none" strike="noStrike" kern="1200" cap="none" spc="0" normalizeH="0" baseline="0" noProof="0" dirty="0">
              <a:ln>
                <a:noFill/>
              </a:ln>
              <a:solidFill>
                <a:srgbClr val="0070C0"/>
              </a:solidFill>
              <a:effectLst/>
              <a:uLnTx/>
              <a:uFillTx/>
              <a:ea typeface="黑体" panose="02010609060101010101" pitchFamily="49" charset="-122"/>
              <a:cs typeface="Times New Roman" panose="02020603050405020304" pitchFamily="18" charset="0"/>
            </a:endParaRPr>
          </a:p>
        </p:txBody>
      </p:sp>
      <p:sp>
        <p:nvSpPr>
          <p:cNvPr id="6" name="圆角矩形 31">
            <a:extLst>
              <a:ext uri="{FF2B5EF4-FFF2-40B4-BE49-F238E27FC236}">
                <a16:creationId xmlns:a16="http://schemas.microsoft.com/office/drawing/2014/main" xmlns="" id="{BC900C9C-3930-E840-C6D1-9B5993753BF2}"/>
              </a:ext>
            </a:extLst>
          </p:cNvPr>
          <p:cNvSpPr/>
          <p:nvPr/>
        </p:nvSpPr>
        <p:spPr>
          <a:xfrm>
            <a:off x="1041992" y="3375077"/>
            <a:ext cx="1082842" cy="415705"/>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NOTE</a:t>
            </a:r>
            <a:endParaRPr kumimoji="0" lang="zh-CN" altLang="en-US" sz="20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文本框 7"/>
          <p:cNvSpPr txBox="1"/>
          <p:nvPr/>
        </p:nvSpPr>
        <p:spPr>
          <a:xfrm>
            <a:off x="3668617" y="347676"/>
            <a:ext cx="2313542" cy="584775"/>
          </a:xfrm>
          <a:prstGeom prst="rect">
            <a:avLst/>
          </a:prstGeom>
          <a:noFill/>
        </p:spPr>
        <p:txBody>
          <a:bodyPr wrap="square" rtlCol="0">
            <a:spAutoFit/>
          </a:bodyPr>
          <a:lstStyle/>
          <a:p>
            <a:r>
              <a:rPr lang="en-US" altLang="zh-CN" sz="3200" b="1" dirty="0"/>
              <a:t>-Passage B</a:t>
            </a:r>
            <a:endParaRPr lang="zh-CN" altLang="en-US" sz="3200" b="1" dirty="0"/>
          </a:p>
        </p:txBody>
      </p:sp>
    </p:spTree>
    <p:extLst>
      <p:ext uri="{BB962C8B-B14F-4D97-AF65-F5344CB8AC3E}">
        <p14:creationId xmlns:p14="http://schemas.microsoft.com/office/powerpoint/2010/main" xmlns="" val="28622556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10</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758377" cy="2502865"/>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Finally, have clear </a:t>
            </a:r>
            <a:r>
              <a:rPr kumimoji="0" lang="en-US" altLang="zh-CN" sz="2200" b="1" i="0" u="sng" strike="noStrike" kern="1200" cap="none" spc="0" normalizeH="0" baseline="0" noProof="0" dirty="0">
                <a:ln>
                  <a:noFill/>
                </a:ln>
                <a:solidFill>
                  <a:srgbClr val="DA5362"/>
                </a:solidFill>
                <a:effectLst/>
                <a:uLnTx/>
                <a:uFillTx/>
                <a:ea typeface="黑体" panose="02010609060101010101" pitchFamily="49" charset="-122"/>
                <a:cs typeface="Times New Roman" panose="02020603050405020304" pitchFamily="18" charset="0"/>
              </a:rPr>
              <a:t>objectives</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to guide what you want as a volunteer and review these objectives.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5-7, para. 15)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objective</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adj</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based on facts, or making a decision that is based on facts rather than on     </a:t>
            </a:r>
          </a:p>
          <a:p>
            <a:pPr marR="0" lvl="0" algn="just" defTabSz="914400" rtl="0" eaLnBrk="1" fontAlgn="auto" latinLnBrk="0" hangingPunct="1">
              <a:lnSpc>
                <a:spcPct val="120000"/>
              </a:lnSpc>
              <a:spcBef>
                <a:spcPts val="0"/>
              </a:spcBef>
              <a:spcAft>
                <a:spcPts val="0"/>
              </a:spcAft>
              <a:buClrTx/>
              <a:buSzTx/>
              <a:buFontTx/>
              <a:buNone/>
              <a:tabLst/>
              <a:defRPr/>
            </a:pPr>
            <a:r>
              <a:rPr lang="en-US" altLang="zh-CN" sz="2200" noProof="0" dirty="0">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feelings or beliefs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客观的；基于事实的，与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subjective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相对</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e.g.</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en-US" altLang="zh-CN" sz="2200" b="1" i="1"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objective</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assessment / description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客观的评价 </a:t>
            </a:r>
            <a:r>
              <a:rPr kumimoji="0" lang="en-US"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rPr>
              <a:t>描述</a:t>
            </a:r>
            <a:endParaRPr kumimoji="0" lang="zh-CN" altLang="zh-CN" sz="2200" i="0" u="none" strike="noStrike" kern="1200" cap="none" spc="0" normalizeH="0" baseline="0" noProof="0" dirty="0">
              <a:ln>
                <a:noFill/>
              </a:ln>
              <a:effectLst/>
              <a:uLnTx/>
              <a:uFillTx/>
              <a:ea typeface="黑体" panose="02010609060101010101" pitchFamily="49" charset="-122"/>
              <a:cs typeface="Times New Roman" panose="02020603050405020304" pitchFamily="18" charset="0"/>
            </a:endParaRPr>
          </a:p>
          <a:p>
            <a:pPr marR="0" lvl="0" algn="just" defTabSz="914400" rtl="0" eaLnBrk="1" fontAlgn="auto" latinLnBrk="0" hangingPunct="1">
              <a:lnSpc>
                <a:spcPct val="120000"/>
              </a:lnSpc>
              <a:spcBef>
                <a:spcPts val="0"/>
              </a:spcBef>
              <a:spcAft>
                <a:spcPts val="0"/>
              </a:spcAft>
              <a:buClrTx/>
              <a:buSzTx/>
              <a:buFontTx/>
              <a:buNone/>
              <a:tabLst/>
              <a:defRPr/>
            </a:pP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82091"/>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68617" y="347676"/>
            <a:ext cx="2313542" cy="584775"/>
          </a:xfrm>
          <a:prstGeom prst="rect">
            <a:avLst/>
          </a:prstGeom>
          <a:noFill/>
        </p:spPr>
        <p:txBody>
          <a:bodyPr wrap="square" rtlCol="0">
            <a:spAutoFit/>
          </a:bodyPr>
          <a:lstStyle/>
          <a:p>
            <a:r>
              <a:rPr lang="en-US" altLang="zh-CN" sz="3200" b="1" dirty="0"/>
              <a:t>-Passage B</a:t>
            </a:r>
            <a:endParaRPr lang="zh-CN" altLang="en-US" sz="3200" b="1" dirty="0"/>
          </a:p>
        </p:txBody>
      </p:sp>
    </p:spTree>
    <p:extLst>
      <p:ext uri="{BB962C8B-B14F-4D97-AF65-F5344CB8AC3E}">
        <p14:creationId xmlns:p14="http://schemas.microsoft.com/office/powerpoint/2010/main" xmlns="" val="17095079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56385" y="1215466"/>
            <a:ext cx="576377"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11</a:t>
            </a:r>
            <a:endParaRPr kumimoji="0" lang="zh-CN" altLang="en-US" sz="2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956928" y="1234211"/>
            <a:ext cx="10884563" cy="2903680"/>
          </a:xfrm>
          <a:prstGeom prst="rect">
            <a:avLst/>
          </a:prstGeom>
          <a:noFill/>
        </p:spPr>
        <p:txBody>
          <a:bodyPr wrap="square" rtlCol="0">
            <a:spAutoFit/>
          </a:bodyPr>
          <a:lstStyle/>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Take time to find out about the organization’s </a:t>
            </a:r>
            <a:r>
              <a:rPr kumimoji="0" lang="en-US" altLang="zh-CN" sz="2200" b="1" i="0" u="sng"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mission statement</a:t>
            </a:r>
            <a:r>
              <a:rPr kumimoji="0" lang="en-US" altLang="zh-CN" sz="2200" b="1" i="0" strike="noStrike" kern="1200" cap="none" spc="0" normalizeH="0" baseline="0" noProof="0" dirty="0">
                <a:ln>
                  <a:noFill/>
                </a:ln>
                <a:solidFill>
                  <a:srgbClr val="DD5C60"/>
                </a:solidFill>
                <a:effectLst/>
                <a:uLnTx/>
                <a:uFillTx/>
                <a:ea typeface="黑体" panose="02010609060101010101" pitchFamily="49" charset="-122"/>
                <a:cs typeface="Times New Roman" panose="02020603050405020304" pitchFamily="18" charset="0"/>
              </a:rPr>
              <a:t> </a:t>
            </a: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and how you fit in.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(Lines 9-11, para. 15) </a:t>
            </a:r>
          </a:p>
          <a:p>
            <a:pPr marR="0" lvl="0" algn="just" defTabSz="914400" rtl="0" eaLnBrk="1" fontAlgn="auto" latinLnBrk="0" hangingPunct="1">
              <a:lnSpc>
                <a:spcPct val="12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mission statement: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an official statement about the aims of a company or organization </a:t>
            </a:r>
          </a:p>
          <a:p>
            <a:pPr marR="0" lvl="0" algn="just" defTabSz="914400" rtl="0" eaLnBrk="1" fontAlgn="auto" latinLnBrk="0" hangingPunct="1">
              <a:lnSpc>
                <a:spcPct val="120000"/>
              </a:lnSpc>
              <a:spcBef>
                <a:spcPts val="0"/>
              </a:spcBef>
              <a:spcAft>
                <a:spcPts val="0"/>
              </a:spcAft>
              <a:buClrTx/>
              <a:buSzTx/>
              <a:buFontTx/>
              <a:buNone/>
              <a:tabLst/>
              <a:defRPr/>
            </a:pP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                                   公司或组织的宗旨，任务说明</a:t>
            </a:r>
          </a:p>
          <a:p>
            <a:pPr marR="0" lvl="0" defTabSz="914400" rtl="0" eaLnBrk="1" fontAlgn="auto" latinLnBrk="0" hangingPunct="1">
              <a:lnSpc>
                <a:spcPct val="120000"/>
              </a:lnSpc>
              <a:spcBef>
                <a:spcPts val="0"/>
              </a:spcBef>
              <a:spcAft>
                <a:spcPts val="0"/>
              </a:spcAft>
              <a:buClrTx/>
              <a:buSzTx/>
              <a:buFontTx/>
              <a:buNone/>
              <a:tabLst/>
              <a:defRPr/>
            </a:pPr>
            <a:r>
              <a:rPr kumimoji="0" lang="en-US" altLang="zh-CN" sz="2200"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e.g.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A clear </a:t>
            </a:r>
            <a:r>
              <a:rPr kumimoji="0" lang="en-US" altLang="zh-CN" sz="2200" b="1" i="1"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mission statement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is essential for effectively establishing objectives and  </a:t>
            </a:r>
          </a:p>
          <a:p>
            <a:pPr marR="0" lvl="0" defTabSz="914400" rtl="0" eaLnBrk="1" fontAlgn="auto" latinLnBrk="0" hangingPunct="1">
              <a:lnSpc>
                <a:spcPct val="120000"/>
              </a:lnSpc>
              <a:spcBef>
                <a:spcPts val="0"/>
              </a:spcBef>
              <a:spcAft>
                <a:spcPts val="0"/>
              </a:spcAft>
              <a:buClrTx/>
              <a:buSzTx/>
              <a:buFontTx/>
              <a:buNone/>
              <a:tabLst/>
              <a:defRPr/>
            </a:pPr>
            <a:r>
              <a:rPr lang="en-US" altLang="zh-CN" sz="2200" noProof="0" dirty="0">
                <a:solidFill>
                  <a:prstClr val="black"/>
                </a:solidFill>
                <a:ea typeface="黑体" panose="02010609060101010101" pitchFamily="49" charset="-122"/>
                <a:cs typeface="Times New Roman" panose="02020603050405020304" pitchFamily="18" charset="0"/>
              </a:rPr>
              <a:t>        </a:t>
            </a:r>
            <a:r>
              <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formulating strategies.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要有效地制定目标和战略，一个明确的任务说明是必</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a:p>
            <a:pPr marR="0" lvl="0" defTabSz="914400" rtl="0" eaLnBrk="1" fontAlgn="auto" latinLnBrk="0" hangingPunct="1">
              <a:lnSpc>
                <a:spcPct val="120000"/>
              </a:lnSpc>
              <a:spcBef>
                <a:spcPts val="0"/>
              </a:spcBef>
              <a:spcAft>
                <a:spcPts val="0"/>
              </a:spcAft>
              <a:buClrTx/>
              <a:buSzTx/>
              <a:buFontTx/>
              <a:buNone/>
              <a:tabLst/>
              <a:defRPr/>
            </a:pPr>
            <a:r>
              <a:rPr lang="en-US" altLang="zh-CN" sz="2200" dirty="0">
                <a:solidFill>
                  <a:prstClr val="black"/>
                </a:solidFill>
                <a:ea typeface="黑体" panose="02010609060101010101" pitchFamily="49" charset="-122"/>
                <a:cs typeface="Times New Roman" panose="02020603050405020304" pitchFamily="18" charset="0"/>
              </a:rPr>
              <a:t>        </a:t>
            </a:r>
            <a:r>
              <a:rPr kumimoji="0" lang="zh-CN" altLang="en-US"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rPr>
              <a:t>不可少的。</a:t>
            </a:r>
            <a:endParaRPr kumimoji="0" lang="en-US" altLang="zh-CN" sz="2200" i="0" u="none" strike="noStrike" kern="1200" cap="none" spc="0" normalizeH="0" baseline="0" noProof="0" dirty="0">
              <a:ln>
                <a:noFill/>
              </a:ln>
              <a:solidFill>
                <a:prstClr val="black"/>
              </a:solidFill>
              <a:effectLst/>
              <a:uLnTx/>
              <a:uFillTx/>
              <a:ea typeface="黑体" panose="02010609060101010101" pitchFamily="49" charset="-122"/>
              <a:cs typeface="Times New Roman" panose="02020603050405020304" pitchFamily="18" charset="0"/>
            </a:endParaRPr>
          </a:p>
        </p:txBody>
      </p:sp>
      <p:sp>
        <p:nvSpPr>
          <p:cNvPr id="33"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1025961" y="6082091"/>
            <a:ext cx="815530"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BACK</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3668617" y="347676"/>
            <a:ext cx="2313542" cy="584775"/>
          </a:xfrm>
          <a:prstGeom prst="rect">
            <a:avLst/>
          </a:prstGeom>
          <a:noFill/>
        </p:spPr>
        <p:txBody>
          <a:bodyPr wrap="square" rtlCol="0">
            <a:spAutoFit/>
          </a:bodyPr>
          <a:lstStyle/>
          <a:p>
            <a:r>
              <a:rPr lang="en-US" altLang="zh-CN" sz="3200" b="1" dirty="0"/>
              <a:t>-Passage B</a:t>
            </a:r>
            <a:endParaRPr lang="zh-CN" altLang="en-US" sz="3200" b="1" dirty="0"/>
          </a:p>
        </p:txBody>
      </p:sp>
    </p:spTree>
    <p:extLst>
      <p:ext uri="{BB962C8B-B14F-4D97-AF65-F5344CB8AC3E}">
        <p14:creationId xmlns:p14="http://schemas.microsoft.com/office/powerpoint/2010/main" xmlns="" val="346047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3721660"/>
          </a:xfrm>
          <a:prstGeom prst="rect">
            <a:avLst/>
          </a:prstGeom>
          <a:noFill/>
        </p:spPr>
        <p:txBody>
          <a:bodyPr wrap="square" rtlCol="0">
            <a:spAutoFit/>
          </a:bodyPr>
          <a:lstStyle/>
          <a:p>
            <a:pPr>
              <a:lnSpc>
                <a:spcPct val="120000"/>
              </a:lnSpc>
            </a:pPr>
            <a:r>
              <a:rPr lang="en-US" altLang="zh-CN" sz="2200" dirty="0"/>
              <a:t>  </a:t>
            </a:r>
          </a:p>
          <a:p>
            <a:pPr>
              <a:lnSpc>
                <a:spcPct val="120000"/>
              </a:lnSpc>
            </a:pPr>
            <a:r>
              <a:rPr lang="en-US" altLang="zh-CN" sz="2200" dirty="0"/>
              <a:t>We’re here to make a case for volunteerism in college, as there may be some benefits to community service that you haven’t yet considered when drawing up those schedules.  </a:t>
            </a:r>
          </a:p>
          <a:p>
            <a:pPr>
              <a:lnSpc>
                <a:spcPct val="120000"/>
              </a:lnSpc>
            </a:pPr>
            <a:r>
              <a:rPr lang="en-US" altLang="zh-CN" sz="2200" dirty="0"/>
              <a:t>         According to the Bureau of Labor Statistics, individuals with higher levels of educational attainment are consistently more likely to volunteer than those with less education, and in 2015, more than 38 percent of college graduates volunteered. Check out the benefits of volunteerism in college we’ve come up with below for even more reason to volunteer your time, because you’ll not only be making your communities better, you may be doing yourself a favor as well.</a:t>
            </a:r>
          </a:p>
        </p:txBody>
      </p:sp>
      <p:sp>
        <p:nvSpPr>
          <p:cNvPr id="18" name="文本框 17"/>
          <p:cNvSpPr txBox="1"/>
          <p:nvPr/>
        </p:nvSpPr>
        <p:spPr>
          <a:xfrm>
            <a:off x="929259" y="2355234"/>
            <a:ext cx="467691" cy="412792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4" name="圆角矩形 33">
            <a:hlinkClick r:id="rId3" action="ppaction://hlinksldjump"/>
          </p:cNvPr>
          <p:cNvSpPr/>
          <p:nvPr/>
        </p:nvSpPr>
        <p:spPr>
          <a:xfrm>
            <a:off x="10437545" y="604301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5" name="矩形: 圆角 34">
            <a:hlinkClick r:id="rId4" action="ppaction://hlinksldjump"/>
            <a:extLst>
              <a:ext uri="{FF2B5EF4-FFF2-40B4-BE49-F238E27FC236}">
                <a16:creationId xmlns:a16="http://schemas.microsoft.com/office/drawing/2014/main" xmlns="" id="{F90B3B01-8D8C-5AE9-DF6A-E20FC3960737}"/>
              </a:ext>
            </a:extLst>
          </p:cNvPr>
          <p:cNvSpPr/>
          <p:nvPr/>
        </p:nvSpPr>
        <p:spPr>
          <a:xfrm>
            <a:off x="11155111" y="2764968"/>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6" name="矩形: 圆角 34">
            <a:hlinkClick r:id="rId5" action="ppaction://hlinksldjump"/>
            <a:extLst>
              <a:ext uri="{FF2B5EF4-FFF2-40B4-BE49-F238E27FC236}">
                <a16:creationId xmlns:a16="http://schemas.microsoft.com/office/drawing/2014/main" xmlns="" id="{9BD0B51E-C2CC-5FBD-745F-7DFE164C5EC4}"/>
              </a:ext>
            </a:extLst>
          </p:cNvPr>
          <p:cNvSpPr/>
          <p:nvPr/>
        </p:nvSpPr>
        <p:spPr>
          <a:xfrm>
            <a:off x="7054454" y="5284931"/>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7" name="矩形 6">
            <a:hlinkClick r:id="rId6" action="ppaction://hlinksldjump"/>
            <a:extLst>
              <a:ext uri="{FF2B5EF4-FFF2-40B4-BE49-F238E27FC236}">
                <a16:creationId xmlns:a16="http://schemas.microsoft.com/office/drawing/2014/main" xmlns="" id="{F6AC207E-D18A-88D1-6AEE-8BFD54EA7256}"/>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hlinkClick r:id="rId7" action="ppaction://hlinksldjump"/>
            <a:extLst>
              <a:ext uri="{FF2B5EF4-FFF2-40B4-BE49-F238E27FC236}">
                <a16:creationId xmlns:a16="http://schemas.microsoft.com/office/drawing/2014/main" xmlns="" id="{9A65FD99-8DC4-215A-1B6C-27E8620B60EF}"/>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9" name="矩形 8">
            <a:hlinkClick r:id="rId8" action="ppaction://hlinksldjump"/>
            <a:extLst>
              <a:ext uri="{FF2B5EF4-FFF2-40B4-BE49-F238E27FC236}">
                <a16:creationId xmlns:a16="http://schemas.microsoft.com/office/drawing/2014/main" xmlns="" id="{F6F04608-37EC-9757-5438-C13D7B26540F}"/>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29664908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268587"/>
          </a:xfrm>
          <a:prstGeom prst="rect">
            <a:avLst/>
          </a:prstGeom>
          <a:noFill/>
        </p:spPr>
        <p:txBody>
          <a:bodyPr wrap="square" rtlCol="0">
            <a:spAutoFit/>
          </a:bodyPr>
          <a:lstStyle/>
          <a:p>
            <a:pPr indent="356870" algn="ctr"/>
            <a:r>
              <a:rPr lang="zh-CN" altLang="en-US" sz="2600" b="1" kern="100" dirty="0">
                <a:latin typeface="黑体" panose="02010609060101010101" pitchFamily="49" charset="-122"/>
                <a:ea typeface="黑体" panose="02010609060101010101" pitchFamily="49" charset="-122"/>
                <a:cs typeface="Times New Roman" panose="02020603050405020304" pitchFamily="18" charset="0"/>
              </a:rPr>
              <a:t>大学生参加志愿者活动之益</a:t>
            </a: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200" dirty="0">
              <a:latin typeface="Trade Gothic LT Std" panose="020B0503020502020204" pitchFamily="34" charset="0"/>
            </a:endParaRPr>
          </a:p>
          <a:p>
            <a:pPr indent="457200">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许多学生在进入大学时就已经有了一些参加志愿者活动的经历。他们有些是因为必须完成学校规定的公益时间才能毕业；有些是为了能在大学申请时脱颖而出，去寻求一些社区服务的机会；还有的仅仅出于回馈社会的愿望，在已经很忙碌的高中学业里又加入了公益服务。然而，当这些学生开始他们大学生活的第一年，大量的学术和社交活动可能占据了当志愿者的时间，他们就不再关注这些社区的义务服务了。</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811675"/>
            <a:ext cx="467691" cy="494045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268514"/>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292000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742563"/>
          </a:xfrm>
          <a:prstGeom prst="rect">
            <a:avLst/>
          </a:prstGeom>
          <a:noFill/>
        </p:spPr>
        <p:txBody>
          <a:bodyPr wrap="square" rtlCol="0">
            <a:spAutoFit/>
          </a:bodyPr>
          <a:lstStyle/>
          <a:p>
            <a:pPr indent="356870" algn="ctr"/>
            <a:endParaRPr lang="zh-CN" altLang="en-US"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solidFill>
                <a:srgbClr val="231F20"/>
              </a:solidFill>
              <a:effectLst/>
              <a:latin typeface="黑体" panose="02010609060101010101" pitchFamily="49" charset="-122"/>
              <a:ea typeface="黑体" panose="02010609060101010101" pitchFamily="49" charset="-122"/>
            </a:endParaRPr>
          </a:p>
          <a:p>
            <a:pPr>
              <a:lnSpc>
                <a:spcPct val="120000"/>
              </a:lnSpc>
            </a:pPr>
            <a:r>
              <a:rPr lang="zh-CN" altLang="en-US" sz="2200" dirty="0">
                <a:solidFill>
                  <a:srgbClr val="231F20"/>
                </a:solidFill>
                <a:latin typeface="黑体" panose="02010609060101010101" pitchFamily="49" charset="-122"/>
                <a:ea typeface="黑体" panose="02010609060101010101" pitchFamily="49" charset="-122"/>
              </a:rPr>
              <a:t>当你在为大学生活做计划表时，可能没有考虑到社区服务的一些益处。</a:t>
            </a:r>
            <a:r>
              <a:rPr lang="zh-CN" altLang="en-US" sz="2200" dirty="0">
                <a:solidFill>
                  <a:srgbClr val="231F20"/>
                </a:solidFill>
                <a:effectLst/>
                <a:latin typeface="黑体" panose="02010609060101010101" pitchFamily="49" charset="-122"/>
                <a:ea typeface="黑体" panose="02010609060101010101" pitchFamily="49" charset="-122"/>
              </a:rPr>
              <a:t>我们在这儿列举一些大学生为什么要参加志愿者活动的理由。</a:t>
            </a:r>
            <a:endParaRPr lang="en-US" altLang="zh-CN" sz="2200" dirty="0">
              <a:latin typeface="Trade Gothic LT Std" panose="020B0503020502020204" pitchFamily="34" charset="0"/>
            </a:endParaRP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根据劳工统计局的数据，受教育程度越高的人，越能坚持参加志愿者活动。</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2015 </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年，有</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38% </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的大学毕业生参加了志愿者活动。了解一下我们列举的关于在大学时期参与志愿者活动的各项好处吧，这可以为个人投身公益寻找到更多的理由。因为当你奉献自己的时间去帮助别人时，这不仅仅使你所在的社区变得更好，同时也在帮助自己。</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854199"/>
            <a:ext cx="467691" cy="5373779"/>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268514"/>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180680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282373"/>
          </a:xfrm>
          <a:prstGeom prst="rect">
            <a:avLst/>
          </a:prstGeom>
          <a:noFill/>
        </p:spPr>
        <p:txBody>
          <a:bodyPr wrap="square" rtlCol="0">
            <a:spAutoFit/>
          </a:bodyPr>
          <a:lstStyle/>
          <a:p>
            <a:pPr indent="356870" algn="ctr"/>
            <a:endParaRPr lang="zh-CN" altLang="en-US" sz="2600" b="1"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2200" b="1" kern="100" dirty="0">
                <a:latin typeface="黑体" panose="02010609060101010101" pitchFamily="49" charset="-122"/>
                <a:ea typeface="黑体" panose="02010609060101010101" pitchFamily="49" charset="-122"/>
                <a:cs typeface="Times New Roman" panose="02020603050405020304" pitchFamily="18" charset="0"/>
              </a:rPr>
              <a:t>丰富个人简历</a:t>
            </a: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许多高中生在进入大学时，简历上已经有志愿者服务的经历了。但很少有大学生能够在他们的简历里增加志愿者服务的经历，用于将来毕业后找工作。如果你能挤出时间，即使这是一份有报酬的校内兼职，也值得你花时间去争取志愿者服务的位置。雇主们愿意看到你投入时间，并且有能力安排时间去承担义务工作。</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志愿者服务同时还体现出你善于团队合作，这是许多雇主希望在潜在的雇员身上找到的品质。</a:t>
            </a:r>
            <a:endParaRPr lang="zh-CN"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2229192"/>
            <a:ext cx="467691" cy="3721660"/>
          </a:xfrm>
          <a:prstGeom prst="rect">
            <a:avLst/>
          </a:prstGeom>
          <a:noFill/>
        </p:spPr>
        <p:txBody>
          <a:bodyPr wrap="square" rtlCol="0">
            <a:spAutoFit/>
          </a:bodyPr>
          <a:lstStyle/>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     </a:t>
            </a: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1599887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682483"/>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marR="0" lvl="0" algn="l"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很多公司也在员工中间推行一些年度公益项目，因此如果你积极参与社区服务，或正在申请这些组织中的工作，那就多强调这些经验。这会让你看起来对公司的使命感兴趣，从而在和其他的申请者竞争中脱颖而出。</a:t>
            </a:r>
          </a:p>
          <a:p>
            <a:pPr marR="0" lvl="0" indent="536575" algn="l" defTabSz="914400" rtl="0" eaLnBrk="1" fontAlgn="auto" latinLnBrk="0" hangingPunct="1">
              <a:lnSpc>
                <a:spcPct val="120000"/>
              </a:lnSpc>
              <a:spcBef>
                <a:spcPts val="0"/>
              </a:spcBef>
              <a:spcAft>
                <a:spcPts val="0"/>
              </a:spcAft>
              <a:buClrTx/>
              <a:buSzTx/>
              <a:buFontTx/>
              <a:buNone/>
              <a:tabLst/>
              <a:defRPr/>
            </a:pPr>
            <a:r>
              <a:rPr kumimoji="0" lang="zh-CN" altLang="en-US" sz="2200" b="0" i="0" u="none" strike="noStrike" kern="1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志愿者服务的经历也会提高你获得的经济资助。有许多的奖学金和补助都将社区服务列为前提条件。所以，假如每周投入到志愿者服务中，你获得资助的可能性就大大提高了。无论是为满足自己获得奖学金的要求还是丰富你的个人简历，一旦你开始投入志愿者服务，你会发现其实很容易坚持下去。</a:t>
            </a:r>
            <a:endParaRPr lang="zh-CN" altLang="en-US" sz="26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2229192"/>
            <a:ext cx="467691" cy="331539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     </a:t>
            </a: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77453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620928"/>
          </a:xfrm>
          <a:prstGeom prst="rect">
            <a:avLst/>
          </a:prstGeom>
          <a:noFill/>
        </p:spPr>
        <p:txBody>
          <a:bodyPr wrap="square" rtlCol="0">
            <a:spAutoFit/>
          </a:bodyPr>
          <a:lstStyle/>
          <a:p>
            <a:pPr indent="356870" algn="ctr"/>
            <a:endParaRPr lang="zh-CN" altLang="en-US" sz="2600" b="1" kern="100" dirty="0">
              <a:latin typeface="黑体" panose="02010609060101010101" pitchFamily="49" charset="-122"/>
              <a:ea typeface="黑体" panose="02010609060101010101" pitchFamily="49" charset="-122"/>
              <a:cs typeface="Times New Roman" panose="02020603050405020304" pitchFamily="18" charset="0"/>
            </a:endParaRPr>
          </a:p>
          <a:p>
            <a:endParaRPr lang="en-US" altLang="zh-CN" sz="2200" dirty="0">
              <a:latin typeface="黑体" panose="02010609060101010101" pitchFamily="49" charset="-122"/>
              <a:ea typeface="黑体" panose="02010609060101010101" pitchFamily="49" charset="-122"/>
            </a:endParaRPr>
          </a:p>
          <a:p>
            <a:pPr>
              <a:lnSpc>
                <a:spcPct val="120000"/>
              </a:lnSpc>
            </a:pPr>
            <a:r>
              <a:rPr lang="zh-CN" altLang="en-US" sz="2200" b="1" kern="100" dirty="0">
                <a:effectLst/>
                <a:latin typeface="黑体" panose="02010609060101010101" pitchFamily="49" charset="-122"/>
                <a:ea typeface="黑体" panose="02010609060101010101" pitchFamily="49" charset="-122"/>
                <a:cs typeface="Times New Roman" panose="02020603050405020304" pitchFamily="18" charset="0"/>
              </a:rPr>
              <a:t>   建立社会关系</a:t>
            </a: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志愿者服务是很好的接触人的途径，尤其是当你投入到一个对你毕业后有用的领域时，更是如此。对教育感兴趣？那就试试当指导老师。在以后你申请工作时，项目负责人将会非常乐意为你做担保，甚至会介绍一些你从未听说过的工作机会。</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对护理或健康保障感兴趣？也许校园附近有个免费诊所会为志愿者们提供机会。这些工作中的交流对你来说将是非常有价值的，可能以后你找工作时，会成为非常好的资源。除了职业渠道，公益服务还能帮你建立起社交网络。</a:t>
            </a:r>
          </a:p>
        </p:txBody>
      </p:sp>
      <p:sp>
        <p:nvSpPr>
          <p:cNvPr id="15" name="文本框 14"/>
          <p:cNvSpPr txBox="1"/>
          <p:nvPr/>
        </p:nvSpPr>
        <p:spPr>
          <a:xfrm>
            <a:off x="919320" y="1363472"/>
            <a:ext cx="467691" cy="534672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6</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7</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252257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362395"/>
          </a:xfrm>
          <a:prstGeom prst="rect">
            <a:avLst/>
          </a:prstGeom>
          <a:noFill/>
        </p:spPr>
        <p:txBody>
          <a:bodyPr wrap="square" rtlCol="0">
            <a:spAutoFit/>
          </a:bodyPr>
          <a:lstStyle/>
          <a:p>
            <a:pPr indent="356870" algn="ctr">
              <a:lnSpc>
                <a:spcPct val="120000"/>
              </a:lnSpc>
            </a:pPr>
            <a:endParaRPr lang="zh-CN" altLang="en-US"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你不仅能遇到与你志同道合，有共同兴趣的人，还能遇见来自不同领域的人。</a:t>
            </a:r>
            <a:endParaRPr lang="en-US" altLang="zh-CN" sz="2200" dirty="0">
              <a:latin typeface="黑体" panose="02010609060101010101" pitchFamily="49" charset="-122"/>
              <a:ea typeface="黑体" panose="02010609060101010101" pitchFamily="49" charset="-122"/>
            </a:endParaRPr>
          </a:p>
          <a:p>
            <a:pPr>
              <a:lnSpc>
                <a:spcPct val="120000"/>
              </a:lnSpc>
            </a:pPr>
            <a:r>
              <a:rPr lang="zh-CN" altLang="en-US" sz="2200" dirty="0">
                <a:latin typeface="黑体" panose="02010609060101010101" pitchFamily="49" charset="-122"/>
                <a:ea typeface="黑体" panose="02010609060101010101" pitchFamily="49" charset="-122"/>
              </a:rPr>
              <a:t>   </a:t>
            </a:r>
            <a:r>
              <a:rPr lang="zh-CN" altLang="en-US" sz="2200" b="1" dirty="0">
                <a:latin typeface="黑体" panose="02010609060101010101" pitchFamily="49" charset="-122"/>
                <a:ea typeface="黑体" panose="02010609060101010101" pitchFamily="49" charset="-122"/>
              </a:rPr>
              <a:t>促进个人成长</a:t>
            </a:r>
          </a:p>
          <a:p>
            <a:pPr indent="457200">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无论这是否出于自私的动机，志愿者活动会让你感觉良好。对于那些需要志愿者来推动发展的社区，你做的这份工作是对其中的一部分人和地区的回报，对他们有益。在志愿者活动中，一个人的行为真的会影响他人，而且一旦你投入进来，就会有这种感觉。</a:t>
            </a:r>
            <a:endParaRPr lang="zh-CN" altLang="en-US" sz="2200" dirty="0">
              <a:latin typeface="黑体" panose="02010609060101010101" pitchFamily="49" charset="-122"/>
              <a:ea typeface="黑体" panose="02010609060101010101" pitchFamily="49" charset="-122"/>
            </a:endParaRPr>
          </a:p>
        </p:txBody>
      </p:sp>
      <p:sp>
        <p:nvSpPr>
          <p:cNvPr id="15" name="文本框 14"/>
          <p:cNvSpPr txBox="1"/>
          <p:nvPr/>
        </p:nvSpPr>
        <p:spPr>
          <a:xfrm>
            <a:off x="919320" y="1854199"/>
            <a:ext cx="467691" cy="534672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8</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5147407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768660"/>
          </a:xfrm>
          <a:prstGeom prst="rect">
            <a:avLst/>
          </a:prstGeom>
          <a:noFill/>
        </p:spPr>
        <p:txBody>
          <a:bodyPr wrap="square" rtlCol="0">
            <a:spAutoFit/>
          </a:bodyPr>
          <a:lstStyle/>
          <a:p>
            <a:pPr indent="356870" algn="ctr">
              <a:lnSpc>
                <a:spcPct val="120000"/>
              </a:lnSpc>
            </a:pPr>
            <a:endParaRPr lang="zh-CN" altLang="en-US" sz="2600" b="1"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pPr>
            <a:endParaRPr lang="en-US" altLang="zh-CN" sz="2200" dirty="0">
              <a:latin typeface="黑体" panose="02010609060101010101" pitchFamily="49" charset="-122"/>
              <a:ea typeface="黑体" panose="02010609060101010101" pitchFamily="49" charset="-122"/>
            </a:endParaRPr>
          </a:p>
          <a:p>
            <a:pPr indent="457200">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志愿者服务能够提升你现有的技能。如果你是一个比较害羞的人，但想要变得更开朗，就去找一个能帮助你提升交流能力的志愿者岗位。如果你对自己所学的专业不太确定，或者对几个专业可能有兴趣，那就试试和这些领域相关的志愿者工作。即使你所做的志愿者服务与你的生活毫不相关，你也可以为在不同领域的经验而感到骄傲。假如你不是一个好的组织者，或者一到工作或学术活动就有拖延症，那就试试需要承担一些责任的志愿者任务。一旦发现一个人或者一个组织对你的依赖时，你将会惊讶于自己在这些领域里取得的进步。</a:t>
            </a:r>
            <a:endParaRPr lang="zh-CN" altLang="en-US" sz="2200" dirty="0">
              <a:latin typeface="黑体" panose="02010609060101010101" pitchFamily="49" charset="-122"/>
              <a:ea typeface="黑体" panose="02010609060101010101" pitchFamily="49" charset="-122"/>
            </a:endParaRPr>
          </a:p>
        </p:txBody>
      </p:sp>
      <p:sp>
        <p:nvSpPr>
          <p:cNvPr id="15" name="文本框 14"/>
          <p:cNvSpPr txBox="1"/>
          <p:nvPr/>
        </p:nvSpPr>
        <p:spPr>
          <a:xfrm>
            <a:off x="919320" y="1854199"/>
            <a:ext cx="467691" cy="290913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9</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798985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620928"/>
          </a:xfrm>
          <a:prstGeom prst="rect">
            <a:avLst/>
          </a:prstGeom>
          <a:noFill/>
        </p:spPr>
        <p:txBody>
          <a:bodyPr wrap="square" rtlCol="0">
            <a:spAutoFit/>
          </a:bodyPr>
          <a:lstStyle/>
          <a:p>
            <a:pPr indent="356870" algn="ctr"/>
            <a:r>
              <a:rPr lang="zh-CN" altLang="en-US" sz="2600" b="1" kern="100" dirty="0">
                <a:latin typeface="黑体" panose="02010609060101010101" pitchFamily="49" charset="-122"/>
                <a:ea typeface="黑体" panose="02010609060101010101" pitchFamily="49" charset="-122"/>
                <a:cs typeface="Times New Roman" panose="02020603050405020304" pitchFamily="18" charset="0"/>
              </a:rPr>
              <a:t>志愿者莎拉</a:t>
            </a:r>
            <a:r>
              <a:rPr lang="en-US" altLang="zh-CN" sz="26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2600" b="1" kern="100" dirty="0">
                <a:latin typeface="黑体" panose="02010609060101010101" pitchFamily="49" charset="-122"/>
                <a:ea typeface="黑体" panose="02010609060101010101" pitchFamily="49" charset="-122"/>
                <a:cs typeface="Times New Roman" panose="02020603050405020304" pitchFamily="18" charset="0"/>
              </a:rPr>
              <a:t>胡克的故事</a:t>
            </a:r>
            <a:endParaRPr lang="en-US" altLang="zh-CN" sz="2200" dirty="0">
              <a:latin typeface="黑体" panose="02010609060101010101" pitchFamily="49" charset="-122"/>
              <a:ea typeface="黑体" panose="02010609060101010101" pitchFamily="49" charset="-122"/>
            </a:endParaRPr>
          </a:p>
          <a:p>
            <a:pPr indent="630238" algn="just"/>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莎拉</a:t>
            </a:r>
            <a:r>
              <a:rPr lang="en-US" altLang="zh-CN" sz="2200" dirty="0">
                <a:solidFill>
                  <a:srgbClr val="231F20"/>
                </a:solidFill>
                <a:effectLst/>
                <a:latin typeface="黑体" panose="02010609060101010101" pitchFamily="49" charset="-122"/>
                <a:ea typeface="黑体" panose="02010609060101010101" pitchFamily="49" charset="-122"/>
              </a:rPr>
              <a:t>·</a:t>
            </a:r>
            <a:r>
              <a:rPr lang="zh-CN" altLang="en-US" sz="2200" dirty="0">
                <a:solidFill>
                  <a:srgbClr val="231F20"/>
                </a:solidFill>
                <a:effectLst/>
                <a:latin typeface="黑体" panose="02010609060101010101" pitchFamily="49" charset="-122"/>
                <a:ea typeface="黑体" panose="02010609060101010101" pitchFamily="49" charset="-122"/>
              </a:rPr>
              <a:t>胡克在斯威士兰（非洲东南部国家）长大，她从小便知道自己所在的社区正面临着严重的挑战。</a:t>
            </a:r>
          </a:p>
          <a:p>
            <a:pPr indent="457200">
              <a:lnSpc>
                <a:spcPct val="120000"/>
              </a:lnSpc>
            </a:pPr>
            <a:r>
              <a:rPr lang="zh-CN" altLang="en-US" sz="2200" dirty="0">
                <a:solidFill>
                  <a:srgbClr val="231F20"/>
                </a:solidFill>
                <a:effectLst/>
                <a:latin typeface="黑体" panose="02010609060101010101" pitchFamily="49" charset="-122"/>
                <a:ea typeface="黑体" panose="02010609060101010101" pitchFamily="49" charset="-122"/>
              </a:rPr>
              <a:t>斯威士兰受到 </a:t>
            </a:r>
            <a:r>
              <a:rPr lang="en-US" altLang="zh-CN" sz="2200" dirty="0">
                <a:solidFill>
                  <a:srgbClr val="231F20"/>
                </a:solidFill>
                <a:effectLst/>
                <a:latin typeface="黑体" panose="02010609060101010101" pitchFamily="49" charset="-122"/>
                <a:ea typeface="黑体" panose="02010609060101010101" pitchFamily="49" charset="-122"/>
              </a:rPr>
              <a:t>HIV </a:t>
            </a:r>
            <a:r>
              <a:rPr lang="zh-CN" altLang="en-US" sz="2200" dirty="0">
                <a:solidFill>
                  <a:srgbClr val="231F20"/>
                </a:solidFill>
                <a:effectLst/>
                <a:latin typeface="黑体" panose="02010609060101010101" pitchFamily="49" charset="-122"/>
                <a:ea typeface="黑体" panose="02010609060101010101" pitchFamily="49" charset="-122"/>
              </a:rPr>
              <a:t>艾滋病毒影响，速度之快令发达国家绝大多数人感到咋舌。从 </a:t>
            </a:r>
            <a:r>
              <a:rPr lang="en-US" altLang="zh-CN" sz="2200" dirty="0">
                <a:solidFill>
                  <a:srgbClr val="231F20"/>
                </a:solidFill>
                <a:effectLst/>
                <a:latin typeface="黑体" panose="02010609060101010101" pitchFamily="49" charset="-122"/>
                <a:ea typeface="黑体" panose="02010609060101010101" pitchFamily="49" charset="-122"/>
              </a:rPr>
              <a:t>1986 </a:t>
            </a:r>
            <a:r>
              <a:rPr lang="zh-CN" altLang="en-US" sz="2200" dirty="0">
                <a:solidFill>
                  <a:srgbClr val="231F20"/>
                </a:solidFill>
                <a:effectLst/>
                <a:latin typeface="黑体" panose="02010609060101010101" pitchFamily="49" charset="-122"/>
                <a:ea typeface="黑体" panose="02010609060101010101" pitchFamily="49" charset="-122"/>
              </a:rPr>
              <a:t>年报告第一批病毒感染病例以来，这种病毒以惊人的速度传播开来，至今，每四个成年人中便有一个被感染。由于很多成年人去世，斯威士兰的人口中，每十人中就有四名 </a:t>
            </a:r>
            <a:r>
              <a:rPr lang="en-US" altLang="zh-CN" sz="2200" dirty="0">
                <a:solidFill>
                  <a:srgbClr val="231F20"/>
                </a:solidFill>
                <a:effectLst/>
                <a:latin typeface="黑体" panose="02010609060101010101" pitchFamily="49" charset="-122"/>
                <a:ea typeface="黑体" panose="02010609060101010101" pitchFamily="49" charset="-122"/>
              </a:rPr>
              <a:t>14 </a:t>
            </a:r>
            <a:r>
              <a:rPr lang="zh-CN" altLang="en-US" sz="2200" dirty="0">
                <a:solidFill>
                  <a:srgbClr val="231F20"/>
                </a:solidFill>
                <a:effectLst/>
                <a:latin typeface="黑体" panose="02010609060101010101" pitchFamily="49" charset="-122"/>
                <a:ea typeface="黑体" panose="02010609060101010101" pitchFamily="49" charset="-122"/>
              </a:rPr>
              <a:t>岁以下儿童，现在人口的预期寿命也仅仅只有 </a:t>
            </a:r>
            <a:r>
              <a:rPr lang="en-US" altLang="zh-CN" sz="2200" dirty="0">
                <a:solidFill>
                  <a:srgbClr val="231F20"/>
                </a:solidFill>
                <a:effectLst/>
                <a:latin typeface="黑体" panose="02010609060101010101" pitchFamily="49" charset="-122"/>
                <a:ea typeface="黑体" panose="02010609060101010101" pitchFamily="49" charset="-122"/>
              </a:rPr>
              <a:t>32 </a:t>
            </a:r>
            <a:r>
              <a:rPr lang="zh-CN" altLang="en-US" sz="2200" dirty="0">
                <a:solidFill>
                  <a:srgbClr val="231F20"/>
                </a:solidFill>
                <a:effectLst/>
                <a:latin typeface="黑体" panose="02010609060101010101" pitchFamily="49" charset="-122"/>
                <a:ea typeface="黑体" panose="02010609060101010101" pitchFamily="49" charset="-122"/>
              </a:rPr>
              <a:t>岁。斯威士兰目前是全世界艾滋病感染率最高的国家。</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704071"/>
            <a:ext cx="467691" cy="615925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1</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2</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421879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636300"/>
            <a:ext cx="10284290" cy="3768660"/>
          </a:xfrm>
          <a:prstGeom prst="rect">
            <a:avLst/>
          </a:prstGeom>
          <a:noFill/>
        </p:spPr>
        <p:txBody>
          <a:bodyPr wrap="square" rtlCol="0">
            <a:spAutoFit/>
          </a:bodyPr>
          <a:lstStyle/>
          <a:p>
            <a:pPr indent="356870" algn="ctr">
              <a:lnSpc>
                <a:spcPct val="120000"/>
              </a:lnSpc>
            </a:pPr>
            <a:endParaRPr lang="zh-CN" altLang="en-US"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238" algn="just">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这种疾病不仅严重威胁该国的经济发展，而且影响着社会稳定。每天的日常生活都被染病恐慌笼罩着，莎拉从小就生长在处处都有人在与 </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HIV </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艾滋病毒作斗争的社会。</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630238" algn="just">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高中期间，莎拉成为志愿者，给那些被 </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HIV </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艾滋病毒带走双亲的孩子们上英语课。这是她第一次直接去帮助别人。这个经历不仅仅让她有机会用自己接受的教育和已有的经验去帮助别人，同时也很快使她不再对 </a:t>
            </a:r>
            <a:r>
              <a:rPr lang="en-US" altLang="zh-CN" sz="2200" kern="100" dirty="0">
                <a:latin typeface="黑体" panose="02010609060101010101" pitchFamily="49" charset="-122"/>
                <a:ea typeface="黑体" panose="02010609060101010101" pitchFamily="49" charset="-122"/>
                <a:cs typeface="Times New Roman" panose="02020603050405020304" pitchFamily="18" charset="0"/>
              </a:rPr>
              <a:t>HIV </a:t>
            </a: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感染一无所知。</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630238" algn="just">
              <a:lnSpc>
                <a:spcPct val="120000"/>
              </a:lnSpc>
            </a:pPr>
            <a:r>
              <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rPr>
              <a:t>她说，“这是第一次，我开始认真地思考志愿者服务，利用自己的时间去回馈社会。”</a:t>
            </a: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xmlns="" id="{0D5304E7-9B5C-F0F7-61A6-E4012FBB3B6E}"/>
              </a:ext>
            </a:extLst>
          </p:cNvPr>
          <p:cNvSpPr txBox="1"/>
          <p:nvPr/>
        </p:nvSpPr>
        <p:spPr>
          <a:xfrm>
            <a:off x="919320" y="1704071"/>
            <a:ext cx="467691" cy="5752985"/>
          </a:xfrm>
          <a:prstGeom prst="rect">
            <a:avLst/>
          </a:prstGeom>
          <a:noFill/>
        </p:spPr>
        <p:txBody>
          <a:bodyPr wrap="square" rtlCol="0">
            <a:spAutoFit/>
          </a:bodyPr>
          <a:lstStyle/>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3</a:t>
            </a: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4</a:t>
            </a: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DA5362"/>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Tree>
    <p:extLst>
      <p:ext uri="{BB962C8B-B14F-4D97-AF65-F5344CB8AC3E}">
        <p14:creationId xmlns:p14="http://schemas.microsoft.com/office/powerpoint/2010/main" xmlns="" val="10763852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408874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zh-CN" altLang="en-US"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238" algn="just">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莎拉并没有止步于此。在她高中毕业后、上大学之前的空缺年，她凭借自己在非洲成长的背景，加入了一个爱尔兰的非政府组织“为非洲增值”。该组织致力于促进与非洲国家的贸易联系，鼓励道德贸易。志愿者活动又一次为她打开了一扇门，通往一系列崭新的经历和选择。</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630238" algn="just">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如今，莎拉离开家乡，攻读大学学位，也远离了童年经历的健康危机。但对莎拉来说，她依然在利用她在斯威士兰的经历。在起步阶段，她选择经济专业绝非偶然，因为她决定学习如何通过贸易来减少发展中国家对援助的依赖。这条职业道路使她有能力去帮助童年时生活过的那片大陆。</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919320" y="1793522"/>
            <a:ext cx="467691" cy="6159250"/>
          </a:xfrm>
          <a:prstGeom prst="rect">
            <a:avLst/>
          </a:prstGeom>
          <a:noFill/>
        </p:spPr>
        <p:txBody>
          <a:bodyPr wrap="square" rtlCol="0">
            <a:spAutoFit/>
          </a:bodyPr>
          <a:lstStyle/>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6</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7</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2492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圆角矩形 33">
            <a:hlinkClick r:id="rId3" action="ppaction://hlinksldjump"/>
          </p:cNvPr>
          <p:cNvSpPr/>
          <p:nvPr/>
        </p:nvSpPr>
        <p:spPr>
          <a:xfrm>
            <a:off x="10437545" y="6227269"/>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16" name="文本框 15"/>
          <p:cNvSpPr txBox="1"/>
          <p:nvPr/>
        </p:nvSpPr>
        <p:spPr>
          <a:xfrm>
            <a:off x="1387011" y="1967052"/>
            <a:ext cx="10284290" cy="4154984"/>
          </a:xfrm>
          <a:prstGeom prst="rect">
            <a:avLst/>
          </a:prstGeom>
          <a:noFill/>
        </p:spPr>
        <p:txBody>
          <a:bodyPr wrap="square" rtlCol="0">
            <a:spAutoFit/>
          </a:bodyPr>
          <a:lstStyle/>
          <a:p>
            <a:pPr>
              <a:lnSpc>
                <a:spcPct val="120000"/>
              </a:lnSpc>
            </a:pPr>
            <a:endParaRPr lang="en-US" altLang="zh-CN" sz="2200" dirty="0"/>
          </a:p>
          <a:p>
            <a:pPr>
              <a:lnSpc>
                <a:spcPct val="120000"/>
              </a:lnSpc>
            </a:pPr>
            <a:endParaRPr lang="en-US" altLang="zh-CN" sz="2200" dirty="0"/>
          </a:p>
          <a:p>
            <a:pPr>
              <a:lnSpc>
                <a:spcPct val="120000"/>
              </a:lnSpc>
            </a:pPr>
            <a:r>
              <a:rPr lang="en-US" altLang="zh-CN" sz="2200" dirty="0"/>
              <a:t>        Lots of high school students have volunteerism on their college résumés. Fewer college students are able to boast volunteer experience on the résumés they’ll be using to apply for jobs post-graduation. If you’re able to fit the time in, even if it’s alongside a part-time, paying campus job, it could be worth your while to pursue a volunteer position.          Employers  like seeing that you volunteer your time, and are able to manage your time well enough to take on an unpaid position.   </a:t>
            </a:r>
          </a:p>
          <a:p>
            <a:pPr>
              <a:lnSpc>
                <a:spcPct val="120000"/>
              </a:lnSpc>
            </a:pPr>
            <a:r>
              <a:rPr lang="en-US" altLang="zh-CN" sz="2200" dirty="0"/>
              <a:t>        Volunteerism also suggests that you’re a team player, a quality many employers will look for in potential hires. </a:t>
            </a:r>
          </a:p>
        </p:txBody>
      </p:sp>
      <p:sp>
        <p:nvSpPr>
          <p:cNvPr id="18" name="文本框 17"/>
          <p:cNvSpPr txBox="1"/>
          <p:nvPr/>
        </p:nvSpPr>
        <p:spPr>
          <a:xfrm>
            <a:off x="919320" y="2402898"/>
            <a:ext cx="467691" cy="615925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3</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4</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4" action="ppaction://hlinksldjump"/>
            <a:extLst>
              <a:ext uri="{FF2B5EF4-FFF2-40B4-BE49-F238E27FC236}">
                <a16:creationId xmlns:a16="http://schemas.microsoft.com/office/drawing/2014/main" xmlns="" id="{0C208273-C9FF-11A2-3A1B-26B6B017F098}"/>
              </a:ext>
            </a:extLst>
          </p:cNvPr>
          <p:cNvSpPr/>
          <p:nvPr/>
        </p:nvSpPr>
        <p:spPr>
          <a:xfrm>
            <a:off x="2519307" y="4533059"/>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8" name="圆角矩形 25">
            <a:extLst>
              <a:ext uri="{FF2B5EF4-FFF2-40B4-BE49-F238E27FC236}">
                <a16:creationId xmlns:a16="http://schemas.microsoft.com/office/drawing/2014/main" xmlns="" id="{93703780-27FD-D0A2-A8A2-A2FCDAE97292}"/>
              </a:ext>
            </a:extLst>
          </p:cNvPr>
          <p:cNvSpPr/>
          <p:nvPr/>
        </p:nvSpPr>
        <p:spPr>
          <a:xfrm>
            <a:off x="1327261" y="2416544"/>
            <a:ext cx="4127100" cy="410475"/>
          </a:xfrm>
          <a:prstGeom prst="roundRect">
            <a:avLst/>
          </a:prstGeom>
          <a:solidFill>
            <a:srgbClr val="F19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bg1"/>
                </a:solidFill>
                <a:latin typeface="Trade Gothic LT Std" panose="020B0503020502020204" pitchFamily="34" charset="0"/>
              </a:rPr>
              <a:t> </a:t>
            </a:r>
            <a:r>
              <a:rPr lang="en-US" altLang="zh-CN" sz="2200" b="1" dirty="0">
                <a:solidFill>
                  <a:schemeClr val="bg1"/>
                </a:solidFill>
              </a:rPr>
              <a:t>Boost Your Résumé</a:t>
            </a:r>
          </a:p>
        </p:txBody>
      </p:sp>
      <p:sp>
        <p:nvSpPr>
          <p:cNvPr id="7" name="矩形 6">
            <a:hlinkClick r:id="rId5" action="ppaction://hlinksldjump"/>
            <a:extLst>
              <a:ext uri="{FF2B5EF4-FFF2-40B4-BE49-F238E27FC236}">
                <a16:creationId xmlns:a16="http://schemas.microsoft.com/office/drawing/2014/main" xmlns="" id="{1188CBEA-31D6-5C09-24DF-4C9344165E56}"/>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hlinkClick r:id="rId6" action="ppaction://hlinksldjump"/>
            <a:extLst>
              <a:ext uri="{FF2B5EF4-FFF2-40B4-BE49-F238E27FC236}">
                <a16:creationId xmlns:a16="http://schemas.microsoft.com/office/drawing/2014/main" xmlns="" id="{2288F19C-3D95-4500-F0B4-56E675B78714}"/>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10" name="矩形 9">
            <a:hlinkClick r:id="rId7" action="ppaction://hlinksldjump"/>
            <a:extLst>
              <a:ext uri="{FF2B5EF4-FFF2-40B4-BE49-F238E27FC236}">
                <a16:creationId xmlns:a16="http://schemas.microsoft.com/office/drawing/2014/main" xmlns="" id="{E0551386-4024-4DE1-BD37-DF7603A76C9E}"/>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20070710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276218"/>
          </a:xfrm>
          <a:prstGeom prst="rect">
            <a:avLst/>
          </a:prstGeom>
          <a:noFill/>
        </p:spPr>
        <p:txBody>
          <a:bodyPr wrap="square" rtlCol="0">
            <a:spAutoFit/>
          </a:bodyPr>
          <a:lstStyle/>
          <a:p>
            <a:pPr indent="356870" algn="ctr"/>
            <a:endParaRPr lang="en-US" altLang="zh-CN" sz="2600" b="1" kern="100" dirty="0">
              <a:latin typeface="黑体" panose="02010609060101010101" pitchFamily="49" charset="-122"/>
              <a:ea typeface="黑体" panose="02010609060101010101" pitchFamily="49" charset="-122"/>
              <a:cs typeface="Times New Roman" panose="02020603050405020304" pitchFamily="18" charset="0"/>
            </a:endParaRPr>
          </a:p>
          <a:p>
            <a:pPr indent="356870" algn="ctr"/>
            <a:endParaRPr lang="zh-CN" altLang="en-US" sz="2600" b="1"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搬到一个新的地方会遇到很多困难，但莎拉已经迎接挑战，她作为志愿者加入了很多当地的项目和组织，交了朋友，也被周围的人接受。又一次，她说，以一名志愿者的身份去了解一个社区，这一点帮助她进入到当地的社区中，探索这个地区，以实际的方式去熟悉新环境中的生活。</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“有生以来我一直在不同的文化环境中搬迁和生活，我明白了解一个地方的最好办法就是用某种方式去为这个社区做些贡献，”她说。</a:t>
            </a:r>
          </a:p>
        </p:txBody>
      </p:sp>
      <p:sp>
        <p:nvSpPr>
          <p:cNvPr id="15" name="文本框 14"/>
          <p:cNvSpPr txBox="1"/>
          <p:nvPr/>
        </p:nvSpPr>
        <p:spPr>
          <a:xfrm>
            <a:off x="919320" y="1803461"/>
            <a:ext cx="467691" cy="6159250"/>
          </a:xfrm>
          <a:prstGeom prst="rect">
            <a:avLst/>
          </a:prstGeom>
          <a:noFill/>
        </p:spPr>
        <p:txBody>
          <a:bodyPr wrap="square" rtlCol="0">
            <a:spAutoFit/>
          </a:bodyPr>
          <a:lstStyle/>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8</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9</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032181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97152"/>
            <a:ext cx="10284290" cy="2808398"/>
          </a:xfrm>
          <a:prstGeom prst="rect">
            <a:avLst/>
          </a:prstGeom>
          <a:noFill/>
        </p:spPr>
        <p:txBody>
          <a:bodyPr wrap="square" rtlCol="0">
            <a:spAutoFit/>
          </a:bodyPr>
          <a:lstStyle/>
          <a:p>
            <a:pPr indent="356870" algn="ctr"/>
            <a:endParaRPr lang="zh-CN" altLang="en-US"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238" algn="just"/>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莎拉说，好消息是，她所住社区的志愿者活动远超她的预期。“很容易就能找到有趣又很酷的活动，并且参与进去，”她说。</a:t>
            </a: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无论是在当地的博物馆里面帮助孩子们玩寻宝游戏，在一个活动中心探索电的本质，还是作为迎宾员参与独立电影制作人项目，支持独立电影的制作，或是在每周郊区集市担任区域指挥，莎拉都将会有一个忙碌的暑假。</a:t>
            </a: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文本框 14"/>
          <p:cNvSpPr txBox="1"/>
          <p:nvPr/>
        </p:nvSpPr>
        <p:spPr>
          <a:xfrm>
            <a:off x="889503" y="1743827"/>
            <a:ext cx="467691" cy="575298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10</a:t>
            </a: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11</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3036391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214663"/>
          </a:xfrm>
          <a:prstGeom prst="rect">
            <a:avLst/>
          </a:prstGeom>
          <a:noFill/>
        </p:spPr>
        <p:txBody>
          <a:bodyPr wrap="square" rtlCol="0">
            <a:spAutoFit/>
          </a:bodyPr>
          <a:lstStyle/>
          <a:p>
            <a:pPr indent="356870" algn="ctr"/>
            <a:endParaRPr lang="zh-CN" altLang="en-US" sz="2600" b="1" kern="100" dirty="0">
              <a:latin typeface="黑体" panose="02010609060101010101" pitchFamily="49" charset="-122"/>
              <a:ea typeface="黑体" panose="02010609060101010101" pitchFamily="49" charset="-122"/>
              <a:cs typeface="Times New Roman" panose="02020603050405020304" pitchFamily="18" charset="0"/>
            </a:endParaRPr>
          </a:p>
          <a:p>
            <a:pPr indent="630238" algn="just"/>
            <a:endParaRPr lang="zh-CN" altLang="en-US" sz="22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但这并不代表志愿者服务很简单。她承认一开始她觉得很多志愿者活动对她来说都有压力，不简单。尤其当她发现自己是最年轻的志愿者，意识到自己又一次走出了舒适区。</a:t>
            </a: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但是所有的付出都是值得的。她说，“这显然帮我建立了自信，训练了我的沟通技能。”</a:t>
            </a: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对于即将参加，或刚刚开始参与志愿者活动的人，她有哪些建议呢？</a:t>
            </a: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xmlns="" id="{32FB8DA1-FE46-796C-FE80-C5B2EA89C8DE}"/>
              </a:ext>
            </a:extLst>
          </p:cNvPr>
          <p:cNvSpPr txBox="1"/>
          <p:nvPr/>
        </p:nvSpPr>
        <p:spPr>
          <a:xfrm>
            <a:off x="889503" y="1743827"/>
            <a:ext cx="467691" cy="5752985"/>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12</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13</a:t>
            </a: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14</a:t>
            </a: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Tree>
    <p:extLst>
      <p:ext uri="{BB962C8B-B14F-4D97-AF65-F5344CB8AC3E}">
        <p14:creationId xmlns:p14="http://schemas.microsoft.com/office/powerpoint/2010/main" xmlns="" val="11578571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387011" y="1467335"/>
            <a:ext cx="10284290" cy="3688638"/>
          </a:xfrm>
          <a:prstGeom prst="rect">
            <a:avLst/>
          </a:prstGeom>
          <a:noFill/>
        </p:spPr>
        <p:txBody>
          <a:bodyPr wrap="square" rtlCol="0">
            <a:spAutoFit/>
          </a:bodyPr>
          <a:lstStyle/>
          <a:p>
            <a:pPr indent="356870" algn="ctr"/>
            <a:endParaRPr lang="zh-CN" altLang="en-US" sz="2600" b="1" kern="100" dirty="0">
              <a:latin typeface="黑体" panose="02010609060101010101" pitchFamily="49" charset="-122"/>
              <a:ea typeface="黑体" panose="02010609060101010101" pitchFamily="49" charset="-122"/>
              <a:cs typeface="Times New Roman" panose="02020603050405020304" pitchFamily="18" charset="0"/>
            </a:endParaRPr>
          </a:p>
          <a:p>
            <a:pPr indent="457200" algn="just">
              <a:lnSpc>
                <a:spcPct val="120000"/>
              </a:lnSpc>
            </a:pPr>
            <a:endParaRPr lang="en-US" altLang="zh-CN" sz="2200" kern="100" dirty="0">
              <a:latin typeface="黑体" panose="02010609060101010101" pitchFamily="49" charset="-122"/>
              <a:ea typeface="黑体" panose="02010609060101010101" pitchFamily="49" charset="-122"/>
              <a:cs typeface="Times New Roman" panose="02020603050405020304" pitchFamily="18" charset="0"/>
            </a:endParaRP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她说，仔细挑选项目。一定要和指导者持续沟通，确保你能达到他们所预期的水平。最后，作为志愿者要有明确的目标，并且经常重温这些目标。否则你可能会参与到你根本不感兴趣的项目中。花时间去了解这些组织的宗旨说明，研究自己如何融入。</a:t>
            </a:r>
          </a:p>
          <a:p>
            <a:pPr indent="457200">
              <a:lnSpc>
                <a:spcPct val="120000"/>
              </a:lnSpc>
            </a:pPr>
            <a:r>
              <a:rPr lang="zh-CN" altLang="en-US" sz="2200" kern="100" dirty="0">
                <a:latin typeface="黑体" panose="02010609060101010101" pitchFamily="49" charset="-122"/>
                <a:ea typeface="黑体" panose="02010609060101010101" pitchFamily="49" charset="-122"/>
                <a:cs typeface="Times New Roman" panose="02020603050405020304" pitchFamily="18" charset="0"/>
              </a:rPr>
              <a:t>志愿者活动现在对莎拉来说不仅仅是社会和政治需要，而已经成为她生活的重要部分。“有人跟我描述过，志愿者活动就是生活中为他人服务。我盼望着遇见新的一批人。”</a:t>
            </a:r>
          </a:p>
        </p:txBody>
      </p:sp>
      <p:sp>
        <p:nvSpPr>
          <p:cNvPr id="10" name="矩形: 圆角 34">
            <a:hlinkClick r:id="rId2" action="ppaction://hlinksldjump"/>
            <a:extLst>
              <a:ext uri="{FF2B5EF4-FFF2-40B4-BE49-F238E27FC236}">
                <a16:creationId xmlns:a16="http://schemas.microsoft.com/office/drawing/2014/main" xmlns="" id="{0C208273-C9FF-11A2-3A1B-26B6B017F098}"/>
              </a:ext>
            </a:extLst>
          </p:cNvPr>
          <p:cNvSpPr/>
          <p:nvPr/>
        </p:nvSpPr>
        <p:spPr>
          <a:xfrm>
            <a:off x="10626680" y="6031448"/>
            <a:ext cx="815530" cy="305053"/>
          </a:xfrm>
          <a:prstGeom prst="roundRect">
            <a:avLst/>
          </a:prstGeom>
          <a:solidFill>
            <a:srgbClr val="DA5362">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BACK</a:t>
            </a:r>
            <a:endParaRPr lang="zh-CN" altLang="en-US" sz="1600" b="1"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xmlns="" id="{08C2430A-D95E-E9CC-8D68-5D41FF81A451}"/>
              </a:ext>
            </a:extLst>
          </p:cNvPr>
          <p:cNvSpPr txBox="1"/>
          <p:nvPr/>
        </p:nvSpPr>
        <p:spPr>
          <a:xfrm>
            <a:off x="889503" y="1743827"/>
            <a:ext cx="467691" cy="534672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r>
              <a:rPr lang="en-US" altLang="zh-CN" sz="2200" b="1" dirty="0">
                <a:solidFill>
                  <a:srgbClr val="DD5C60"/>
                </a:solidFill>
              </a:rPr>
              <a:t>15</a:t>
            </a: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endParaRPr lang="en-US" altLang="zh-CN" sz="2200" b="1" dirty="0">
              <a:solidFill>
                <a:srgbClr val="DD5C60"/>
              </a:solidFill>
            </a:endParaRPr>
          </a:p>
          <a:p>
            <a:pPr>
              <a:lnSpc>
                <a:spcPct val="120000"/>
              </a:lnSpc>
            </a:pPr>
            <a:r>
              <a:rPr lang="en-US" altLang="zh-CN" sz="2200" b="1" dirty="0">
                <a:solidFill>
                  <a:srgbClr val="DD5C60"/>
                </a:solidFill>
              </a:rPr>
              <a:t>16</a:t>
            </a:r>
          </a:p>
          <a:p>
            <a:pPr>
              <a:lnSpc>
                <a:spcPct val="120000"/>
              </a:lnSpc>
            </a:pPr>
            <a:endParaRPr lang="en-US" altLang="zh-CN" sz="2200" b="1" dirty="0">
              <a:solidFill>
                <a:srgbClr val="DD5C60"/>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Tree>
    <p:extLst>
      <p:ext uri="{BB962C8B-B14F-4D97-AF65-F5344CB8AC3E}">
        <p14:creationId xmlns:p14="http://schemas.microsoft.com/office/powerpoint/2010/main" xmlns="" val="172508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87011" y="1967052"/>
            <a:ext cx="10284290" cy="4967514"/>
          </a:xfrm>
          <a:prstGeom prst="rect">
            <a:avLst/>
          </a:prstGeom>
          <a:noFill/>
        </p:spPr>
        <p:txBody>
          <a:bodyPr wrap="square" rtlCol="0">
            <a:spAutoFit/>
          </a:bodyPr>
          <a:lstStyle/>
          <a:p>
            <a:pPr>
              <a:lnSpc>
                <a:spcPct val="120000"/>
              </a:lnSpc>
            </a:pPr>
            <a:endParaRPr lang="en-US" altLang="zh-CN" sz="2200" dirty="0"/>
          </a:p>
          <a:p>
            <a:pPr>
              <a:lnSpc>
                <a:spcPct val="120000"/>
              </a:lnSpc>
            </a:pPr>
            <a:r>
              <a:rPr lang="en-US" altLang="zh-CN" sz="2200" dirty="0"/>
              <a:t>Many companies also lead a number of annual volunteer projects on their staffs, so if you’re active in community service and applying to work for such an organization, play up that experience. You’ll look interested in the company’s mission and get a leg up on other applicants.</a:t>
            </a:r>
          </a:p>
          <a:p>
            <a:pPr>
              <a:lnSpc>
                <a:spcPct val="120000"/>
              </a:lnSpc>
            </a:pPr>
            <a:r>
              <a:rPr lang="en-US" altLang="zh-CN" sz="2200" dirty="0"/>
              <a:t>        Volunteer experience may also boost your financial aid package. There are a great deal of scholarships and grants out there that list community service as a prerequisite, so if you dedicate some time each week to volunteer work, you could be giving your financial aid profile a boost as well.          Once you start volunteering, you’ll see how easy it is to continue doing so, whether you’re fulfilling the requirements of a scholarship or looking to pad your resume.</a:t>
            </a:r>
          </a:p>
          <a:p>
            <a:pPr>
              <a:lnSpc>
                <a:spcPct val="120000"/>
              </a:lnSpc>
            </a:pPr>
            <a:endParaRPr lang="en-US" altLang="zh-CN" sz="2200" dirty="0"/>
          </a:p>
        </p:txBody>
      </p:sp>
      <p:sp>
        <p:nvSpPr>
          <p:cNvPr id="18" name="文本框 17"/>
          <p:cNvSpPr txBox="1"/>
          <p:nvPr/>
        </p:nvSpPr>
        <p:spPr>
          <a:xfrm>
            <a:off x="919320" y="1998500"/>
            <a:ext cx="467691" cy="5346720"/>
          </a:xfrm>
          <a:prstGeom prst="rect">
            <a:avLst/>
          </a:prstGeom>
          <a:noFill/>
        </p:spPr>
        <p:txBody>
          <a:bodyPr wrap="square" rtlCol="0">
            <a:spAutoFit/>
          </a:bodyPr>
          <a:lstStyle/>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r>
              <a:rPr lang="en-US" altLang="zh-CN" sz="2200" b="1" dirty="0">
                <a:solidFill>
                  <a:srgbClr val="F19B48"/>
                </a:solidFill>
              </a:rPr>
              <a:t>5</a:t>
            </a: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a:p>
            <a:pPr>
              <a:lnSpc>
                <a:spcPct val="120000"/>
              </a:lnSpc>
            </a:pPr>
            <a:endParaRPr lang="en-US" altLang="zh-CN" sz="2200" b="1" dirty="0">
              <a:solidFill>
                <a:srgbClr val="F19B48"/>
              </a:solidFill>
            </a:endParaRPr>
          </a:p>
        </p:txBody>
      </p:sp>
      <p:sp>
        <p:nvSpPr>
          <p:cNvPr id="31" name="矩形: 圆角 34">
            <a:hlinkClick r:id="rId3" action="ppaction://hlinksldjump"/>
            <a:extLst>
              <a:ext uri="{FF2B5EF4-FFF2-40B4-BE49-F238E27FC236}">
                <a16:creationId xmlns:a16="http://schemas.microsoft.com/office/drawing/2014/main" xmlns="" id="{0C208273-C9FF-11A2-3A1B-26B6B017F098}"/>
              </a:ext>
            </a:extLst>
          </p:cNvPr>
          <p:cNvSpPr/>
          <p:nvPr/>
        </p:nvSpPr>
        <p:spPr>
          <a:xfrm>
            <a:off x="3422074" y="3683779"/>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34" name="圆角矩形 33">
            <a:hlinkClick r:id="rId4" action="ppaction://hlinksldjump"/>
          </p:cNvPr>
          <p:cNvSpPr/>
          <p:nvPr/>
        </p:nvSpPr>
        <p:spPr>
          <a:xfrm>
            <a:off x="10437545" y="6121848"/>
            <a:ext cx="1944195" cy="549086"/>
          </a:xfrm>
          <a:prstGeom prst="roundRect">
            <a:avLst/>
          </a:prstGeom>
          <a:solidFill>
            <a:srgbClr val="DA53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anose="02010609060101010101" pitchFamily="49" charset="-122"/>
                <a:ea typeface="黑体" panose="02010609060101010101" pitchFamily="49" charset="-122"/>
              </a:rPr>
              <a:t>   译</a:t>
            </a:r>
          </a:p>
        </p:txBody>
      </p:sp>
      <p:sp>
        <p:nvSpPr>
          <p:cNvPr id="6" name="矩形: 圆角 34">
            <a:hlinkClick r:id="rId5" action="ppaction://hlinksldjump"/>
            <a:extLst>
              <a:ext uri="{FF2B5EF4-FFF2-40B4-BE49-F238E27FC236}">
                <a16:creationId xmlns:a16="http://schemas.microsoft.com/office/drawing/2014/main" xmlns="" id="{2B215061-DC25-A8AC-BF3C-AEE62C02B017}"/>
              </a:ext>
            </a:extLst>
          </p:cNvPr>
          <p:cNvSpPr/>
          <p:nvPr/>
        </p:nvSpPr>
        <p:spPr>
          <a:xfrm>
            <a:off x="5482784" y="5314999"/>
            <a:ext cx="509062" cy="305053"/>
          </a:xfrm>
          <a:prstGeom prst="roundRect">
            <a:avLst/>
          </a:prstGeom>
          <a:solidFill>
            <a:srgbClr val="F19B48">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Arial" panose="020B0604020202020204" pitchFamily="34" charset="0"/>
                <a:cs typeface="Arial" panose="020B0604020202020204" pitchFamily="34" charset="0"/>
              </a:rPr>
              <a:t>LP</a:t>
            </a:r>
            <a:endParaRPr lang="zh-CN" altLang="en-US" sz="1600" b="1" dirty="0">
              <a:latin typeface="Arial" panose="020B0604020202020204" pitchFamily="34" charset="0"/>
              <a:cs typeface="Arial" panose="020B0604020202020204" pitchFamily="34" charset="0"/>
            </a:endParaRPr>
          </a:p>
        </p:txBody>
      </p:sp>
      <p:sp>
        <p:nvSpPr>
          <p:cNvPr id="7" name="矩形 6">
            <a:hlinkClick r:id="rId6" action="ppaction://hlinksldjump"/>
            <a:extLst>
              <a:ext uri="{FF2B5EF4-FFF2-40B4-BE49-F238E27FC236}">
                <a16:creationId xmlns:a16="http://schemas.microsoft.com/office/drawing/2014/main" xmlns="" id="{E057DA98-78EE-5980-814D-1FF092321023}"/>
              </a:ext>
            </a:extLst>
          </p:cNvPr>
          <p:cNvSpPr/>
          <p:nvPr/>
        </p:nvSpPr>
        <p:spPr>
          <a:xfrm>
            <a:off x="361196" y="16085"/>
            <a:ext cx="3200400" cy="553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hlinkClick r:id="rId7" action="ppaction://hlinksldjump"/>
            <a:extLst>
              <a:ext uri="{FF2B5EF4-FFF2-40B4-BE49-F238E27FC236}">
                <a16:creationId xmlns:a16="http://schemas.microsoft.com/office/drawing/2014/main" xmlns="" id="{89EDCC68-D08D-B344-6D48-E19B3F5E9661}"/>
              </a:ext>
            </a:extLst>
          </p:cNvPr>
          <p:cNvSpPr/>
          <p:nvPr/>
        </p:nvSpPr>
        <p:spPr>
          <a:xfrm>
            <a:off x="4420756" y="0"/>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9" name="矩形 8">
            <a:hlinkClick r:id="rId8" action="ppaction://hlinksldjump"/>
            <a:extLst>
              <a:ext uri="{FF2B5EF4-FFF2-40B4-BE49-F238E27FC236}">
                <a16:creationId xmlns:a16="http://schemas.microsoft.com/office/drawing/2014/main" xmlns="" id="{F55CF52D-03F3-A9E8-6463-5A19EA61A0B2}"/>
              </a:ext>
            </a:extLst>
          </p:cNvPr>
          <p:cNvSpPr/>
          <p:nvPr/>
        </p:nvSpPr>
        <p:spPr>
          <a:xfrm>
            <a:off x="8480317" y="16085"/>
            <a:ext cx="3350487" cy="6069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40010679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6502</TotalTime>
  <Words>10724</Words>
  <Application>Microsoft Office PowerPoint</Application>
  <PresentationFormat>自定义</PresentationFormat>
  <Paragraphs>1080</Paragraphs>
  <Slides>83</Slides>
  <Notes>53</Notes>
  <HiddenSlides>0</HiddenSlides>
  <MMClips>0</MMClips>
  <ScaleCrop>false</ScaleCrop>
  <HeadingPairs>
    <vt:vector size="4" baseType="variant">
      <vt:variant>
        <vt:lpstr>主题</vt:lpstr>
      </vt:variant>
      <vt:variant>
        <vt:i4>1</vt:i4>
      </vt:variant>
      <vt:variant>
        <vt:lpstr>幻灯片标题</vt:lpstr>
      </vt:variant>
      <vt:variant>
        <vt:i4>83</vt:i4>
      </vt:variant>
    </vt:vector>
  </HeadingPairs>
  <TitlesOfParts>
    <vt:vector size="84" baseType="lpstr">
      <vt:lpstr>Office 主题</vt:lpstr>
      <vt:lpstr>NEW  EXPERIENCING ENGLISH      2ND EDITION  Coursebook 1 </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EXPERIENCING ENGLISH     2ND EDITION  BOOK 1</dc:title>
  <dc:creator>hello</dc:creator>
  <cp:lastModifiedBy>Echo Wu</cp:lastModifiedBy>
  <cp:revision>160</cp:revision>
  <dcterms:created xsi:type="dcterms:W3CDTF">2022-04-21T02:30:34Z</dcterms:created>
  <dcterms:modified xsi:type="dcterms:W3CDTF">2024-12-24T03:58:58Z</dcterms:modified>
</cp:coreProperties>
</file>