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2" r:id="rId2"/>
    <p:sldMasterId id="2147483745" r:id="rId3"/>
  </p:sldMasterIdLst>
  <p:notesMasterIdLst>
    <p:notesMasterId r:id="rId11"/>
  </p:notesMasterIdLst>
  <p:handoutMasterIdLst>
    <p:handoutMasterId r:id="rId12"/>
  </p:handoutMasterIdLst>
  <p:sldIdLst>
    <p:sldId id="256" r:id="rId4"/>
    <p:sldId id="269" r:id="rId5"/>
    <p:sldId id="317" r:id="rId6"/>
    <p:sldId id="295" r:id="rId7"/>
    <p:sldId id="287" r:id="rId8"/>
    <p:sldId id="311" r:id="rId9"/>
    <p:sldId id="302" r:id="rId10"/>
  </p:sldIdLst>
  <p:sldSz cx="12192000" cy="6858000"/>
  <p:notesSz cx="6797675" cy="9928225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8F"/>
    <a:srgbClr val="727272"/>
    <a:srgbClr val="00B0F0"/>
    <a:srgbClr val="C54B97"/>
    <a:srgbClr val="ED991B"/>
    <a:srgbClr val="64529E"/>
    <a:srgbClr val="A63380"/>
    <a:srgbClr val="04A9C3"/>
    <a:srgbClr val="04A9C2"/>
    <a:srgbClr val="009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4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7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FAF559B-BC2C-4B1E-87ED-26F8F9C9600F}" type="datetimeFigureOut">
              <a:rPr lang="ar-SA" smtClean="0"/>
              <a:t>20/11/1439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52016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7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08DCE09-21EC-4E7C-81FA-03A630A6F4A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093641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706EB-B873-4B63-8136-D57B28B7594D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47D40-BB64-4865-BFB7-AA52CEF2D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3950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B98AFB-CB0D-4DFE-87B9-B4B0D0DE73CD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B98AFB-CB0D-4DFE-87B9-B4B0D0DE73CD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8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B98AFB-CB0D-4DFE-87B9-B4B0D0DE73CD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CE1-CF24-4769-8E31-F11C0108E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EFDCD-BE3D-4DDB-AF4A-186B85D5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B262-866B-4270-93E4-AC1739FB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2B51-4E84-4A41-8F59-7CE35D7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7E09-57C8-4C3E-954F-1B43EAF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9501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3B21-8A2F-451E-890D-2A775EC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436B5-60A8-49A2-A02A-E2E72B07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28E4-AC8C-45FF-82B1-A9703C4E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F3B1-DF23-4CAA-A87C-FC2E785B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FF59-AA5D-4FCB-A49B-02F1F62C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3197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D59CE-D0DA-46A4-A10D-2D0C1A7E6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6E6F-7741-432E-82BE-47C487346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44C7-DEE4-45D3-8BBE-BB6CFCD9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7386-F3CA-412B-9D21-91179B5A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9998-6838-43AA-ACED-6A5568D5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74892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العنوا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 flipH="1">
            <a:off x="6095999" y="533401"/>
            <a:ext cx="5030510" cy="2514601"/>
          </a:xfrm>
        </p:spPr>
        <p:txBody>
          <a:bodyPr rtlCol="1">
            <a:normAutofit/>
          </a:bodyPr>
          <a:lstStyle>
            <a:lvl1pPr algn="r" rtl="1">
              <a:defRPr sz="5400">
                <a:cs typeface="+mj-cs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 flipH="1">
            <a:off x="6096000" y="3403600"/>
            <a:ext cx="5030511" cy="13970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ar-SA" noProof="0"/>
              <a:t>انقر لتحرير نمط العنوان الفرعي للشكل الرئيسي</a:t>
            </a:r>
            <a:endParaRPr lang="ar-SA" noProof="0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471950" y="6155268"/>
            <a:ext cx="5654560" cy="273049"/>
          </a:xfrm>
        </p:spPr>
        <p:txBody>
          <a:bodyPr rtlCol="1"/>
          <a:lstStyle>
            <a:lvl1pPr algn="r" rtl="1">
              <a:defRPr>
                <a:cs typeface="+mj-cs"/>
              </a:defRPr>
            </a:lvl1pPr>
          </a:lstStyle>
          <a:p>
            <a:r>
              <a:rPr lang="ar-SA"/>
              <a:t>إضافة تذييل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3885625" y="6155268"/>
            <a:ext cx="1371957" cy="273049"/>
          </a:xfrm>
        </p:spPr>
        <p:txBody>
          <a:bodyPr rtlCol="1"/>
          <a:lstStyle>
            <a:lvl1pPr algn="l" rtl="1">
              <a:defRPr>
                <a:cs typeface="+mj-cs"/>
              </a:defRPr>
            </a:lvl1pPr>
          </a:lstStyle>
          <a:p>
            <a:fld id="{6F964569-7412-46DA-AA95-4E88307B7892}" type="datetime1">
              <a:rPr lang="ar-SA" smtClean="0"/>
              <a:pPr/>
              <a:t>20/11/1439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2437447" y="6155268"/>
            <a:ext cx="1219519" cy="273049"/>
          </a:xfrm>
        </p:spPr>
        <p:txBody>
          <a:bodyPr rtlCol="1"/>
          <a:lstStyle>
            <a:lvl1pPr algn="l" rtl="1">
              <a:defRPr>
                <a:cs typeface="+mj-cs"/>
              </a:defRPr>
            </a:lvl1pPr>
          </a:lstStyle>
          <a:p>
            <a:fld id="{AAEAE4A8-A6E5-453E-B946-FB774B73F48C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5997523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437447" y="533400"/>
            <a:ext cx="8689064" cy="1066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2437447" y="1828800"/>
            <a:ext cx="8689064" cy="419100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 noProof="0"/>
              <a:t>حرر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471950" y="6155268"/>
            <a:ext cx="5654560" cy="27304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3885625" y="6155268"/>
            <a:ext cx="1371957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A72856C9-816D-4807-B711-DF21F416AD15}" type="datetime1">
              <a:rPr lang="ar-SA" smtClean="0"/>
              <a:pPr/>
              <a:t>20/11/1439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2437447" y="6155268"/>
            <a:ext cx="1219519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AAEAE4A8-A6E5-453E-B946-FB774B73F48C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5401640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437446" y="533400"/>
            <a:ext cx="8689063" cy="2286000"/>
          </a:xfrm>
        </p:spPr>
        <p:txBody>
          <a:bodyPr rtlCol="1" anchor="b">
            <a:normAutofit/>
          </a:bodyPr>
          <a:lstStyle>
            <a:lvl1pPr algn="r" rtl="1">
              <a:defRPr sz="5400" b="1" cap="none" baseline="0"/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2437446" y="3124200"/>
            <a:ext cx="8689063" cy="1371600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 noProof="0"/>
              <a:t>حرر أنماط نص الشكل الرئيسي</a:t>
            </a: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471950" y="6155268"/>
            <a:ext cx="5654560" cy="27304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3885625" y="6155268"/>
            <a:ext cx="1371957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311ECBC8-AAFF-4EF8-A0A0-67A9BFCF18D6}" type="datetime1">
              <a:rPr lang="ar-SA" smtClean="0"/>
              <a:pPr/>
              <a:t>20/11/1439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2437447" y="6155268"/>
            <a:ext cx="1219519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AAEAE4A8-A6E5-453E-B946-FB774B73F48C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82258419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437447" y="533400"/>
            <a:ext cx="8689064" cy="1066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 flipH="1">
            <a:off x="6873443" y="1828800"/>
            <a:ext cx="4253068" cy="41910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 noProof="0"/>
              <a:t>حرر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2472911" y="1828800"/>
            <a:ext cx="4253068" cy="41910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 noProof="0"/>
              <a:t>حرر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5471950" y="6155268"/>
            <a:ext cx="5654560" cy="27304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3885625" y="6155268"/>
            <a:ext cx="1371957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31A18BCD-F11D-4DD3-BEE8-4500804E4AD3}" type="datetime1">
              <a:rPr lang="ar-SA" smtClean="0"/>
              <a:pPr/>
              <a:t>20/11/1439</a:t>
            </a:fld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2437447" y="6155268"/>
            <a:ext cx="1219519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AAEAE4A8-A6E5-453E-B946-FB774B73F48C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58065659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437447" y="533400"/>
            <a:ext cx="8689064" cy="1066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6873442" y="1828800"/>
            <a:ext cx="4253068" cy="685801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حرر أنماط نص الشكل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6873442" y="2590800"/>
            <a:ext cx="4253068" cy="34290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 noProof="0"/>
              <a:t>حرر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 flipH="1">
            <a:off x="2437447" y="1828800"/>
            <a:ext cx="4253068" cy="685801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حرر أنماط نص الشكل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 flipH="1">
            <a:off x="2437447" y="2590800"/>
            <a:ext cx="4253068" cy="34290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 noProof="0"/>
              <a:t>حرر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5471950" y="6155268"/>
            <a:ext cx="5654560" cy="27304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3885625" y="6155268"/>
            <a:ext cx="1371957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4FEB746E-23E2-4192-ACD5-9C1833E553AD}" type="datetime1">
              <a:rPr lang="ar-SA" smtClean="0"/>
              <a:pPr/>
              <a:t>20/11/1439</a:t>
            </a:fld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2437447" y="6155268"/>
            <a:ext cx="1219519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AAEAE4A8-A6E5-453E-B946-FB774B73F48C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52888948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437447" y="533400"/>
            <a:ext cx="8689064" cy="1066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>
          <a:xfrm flipH="1">
            <a:off x="5471950" y="6155268"/>
            <a:ext cx="5654560" cy="27304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 flipH="1">
            <a:off x="3885625" y="6155268"/>
            <a:ext cx="1371957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29561742-16EC-48FA-B580-87FF221A7909}" type="datetime1">
              <a:rPr lang="ar-SA" smtClean="0"/>
              <a:pPr/>
              <a:t>20/11/1439</a:t>
            </a:fld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 flipH="1">
            <a:off x="2437447" y="6155268"/>
            <a:ext cx="1219519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AAEAE4A8-A6E5-453E-B946-FB774B73F48C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44113693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 flipH="1">
            <a:off x="5471950" y="6155268"/>
            <a:ext cx="5654560" cy="27304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 flipH="1">
            <a:off x="3885625" y="6155268"/>
            <a:ext cx="1371957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533647CF-48A9-416D-80C9-E440D3AB54D0}" type="datetime1">
              <a:rPr lang="ar-SA" smtClean="0"/>
              <a:pPr/>
              <a:t>20/11/1439</a:t>
            </a:fld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 flipH="1">
            <a:off x="2437447" y="6155268"/>
            <a:ext cx="1219519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AAEAE4A8-A6E5-453E-B946-FB774B73F48C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47247533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7010638" y="533400"/>
            <a:ext cx="4115872" cy="1524000"/>
          </a:xfrm>
        </p:spPr>
        <p:txBody>
          <a:bodyPr rtlCol="1" anchor="b">
            <a:normAutofit/>
          </a:bodyPr>
          <a:lstStyle>
            <a:lvl1pPr algn="r" rtl="1">
              <a:lnSpc>
                <a:spcPct val="100000"/>
              </a:lnSpc>
              <a:defRPr sz="3600" b="1"/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455731" y="533400"/>
            <a:ext cx="5868928" cy="54864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 noProof="0"/>
              <a:t>حرر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7010638" y="2209800"/>
            <a:ext cx="4115872" cy="38100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حرر أنماط نص الشكل الرئيسي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5471950" y="6155268"/>
            <a:ext cx="5654560" cy="27304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3885625" y="6155268"/>
            <a:ext cx="1371957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7F95B373-E28A-446A-85AE-6269F4598E29}" type="datetime1">
              <a:rPr lang="ar-SA" smtClean="0"/>
              <a:pPr/>
              <a:t>20/11/1439</a:t>
            </a:fld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2437447" y="6155268"/>
            <a:ext cx="1219519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AAEAE4A8-A6E5-453E-B946-FB774B73F48C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2496739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5D5D-0A17-4704-AC14-E236B8C8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E078-C82F-497C-A0C8-50BBA0B7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3E16-0EF4-4CF6-9B1B-8F036B00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26B3-3FC3-4AF9-BB29-092FB225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1EDF-8AF7-4396-AED2-679902F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96496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ات تسمية توضيحي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7010638" y="533400"/>
            <a:ext cx="4115872" cy="1524000"/>
          </a:xfrm>
        </p:spPr>
        <p:txBody>
          <a:bodyPr rtlCol="1" anchor="b">
            <a:noAutofit/>
          </a:bodyPr>
          <a:lstStyle>
            <a:lvl1pPr algn="r" rtl="1">
              <a:lnSpc>
                <a:spcPct val="100000"/>
              </a:lnSpc>
              <a:defRPr sz="3600" b="1"/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عنصر نائب للصورة 2" descr="عنصر نائب فارغ لإضافة صورة. انقر فوق العنصر النائب ثم حدد الصورة التي ترغب بإضافتها"/>
          <p:cNvSpPr>
            <a:spLocks noGrp="1"/>
          </p:cNvSpPr>
          <p:nvPr>
            <p:ph type="pic" idx="1"/>
          </p:nvPr>
        </p:nvSpPr>
        <p:spPr>
          <a:xfrm flipH="1">
            <a:off x="542982" y="533400"/>
            <a:ext cx="578167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ctr" rtl="1">
              <a:buNone/>
              <a:defRPr sz="24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ar-SA" noProof="0"/>
              <a:t>انقر فوق الأيقونة لإضافة صورة</a:t>
            </a:r>
            <a:endParaRPr lang="ar-SA" noProof="0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7010638" y="2209800"/>
            <a:ext cx="4115872" cy="38100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حرر أنماط نص الشكل الرئيسي</a:t>
            </a:r>
          </a:p>
        </p:txBody>
      </p:sp>
    </p:spTree>
    <p:extLst>
      <p:ext uri="{BB962C8B-B14F-4D97-AF65-F5344CB8AC3E}">
        <p14:creationId xmlns:p14="http://schemas.microsoft.com/office/powerpoint/2010/main" val="3421242499"/>
      </p:ext>
    </p:extLst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437447" y="533400"/>
            <a:ext cx="8689064" cy="1066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flipH="1" flipV="1">
            <a:off x="2437447" y="1828800"/>
            <a:ext cx="8689064" cy="4191000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 noProof="0"/>
              <a:t>حرر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471950" y="6155268"/>
            <a:ext cx="5654560" cy="27304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3885625" y="6155268"/>
            <a:ext cx="1371957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D6AC4910-0961-46E2-9A92-AB3B35EEC72B}" type="datetime1">
              <a:rPr lang="ar-SA" smtClean="0"/>
              <a:pPr/>
              <a:t>20/11/1439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2437447" y="6155268"/>
            <a:ext cx="1219519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AAEAE4A8-A6E5-453E-B946-FB774B73F48C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09433472"/>
      </p:ext>
    </p:extLst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 flipH="1">
            <a:off x="1065490" y="533400"/>
            <a:ext cx="2362816" cy="5486400"/>
          </a:xfrm>
        </p:spPr>
        <p:txBody>
          <a:bodyPr vert="vert270" rtlCol="1"/>
          <a:lstStyle>
            <a:lvl1pPr algn="r" rtl="1">
              <a:lnSpc>
                <a:spcPct val="100000"/>
              </a:lnSpc>
              <a:defRPr/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flipH="1" flipV="1">
            <a:off x="3656966" y="533400"/>
            <a:ext cx="7469544" cy="5486400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 noProof="0"/>
              <a:t>حرر أنماط نص الشكل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  <a:endParaRPr lang="ar-SA" noProof="0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471950" y="6155268"/>
            <a:ext cx="5654560" cy="273049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noProof="0" dirty="0"/>
              <a:t>إضافة تذييل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3885625" y="6155268"/>
            <a:ext cx="1371957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49D61AD4-4F03-4304-A759-AFA75E906E7E}" type="datetime1">
              <a:rPr lang="ar-SA" smtClean="0"/>
              <a:pPr/>
              <a:t>20/11/1439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2437447" y="6155268"/>
            <a:ext cx="1219519" cy="273049"/>
          </a:xfrm>
        </p:spPr>
        <p:txBody>
          <a:bodyPr rtlCol="1"/>
          <a:lstStyle>
            <a:lvl1pPr algn="l" rtl="1">
              <a:defRPr/>
            </a:lvl1pPr>
          </a:lstStyle>
          <a:p>
            <a:fld id="{AAEAE4A8-A6E5-453E-B946-FB774B73F48C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6851596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00F1-E7BE-480D-8FA1-22C4E81A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85AEA-D145-4BFC-A001-48CC5299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5716-6110-489F-8770-FE5A20CB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841E-AFAF-4213-9325-19F9B9CB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F83B-EC5E-4C1B-A09F-53AEA04F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9765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6DB5-D9B5-45A4-827B-147A0087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C6FA-CB1B-4844-9762-AA1813A76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7235F-AD27-45E4-AEE1-C0FF0284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869F-3CE4-4382-A2E1-32453CA4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C1231-C522-48AE-8BE2-6E4B7EFD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896FE-83CB-40A0-8118-9CA13F89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8962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977D-23A9-4896-A375-0B6F9CD2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C793-23E2-4FF5-BAF6-9903DBB1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CD011-E09F-4315-8433-F2BA90B46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A5A92-FE3C-40C2-8184-C98439665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80D5E-1B46-4135-9B15-5997089E1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32408-E244-41F9-81A9-64246E8B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2FAA3-9CB6-4952-8136-68D47D25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B73CF-004E-4FBE-963D-6F55BE8B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4196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51FB-5945-46A0-953E-3A39D2D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2D69A-DF76-45B4-BB46-239B01B6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76ECF-D5BF-4BC2-95DC-1B7FB18A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68F7C-86E4-4733-AE91-74F096AC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6327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EFC07-23DE-42DC-8898-3D23F50E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54AAF-0D39-41F9-A739-48D8AC24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0F39-43DB-40AC-88DF-DB040AB0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7723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A9E-4C45-48CD-A3CF-0FB168D8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43C-61A4-4C82-ADEE-1E2278CF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36CA-F425-4C5C-AFFF-9B219B73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2C94-03AE-4EB3-87EB-CAC01785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987A-F033-418F-9EB9-667BA7F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7739-01F6-45D6-82FC-DF5FB96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8052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8C7-1670-4C6A-BF8B-43C9FA75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21C3B-DF11-4406-8A51-8996E30F3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02A-950E-465C-B541-59A1CC389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390D5-5DF1-4B28-BE8D-06C5E81E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11D92-FB45-4F82-8C06-5394EAC8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BA03E-0BA3-4704-A3B3-92946D32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7910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5F8B1-6EAD-4065-BDCA-6425F4F2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D54BC-2A8C-4CFF-BFFD-2C7C988C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4132-4BCF-4F0B-BFB4-EB24C07F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61B8-BA3E-4781-90C4-A2021958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4328-7F84-4677-9714-D5A04CFD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D4CB-B0FD-47F7-BD03-A2F41CD63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1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pull/>
  </p:transition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0800000" flipH="1">
            <a:off x="11320936" y="1"/>
            <a:ext cx="490067" cy="35521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32"/>
            <a:endParaRPr lang="en-US" sz="2667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11362768" y="75053"/>
            <a:ext cx="406400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fld id="{6C5AF65D-6854-49AF-ABC5-48B5BA0EA842}" type="slidenum">
              <a:rPr lang="en-US" sz="1333" smtClean="0">
                <a:solidFill>
                  <a:srgbClr val="262626">
                    <a:lumMod val="50000"/>
                    <a:lumOff val="50000"/>
                  </a:srgbClr>
                </a:solidFill>
                <a:latin typeface="HP Simplified"/>
                <a:cs typeface="HP Simplified"/>
              </a:rPr>
              <a:pPr algn="ctr"/>
              <a:t>‹#›</a:t>
            </a:fld>
            <a:endParaRPr lang="en-US" sz="1333" dirty="0">
              <a:solidFill>
                <a:srgbClr val="262626">
                  <a:lumMod val="50000"/>
                  <a:lumOff val="50000"/>
                </a:srgbClr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120744449"/>
      </p:ext>
    </p:extLst>
  </p:cSld>
  <p:clrMap bg1="lt1" tx1="dk1" bg2="lt2" tx2="dk2" accent1="accent1" accent2="accent2" accent3="accent3" accent4="accent4" accent5="accent5" accent6="accent6" hlink="hlink" folHlink="folHlink"/>
  <p:transition spd="med">
    <p:pull/>
  </p:transition>
  <p:hf sldNum="0" hdr="0" ftr="0" dt="0"/>
  <p:txStyles>
    <p:titleStyle>
      <a:lvl1pPr algn="l" defTabSz="1219140" rtl="0" eaLnBrk="1" latinLnBrk="0" hangingPunct="1">
        <a:spcBef>
          <a:spcPct val="0"/>
        </a:spcBef>
        <a:buNone/>
        <a:defRPr sz="3733" b="1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None/>
        <a:defRPr sz="4267" kern="1200">
          <a:solidFill>
            <a:schemeClr val="bg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 flipH="1">
            <a:off x="2437447" y="533400"/>
            <a:ext cx="8689064" cy="10668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ar-SA" noProof="0" dirty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2437447" y="1828800"/>
            <a:ext cx="8689064" cy="41910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ar-SA" noProof="0" dirty="0"/>
              <a:t>انقر لتحرير أنماط النص الرئيسي</a:t>
            </a:r>
          </a:p>
          <a:p>
            <a:pPr lvl="1" rtl="1"/>
            <a:r>
              <a:rPr lang="ar-SA" noProof="0" dirty="0"/>
              <a:t>المستوى الثاني</a:t>
            </a:r>
          </a:p>
          <a:p>
            <a:pPr lvl="2" rtl="1"/>
            <a:r>
              <a:rPr lang="ar-SA" noProof="0" dirty="0"/>
              <a:t>المستوى الثالث</a:t>
            </a:r>
          </a:p>
          <a:p>
            <a:pPr lvl="3" rtl="1"/>
            <a:r>
              <a:rPr lang="ar-SA" noProof="0" dirty="0"/>
              <a:t>المستوى الرابع</a:t>
            </a:r>
          </a:p>
          <a:p>
            <a:pPr lvl="4" rtl="1"/>
            <a:r>
              <a:rPr lang="ar-SA" noProof="0" dirty="0"/>
              <a:t>المستوى الخامس</a:t>
            </a: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5471950" y="6155268"/>
            <a:ext cx="5654560" cy="27304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ar-SA" dirty="0"/>
              <a:t>إضافة تذييل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3885625" y="6155268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0D4BEBF-79A0-478B-8496-3E711AC2DF46}" type="datetime1">
              <a:rPr lang="ar-SA" smtClean="0"/>
              <a:pPr/>
              <a:t>20/11/1439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2437447" y="6155268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AEAE4A8-A6E5-453E-B946-FB774B73F48C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7132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>
    <p:pull/>
  </p:transition>
  <p:hf sldNum="0" hdr="0" ftr="0" dt="0"/>
  <p:txStyles>
    <p:titleStyle>
      <a:lvl1pPr algn="r" defTabSz="914400" rtl="1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432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9436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7724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96012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097280" indent="-137160" algn="r" defTabSz="914400" rtl="1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234440" indent="-137160" algn="r" defTabSz="914400" rtl="1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r" defTabSz="914400" rtl="1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r" defTabSz="914400" rtl="1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r" defTabSz="914400" rtl="1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&#1580;&#1608;&#1604;&#1577;%20&#1580;&#1608;&#1610;&#1577;%20&#1593;&#1604;&#1609;%20&#1575;&#1604;&#1583;&#1575;&#1574;&#1585;&#1610;%20&#1575;&#1604;&#1579;&#1575;&#1604;&#1579;.kmz" TargetMode="External"/><Relationship Id="rId3" Type="http://schemas.openxmlformats.org/officeDocument/2006/relationships/hyperlink" Target="&#1582;&#1575;&#1585;&#1591;&#1577;%20&#1605;&#1588;&#1585;&#1608;&#1593;%20&#1578;&#1606;&#1602;&#1610;&#1577;%20&#1575;&#1604;&#1605;&#1610;&#1575;&#1607;.pdf" TargetMode="External"/><Relationship Id="rId7" Type="http://schemas.openxmlformats.org/officeDocument/2006/relationships/hyperlink" Target="https://www.youtube.com/watch?v=PSzH4ptRh6s" TargetMode="External"/><Relationship Id="rId2" Type="http://schemas.openxmlformats.org/officeDocument/2006/relationships/hyperlink" Target="&#1575;&#1604;&#1582;&#1575;&#1585;&#1591;&#1577;%20&#1575;&#1604;&#1575;&#1580;&#1585;&#1575;&#1574;&#1610;&#1577;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maps/d/u/0/viewer?hl=ar&amp;mid=1jwRDhVv0rdlVQfUZ21xyit0neIw&amp;ll=21.41753326351189,39.82028652313204&amp;z=11" TargetMode="External"/><Relationship Id="rId5" Type="http://schemas.openxmlformats.org/officeDocument/2006/relationships/hyperlink" Target="https://www.google.com/maps/d/viewer?mid=1tFKHGHoSKCSC6XeiRvvjSZLxhhM&amp;ll=21.440293605844488,39.805487307259&amp;z=14" TargetMode="External"/><Relationship Id="rId4" Type="http://schemas.openxmlformats.org/officeDocument/2006/relationships/hyperlink" Target="https://www.google.com/maps/d/viewer?mid=z021wR4ZFQes.kFOdhSho5H8s&amp;hl=ar" TargetMode="External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6.emf"/><Relationship Id="rId7" Type="http://schemas.openxmlformats.org/officeDocument/2006/relationships/image" Target="../media/image13.jpg"/><Relationship Id="rId2" Type="http://schemas.openxmlformats.org/officeDocument/2006/relationships/hyperlink" Target="&#1580;&#1608;&#1604;&#1577;%20&#1580;&#1608;&#1610;&#1577;%20&#1593;&#1604;&#1609;%20&#1575;&#1604;&#1583;&#1575;&#1574;&#1585;&#1610;%20&#1575;&#1604;&#1579;&#1575;&#1604;&#1579;.kmz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B0A75A5A-8E5B-4F5B-A48C-ACFC4AD17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69" y="47090"/>
            <a:ext cx="3205072" cy="2067272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7C361C5E-09AC-48FD-9DF9-0D24E455EDE6}"/>
              </a:ext>
            </a:extLst>
          </p:cNvPr>
          <p:cNvSpPr txBox="1"/>
          <p:nvPr/>
        </p:nvSpPr>
        <p:spPr>
          <a:xfrm>
            <a:off x="5656667" y="2283119"/>
            <a:ext cx="59040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60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مشروع </a:t>
            </a:r>
          </a:p>
          <a:p>
            <a:pPr algn="ctr"/>
            <a:r>
              <a:rPr lang="ar-SA" sz="60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الخارطة الذكية للحج</a:t>
            </a:r>
          </a:p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Hajj Smart Map</a:t>
            </a:r>
            <a:endParaRPr lang="ar-SA" sz="6000" b="1" dirty="0">
              <a:solidFill>
                <a:schemeClr val="bg1">
                  <a:lumMod val="50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ctr"/>
            <a:endParaRPr lang="en-IN" sz="2800" b="1" dirty="0">
              <a:solidFill>
                <a:srgbClr val="00206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6A6261FA-8139-414D-AA75-B80E80CF5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465" y="5331509"/>
            <a:ext cx="1760476" cy="1442615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EC9E3C9E-F105-4593-BA24-AE3E50E87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090"/>
            <a:ext cx="2824022" cy="20672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/>
          </a:sp3d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1">
            <a:extLst>
              <a:ext uri="{FF2B5EF4-FFF2-40B4-BE49-F238E27FC236}">
                <a16:creationId xmlns:a16="http://schemas.microsoft.com/office/drawing/2014/main" id="{7F157A56-16D1-44D5-9E0F-40E6E672F739}"/>
              </a:ext>
            </a:extLst>
          </p:cNvPr>
          <p:cNvSpPr txBox="1"/>
          <p:nvPr/>
        </p:nvSpPr>
        <p:spPr>
          <a:xfrm>
            <a:off x="3237049" y="198465"/>
            <a:ext cx="5683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800" b="1" dirty="0">
                <a:solidFill>
                  <a:srgbClr val="002060"/>
                </a:solidFill>
                <a:latin typeface="Sakkal Majalla" panose="02000000000000000000" pitchFamily="2" charset="-78"/>
                <a:cs typeface="AlHadari " panose="02000000000000000000" pitchFamily="2" charset="-78"/>
              </a:rPr>
              <a:t>وصف المشروع‏</a:t>
            </a:r>
            <a:endParaRPr lang="id-ID" sz="4800" b="1" dirty="0">
              <a:solidFill>
                <a:srgbClr val="002060"/>
              </a:solidFill>
              <a:latin typeface="Sakkal Majalla" panose="02000000000000000000" pitchFamily="2" charset="-78"/>
              <a:cs typeface="AlHadari " panose="02000000000000000000" pitchFamily="2" charset="-78"/>
            </a:endParaRPr>
          </a:p>
        </p:txBody>
      </p:sp>
      <p:grpSp>
        <p:nvGrpSpPr>
          <p:cNvPr id="21" name="Group 2">
            <a:extLst>
              <a:ext uri="{FF2B5EF4-FFF2-40B4-BE49-F238E27FC236}">
                <a16:creationId xmlns:a16="http://schemas.microsoft.com/office/drawing/2014/main" id="{CAA7C09A-18B0-4B8D-8FF5-1D7B8CE0AFF1}"/>
              </a:ext>
            </a:extLst>
          </p:cNvPr>
          <p:cNvGrpSpPr/>
          <p:nvPr/>
        </p:nvGrpSpPr>
        <p:grpSpPr>
          <a:xfrm>
            <a:off x="5449656" y="1700671"/>
            <a:ext cx="1292688" cy="1274400"/>
            <a:chOff x="5440512" y="3500408"/>
            <a:chExt cx="1292688" cy="1274400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706A1AA9-9B8F-4486-BE1C-234F4F8F2DC6}"/>
                </a:ext>
              </a:extLst>
            </p:cNvPr>
            <p:cNvSpPr/>
            <p:nvPr/>
          </p:nvSpPr>
          <p:spPr>
            <a:xfrm>
              <a:off x="5458800" y="3500408"/>
              <a:ext cx="1274400" cy="1274400"/>
            </a:xfrm>
            <a:prstGeom prst="ellipse">
              <a:avLst/>
            </a:prstGeom>
            <a:solidFill>
              <a:srgbClr val="D14969"/>
            </a:solidFill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1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1F2E93D3-BC2D-4BD6-9A32-3B43232F8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295" y="3809159"/>
              <a:ext cx="650296" cy="650296"/>
            </a:xfrm>
            <a:prstGeom prst="rect">
              <a:avLst/>
            </a:prstGeom>
          </p:spPr>
        </p:pic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7AD3E206-4FD9-4D9D-BBA1-5847EF70F5F1}"/>
                </a:ext>
              </a:extLst>
            </p:cNvPr>
            <p:cNvSpPr txBox="1"/>
            <p:nvPr/>
          </p:nvSpPr>
          <p:spPr>
            <a:xfrm>
              <a:off x="5440512" y="4264708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EC6E6330-26E3-41C3-A583-25789C9B558E}"/>
              </a:ext>
            </a:extLst>
          </p:cNvPr>
          <p:cNvSpPr txBox="1"/>
          <p:nvPr/>
        </p:nvSpPr>
        <p:spPr>
          <a:xfrm>
            <a:off x="3330251" y="2975071"/>
            <a:ext cx="5549785" cy="28855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خارطة الكترونية تفاعلية، تتكامل بها مجموعة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GPS</a:t>
            </a:r>
            <a:r>
              <a:rPr lang="ar-SA" sz="28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من الأنظمة الملاحية </a:t>
            </a:r>
          </a:p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GIS</a:t>
            </a:r>
            <a:r>
              <a:rPr lang="ar-SA" sz="28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ونظم المعلومات الجغرافية 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DATABASE</a:t>
            </a:r>
            <a:r>
              <a:rPr lang="ar-SA" sz="28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وقواعد البيانات </a:t>
            </a:r>
          </a:p>
          <a:p>
            <a:pPr algn="ctr"/>
            <a:r>
              <a:rPr lang="ar-SA" sz="28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لتشكل معاً منظومة بناء الخارطة، </a:t>
            </a:r>
          </a:p>
          <a:p>
            <a:pPr algn="ctr"/>
            <a:r>
              <a:rPr lang="ar-SA" sz="28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لدعم أهداف وخطط المستهدفين منه. </a:t>
            </a:r>
          </a:p>
          <a:p>
            <a:endParaRPr lang="ar-SA" sz="1351" dirty="0">
              <a:solidFill>
                <a:srgbClr val="002060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27" name="Straight Connector 4">
            <a:extLst>
              <a:ext uri="{FF2B5EF4-FFF2-40B4-BE49-F238E27FC236}">
                <a16:creationId xmlns:a16="http://schemas.microsoft.com/office/drawing/2014/main" id="{90876D5E-3209-4C74-9E22-C33E56E6C789}"/>
              </a:ext>
            </a:extLst>
          </p:cNvPr>
          <p:cNvCxnSpPr>
            <a:cxnSpLocks/>
          </p:cNvCxnSpPr>
          <p:nvPr/>
        </p:nvCxnSpPr>
        <p:spPr>
          <a:xfrm>
            <a:off x="6099124" y="848913"/>
            <a:ext cx="6020" cy="87145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230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992280" y="3995320"/>
            <a:ext cx="217110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2040DE1A-5A70-4BAF-B86B-DE4D20D2CA3D}"/>
              </a:ext>
            </a:extLst>
          </p:cNvPr>
          <p:cNvGrpSpPr/>
          <p:nvPr/>
        </p:nvGrpSpPr>
        <p:grpSpPr>
          <a:xfrm>
            <a:off x="0" y="3535737"/>
            <a:ext cx="2174264" cy="919163"/>
            <a:chOff x="0" y="3535737"/>
            <a:chExt cx="2069760" cy="919163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AF54DAFC-72BF-4C18-B451-30110FC8EBCC}"/>
                </a:ext>
              </a:extLst>
            </p:cNvPr>
            <p:cNvSpPr/>
            <p:nvPr/>
          </p:nvSpPr>
          <p:spPr>
            <a:xfrm>
              <a:off x="1150597" y="3535737"/>
              <a:ext cx="919163" cy="919163"/>
            </a:xfrm>
            <a:prstGeom prst="arc">
              <a:avLst>
                <a:gd name="adj1" fmla="val 5420354"/>
                <a:gd name="adj2" fmla="val 1085334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B54977-33F8-4105-824C-3D0C493D5B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95319"/>
              <a:ext cx="153851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DB8234-7655-4312-99D5-ACC91B4B894B}"/>
                </a:ext>
              </a:extLst>
            </p:cNvPr>
            <p:cNvSpPr/>
            <p:nvPr/>
          </p:nvSpPr>
          <p:spPr>
            <a:xfrm>
              <a:off x="1514929" y="3900070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868629C6-9D56-44C4-A90C-D16F2E7AA94B}"/>
                </a:ext>
              </a:extLst>
            </p:cNvPr>
            <p:cNvSpPr/>
            <p:nvPr/>
          </p:nvSpPr>
          <p:spPr>
            <a:xfrm>
              <a:off x="1395865" y="3781005"/>
              <a:ext cx="428627" cy="428627"/>
            </a:xfrm>
            <a:prstGeom prst="donut">
              <a:avLst>
                <a:gd name="adj" fmla="val 5281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1E0E5245-3E9D-45CB-A2A2-78E37536928E}"/>
                </a:ext>
              </a:extLst>
            </p:cNvPr>
            <p:cNvSpPr/>
            <p:nvPr/>
          </p:nvSpPr>
          <p:spPr>
            <a:xfrm>
              <a:off x="1262993" y="3648133"/>
              <a:ext cx="694371" cy="694371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مجموعة 37">
            <a:extLst>
              <a:ext uri="{FF2B5EF4-FFF2-40B4-BE49-F238E27FC236}">
                <a16:creationId xmlns:a16="http://schemas.microsoft.com/office/drawing/2014/main" id="{6BB7CF8E-DC03-4D5E-BCBA-2EB1C814EDBD}"/>
              </a:ext>
            </a:extLst>
          </p:cNvPr>
          <p:cNvGrpSpPr/>
          <p:nvPr/>
        </p:nvGrpSpPr>
        <p:grpSpPr>
          <a:xfrm>
            <a:off x="1639500" y="4342505"/>
            <a:ext cx="124240" cy="1132494"/>
            <a:chOff x="1548059" y="4342505"/>
            <a:chExt cx="124240" cy="113249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8353AA-1A28-4FAD-AF44-130B899BAA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0179" y="4342505"/>
              <a:ext cx="0" cy="1033387"/>
            </a:xfrm>
            <a:prstGeom prst="line">
              <a:avLst/>
            </a:prstGeom>
            <a:ln w="19050"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B49B4F-63E8-4430-9059-553CBCA3AB43}"/>
                </a:ext>
              </a:extLst>
            </p:cNvPr>
            <p:cNvSpPr/>
            <p:nvPr/>
          </p:nvSpPr>
          <p:spPr>
            <a:xfrm>
              <a:off x="1548059" y="5350759"/>
              <a:ext cx="124240" cy="12424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474423" y="2663307"/>
            <a:ext cx="2454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3A1A4"/>
                </a:solidFill>
                <a:latin typeface="Century Gothic" panose="020B0502020202020204" pitchFamily="34" charset="0"/>
              </a:rPr>
              <a:t>1</a:t>
            </a:r>
          </a:p>
          <a:p>
            <a:pPr algn="ctr"/>
            <a:r>
              <a:rPr lang="ar-SA" sz="2400" dirty="0">
                <a:solidFill>
                  <a:srgbClr val="009E8F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دواعي التنفيذ</a:t>
            </a:r>
            <a:endParaRPr lang="en-US" sz="2400" dirty="0">
              <a:solidFill>
                <a:srgbClr val="009E8F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78830" y="5497070"/>
            <a:ext cx="4315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000" dirty="0">
                <a:solidFill>
                  <a:srgbClr val="E7E6E6">
                    <a:lumMod val="50000"/>
                  </a:srgb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عدم معرفة مواقع سكن الحجاج بدقة، يؤدي إلى صعوبات في التخطيط لنقل واسكان واعاشة الحجاج</a:t>
            </a:r>
            <a:endParaRPr lang="en-US" sz="20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ED1B3B5F-E527-44AF-85A7-BE0BCB2F1D98}"/>
              </a:ext>
            </a:extLst>
          </p:cNvPr>
          <p:cNvGrpSpPr/>
          <p:nvPr/>
        </p:nvGrpSpPr>
        <p:grpSpPr>
          <a:xfrm>
            <a:off x="1778426" y="3535737"/>
            <a:ext cx="3112909" cy="919163"/>
            <a:chOff x="1657907" y="3535737"/>
            <a:chExt cx="3233429" cy="919163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4B9C7B-4DA7-40E1-B723-68758EB971FE}"/>
                </a:ext>
              </a:extLst>
            </p:cNvPr>
            <p:cNvSpPr/>
            <p:nvPr/>
          </p:nvSpPr>
          <p:spPr>
            <a:xfrm rot="5400000">
              <a:off x="3972173" y="3535737"/>
              <a:ext cx="919163" cy="919163"/>
            </a:xfrm>
            <a:prstGeom prst="arc">
              <a:avLst>
                <a:gd name="adj1" fmla="val 5420354"/>
                <a:gd name="adj2" fmla="val 1085334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grpSp>
          <p:nvGrpSpPr>
            <p:cNvPr id="3" name="مجموعة 2">
              <a:extLst>
                <a:ext uri="{FF2B5EF4-FFF2-40B4-BE49-F238E27FC236}">
                  <a16:creationId xmlns:a16="http://schemas.microsoft.com/office/drawing/2014/main" id="{DE9BD908-3CB3-4B7A-B3A3-FB75B1B5C00A}"/>
                </a:ext>
              </a:extLst>
            </p:cNvPr>
            <p:cNvGrpSpPr/>
            <p:nvPr/>
          </p:nvGrpSpPr>
          <p:grpSpPr>
            <a:xfrm>
              <a:off x="1657907" y="3648133"/>
              <a:ext cx="3121033" cy="694371"/>
              <a:chOff x="1657907" y="3648133"/>
              <a:chExt cx="3121033" cy="6943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141C71E-E08E-4C35-AF33-12A46FFB4E28}"/>
                  </a:ext>
                </a:extLst>
              </p:cNvPr>
              <p:cNvCxnSpPr/>
              <p:nvPr/>
            </p:nvCxnSpPr>
            <p:spPr>
              <a:xfrm>
                <a:off x="1657907" y="3995319"/>
                <a:ext cx="277200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37A3CB3-AA60-41C6-B92B-B84EC0A87E61}"/>
                  </a:ext>
                </a:extLst>
              </p:cNvPr>
              <p:cNvSpPr/>
              <p:nvPr/>
            </p:nvSpPr>
            <p:spPr>
              <a:xfrm>
                <a:off x="4336505" y="3900070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Circle: Hollow 20">
                <a:extLst>
                  <a:ext uri="{FF2B5EF4-FFF2-40B4-BE49-F238E27FC236}">
                    <a16:creationId xmlns:a16="http://schemas.microsoft.com/office/drawing/2014/main" id="{5AB77009-91CD-4089-A339-205E1FD860BA}"/>
                  </a:ext>
                </a:extLst>
              </p:cNvPr>
              <p:cNvSpPr/>
              <p:nvPr/>
            </p:nvSpPr>
            <p:spPr>
              <a:xfrm>
                <a:off x="4217441" y="3781005"/>
                <a:ext cx="428627" cy="428627"/>
              </a:xfrm>
              <a:prstGeom prst="donut">
                <a:avLst>
                  <a:gd name="adj" fmla="val 5281"/>
                </a:avLst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Circle: Hollow 21">
                <a:extLst>
                  <a:ext uri="{FF2B5EF4-FFF2-40B4-BE49-F238E27FC236}">
                    <a16:creationId xmlns:a16="http://schemas.microsoft.com/office/drawing/2014/main" id="{EB4F978A-6973-4038-9D44-C992F6903D28}"/>
                  </a:ext>
                </a:extLst>
              </p:cNvPr>
              <p:cNvSpPr/>
              <p:nvPr/>
            </p:nvSpPr>
            <p:spPr>
              <a:xfrm>
                <a:off x="4084569" y="3648133"/>
                <a:ext cx="694371" cy="694371"/>
              </a:xfrm>
              <a:prstGeom prst="donut">
                <a:avLst>
                  <a:gd name="adj" fmla="val 287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مجموعة 36">
            <a:extLst>
              <a:ext uri="{FF2B5EF4-FFF2-40B4-BE49-F238E27FC236}">
                <a16:creationId xmlns:a16="http://schemas.microsoft.com/office/drawing/2014/main" id="{68BBEC2C-17B0-4498-9FC0-AF6284F34503}"/>
              </a:ext>
            </a:extLst>
          </p:cNvPr>
          <p:cNvGrpSpPr/>
          <p:nvPr/>
        </p:nvGrpSpPr>
        <p:grpSpPr>
          <a:xfrm>
            <a:off x="4369635" y="2568391"/>
            <a:ext cx="124240" cy="1079744"/>
            <a:chOff x="4369635" y="2568391"/>
            <a:chExt cx="124240" cy="107974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82AF7D-7FF0-494C-891D-C601C69FA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1755" y="2614748"/>
              <a:ext cx="0" cy="1033387"/>
            </a:xfrm>
            <a:prstGeom prst="line">
              <a:avLst/>
            </a:prstGeom>
            <a:ln w="19050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6033AC-E99E-4309-BD9B-47A98BA0DEA7}"/>
                </a:ext>
              </a:extLst>
            </p:cNvPr>
            <p:cNvSpPr/>
            <p:nvPr/>
          </p:nvSpPr>
          <p:spPr>
            <a:xfrm>
              <a:off x="4369635" y="2568391"/>
              <a:ext cx="124240" cy="12424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674061" y="4382613"/>
            <a:ext cx="1515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9524"/>
                </a:solidFill>
                <a:latin typeface="Century Gothic" panose="020B0502020202020204" pitchFamily="34" charset="0"/>
              </a:rPr>
              <a:t>2</a:t>
            </a:r>
          </a:p>
          <a:p>
            <a:pPr algn="ctr"/>
            <a:r>
              <a:rPr lang="ar-SA" sz="2400" dirty="0">
                <a:solidFill>
                  <a:srgbClr val="EE9524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الرؤية</a:t>
            </a:r>
            <a:endParaRPr lang="en-US" sz="2400" dirty="0">
              <a:solidFill>
                <a:srgbClr val="EE9524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1706278" y="1714135"/>
            <a:ext cx="5301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400" dirty="0">
                <a:solidFill>
                  <a:srgbClr val="E7E6E6">
                    <a:lumMod val="50000"/>
                  </a:srgb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تقديم خدمات أمثل للحجاج في مجالات النقل، الإسكان، الاعاشة، الأمن والسلامة .. بشكل أكثر كفاءة.</a:t>
            </a:r>
            <a:endParaRPr lang="en-US" sz="2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016428FE-B23C-4F2D-B72B-A8BD3BC69F75}"/>
              </a:ext>
            </a:extLst>
          </p:cNvPr>
          <p:cNvGrpSpPr/>
          <p:nvPr/>
        </p:nvGrpSpPr>
        <p:grpSpPr>
          <a:xfrm>
            <a:off x="4532359" y="3535737"/>
            <a:ext cx="3102736" cy="919163"/>
            <a:chOff x="4494433" y="3535737"/>
            <a:chExt cx="3140662" cy="91916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2DD698-41EA-44B3-A338-53428D7D5050}"/>
                </a:ext>
              </a:extLst>
            </p:cNvPr>
            <p:cNvCxnSpPr/>
            <p:nvPr/>
          </p:nvCxnSpPr>
          <p:spPr>
            <a:xfrm>
              <a:off x="4494433" y="3995319"/>
              <a:ext cx="2674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A2636062-43D3-463C-B6BD-741D547DE965}"/>
                </a:ext>
              </a:extLst>
            </p:cNvPr>
            <p:cNvSpPr/>
            <p:nvPr/>
          </p:nvSpPr>
          <p:spPr>
            <a:xfrm>
              <a:off x="6715932" y="3535737"/>
              <a:ext cx="919163" cy="919163"/>
            </a:xfrm>
            <a:prstGeom prst="arc">
              <a:avLst>
                <a:gd name="adj1" fmla="val 5420354"/>
                <a:gd name="adj2" fmla="val 1085334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CB9A2B-6699-4804-99AE-7A924FDA4340}"/>
                </a:ext>
              </a:extLst>
            </p:cNvPr>
            <p:cNvSpPr/>
            <p:nvPr/>
          </p:nvSpPr>
          <p:spPr>
            <a:xfrm>
              <a:off x="7080263" y="3900070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3A6CDF07-EF0B-4379-8FBF-3718BD896047}"/>
                </a:ext>
              </a:extLst>
            </p:cNvPr>
            <p:cNvSpPr/>
            <p:nvPr/>
          </p:nvSpPr>
          <p:spPr>
            <a:xfrm>
              <a:off x="6961200" y="3781005"/>
              <a:ext cx="428627" cy="428627"/>
            </a:xfrm>
            <a:prstGeom prst="donut">
              <a:avLst>
                <a:gd name="adj" fmla="val 5281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FB3E2DCF-4068-4715-BD27-13370B541EAC}"/>
                </a:ext>
              </a:extLst>
            </p:cNvPr>
            <p:cNvSpPr/>
            <p:nvPr/>
          </p:nvSpPr>
          <p:spPr>
            <a:xfrm>
              <a:off x="6828328" y="3648133"/>
              <a:ext cx="694371" cy="694371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مجموعة 35">
            <a:extLst>
              <a:ext uri="{FF2B5EF4-FFF2-40B4-BE49-F238E27FC236}">
                <a16:creationId xmlns:a16="http://schemas.microsoft.com/office/drawing/2014/main" id="{E9112DDD-2D2B-4234-9736-1B0AD6A82BA9}"/>
              </a:ext>
            </a:extLst>
          </p:cNvPr>
          <p:cNvGrpSpPr/>
          <p:nvPr/>
        </p:nvGrpSpPr>
        <p:grpSpPr>
          <a:xfrm>
            <a:off x="7113393" y="4342505"/>
            <a:ext cx="124240" cy="1132494"/>
            <a:chOff x="7113393" y="4342505"/>
            <a:chExt cx="124240" cy="113249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49CDC4-E9AD-4789-BEA6-BFF07A731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15" y="4342505"/>
              <a:ext cx="0" cy="1033387"/>
            </a:xfrm>
            <a:prstGeom prst="line">
              <a:avLst/>
            </a:prstGeom>
            <a:ln w="1905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D4A8794-EADF-4527-95C6-C9D6781E9C8E}"/>
                </a:ext>
              </a:extLst>
            </p:cNvPr>
            <p:cNvSpPr/>
            <p:nvPr/>
          </p:nvSpPr>
          <p:spPr>
            <a:xfrm>
              <a:off x="7113393" y="5350759"/>
              <a:ext cx="124240" cy="12424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6064777" y="2765435"/>
            <a:ext cx="2192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F3078"/>
                </a:solidFill>
                <a:latin typeface="Century Gothic" panose="020B0502020202020204" pitchFamily="34" charset="0"/>
              </a:rPr>
              <a:t>3</a:t>
            </a:r>
          </a:p>
          <a:p>
            <a:pPr algn="ctr"/>
            <a:r>
              <a:rPr lang="ar-SA" sz="2400" dirty="0">
                <a:solidFill>
                  <a:srgbClr val="EF3078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الجهات المستهدفة</a:t>
            </a:r>
            <a:endParaRPr lang="en-US" sz="2400" dirty="0">
              <a:solidFill>
                <a:srgbClr val="EF3078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4653289" y="5470484"/>
            <a:ext cx="492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400" dirty="0">
                <a:solidFill>
                  <a:srgbClr val="E7E6E6">
                    <a:lumMod val="50000"/>
                  </a:srgb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وزارة الحج / إدارة الحشود / مؤسسات الطوافة /</a:t>
            </a:r>
          </a:p>
          <a:p>
            <a:pPr algn="ctr"/>
            <a:r>
              <a:rPr lang="ar-SA" sz="2400" dirty="0">
                <a:solidFill>
                  <a:srgbClr val="E7E6E6">
                    <a:lumMod val="50000"/>
                  </a:srgb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النقابة العامة للسيارات</a:t>
            </a:r>
            <a:endParaRPr lang="en-US" sz="2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010FBC67-A609-4F4E-8AE7-D47FEF3C5093}"/>
              </a:ext>
            </a:extLst>
          </p:cNvPr>
          <p:cNvGrpSpPr/>
          <p:nvPr/>
        </p:nvGrpSpPr>
        <p:grpSpPr>
          <a:xfrm>
            <a:off x="7270763" y="3535737"/>
            <a:ext cx="3078656" cy="919163"/>
            <a:chOff x="7208755" y="3535737"/>
            <a:chExt cx="3140664" cy="91916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272CB9A-11DA-403F-8A2C-8ACABB9E55E3}"/>
                </a:ext>
              </a:extLst>
            </p:cNvPr>
            <p:cNvCxnSpPr/>
            <p:nvPr/>
          </p:nvCxnSpPr>
          <p:spPr>
            <a:xfrm>
              <a:off x="7208755" y="3995319"/>
              <a:ext cx="2674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3730103-7F8D-4792-83EE-5FFC4A5D2274}"/>
                </a:ext>
              </a:extLst>
            </p:cNvPr>
            <p:cNvSpPr/>
            <p:nvPr/>
          </p:nvSpPr>
          <p:spPr>
            <a:xfrm rot="5400000">
              <a:off x="9430256" y="3535737"/>
              <a:ext cx="919163" cy="919163"/>
            </a:xfrm>
            <a:prstGeom prst="arc">
              <a:avLst>
                <a:gd name="adj1" fmla="val 5420354"/>
                <a:gd name="adj2" fmla="val 1085334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6694F26-80D5-467D-94C4-C9C860517F5F}"/>
                </a:ext>
              </a:extLst>
            </p:cNvPr>
            <p:cNvSpPr/>
            <p:nvPr/>
          </p:nvSpPr>
          <p:spPr>
            <a:xfrm>
              <a:off x="9794587" y="3900070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B0789B4A-0620-4211-9109-6DBE9A07FE51}"/>
                </a:ext>
              </a:extLst>
            </p:cNvPr>
            <p:cNvSpPr/>
            <p:nvPr/>
          </p:nvSpPr>
          <p:spPr>
            <a:xfrm>
              <a:off x="9675524" y="3781005"/>
              <a:ext cx="428627" cy="428627"/>
            </a:xfrm>
            <a:prstGeom prst="donut">
              <a:avLst>
                <a:gd name="adj" fmla="val 5281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9C63B36C-028C-4461-9179-02E81EA9B830}"/>
                </a:ext>
              </a:extLst>
            </p:cNvPr>
            <p:cNvSpPr/>
            <p:nvPr/>
          </p:nvSpPr>
          <p:spPr>
            <a:xfrm>
              <a:off x="9542652" y="3648133"/>
              <a:ext cx="694371" cy="694371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مجموعة 14">
            <a:extLst>
              <a:ext uri="{FF2B5EF4-FFF2-40B4-BE49-F238E27FC236}">
                <a16:creationId xmlns:a16="http://schemas.microsoft.com/office/drawing/2014/main" id="{41C2DDAA-744B-40E5-834B-740C89EE342E}"/>
              </a:ext>
            </a:extLst>
          </p:cNvPr>
          <p:cNvGrpSpPr/>
          <p:nvPr/>
        </p:nvGrpSpPr>
        <p:grpSpPr>
          <a:xfrm>
            <a:off x="9827717" y="2568391"/>
            <a:ext cx="124240" cy="1079744"/>
            <a:chOff x="9827717" y="2568391"/>
            <a:chExt cx="124240" cy="107974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E6C7CE-0DCB-4A82-B08E-519AC3270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9839" y="2614748"/>
              <a:ext cx="0" cy="1033387"/>
            </a:xfrm>
            <a:prstGeom prst="line">
              <a:avLst/>
            </a:prstGeom>
            <a:ln w="19050">
              <a:solidFill>
                <a:srgbClr val="1C7C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CFE38F3-7830-46D8-95EE-69DB62ED465D}"/>
                </a:ext>
              </a:extLst>
            </p:cNvPr>
            <p:cNvSpPr/>
            <p:nvPr/>
          </p:nvSpPr>
          <p:spPr>
            <a:xfrm>
              <a:off x="9827717" y="2568391"/>
              <a:ext cx="124240" cy="12424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8664828" y="4341268"/>
            <a:ext cx="2527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4</a:t>
            </a:r>
          </a:p>
          <a:p>
            <a:pPr algn="ctr"/>
            <a:r>
              <a:rPr lang="ar-SA" sz="2400" dirty="0">
                <a:solidFill>
                  <a:srgbClr val="1C7CB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البيانات المشمولة في الخارطة </a:t>
            </a:r>
            <a:endParaRPr lang="en-US" sz="2400" dirty="0">
              <a:solidFill>
                <a:srgbClr val="1C7CBB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ctr"/>
            <a:endParaRPr lang="en-US" sz="3600" dirty="0">
              <a:solidFill>
                <a:srgbClr val="1C7CB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446486" y="1746311"/>
            <a:ext cx="4690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400" dirty="0">
                <a:solidFill>
                  <a:srgbClr val="E7E6E6">
                    <a:lumMod val="50000"/>
                  </a:srgb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بيانات العمائر (وصفية) / بيانات  الملاك / خصائص الحجاج / بيانات المسؤولين / بيانات مكانية</a:t>
            </a:r>
            <a:r>
              <a:rPr lang="en-US" sz="2400" dirty="0">
                <a:solidFill>
                  <a:srgbClr val="E7E6E6">
                    <a:lumMod val="50000"/>
                  </a:srgb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</a:t>
            </a:r>
            <a:endParaRPr lang="ar-SA" sz="2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ctr"/>
            <a:r>
              <a:rPr lang="ar-SA" sz="2400" dirty="0">
                <a:solidFill>
                  <a:srgbClr val="E7E6E6">
                    <a:lumMod val="50000"/>
                  </a:srgb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</a:p>
          <a:p>
            <a:pPr algn="ctr"/>
            <a:endParaRPr lang="en-US" sz="2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808097" y="6261329"/>
            <a:ext cx="2808000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880407" y="6302651"/>
            <a:ext cx="2700000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953907" y="1655940"/>
            <a:ext cx="2736000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8507471" y="1676288"/>
            <a:ext cx="2700000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002243" y="260138"/>
            <a:ext cx="81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AlHadari " panose="02000000000000000000" pitchFamily="2" charset="-78"/>
              </a:rPr>
              <a:t>ملخص عنه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AlHadari " panose="02000000000000000000" pitchFamily="2" charset="-78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7" y="878989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</p:grpSp>
      <p:pic>
        <p:nvPicPr>
          <p:cNvPr id="53" name="صورة 52">
            <a:extLst>
              <a:ext uri="{FF2B5EF4-FFF2-40B4-BE49-F238E27FC236}">
                <a16:creationId xmlns:a16="http://schemas.microsoft.com/office/drawing/2014/main" id="{5E65B256-D929-4ED1-AEB2-F810FFCC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428" y="5597341"/>
            <a:ext cx="1409741" cy="115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18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5" grpId="0"/>
      <p:bldP spid="26" grpId="0"/>
      <p:bldP spid="34" grpId="0"/>
      <p:bldP spid="35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992280" y="3995320"/>
            <a:ext cx="217110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2040DE1A-5A70-4BAF-B86B-DE4D20D2CA3D}"/>
              </a:ext>
            </a:extLst>
          </p:cNvPr>
          <p:cNvGrpSpPr/>
          <p:nvPr/>
        </p:nvGrpSpPr>
        <p:grpSpPr>
          <a:xfrm>
            <a:off x="0" y="3535737"/>
            <a:ext cx="2069760" cy="919163"/>
            <a:chOff x="0" y="3535737"/>
            <a:chExt cx="2069760" cy="919163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AF54DAFC-72BF-4C18-B451-30110FC8EBCC}"/>
                </a:ext>
              </a:extLst>
            </p:cNvPr>
            <p:cNvSpPr/>
            <p:nvPr/>
          </p:nvSpPr>
          <p:spPr>
            <a:xfrm>
              <a:off x="1150597" y="3535737"/>
              <a:ext cx="919163" cy="919163"/>
            </a:xfrm>
            <a:prstGeom prst="arc">
              <a:avLst>
                <a:gd name="adj1" fmla="val 5420354"/>
                <a:gd name="adj2" fmla="val 1085334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B54977-33F8-4105-824C-3D0C493D5B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95319"/>
              <a:ext cx="153851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DB8234-7655-4312-99D5-ACC91B4B894B}"/>
                </a:ext>
              </a:extLst>
            </p:cNvPr>
            <p:cNvSpPr/>
            <p:nvPr/>
          </p:nvSpPr>
          <p:spPr>
            <a:xfrm>
              <a:off x="1514929" y="3900070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868629C6-9D56-44C4-A90C-D16F2E7AA94B}"/>
                </a:ext>
              </a:extLst>
            </p:cNvPr>
            <p:cNvSpPr/>
            <p:nvPr/>
          </p:nvSpPr>
          <p:spPr>
            <a:xfrm>
              <a:off x="1395865" y="3781005"/>
              <a:ext cx="428627" cy="428627"/>
            </a:xfrm>
            <a:prstGeom prst="donut">
              <a:avLst>
                <a:gd name="adj" fmla="val 5281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1E0E5245-3E9D-45CB-A2A2-78E37536928E}"/>
                </a:ext>
              </a:extLst>
            </p:cNvPr>
            <p:cNvSpPr/>
            <p:nvPr/>
          </p:nvSpPr>
          <p:spPr>
            <a:xfrm>
              <a:off x="1262993" y="3648133"/>
              <a:ext cx="694371" cy="694371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مجموعة 37">
            <a:extLst>
              <a:ext uri="{FF2B5EF4-FFF2-40B4-BE49-F238E27FC236}">
                <a16:creationId xmlns:a16="http://schemas.microsoft.com/office/drawing/2014/main" id="{6BB7CF8E-DC03-4D5E-BCBA-2EB1C814EDBD}"/>
              </a:ext>
            </a:extLst>
          </p:cNvPr>
          <p:cNvGrpSpPr/>
          <p:nvPr/>
        </p:nvGrpSpPr>
        <p:grpSpPr>
          <a:xfrm>
            <a:off x="1548059" y="4342505"/>
            <a:ext cx="124240" cy="1132494"/>
            <a:chOff x="1548059" y="4342505"/>
            <a:chExt cx="124240" cy="113249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8353AA-1A28-4FAD-AF44-130B899BAA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0179" y="4342505"/>
              <a:ext cx="0" cy="1033387"/>
            </a:xfrm>
            <a:prstGeom prst="line">
              <a:avLst/>
            </a:prstGeom>
            <a:ln w="19050"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B49B4F-63E8-4430-9059-553CBCA3AB43}"/>
                </a:ext>
              </a:extLst>
            </p:cNvPr>
            <p:cNvSpPr/>
            <p:nvPr/>
          </p:nvSpPr>
          <p:spPr>
            <a:xfrm>
              <a:off x="1548059" y="5350759"/>
              <a:ext cx="124240" cy="12424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1"/>
            <a:ext cx="151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3A1A4"/>
                </a:solidFill>
                <a:latin typeface="Century Gothic" panose="020B0502020202020204" pitchFamily="34" charset="0"/>
              </a:rPr>
              <a:t>1</a:t>
            </a:r>
          </a:p>
        </p:txBody>
      </p:sp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ED1B3B5F-E527-44AF-85A7-BE0BCB2F1D98}"/>
              </a:ext>
            </a:extLst>
          </p:cNvPr>
          <p:cNvGrpSpPr/>
          <p:nvPr/>
        </p:nvGrpSpPr>
        <p:grpSpPr>
          <a:xfrm>
            <a:off x="1705429" y="3535737"/>
            <a:ext cx="3185907" cy="919163"/>
            <a:chOff x="1657907" y="3535737"/>
            <a:chExt cx="3233429" cy="919163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4B9C7B-4DA7-40E1-B723-68758EB971FE}"/>
                </a:ext>
              </a:extLst>
            </p:cNvPr>
            <p:cNvSpPr/>
            <p:nvPr/>
          </p:nvSpPr>
          <p:spPr>
            <a:xfrm rot="5400000">
              <a:off x="3972173" y="3535737"/>
              <a:ext cx="919163" cy="919163"/>
            </a:xfrm>
            <a:prstGeom prst="arc">
              <a:avLst>
                <a:gd name="adj1" fmla="val 5420354"/>
                <a:gd name="adj2" fmla="val 1085334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grpSp>
          <p:nvGrpSpPr>
            <p:cNvPr id="3" name="مجموعة 2">
              <a:extLst>
                <a:ext uri="{FF2B5EF4-FFF2-40B4-BE49-F238E27FC236}">
                  <a16:creationId xmlns:a16="http://schemas.microsoft.com/office/drawing/2014/main" id="{DE9BD908-3CB3-4B7A-B3A3-FB75B1B5C00A}"/>
                </a:ext>
              </a:extLst>
            </p:cNvPr>
            <p:cNvGrpSpPr/>
            <p:nvPr/>
          </p:nvGrpSpPr>
          <p:grpSpPr>
            <a:xfrm>
              <a:off x="1657907" y="3648133"/>
              <a:ext cx="3121033" cy="694371"/>
              <a:chOff x="1657907" y="3648133"/>
              <a:chExt cx="3121033" cy="6943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141C71E-E08E-4C35-AF33-12A46FFB4E28}"/>
                  </a:ext>
                </a:extLst>
              </p:cNvPr>
              <p:cNvCxnSpPr/>
              <p:nvPr/>
            </p:nvCxnSpPr>
            <p:spPr>
              <a:xfrm>
                <a:off x="1657907" y="3995319"/>
                <a:ext cx="277200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37A3CB3-AA60-41C6-B92B-B84EC0A87E61}"/>
                  </a:ext>
                </a:extLst>
              </p:cNvPr>
              <p:cNvSpPr/>
              <p:nvPr/>
            </p:nvSpPr>
            <p:spPr>
              <a:xfrm>
                <a:off x="4336505" y="3900070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Circle: Hollow 20">
                <a:extLst>
                  <a:ext uri="{FF2B5EF4-FFF2-40B4-BE49-F238E27FC236}">
                    <a16:creationId xmlns:a16="http://schemas.microsoft.com/office/drawing/2014/main" id="{5AB77009-91CD-4089-A339-205E1FD860BA}"/>
                  </a:ext>
                </a:extLst>
              </p:cNvPr>
              <p:cNvSpPr/>
              <p:nvPr/>
            </p:nvSpPr>
            <p:spPr>
              <a:xfrm>
                <a:off x="4217441" y="3781005"/>
                <a:ext cx="428627" cy="428627"/>
              </a:xfrm>
              <a:prstGeom prst="donut">
                <a:avLst>
                  <a:gd name="adj" fmla="val 5281"/>
                </a:avLst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Circle: Hollow 21">
                <a:extLst>
                  <a:ext uri="{FF2B5EF4-FFF2-40B4-BE49-F238E27FC236}">
                    <a16:creationId xmlns:a16="http://schemas.microsoft.com/office/drawing/2014/main" id="{EB4F978A-6973-4038-9D44-C992F6903D28}"/>
                  </a:ext>
                </a:extLst>
              </p:cNvPr>
              <p:cNvSpPr/>
              <p:nvPr/>
            </p:nvSpPr>
            <p:spPr>
              <a:xfrm>
                <a:off x="4084569" y="3648133"/>
                <a:ext cx="694371" cy="694371"/>
              </a:xfrm>
              <a:prstGeom prst="donut">
                <a:avLst>
                  <a:gd name="adj" fmla="val 287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مجموعة 36">
            <a:extLst>
              <a:ext uri="{FF2B5EF4-FFF2-40B4-BE49-F238E27FC236}">
                <a16:creationId xmlns:a16="http://schemas.microsoft.com/office/drawing/2014/main" id="{68BBEC2C-17B0-4498-9FC0-AF6284F34503}"/>
              </a:ext>
            </a:extLst>
          </p:cNvPr>
          <p:cNvGrpSpPr/>
          <p:nvPr/>
        </p:nvGrpSpPr>
        <p:grpSpPr>
          <a:xfrm>
            <a:off x="4369635" y="2568391"/>
            <a:ext cx="124240" cy="1079744"/>
            <a:chOff x="4369635" y="2568391"/>
            <a:chExt cx="124240" cy="107974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82AF7D-7FF0-494C-891D-C601C69FA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1755" y="2614748"/>
              <a:ext cx="0" cy="1033387"/>
            </a:xfrm>
            <a:prstGeom prst="line">
              <a:avLst/>
            </a:prstGeom>
            <a:ln w="19050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6033AC-E99E-4309-BD9B-47A98BA0DEA7}"/>
                </a:ext>
              </a:extLst>
            </p:cNvPr>
            <p:cNvSpPr/>
            <p:nvPr/>
          </p:nvSpPr>
          <p:spPr>
            <a:xfrm>
              <a:off x="4369635" y="2568391"/>
              <a:ext cx="124240" cy="12424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674061" y="4382613"/>
            <a:ext cx="151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9524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270930" y="2087258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400" dirty="0">
                <a:solidFill>
                  <a:srgbClr val="E7E6E6">
                    <a:lumMod val="50000"/>
                  </a:srgb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الدعم بالصور ، الفيديوهات، والمستندات</a:t>
            </a:r>
            <a:endParaRPr lang="en-US" sz="2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016428FE-B23C-4F2D-B72B-A8BD3BC69F75}"/>
              </a:ext>
            </a:extLst>
          </p:cNvPr>
          <p:cNvGrpSpPr/>
          <p:nvPr/>
        </p:nvGrpSpPr>
        <p:grpSpPr>
          <a:xfrm>
            <a:off x="4532359" y="3535737"/>
            <a:ext cx="3102736" cy="919163"/>
            <a:chOff x="4494433" y="3535737"/>
            <a:chExt cx="3140662" cy="91916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2DD698-41EA-44B3-A338-53428D7D5050}"/>
                </a:ext>
              </a:extLst>
            </p:cNvPr>
            <p:cNvCxnSpPr/>
            <p:nvPr/>
          </p:nvCxnSpPr>
          <p:spPr>
            <a:xfrm>
              <a:off x="4494433" y="3995319"/>
              <a:ext cx="2674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A2636062-43D3-463C-B6BD-741D547DE965}"/>
                </a:ext>
              </a:extLst>
            </p:cNvPr>
            <p:cNvSpPr/>
            <p:nvPr/>
          </p:nvSpPr>
          <p:spPr>
            <a:xfrm>
              <a:off x="6715932" y="3535737"/>
              <a:ext cx="919163" cy="919163"/>
            </a:xfrm>
            <a:prstGeom prst="arc">
              <a:avLst>
                <a:gd name="adj1" fmla="val 5420354"/>
                <a:gd name="adj2" fmla="val 1085334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CB9A2B-6699-4804-99AE-7A924FDA4340}"/>
                </a:ext>
              </a:extLst>
            </p:cNvPr>
            <p:cNvSpPr/>
            <p:nvPr/>
          </p:nvSpPr>
          <p:spPr>
            <a:xfrm>
              <a:off x="7080263" y="3900070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3A6CDF07-EF0B-4379-8FBF-3718BD896047}"/>
                </a:ext>
              </a:extLst>
            </p:cNvPr>
            <p:cNvSpPr/>
            <p:nvPr/>
          </p:nvSpPr>
          <p:spPr>
            <a:xfrm>
              <a:off x="6961200" y="3781005"/>
              <a:ext cx="428627" cy="428627"/>
            </a:xfrm>
            <a:prstGeom prst="donut">
              <a:avLst>
                <a:gd name="adj" fmla="val 5281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FB3E2DCF-4068-4715-BD27-13370B541EAC}"/>
                </a:ext>
              </a:extLst>
            </p:cNvPr>
            <p:cNvSpPr/>
            <p:nvPr/>
          </p:nvSpPr>
          <p:spPr>
            <a:xfrm>
              <a:off x="6828328" y="3648133"/>
              <a:ext cx="694371" cy="694371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مجموعة 35">
            <a:extLst>
              <a:ext uri="{FF2B5EF4-FFF2-40B4-BE49-F238E27FC236}">
                <a16:creationId xmlns:a16="http://schemas.microsoft.com/office/drawing/2014/main" id="{E9112DDD-2D2B-4234-9736-1B0AD6A82BA9}"/>
              </a:ext>
            </a:extLst>
          </p:cNvPr>
          <p:cNvGrpSpPr/>
          <p:nvPr/>
        </p:nvGrpSpPr>
        <p:grpSpPr>
          <a:xfrm>
            <a:off x="7113393" y="4342505"/>
            <a:ext cx="124240" cy="1132494"/>
            <a:chOff x="7113393" y="4342505"/>
            <a:chExt cx="124240" cy="113249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49CDC4-E9AD-4789-BEA6-BFF07A731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15" y="4342505"/>
              <a:ext cx="0" cy="1033387"/>
            </a:xfrm>
            <a:prstGeom prst="line">
              <a:avLst/>
            </a:prstGeom>
            <a:ln w="19050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D4A8794-EADF-4527-95C6-C9D6781E9C8E}"/>
                </a:ext>
              </a:extLst>
            </p:cNvPr>
            <p:cNvSpPr/>
            <p:nvPr/>
          </p:nvSpPr>
          <p:spPr>
            <a:xfrm>
              <a:off x="7113393" y="5350759"/>
              <a:ext cx="124240" cy="12424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6417820" y="2961831"/>
            <a:ext cx="151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F3078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17158" y="5496172"/>
            <a:ext cx="431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400" dirty="0">
                <a:solidFill>
                  <a:srgbClr val="E7E6E6">
                    <a:lumMod val="50000"/>
                  </a:srgb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تعمل على الهواتف الذكية، الأجهزة اللوحية، </a:t>
            </a:r>
            <a:endParaRPr lang="en-US" sz="2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ctr"/>
            <a:r>
              <a:rPr lang="en-US" sz="2400" dirty="0">
                <a:solidFill>
                  <a:srgbClr val="E7E6E6">
                    <a:lumMod val="50000"/>
                  </a:srgb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GPS </a:t>
            </a:r>
            <a:r>
              <a:rPr lang="ar-SA" sz="2400" dirty="0">
                <a:solidFill>
                  <a:srgbClr val="E7E6E6">
                    <a:lumMod val="50000"/>
                  </a:srgb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الحواسيب المكتبية ، وأجهزة الـ</a:t>
            </a:r>
            <a:endParaRPr lang="en-US" sz="2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010FBC67-A609-4F4E-8AE7-D47FEF3C5093}"/>
              </a:ext>
            </a:extLst>
          </p:cNvPr>
          <p:cNvGrpSpPr/>
          <p:nvPr/>
        </p:nvGrpSpPr>
        <p:grpSpPr>
          <a:xfrm>
            <a:off x="7270763" y="3535737"/>
            <a:ext cx="3078656" cy="919163"/>
            <a:chOff x="7208755" y="3535737"/>
            <a:chExt cx="3140664" cy="91916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272CB9A-11DA-403F-8A2C-8ACABB9E55E3}"/>
                </a:ext>
              </a:extLst>
            </p:cNvPr>
            <p:cNvCxnSpPr/>
            <p:nvPr/>
          </p:nvCxnSpPr>
          <p:spPr>
            <a:xfrm>
              <a:off x="7208755" y="3995319"/>
              <a:ext cx="2674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3730103-7F8D-4792-83EE-5FFC4A5D2274}"/>
                </a:ext>
              </a:extLst>
            </p:cNvPr>
            <p:cNvSpPr/>
            <p:nvPr/>
          </p:nvSpPr>
          <p:spPr>
            <a:xfrm rot="5400000">
              <a:off x="9430256" y="3535737"/>
              <a:ext cx="919163" cy="919163"/>
            </a:xfrm>
            <a:prstGeom prst="arc">
              <a:avLst>
                <a:gd name="adj1" fmla="val 5420354"/>
                <a:gd name="adj2" fmla="val 1085334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6694F26-80D5-467D-94C4-C9C860517F5F}"/>
                </a:ext>
              </a:extLst>
            </p:cNvPr>
            <p:cNvSpPr/>
            <p:nvPr/>
          </p:nvSpPr>
          <p:spPr>
            <a:xfrm>
              <a:off x="9794587" y="3900070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B0789B4A-0620-4211-9109-6DBE9A07FE51}"/>
                </a:ext>
              </a:extLst>
            </p:cNvPr>
            <p:cNvSpPr/>
            <p:nvPr/>
          </p:nvSpPr>
          <p:spPr>
            <a:xfrm>
              <a:off x="9675524" y="3781005"/>
              <a:ext cx="428627" cy="428627"/>
            </a:xfrm>
            <a:prstGeom prst="donut">
              <a:avLst>
                <a:gd name="adj" fmla="val 5281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9C63B36C-028C-4461-9179-02E81EA9B830}"/>
                </a:ext>
              </a:extLst>
            </p:cNvPr>
            <p:cNvSpPr/>
            <p:nvPr/>
          </p:nvSpPr>
          <p:spPr>
            <a:xfrm>
              <a:off x="9542652" y="3648133"/>
              <a:ext cx="694371" cy="694371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مجموعة 14">
            <a:extLst>
              <a:ext uri="{FF2B5EF4-FFF2-40B4-BE49-F238E27FC236}">
                <a16:creationId xmlns:a16="http://schemas.microsoft.com/office/drawing/2014/main" id="{41C2DDAA-744B-40E5-834B-740C89EE342E}"/>
              </a:ext>
            </a:extLst>
          </p:cNvPr>
          <p:cNvGrpSpPr/>
          <p:nvPr/>
        </p:nvGrpSpPr>
        <p:grpSpPr>
          <a:xfrm>
            <a:off x="9827717" y="2568391"/>
            <a:ext cx="124240" cy="1079744"/>
            <a:chOff x="9827717" y="2568391"/>
            <a:chExt cx="124240" cy="107974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E6C7CE-0DCB-4A82-B08E-519AC3270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9839" y="2614748"/>
              <a:ext cx="0" cy="1033387"/>
            </a:xfrm>
            <a:prstGeom prst="line">
              <a:avLst/>
            </a:prstGeom>
            <a:ln w="19050">
              <a:solidFill>
                <a:srgbClr val="1C7C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CFE38F3-7830-46D8-95EE-69DB62ED465D}"/>
                </a:ext>
              </a:extLst>
            </p:cNvPr>
            <p:cNvSpPr/>
            <p:nvPr/>
          </p:nvSpPr>
          <p:spPr>
            <a:xfrm>
              <a:off x="9827717" y="2568391"/>
              <a:ext cx="124240" cy="12424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9132144" y="4382613"/>
            <a:ext cx="151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8452042" y="2080862"/>
            <a:ext cx="266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400" dirty="0">
                <a:solidFill>
                  <a:srgbClr val="E7E6E6">
                    <a:lumMod val="50000"/>
                  </a:srgb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تنفيذ عمليات متقدمة </a:t>
            </a:r>
            <a:endParaRPr lang="en-US" sz="2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65760" y="6327169"/>
            <a:ext cx="2808000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880407" y="6302651"/>
            <a:ext cx="2700000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934045" y="1984625"/>
            <a:ext cx="2736000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8477717" y="2061037"/>
            <a:ext cx="2700000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4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000" b="1" dirty="0">
                <a:solidFill>
                  <a:schemeClr val="accent1">
                    <a:lumMod val="75000"/>
                  </a:schemeClr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AlHadari " panose="02000000000000000000" pitchFamily="2" charset="-78"/>
              </a:rPr>
              <a:t>من مزايا وإمكانات الخارطة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AlHadari " panose="02000000000000000000" pitchFamily="2" charset="-78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7" y="878989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prstClr val="white"/>
                </a:solidFill>
              </a:endParaRPr>
            </a:p>
          </p:txBody>
        </p:sp>
      </p:grpSp>
      <p:pic>
        <p:nvPicPr>
          <p:cNvPr id="53" name="صورة 52">
            <a:extLst>
              <a:ext uri="{FF2B5EF4-FFF2-40B4-BE49-F238E27FC236}">
                <a16:creationId xmlns:a16="http://schemas.microsoft.com/office/drawing/2014/main" id="{5E65B256-D929-4ED1-AEB2-F810FFCC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428" y="5597341"/>
            <a:ext cx="1409741" cy="1155206"/>
          </a:xfrm>
          <a:prstGeom prst="rect">
            <a:avLst/>
          </a:prstGeom>
        </p:spPr>
      </p:pic>
      <p:sp>
        <p:nvSpPr>
          <p:cNvPr id="63" name="مستطيل 62">
            <a:extLst>
              <a:ext uri="{FF2B5EF4-FFF2-40B4-BE49-F238E27FC236}">
                <a16:creationId xmlns:a16="http://schemas.microsoft.com/office/drawing/2014/main" id="{7B819952-F72F-41F1-B5A4-8A1BD5F44E57}"/>
              </a:ext>
            </a:extLst>
          </p:cNvPr>
          <p:cNvSpPr/>
          <p:nvPr/>
        </p:nvSpPr>
        <p:spPr>
          <a:xfrm>
            <a:off x="1587372" y="4628668"/>
            <a:ext cx="1272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20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اقتصادية</a:t>
            </a:r>
          </a:p>
        </p:txBody>
      </p:sp>
      <p:pic>
        <p:nvPicPr>
          <p:cNvPr id="39" name="صورة 38">
            <a:extLst>
              <a:ext uri="{FF2B5EF4-FFF2-40B4-BE49-F238E27FC236}">
                <a16:creationId xmlns:a16="http://schemas.microsoft.com/office/drawing/2014/main" id="{498F1700-FC78-4962-9A70-9EC0600CE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31" y="5043989"/>
            <a:ext cx="1324889" cy="50903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67" name="مستطيل 66">
            <a:extLst>
              <a:ext uri="{FF2B5EF4-FFF2-40B4-BE49-F238E27FC236}">
                <a16:creationId xmlns:a16="http://schemas.microsoft.com/office/drawing/2014/main" id="{99E29949-C9D0-4A17-984D-AD6592824783}"/>
              </a:ext>
            </a:extLst>
          </p:cNvPr>
          <p:cNvSpPr/>
          <p:nvPr/>
        </p:nvSpPr>
        <p:spPr>
          <a:xfrm>
            <a:off x="4459606" y="4600002"/>
            <a:ext cx="2715252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</a:pPr>
            <a:r>
              <a:rPr lang="ar-SA" sz="20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منصات عمل متعددة.</a:t>
            </a:r>
          </a:p>
          <a:p>
            <a:pPr marL="285750" indent="-285750" algn="r" rtl="1">
              <a:lnSpc>
                <a:spcPct val="107000"/>
              </a:lnSpc>
              <a:buFontTx/>
              <a:buChar char="-"/>
            </a:pPr>
            <a:endParaRPr lang="en-US" sz="1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285750" indent="-285750" algn="r" rtl="1">
              <a:lnSpc>
                <a:spcPct val="107000"/>
              </a:lnSpc>
              <a:spcAft>
                <a:spcPts val="0"/>
              </a:spcAft>
              <a:buFontTx/>
              <a:buChar char="-"/>
            </a:pPr>
            <a:endParaRPr lang="en-US" sz="1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3" name="مستطيل 72">
            <a:extLst>
              <a:ext uri="{FF2B5EF4-FFF2-40B4-BE49-F238E27FC236}">
                <a16:creationId xmlns:a16="http://schemas.microsoft.com/office/drawing/2014/main" id="{A7C3BC7B-EC91-4921-BD85-7618DE2AD0BF}"/>
              </a:ext>
            </a:extLst>
          </p:cNvPr>
          <p:cNvSpPr/>
          <p:nvPr/>
        </p:nvSpPr>
        <p:spPr>
          <a:xfrm>
            <a:off x="7263108" y="2620118"/>
            <a:ext cx="2634597" cy="1738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</a:pPr>
            <a:r>
              <a:rPr lang="ar-SA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- البحث ، والتصفية .</a:t>
            </a:r>
          </a:p>
          <a:p>
            <a:pPr algn="r" rtl="1">
              <a:lnSpc>
                <a:spcPct val="107000"/>
              </a:lnSpc>
            </a:pPr>
            <a:r>
              <a:rPr lang="ar-SA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- قياس المسافات والمساحات مكتبياً.</a:t>
            </a:r>
          </a:p>
          <a:p>
            <a:pPr algn="r" rtl="1">
              <a:lnSpc>
                <a:spcPct val="107000"/>
              </a:lnSpc>
            </a:pPr>
            <a:r>
              <a:rPr lang="ar-SA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- جولات جوية تحاكي الطيران.</a:t>
            </a:r>
          </a:p>
          <a:p>
            <a:pPr algn="r" rtl="1">
              <a:lnSpc>
                <a:spcPct val="107000"/>
              </a:lnSpc>
            </a:pPr>
            <a:r>
              <a:rPr lang="ar-SA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               وغير ذلك ،،،</a:t>
            </a:r>
          </a:p>
          <a:p>
            <a:pPr marL="285750" indent="-285750" algn="r" rtl="1">
              <a:lnSpc>
                <a:spcPct val="107000"/>
              </a:lnSpc>
              <a:buFontTx/>
              <a:buChar char="-"/>
            </a:pPr>
            <a:endParaRPr lang="en-US" sz="1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285750" indent="-285750" algn="r" rtl="1">
              <a:lnSpc>
                <a:spcPct val="107000"/>
              </a:lnSpc>
              <a:spcAft>
                <a:spcPts val="0"/>
              </a:spcAft>
              <a:buFontTx/>
              <a:buChar char="-"/>
            </a:pPr>
            <a:endParaRPr lang="en-US" sz="1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5" name="مستطيل 74">
            <a:extLst>
              <a:ext uri="{FF2B5EF4-FFF2-40B4-BE49-F238E27FC236}">
                <a16:creationId xmlns:a16="http://schemas.microsoft.com/office/drawing/2014/main" id="{3DA5D7D2-FF2F-4B7A-9C76-D3E25104273B}"/>
              </a:ext>
            </a:extLst>
          </p:cNvPr>
          <p:cNvSpPr/>
          <p:nvPr/>
        </p:nvSpPr>
        <p:spPr>
          <a:xfrm>
            <a:off x="-744833" y="5571545"/>
            <a:ext cx="4015651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</a:pPr>
            <a:r>
              <a:rPr lang="ar-SA" sz="20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- تعمل بإمكانات شخصية متاحة للجميع.</a:t>
            </a:r>
          </a:p>
          <a:p>
            <a:pPr marL="285750" indent="-285750" algn="r" rtl="1">
              <a:lnSpc>
                <a:spcPct val="107000"/>
              </a:lnSpc>
              <a:buFontTx/>
              <a:buChar char="-"/>
            </a:pPr>
            <a:endParaRPr lang="en-US" sz="1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285750" indent="-285750" algn="r" rtl="1">
              <a:lnSpc>
                <a:spcPct val="107000"/>
              </a:lnSpc>
              <a:spcAft>
                <a:spcPts val="0"/>
              </a:spcAft>
              <a:buFontTx/>
              <a:buChar char="-"/>
            </a:pPr>
            <a:endParaRPr lang="en-US" sz="1400" dirty="0">
              <a:solidFill>
                <a:srgbClr val="E7E6E6">
                  <a:lumMod val="50000"/>
                </a:srgb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879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6" grpId="0"/>
      <p:bldP spid="34" grpId="0"/>
      <p:bldP spid="35" grpId="0"/>
      <p:bldP spid="51" grpId="0"/>
      <p:bldP spid="52" grpId="0"/>
      <p:bldP spid="63" grpId="0" build="p"/>
      <p:bldP spid="67" grpId="0" uiExpand="1" build="p"/>
      <p:bldP spid="73" grpId="0" uiExpand="1" build="p"/>
      <p:bldP spid="7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A7819E-8CA9-4CED-8726-3FD8CD8AF062}"/>
              </a:ext>
            </a:extLst>
          </p:cNvPr>
          <p:cNvCxnSpPr>
            <a:cxnSpLocks/>
          </p:cNvCxnSpPr>
          <p:nvPr/>
        </p:nvCxnSpPr>
        <p:spPr>
          <a:xfrm flipH="1">
            <a:off x="-19780" y="3419525"/>
            <a:ext cx="1327286" cy="91536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640207" y="3295440"/>
            <a:ext cx="1326448" cy="919208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3399664" y="3214865"/>
            <a:ext cx="2316970" cy="108035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142646" y="3287557"/>
            <a:ext cx="1417076" cy="607658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8140488" y="3295440"/>
            <a:ext cx="1868184" cy="59162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6C8155-9088-474B-BD1B-E4DBACF43361}"/>
              </a:ext>
            </a:extLst>
          </p:cNvPr>
          <p:cNvGrpSpPr/>
          <p:nvPr/>
        </p:nvGrpSpPr>
        <p:grpSpPr>
          <a:xfrm>
            <a:off x="2140654" y="162334"/>
            <a:ext cx="7771449" cy="907155"/>
            <a:chOff x="2140653" y="162333"/>
            <a:chExt cx="7771449" cy="9071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8AA9BD-5B28-4BB1-803B-54BB6E1B0DE1}"/>
                </a:ext>
              </a:extLst>
            </p:cNvPr>
            <p:cNvSpPr txBox="1"/>
            <p:nvPr/>
          </p:nvSpPr>
          <p:spPr>
            <a:xfrm>
              <a:off x="2140653" y="162333"/>
              <a:ext cx="77714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4000" b="1" dirty="0">
                  <a:solidFill>
                    <a:srgbClr val="C00000"/>
                  </a:solidFill>
                  <a:cs typeface="AlHadari " panose="02000000000000000000" pitchFamily="2" charset="-78"/>
                </a:rPr>
                <a:t>تجارب وخبرات</a:t>
              </a:r>
              <a:endParaRPr lang="en-US" sz="4000" b="1" dirty="0">
                <a:solidFill>
                  <a:srgbClr val="C00000"/>
                </a:solidFill>
                <a:cs typeface="AlHadari " panose="02000000000000000000" pitchFamily="2" charset="-78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884BCA-1978-49CC-8588-5399D7CABDE7}"/>
                </a:ext>
              </a:extLst>
            </p:cNvPr>
            <p:cNvGrpSpPr/>
            <p:nvPr/>
          </p:nvGrpSpPr>
          <p:grpSpPr>
            <a:xfrm>
              <a:off x="5378756" y="878988"/>
              <a:ext cx="1434489" cy="190500"/>
              <a:chOff x="4679586" y="878988"/>
              <a:chExt cx="1434489" cy="190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701A590-ABA9-4BD2-BD64-376A4C227798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E53B434-A2A6-4C16-99DD-292CE4FD62C4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3E5BC96-17A2-4BD5-BA51-10270687E851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06ACCC-548D-4873-BD3B-AD3CA2C095B0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BDE4C1-DAF9-476F-B807-27BE954F6C82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7487262" y="3559471"/>
            <a:ext cx="653226" cy="655177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7487262" y="3559471"/>
            <a:ext cx="608551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1235915" y="3043570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1338504" y="301464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2933119" y="3980388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3035709" y="3951463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5699770" y="2934231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5802359" y="2905306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5772382" y="3938192"/>
            <a:ext cx="4171921" cy="1633928"/>
            <a:chOff x="264452" y="4128241"/>
            <a:chExt cx="2240695" cy="353281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264452" y="5065752"/>
              <a:ext cx="2126507" cy="2595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dirty="0">
                  <a:solidFill>
                    <a:prstClr val="black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خرائط صماء</a:t>
              </a:r>
            </a:p>
            <a:p>
              <a:pPr algn="ctr"/>
              <a:r>
                <a:rPr lang="ar-SA" sz="2400" b="1" dirty="0">
                  <a:solidFill>
                    <a:prstClr val="black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  <a:hlinkClick r:id="rId2" action="ppaction://hlinkfile"/>
                </a:rPr>
                <a:t>- مكة بلا مباني مستأجرة</a:t>
              </a:r>
              <a:endParaRPr lang="ar-SA" sz="2400" b="1" dirty="0">
                <a:solidFill>
                  <a:prstClr val="black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  <a:p>
              <a:pPr algn="ctr"/>
              <a:r>
                <a:rPr lang="ar-SA" sz="2400" b="1" dirty="0">
                  <a:solidFill>
                    <a:prstClr val="black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  <a:hlinkClick r:id="rId3" action="ppaction://hlinkfile"/>
                </a:rPr>
                <a:t>- مشروع تنقية مياه الشرب </a:t>
              </a:r>
              <a:endParaRPr lang="en-US" sz="2400" b="1" dirty="0">
                <a:solidFill>
                  <a:prstClr val="black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61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79158" y="2222619"/>
            <a:ext cx="3032075" cy="830997"/>
            <a:chOff x="2281192" y="2835528"/>
            <a:chExt cx="2126507" cy="131365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131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>
                      <a:lumMod val="50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الخارطة المدرسية لتعليم منطقة </a:t>
              </a:r>
              <a:r>
                <a:rPr lang="ar-SA" sz="2400" b="1" dirty="0">
                  <a:solidFill>
                    <a:schemeClr val="bg1">
                      <a:lumMod val="50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  <a:hlinkClick r:id="rId4"/>
                </a:rPr>
                <a:t>مكة المكرمة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8"/>
              <a:ext cx="2126507" cy="53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1866060" y="3285631"/>
            <a:ext cx="2962368" cy="2277366"/>
            <a:chOff x="4059239" y="4190701"/>
            <a:chExt cx="2313784" cy="299781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059239" y="6094634"/>
              <a:ext cx="2126507" cy="1093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dirty="0">
                  <a:solidFill>
                    <a:prstClr val="black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الخارطة المدرسية الإحصائية </a:t>
              </a:r>
              <a:r>
                <a:rPr lang="ar-SA" sz="2400" b="1" dirty="0">
                  <a:solidFill>
                    <a:prstClr val="black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  <a:hlinkClick r:id="rId5"/>
                </a:rPr>
                <a:t>لتعليم منطقة مكة </a:t>
              </a:r>
              <a:endParaRPr lang="en-US" sz="2400" b="1" dirty="0">
                <a:solidFill>
                  <a:prstClr val="black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1"/>
              <a:ext cx="2126507" cy="44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4666018" y="2103233"/>
            <a:ext cx="2541611" cy="586786"/>
            <a:chOff x="7742820" y="3644885"/>
            <a:chExt cx="2126507" cy="75321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5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dirty="0">
                  <a:solidFill>
                    <a:prstClr val="black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  <a:hlinkClick r:id="rId6"/>
                </a:rPr>
                <a:t>خارطة الأراضي والمشاريع</a:t>
              </a:r>
              <a:endParaRPr lang="en-US" sz="2400" b="1" dirty="0">
                <a:solidFill>
                  <a:prstClr val="black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434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2" name="Oval 14">
            <a:extLst>
              <a:ext uri="{FF2B5EF4-FFF2-40B4-BE49-F238E27FC236}">
                <a16:creationId xmlns:a16="http://schemas.microsoft.com/office/drawing/2014/main" id="{31D3643D-C7D9-46D9-BBAF-74EE21B4AEAF}"/>
              </a:ext>
            </a:extLst>
          </p:cNvPr>
          <p:cNvSpPr/>
          <p:nvPr/>
        </p:nvSpPr>
        <p:spPr>
          <a:xfrm>
            <a:off x="9983575" y="2769016"/>
            <a:ext cx="805413" cy="805413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911A1CE7-6E1D-4A91-876D-9DA64F597263}"/>
              </a:ext>
            </a:extLst>
          </p:cNvPr>
          <p:cNvSpPr txBox="1"/>
          <p:nvPr/>
        </p:nvSpPr>
        <p:spPr>
          <a:xfrm>
            <a:off x="10122951" y="2834376"/>
            <a:ext cx="524601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grpSp>
        <p:nvGrpSpPr>
          <p:cNvPr id="45" name="Group 96">
            <a:extLst>
              <a:ext uri="{FF2B5EF4-FFF2-40B4-BE49-F238E27FC236}">
                <a16:creationId xmlns:a16="http://schemas.microsoft.com/office/drawing/2014/main" id="{E5B2DA92-C126-4A4D-8BC5-F0B35D1B145B}"/>
              </a:ext>
            </a:extLst>
          </p:cNvPr>
          <p:cNvGrpSpPr/>
          <p:nvPr/>
        </p:nvGrpSpPr>
        <p:grpSpPr>
          <a:xfrm>
            <a:off x="8869213" y="1978462"/>
            <a:ext cx="3032075" cy="830997"/>
            <a:chOff x="2281192" y="2835528"/>
            <a:chExt cx="2126507" cy="1313652"/>
          </a:xfrm>
        </p:grpSpPr>
        <p:sp>
          <p:nvSpPr>
            <p:cNvPr id="46" name="TextBox 84">
              <a:extLst>
                <a:ext uri="{FF2B5EF4-FFF2-40B4-BE49-F238E27FC236}">
                  <a16:creationId xmlns:a16="http://schemas.microsoft.com/office/drawing/2014/main" id="{56278124-CD16-4891-9A72-2C14B0FBC570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131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>
                      <a:lumMod val="50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  <a:hlinkClick r:id="rId7"/>
                </a:rPr>
                <a:t>جولة جوية على المدارس المحاذية للطرق الدائرية بمكة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47" name="TextBox 85">
              <a:hlinkClick r:id="rId8" action="ppaction://hlinkfile"/>
              <a:extLst>
                <a:ext uri="{FF2B5EF4-FFF2-40B4-BE49-F238E27FC236}">
                  <a16:creationId xmlns:a16="http://schemas.microsoft.com/office/drawing/2014/main" id="{80D0A62C-F0FC-4538-B6E3-324EF1120CBA}"/>
                </a:ext>
              </a:extLst>
            </p:cNvPr>
            <p:cNvSpPr txBox="1"/>
            <p:nvPr/>
          </p:nvSpPr>
          <p:spPr>
            <a:xfrm>
              <a:off x="2281192" y="3154168"/>
              <a:ext cx="2126507" cy="53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9" name="صورة 48">
            <a:extLst>
              <a:ext uri="{FF2B5EF4-FFF2-40B4-BE49-F238E27FC236}">
                <a16:creationId xmlns:a16="http://schemas.microsoft.com/office/drawing/2014/main" id="{3D3DE7B7-59D3-4604-BAD4-15615D5DF6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94428" y="5597341"/>
            <a:ext cx="1409741" cy="11552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251546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9" grpId="0" animBg="1"/>
      <p:bldP spid="20" grpId="0"/>
      <p:bldP spid="42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A7819E-8CA9-4CED-8726-3FD8CD8AF062}"/>
              </a:ext>
            </a:extLst>
          </p:cNvPr>
          <p:cNvCxnSpPr>
            <a:cxnSpLocks/>
          </p:cNvCxnSpPr>
          <p:nvPr/>
        </p:nvCxnSpPr>
        <p:spPr>
          <a:xfrm flipH="1">
            <a:off x="-19780" y="3419525"/>
            <a:ext cx="1327286" cy="91536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640208" y="3295441"/>
            <a:ext cx="882841" cy="44669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01228" y="3574238"/>
            <a:ext cx="1593023" cy="254158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  <a:endCxn id="19" idx="6"/>
          </p:cNvCxnSpPr>
          <p:nvPr/>
        </p:nvCxnSpPr>
        <p:spPr>
          <a:xfrm flipH="1" flipV="1">
            <a:off x="5182177" y="3574238"/>
            <a:ext cx="2377546" cy="320978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  <a:stCxn id="42" idx="2"/>
            <a:endCxn id="2" idx="6"/>
          </p:cNvCxnSpPr>
          <p:nvPr/>
        </p:nvCxnSpPr>
        <p:spPr>
          <a:xfrm flipH="1">
            <a:off x="8140488" y="3617345"/>
            <a:ext cx="1858945" cy="26971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6C8155-9088-474B-BD1B-E4DBACF43361}"/>
              </a:ext>
            </a:extLst>
          </p:cNvPr>
          <p:cNvGrpSpPr/>
          <p:nvPr/>
        </p:nvGrpSpPr>
        <p:grpSpPr>
          <a:xfrm>
            <a:off x="2140654" y="162334"/>
            <a:ext cx="7771449" cy="907155"/>
            <a:chOff x="2140653" y="162333"/>
            <a:chExt cx="7771449" cy="9071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8AA9BD-5B28-4BB1-803B-54BB6E1B0DE1}"/>
                </a:ext>
              </a:extLst>
            </p:cNvPr>
            <p:cNvSpPr txBox="1"/>
            <p:nvPr/>
          </p:nvSpPr>
          <p:spPr>
            <a:xfrm>
              <a:off x="2140653" y="162333"/>
              <a:ext cx="77714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4000" b="1" dirty="0">
                  <a:solidFill>
                    <a:srgbClr val="C00000"/>
                  </a:solidFill>
                  <a:cs typeface="AlHadari " panose="02000000000000000000" pitchFamily="2" charset="-78"/>
                </a:rPr>
                <a:t>تجارب وخبرات</a:t>
              </a:r>
              <a:endParaRPr lang="en-US" sz="4000" b="1" dirty="0">
                <a:solidFill>
                  <a:srgbClr val="C00000"/>
                </a:solidFill>
                <a:cs typeface="AlHadari " panose="02000000000000000000" pitchFamily="2" charset="-78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884BCA-1978-49CC-8588-5399D7CABDE7}"/>
                </a:ext>
              </a:extLst>
            </p:cNvPr>
            <p:cNvGrpSpPr/>
            <p:nvPr/>
          </p:nvGrpSpPr>
          <p:grpSpPr>
            <a:xfrm>
              <a:off x="5378756" y="878988"/>
              <a:ext cx="1434489" cy="190500"/>
              <a:chOff x="4679586" y="878988"/>
              <a:chExt cx="1434489" cy="190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701A590-ABA9-4BD2-BD64-376A4C227798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E53B434-A2A6-4C16-99DD-292CE4FD62C4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3E5BC96-17A2-4BD5-BA51-10270687E851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06ACCC-548D-4873-BD3B-AD3CA2C095B0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BDE4C1-DAF9-476F-B807-27BE954F6C82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7487262" y="3559471"/>
            <a:ext cx="653226" cy="655177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7487262" y="3559471"/>
            <a:ext cx="608551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1235915" y="3043570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1338504" y="301464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2515335" y="3534155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2617925" y="350523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4593697" y="3279998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4696286" y="3251073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5772382" y="3777772"/>
            <a:ext cx="4171921" cy="895264"/>
            <a:chOff x="264452" y="4128241"/>
            <a:chExt cx="2240695" cy="193570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264452" y="5065752"/>
              <a:ext cx="2126507" cy="99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>
                      <a:lumMod val="50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نموذج(2) للطرق الدائرية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61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79158" y="2627562"/>
            <a:ext cx="3032075" cy="540121"/>
            <a:chOff x="2281192" y="2835528"/>
            <a:chExt cx="2126507" cy="85383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729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>
                      <a:lumMod val="50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خارطة أحياء مكة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8"/>
              <a:ext cx="2126507" cy="53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1432926" y="2772287"/>
            <a:ext cx="2962368" cy="1779698"/>
            <a:chOff x="4059239" y="4190701"/>
            <a:chExt cx="2313784" cy="234271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059239" y="5925698"/>
              <a:ext cx="2126507" cy="60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>
                      <a:lumMod val="50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أحياء مكة والطرق الدائرية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1"/>
              <a:ext cx="2126507" cy="44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3617131" y="2918444"/>
            <a:ext cx="2541611" cy="586786"/>
            <a:chOff x="7742820" y="3644885"/>
            <a:chExt cx="2126507" cy="75321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5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>
                      <a:lumMod val="50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نموذج(1) للطرق الدائرية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434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2" name="Oval 14">
            <a:extLst>
              <a:ext uri="{FF2B5EF4-FFF2-40B4-BE49-F238E27FC236}">
                <a16:creationId xmlns:a16="http://schemas.microsoft.com/office/drawing/2014/main" id="{31D3643D-C7D9-46D9-BBAF-74EE21B4AEAF}"/>
              </a:ext>
            </a:extLst>
          </p:cNvPr>
          <p:cNvSpPr/>
          <p:nvPr/>
        </p:nvSpPr>
        <p:spPr>
          <a:xfrm>
            <a:off x="9999433" y="3214638"/>
            <a:ext cx="805413" cy="805413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911A1CE7-6E1D-4A91-876D-9DA64F597263}"/>
              </a:ext>
            </a:extLst>
          </p:cNvPr>
          <p:cNvSpPr txBox="1"/>
          <p:nvPr/>
        </p:nvSpPr>
        <p:spPr>
          <a:xfrm>
            <a:off x="10138809" y="3279998"/>
            <a:ext cx="524601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grpSp>
        <p:nvGrpSpPr>
          <p:cNvPr id="45" name="Group 96">
            <a:extLst>
              <a:ext uri="{FF2B5EF4-FFF2-40B4-BE49-F238E27FC236}">
                <a16:creationId xmlns:a16="http://schemas.microsoft.com/office/drawing/2014/main" id="{E5B2DA92-C126-4A4D-8BC5-F0B35D1B145B}"/>
              </a:ext>
            </a:extLst>
          </p:cNvPr>
          <p:cNvGrpSpPr/>
          <p:nvPr/>
        </p:nvGrpSpPr>
        <p:grpSpPr>
          <a:xfrm>
            <a:off x="8858977" y="2811216"/>
            <a:ext cx="3032075" cy="540121"/>
            <a:chOff x="2281192" y="2835528"/>
            <a:chExt cx="2126507" cy="853831"/>
          </a:xfrm>
        </p:grpSpPr>
        <p:sp>
          <p:nvSpPr>
            <p:cNvPr id="46" name="TextBox 84">
              <a:extLst>
                <a:ext uri="{FF2B5EF4-FFF2-40B4-BE49-F238E27FC236}">
                  <a16:creationId xmlns:a16="http://schemas.microsoft.com/office/drawing/2014/main" id="{56278124-CD16-4891-9A72-2C14B0FBC570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729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dirty="0">
                  <a:solidFill>
                    <a:schemeClr val="bg1">
                      <a:lumMod val="50000"/>
                    </a:schemeClr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تقسيم المساحات إلى قطاعات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47" name="TextBox 85">
              <a:hlinkClick r:id="rId2" action="ppaction://hlinkfile"/>
              <a:extLst>
                <a:ext uri="{FF2B5EF4-FFF2-40B4-BE49-F238E27FC236}">
                  <a16:creationId xmlns:a16="http://schemas.microsoft.com/office/drawing/2014/main" id="{80D0A62C-F0FC-4538-B6E3-324EF1120CBA}"/>
                </a:ext>
              </a:extLst>
            </p:cNvPr>
            <p:cNvSpPr txBox="1"/>
            <p:nvPr/>
          </p:nvSpPr>
          <p:spPr>
            <a:xfrm>
              <a:off x="2281192" y="3154168"/>
              <a:ext cx="2126507" cy="53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9" name="صورة 48">
            <a:extLst>
              <a:ext uri="{FF2B5EF4-FFF2-40B4-BE49-F238E27FC236}">
                <a16:creationId xmlns:a16="http://schemas.microsoft.com/office/drawing/2014/main" id="{3D3DE7B7-59D3-4604-BAD4-15615D5D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28" y="5597341"/>
            <a:ext cx="1409741" cy="11552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21" name="صورة 20">
            <a:extLst>
              <a:ext uri="{FF2B5EF4-FFF2-40B4-BE49-F238E27FC236}">
                <a16:creationId xmlns:a16="http://schemas.microsoft.com/office/drawing/2014/main" id="{43D28260-9297-4B41-8253-8E2FF58D68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4881"/>
          <a:stretch/>
        </p:blipFill>
        <p:spPr>
          <a:xfrm>
            <a:off x="1825514" y="4470820"/>
            <a:ext cx="1968121" cy="175934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9A364907-A95D-4CA6-B541-B670FE47FB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7" r="16510"/>
          <a:stretch/>
        </p:blipFill>
        <p:spPr>
          <a:xfrm>
            <a:off x="3877612" y="1182811"/>
            <a:ext cx="2073153" cy="172272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44B442D7-6CE4-4D82-A2EB-6A4531CC52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8" r="17795"/>
          <a:stretch/>
        </p:blipFill>
        <p:spPr>
          <a:xfrm>
            <a:off x="6920004" y="4674250"/>
            <a:ext cx="1975528" cy="178188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36" name="صورة 35">
            <a:extLst>
              <a:ext uri="{FF2B5EF4-FFF2-40B4-BE49-F238E27FC236}">
                <a16:creationId xmlns:a16="http://schemas.microsoft.com/office/drawing/2014/main" id="{B286629D-BB45-4581-BAEE-FC7DFA2717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5" r="13590"/>
          <a:stretch/>
        </p:blipFill>
        <p:spPr>
          <a:xfrm>
            <a:off x="9338437" y="1046406"/>
            <a:ext cx="2073153" cy="173571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40" name="صورة 39">
            <a:extLst>
              <a:ext uri="{FF2B5EF4-FFF2-40B4-BE49-F238E27FC236}">
                <a16:creationId xmlns:a16="http://schemas.microsoft.com/office/drawing/2014/main" id="{29FC441A-A818-4B8A-99C3-456E764F6C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9" t="-1" r="17202" b="-4089"/>
          <a:stretch/>
        </p:blipFill>
        <p:spPr>
          <a:xfrm>
            <a:off x="629149" y="842236"/>
            <a:ext cx="2083437" cy="17564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48737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9" grpId="0" animBg="1"/>
      <p:bldP spid="20" grpId="0"/>
      <p:bldP spid="42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مربع نص 15">
            <a:extLst>
              <a:ext uri="{FF2B5EF4-FFF2-40B4-BE49-F238E27FC236}">
                <a16:creationId xmlns:a16="http://schemas.microsoft.com/office/drawing/2014/main" id="{A05CD131-584C-4CCC-B056-71E53696031C}"/>
              </a:ext>
            </a:extLst>
          </p:cNvPr>
          <p:cNvSpPr txBox="1"/>
          <p:nvPr/>
        </p:nvSpPr>
        <p:spPr>
          <a:xfrm>
            <a:off x="4729656" y="2022670"/>
            <a:ext cx="5383412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وفي الختام نسأل الله للجميع التوفيق والسداد .. آمين  </a:t>
            </a:r>
          </a:p>
        </p:txBody>
      </p:sp>
      <p:pic>
        <p:nvPicPr>
          <p:cNvPr id="28" name="صورة 27">
            <a:extLst>
              <a:ext uri="{FF2B5EF4-FFF2-40B4-BE49-F238E27FC236}">
                <a16:creationId xmlns:a16="http://schemas.microsoft.com/office/drawing/2014/main" id="{60A4322A-2BF0-414D-9E4D-79D8D39FD4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14930" y="3582834"/>
            <a:ext cx="1014725" cy="831512"/>
          </a:xfrm>
          <a:prstGeom prst="rect">
            <a:avLst/>
          </a:prstGeom>
          <a:noFill/>
        </p:spPr>
      </p:pic>
      <p:grpSp>
        <p:nvGrpSpPr>
          <p:cNvPr id="29" name="Group 21">
            <a:extLst>
              <a:ext uri="{FF2B5EF4-FFF2-40B4-BE49-F238E27FC236}">
                <a16:creationId xmlns:a16="http://schemas.microsoft.com/office/drawing/2014/main" id="{A2C11671-C506-4F1E-B4DE-F081AB167FA7}"/>
              </a:ext>
            </a:extLst>
          </p:cNvPr>
          <p:cNvGrpSpPr/>
          <p:nvPr/>
        </p:nvGrpSpPr>
        <p:grpSpPr>
          <a:xfrm>
            <a:off x="4025462" y="3376671"/>
            <a:ext cx="3155242" cy="443840"/>
            <a:chOff x="1785257" y="1652505"/>
            <a:chExt cx="1857829" cy="138689"/>
          </a:xfrm>
          <a:solidFill>
            <a:schemeClr val="bg1">
              <a:lumMod val="50000"/>
            </a:schemeClr>
          </a:solidFill>
        </p:grpSpPr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4513946B-3C2A-48F6-AA0F-94ACF3F26D42}"/>
                </a:ext>
              </a:extLst>
            </p:cNvPr>
            <p:cNvSpPr/>
            <p:nvPr/>
          </p:nvSpPr>
          <p:spPr>
            <a:xfrm>
              <a:off x="1785257" y="1652505"/>
              <a:ext cx="185782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1">
                <a:solidFill>
                  <a:prstClr val="white"/>
                </a:solidFill>
              </a:endParaRPr>
            </a:p>
          </p:txBody>
        </p: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72516948-05EB-459D-89BF-613E33CBF98E}"/>
                </a:ext>
              </a:extLst>
            </p:cNvPr>
            <p:cNvSpPr/>
            <p:nvPr/>
          </p:nvSpPr>
          <p:spPr>
            <a:xfrm>
              <a:off x="2120171" y="1745475"/>
              <a:ext cx="1188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1">
                <a:solidFill>
                  <a:prstClr val="white"/>
                </a:solidFill>
              </a:endParaRPr>
            </a:p>
          </p:txBody>
        </p:sp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0E865B5-3E36-409A-93E1-3C324B3FB8F2}"/>
              </a:ext>
            </a:extLst>
          </p:cNvPr>
          <p:cNvSpPr txBox="1"/>
          <p:nvPr/>
        </p:nvSpPr>
        <p:spPr>
          <a:xfrm>
            <a:off x="4729655" y="3911876"/>
            <a:ext cx="3442138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Hajj Smart Map</a:t>
            </a:r>
            <a:endParaRPr lang="ar-SA" sz="4400" b="1" dirty="0">
              <a:solidFill>
                <a:schemeClr val="bg1">
                  <a:lumMod val="50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90780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02_Theme02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07D6B"/>
      </a:accent1>
      <a:accent2>
        <a:srgbClr val="31A050"/>
      </a:accent2>
      <a:accent3>
        <a:srgbClr val="7CAE3D"/>
      </a:accent3>
      <a:accent4>
        <a:srgbClr val="B1C514"/>
      </a:accent4>
      <a:accent5>
        <a:srgbClr val="72A238"/>
      </a:accent5>
      <a:accent6>
        <a:srgbClr val="319F50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Roboto Medium"/>
      </a:majorFont>
      <a:minorFont>
        <a:latin typeface="Roboto Condensed"/>
        <a:ea typeface=""/>
        <a:cs typeface="Roboto Condense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تباين الأعمال 16×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095_TF02895266" id="{E5C64481-F079-4952-B8BD-8B0036BF1423}" vid="{2D883FDE-4159-4B16-86A5-03DC28378E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5162</TotalTime>
  <Words>273</Words>
  <Application>Microsoft Office PowerPoint</Application>
  <PresentationFormat>شاشة عريضة</PresentationFormat>
  <Paragraphs>69</Paragraphs>
  <Slides>7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12</vt:i4>
      </vt:variant>
      <vt:variant>
        <vt:lpstr>نسق</vt:lpstr>
      </vt:variant>
      <vt:variant>
        <vt:i4>3</vt:i4>
      </vt:variant>
      <vt:variant>
        <vt:lpstr>عناوين الشرائح</vt:lpstr>
      </vt:variant>
      <vt:variant>
        <vt:i4>7</vt:i4>
      </vt:variant>
    </vt:vector>
  </HeadingPairs>
  <TitlesOfParts>
    <vt:vector size="22" baseType="lpstr">
      <vt:lpstr>AlHadari </vt:lpstr>
      <vt:lpstr>Arial</vt:lpstr>
      <vt:lpstr>Calibri</vt:lpstr>
      <vt:lpstr>Calibri Light</vt:lpstr>
      <vt:lpstr>Century Gothic</vt:lpstr>
      <vt:lpstr>Franklin Gothic Medium</vt:lpstr>
      <vt:lpstr>GE SS Text Light</vt:lpstr>
      <vt:lpstr>HP Simplified</vt:lpstr>
      <vt:lpstr>Roboto Condensed</vt:lpstr>
      <vt:lpstr>Sakkal Majalla</vt:lpstr>
      <vt:lpstr>Tahoma</vt:lpstr>
      <vt:lpstr>Tw Cen MT</vt:lpstr>
      <vt:lpstr>2_Office Theme</vt:lpstr>
      <vt:lpstr>Custom Design</vt:lpstr>
      <vt:lpstr>تباين الأعمال 16×9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nezar mohammad</cp:lastModifiedBy>
  <cp:revision>546</cp:revision>
  <cp:lastPrinted>2018-03-12T07:58:25Z</cp:lastPrinted>
  <dcterms:created xsi:type="dcterms:W3CDTF">2017-12-16T18:18:33Z</dcterms:created>
  <dcterms:modified xsi:type="dcterms:W3CDTF">2018-08-01T16:42:21Z</dcterms:modified>
</cp:coreProperties>
</file>