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63317-A0F8-DB48-A67C-072ABE9FC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/>
              <a:t>Used Car Prices Prediction</a:t>
            </a:r>
            <a:br>
              <a:rPr lang="en-US"/>
            </a:b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B4502-8817-2747-B2A6-A7D8B3271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r>
              <a:rPr lang="en-US" b="1" dirty="0"/>
              <a:t>Four Week Data Science Bootcamp</a:t>
            </a:r>
          </a:p>
          <a:p>
            <a:r>
              <a:rPr lang="en-SA" dirty="0"/>
              <a:t>Final Porject.  Turki Mohammad aljuhani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D965C227-5AA2-A84D-A40C-C2F95769C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574" y="1695799"/>
            <a:ext cx="3458249" cy="34582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135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F357A41-BBA7-4673-A16D-5807F0C0E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EFB607-1185-4C57-A8CC-7767B2FFC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>
              <a:alpha val="9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8137C-8F12-FD46-AB33-67FE719B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20" y="4883367"/>
            <a:ext cx="11079804" cy="1358020"/>
          </a:xfrm>
        </p:spPr>
        <p:txBody>
          <a:bodyPr anchor="ctr"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en-SA" sz="44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798280-5B57-4047-835C-F74A9ED66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477" y="175898"/>
            <a:ext cx="11080750" cy="2314463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0216C55-AEA4-4D47-8B70-D3AB85EE7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77" y="2490361"/>
            <a:ext cx="11079804" cy="216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6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813C1-7F94-DA4E-ABFC-AF2DC51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489" y="2137720"/>
            <a:ext cx="7315200" cy="16869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1"/>
            <a:r>
              <a:rPr lang="en-US" sz="2000" spc="-100" dirty="0">
                <a:solidFill>
                  <a:schemeClr val="tx2"/>
                </a:solidFill>
              </a:rPr>
              <a:t>Through what I learned in the camp about how to deal with data, and I cleaned and presented the data, I tried to put a number of questions, but through the presentation of the data, some questions were answered. I think that through more research and self-learning, I will deal in the future with many The data that will enable me to develop in this field</a:t>
            </a:r>
          </a:p>
        </p:txBody>
      </p:sp>
    </p:spTree>
    <p:extLst>
      <p:ext uri="{BB962C8B-B14F-4D97-AF65-F5344CB8AC3E}">
        <p14:creationId xmlns:p14="http://schemas.microsoft.com/office/powerpoint/2010/main" val="41185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730A0A-0613-8E4A-8F46-A4A899E6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6000" dirty="0"/>
              <a:t>Q</a:t>
            </a:r>
            <a:endParaRPr lang="en-SA" sz="6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743982B-C773-5746-9644-6AD356DF1C8E}"/>
              </a:ext>
            </a:extLst>
          </p:cNvPr>
          <p:cNvSpPr txBox="1">
            <a:spLocks/>
          </p:cNvSpPr>
          <p:nvPr/>
        </p:nvSpPr>
        <p:spPr>
          <a:xfrm>
            <a:off x="1703295" y="1083732"/>
            <a:ext cx="9141618" cy="46905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40BAD3"/>
                </a:solidFill>
              </a:rPr>
              <a:t>How To Predicting Used Car Price</a:t>
            </a:r>
            <a:r>
              <a:rPr lang="ar-SA" sz="4000" b="1" dirty="0">
                <a:solidFill>
                  <a:srgbClr val="40BAD3"/>
                </a:solidFill>
              </a:rPr>
              <a:t> </a:t>
            </a:r>
            <a:r>
              <a:rPr lang="en-US" sz="4000" b="1" dirty="0">
                <a:solidFill>
                  <a:srgbClr val="40BAD3"/>
                </a:solidFill>
              </a:rPr>
              <a:t>?</a:t>
            </a:r>
            <a:br>
              <a:rPr lang="ar-SA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Determining whether the listed price of a used car is a challenging task, for many factors that drive a used vehicle’s price on the market. The focus of this project is developing machine learning models that can accurately predict the price of a used car based on its features.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7200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9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38B896-33E3-1045-A444-68564FDA6B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969252"/>
              </p:ext>
            </p:extLst>
          </p:nvPr>
        </p:nvGraphicFramePr>
        <p:xfrm>
          <a:off x="794805" y="1831347"/>
          <a:ext cx="10602397" cy="3294786"/>
        </p:xfrm>
        <a:graphic>
          <a:graphicData uri="http://schemas.openxmlformats.org/drawingml/2006/table">
            <a:tbl>
              <a:tblPr/>
              <a:tblGrid>
                <a:gridCol w="519696">
                  <a:extLst>
                    <a:ext uri="{9D8B030D-6E8A-4147-A177-3AD203B41FA5}">
                      <a16:colId xmlns:a16="http://schemas.microsoft.com/office/drawing/2014/main" val="780340403"/>
                    </a:ext>
                  </a:extLst>
                </a:gridCol>
                <a:gridCol w="757952">
                  <a:extLst>
                    <a:ext uri="{9D8B030D-6E8A-4147-A177-3AD203B41FA5}">
                      <a16:colId xmlns:a16="http://schemas.microsoft.com/office/drawing/2014/main" val="1898847161"/>
                    </a:ext>
                  </a:extLst>
                </a:gridCol>
                <a:gridCol w="661161">
                  <a:extLst>
                    <a:ext uri="{9D8B030D-6E8A-4147-A177-3AD203B41FA5}">
                      <a16:colId xmlns:a16="http://schemas.microsoft.com/office/drawing/2014/main" val="1432047478"/>
                    </a:ext>
                  </a:extLst>
                </a:gridCol>
                <a:gridCol w="579260">
                  <a:extLst>
                    <a:ext uri="{9D8B030D-6E8A-4147-A177-3AD203B41FA5}">
                      <a16:colId xmlns:a16="http://schemas.microsoft.com/office/drawing/2014/main" val="3024843898"/>
                    </a:ext>
                  </a:extLst>
                </a:gridCol>
                <a:gridCol w="564369">
                  <a:extLst>
                    <a:ext uri="{9D8B030D-6E8A-4147-A177-3AD203B41FA5}">
                      <a16:colId xmlns:a16="http://schemas.microsoft.com/office/drawing/2014/main" val="2894107627"/>
                    </a:ext>
                  </a:extLst>
                </a:gridCol>
                <a:gridCol w="690943">
                  <a:extLst>
                    <a:ext uri="{9D8B030D-6E8A-4147-A177-3AD203B41FA5}">
                      <a16:colId xmlns:a16="http://schemas.microsoft.com/office/drawing/2014/main" val="311269598"/>
                    </a:ext>
                  </a:extLst>
                </a:gridCol>
                <a:gridCol w="973872">
                  <a:extLst>
                    <a:ext uri="{9D8B030D-6E8A-4147-A177-3AD203B41FA5}">
                      <a16:colId xmlns:a16="http://schemas.microsoft.com/office/drawing/2014/main" val="4132513938"/>
                    </a:ext>
                  </a:extLst>
                </a:gridCol>
                <a:gridCol w="847298">
                  <a:extLst>
                    <a:ext uri="{9D8B030D-6E8A-4147-A177-3AD203B41FA5}">
                      <a16:colId xmlns:a16="http://schemas.microsoft.com/office/drawing/2014/main" val="2288076690"/>
                    </a:ext>
                  </a:extLst>
                </a:gridCol>
                <a:gridCol w="877080">
                  <a:extLst>
                    <a:ext uri="{9D8B030D-6E8A-4147-A177-3AD203B41FA5}">
                      <a16:colId xmlns:a16="http://schemas.microsoft.com/office/drawing/2014/main" val="790394132"/>
                    </a:ext>
                  </a:extLst>
                </a:gridCol>
                <a:gridCol w="810071">
                  <a:extLst>
                    <a:ext uri="{9D8B030D-6E8A-4147-A177-3AD203B41FA5}">
                      <a16:colId xmlns:a16="http://schemas.microsoft.com/office/drawing/2014/main" val="3328978051"/>
                    </a:ext>
                  </a:extLst>
                </a:gridCol>
                <a:gridCol w="676052">
                  <a:extLst>
                    <a:ext uri="{9D8B030D-6E8A-4147-A177-3AD203B41FA5}">
                      <a16:colId xmlns:a16="http://schemas.microsoft.com/office/drawing/2014/main" val="2622880708"/>
                    </a:ext>
                  </a:extLst>
                </a:gridCol>
                <a:gridCol w="638824">
                  <a:extLst>
                    <a:ext uri="{9D8B030D-6E8A-4147-A177-3AD203B41FA5}">
                      <a16:colId xmlns:a16="http://schemas.microsoft.com/office/drawing/2014/main" val="3327795292"/>
                    </a:ext>
                  </a:extLst>
                </a:gridCol>
                <a:gridCol w="623933">
                  <a:extLst>
                    <a:ext uri="{9D8B030D-6E8A-4147-A177-3AD203B41FA5}">
                      <a16:colId xmlns:a16="http://schemas.microsoft.com/office/drawing/2014/main" val="703504453"/>
                    </a:ext>
                  </a:extLst>
                </a:gridCol>
                <a:gridCol w="869635">
                  <a:extLst>
                    <a:ext uri="{9D8B030D-6E8A-4147-A177-3AD203B41FA5}">
                      <a16:colId xmlns:a16="http://schemas.microsoft.com/office/drawing/2014/main" val="2313405959"/>
                    </a:ext>
                  </a:extLst>
                </a:gridCol>
                <a:gridCol w="512251">
                  <a:extLst>
                    <a:ext uri="{9D8B030D-6E8A-4147-A177-3AD203B41FA5}">
                      <a16:colId xmlns:a16="http://schemas.microsoft.com/office/drawing/2014/main" val="1538521129"/>
                    </a:ext>
                  </a:extLst>
                </a:gridCol>
              </a:tblGrid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Make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Year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Origin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Color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Options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Engine_Size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Fuel_Type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Gear_Type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Condition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Mileage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Region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Price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Negotiable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478177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Chrysler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C300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5.7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103000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114000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634995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Nissan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Patrol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4.8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5448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Negotiable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918040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Nissan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Sunny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72418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27500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62354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Hyundai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Elantra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Grey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114154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43000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34399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Hyundai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Elantra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Semi 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41912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59500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630016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16305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8243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A6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77000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75000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21712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8244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Chevrolet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Camaro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150000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53000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861160"/>
                  </a:ext>
                </a:extLst>
              </a:tr>
              <a:tr h="39669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8245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Toyota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Land Cruiser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Gulf Arabic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260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Najran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Negotiable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391911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8246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Nissan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Altima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18500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Aseer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22000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521722"/>
                  </a:ext>
                </a:extLst>
              </a:tr>
              <a:tr h="39669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8247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Cadillac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3.6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256000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Al-Medina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40000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4249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5CE901-D840-9E44-A74F-C1041413B1FA}"/>
              </a:ext>
            </a:extLst>
          </p:cNvPr>
          <p:cNvSpPr txBox="1"/>
          <p:nvPr/>
        </p:nvSpPr>
        <p:spPr>
          <a:xfrm>
            <a:off x="1938129" y="806355"/>
            <a:ext cx="7424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000" b="1" dirty="0"/>
              <a:t>Data cleaning</a:t>
            </a:r>
          </a:p>
          <a:p>
            <a:pPr algn="ctr" rtl="1"/>
            <a:r>
              <a:rPr lang="en-US" dirty="0"/>
              <a:t>Second Step Check The Data And see the column’s and what is The datatype and missing value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12673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4656-8454-BA45-B6DD-E10E2B78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df.info</a:t>
            </a:r>
            <a:r>
              <a:rPr lang="en-US" dirty="0"/>
              <a:t>()</a:t>
            </a:r>
            <a:endParaRPr lang="en-SA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9BE4E8B-CDC9-B544-8855-F6D5B0243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888" y="960437"/>
            <a:ext cx="6946900" cy="4927600"/>
          </a:xfrm>
        </p:spPr>
      </p:pic>
    </p:spTree>
    <p:extLst>
      <p:ext uri="{BB962C8B-B14F-4D97-AF65-F5344CB8AC3E}">
        <p14:creationId xmlns:p14="http://schemas.microsoft.com/office/powerpoint/2010/main" val="294759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A008-275B-804D-AB44-F9D81D9C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95351" cy="4601183"/>
          </a:xfrm>
        </p:spPr>
        <p:txBody>
          <a:bodyPr>
            <a:normAutofit/>
          </a:bodyPr>
          <a:lstStyle/>
          <a:p>
            <a:r>
              <a:rPr lang="en-SA" dirty="0"/>
              <a:t>Data After Clean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6F7339-1225-BE46-ADBC-5F7F01D54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674759"/>
              </p:ext>
            </p:extLst>
          </p:nvPr>
        </p:nvGraphicFramePr>
        <p:xfrm>
          <a:off x="3759896" y="1570382"/>
          <a:ext cx="7728275" cy="3349486"/>
        </p:xfrm>
        <a:graphic>
          <a:graphicData uri="http://schemas.openxmlformats.org/drawingml/2006/table">
            <a:tbl>
              <a:tblPr/>
              <a:tblGrid>
                <a:gridCol w="381495">
                  <a:extLst>
                    <a:ext uri="{9D8B030D-6E8A-4147-A177-3AD203B41FA5}">
                      <a16:colId xmlns:a16="http://schemas.microsoft.com/office/drawing/2014/main" val="1982129967"/>
                    </a:ext>
                  </a:extLst>
                </a:gridCol>
                <a:gridCol w="501737">
                  <a:extLst>
                    <a:ext uri="{9D8B030D-6E8A-4147-A177-3AD203B41FA5}">
                      <a16:colId xmlns:a16="http://schemas.microsoft.com/office/drawing/2014/main" val="3135189025"/>
                    </a:ext>
                  </a:extLst>
                </a:gridCol>
                <a:gridCol w="447081">
                  <a:extLst>
                    <a:ext uri="{9D8B030D-6E8A-4147-A177-3AD203B41FA5}">
                      <a16:colId xmlns:a16="http://schemas.microsoft.com/office/drawing/2014/main" val="954116567"/>
                    </a:ext>
                  </a:extLst>
                </a:gridCol>
                <a:gridCol w="425219">
                  <a:extLst>
                    <a:ext uri="{9D8B030D-6E8A-4147-A177-3AD203B41FA5}">
                      <a16:colId xmlns:a16="http://schemas.microsoft.com/office/drawing/2014/main" val="4200614167"/>
                    </a:ext>
                  </a:extLst>
                </a:gridCol>
                <a:gridCol w="392426">
                  <a:extLst>
                    <a:ext uri="{9D8B030D-6E8A-4147-A177-3AD203B41FA5}">
                      <a16:colId xmlns:a16="http://schemas.microsoft.com/office/drawing/2014/main" val="175273074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1241321055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981430810"/>
                    </a:ext>
                  </a:extLst>
                </a:gridCol>
                <a:gridCol w="621978">
                  <a:extLst>
                    <a:ext uri="{9D8B030D-6E8A-4147-A177-3AD203B41FA5}">
                      <a16:colId xmlns:a16="http://schemas.microsoft.com/office/drawing/2014/main" val="173174516"/>
                    </a:ext>
                  </a:extLst>
                </a:gridCol>
                <a:gridCol w="643841">
                  <a:extLst>
                    <a:ext uri="{9D8B030D-6E8A-4147-A177-3AD203B41FA5}">
                      <a16:colId xmlns:a16="http://schemas.microsoft.com/office/drawing/2014/main" val="1445063871"/>
                    </a:ext>
                  </a:extLst>
                </a:gridCol>
                <a:gridCol w="594651">
                  <a:extLst>
                    <a:ext uri="{9D8B030D-6E8A-4147-A177-3AD203B41FA5}">
                      <a16:colId xmlns:a16="http://schemas.microsoft.com/office/drawing/2014/main" val="1665927034"/>
                    </a:ext>
                  </a:extLst>
                </a:gridCol>
                <a:gridCol w="496271">
                  <a:extLst>
                    <a:ext uri="{9D8B030D-6E8A-4147-A177-3AD203B41FA5}">
                      <a16:colId xmlns:a16="http://schemas.microsoft.com/office/drawing/2014/main" val="2370789889"/>
                    </a:ext>
                  </a:extLst>
                </a:gridCol>
                <a:gridCol w="545461">
                  <a:extLst>
                    <a:ext uri="{9D8B030D-6E8A-4147-A177-3AD203B41FA5}">
                      <a16:colId xmlns:a16="http://schemas.microsoft.com/office/drawing/2014/main" val="796323313"/>
                    </a:ext>
                  </a:extLst>
                </a:gridCol>
                <a:gridCol w="441616">
                  <a:extLst>
                    <a:ext uri="{9D8B030D-6E8A-4147-A177-3AD203B41FA5}">
                      <a16:colId xmlns:a16="http://schemas.microsoft.com/office/drawing/2014/main" val="1494405915"/>
                    </a:ext>
                  </a:extLst>
                </a:gridCol>
                <a:gridCol w="638375">
                  <a:extLst>
                    <a:ext uri="{9D8B030D-6E8A-4147-A177-3AD203B41FA5}">
                      <a16:colId xmlns:a16="http://schemas.microsoft.com/office/drawing/2014/main" val="3707318594"/>
                    </a:ext>
                  </a:extLst>
                </a:gridCol>
                <a:gridCol w="376029">
                  <a:extLst>
                    <a:ext uri="{9D8B030D-6E8A-4147-A177-3AD203B41FA5}">
                      <a16:colId xmlns:a16="http://schemas.microsoft.com/office/drawing/2014/main" val="1764378190"/>
                    </a:ext>
                  </a:extLst>
                </a:gridCol>
              </a:tblGrid>
              <a:tr h="778900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Make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Year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Origin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Color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Options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Engine_Size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Fuel_Type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Gear_Type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Condition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Mileage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Region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Price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Negotiable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79784"/>
                  </a:ext>
                </a:extLst>
              </a:tr>
              <a:tr h="46313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Chrysler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C300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5.7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103000.0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114000.0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132299"/>
                  </a:ext>
                </a:extLst>
              </a:tr>
              <a:tr h="718058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Nissan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Sunny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72418.0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27500.0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4053"/>
                  </a:ext>
                </a:extLst>
              </a:tr>
              <a:tr h="46313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Hyundai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Elantra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Grey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114154.0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43000.0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24552"/>
                  </a:ext>
                </a:extLst>
              </a:tr>
              <a:tr h="46313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Hyundai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Elantra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41912.0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59500.0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893526"/>
                  </a:ext>
                </a:extLst>
              </a:tr>
              <a:tr h="46313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Honda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Accord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Navy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39000.0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72000.0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60666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C0FCB72-7BF7-4745-B751-0D541FAD5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77452" y="-300082"/>
            <a:ext cx="7063828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SA" altLang="en-SA" sz="1000" b="0" i="0" u="none" strike="noStrike" cap="none" normalizeH="0" baseline="0">
                <a:ln>
                  <a:noFill/>
                </a:ln>
                <a:solidFill>
                  <a:srgbClr val="303F9F"/>
                </a:solidFill>
                <a:effectLst/>
                <a:latin typeface="Courier New" panose="02070309020205020404" pitchFamily="49" charset="0"/>
              </a:rPr>
              <a:t>In [22]:</a:t>
            </a:r>
            <a:endParaRPr kumimoji="0" lang="en-SA" altLang="en-SA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SA" altLang="en-SA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SA" altLang="en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1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B4D4-BC66-F246-8AC0-3EAA0D34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US" sz="2000" b="1" dirty="0"/>
              <a:t>Through the graph, we see that Toyota cars are among the most sold cars, followed by Hyundai and Nissan</a:t>
            </a:r>
            <a:endParaRPr lang="en-SA" sz="2000" b="1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84E7F0A-3D99-DB47-902D-51620657B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69562"/>
            <a:ext cx="7315200" cy="4909351"/>
          </a:xfrm>
        </p:spPr>
      </p:pic>
    </p:spTree>
    <p:extLst>
      <p:ext uri="{BB962C8B-B14F-4D97-AF65-F5344CB8AC3E}">
        <p14:creationId xmlns:p14="http://schemas.microsoft.com/office/powerpoint/2010/main" val="54276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B38C-C2A8-2446-AFED-1AAFDDBF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Through the graph of the regions, we note that most of the cars sold are in the Riyadh region</a:t>
            </a:r>
            <a:endParaRPr lang="en-SA" sz="2000" dirty="0"/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CB5486AA-4BE0-F54D-828A-98DEEFB0B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38490"/>
            <a:ext cx="7315200" cy="4971495"/>
          </a:xfrm>
        </p:spPr>
      </p:pic>
    </p:spTree>
    <p:extLst>
      <p:ext uri="{BB962C8B-B14F-4D97-AF65-F5344CB8AC3E}">
        <p14:creationId xmlns:p14="http://schemas.microsoft.com/office/powerpoint/2010/main" val="149155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495F-1D49-6B42-9FF3-1A5B0CDD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US" sz="2000" dirty="0"/>
              <a:t>Through the graph of the Year , we note that most of the cars sold are 2018 , 2017 ,2016 modals </a:t>
            </a:r>
            <a:endParaRPr lang="en-SA" sz="2000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7F85737-759F-9C4E-B81A-C4E68DF31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21470"/>
            <a:ext cx="7315200" cy="4605535"/>
          </a:xfrm>
        </p:spPr>
      </p:pic>
    </p:spTree>
    <p:extLst>
      <p:ext uri="{BB962C8B-B14F-4D97-AF65-F5344CB8AC3E}">
        <p14:creationId xmlns:p14="http://schemas.microsoft.com/office/powerpoint/2010/main" val="112495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8DFE-8652-1049-8D35-64F6C1BA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en-SA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CF1C9C5-1A24-445E-A58D-9BE389585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pPr marL="182880" indent="-18288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57010E04-28AB-1040-B851-B759A3122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338" y="753848"/>
            <a:ext cx="5077443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644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233</TotalTime>
  <Words>529</Words>
  <Application>Microsoft Macintosh PowerPoint</Application>
  <PresentationFormat>Widescreen</PresentationFormat>
  <Paragraphs>283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Corbel</vt:lpstr>
      <vt:lpstr>Courier New</vt:lpstr>
      <vt:lpstr>Helvetica Neue</vt:lpstr>
      <vt:lpstr>Wingdings 2</vt:lpstr>
      <vt:lpstr>Frame</vt:lpstr>
      <vt:lpstr>Used Car Prices Prediction </vt:lpstr>
      <vt:lpstr>Q</vt:lpstr>
      <vt:lpstr>PowerPoint Presentation</vt:lpstr>
      <vt:lpstr>df.info()</vt:lpstr>
      <vt:lpstr>Data After Clean</vt:lpstr>
      <vt:lpstr>Through the graph, we see that Toyota cars are among the most sold cars, followed by Hyundai and Nissan</vt:lpstr>
      <vt:lpstr>Through the graph of the regions, we note that most of the cars sold are in the Riyadh region</vt:lpstr>
      <vt:lpstr>Through the graph of the Year , we note that most of the cars sold are 2018 , 2017 ,2016 modals </vt:lpstr>
      <vt:lpstr>PowerPoint Presentation</vt:lpstr>
      <vt:lpstr>PowerPoint Presentation</vt:lpstr>
      <vt:lpstr>Through what I learned in the camp about how to deal with data, and I cleaned and presented the data, I tried to put a number of questions, but through the presentation of the data, some questions were answered. I think that through more research and self-learning, I will deal in the future with many The data that will enable me to develop in this field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Prices Prediction </dc:title>
  <dc:creator>Turki Mohammed D. Al-Juhani</dc:creator>
  <cp:lastModifiedBy>Turki Mohammed D. Al-Juhani</cp:lastModifiedBy>
  <cp:revision>1</cp:revision>
  <dcterms:created xsi:type="dcterms:W3CDTF">2021-11-16T11:45:09Z</dcterms:created>
  <dcterms:modified xsi:type="dcterms:W3CDTF">2021-11-16T15:38:18Z</dcterms:modified>
</cp:coreProperties>
</file>