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3" r:id="rId19"/>
    <p:sldId id="274" r:id="rId20"/>
    <p:sldId id="275" r:id="rId21"/>
    <p:sldId id="277" r:id="rId22"/>
    <p:sldId id="272" r:id="rId23"/>
    <p:sldId id="278" r:id="rId24"/>
    <p:sldId id="280" r:id="rId25"/>
    <p:sldId id="279"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Workshop 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Software engineering 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dirty="0"/>
              <a:t>DATABASE​</a:t>
            </a: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609906" y="2340864"/>
            <a:ext cx="5203665" cy="3634486"/>
          </a:xfrm>
          <a:prstGeom prst="rect">
            <a:avLst/>
          </a:prstGeom>
        </p:spPr>
        <p:txBody>
          <a:bodyPr vert="horz" lIns="91440" tIns="45720" rIns="91440" bIns="45720" rtlCol="0" anchor="ctr">
            <a:normAutofit fontScale="92500" lnSpcReduction="10000"/>
          </a:bodyPr>
          <a:lstStyle/>
          <a:p>
            <a:pPr marL="285750" indent="-285750" algn="just" defTabSz="457200" fontAlgn="base">
              <a:lnSpc>
                <a:spcPct val="150000"/>
              </a:lnSpc>
              <a:spcBef>
                <a:spcPct val="20000"/>
              </a:spcBef>
              <a:spcAft>
                <a:spcPts val="600"/>
              </a:spcAft>
              <a:buClr>
                <a:schemeClr val="accent1"/>
              </a:buClr>
              <a:buSzPct val="92000"/>
              <a:buFont typeface="Wingdings 2" panose="05020102010507070707" pitchFamily="18" charset="2"/>
              <a:buChar char=""/>
            </a:pPr>
            <a:r>
              <a:rPr lang="en-US" sz="1500" b="0" i="0" dirty="0">
                <a:solidFill>
                  <a:schemeClr val="tx1">
                    <a:lumMod val="75000"/>
                    <a:lumOff val="25000"/>
                  </a:schemeClr>
                </a:solidFill>
                <a:effectLst/>
              </a:rPr>
              <a:t>STC Pay uses a  Firebase. A firebase is a cloud hosted database that allows you to store data and sync it with your users in real time and it is NoSQL database type. In general, the dissection of picking a certain database for your application is very crucial and it breaks down to multiple aspects​</a:t>
            </a:r>
          </a:p>
          <a:p>
            <a:pPr marL="285750" indent="-285750" algn="just" defTabSz="457200" fontAlgn="base">
              <a:lnSpc>
                <a:spcPct val="150000"/>
              </a:lnSpc>
              <a:spcBef>
                <a:spcPct val="20000"/>
              </a:spcBef>
              <a:spcAft>
                <a:spcPts val="600"/>
              </a:spcAft>
              <a:buClr>
                <a:schemeClr val="accent1"/>
              </a:buClr>
              <a:buSzPct val="92000"/>
              <a:buFont typeface="Wingdings 2" panose="05020102010507070707" pitchFamily="18" charset="2"/>
              <a:buChar char=""/>
            </a:pPr>
            <a:endParaRPr lang="en-US" sz="1500" b="0" i="0" dirty="0">
              <a:solidFill>
                <a:schemeClr val="tx1">
                  <a:lumMod val="75000"/>
                  <a:lumOff val="25000"/>
                </a:schemeClr>
              </a:solidFill>
              <a:effectLst/>
            </a:endParaRPr>
          </a:p>
          <a:p>
            <a:pPr marL="285750" indent="-285750" algn="just" defTabSz="457200" fontAlgn="base">
              <a:lnSpc>
                <a:spcPct val="150000"/>
              </a:lnSpc>
              <a:spcBef>
                <a:spcPct val="20000"/>
              </a:spcBef>
              <a:spcAft>
                <a:spcPts val="600"/>
              </a:spcAft>
              <a:buClr>
                <a:schemeClr val="accent1"/>
              </a:buClr>
              <a:buSzPct val="92000"/>
              <a:buFont typeface="Wingdings 2" panose="05020102010507070707" pitchFamily="18" charset="2"/>
              <a:buChar char=""/>
            </a:pPr>
            <a:r>
              <a:rPr lang="en-US" sz="1500" b="0" i="0" dirty="0">
                <a:solidFill>
                  <a:schemeClr val="tx1">
                    <a:lumMod val="75000"/>
                    <a:lumOff val="25000"/>
                  </a:schemeClr>
                </a:solidFill>
                <a:effectLst/>
              </a:rPr>
              <a:t>maintenance cost</a:t>
            </a:r>
          </a:p>
          <a:p>
            <a:pPr marL="285750" indent="-285750" algn="just" defTabSz="457200" fontAlgn="base">
              <a:lnSpc>
                <a:spcPct val="150000"/>
              </a:lnSpc>
              <a:spcBef>
                <a:spcPct val="20000"/>
              </a:spcBef>
              <a:spcAft>
                <a:spcPts val="600"/>
              </a:spcAft>
              <a:buClr>
                <a:schemeClr val="accent1"/>
              </a:buClr>
              <a:buSzPct val="92000"/>
              <a:buFont typeface="Wingdings 2" panose="05020102010507070707" pitchFamily="18" charset="2"/>
              <a:buChar char=""/>
            </a:pPr>
            <a:r>
              <a:rPr lang="en-US" sz="1500" b="0" i="0" dirty="0">
                <a:solidFill>
                  <a:schemeClr val="tx1">
                    <a:lumMod val="75000"/>
                    <a:lumOff val="25000"/>
                  </a:schemeClr>
                </a:solidFill>
                <a:effectLst/>
              </a:rPr>
              <a:t>service stability</a:t>
            </a:r>
          </a:p>
          <a:p>
            <a:pPr marL="285750" indent="-285750" algn="just" defTabSz="457200" fontAlgn="base">
              <a:lnSpc>
                <a:spcPct val="150000"/>
              </a:lnSpc>
              <a:spcBef>
                <a:spcPct val="20000"/>
              </a:spcBef>
              <a:spcAft>
                <a:spcPts val="600"/>
              </a:spcAft>
              <a:buClr>
                <a:schemeClr val="accent1"/>
              </a:buClr>
              <a:buSzPct val="92000"/>
              <a:buFont typeface="Wingdings 2" panose="05020102010507070707" pitchFamily="18" charset="2"/>
              <a:buChar char=""/>
            </a:pPr>
            <a:r>
              <a:rPr lang="en-US" sz="1500" b="0" i="0" dirty="0">
                <a:solidFill>
                  <a:schemeClr val="tx1">
                    <a:lumMod val="75000"/>
                    <a:lumOff val="25000"/>
                  </a:schemeClr>
                </a:solidFill>
                <a:effectLst/>
              </a:rPr>
              <a:t>security</a:t>
            </a:r>
          </a:p>
        </p:txBody>
      </p:sp>
      <p:pic>
        <p:nvPicPr>
          <p:cNvPr id="4" name="Picture 3" descr="Shape&#10;&#10;Description automatically generated with low confidence">
            <a:extLst>
              <a:ext uri="{FF2B5EF4-FFF2-40B4-BE49-F238E27FC236}">
                <a16:creationId xmlns:a16="http://schemas.microsoft.com/office/drawing/2014/main" id="{A9D4DE98-17D9-49C9-BA66-446949EAA2C0}"/>
              </a:ext>
            </a:extLst>
          </p:cNvPr>
          <p:cNvPicPr>
            <a:picLocks noChangeAspect="1"/>
          </p:cNvPicPr>
          <p:nvPr/>
        </p:nvPicPr>
        <p:blipFill>
          <a:blip r:embed="rId2"/>
          <a:stretch>
            <a:fillRect/>
          </a:stretch>
        </p:blipFill>
        <p:spPr>
          <a:xfrm>
            <a:off x="5486400" y="2467164"/>
            <a:ext cx="5903168" cy="2029213"/>
          </a:xfrm>
          <a:prstGeom prst="rect">
            <a:avLst/>
          </a:prstGeom>
        </p:spPr>
      </p:pic>
    </p:spTree>
    <p:extLst>
      <p:ext uri="{BB962C8B-B14F-4D97-AF65-F5344CB8AC3E}">
        <p14:creationId xmlns:p14="http://schemas.microsoft.com/office/powerpoint/2010/main" val="366884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SECURITY ,COST AND SERVICES STABILITY ​​​</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2" y="2142545"/>
            <a:ext cx="5215602" cy="2585323"/>
          </a:xfrm>
          <a:prstGeom prst="rect">
            <a:avLst/>
          </a:prstGeom>
          <a:noFill/>
        </p:spPr>
        <p:txBody>
          <a:bodyPr wrap="square" rtlCol="0">
            <a:spAutoFit/>
          </a:bodyPr>
          <a:lstStyle/>
          <a:p>
            <a:pPr marL="285750" indent="-285750" algn="just" rtl="0" fontAlgn="base">
              <a:buFont typeface="Arial" panose="020B0604020202020204" pitchFamily="34" charset="0"/>
              <a:buChar char="•"/>
            </a:pPr>
            <a:r>
              <a:rPr lang="en-US" b="0" i="0" dirty="0">
                <a:solidFill>
                  <a:srgbClr val="000000"/>
                </a:solidFill>
                <a:effectLst/>
                <a:latin typeface="+mj-lt"/>
              </a:rPr>
              <a:t>Security​</a:t>
            </a:r>
          </a:p>
          <a:p>
            <a:pPr marL="285750" indent="-285750" algn="just" rtl="0" fontAlgn="base">
              <a:buFont typeface="Arial" panose="020B0604020202020204" pitchFamily="34" charset="0"/>
              <a:buChar char="•"/>
            </a:pPr>
            <a:endParaRPr lang="en-US" b="0" i="0" dirty="0">
              <a:solidFill>
                <a:srgbClr val="000000"/>
              </a:solidFill>
              <a:effectLst/>
            </a:endParaRPr>
          </a:p>
          <a:p>
            <a:pPr algn="just" rtl="0" fontAlgn="base"/>
            <a:r>
              <a:rPr lang="en-US" b="0" i="0" dirty="0">
                <a:solidFill>
                  <a:srgbClr val="000000"/>
                </a:solidFill>
                <a:effectLst/>
              </a:rPr>
              <a:t>Firebase has no default implementation of security measures. It relies on the development team to implement the security aspect of the Database. however, it provides default authentication that includes email and password and as a development team you can add more custom authentication to your database.​</a:t>
            </a:r>
            <a:endParaRPr lang="fr-FR" sz="1400" b="0" i="0" dirty="0">
              <a:solidFill>
                <a:srgbClr val="000000"/>
              </a:solidFill>
              <a:effectLst/>
            </a:endParaRPr>
          </a:p>
        </p:txBody>
      </p:sp>
      <p:sp>
        <p:nvSpPr>
          <p:cNvPr id="4" name="TextBox 3">
            <a:extLst>
              <a:ext uri="{FF2B5EF4-FFF2-40B4-BE49-F238E27FC236}">
                <a16:creationId xmlns:a16="http://schemas.microsoft.com/office/drawing/2014/main" id="{A766DAB0-948F-47B7-9213-D0052B679EA0}"/>
              </a:ext>
            </a:extLst>
          </p:cNvPr>
          <p:cNvSpPr txBox="1"/>
          <p:nvPr/>
        </p:nvSpPr>
        <p:spPr>
          <a:xfrm>
            <a:off x="6096001" y="2142545"/>
            <a:ext cx="5215602" cy="3416320"/>
          </a:xfrm>
          <a:prstGeom prst="rect">
            <a:avLst/>
          </a:prstGeom>
          <a:noFill/>
        </p:spPr>
        <p:txBody>
          <a:bodyPr wrap="square" rtlCol="0">
            <a:spAutoFit/>
          </a:bodyPr>
          <a:lstStyle/>
          <a:p>
            <a:pPr marL="285750" indent="-285750" algn="just" rtl="0" fontAlgn="base">
              <a:buFont typeface="Arial" panose="020B0604020202020204" pitchFamily="34" charset="0"/>
              <a:buChar char="•"/>
            </a:pPr>
            <a:r>
              <a:rPr lang="en-US" b="0" i="0" dirty="0">
                <a:solidFill>
                  <a:srgbClr val="000000"/>
                </a:solidFill>
                <a:effectLst/>
                <a:latin typeface="+mj-lt"/>
              </a:rPr>
              <a:t>Total cost and service stability​</a:t>
            </a:r>
          </a:p>
          <a:p>
            <a:pPr marL="285750" indent="-285750" algn="just" rtl="0" fontAlgn="base">
              <a:buFont typeface="Arial" panose="020B0604020202020204" pitchFamily="34" charset="0"/>
              <a:buChar char="•"/>
            </a:pPr>
            <a:endParaRPr lang="en-US" b="0" i="0" dirty="0">
              <a:solidFill>
                <a:srgbClr val="000000"/>
              </a:solidFill>
              <a:effectLst/>
            </a:endParaRPr>
          </a:p>
          <a:p>
            <a:pPr algn="just" rtl="0" fontAlgn="base"/>
            <a:r>
              <a:rPr lang="en-US" b="0" i="0" dirty="0">
                <a:solidFill>
                  <a:srgbClr val="000000"/>
                </a:solidFill>
                <a:effectLst/>
              </a:rPr>
              <a:t>In general , a firebase database is not expensive, it does not have a fixed price. Looking at it from a stability standpoint Firebase is a very powerful service that can help with developing applications quickly without having to  implement new components or modules. Firebase was built for scalability and performance to put it into perspective the application can go from 1 user to 1million users without having to change any code related to the database.​</a:t>
            </a:r>
            <a:endParaRPr lang="fr-FR" sz="1400" b="0" i="0" dirty="0">
              <a:solidFill>
                <a:srgbClr val="000000"/>
              </a:solidFill>
              <a:effectLst/>
            </a:endParaRPr>
          </a:p>
        </p:txBody>
      </p:sp>
    </p:spTree>
    <p:extLst>
      <p:ext uri="{BB962C8B-B14F-4D97-AF65-F5344CB8AC3E}">
        <p14:creationId xmlns:p14="http://schemas.microsoft.com/office/powerpoint/2010/main" val="140208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API​​</a:t>
            </a:r>
            <a:endParaRPr lang="en-US" dirty="0"/>
          </a:p>
        </p:txBody>
      </p:sp>
      <p:sp>
        <p:nvSpPr>
          <p:cNvPr id="73" name="Rectangle 7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4561870" y="800930"/>
            <a:ext cx="7183597" cy="2256390"/>
          </a:xfrm>
          <a:prstGeom prst="rect">
            <a:avLst/>
          </a:prstGeom>
        </p:spPr>
        <p:txBody>
          <a:bodyPr vert="horz" lIns="91440" tIns="45720" rIns="91440" bIns="45720" rtlCol="0" anchor="ctr">
            <a:normAutofit/>
          </a:bodyPr>
          <a:lstStyle/>
          <a:p>
            <a:pPr marL="285750" indent="-285750" algn="just" defTabSz="457200" fontAlgn="base">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API is a set of definitions and protocols that allow applications to access data with another software.​</a:t>
            </a:r>
          </a:p>
          <a:p>
            <a:pPr marL="285750" indent="-285750" algn="just" defTabSz="457200" fontAlgn="base">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285750" indent="-285750" algn="just" defTabSz="457200" fontAlgn="base">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In our application analysis we found multi-APIs and libraries that have been used to improve the application. We will mention some of them and give a brief explanation of their purpose:​</a:t>
            </a:r>
          </a:p>
        </p:txBody>
      </p:sp>
      <p:pic>
        <p:nvPicPr>
          <p:cNvPr id="3074" name="Picture 2">
            <a:extLst>
              <a:ext uri="{FF2B5EF4-FFF2-40B4-BE49-F238E27FC236}">
                <a16:creationId xmlns:a16="http://schemas.microsoft.com/office/drawing/2014/main" id="{FCA804F1-6E9F-4F41-8F3E-BEC01ABE1E6C}"/>
              </a:ext>
            </a:extLst>
          </p:cNvPr>
          <p:cNvPicPr>
            <a:picLocks noChangeAspect="1" noChangeArrowheads="1"/>
          </p:cNvPicPr>
          <p:nvPr/>
        </p:nvPicPr>
        <p:blipFill>
          <a:blip r:embed="rId2"/>
          <a:srcRect/>
          <a:stretch/>
        </p:blipFill>
        <p:spPr bwMode="auto">
          <a:xfrm>
            <a:off x="521906" y="3429564"/>
            <a:ext cx="11149653" cy="271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8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dirty="0"/>
              <a:t>API​​ cont.</a:t>
            </a:r>
          </a:p>
        </p:txBody>
      </p:sp>
      <p:sp>
        <p:nvSpPr>
          <p:cNvPr id="73" name="Rectangle 7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4561870" y="800930"/>
            <a:ext cx="7183597" cy="4937140"/>
          </a:xfrm>
          <a:prstGeom prst="rect">
            <a:avLst/>
          </a:prstGeom>
        </p:spPr>
        <p:txBody>
          <a:bodyPr vert="horz" lIns="91440" tIns="45720" rIns="91440" bIns="45720" rtlCol="0" anchor="ctr">
            <a:normAutofit fontScale="92500"/>
          </a:bodyPr>
          <a:lstStyle/>
          <a:p>
            <a:pPr marL="285750" indent="-285750" algn="just" defTabSz="457200" fontAlgn="base">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Notifications for Android​</a:t>
            </a:r>
          </a:p>
          <a:p>
            <a:pPr lvl="1"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Notifications are short messages that inform the users of information from your app such as cashback offers. There are types of notifications have been used in STC Pay : ​​</a:t>
            </a:r>
          </a:p>
          <a:p>
            <a:pPr algn="just" defTabSz="457200" fontAlgn="base">
              <a:spcBef>
                <a:spcPct val="20000"/>
              </a:spcBef>
              <a:spcAft>
                <a:spcPts val="600"/>
              </a:spcAft>
              <a:buClr>
                <a:schemeClr val="accent1"/>
              </a:buClr>
              <a:buSzPct val="92000"/>
            </a:pPr>
            <a:endParaRPr lang="en-US" b="0" i="0" dirty="0">
              <a:solidFill>
                <a:schemeClr val="tx1">
                  <a:lumMod val="75000"/>
                  <a:lumOff val="25000"/>
                </a:schemeClr>
              </a:solidFill>
              <a:effectLst/>
            </a:endParaRPr>
          </a:p>
          <a:p>
            <a:pPr marL="742950" lvl="1" indent="-285750" algn="just" defTabSz="457200" fontAlgn="base">
              <a:spcBef>
                <a:spcPct val="20000"/>
              </a:spcBef>
              <a:spcAft>
                <a:spcPts val="600"/>
              </a:spcAft>
              <a:buClr>
                <a:schemeClr val="accent1"/>
              </a:buClr>
              <a:buSzPct val="92000"/>
              <a:buFont typeface="Wingdings" panose="05000000000000000000" pitchFamily="2" charset="2"/>
              <a:buChar char="Ø"/>
            </a:pPr>
            <a:r>
              <a:rPr lang="en-US" b="0" i="0" dirty="0">
                <a:solidFill>
                  <a:schemeClr val="tx1">
                    <a:lumMod val="75000"/>
                    <a:lumOff val="25000"/>
                  </a:schemeClr>
                </a:solidFill>
                <a:effectLst/>
              </a:rPr>
              <a:t>Notification Manger:​</a:t>
            </a:r>
          </a:p>
          <a:p>
            <a:pPr lvl="2"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To create a new notification and add content into notifications and manage the channels. Also, can set a color, the icon for your application by  </a:t>
            </a:r>
            <a:r>
              <a:rPr lang="en-US" b="0" i="0" dirty="0" err="1">
                <a:solidFill>
                  <a:schemeClr val="tx1">
                    <a:lumMod val="75000"/>
                    <a:lumOff val="25000"/>
                  </a:schemeClr>
                </a:solidFill>
                <a:effectLst/>
              </a:rPr>
              <a:t>NotificationCompat</a:t>
            </a:r>
            <a:r>
              <a:rPr lang="en-US" b="0" i="0" dirty="0">
                <a:solidFill>
                  <a:schemeClr val="tx1">
                    <a:lumMod val="75000"/>
                    <a:lumOff val="25000"/>
                  </a:schemeClr>
                </a:solidFill>
                <a:effectLst/>
              </a:rPr>
              <a:t>.​</a:t>
            </a:r>
          </a:p>
          <a:p>
            <a:pPr lvl="2" algn="just" defTabSz="457200" fontAlgn="base">
              <a:spcBef>
                <a:spcPct val="20000"/>
              </a:spcBef>
              <a:spcAft>
                <a:spcPts val="600"/>
              </a:spcAft>
              <a:buClr>
                <a:schemeClr val="accent1"/>
              </a:buClr>
              <a:buSzPct val="92000"/>
            </a:pPr>
            <a:endParaRPr lang="en-US" b="0" i="0" dirty="0">
              <a:solidFill>
                <a:schemeClr val="tx1">
                  <a:lumMod val="75000"/>
                  <a:lumOff val="25000"/>
                </a:schemeClr>
              </a:solidFill>
              <a:effectLst/>
            </a:endParaRPr>
          </a:p>
          <a:p>
            <a:pPr marL="742950" lvl="1" indent="-285750" algn="just" defTabSz="457200" fontAlgn="base">
              <a:spcBef>
                <a:spcPct val="20000"/>
              </a:spcBef>
              <a:spcAft>
                <a:spcPts val="600"/>
              </a:spcAft>
              <a:buClr>
                <a:schemeClr val="accent1"/>
              </a:buClr>
              <a:buSzPct val="92000"/>
              <a:buFont typeface="Wingdings" panose="05000000000000000000" pitchFamily="2" charset="2"/>
              <a:buChar char="Ø"/>
            </a:pPr>
            <a:r>
              <a:rPr lang="en-US" b="0" i="0" dirty="0">
                <a:solidFill>
                  <a:schemeClr val="tx1">
                    <a:lumMod val="75000"/>
                    <a:lumOff val="25000"/>
                  </a:schemeClr>
                </a:solidFill>
                <a:effectLst/>
              </a:rPr>
              <a:t>Notifications Channels :​</a:t>
            </a:r>
          </a:p>
          <a:p>
            <a:pPr lvl="2"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If you have different types of notifications in your app some of the notifications the user is interested in and some of them they didn’t want to receive.  By the Notifications Channels, the user can turn off the category that controls some of the notifications​</a:t>
            </a:r>
          </a:p>
        </p:txBody>
      </p:sp>
    </p:spTree>
    <p:extLst>
      <p:ext uri="{BB962C8B-B14F-4D97-AF65-F5344CB8AC3E}">
        <p14:creationId xmlns:p14="http://schemas.microsoft.com/office/powerpoint/2010/main" val="37943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dirty="0"/>
              <a:t>API​​ cont.</a:t>
            </a:r>
          </a:p>
        </p:txBody>
      </p:sp>
      <p:sp>
        <p:nvSpPr>
          <p:cNvPr id="73" name="Rectangle 7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4561870" y="800930"/>
            <a:ext cx="7183597" cy="4937140"/>
          </a:xfrm>
          <a:prstGeom prst="rect">
            <a:avLst/>
          </a:prstGeom>
        </p:spPr>
        <p:txBody>
          <a:bodyPr vert="horz" lIns="91440" tIns="45720" rIns="91440" bIns="45720" rtlCol="0" anchor="ctr">
            <a:normAutofit/>
          </a:bodyPr>
          <a:lstStyle/>
          <a:p>
            <a:pPr marL="285750" indent="-285750" algn="just" defTabSz="457200" fontAlgn="base">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Android Content Provider​:</a:t>
            </a:r>
          </a:p>
          <a:p>
            <a:pPr lvl="1"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In the android system, every application has its own database and files which are stored in the application folder in the system. In android another application cannot access this folder unless the folder is stored in the content provider, other applications can easily access and make use of this data. ​</a:t>
            </a:r>
          </a:p>
          <a:p>
            <a:pPr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	By content provider you can:​</a:t>
            </a:r>
          </a:p>
          <a:p>
            <a:pPr marL="742950" lvl="1" indent="-285750" algn="just" defTabSz="457200" fontAlgn="base">
              <a:spcBef>
                <a:spcPct val="20000"/>
              </a:spcBef>
              <a:spcAft>
                <a:spcPts val="600"/>
              </a:spcAft>
              <a:buClr>
                <a:schemeClr val="accent1"/>
              </a:buClr>
              <a:buSzPct val="92000"/>
              <a:buFont typeface="Wingdings" panose="05000000000000000000" pitchFamily="2" charset="2"/>
              <a:buChar char="Ø"/>
            </a:pPr>
            <a:r>
              <a:rPr lang="en-US" b="0" i="0" dirty="0">
                <a:solidFill>
                  <a:schemeClr val="tx1">
                    <a:lumMod val="75000"/>
                    <a:lumOff val="25000"/>
                  </a:schemeClr>
                </a:solidFill>
                <a:effectLst/>
              </a:rPr>
              <a:t>fetch data from a content provider.​</a:t>
            </a:r>
          </a:p>
          <a:p>
            <a:pPr marL="742950" lvl="1" indent="-285750" algn="just" defTabSz="457200" fontAlgn="base">
              <a:spcBef>
                <a:spcPct val="20000"/>
              </a:spcBef>
              <a:spcAft>
                <a:spcPts val="600"/>
              </a:spcAft>
              <a:buClr>
                <a:schemeClr val="accent1"/>
              </a:buClr>
              <a:buSzPct val="92000"/>
              <a:buFont typeface="Wingdings" panose="05000000000000000000" pitchFamily="2" charset="2"/>
              <a:buChar char="Ø"/>
            </a:pPr>
            <a:r>
              <a:rPr lang="en-US" b="0" i="0" dirty="0">
                <a:solidFill>
                  <a:schemeClr val="tx1">
                    <a:lumMod val="75000"/>
                    <a:lumOff val="25000"/>
                  </a:schemeClr>
                </a:solidFill>
                <a:effectLst/>
              </a:rPr>
              <a:t>insert, update, or delete data . ​</a:t>
            </a:r>
          </a:p>
          <a:p>
            <a:pPr algn="just" defTabSz="457200" fontAlgn="base">
              <a:spcBef>
                <a:spcPct val="20000"/>
              </a:spcBef>
              <a:spcAft>
                <a:spcPts val="600"/>
              </a:spcAft>
              <a:buClr>
                <a:schemeClr val="accent1"/>
              </a:buClr>
              <a:buSzPct val="92000"/>
            </a:pPr>
            <a:endParaRPr lang="en-US" b="0" i="0" dirty="0">
              <a:solidFill>
                <a:schemeClr val="tx1">
                  <a:lumMod val="75000"/>
                  <a:lumOff val="25000"/>
                </a:schemeClr>
              </a:solidFill>
              <a:effectLst/>
            </a:endParaRPr>
          </a:p>
          <a:p>
            <a:pPr marL="285750" indent="-285750" algn="just" defTabSz="457200" fontAlgn="base">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Advantage of Android Content Provider : ​</a:t>
            </a:r>
          </a:p>
          <a:p>
            <a:pPr lvl="1" algn="just" defTabSz="457200" fontAlgn="base">
              <a:spcBef>
                <a:spcPct val="20000"/>
              </a:spcBef>
              <a:spcAft>
                <a:spcPts val="600"/>
              </a:spcAft>
              <a:buClr>
                <a:schemeClr val="accent1"/>
              </a:buClr>
              <a:buSzPct val="92000"/>
            </a:pPr>
            <a:r>
              <a:rPr lang="en-US" b="0" i="0" dirty="0">
                <a:solidFill>
                  <a:schemeClr val="tx1">
                    <a:lumMod val="75000"/>
                    <a:lumOff val="25000"/>
                  </a:schemeClr>
                </a:solidFill>
                <a:effectLst/>
              </a:rPr>
              <a:t>Applications that are shared in the content provider must grant permission to access data by other applications.</a:t>
            </a:r>
          </a:p>
        </p:txBody>
      </p:sp>
      <p:pic>
        <p:nvPicPr>
          <p:cNvPr id="8194" name="Picture 2">
            <a:extLst>
              <a:ext uri="{FF2B5EF4-FFF2-40B4-BE49-F238E27FC236}">
                <a16:creationId xmlns:a16="http://schemas.microsoft.com/office/drawing/2014/main" id="{DCD2893C-5E37-4AF5-AC6D-56F4A5CABB0D}"/>
              </a:ext>
            </a:extLst>
          </p:cNvPr>
          <p:cNvPicPr>
            <a:picLocks noChangeAspect="1" noChangeArrowheads="1"/>
          </p:cNvPicPr>
          <p:nvPr/>
        </p:nvPicPr>
        <p:blipFill>
          <a:blip r:embed="rId2"/>
          <a:srcRect/>
          <a:stretch/>
        </p:blipFill>
        <p:spPr bwMode="auto">
          <a:xfrm>
            <a:off x="583133" y="2488447"/>
            <a:ext cx="4149726" cy="297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8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err="1">
                <a:solidFill>
                  <a:schemeClr val="tx1">
                    <a:lumMod val="75000"/>
                    <a:lumOff val="25000"/>
                  </a:schemeClr>
                </a:solidFill>
                <a:latin typeface="+mj-lt"/>
                <a:ea typeface="+mj-ea"/>
                <a:cs typeface="+mj-cs"/>
              </a:rPr>
              <a:t>sOurce</a:t>
            </a:r>
            <a:r>
              <a:rPr lang="en-US" b="0" kern="1200" cap="all" dirty="0">
                <a:solidFill>
                  <a:schemeClr val="tx1">
                    <a:lumMod val="75000"/>
                    <a:lumOff val="25000"/>
                  </a:schemeClr>
                </a:solidFill>
                <a:latin typeface="+mj-lt"/>
                <a:ea typeface="+mj-ea"/>
                <a:cs typeface="+mj-cs"/>
              </a:rPr>
              <a:t> code analysis​</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2" y="2340864"/>
            <a:ext cx="8948701" cy="3634486"/>
          </a:xfrm>
          <a:prstGeom prst="rect">
            <a:avLst/>
          </a:prstGeom>
        </p:spPr>
        <p:txBody>
          <a:bodyPr vert="horz" lIns="91440" tIns="45720" rIns="91440" bIns="45720" rtlCol="0" anchor="ctr">
            <a:normAutofit/>
          </a:bodyPr>
          <a:lstStyle/>
          <a:p>
            <a:pPr marL="285750" indent="-285750" algn="just"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After anal</a:t>
            </a:r>
            <a:r>
              <a:rPr lang="en-US" dirty="0">
                <a:solidFill>
                  <a:schemeClr val="tx1">
                    <a:lumMod val="75000"/>
                    <a:lumOff val="25000"/>
                  </a:schemeClr>
                </a:solidFill>
              </a:rPr>
              <a:t>yzing the source code using the tools we mentioned earlier we found some problems that may make it vulnerable to attackers if not handled properly </a:t>
            </a:r>
          </a:p>
          <a:p>
            <a:pPr algn="just" defTabSz="457200" fontAlgn="base">
              <a:lnSpc>
                <a:spcPct val="200000"/>
              </a:lnSpc>
              <a:spcBef>
                <a:spcPct val="20000"/>
              </a:spcBef>
              <a:spcAft>
                <a:spcPts val="600"/>
              </a:spcAft>
              <a:buClr>
                <a:schemeClr val="accent1"/>
              </a:buClr>
              <a:buSzPct val="92000"/>
            </a:pPr>
            <a:endParaRPr lang="en-US" dirty="0">
              <a:solidFill>
                <a:schemeClr val="tx1">
                  <a:lumMod val="75000"/>
                  <a:lumOff val="25000"/>
                </a:schemeClr>
              </a:solidFill>
            </a:endParaRPr>
          </a:p>
          <a:p>
            <a:pPr marL="285750" indent="-285750" algn="just"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In addition, we found some good </a:t>
            </a:r>
            <a:r>
              <a:rPr lang="en-US" dirty="0">
                <a:solidFill>
                  <a:schemeClr val="tx1">
                    <a:lumMod val="75000"/>
                    <a:lumOff val="25000"/>
                  </a:schemeClr>
                </a:solidFill>
              </a:rPr>
              <a:t>attribute that make the app more secure</a:t>
            </a:r>
            <a:endParaRPr lang="en-US" b="0" i="0" dirty="0">
              <a:solidFill>
                <a:schemeClr val="tx1">
                  <a:lumMod val="75000"/>
                  <a:lumOff val="25000"/>
                </a:schemeClr>
              </a:solidFill>
              <a:effectLst/>
            </a:endParaRPr>
          </a:p>
          <a:p>
            <a:pPr algn="just" defTabSz="457200" fontAlgn="base">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p:txBody>
      </p:sp>
    </p:spTree>
    <p:extLst>
      <p:ext uri="{BB962C8B-B14F-4D97-AF65-F5344CB8AC3E}">
        <p14:creationId xmlns:p14="http://schemas.microsoft.com/office/powerpoint/2010/main" val="251864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source code analysis​ cont.</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2" y="2340864"/>
            <a:ext cx="10878169" cy="3634486"/>
          </a:xfrm>
          <a:prstGeom prst="rect">
            <a:avLst/>
          </a:prstGeom>
        </p:spPr>
        <p:txBody>
          <a:bodyPr vert="horz" lIns="91440" tIns="45720" rIns="91440" bIns="45720" rtlCol="0" anchor="ctr">
            <a:normAutofit lnSpcReduction="10000"/>
          </a:bodyPr>
          <a:lstStyle/>
          <a:p>
            <a:pPr marL="285750" indent="-285750"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Warnings:</a:t>
            </a:r>
          </a:p>
          <a:p>
            <a:pPr marL="742950" lvl="1" indent="-285750" defTabSz="457200" fontAlgn="base">
              <a:lnSpc>
                <a:spcPct val="200000"/>
              </a:lnSpc>
              <a:spcBef>
                <a:spcPct val="20000"/>
              </a:spcBef>
              <a:spcAft>
                <a:spcPts val="600"/>
              </a:spcAft>
              <a:buClr>
                <a:schemeClr val="accent1"/>
              </a:buClr>
              <a:buSzPct val="92000"/>
              <a:buFont typeface="Wingdings" panose="05000000000000000000" pitchFamily="2" charset="2"/>
              <a:buChar char="Ø"/>
            </a:pPr>
            <a:r>
              <a:rPr lang="en-US" b="0" i="0" dirty="0">
                <a:solidFill>
                  <a:schemeClr val="tx1">
                    <a:lumMod val="75000"/>
                    <a:lumOff val="25000"/>
                  </a:schemeClr>
                </a:solidFill>
                <a:effectLst/>
              </a:rPr>
              <a:t>CWE: or common weakness enumeration is a list of common software weakness types or errors in software code or design that could result in software vulnerability if it was attacked, the CWE list is community developed list that addresses the issues in the source code.</a:t>
            </a:r>
          </a:p>
          <a:p>
            <a:pPr marL="742950" lvl="1" indent="-285750" defTabSz="457200" fontAlgn="base">
              <a:lnSpc>
                <a:spcPct val="200000"/>
              </a:lnSpc>
              <a:spcBef>
                <a:spcPct val="20000"/>
              </a:spcBef>
              <a:spcAft>
                <a:spcPts val="600"/>
              </a:spcAft>
              <a:buClr>
                <a:schemeClr val="accent1"/>
              </a:buClr>
              <a:buSzPct val="92000"/>
              <a:buFont typeface="Wingdings" panose="05000000000000000000" pitchFamily="2" charset="2"/>
              <a:buChar char="Ø"/>
            </a:pPr>
            <a:endParaRPr lang="en-US" dirty="0">
              <a:solidFill>
                <a:schemeClr val="tx1">
                  <a:lumMod val="75000"/>
                  <a:lumOff val="25000"/>
                </a:schemeClr>
              </a:solidFill>
            </a:endParaRPr>
          </a:p>
          <a:p>
            <a:pPr defTabSz="457200" fontAlgn="base">
              <a:lnSpc>
                <a:spcPct val="200000"/>
              </a:lnSpc>
              <a:spcBef>
                <a:spcPct val="20000"/>
              </a:spcBef>
              <a:spcAft>
                <a:spcPts val="600"/>
              </a:spcAft>
              <a:buClr>
                <a:schemeClr val="accent1"/>
              </a:buClr>
              <a:buSzPct val="92000"/>
            </a:pPr>
            <a:r>
              <a:rPr lang="en-US" b="0" i="0" dirty="0">
                <a:solidFill>
                  <a:schemeClr val="tx1">
                    <a:lumMod val="75000"/>
                    <a:lumOff val="25000"/>
                  </a:schemeClr>
                </a:solidFill>
                <a:effectLst/>
              </a:rPr>
              <a:t>Here are some examples </a:t>
            </a:r>
            <a:r>
              <a:rPr lang="en-US" dirty="0">
                <a:solidFill>
                  <a:schemeClr val="tx1">
                    <a:lumMod val="75000"/>
                    <a:lumOff val="25000"/>
                  </a:schemeClr>
                </a:solidFill>
              </a:rPr>
              <a:t>we found in the STC Pay app:</a:t>
            </a:r>
          </a:p>
        </p:txBody>
      </p:sp>
    </p:spTree>
    <p:extLst>
      <p:ext uri="{BB962C8B-B14F-4D97-AF65-F5344CB8AC3E}">
        <p14:creationId xmlns:p14="http://schemas.microsoft.com/office/powerpoint/2010/main" val="12245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source code analysis​ cont.</a:t>
            </a:r>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3D04263-D9C3-45AF-A653-4A553736144A}"/>
              </a:ext>
            </a:extLst>
          </p:cNvPr>
          <p:cNvSpPr txBox="1"/>
          <p:nvPr/>
        </p:nvSpPr>
        <p:spPr>
          <a:xfrm>
            <a:off x="4561870" y="800929"/>
            <a:ext cx="7183597" cy="2868381"/>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chemeClr val="tx1">
                    <a:lumMod val="75000"/>
                    <a:lumOff val="25000"/>
                  </a:schemeClr>
                </a:solidFill>
              </a:rPr>
              <a:t>SQL Injection(CWE-89):</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200" dirty="0">
              <a:solidFill>
                <a:schemeClr val="tx1">
                  <a:lumMod val="75000"/>
                  <a:lumOff val="25000"/>
                </a:schemeClr>
              </a:solidFill>
            </a:endParaRPr>
          </a:p>
          <a:p>
            <a:pPr marL="628650" lvl="1" indent="-171450" defTabSz="457200">
              <a:lnSpc>
                <a:spcPct val="90000"/>
              </a:lnSpc>
              <a:spcBef>
                <a:spcPct val="20000"/>
              </a:spcBef>
              <a:spcAft>
                <a:spcPts val="600"/>
              </a:spcAft>
              <a:buClr>
                <a:schemeClr val="accent1"/>
              </a:buClr>
              <a:buSzPct val="92000"/>
              <a:buFont typeface="Wingdings" panose="05000000000000000000" pitchFamily="2" charset="2"/>
              <a:buChar char="Ø"/>
            </a:pPr>
            <a:r>
              <a:rPr lang="en-US" sz="1200" dirty="0">
                <a:solidFill>
                  <a:schemeClr val="tx1">
                    <a:lumMod val="75000"/>
                    <a:lumOff val="25000"/>
                  </a:schemeClr>
                </a:solidFill>
              </a:rPr>
              <a:t>SQL databases hold sensitive data and SQL injection allows the attackers to insert a query to make changes to sensitive data that they are not normally allowed to view or belong to some other users.</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2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200" dirty="0">
                <a:solidFill>
                  <a:schemeClr val="tx1">
                    <a:lumMod val="75000"/>
                    <a:lumOff val="25000"/>
                  </a:schemeClr>
                </a:solidFill>
              </a:rPr>
              <a:t>Prevention: Since the input field is the main gate for the attacker to send these queries, we recommend developers to use: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200" dirty="0">
              <a:solidFill>
                <a:schemeClr val="tx1">
                  <a:lumMod val="75000"/>
                  <a:lumOff val="25000"/>
                </a:schemeClr>
              </a:solidFill>
            </a:endParaRPr>
          </a:p>
          <a:p>
            <a:pPr marL="742950" lvl="1" indent="-285750" defTabSz="457200">
              <a:lnSpc>
                <a:spcPct val="90000"/>
              </a:lnSpc>
              <a:spcBef>
                <a:spcPct val="20000"/>
              </a:spcBef>
              <a:spcAft>
                <a:spcPts val="600"/>
              </a:spcAft>
              <a:buClr>
                <a:schemeClr val="accent1"/>
              </a:buClr>
              <a:buSzPct val="92000"/>
              <a:buFont typeface="Wingdings" panose="05000000000000000000" pitchFamily="2" charset="2"/>
              <a:buChar char="Ø"/>
            </a:pPr>
            <a:r>
              <a:rPr lang="en-US" sz="1200" dirty="0">
                <a:solidFill>
                  <a:schemeClr val="tx1">
                    <a:lumMod val="75000"/>
                    <a:lumOff val="25000"/>
                  </a:schemeClr>
                </a:solidFill>
              </a:rPr>
              <a:t>Input validation.</a:t>
            </a:r>
          </a:p>
          <a:p>
            <a:pPr marL="742950" lvl="1" indent="-285750" defTabSz="457200">
              <a:lnSpc>
                <a:spcPct val="90000"/>
              </a:lnSpc>
              <a:spcBef>
                <a:spcPct val="20000"/>
              </a:spcBef>
              <a:spcAft>
                <a:spcPts val="600"/>
              </a:spcAft>
              <a:buClr>
                <a:schemeClr val="accent1"/>
              </a:buClr>
              <a:buSzPct val="92000"/>
              <a:buFont typeface="Wingdings" panose="05000000000000000000" pitchFamily="2" charset="2"/>
              <a:buChar char="Ø"/>
            </a:pPr>
            <a:r>
              <a:rPr lang="en-US" sz="1200" dirty="0">
                <a:solidFill>
                  <a:schemeClr val="tx1">
                    <a:lumMod val="75000"/>
                    <a:lumOff val="25000"/>
                  </a:schemeClr>
                </a:solidFill>
              </a:rPr>
              <a:t>Use firewalls.</a:t>
            </a:r>
          </a:p>
        </p:txBody>
      </p:sp>
      <p:pic>
        <p:nvPicPr>
          <p:cNvPr id="7" name="Picture 6">
            <a:extLst>
              <a:ext uri="{FF2B5EF4-FFF2-40B4-BE49-F238E27FC236}">
                <a16:creationId xmlns:a16="http://schemas.microsoft.com/office/drawing/2014/main" id="{0D9DF9DD-BF01-459E-B95D-309F39715884}"/>
              </a:ext>
            </a:extLst>
          </p:cNvPr>
          <p:cNvPicPr>
            <a:picLocks noChangeAspect="1"/>
          </p:cNvPicPr>
          <p:nvPr/>
        </p:nvPicPr>
        <p:blipFill>
          <a:blip r:embed="rId2"/>
          <a:srcRect/>
          <a:stretch/>
        </p:blipFill>
        <p:spPr>
          <a:xfrm>
            <a:off x="2187833" y="3747516"/>
            <a:ext cx="7802812" cy="2746590"/>
          </a:xfrm>
          <a:prstGeom prst="rect">
            <a:avLst/>
          </a:prstGeom>
        </p:spPr>
      </p:pic>
    </p:spTree>
    <p:extLst>
      <p:ext uri="{BB962C8B-B14F-4D97-AF65-F5344CB8AC3E}">
        <p14:creationId xmlns:p14="http://schemas.microsoft.com/office/powerpoint/2010/main" val="51129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source code analysis​ cont.</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0939E40-5E9F-4A4E-9923-C31B17122377}"/>
              </a:ext>
            </a:extLst>
          </p:cNvPr>
          <p:cNvSpPr txBox="1"/>
          <p:nvPr/>
        </p:nvSpPr>
        <p:spPr>
          <a:xfrm>
            <a:off x="4561870" y="800930"/>
            <a:ext cx="7183597" cy="2536630"/>
          </a:xfrm>
          <a:prstGeom prst="rect">
            <a:avLst/>
          </a:prstGeom>
        </p:spPr>
        <p:txBody>
          <a:bodyPr vert="horz" lIns="91440" tIns="45720" rIns="91440" bIns="45720" rtlCol="0" anchor="ctr">
            <a:normAutofit/>
          </a:bodyPr>
          <a:lstStyle/>
          <a:p>
            <a:pPr algn="just" defTabSz="457200">
              <a:spcBef>
                <a:spcPct val="20000"/>
              </a:spcBef>
              <a:spcAft>
                <a:spcPts val="600"/>
              </a:spcAft>
              <a:buClr>
                <a:schemeClr val="accent1"/>
              </a:buClr>
              <a:buSzPct val="92000"/>
            </a:pPr>
            <a:r>
              <a:rPr lang="en-US" dirty="0">
                <a:solidFill>
                  <a:schemeClr val="tx1">
                    <a:lumMod val="75000"/>
                    <a:lumOff val="25000"/>
                  </a:schemeClr>
                </a:solidFill>
              </a:rPr>
              <a:t>Here is a good example we found in STC Pay app:</a:t>
            </a:r>
          </a:p>
          <a:p>
            <a:pPr marL="285750" indent="-285750" algn="just" defTabSz="457200">
              <a:spcBef>
                <a:spcPct val="20000"/>
              </a:spcBef>
              <a:spcAft>
                <a:spcPts val="600"/>
              </a:spcAft>
              <a:buClr>
                <a:schemeClr val="accent1"/>
              </a:buClr>
              <a:buSzPct val="92000"/>
              <a:buFont typeface="Wingdings" panose="05000000000000000000" pitchFamily="2" charset="2"/>
              <a:buChar char="§"/>
            </a:pPr>
            <a:r>
              <a:rPr lang="en-US" dirty="0">
                <a:solidFill>
                  <a:schemeClr val="tx1">
                    <a:lumMod val="75000"/>
                    <a:lumOff val="25000"/>
                  </a:schemeClr>
                </a:solidFill>
              </a:rPr>
              <a:t>Root checker:</a:t>
            </a:r>
          </a:p>
          <a:p>
            <a:pPr marL="285750" indent="-285750" algn="just" defTabSz="457200">
              <a:spcBef>
                <a:spcPct val="20000"/>
              </a:spcBef>
              <a:spcAft>
                <a:spcPts val="600"/>
              </a:spcAft>
              <a:buClr>
                <a:schemeClr val="accent1"/>
              </a:buClr>
              <a:buSzPct val="92000"/>
              <a:buFont typeface="Wingdings" panose="05000000000000000000" pitchFamily="2" charset="2"/>
              <a:buChar char="§"/>
            </a:pPr>
            <a:endParaRPr lang="en-US" dirty="0">
              <a:solidFill>
                <a:schemeClr val="tx1">
                  <a:lumMod val="75000"/>
                  <a:lumOff val="25000"/>
                </a:schemeClr>
              </a:solidFill>
            </a:endParaRPr>
          </a:p>
          <a:p>
            <a:pPr marL="742950" lvl="1" indent="-285750" algn="just" defTabSz="457200">
              <a:spcBef>
                <a:spcPct val="20000"/>
              </a:spcBef>
              <a:spcAft>
                <a:spcPts val="600"/>
              </a:spcAft>
              <a:buClr>
                <a:schemeClr val="accent1"/>
              </a:buClr>
              <a:buSzPct val="92000"/>
              <a:buFont typeface="Wingdings" panose="05000000000000000000" pitchFamily="2" charset="2"/>
              <a:buChar char="Ø"/>
            </a:pPr>
            <a:r>
              <a:rPr lang="en-US" dirty="0">
                <a:solidFill>
                  <a:schemeClr val="tx1">
                    <a:lumMod val="75000"/>
                    <a:lumOff val="25000"/>
                  </a:schemeClr>
                </a:solidFill>
              </a:rPr>
              <a:t>The software uses a method that checks if the android device is rooted or not, which makes the android device capable of doing a lot more than what it was intended to do.</a:t>
            </a:r>
          </a:p>
          <a:p>
            <a:pPr algn="just" defTabSz="457200">
              <a:spcBef>
                <a:spcPct val="20000"/>
              </a:spcBef>
              <a:spcAft>
                <a:spcPts val="600"/>
              </a:spcAft>
              <a:buClr>
                <a:schemeClr val="accent1"/>
              </a:buClr>
              <a:buSzPct val="92000"/>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613CAAF5-5C9C-4724-B707-E424D5A7B492}"/>
              </a:ext>
            </a:extLst>
          </p:cNvPr>
          <p:cNvPicPr>
            <a:picLocks noChangeAspect="1"/>
          </p:cNvPicPr>
          <p:nvPr/>
        </p:nvPicPr>
        <p:blipFill>
          <a:blip r:embed="rId2"/>
          <a:srcRect/>
          <a:stretch/>
        </p:blipFill>
        <p:spPr>
          <a:xfrm>
            <a:off x="2753882" y="3261798"/>
            <a:ext cx="6685700" cy="3046926"/>
          </a:xfrm>
          <a:prstGeom prst="rect">
            <a:avLst/>
          </a:prstGeom>
        </p:spPr>
      </p:pic>
    </p:spTree>
    <p:extLst>
      <p:ext uri="{BB962C8B-B14F-4D97-AF65-F5344CB8AC3E}">
        <p14:creationId xmlns:p14="http://schemas.microsoft.com/office/powerpoint/2010/main" val="175721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l="19932" r="27623" b="1"/>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Code quality</a:t>
            </a:r>
          </a:p>
        </p:txBody>
      </p:sp>
      <p:cxnSp>
        <p:nvCxnSpPr>
          <p:cNvPr id="31" name="Straight Connector 3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68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BANK APPLICATION REPORT​</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1" y="2058655"/>
            <a:ext cx="10215439" cy="3330784"/>
          </a:xfrm>
          <a:prstGeom prst="rect">
            <a:avLst/>
          </a:prstGeom>
          <a:noFill/>
        </p:spPr>
        <p:txBody>
          <a:bodyPr wrap="square" rtlCol="0">
            <a:spAutoFit/>
          </a:bodyPr>
          <a:lstStyle/>
          <a:p>
            <a:pPr marL="285750" indent="-285750" algn="just" rtl="0" fontAlgn="base">
              <a:lnSpc>
                <a:spcPct val="200000"/>
              </a:lnSpc>
              <a:buFont typeface="Arial" panose="020B0604020202020204" pitchFamily="34" charset="0"/>
              <a:buChar char="•"/>
            </a:pPr>
            <a:r>
              <a:rPr lang="en-US" b="0" i="0" u="none" strike="noStrike" dirty="0">
                <a:solidFill>
                  <a:srgbClr val="000000"/>
                </a:solidFill>
                <a:effectLst/>
              </a:rPr>
              <a:t>In this workshop, we are going to inspect and analyze an android bank application. We are going to take a deep dive into multiple aspects of this bank application such as Security ,Code quality, Implementation and Documentation.</a:t>
            </a:r>
            <a:r>
              <a:rPr lang="en-US" b="0" i="0" dirty="0">
                <a:solidFill>
                  <a:srgbClr val="000000"/>
                </a:solidFill>
                <a:effectLst/>
              </a:rPr>
              <a:t>​</a:t>
            </a:r>
          </a:p>
          <a:p>
            <a:pPr algn="just" rtl="0" fontAlgn="base">
              <a:lnSpc>
                <a:spcPct val="200000"/>
              </a:lnSpc>
            </a:pPr>
            <a:endParaRPr lang="en-US" b="0" i="0" dirty="0">
              <a:solidFill>
                <a:srgbClr val="000000"/>
              </a:solidFill>
              <a:effectLst/>
            </a:endParaRPr>
          </a:p>
          <a:p>
            <a:pPr marL="285750" indent="-285750" algn="just" rtl="0" fontAlgn="base">
              <a:lnSpc>
                <a:spcPct val="200000"/>
              </a:lnSpc>
              <a:buFont typeface="Arial" panose="020B0604020202020204" pitchFamily="34" charset="0"/>
              <a:buChar char="•"/>
            </a:pPr>
            <a:r>
              <a:rPr lang="en-US" b="0" i="0" u="none" strike="noStrike" dirty="0">
                <a:solidFill>
                  <a:srgbClr val="000000"/>
                </a:solidFill>
                <a:effectLst/>
              </a:rPr>
              <a:t>The following slides will reflect our outputs that includes (the issues that we have encountered alongside the solution) in the report.</a:t>
            </a:r>
            <a:r>
              <a:rPr lang="en-US" b="0" i="0" dirty="0">
                <a:solidFill>
                  <a:srgbClr val="000000"/>
                </a:solidFill>
                <a:effectLst/>
              </a:rPr>
              <a:t>​</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CLEAN CODE​</a:t>
            </a:r>
          </a:p>
        </p:txBody>
      </p:sp>
      <p:sp>
        <p:nvSpPr>
          <p:cNvPr id="15" name="Rectangle 1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5CAF17A-5E96-44AC-B6E9-0337F6B2A1BA}"/>
              </a:ext>
            </a:extLst>
          </p:cNvPr>
          <p:cNvSpPr txBox="1"/>
          <p:nvPr/>
        </p:nvSpPr>
        <p:spPr>
          <a:xfrm>
            <a:off x="4561870" y="1098332"/>
            <a:ext cx="7183597" cy="2988476"/>
          </a:xfrm>
          <a:prstGeom prst="rect">
            <a:avLst/>
          </a:prstGeom>
        </p:spPr>
        <p:txBody>
          <a:bodyPr vert="horz" lIns="91440" tIns="45720" rIns="91440" bIns="45720" rtlCol="0" anchor="ctr">
            <a:normAutofit lnSpcReduction="10000"/>
          </a:bodyPr>
          <a:lstStyle/>
          <a:p>
            <a:pPr defTabSz="457200" fontAlgn="base">
              <a:lnSpc>
                <a:spcPct val="90000"/>
              </a:lnSpc>
              <a:spcBef>
                <a:spcPct val="20000"/>
              </a:spcBef>
              <a:spcAft>
                <a:spcPts val="600"/>
              </a:spcAft>
              <a:buClr>
                <a:schemeClr val="accent1"/>
              </a:buClr>
              <a:buSzPct val="92000"/>
              <a:buFont typeface="Wingdings 2" panose="05020102010507070707" pitchFamily="18" charset="2"/>
              <a:buChar char=""/>
            </a:pPr>
            <a:r>
              <a:rPr lang="en-US" b="0" i="0" u="none" strike="noStrike" dirty="0">
                <a:solidFill>
                  <a:schemeClr val="tx1">
                    <a:lumMod val="75000"/>
                    <a:lumOff val="25000"/>
                  </a:schemeClr>
                </a:solidFill>
                <a:effectLst/>
              </a:rPr>
              <a:t>Unused Formal Parameter</a:t>
            </a:r>
            <a:r>
              <a:rPr lang="en-US" b="0" i="0" dirty="0">
                <a:solidFill>
                  <a:schemeClr val="tx1">
                    <a:lumMod val="75000"/>
                    <a:lumOff val="25000"/>
                  </a:schemeClr>
                </a:solidFill>
                <a:effectLst/>
              </a:rPr>
              <a:t>​</a:t>
            </a:r>
          </a:p>
          <a:p>
            <a:pPr defTabSz="457200" fontAlgn="base">
              <a:lnSpc>
                <a:spcPct val="90000"/>
              </a:lnSpc>
              <a:spcBef>
                <a:spcPct val="20000"/>
              </a:spcBef>
              <a:spcAft>
                <a:spcPts val="600"/>
              </a:spcAft>
              <a:buClr>
                <a:schemeClr val="accent1"/>
              </a:buClr>
              <a:buSzPct val="92000"/>
            </a:pPr>
            <a:endParaRPr lang="en-US" b="0" i="0" dirty="0">
              <a:solidFill>
                <a:schemeClr val="tx1">
                  <a:lumMod val="75000"/>
                  <a:lumOff val="25000"/>
                </a:schemeClr>
              </a:solidFill>
              <a:effectLst/>
            </a:endParaRPr>
          </a:p>
          <a:p>
            <a:pPr marL="742950" lvl="1" indent="-285750" algn="just" defTabSz="457200" fontAlgn="base">
              <a:lnSpc>
                <a:spcPct val="150000"/>
              </a:lnSpc>
              <a:spcBef>
                <a:spcPct val="20000"/>
              </a:spcBef>
              <a:spcAft>
                <a:spcPts val="600"/>
              </a:spcAft>
              <a:buClr>
                <a:schemeClr val="accent1"/>
              </a:buClr>
              <a:buSzPct val="92000"/>
              <a:buFont typeface="Wingdings" panose="05000000000000000000" pitchFamily="2" charset="2"/>
              <a:buChar char="Ø"/>
            </a:pPr>
            <a:r>
              <a:rPr lang="en-US" b="0" i="0" u="none" strike="noStrike" dirty="0">
                <a:solidFill>
                  <a:schemeClr val="tx1">
                    <a:lumMod val="75000"/>
                    <a:lumOff val="25000"/>
                  </a:schemeClr>
                </a:solidFill>
                <a:effectLst/>
              </a:rPr>
              <a:t>arguments in the method or the constructor parameter that aren’t used to initialize something or computing it, </a:t>
            </a:r>
            <a:r>
              <a:rPr lang="en-US" b="0" i="0" u="none" strike="noStrike" dirty="0" err="1">
                <a:solidFill>
                  <a:schemeClr val="tx1">
                    <a:lumMod val="75000"/>
                    <a:lumOff val="25000"/>
                  </a:schemeClr>
                </a:solidFill>
                <a:effectLst/>
              </a:rPr>
              <a:t>dVar</a:t>
            </a:r>
            <a:r>
              <a:rPr lang="en-US" b="0" i="0" u="none" strike="noStrike" dirty="0">
                <a:solidFill>
                  <a:schemeClr val="tx1">
                    <a:lumMod val="75000"/>
                    <a:lumOff val="25000"/>
                  </a:schemeClr>
                </a:solidFill>
                <a:effectLst/>
              </a:rPr>
              <a:t>, </a:t>
            </a:r>
            <a:r>
              <a:rPr lang="en-US" b="0" i="0" u="none" strike="noStrike" dirty="0" err="1">
                <a:solidFill>
                  <a:schemeClr val="tx1">
                    <a:lumMod val="75000"/>
                    <a:lumOff val="25000"/>
                  </a:schemeClr>
                </a:solidFill>
                <a:effectLst/>
              </a:rPr>
              <a:t>aVar</a:t>
            </a:r>
            <a:r>
              <a:rPr lang="en-US" b="0" i="0" u="none" strike="noStrike" dirty="0">
                <a:solidFill>
                  <a:schemeClr val="tx1">
                    <a:lumMod val="75000"/>
                    <a:lumOff val="25000"/>
                  </a:schemeClr>
                </a:solidFill>
                <a:effectLst/>
              </a:rPr>
              <a:t>, </a:t>
            </a:r>
            <a:r>
              <a:rPr lang="en-US" b="0" i="0" u="none" strike="noStrike" dirty="0" err="1">
                <a:solidFill>
                  <a:schemeClr val="tx1">
                    <a:lumMod val="75000"/>
                    <a:lumOff val="25000"/>
                  </a:schemeClr>
                </a:solidFill>
                <a:effectLst/>
              </a:rPr>
              <a:t>cVar</a:t>
            </a:r>
            <a:r>
              <a:rPr lang="en-US" b="0" i="0" u="none" strike="noStrike" dirty="0">
                <a:solidFill>
                  <a:schemeClr val="tx1">
                    <a:lumMod val="75000"/>
                    <a:lumOff val="25000"/>
                  </a:schemeClr>
                </a:solidFill>
                <a:effectLst/>
              </a:rPr>
              <a:t>, bVar2 aVar2, </a:t>
            </a:r>
            <a:r>
              <a:rPr lang="en-US" b="0" i="0" u="none" strike="noStrike" dirty="0" err="1">
                <a:solidFill>
                  <a:schemeClr val="tx1">
                    <a:lumMod val="75000"/>
                    <a:lumOff val="25000"/>
                  </a:schemeClr>
                </a:solidFill>
                <a:effectLst/>
              </a:rPr>
              <a:t>hVar</a:t>
            </a:r>
            <a:r>
              <a:rPr lang="en-US" b="0" i="0" u="none" strike="noStrike" dirty="0">
                <a:solidFill>
                  <a:schemeClr val="tx1">
                    <a:lumMod val="75000"/>
                    <a:lumOff val="25000"/>
                  </a:schemeClr>
                </a:solidFill>
                <a:effectLst/>
              </a:rPr>
              <a:t> aren’t used in the constructor and might confused other developer</a:t>
            </a:r>
            <a:r>
              <a:rPr lang="en-US" b="0" i="0" dirty="0">
                <a:solidFill>
                  <a:schemeClr val="tx1">
                    <a:lumMod val="75000"/>
                    <a:lumOff val="25000"/>
                  </a:schemeClr>
                </a:solidFill>
                <a:effectLst/>
              </a:rPr>
              <a:t>​</a:t>
            </a:r>
          </a:p>
          <a:p>
            <a:pPr defTabSz="457200" fontAlgn="base">
              <a:lnSpc>
                <a:spcPct val="90000"/>
              </a:lnSpc>
              <a:spcBef>
                <a:spcPct val="20000"/>
              </a:spcBef>
              <a:spcAft>
                <a:spcPts val="600"/>
              </a:spcAft>
              <a:buClr>
                <a:schemeClr val="accent1"/>
              </a:buClr>
              <a:buSzPct val="92000"/>
            </a:pPr>
            <a:br>
              <a:rPr lang="en-US" b="0" i="0" dirty="0">
                <a:solidFill>
                  <a:schemeClr val="tx1">
                    <a:lumMod val="75000"/>
                    <a:lumOff val="25000"/>
                  </a:schemeClr>
                </a:solidFill>
                <a:effectLst/>
              </a:rPr>
            </a:br>
            <a:r>
              <a:rPr lang="en-US" b="0" i="0" dirty="0">
                <a:solidFill>
                  <a:schemeClr val="tx1">
                    <a:lumMod val="75000"/>
                    <a:lumOff val="25000"/>
                  </a:schemeClr>
                </a:solidFill>
                <a:effectLst/>
              </a:rPr>
              <a:t>​</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pic>
        <p:nvPicPr>
          <p:cNvPr id="8" name="Picture 7" descr="Text&#10;&#10;Description automatically generated">
            <a:extLst>
              <a:ext uri="{FF2B5EF4-FFF2-40B4-BE49-F238E27FC236}">
                <a16:creationId xmlns:a16="http://schemas.microsoft.com/office/drawing/2014/main" id="{2D7D05AE-7396-418A-9F52-063648C71173}"/>
              </a:ext>
            </a:extLst>
          </p:cNvPr>
          <p:cNvPicPr>
            <a:picLocks noChangeAspect="1"/>
          </p:cNvPicPr>
          <p:nvPr/>
        </p:nvPicPr>
        <p:blipFill>
          <a:blip r:embed="rId2"/>
          <a:stretch>
            <a:fillRect/>
          </a:stretch>
        </p:blipFill>
        <p:spPr>
          <a:xfrm>
            <a:off x="447998" y="3810854"/>
            <a:ext cx="11297469" cy="1948814"/>
          </a:xfrm>
          <a:prstGeom prst="rect">
            <a:avLst/>
          </a:prstGeom>
        </p:spPr>
      </p:pic>
    </p:spTree>
    <p:extLst>
      <p:ext uri="{BB962C8B-B14F-4D97-AF65-F5344CB8AC3E}">
        <p14:creationId xmlns:p14="http://schemas.microsoft.com/office/powerpoint/2010/main" val="1233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CLEAN CODE​</a:t>
            </a:r>
          </a:p>
        </p:txBody>
      </p:sp>
      <p:sp>
        <p:nvSpPr>
          <p:cNvPr id="15" name="Rectangle 1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5CAF17A-5E96-44AC-B6E9-0337F6B2A1BA}"/>
              </a:ext>
            </a:extLst>
          </p:cNvPr>
          <p:cNvSpPr txBox="1"/>
          <p:nvPr/>
        </p:nvSpPr>
        <p:spPr>
          <a:xfrm>
            <a:off x="4561870" y="1098332"/>
            <a:ext cx="7183597" cy="2988476"/>
          </a:xfrm>
          <a:prstGeom prst="rect">
            <a:avLst/>
          </a:prstGeom>
        </p:spPr>
        <p:txBody>
          <a:bodyPr vert="horz" lIns="91440" tIns="45720" rIns="91440" bIns="45720" rtlCol="0" anchor="ctr">
            <a:normAutofit/>
          </a:bodyPr>
          <a:lstStyle/>
          <a:p>
            <a:pPr defTabSz="457200" fontAlgn="base">
              <a:lnSpc>
                <a:spcPct val="90000"/>
              </a:lnSpc>
              <a:spcBef>
                <a:spcPct val="20000"/>
              </a:spcBef>
              <a:spcAft>
                <a:spcPts val="600"/>
              </a:spcAft>
              <a:buClr>
                <a:schemeClr val="accent1"/>
              </a:buClr>
              <a:buSzPct val="92000"/>
              <a:buFont typeface="Wingdings 2" panose="05020102010507070707" pitchFamily="18" charset="2"/>
              <a:buChar char=""/>
            </a:pPr>
            <a:r>
              <a:rPr lang="en-US" b="0" i="0" u="none" strike="noStrike" dirty="0">
                <a:solidFill>
                  <a:schemeClr val="tx1">
                    <a:lumMod val="75000"/>
                    <a:lumOff val="25000"/>
                  </a:schemeClr>
                </a:solidFill>
                <a:effectLst/>
              </a:rPr>
              <a:t>Unnecessary if statement:</a:t>
            </a:r>
          </a:p>
          <a:p>
            <a:pPr defTabSz="457200" fontAlgn="base">
              <a:lnSpc>
                <a:spcPct val="90000"/>
              </a:lnSpc>
              <a:spcBef>
                <a:spcPct val="20000"/>
              </a:spcBef>
              <a:spcAft>
                <a:spcPts val="600"/>
              </a:spcAft>
              <a:buClr>
                <a:schemeClr val="accent1"/>
              </a:buClr>
              <a:buSzPct val="92000"/>
            </a:pPr>
            <a:endParaRPr lang="en-US" b="0" i="0" u="none" strike="noStrike" dirty="0">
              <a:solidFill>
                <a:schemeClr val="tx1">
                  <a:lumMod val="75000"/>
                  <a:lumOff val="25000"/>
                </a:schemeClr>
              </a:solidFill>
              <a:effectLst/>
            </a:endParaRPr>
          </a:p>
          <a:p>
            <a:pPr marL="742950" lvl="1" indent="-285750" defTabSz="457200" fontAlgn="base">
              <a:lnSpc>
                <a:spcPct val="90000"/>
              </a:lnSpc>
              <a:spcBef>
                <a:spcPct val="20000"/>
              </a:spcBef>
              <a:spcAft>
                <a:spcPts val="600"/>
              </a:spcAft>
              <a:buClr>
                <a:schemeClr val="accent1"/>
              </a:buClr>
              <a:buSzPct val="92000"/>
              <a:buFont typeface="Wingdings" panose="05000000000000000000" pitchFamily="2" charset="2"/>
              <a:buChar char="Ø"/>
            </a:pPr>
            <a:r>
              <a:rPr lang="en-US" b="0" i="0" u="none" strike="noStrike" dirty="0">
                <a:solidFill>
                  <a:schemeClr val="tx1">
                    <a:lumMod val="75000"/>
                    <a:lumOff val="25000"/>
                  </a:schemeClr>
                </a:solidFill>
                <a:effectLst/>
              </a:rPr>
              <a:t>i5 is assigned then used in an if statement, the statement will always be false, and the condition must be removed</a:t>
            </a:r>
          </a:p>
          <a:p>
            <a:pPr defTabSz="457200" fontAlgn="base">
              <a:lnSpc>
                <a:spcPct val="90000"/>
              </a:lnSpc>
              <a:spcBef>
                <a:spcPct val="20000"/>
              </a:spcBef>
              <a:spcAft>
                <a:spcPts val="600"/>
              </a:spcAft>
              <a:buClr>
                <a:schemeClr val="accent1"/>
              </a:buClr>
              <a:buSzPct val="92000"/>
            </a:pPr>
            <a:br>
              <a:rPr lang="en-US" b="0" i="0" dirty="0">
                <a:solidFill>
                  <a:schemeClr val="tx1">
                    <a:lumMod val="75000"/>
                    <a:lumOff val="25000"/>
                  </a:schemeClr>
                </a:solidFill>
                <a:effectLst/>
              </a:rPr>
            </a:br>
            <a:r>
              <a:rPr lang="en-US" b="0" i="0" dirty="0">
                <a:solidFill>
                  <a:schemeClr val="tx1">
                    <a:lumMod val="75000"/>
                    <a:lumOff val="25000"/>
                  </a:schemeClr>
                </a:solidFill>
                <a:effectLst/>
              </a:rPr>
              <a:t>​</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pic>
        <p:nvPicPr>
          <p:cNvPr id="8" name="Picture 7">
            <a:extLst>
              <a:ext uri="{FF2B5EF4-FFF2-40B4-BE49-F238E27FC236}">
                <a16:creationId xmlns:a16="http://schemas.microsoft.com/office/drawing/2014/main" id="{2D7D05AE-7396-418A-9F52-063648C71173}"/>
              </a:ext>
            </a:extLst>
          </p:cNvPr>
          <p:cNvPicPr>
            <a:picLocks noChangeAspect="1"/>
          </p:cNvPicPr>
          <p:nvPr/>
        </p:nvPicPr>
        <p:blipFill>
          <a:blip r:embed="rId2"/>
          <a:srcRect/>
          <a:stretch/>
        </p:blipFill>
        <p:spPr>
          <a:xfrm>
            <a:off x="1296955" y="3075195"/>
            <a:ext cx="9334239" cy="3325605"/>
          </a:xfrm>
          <a:prstGeom prst="rect">
            <a:avLst/>
          </a:prstGeom>
        </p:spPr>
      </p:pic>
    </p:spTree>
    <p:extLst>
      <p:ext uri="{BB962C8B-B14F-4D97-AF65-F5344CB8AC3E}">
        <p14:creationId xmlns:p14="http://schemas.microsoft.com/office/powerpoint/2010/main" val="271950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a:t>CLEAN CODE​</a:t>
            </a:r>
          </a:p>
        </p:txBody>
      </p:sp>
      <p:sp>
        <p:nvSpPr>
          <p:cNvPr id="15" name="Rectangle 1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5CAF17A-5E96-44AC-B6E9-0337F6B2A1BA}"/>
              </a:ext>
            </a:extLst>
          </p:cNvPr>
          <p:cNvSpPr txBox="1"/>
          <p:nvPr/>
        </p:nvSpPr>
        <p:spPr>
          <a:xfrm>
            <a:off x="4561870" y="1098332"/>
            <a:ext cx="7183597" cy="2988476"/>
          </a:xfrm>
          <a:prstGeom prst="rect">
            <a:avLst/>
          </a:prstGeom>
        </p:spPr>
        <p:txBody>
          <a:bodyPr vert="horz" lIns="91440" tIns="45720" rIns="91440" bIns="45720" rtlCol="0" anchor="ctr">
            <a:normAutofit/>
          </a:bodyPr>
          <a:lstStyle/>
          <a:p>
            <a:pPr defTabSz="457200" fontAlgn="base">
              <a:lnSpc>
                <a:spcPct val="90000"/>
              </a:lnSpc>
              <a:spcBef>
                <a:spcPct val="20000"/>
              </a:spcBef>
              <a:spcAft>
                <a:spcPts val="600"/>
              </a:spcAft>
              <a:buClr>
                <a:schemeClr val="accent1"/>
              </a:buClr>
              <a:buSzPct val="92000"/>
              <a:buFont typeface="Wingdings 2" panose="05020102010507070707" pitchFamily="18" charset="2"/>
              <a:buChar char=""/>
            </a:pPr>
            <a:r>
              <a:rPr lang="en-US" b="0" i="0" u="none" strike="noStrike" dirty="0">
                <a:solidFill>
                  <a:schemeClr val="tx1">
                    <a:lumMod val="75000"/>
                    <a:lumOff val="25000"/>
                  </a:schemeClr>
                </a:solidFill>
                <a:effectLst/>
              </a:rPr>
              <a:t> Unnecessary method call:</a:t>
            </a:r>
          </a:p>
          <a:p>
            <a:pPr defTabSz="457200" fontAlgn="base">
              <a:lnSpc>
                <a:spcPct val="90000"/>
              </a:lnSpc>
              <a:spcBef>
                <a:spcPct val="20000"/>
              </a:spcBef>
              <a:spcAft>
                <a:spcPts val="600"/>
              </a:spcAft>
              <a:buClr>
                <a:schemeClr val="accent1"/>
              </a:buClr>
              <a:buSzPct val="92000"/>
            </a:pPr>
            <a:endParaRPr lang="en-US" b="0" i="0" u="none" strike="noStrike" dirty="0">
              <a:solidFill>
                <a:schemeClr val="tx1">
                  <a:lumMod val="75000"/>
                  <a:lumOff val="25000"/>
                </a:schemeClr>
              </a:solidFill>
              <a:effectLst/>
            </a:endParaRPr>
          </a:p>
          <a:p>
            <a:pPr marL="1200150" lvl="2" indent="-285750" defTabSz="457200" fontAlgn="base">
              <a:lnSpc>
                <a:spcPct val="90000"/>
              </a:lnSpc>
              <a:spcBef>
                <a:spcPct val="20000"/>
              </a:spcBef>
              <a:spcAft>
                <a:spcPts val="600"/>
              </a:spcAft>
              <a:buClr>
                <a:schemeClr val="accent1"/>
              </a:buClr>
              <a:buSzPct val="92000"/>
              <a:buFont typeface="Wingdings" panose="05000000000000000000" pitchFamily="2" charset="2"/>
              <a:buChar char="Ø"/>
            </a:pPr>
            <a:r>
              <a:rPr lang="en-US" b="0" i="0" u="none" strike="noStrike" dirty="0">
                <a:solidFill>
                  <a:schemeClr val="tx1">
                    <a:lumMod val="75000"/>
                    <a:lumOff val="25000"/>
                  </a:schemeClr>
                </a:solidFill>
                <a:effectLst/>
              </a:rPr>
              <a:t>.</a:t>
            </a:r>
            <a:r>
              <a:rPr lang="en-US" b="0" i="0" u="none" strike="noStrike" dirty="0" err="1">
                <a:solidFill>
                  <a:schemeClr val="tx1">
                    <a:lumMod val="75000"/>
                    <a:lumOff val="25000"/>
                  </a:schemeClr>
                </a:solidFill>
                <a:effectLst/>
              </a:rPr>
              <a:t>getClass</a:t>
            </a:r>
            <a:r>
              <a:rPr lang="en-US" b="0" i="0" u="none" strike="noStrike" dirty="0">
                <a:solidFill>
                  <a:schemeClr val="tx1">
                    <a:lumMod val="75000"/>
                    <a:lumOff val="25000"/>
                  </a:schemeClr>
                </a:solidFill>
                <a:effectLst/>
              </a:rPr>
              <a:t>() have no effect unless it is assigned to a variable</a:t>
            </a:r>
          </a:p>
          <a:p>
            <a:pPr defTabSz="457200" fontAlgn="base">
              <a:lnSpc>
                <a:spcPct val="90000"/>
              </a:lnSpc>
              <a:spcBef>
                <a:spcPct val="20000"/>
              </a:spcBef>
              <a:spcAft>
                <a:spcPts val="600"/>
              </a:spcAft>
              <a:buClr>
                <a:schemeClr val="accent1"/>
              </a:buClr>
              <a:buSzPct val="92000"/>
            </a:pPr>
            <a:br>
              <a:rPr lang="en-US" b="0" i="0" dirty="0">
                <a:solidFill>
                  <a:schemeClr val="tx1">
                    <a:lumMod val="75000"/>
                    <a:lumOff val="25000"/>
                  </a:schemeClr>
                </a:solidFill>
                <a:effectLst/>
              </a:rPr>
            </a:br>
            <a:r>
              <a:rPr lang="en-US" b="0" i="0" dirty="0">
                <a:solidFill>
                  <a:schemeClr val="tx1">
                    <a:lumMod val="75000"/>
                    <a:lumOff val="25000"/>
                  </a:schemeClr>
                </a:solidFill>
                <a:effectLst/>
              </a:rPr>
              <a:t>​</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pic>
        <p:nvPicPr>
          <p:cNvPr id="8" name="Picture 7">
            <a:extLst>
              <a:ext uri="{FF2B5EF4-FFF2-40B4-BE49-F238E27FC236}">
                <a16:creationId xmlns:a16="http://schemas.microsoft.com/office/drawing/2014/main" id="{2D7D05AE-7396-418A-9F52-063648C71173}"/>
              </a:ext>
            </a:extLst>
          </p:cNvPr>
          <p:cNvPicPr>
            <a:picLocks noChangeAspect="1"/>
          </p:cNvPicPr>
          <p:nvPr/>
        </p:nvPicPr>
        <p:blipFill>
          <a:blip r:embed="rId2"/>
          <a:srcRect/>
          <a:stretch/>
        </p:blipFill>
        <p:spPr>
          <a:xfrm>
            <a:off x="2444620" y="2970617"/>
            <a:ext cx="6727372" cy="3342664"/>
          </a:xfrm>
          <a:prstGeom prst="rect">
            <a:avLst/>
          </a:prstGeom>
        </p:spPr>
      </p:pic>
    </p:spTree>
    <p:extLst>
      <p:ext uri="{BB962C8B-B14F-4D97-AF65-F5344CB8AC3E}">
        <p14:creationId xmlns:p14="http://schemas.microsoft.com/office/powerpoint/2010/main" val="66939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dirty="0"/>
              <a:t>bugs</a:t>
            </a:r>
          </a:p>
        </p:txBody>
      </p:sp>
      <p:sp>
        <p:nvSpPr>
          <p:cNvPr id="26" name="Rectangle 2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5CAF17A-5E96-44AC-B6E9-0337F6B2A1BA}"/>
              </a:ext>
            </a:extLst>
          </p:cNvPr>
          <p:cNvSpPr txBox="1"/>
          <p:nvPr/>
        </p:nvSpPr>
        <p:spPr>
          <a:xfrm>
            <a:off x="4561870" y="800930"/>
            <a:ext cx="7183597" cy="2256390"/>
          </a:xfrm>
          <a:prstGeom prst="rect">
            <a:avLst/>
          </a:prstGeom>
        </p:spPr>
        <p:txBody>
          <a:bodyPr vert="horz" lIns="91440" tIns="45720" rIns="91440" bIns="45720" rtlCol="0" anchor="ctr">
            <a:normAutofit/>
          </a:bodyPr>
          <a:lstStyle/>
          <a:p>
            <a:pPr defTabSz="457200" fontAlgn="base">
              <a:spcBef>
                <a:spcPct val="20000"/>
              </a:spcBef>
              <a:spcAft>
                <a:spcPts val="600"/>
              </a:spcAft>
              <a:buClr>
                <a:schemeClr val="accent1"/>
              </a:buClr>
              <a:buSzPct val="92000"/>
              <a:buFont typeface="Wingdings 2" panose="05020102010507070707" pitchFamily="18" charset="2"/>
              <a:buChar char=""/>
            </a:pPr>
            <a:r>
              <a:rPr lang="en-US" b="0" i="0" u="none" strike="noStrike" dirty="0">
                <a:solidFill>
                  <a:schemeClr val="tx1">
                    <a:lumMod val="75000"/>
                    <a:lumOff val="25000"/>
                  </a:schemeClr>
                </a:solidFill>
                <a:effectLst/>
              </a:rPr>
              <a:t>Bad attempt to compute absolute value of random integer  :</a:t>
            </a:r>
          </a:p>
          <a:p>
            <a:pPr defTabSz="457200" fontAlgn="base">
              <a:spcBef>
                <a:spcPct val="20000"/>
              </a:spcBef>
              <a:spcAft>
                <a:spcPts val="600"/>
              </a:spcAft>
              <a:buClr>
                <a:schemeClr val="accent1"/>
              </a:buClr>
              <a:buSzPct val="92000"/>
              <a:buFont typeface="Wingdings 2" panose="05020102010507070707" pitchFamily="18" charset="2"/>
              <a:buChar char=""/>
            </a:pPr>
            <a:endParaRPr lang="en-US" b="0" i="0" u="none" strike="noStrike" dirty="0">
              <a:solidFill>
                <a:schemeClr val="tx1">
                  <a:lumMod val="75000"/>
                  <a:lumOff val="25000"/>
                </a:schemeClr>
              </a:solidFill>
              <a:effectLst/>
            </a:endParaRPr>
          </a:p>
          <a:p>
            <a:pPr marL="742950" lvl="1" indent="-285750" algn="just" defTabSz="457200" fontAlgn="base">
              <a:spcBef>
                <a:spcPct val="20000"/>
              </a:spcBef>
              <a:spcAft>
                <a:spcPts val="600"/>
              </a:spcAft>
              <a:buClr>
                <a:schemeClr val="accent1"/>
              </a:buClr>
              <a:buSzPct val="92000"/>
              <a:buFont typeface="Wingdings" panose="05000000000000000000" pitchFamily="2" charset="2"/>
              <a:buChar char="Ø"/>
            </a:pPr>
            <a:r>
              <a:rPr lang="en-US" b="0" i="0" u="none" strike="noStrike" dirty="0">
                <a:solidFill>
                  <a:schemeClr val="tx1">
                    <a:lumMod val="75000"/>
                    <a:lumOff val="25000"/>
                  </a:schemeClr>
                </a:solidFill>
                <a:effectLst/>
              </a:rPr>
              <a:t>This code generates a random integer and then computes the absolute value of that random integer. If the number returned by the random number is too large the method should throw an Arithmetic Exception for this value.</a:t>
            </a:r>
          </a:p>
        </p:txBody>
      </p:sp>
      <p:pic>
        <p:nvPicPr>
          <p:cNvPr id="5" name="Picture 4" descr="Text&#10;&#10;Description automatically generated with medium confidence">
            <a:extLst>
              <a:ext uri="{FF2B5EF4-FFF2-40B4-BE49-F238E27FC236}">
                <a16:creationId xmlns:a16="http://schemas.microsoft.com/office/drawing/2014/main" id="{42C29703-3686-499F-9A7D-B2E34DB99AA6}"/>
              </a:ext>
            </a:extLst>
          </p:cNvPr>
          <p:cNvPicPr>
            <a:picLocks noChangeAspect="1"/>
          </p:cNvPicPr>
          <p:nvPr/>
        </p:nvPicPr>
        <p:blipFill>
          <a:blip r:embed="rId2"/>
          <a:stretch>
            <a:fillRect/>
          </a:stretch>
        </p:blipFill>
        <p:spPr>
          <a:xfrm>
            <a:off x="447998" y="3810854"/>
            <a:ext cx="11297469" cy="1948814"/>
          </a:xfrm>
          <a:prstGeom prst="rect">
            <a:avLst/>
          </a:prstGeom>
        </p:spPr>
      </p:pic>
    </p:spTree>
    <p:extLst>
      <p:ext uri="{BB962C8B-B14F-4D97-AF65-F5344CB8AC3E}">
        <p14:creationId xmlns:p14="http://schemas.microsoft.com/office/powerpoint/2010/main" val="68308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Code Documentation</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2" y="1728132"/>
            <a:ext cx="10878169" cy="4247218"/>
          </a:xfrm>
          <a:prstGeom prst="rect">
            <a:avLst/>
          </a:prstGeom>
        </p:spPr>
        <p:txBody>
          <a:bodyPr vert="horz" lIns="91440" tIns="45720" rIns="91440" bIns="45720" rtlCol="0" anchor="ctr">
            <a:normAutofit/>
          </a:bodyPr>
          <a:lstStyle/>
          <a:p>
            <a:pPr marL="285750" indent="-285750" algn="just"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Before we talk about code documentation, we would like to talk about code ambiguously(obfuscation).After looking at the source code of STC Pay we noticed that most of the classes are filtered out including the methods and the variable names, some classes don't  even have a single line of code in them. Of Course, we understand that this is a method of protecting the source code of the application and it's called code obfuscation. But this leaves little to no room to  inspect the code documentation.​</a:t>
            </a:r>
          </a:p>
        </p:txBody>
      </p:sp>
    </p:spTree>
    <p:extLst>
      <p:ext uri="{BB962C8B-B14F-4D97-AF65-F5344CB8AC3E}">
        <p14:creationId xmlns:p14="http://schemas.microsoft.com/office/powerpoint/2010/main" val="2674628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Code Documentation cont.</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2" y="1728132"/>
            <a:ext cx="10878169" cy="4247218"/>
          </a:xfrm>
          <a:prstGeom prst="rect">
            <a:avLst/>
          </a:prstGeom>
        </p:spPr>
        <p:txBody>
          <a:bodyPr vert="horz" lIns="91440" tIns="45720" rIns="91440" bIns="45720" rtlCol="0" anchor="ctr">
            <a:normAutofit/>
          </a:bodyPr>
          <a:lstStyle/>
          <a:p>
            <a:pPr marL="285750" indent="-285750" algn="just"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our initial plan was to say that the quality of the code documentation is very low and it does not meet the Code Documentation standards however, this assumption is wrong. From a security perspective it does not make any sense to make the code obfuscated but leave the documentation that describes the function/class and what it receives and what output does it produce on display. We have come to the conclusion that the development team have also obfuscated the code documentation as well, thus we can't give a status to the code documentation​</a:t>
            </a:r>
          </a:p>
        </p:txBody>
      </p:sp>
    </p:spTree>
    <p:extLst>
      <p:ext uri="{BB962C8B-B14F-4D97-AF65-F5344CB8AC3E}">
        <p14:creationId xmlns:p14="http://schemas.microsoft.com/office/powerpoint/2010/main" val="319854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with medium confidence">
            <a:extLst>
              <a:ext uri="{FF2B5EF4-FFF2-40B4-BE49-F238E27FC236}">
                <a16:creationId xmlns:a16="http://schemas.microsoft.com/office/drawing/2014/main" id="{9D835009-A5C9-43F1-B601-7DBCE6E3F595}"/>
              </a:ext>
            </a:extLst>
          </p:cNvPr>
          <p:cNvPicPr>
            <a:picLocks noChangeAspect="1"/>
          </p:cNvPicPr>
          <p:nvPr/>
        </p:nvPicPr>
        <p:blipFill>
          <a:blip r:embed="rId2"/>
          <a:stretch>
            <a:fillRect/>
          </a:stretch>
        </p:blipFill>
        <p:spPr>
          <a:xfrm>
            <a:off x="2377521" y="2354927"/>
            <a:ext cx="7431938" cy="4068986"/>
          </a:xfrm>
          <a:prstGeom prst="rect">
            <a:avLst/>
          </a:prstGeom>
        </p:spPr>
      </p:pic>
      <p:sp>
        <p:nvSpPr>
          <p:cNvPr id="14" name="Title 1">
            <a:extLst>
              <a:ext uri="{FF2B5EF4-FFF2-40B4-BE49-F238E27FC236}">
                <a16:creationId xmlns:a16="http://schemas.microsoft.com/office/drawing/2014/main" id="{CC10C241-6097-4EBB-B877-0439E5EB367F}"/>
              </a:ext>
            </a:extLst>
          </p:cNvPr>
          <p:cNvSpPr txBox="1">
            <a:spLocks/>
          </p:cNvSpPr>
          <p:nvPr/>
        </p:nvSpPr>
        <p:spPr>
          <a:xfrm>
            <a:off x="581192" y="70215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CODE OBFUSCATION​</a:t>
            </a:r>
          </a:p>
        </p:txBody>
      </p:sp>
    </p:spTree>
    <p:extLst>
      <p:ext uri="{BB962C8B-B14F-4D97-AF65-F5344CB8AC3E}">
        <p14:creationId xmlns:p14="http://schemas.microsoft.com/office/powerpoint/2010/main" val="1375079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3798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Main topics of the report​</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1" y="2058655"/>
            <a:ext cx="5514809" cy="2961452"/>
          </a:xfrm>
          <a:prstGeom prst="rect">
            <a:avLst/>
          </a:prstGeom>
          <a:noFill/>
        </p:spPr>
        <p:txBody>
          <a:bodyPr wrap="square" rtlCol="0">
            <a:spAutoFit/>
          </a:bodyPr>
          <a:lstStyle/>
          <a:p>
            <a:pPr algn="just" rtl="0" fontAlgn="base">
              <a:lnSpc>
                <a:spcPct val="200000"/>
              </a:lnSpc>
            </a:pPr>
            <a:r>
              <a:rPr lang="fr-FR" sz="2400" b="0" i="0" dirty="0">
                <a:solidFill>
                  <a:srgbClr val="000000"/>
                </a:solidFill>
                <a:effectLst/>
                <a:latin typeface="+mj-lt"/>
              </a:rPr>
              <a:t>Security</a:t>
            </a:r>
            <a:endParaRPr lang="fr-FR" b="0" i="0" dirty="0">
              <a:solidFill>
                <a:srgbClr val="000000"/>
              </a:solidFill>
              <a:effectLst/>
              <a:latin typeface="+mj-lt"/>
            </a:endParaRPr>
          </a:p>
          <a:p>
            <a:pPr marL="742950" lvl="1" indent="-285750" algn="just" fontAlgn="base">
              <a:lnSpc>
                <a:spcPct val="200000"/>
              </a:lnSpc>
              <a:buFont typeface="Arial" panose="020B0604020202020204" pitchFamily="34" charset="0"/>
              <a:buChar char="•"/>
            </a:pPr>
            <a:r>
              <a:rPr lang="fr-FR" b="0" i="0" dirty="0">
                <a:solidFill>
                  <a:srgbClr val="000000"/>
                </a:solidFill>
                <a:effectLst/>
              </a:rPr>
              <a:t>Manifest </a:t>
            </a:r>
            <a:r>
              <a:rPr lang="fr-FR" b="0" i="0" dirty="0" err="1">
                <a:solidFill>
                  <a:srgbClr val="000000"/>
                </a:solidFill>
                <a:effectLst/>
              </a:rPr>
              <a:t>analysis</a:t>
            </a:r>
            <a:r>
              <a:rPr lang="fr-FR" b="0" i="0" dirty="0">
                <a:solidFill>
                  <a:srgbClr val="000000"/>
                </a:solidFill>
                <a:effectLst/>
              </a:rPr>
              <a:t>​</a:t>
            </a:r>
          </a:p>
          <a:p>
            <a:pPr marL="742950" lvl="1" indent="-285750" algn="just" fontAlgn="base">
              <a:lnSpc>
                <a:spcPct val="200000"/>
              </a:lnSpc>
              <a:buFont typeface="Arial" panose="020B0604020202020204" pitchFamily="34" charset="0"/>
              <a:buChar char="•"/>
            </a:pPr>
            <a:r>
              <a:rPr lang="fr-FR" b="0" i="0" dirty="0" err="1">
                <a:solidFill>
                  <a:srgbClr val="000000"/>
                </a:solidFill>
                <a:effectLst/>
              </a:rPr>
              <a:t>Database</a:t>
            </a:r>
            <a:r>
              <a:rPr lang="fr-FR" b="0" i="0" dirty="0">
                <a:solidFill>
                  <a:srgbClr val="000000"/>
                </a:solidFill>
                <a:effectLst/>
              </a:rPr>
              <a:t>​</a:t>
            </a:r>
          </a:p>
          <a:p>
            <a:pPr marL="742950" lvl="1" indent="-285750" algn="just" fontAlgn="base">
              <a:lnSpc>
                <a:spcPct val="200000"/>
              </a:lnSpc>
              <a:buFont typeface="Arial" panose="020B0604020202020204" pitchFamily="34" charset="0"/>
              <a:buChar char="•"/>
            </a:pPr>
            <a:r>
              <a:rPr lang="fr-FR" b="0" i="0" dirty="0">
                <a:solidFill>
                  <a:srgbClr val="000000"/>
                </a:solidFill>
                <a:effectLst/>
              </a:rPr>
              <a:t>API​</a:t>
            </a:r>
          </a:p>
          <a:p>
            <a:pPr marL="742950" lvl="1" indent="-285750" algn="just" fontAlgn="base">
              <a:lnSpc>
                <a:spcPct val="200000"/>
              </a:lnSpc>
              <a:buFont typeface="Arial" panose="020B0604020202020204" pitchFamily="34" charset="0"/>
              <a:buChar char="•"/>
            </a:pPr>
            <a:r>
              <a:rPr lang="fr-FR" b="0" i="0" dirty="0">
                <a:solidFill>
                  <a:srgbClr val="000000"/>
                </a:solidFill>
                <a:effectLst/>
              </a:rPr>
              <a:t>Source code </a:t>
            </a:r>
            <a:r>
              <a:rPr lang="fr-FR" b="0" i="0" dirty="0" err="1">
                <a:solidFill>
                  <a:srgbClr val="000000"/>
                </a:solidFill>
                <a:effectLst/>
              </a:rPr>
              <a:t>analysis</a:t>
            </a:r>
            <a:r>
              <a:rPr lang="fr-FR" b="0" i="0" dirty="0">
                <a:solidFill>
                  <a:srgbClr val="000000"/>
                </a:solidFill>
                <a:effectLst/>
              </a:rPr>
              <a:t>​</a:t>
            </a:r>
          </a:p>
        </p:txBody>
      </p:sp>
      <p:sp>
        <p:nvSpPr>
          <p:cNvPr id="4" name="TextBox 3">
            <a:extLst>
              <a:ext uri="{FF2B5EF4-FFF2-40B4-BE49-F238E27FC236}">
                <a16:creationId xmlns:a16="http://schemas.microsoft.com/office/drawing/2014/main" id="{94136989-D295-4C2B-A616-FDA4C8C94D50}"/>
              </a:ext>
            </a:extLst>
          </p:cNvPr>
          <p:cNvSpPr txBox="1"/>
          <p:nvPr/>
        </p:nvSpPr>
        <p:spPr>
          <a:xfrm>
            <a:off x="6096000" y="2058655"/>
            <a:ext cx="5514809" cy="2407069"/>
          </a:xfrm>
          <a:prstGeom prst="rect">
            <a:avLst/>
          </a:prstGeom>
          <a:noFill/>
        </p:spPr>
        <p:txBody>
          <a:bodyPr wrap="square" rtlCol="0">
            <a:spAutoFit/>
          </a:bodyPr>
          <a:lstStyle/>
          <a:p>
            <a:pPr algn="just" rtl="0" fontAlgn="base">
              <a:lnSpc>
                <a:spcPct val="200000"/>
              </a:lnSpc>
            </a:pPr>
            <a:r>
              <a:rPr lang="fr-FR" sz="2400" b="0" i="0" dirty="0">
                <a:solidFill>
                  <a:srgbClr val="000000"/>
                </a:solidFill>
                <a:effectLst/>
                <a:latin typeface="+mj-lt"/>
              </a:rPr>
              <a:t>Code </a:t>
            </a:r>
            <a:r>
              <a:rPr lang="fr-FR" sz="2400" b="0" i="0" dirty="0" err="1">
                <a:solidFill>
                  <a:srgbClr val="000000"/>
                </a:solidFill>
                <a:effectLst/>
                <a:latin typeface="+mj-lt"/>
              </a:rPr>
              <a:t>quality</a:t>
            </a:r>
            <a:endParaRPr lang="fr-FR" sz="2400" b="0" i="0" dirty="0">
              <a:solidFill>
                <a:srgbClr val="000000"/>
              </a:solidFill>
              <a:effectLst/>
              <a:latin typeface="+mj-lt"/>
            </a:endParaRPr>
          </a:p>
          <a:p>
            <a:pPr marL="285750" indent="-285750" algn="just" rtl="0" fontAlgn="base">
              <a:lnSpc>
                <a:spcPct val="200000"/>
              </a:lnSpc>
              <a:buFont typeface="Arial" panose="020B0604020202020204" pitchFamily="34" charset="0"/>
              <a:buChar char="•"/>
            </a:pPr>
            <a:r>
              <a:rPr lang="fr-FR" b="0" i="0" dirty="0">
                <a:solidFill>
                  <a:srgbClr val="000000"/>
                </a:solidFill>
                <a:effectLst/>
              </a:rPr>
              <a:t>Clean code​</a:t>
            </a:r>
          </a:p>
          <a:p>
            <a:pPr marL="285750" indent="-285750" algn="just" fontAlgn="base">
              <a:lnSpc>
                <a:spcPct val="200000"/>
              </a:lnSpc>
              <a:buFont typeface="Arial" panose="020B0604020202020204" pitchFamily="34" charset="0"/>
              <a:buChar char="•"/>
            </a:pPr>
            <a:r>
              <a:rPr lang="fr-FR" dirty="0">
                <a:solidFill>
                  <a:srgbClr val="000000"/>
                </a:solidFill>
              </a:rPr>
              <a:t>bugs </a:t>
            </a:r>
            <a:r>
              <a:rPr lang="fr-FR" b="0" i="0" dirty="0">
                <a:solidFill>
                  <a:srgbClr val="000000"/>
                </a:solidFill>
                <a:effectLst/>
              </a:rPr>
              <a:t>​</a:t>
            </a:r>
          </a:p>
          <a:p>
            <a:pPr marL="285750" indent="-285750" algn="just" fontAlgn="base">
              <a:lnSpc>
                <a:spcPct val="200000"/>
              </a:lnSpc>
              <a:buFont typeface="Arial" panose="020B0604020202020204" pitchFamily="34" charset="0"/>
              <a:buChar char="•"/>
            </a:pPr>
            <a:r>
              <a:rPr lang="fr-FR" b="0" i="0" dirty="0">
                <a:solidFill>
                  <a:srgbClr val="000000"/>
                </a:solidFill>
                <a:effectLst/>
              </a:rPr>
              <a:t>​</a:t>
            </a:r>
            <a:r>
              <a:rPr lang="fr-FR" dirty="0">
                <a:solidFill>
                  <a:srgbClr val="000000"/>
                </a:solidFill>
              </a:rPr>
              <a:t>Code documentation </a:t>
            </a:r>
            <a:endParaRPr lang="fr-FR" b="0" i="0" dirty="0">
              <a:solidFill>
                <a:srgbClr val="000000"/>
              </a:solidFill>
              <a:effectLst/>
            </a:endParaRPr>
          </a:p>
        </p:txBody>
      </p:sp>
    </p:spTree>
    <p:extLst>
      <p:ext uri="{BB962C8B-B14F-4D97-AF65-F5344CB8AC3E}">
        <p14:creationId xmlns:p14="http://schemas.microsoft.com/office/powerpoint/2010/main" val="158876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WHY ANALYZE SECURITY​​</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1" y="2058655"/>
            <a:ext cx="11029616" cy="3330784"/>
          </a:xfrm>
          <a:prstGeom prst="rect">
            <a:avLst/>
          </a:prstGeom>
          <a:noFill/>
        </p:spPr>
        <p:txBody>
          <a:bodyPr wrap="square" rtlCol="0">
            <a:spAutoFit/>
          </a:bodyPr>
          <a:lstStyle/>
          <a:p>
            <a:pPr marL="285750" indent="-285750" algn="just" rtl="0" fontAlgn="base">
              <a:lnSpc>
                <a:spcPct val="200000"/>
              </a:lnSpc>
              <a:buFont typeface="Arial" panose="020B0604020202020204" pitchFamily="34" charset="0"/>
              <a:buChar char="•"/>
            </a:pPr>
            <a:r>
              <a:rPr lang="en-US" b="0" i="0" dirty="0">
                <a:solidFill>
                  <a:srgbClr val="000000"/>
                </a:solidFill>
                <a:effectLst/>
              </a:rPr>
              <a:t>The source code of a project is the core on which every aspect of the project stands on , which makes it vulnerable to cyber-attacks . Therefore, the level of security must be at a high level and ensures security measurements and protocols are meeting high standards.​</a:t>
            </a:r>
          </a:p>
          <a:p>
            <a:pPr algn="just" rtl="0" fontAlgn="base">
              <a:lnSpc>
                <a:spcPct val="200000"/>
              </a:lnSpc>
            </a:pPr>
            <a:endParaRPr lang="en-US" b="0" i="0" dirty="0">
              <a:solidFill>
                <a:srgbClr val="000000"/>
              </a:solidFill>
              <a:effectLst/>
            </a:endParaRPr>
          </a:p>
          <a:p>
            <a:pPr marL="285750" indent="-285750" algn="just" rtl="0" fontAlgn="base">
              <a:lnSpc>
                <a:spcPct val="200000"/>
              </a:lnSpc>
              <a:buFont typeface="Arial" panose="020B0604020202020204" pitchFamily="34" charset="0"/>
              <a:buChar char="•"/>
            </a:pPr>
            <a:r>
              <a:rPr lang="en-US" b="0" i="0" dirty="0">
                <a:solidFill>
                  <a:srgbClr val="000000"/>
                </a:solidFill>
                <a:effectLst/>
              </a:rPr>
              <a:t>One might argue that in critical systems the level of security takes an absolute priority over any other quality attribute such as adaptability and efficiency.​</a:t>
            </a:r>
            <a:endParaRPr lang="fr-FR" sz="1400" b="0" i="0" dirty="0">
              <a:solidFill>
                <a:srgbClr val="000000"/>
              </a:solidFill>
              <a:effectLst/>
            </a:endParaRPr>
          </a:p>
        </p:txBody>
      </p:sp>
    </p:spTree>
    <p:extLst>
      <p:ext uri="{BB962C8B-B14F-4D97-AF65-F5344CB8AC3E}">
        <p14:creationId xmlns:p14="http://schemas.microsoft.com/office/powerpoint/2010/main" val="59815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​​WHY ANALYZE CODE QUALITY​</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3" y="2340864"/>
            <a:ext cx="7024758" cy="3634486"/>
          </a:xfrm>
          <a:prstGeom prst="rect">
            <a:avLst/>
          </a:prstGeom>
        </p:spPr>
        <p:txBody>
          <a:bodyPr vert="horz" lIns="91440" tIns="45720" rIns="91440" bIns="45720" rtlCol="0" anchor="ctr">
            <a:normAutofit/>
          </a:bodyPr>
          <a:lstStyle/>
          <a:p>
            <a:pPr marL="285750" indent="-285750" algn="just" defTabSz="457200" fontAlgn="base">
              <a:lnSpc>
                <a:spcPct val="200000"/>
              </a:lnSpc>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The source code of a project is the core on which every aspect of the project stands on, which makes it vulnerable to cyber-attacks. Therefore, the level of security must be at a high level and ensures security measurements and protocols are meeting high standards.​</a:t>
            </a:r>
          </a:p>
          <a:p>
            <a:pPr algn="just" defTabSz="457200" fontAlgn="base">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p:txBody>
      </p:sp>
      <p:pic>
        <p:nvPicPr>
          <p:cNvPr id="20" name="Picture 19" descr="Logo, icon&#10;&#10;Description automatically generated">
            <a:extLst>
              <a:ext uri="{FF2B5EF4-FFF2-40B4-BE49-F238E27FC236}">
                <a16:creationId xmlns:a16="http://schemas.microsoft.com/office/drawing/2014/main" id="{8021064D-C75F-4978-9355-EB36710D5C29}"/>
              </a:ext>
            </a:extLst>
          </p:cNvPr>
          <p:cNvPicPr>
            <a:picLocks noChangeAspect="1"/>
          </p:cNvPicPr>
          <p:nvPr/>
        </p:nvPicPr>
        <p:blipFill rotWithShape="1">
          <a:blip r:embed="rId2"/>
          <a:srcRect t="1317" r="5" b="5"/>
          <a:stretch/>
        </p:blipFill>
        <p:spPr>
          <a:xfrm>
            <a:off x="8051799" y="2340864"/>
            <a:ext cx="3683001" cy="3634486"/>
          </a:xfrm>
          <a:prstGeom prst="rect">
            <a:avLst/>
          </a:prstGeom>
        </p:spPr>
      </p:pic>
    </p:spTree>
    <p:extLst>
      <p:ext uri="{BB962C8B-B14F-4D97-AF65-F5344CB8AC3E}">
        <p14:creationId xmlns:p14="http://schemas.microsoft.com/office/powerpoint/2010/main" val="117076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Tools​​</a:t>
            </a:r>
          </a:p>
        </p:txBody>
      </p:sp>
      <p:pic>
        <p:nvPicPr>
          <p:cNvPr id="2050" name="Picture 2">
            <a:extLst>
              <a:ext uri="{FF2B5EF4-FFF2-40B4-BE49-F238E27FC236}">
                <a16:creationId xmlns:a16="http://schemas.microsoft.com/office/drawing/2014/main" id="{36844777-AE25-4FB4-BE57-9CD61485E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85" y="2157849"/>
            <a:ext cx="1960677" cy="13115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5332F59-6B0A-4295-B73A-F0CF118FB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646" y="2182380"/>
            <a:ext cx="1893728" cy="13115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920B42A-945A-4761-87ED-5B02862F1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458" y="2382698"/>
            <a:ext cx="1960677" cy="8618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sign, clipart&#10;&#10;Description automatically generated">
            <a:extLst>
              <a:ext uri="{FF2B5EF4-FFF2-40B4-BE49-F238E27FC236}">
                <a16:creationId xmlns:a16="http://schemas.microsoft.com/office/drawing/2014/main" id="{FC7A7D25-FA1E-473F-A094-12B0DC6218BA}"/>
              </a:ext>
            </a:extLst>
          </p:cNvPr>
          <p:cNvPicPr>
            <a:picLocks noChangeAspect="1"/>
          </p:cNvPicPr>
          <p:nvPr/>
        </p:nvPicPr>
        <p:blipFill>
          <a:blip r:embed="rId5"/>
          <a:stretch>
            <a:fillRect/>
          </a:stretch>
        </p:blipFill>
        <p:spPr>
          <a:xfrm>
            <a:off x="10018219" y="1890876"/>
            <a:ext cx="1261746" cy="1603038"/>
          </a:xfrm>
          <a:prstGeom prst="rect">
            <a:avLst/>
          </a:prstGeom>
        </p:spPr>
      </p:pic>
      <p:sp>
        <p:nvSpPr>
          <p:cNvPr id="8" name="TextBox 7">
            <a:extLst>
              <a:ext uri="{FF2B5EF4-FFF2-40B4-BE49-F238E27FC236}">
                <a16:creationId xmlns:a16="http://schemas.microsoft.com/office/drawing/2014/main" id="{353F051A-819E-4242-AE33-532F3C2DCDC7}"/>
              </a:ext>
            </a:extLst>
          </p:cNvPr>
          <p:cNvSpPr txBox="1"/>
          <p:nvPr/>
        </p:nvSpPr>
        <p:spPr>
          <a:xfrm>
            <a:off x="650487" y="3736357"/>
            <a:ext cx="2231471" cy="184665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mobile security framework(MOBSF)</a:t>
            </a:r>
            <a:r>
              <a:rPr lang="en-US" sz="1400" dirty="0"/>
              <a:t>​</a:t>
            </a:r>
          </a:p>
          <a:p>
            <a:endParaRPr lang="en-US" sz="1600" dirty="0"/>
          </a:p>
          <a:p>
            <a:r>
              <a:rPr lang="en-US" sz="1400" dirty="0"/>
              <a:t>is an open-source framework capable of performing end to end security testing of mobile applications.​</a:t>
            </a:r>
          </a:p>
        </p:txBody>
      </p:sp>
      <p:sp>
        <p:nvSpPr>
          <p:cNvPr id="12" name="TextBox 11">
            <a:extLst>
              <a:ext uri="{FF2B5EF4-FFF2-40B4-BE49-F238E27FC236}">
                <a16:creationId xmlns:a16="http://schemas.microsoft.com/office/drawing/2014/main" id="{615903AA-C178-44D0-9324-D2D0AC44738E}"/>
              </a:ext>
            </a:extLst>
          </p:cNvPr>
          <p:cNvSpPr txBox="1"/>
          <p:nvPr/>
        </p:nvSpPr>
        <p:spPr>
          <a:xfrm>
            <a:off x="3716774" y="3736357"/>
            <a:ext cx="2231471" cy="163121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Programing Mistake Detector(PMD)​</a:t>
            </a:r>
          </a:p>
          <a:p>
            <a:endParaRPr lang="en-US" sz="1600" dirty="0"/>
          </a:p>
          <a:p>
            <a:r>
              <a:rPr lang="en-US" sz="1400" dirty="0"/>
              <a:t>it’s a source code analyzer, used to find unused code, Bugs, Errors, Design problems.​</a:t>
            </a:r>
          </a:p>
        </p:txBody>
      </p:sp>
      <p:sp>
        <p:nvSpPr>
          <p:cNvPr id="13" name="TextBox 12">
            <a:extLst>
              <a:ext uri="{FF2B5EF4-FFF2-40B4-BE49-F238E27FC236}">
                <a16:creationId xmlns:a16="http://schemas.microsoft.com/office/drawing/2014/main" id="{540BFC78-2002-4642-A39B-A34211B41616}"/>
              </a:ext>
            </a:extLst>
          </p:cNvPr>
          <p:cNvSpPr txBox="1"/>
          <p:nvPr/>
        </p:nvSpPr>
        <p:spPr>
          <a:xfrm>
            <a:off x="6783061" y="3736356"/>
            <a:ext cx="2231471" cy="184665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Spot Bugs</a:t>
            </a:r>
          </a:p>
          <a:p>
            <a:endParaRPr lang="en-US" sz="1600" dirty="0"/>
          </a:p>
          <a:p>
            <a:r>
              <a:rPr lang="en-US" sz="1400" dirty="0"/>
              <a:t>Spot Bugs is an extension used for static code analysis to find bugs, logical errors and useless (functions, conditions, variables).​</a:t>
            </a:r>
          </a:p>
        </p:txBody>
      </p:sp>
      <p:sp>
        <p:nvSpPr>
          <p:cNvPr id="14" name="TextBox 13">
            <a:extLst>
              <a:ext uri="{FF2B5EF4-FFF2-40B4-BE49-F238E27FC236}">
                <a16:creationId xmlns:a16="http://schemas.microsoft.com/office/drawing/2014/main" id="{69CB8BEA-F839-4B92-850B-6BFF4FF62EAF}"/>
              </a:ext>
            </a:extLst>
          </p:cNvPr>
          <p:cNvSpPr txBox="1"/>
          <p:nvPr/>
        </p:nvSpPr>
        <p:spPr>
          <a:xfrm>
            <a:off x="9533356" y="3736355"/>
            <a:ext cx="2231471" cy="1415772"/>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latin typeface="+mj-lt"/>
              </a:rPr>
              <a:t>Snyk</a:t>
            </a:r>
            <a:endParaRPr lang="en-US" sz="1400" dirty="0">
              <a:latin typeface="+mj-lt"/>
            </a:endParaRPr>
          </a:p>
          <a:p>
            <a:endParaRPr lang="en-US" sz="1600" dirty="0"/>
          </a:p>
          <a:p>
            <a:r>
              <a:rPr lang="en-US" sz="1400" dirty="0"/>
              <a:t>Find vulnerabilities in your code, open-source dependencies, containers all powered by </a:t>
            </a:r>
            <a:r>
              <a:rPr lang="en-US" sz="1400" dirty="0" err="1"/>
              <a:t>Snyk’s</a:t>
            </a:r>
            <a:endParaRPr lang="en-US" sz="1400" dirty="0"/>
          </a:p>
        </p:txBody>
      </p:sp>
    </p:spTree>
    <p:extLst>
      <p:ext uri="{BB962C8B-B14F-4D97-AF65-F5344CB8AC3E}">
        <p14:creationId xmlns:p14="http://schemas.microsoft.com/office/powerpoint/2010/main" val="60995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STC PAY​​</a:t>
            </a:r>
          </a:p>
        </p:txBody>
      </p:sp>
      <p:sp>
        <p:nvSpPr>
          <p:cNvPr id="6" name="TextBox 5">
            <a:extLst>
              <a:ext uri="{FF2B5EF4-FFF2-40B4-BE49-F238E27FC236}">
                <a16:creationId xmlns:a16="http://schemas.microsoft.com/office/drawing/2014/main" id="{2CEA71B3-2D4E-4A91-B6FC-8B404C2B1538}"/>
              </a:ext>
            </a:extLst>
          </p:cNvPr>
          <p:cNvSpPr txBox="1"/>
          <p:nvPr/>
        </p:nvSpPr>
        <p:spPr>
          <a:xfrm>
            <a:off x="581191" y="2058655"/>
            <a:ext cx="6482339" cy="3884781"/>
          </a:xfrm>
          <a:prstGeom prst="rect">
            <a:avLst/>
          </a:prstGeom>
          <a:noFill/>
        </p:spPr>
        <p:txBody>
          <a:bodyPr wrap="square" rtlCol="0">
            <a:spAutoFit/>
          </a:bodyPr>
          <a:lstStyle/>
          <a:p>
            <a:pPr marL="285750" indent="-285750" algn="just" rtl="0" fontAlgn="base">
              <a:lnSpc>
                <a:spcPct val="200000"/>
              </a:lnSpc>
              <a:buFont typeface="Arial" panose="020B0604020202020204" pitchFamily="34" charset="0"/>
              <a:buChar char="•"/>
            </a:pPr>
            <a:r>
              <a:rPr lang="en-US" b="0" i="0" dirty="0">
                <a:solidFill>
                  <a:srgbClr val="000000"/>
                </a:solidFill>
                <a:effectLst/>
              </a:rPr>
              <a:t>STC Pay is a digital wallet to complete daily operations, after the Cabinet approved the transfer of STC Pay to an approved digital bank to become one of the first digital banks in the Kingdom of Saudi Arabia.​</a:t>
            </a:r>
          </a:p>
          <a:p>
            <a:pPr marL="285750" indent="-285750" algn="just" rtl="0" fontAlgn="base">
              <a:lnSpc>
                <a:spcPct val="200000"/>
              </a:lnSpc>
              <a:buFont typeface="Arial" panose="020B0604020202020204" pitchFamily="34" charset="0"/>
              <a:buChar char="•"/>
            </a:pPr>
            <a:endParaRPr lang="en-US" b="0" i="0" dirty="0">
              <a:solidFill>
                <a:srgbClr val="000000"/>
              </a:solidFill>
              <a:effectLst/>
            </a:endParaRPr>
          </a:p>
          <a:p>
            <a:pPr marL="285750" indent="-285750" algn="just" rtl="0" fontAlgn="base">
              <a:lnSpc>
                <a:spcPct val="200000"/>
              </a:lnSpc>
              <a:buFont typeface="Arial" panose="020B0604020202020204" pitchFamily="34" charset="0"/>
              <a:buChar char="•"/>
            </a:pPr>
            <a:r>
              <a:rPr lang="en-US" b="0" i="0" dirty="0">
                <a:solidFill>
                  <a:srgbClr val="000000"/>
                </a:solidFill>
                <a:effectLst/>
              </a:rPr>
              <a:t>The STC Pay digital wallet is designed to make payments, whether personal or local or international money transfers.​</a:t>
            </a:r>
          </a:p>
        </p:txBody>
      </p:sp>
      <p:pic>
        <p:nvPicPr>
          <p:cNvPr id="5" name="Picture 4">
            <a:extLst>
              <a:ext uri="{FF2B5EF4-FFF2-40B4-BE49-F238E27FC236}">
                <a16:creationId xmlns:a16="http://schemas.microsoft.com/office/drawing/2014/main" id="{DC3AB135-5D20-4A7C-9F46-0A15A808E623}"/>
              </a:ext>
            </a:extLst>
          </p:cNvPr>
          <p:cNvPicPr>
            <a:picLocks noChangeAspect="1"/>
          </p:cNvPicPr>
          <p:nvPr/>
        </p:nvPicPr>
        <p:blipFill>
          <a:blip r:embed="rId2"/>
          <a:srcRect/>
          <a:stretch/>
        </p:blipFill>
        <p:spPr>
          <a:xfrm>
            <a:off x="7819337" y="1909539"/>
            <a:ext cx="3688830" cy="3688830"/>
          </a:xfrm>
          <a:prstGeom prst="rect">
            <a:avLst/>
          </a:prstGeom>
        </p:spPr>
      </p:pic>
    </p:spTree>
    <p:extLst>
      <p:ext uri="{BB962C8B-B14F-4D97-AF65-F5344CB8AC3E}">
        <p14:creationId xmlns:p14="http://schemas.microsoft.com/office/powerpoint/2010/main" val="15920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dirty="0"/>
              <a:t>MANIFEST ANALYSIS​</a:t>
            </a: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609906" y="2340864"/>
            <a:ext cx="3568661" cy="3634486"/>
          </a:xfrm>
          <a:prstGeom prst="rect">
            <a:avLst/>
          </a:prstGeom>
        </p:spPr>
        <p:txBody>
          <a:bodyPr vert="horz" lIns="91440" tIns="45720" rIns="91440" bIns="45720" rtlCol="0" anchor="ctr">
            <a:normAutofit/>
          </a:bodyPr>
          <a:lstStyle/>
          <a:p>
            <a:pPr marL="285750" indent="-285750" algn="just" defTabSz="457200" fontAlgn="base">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Manifest analysis is a new form of technique used to dedicate android malicious behaviors by analyzing the manifest file. It mostly focuses on permissions in the applications.</a:t>
            </a:r>
          </a:p>
        </p:txBody>
      </p:sp>
      <p:pic>
        <p:nvPicPr>
          <p:cNvPr id="4" name="Picture 3" descr="Text&#10;&#10;Description automatically generated">
            <a:extLst>
              <a:ext uri="{FF2B5EF4-FFF2-40B4-BE49-F238E27FC236}">
                <a16:creationId xmlns:a16="http://schemas.microsoft.com/office/drawing/2014/main" id="{38FFD91A-33C2-4250-A972-101097F59214}"/>
              </a:ext>
            </a:extLst>
          </p:cNvPr>
          <p:cNvPicPr>
            <a:picLocks noChangeAspect="1"/>
          </p:cNvPicPr>
          <p:nvPr/>
        </p:nvPicPr>
        <p:blipFill>
          <a:blip r:embed="rId2"/>
          <a:stretch>
            <a:fillRect/>
          </a:stretch>
        </p:blipFill>
        <p:spPr>
          <a:xfrm>
            <a:off x="4654296" y="1856993"/>
            <a:ext cx="6735272" cy="2963519"/>
          </a:xfrm>
          <a:prstGeom prst="rect">
            <a:avLst/>
          </a:prstGeom>
        </p:spPr>
      </p:pic>
    </p:spTree>
    <p:extLst>
      <p:ext uri="{BB962C8B-B14F-4D97-AF65-F5344CB8AC3E}">
        <p14:creationId xmlns:p14="http://schemas.microsoft.com/office/powerpoint/2010/main" val="345097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00930"/>
            <a:ext cx="3568661" cy="2256390"/>
          </a:xfrm>
        </p:spPr>
        <p:txBody>
          <a:bodyPr vert="horz" lIns="91440" tIns="45720" rIns="91440" bIns="45720" rtlCol="0" anchor="ctr">
            <a:normAutofit/>
          </a:bodyPr>
          <a:lstStyle/>
          <a:p>
            <a:r>
              <a:rPr lang="en-US" dirty="0"/>
              <a:t>ISSUES IN THE MANIFEST FILE​​</a:t>
            </a:r>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CEA71B3-2D4E-4A91-B6FC-8B404C2B1538}"/>
              </a:ext>
            </a:extLst>
          </p:cNvPr>
          <p:cNvSpPr txBox="1"/>
          <p:nvPr/>
        </p:nvSpPr>
        <p:spPr>
          <a:xfrm>
            <a:off x="4561870" y="800930"/>
            <a:ext cx="7183597" cy="2256390"/>
          </a:xfrm>
          <a:prstGeom prst="rect">
            <a:avLst/>
          </a:prstGeom>
        </p:spPr>
        <p:txBody>
          <a:bodyPr vert="horz" lIns="91440" tIns="45720" rIns="91440" bIns="45720" rtlCol="0" anchor="ctr">
            <a:normAutofit/>
          </a:bodyPr>
          <a:lstStyle/>
          <a:p>
            <a:pPr marL="285750" indent="-285750" algn="just" defTabSz="457200" fontAlgn="base">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Broadcast receiver: is an android API that allows sending and receiving android application events such as (valid payment, notify the host). with that being said. Each class that implements this API does not check for permission(</a:t>
            </a:r>
            <a:r>
              <a:rPr lang="en-US" b="0" i="0" dirty="0" err="1">
                <a:solidFill>
                  <a:schemeClr val="tx1">
                    <a:lumMod val="75000"/>
                    <a:lumOff val="25000"/>
                  </a:schemeClr>
                </a:solidFill>
                <a:effectLst/>
              </a:rPr>
              <a:t>AdjustReferrerReceiver</a:t>
            </a:r>
            <a:r>
              <a:rPr lang="en-US" b="0" i="0" dirty="0">
                <a:solidFill>
                  <a:schemeClr val="tx1">
                    <a:lumMod val="75000"/>
                    <a:lumOff val="25000"/>
                  </a:schemeClr>
                </a:solidFill>
                <a:effectLst/>
              </a:rPr>
              <a:t>) this means that a malicious application can take control of this component and can cause threats to the application.​</a:t>
            </a:r>
          </a:p>
        </p:txBody>
      </p:sp>
      <p:pic>
        <p:nvPicPr>
          <p:cNvPr id="4" name="Picture 3" descr="Text&#10;&#10;Description automatically generated">
            <a:extLst>
              <a:ext uri="{FF2B5EF4-FFF2-40B4-BE49-F238E27FC236}">
                <a16:creationId xmlns:a16="http://schemas.microsoft.com/office/drawing/2014/main" id="{D6AA86F0-09B6-47D5-B9A4-3D23AA22C4ED}"/>
              </a:ext>
            </a:extLst>
          </p:cNvPr>
          <p:cNvPicPr>
            <a:picLocks noChangeAspect="1"/>
          </p:cNvPicPr>
          <p:nvPr/>
        </p:nvPicPr>
        <p:blipFill>
          <a:blip r:embed="rId2"/>
          <a:stretch>
            <a:fillRect/>
          </a:stretch>
        </p:blipFill>
        <p:spPr>
          <a:xfrm>
            <a:off x="1549081" y="3261798"/>
            <a:ext cx="9095303" cy="3046926"/>
          </a:xfrm>
          <a:prstGeom prst="rect">
            <a:avLst/>
          </a:prstGeom>
        </p:spPr>
      </p:pic>
    </p:spTree>
    <p:extLst>
      <p:ext uri="{BB962C8B-B14F-4D97-AF65-F5344CB8AC3E}">
        <p14:creationId xmlns:p14="http://schemas.microsoft.com/office/powerpoint/2010/main" val="32987525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{87606C61-DC1A-4CCB-AD46-3DB75C2C464A}tf33552983_win32</Template>
  <TotalTime>257</TotalTime>
  <Words>1619</Words>
  <Application>Microsoft Office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Franklin Gothic Book</vt:lpstr>
      <vt:lpstr>Franklin Gothic Demi</vt:lpstr>
      <vt:lpstr>Wingdings</vt:lpstr>
      <vt:lpstr>Wingdings 2</vt:lpstr>
      <vt:lpstr>DividendVTI</vt:lpstr>
      <vt:lpstr>Workshop 1</vt:lpstr>
      <vt:lpstr>BANK APPLICATION REPORT​</vt:lpstr>
      <vt:lpstr>Main topics of the report​</vt:lpstr>
      <vt:lpstr>WHY ANALYZE SECURITY​​</vt:lpstr>
      <vt:lpstr>​​WHY ANALYZE CODE QUALITY​</vt:lpstr>
      <vt:lpstr>Tools​​</vt:lpstr>
      <vt:lpstr>STC PAY​​</vt:lpstr>
      <vt:lpstr>MANIFEST ANALYSIS​</vt:lpstr>
      <vt:lpstr>ISSUES IN THE MANIFEST FILE​​</vt:lpstr>
      <vt:lpstr>DATABASE​</vt:lpstr>
      <vt:lpstr>SECURITY ,COST AND SERVICES STABILITY ​​​</vt:lpstr>
      <vt:lpstr>API​​</vt:lpstr>
      <vt:lpstr>API​​ cont.</vt:lpstr>
      <vt:lpstr>API​​ cont.</vt:lpstr>
      <vt:lpstr>sOurce code analysis​</vt:lpstr>
      <vt:lpstr>source code analysis​ cont.</vt:lpstr>
      <vt:lpstr>source code analysis​ cont.</vt:lpstr>
      <vt:lpstr>source code analysis​ cont.</vt:lpstr>
      <vt:lpstr>Code quality</vt:lpstr>
      <vt:lpstr>CLEAN CODE​</vt:lpstr>
      <vt:lpstr>CLEAN CODE​</vt:lpstr>
      <vt:lpstr>CLEAN CODE​</vt:lpstr>
      <vt:lpstr>bugs</vt:lpstr>
      <vt:lpstr>Code Documentation</vt:lpstr>
      <vt:lpstr>Code Documentation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dc:title>
  <dc:creator>Abdullah Mohammed Hamad Alrasheed</dc:creator>
  <cp:lastModifiedBy>Abdullah Mohammed Hamad Alrasheed</cp:lastModifiedBy>
  <cp:revision>1</cp:revision>
  <dcterms:created xsi:type="dcterms:W3CDTF">2021-11-04T10:46:19Z</dcterms:created>
  <dcterms:modified xsi:type="dcterms:W3CDTF">2021-11-04T15:03:36Z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