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A12F57-3692-467B-86A7-12F9B9B0EF43}">
  <a:tblStyle styleId="{F2A12F57-3692-467B-86A7-12F9B9B0EF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31a6a41c1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431a6a41c1_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31a6a41c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31a6a41c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original bin with finbert </a:t>
            </a:r>
            <a:r>
              <a:rPr lang="en"/>
              <a:t>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analysis: it’s a known issue that classifiers trained on this data have a tendency to mispredict neutral discussion involving identity terms as toxic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gay is toxic to the model due to the identity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Although technically this might be said insultingly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31a6a41c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31a6a41c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31a6a41c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31a6a41c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31a6a41c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31a6a41c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dataset takes a lot of effort, so transfer is often a better option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31a6a41c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31a6a41c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CROWDSOURCED!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dataset itself does not have label definitions but </a:t>
            </a:r>
            <a:r>
              <a:rPr lang="en">
                <a:solidFill>
                  <a:schemeClr val="dk1"/>
                </a:solidFill>
              </a:rPr>
              <a:t>the definitions can be found in the perspective API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 toxicity: ”rude, disrespectful, or unreasonable language that is likely to make someone leave a discussion”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Multi-label: a comment can have multiple labels or none, whereas multi-class can only have one of many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about 10% is toxic in both train and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many toxicity types appear together the counts amount to more than the actual </a:t>
            </a:r>
            <a:r>
              <a:rPr lang="en"/>
              <a:t>size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deepl docx files of comments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Opus-mt model, first needs to be split into sentences with e.g. udpipe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4d0f91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4d0f91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30% toxic in our final test set although some might have been missed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Sampling 100 000, classified with a model based on finbert base, 500 for each label in 10% bins, 50 comments from each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Classifier is mostly certain of the probabilities so low or high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then some in the middle where not so sure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process as basis we used the definitions in the perspective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in huggingface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overall agreement pretty low for some things ANNOTATED SUBJECTIVITY IS AN ISSUE WITH TOXICITY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unanimous agreement because for the final dataset we only took unanimous comments or comments that were otherwise resolved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lower sometimes after discussion, maybe our guidelines weren’t clear or maybe there were some other types of comments we did not account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31a6a41c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31a6a41c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31a6a41c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31a6a41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loss function, has weights that give more importance to the labels that have less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and macro, global vs. Separately, does not take imbalance into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AUC = area under the ROC curve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31a6a41c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31a6a41c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is better than precision for all although I do not show it here, that is better for moderation at least (maybe leave out)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31a6a41c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31a6a41c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wondering why does the first example look like that, it is originally in the jigsaw data like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 error might be due to translation, can communicate affection, or is not as toxic the english version, mainly “pikku”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2 subjectivity, whether you can insult something that is inanimous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 due to the jigsaw dataset being crowdsourced we might run into discrepancies in labels in general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31a6a41c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31a6a41c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specific scores were for weighted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nsi violetti">
  <p:cSld name="Kansi violetti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651013" y="2980395"/>
            <a:ext cx="5609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51013" y="3559329"/>
            <a:ext cx="5609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60356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024" y="3895216"/>
            <a:ext cx="2394326" cy="88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651013" y="683101"/>
            <a:ext cx="7830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nsi violetti">
  <p:cSld name="Kansi violetti"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651013" y="2980395"/>
            <a:ext cx="5609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651013" y="3559329"/>
            <a:ext cx="5609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60356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024" y="3895216"/>
            <a:ext cx="2394326" cy="88656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ctrTitle"/>
          </p:nvPr>
        </p:nvSpPr>
        <p:spPr>
          <a:xfrm>
            <a:off x="651013" y="683101"/>
            <a:ext cx="7830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uspohja">
  <p:cSld name="Otsikko ja sisältö valkoinen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08521" y="1369219"/>
            <a:ext cx="76089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264847" y="4767263"/>
            <a:ext cx="109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452" y="735410"/>
            <a:ext cx="329977" cy="50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299" y="-12"/>
            <a:ext cx="2455701" cy="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3222" y="4451345"/>
            <a:ext cx="1780778" cy="66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valkoinen">
  <p:cSld name="Otsikko valkoine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264847" y="4767263"/>
            <a:ext cx="109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3222" y="4451345"/>
            <a:ext cx="1780778" cy="66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ppu">
  <p:cSld name="Loppu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8582" y="1764012"/>
            <a:ext cx="4346837" cy="161547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766681" y="3623921"/>
            <a:ext cx="5610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1767490" y="4118303"/>
            <a:ext cx="5609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nsi valkoinen">
  <p:cSld name="Kansi valkoine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51013" y="3559329"/>
            <a:ext cx="5610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920" y="3893510"/>
            <a:ext cx="2392533" cy="8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60356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651013" y="2980395"/>
            <a:ext cx="5609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>
            <a:off x="651013" y="683101"/>
            <a:ext cx="7830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nsi musta">
  <p:cSld name="Kansi musta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51013" y="3559329"/>
            <a:ext cx="5609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024" y="3895216"/>
            <a:ext cx="2394326" cy="8865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60356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651013" y="2980395"/>
            <a:ext cx="5609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type="ctrTitle"/>
          </p:nvPr>
        </p:nvSpPr>
        <p:spPr>
          <a:xfrm>
            <a:off x="651013" y="683101"/>
            <a:ext cx="7830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sisältö valkoinen">
  <p:cSld name="Otsikko ja sisältö valkoine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808521" y="1369219"/>
            <a:ext cx="76089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3222" y="4451345"/>
            <a:ext cx="1780778" cy="66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264847" y="4767263"/>
            <a:ext cx="109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sisältö musta" showMasterSp="0">
  <p:cSld name="Otsikko ja sisältö musta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264847" y="4767263"/>
            <a:ext cx="109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08521" y="1369219"/>
            <a:ext cx="76089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kaksi palstaa">
  <p:cSld name="Otsikko ja kaksi palstaa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6264847" y="4767263"/>
            <a:ext cx="109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808521" y="1369219"/>
            <a:ext cx="36990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718293" y="1369219"/>
            <a:ext cx="36990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3222" y="4451345"/>
            <a:ext cx="1780778" cy="66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52" y="735410"/>
            <a:ext cx="329977" cy="50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hjä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457950" y="4767263"/>
            <a:ext cx="90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ingressi">
  <p:cSld name="Otsikko ja ingressi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10400" y="1254919"/>
            <a:ext cx="35856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5454000" y="920541"/>
            <a:ext cx="3400800" cy="3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3098" y="1556404"/>
            <a:ext cx="1317804" cy="203069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457950" y="4767263"/>
            <a:ext cx="90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80852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222" y="4451345"/>
            <a:ext cx="1780778" cy="66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ältö ja kuva valkoinen">
  <p:cSld name="Sisältö ja kuva valkoine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>
            <p:ph idx="2" type="pic"/>
          </p:nvPr>
        </p:nvSpPr>
        <p:spPr>
          <a:xfrm>
            <a:off x="5229225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 rot="2700000">
            <a:off x="5041883" y="2411505"/>
            <a:ext cx="320319" cy="3203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808522" y="298181"/>
            <a:ext cx="37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3" type="body"/>
          </p:nvPr>
        </p:nvSpPr>
        <p:spPr>
          <a:xfrm>
            <a:off x="808520" y="1415316"/>
            <a:ext cx="376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ältö ja kuva - musta">
  <p:cSld name="Sisältö ja kuva - musta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>
            <p:ph idx="2" type="pic"/>
          </p:nvPr>
        </p:nvSpPr>
        <p:spPr>
          <a:xfrm>
            <a:off x="5229225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 rot="2700000">
            <a:off x="5041883" y="2411505"/>
            <a:ext cx="320319" cy="3203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808522" y="298181"/>
            <a:ext cx="37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808520" y="1415316"/>
            <a:ext cx="376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ältö ja kuva - vihreä">
  <p:cSld name="Sisältö ja kuva - vihreä">
    <p:bg>
      <p:bgPr>
        <a:solidFill>
          <a:schemeClr val="accent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>
            <p:ph idx="2" type="pic"/>
          </p:nvPr>
        </p:nvSpPr>
        <p:spPr>
          <a:xfrm>
            <a:off x="5225850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 rot="2700000">
            <a:off x="5041883" y="2411505"/>
            <a:ext cx="320319" cy="320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808522" y="298181"/>
            <a:ext cx="37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6" name="Google Shape;156;p28"/>
          <p:cNvSpPr txBox="1"/>
          <p:nvPr>
            <p:ph idx="3" type="body"/>
          </p:nvPr>
        </p:nvSpPr>
        <p:spPr>
          <a:xfrm>
            <a:off x="808520" y="1415316"/>
            <a:ext cx="376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ältö ja kuva - violetti">
  <p:cSld name="Sisältö ja kuva - violetti"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>
            <p:ph idx="2" type="pic"/>
          </p:nvPr>
        </p:nvSpPr>
        <p:spPr>
          <a:xfrm>
            <a:off x="5229225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 rot="2700000">
            <a:off x="5041883" y="2411505"/>
            <a:ext cx="320319" cy="320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808522" y="298181"/>
            <a:ext cx="37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1" name="Google Shape;161;p29"/>
          <p:cNvSpPr txBox="1"/>
          <p:nvPr>
            <p:ph idx="3" type="body"/>
          </p:nvPr>
        </p:nvSpPr>
        <p:spPr>
          <a:xfrm>
            <a:off x="808520" y="1415316"/>
            <a:ext cx="376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ältö ja kuva - turkoosi">
  <p:cSld name="Sisältö ja kuva - turkoosi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>
            <p:ph idx="2" type="pic"/>
          </p:nvPr>
        </p:nvSpPr>
        <p:spPr>
          <a:xfrm>
            <a:off x="5229225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 rot="2700000">
            <a:off x="5041883" y="2411505"/>
            <a:ext cx="320319" cy="320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0"/>
          <p:cNvSpPr txBox="1"/>
          <p:nvPr>
            <p:ph type="title"/>
          </p:nvPr>
        </p:nvSpPr>
        <p:spPr>
          <a:xfrm>
            <a:off x="808522" y="298181"/>
            <a:ext cx="37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6" name="Google Shape;166;p30"/>
          <p:cNvSpPr txBox="1"/>
          <p:nvPr>
            <p:ph idx="3" type="body"/>
          </p:nvPr>
        </p:nvSpPr>
        <p:spPr>
          <a:xfrm>
            <a:off x="808520" y="1415316"/>
            <a:ext cx="376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ältö ja kuva - punainen">
  <p:cSld name="Sisältö ja kuva - punainen">
    <p:bg>
      <p:bgPr>
        <a:solidFill>
          <a:schemeClr val="accent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>
            <p:ph idx="2" type="pic"/>
          </p:nvPr>
        </p:nvSpPr>
        <p:spPr>
          <a:xfrm>
            <a:off x="5229225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808522" y="298181"/>
            <a:ext cx="376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808520" y="1415316"/>
            <a:ext cx="376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1"/>
          <p:cNvSpPr txBox="1"/>
          <p:nvPr>
            <p:ph idx="3" type="body"/>
          </p:nvPr>
        </p:nvSpPr>
        <p:spPr>
          <a:xfrm rot="2700000">
            <a:off x="5041883" y="2411505"/>
            <a:ext cx="320319" cy="3203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69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 ja sisältö - musta">
  <p:cSld name="Kuva ja sisältö - musta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/>
          <p:nvPr>
            <p:ph idx="2" type="pic"/>
          </p:nvPr>
        </p:nvSpPr>
        <p:spPr>
          <a:xfrm>
            <a:off x="0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4505849" y="303028"/>
            <a:ext cx="3763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05847" y="1398182"/>
            <a:ext cx="37635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3" type="body"/>
          </p:nvPr>
        </p:nvSpPr>
        <p:spPr>
          <a:xfrm rot="2700000">
            <a:off x="3768707" y="2411505"/>
            <a:ext cx="320319" cy="3203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69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 ja sisältö - valkoinen">
  <p:cSld name="Kuva ja sisältö - valkoinen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>
            <p:ph idx="2" type="pic"/>
          </p:nvPr>
        </p:nvSpPr>
        <p:spPr>
          <a:xfrm>
            <a:off x="0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4505849" y="303028"/>
            <a:ext cx="3763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4505847" y="1398182"/>
            <a:ext cx="37635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3" type="body"/>
          </p:nvPr>
        </p:nvSpPr>
        <p:spPr>
          <a:xfrm rot="2700000">
            <a:off x="3768707" y="2411505"/>
            <a:ext cx="320319" cy="320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3222" y="4436055"/>
            <a:ext cx="1780778" cy="66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69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 ja sisältö - violetti">
  <p:cSld name="Kuva ja sisältö - violetti"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/>
          <p:nvPr>
            <p:ph idx="2" type="pic"/>
          </p:nvPr>
        </p:nvSpPr>
        <p:spPr>
          <a:xfrm>
            <a:off x="0" y="0"/>
            <a:ext cx="3914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type="title"/>
          </p:nvPr>
        </p:nvSpPr>
        <p:spPr>
          <a:xfrm>
            <a:off x="4505849" y="303028"/>
            <a:ext cx="37635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05847" y="1398182"/>
            <a:ext cx="37635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3" type="body"/>
          </p:nvPr>
        </p:nvSpPr>
        <p:spPr>
          <a:xfrm rot="2700000">
            <a:off x="3768707" y="2411505"/>
            <a:ext cx="320319" cy="320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äliotsikko punainen">
  <p:cSld name="Väliotsikko punainen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23888" y="693019"/>
            <a:ext cx="3948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äliotsikko vihreä">
  <p:cSld name="Väliotsikko vihreä">
    <p:bg>
      <p:bgPr>
        <a:solidFill>
          <a:schemeClr val="accent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>
            <p:ph type="title"/>
          </p:nvPr>
        </p:nvSpPr>
        <p:spPr>
          <a:xfrm>
            <a:off x="623888" y="693019"/>
            <a:ext cx="3948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äliotsikko violetti">
  <p:cSld name="Väliotsikko violetti"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 txBox="1"/>
          <p:nvPr>
            <p:ph type="title"/>
          </p:nvPr>
        </p:nvSpPr>
        <p:spPr>
          <a:xfrm>
            <a:off x="623888" y="693019"/>
            <a:ext cx="3948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äliotsikko turkoosi">
  <p:cSld name="Väliotsikko turkoosi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8514" y="4451990"/>
            <a:ext cx="1785486" cy="66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>
            <p:ph type="title"/>
          </p:nvPr>
        </p:nvSpPr>
        <p:spPr>
          <a:xfrm>
            <a:off x="623888" y="693019"/>
            <a:ext cx="3948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10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ctrTitle"/>
          </p:nvPr>
        </p:nvSpPr>
        <p:spPr>
          <a:xfrm>
            <a:off x="459875" y="1352550"/>
            <a:ext cx="82776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Toxicity Detection in Finnish Using Machine Translation</a:t>
            </a:r>
            <a:endParaRPr sz="3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Anni Eskelinen, Laura Silvala, Filip Ginter, Sampo Pyysalo, Veronika Laippala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TurkuNLP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University of Turku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pic>
        <p:nvPicPr>
          <p:cNvPr id="211" name="Google Shape;2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74" y="4074775"/>
            <a:ext cx="2455701" cy="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808525" y="1644074"/>
            <a:ext cx="7608900" cy="265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Oletko mahdollisesti homoseksuaali?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Are you possibly gay?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Bin: </a:t>
            </a:r>
            <a:r>
              <a:rPr b="1" lang="en"/>
              <a:t>identity attack </a:t>
            </a:r>
            <a:r>
              <a:rPr b="1" lang="en"/>
              <a:t>0.8-0.9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True: </a:t>
            </a:r>
            <a:r>
              <a:rPr b="1" lang="en"/>
              <a:t>no label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Pred: </a:t>
            </a:r>
            <a:r>
              <a:rPr b="1" lang="en"/>
              <a:t> toxicity </a:t>
            </a:r>
            <a:endParaRPr b="1"/>
          </a:p>
        </p:txBody>
      </p:sp>
      <p:sp>
        <p:nvSpPr>
          <p:cNvPr id="278" name="Google Shape;278;p49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808521" y="1369219"/>
            <a:ext cx="76089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Translation-based transfer worked better than model-based transfer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Results for the annotated data match the results for training after weighing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best Finnish model, the translated Jigsaw data and our own native Finnish annotated data (with guidelines for annotation) are up in the TurkuNLP Huggingface for everyone to use!</a:t>
            </a:r>
            <a:endParaRPr/>
          </a:p>
        </p:txBody>
      </p:sp>
      <p:sp>
        <p:nvSpPr>
          <p:cNvPr id="284" name="Google Shape;284;p50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idx="1" type="subTitle"/>
          </p:nvPr>
        </p:nvSpPr>
        <p:spPr>
          <a:xfrm>
            <a:off x="1766675" y="3368031"/>
            <a:ext cx="5610600" cy="91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Thank you for listening!</a:t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Any questions?</a:t>
            </a:r>
            <a:endParaRPr sz="1800"/>
          </a:p>
        </p:txBody>
      </p:sp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575" y="849475"/>
            <a:ext cx="4362801" cy="10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547621" y="1481044"/>
            <a:ext cx="76089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Finnish is a low-resource language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 toxicity model or dataset available for Finnish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Toxicity data for Finnish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Translated data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Native Finnish annotated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Model for toxicity detection in Finnish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Compare translation-based and model-based transfer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808526" y="1369225"/>
            <a:ext cx="33780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/>
              <a:t>Jigsaw Toxicity dataset</a:t>
            </a:r>
            <a:endParaRPr sz="21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100"/>
              <a:t>Train &amp; test size:</a:t>
            </a:r>
            <a:endParaRPr i="1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159,571 &amp; 63,978 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100"/>
              <a:t>Labels:</a:t>
            </a:r>
            <a:endParaRPr i="1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toxicity, severe toxicity, identity attack, insult, obscene and threat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42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1/2</a:t>
            </a:r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4923226" y="1369225"/>
            <a:ext cx="33780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/>
              <a:t>Translation:</a:t>
            </a:r>
            <a:endParaRPr sz="21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Deep-L &amp; Opus-MT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Backtranslation Deep-L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625" y="1302475"/>
            <a:ext cx="5189550" cy="31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425" y="631800"/>
            <a:ext cx="4715750" cy="387990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808523" y="1369225"/>
            <a:ext cx="32139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rgbClr val="000000"/>
                </a:solidFill>
              </a:rPr>
              <a:t>Suomi24 annotated test set:</a:t>
            </a:r>
            <a:endParaRPr sz="21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2260 examples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Sampling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Annotation process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-&gt; Guidelines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</a:rPr>
              <a:t>Agreement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3"/>
          <p:cNvSpPr txBox="1"/>
          <p:nvPr>
            <p:ph type="title"/>
          </p:nvPr>
        </p:nvSpPr>
        <p:spPr>
          <a:xfrm>
            <a:off x="847771" y="30506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2/2</a:t>
            </a:r>
            <a:endParaRPr/>
          </a:p>
        </p:txBody>
      </p:sp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82934" l="0" r="0" t="0"/>
          <a:stretch/>
        </p:blipFill>
        <p:spPr>
          <a:xfrm>
            <a:off x="334100" y="1840649"/>
            <a:ext cx="8475802" cy="119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550" y="1494275"/>
            <a:ext cx="4527276" cy="23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025" y="1130647"/>
            <a:ext cx="5057150" cy="311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808525" y="1369223"/>
            <a:ext cx="7608900" cy="58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000"/>
              </a:spcAft>
              <a:buNone/>
            </a:pPr>
            <a:r>
              <a:rPr lang="en"/>
              <a:t>EXPLICIT CONTENT WARNING!</a:t>
            </a:r>
            <a:endParaRPr/>
          </a:p>
        </p:txBody>
      </p:sp>
      <p:sp>
        <p:nvSpPr>
          <p:cNvPr id="241" name="Google Shape;241;p44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examples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767550" y="1369226"/>
            <a:ext cx="7608900" cy="314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Jigsaw: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Obscene, severe_toxicity, toxicity		</a:t>
            </a:r>
            <a:r>
              <a:rPr lang="en"/>
              <a:t>penis 8===D~~penis 8===D~~penis 8===D~~penis 8===D~~penis 8~penis 8===D~~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Obscene, insult, severe_toxicity, toxicity		</a:t>
            </a:r>
            <a:r>
              <a:rPr lang="en"/>
              <a:t>Lopettakaa vittu tekemästä tätä, senkin jälkeenjääneet lapset, te pilaatte kaiken kfarilla.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Stop fucking doing this, you retarded kids, you're going to ruin it for everyone on the kfar.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982775" y="1369226"/>
            <a:ext cx="7608900" cy="314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Annotated: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Toxicity</a:t>
            </a:r>
            <a:r>
              <a:rPr lang="en"/>
              <a:t>	Kannattaako noiden vanhojen kuolevien akkojen väkisin pressaksi vallanhimossaan pyrkiä.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Is it worth it for those old dying hags to try to become president by force in their need for power.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Insult	</a:t>
            </a:r>
            <a:r>
              <a:rPr lang="en"/>
              <a:t>jutuistasi ja sensuroinneistasi päätellen voi kuvitella ihan helposti.  Valehtelija olet ja valheellisen propagandan levittäjä. Isänmaan vihollinen.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Judging from your stories and censoring I can easily imagine. You are a liar and a distributor of false propaganda. An enemy of the motherland.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808523" y="1369225"/>
            <a:ext cx="33738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XLM-R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Large variants for final numbers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Multi-label, custom loss function, no preprocessing</a:t>
            </a:r>
            <a:endParaRPr/>
          </a:p>
        </p:txBody>
      </p:sp>
      <p:sp>
        <p:nvSpPr>
          <p:cNvPr id="249" name="Google Shape;249;p45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5011148" y="1369225"/>
            <a:ext cx="33738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F1-micro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F1-macro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Precision (micro)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Recall (micro)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Roc_auc with the thresholded label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1/2</a:t>
            </a:r>
            <a:endParaRPr/>
          </a:p>
        </p:txBody>
      </p:sp>
      <p:pic>
        <p:nvPicPr>
          <p:cNvPr id="256" name="Google Shape;256;p46"/>
          <p:cNvPicPr preferRelativeResize="0"/>
          <p:nvPr/>
        </p:nvPicPr>
        <p:blipFill rotWithShape="1">
          <a:blip r:embed="rId3">
            <a:alphaModFix/>
          </a:blip>
          <a:srcRect b="44152" l="0" r="0" t="0"/>
          <a:stretch/>
        </p:blipFill>
        <p:spPr>
          <a:xfrm>
            <a:off x="4907425" y="1609987"/>
            <a:ext cx="4159951" cy="2795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46"/>
          <p:cNvGraphicFramePr/>
          <p:nvPr/>
        </p:nvGraphicFramePr>
        <p:xfrm>
          <a:off x="341600" y="15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{F2A12F57-3692-467B-86A7-12F9B9B0EF43}</a:tableStyleId>
              </a:tblPr>
              <a:tblGrid>
                <a:gridCol w="991650"/>
                <a:gridCol w="1322200"/>
                <a:gridCol w="1227725"/>
                <a:gridCol w="946850"/>
              </a:tblGrid>
              <a:tr h="2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Train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Test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F1-micro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8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FinBERT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FinBERT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Fi-Opus-MT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Fi-Opus-MT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XLM-R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XLM-R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8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XLM-R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Fi-DeepL+En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Fi-DeepL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Backtr-En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R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808521" y="1369219"/>
            <a:ext cx="76089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Senkin pikku paskiainen == Senkin pikku paskiainen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little son of a bitch == You little son of a bitch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True: </a:t>
            </a:r>
            <a:r>
              <a:rPr b="1" lang="en"/>
              <a:t>insult, obscene, severe toxicity, toxicity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Pred: insult, obscene, toxicity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Wikipedia on täysin hyödytön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Wikipedia is completely useless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True: insult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Pred: no label</a:t>
            </a:r>
            <a:endParaRPr b="1"/>
          </a:p>
        </p:txBody>
      </p:sp>
      <p:sp>
        <p:nvSpPr>
          <p:cNvPr id="263" name="Google Shape;263;p47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913" y="781087"/>
            <a:ext cx="4939975" cy="37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808523" y="1369225"/>
            <a:ext cx="3188400" cy="305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Annotated 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8"/>
          <p:cNvSpPr txBox="1"/>
          <p:nvPr>
            <p:ph type="title"/>
          </p:nvPr>
        </p:nvSpPr>
        <p:spPr>
          <a:xfrm>
            <a:off x="808521" y="328613"/>
            <a:ext cx="7608900" cy="93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2/2</a:t>
            </a:r>
            <a:endParaRPr/>
          </a:p>
        </p:txBody>
      </p:sp>
      <p:pic>
        <p:nvPicPr>
          <p:cNvPr id="271" name="Google Shape;2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75" y="2142850"/>
            <a:ext cx="32956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513" y="1990450"/>
            <a:ext cx="31527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TU-20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