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2"/>
  </p:notesMasterIdLst>
  <p:sldIdLst>
    <p:sldId id="257" r:id="rId5"/>
    <p:sldId id="295" r:id="rId6"/>
    <p:sldId id="258" r:id="rId7"/>
    <p:sldId id="287" r:id="rId8"/>
    <p:sldId id="286" r:id="rId9"/>
    <p:sldId id="288" r:id="rId10"/>
    <p:sldId id="266" r:id="rId11"/>
    <p:sldId id="289" r:id="rId12"/>
    <p:sldId id="290" r:id="rId13"/>
    <p:sldId id="292" r:id="rId14"/>
    <p:sldId id="293" r:id="rId15"/>
    <p:sldId id="291" r:id="rId16"/>
    <p:sldId id="294" r:id="rId17"/>
    <p:sldId id="278" r:id="rId18"/>
    <p:sldId id="282" r:id="rId19"/>
    <p:sldId id="284" r:id="rId20"/>
    <p:sldId id="285" r:id="rId21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33"/>
    <a:srgbClr val="E9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7" autoAdjust="0"/>
    <p:restoredTop sz="90746" autoAdjust="0"/>
  </p:normalViewPr>
  <p:slideViewPr>
    <p:cSldViewPr>
      <p:cViewPr varScale="1">
        <p:scale>
          <a:sx n="107" d="100"/>
          <a:sy n="107" d="100"/>
        </p:scale>
        <p:origin x="528" y="72"/>
      </p:cViewPr>
      <p:guideLst>
        <p:guide orient="horz" pos="758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D293-1F54-4190-8E0F-2AEDB7E1860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871FD-B9DA-474B-A7F1-7AF27E140A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406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example, in the device that I’ll show you, we knew that it was AES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871FD-B9DA-474B-A7F1-7AF27E140A6D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30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871FD-B9DA-474B-A7F1-7AF27E140A6D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203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are using an Enigma machine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871FD-B9DA-474B-A7F1-7AF27E140A6D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0069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knew it was AES, no idea on implementation (CPU, accelerator)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871FD-B9DA-474B-A7F1-7AF27E140A6D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064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AES 128, not 256</a:t>
            </a:r>
          </a:p>
          <a:p>
            <a:r>
              <a:rPr lang="en-US" dirty="0" smtClean="0"/>
              <a:t>The difference of the last AES encryption round to the previous rounds is the lack of </a:t>
            </a:r>
            <a:r>
              <a:rPr lang="en-US" dirty="0" err="1" smtClean="0"/>
              <a:t>MixColumns</a:t>
            </a:r>
            <a:r>
              <a:rPr lang="en-US" dirty="0" smtClean="0"/>
              <a:t> operation,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871FD-B9DA-474B-A7F1-7AF27E140A6D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71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Interpolation</a:t>
            </a:r>
            <a:r>
              <a:rPr lang="fi-FI" dirty="0" smtClean="0"/>
              <a:t> ON</a:t>
            </a:r>
            <a:r>
              <a:rPr lang="fi-FI" baseline="0" dirty="0" smtClean="0"/>
              <a:t> in </a:t>
            </a:r>
            <a:r>
              <a:rPr lang="fi-FI" baseline="0" dirty="0" err="1" smtClean="0"/>
              <a:t>oscilloscope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871FD-B9DA-474B-A7F1-7AF27E140A6D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117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ää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5566"/>
            <a:ext cx="82296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33" y="4007862"/>
            <a:ext cx="2310536" cy="66658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092280" y="4299942"/>
            <a:ext cx="194421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68313" y="1851025"/>
            <a:ext cx="8207375" cy="7921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F6B9FF-DDD1-4D20-A157-2CA671EF3399}" type="datetime1">
              <a:rPr lang="fi-FI" smtClean="0"/>
              <a:t>31.10.2017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9C293C-F710-4AC8-8293-75FBB182E1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76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1 pal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40"/>
            <a:ext cx="8218488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 smtClean="0"/>
              <a:t>Lisää otsikko</a:t>
            </a:r>
            <a:endParaRPr lang="fi-FI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545" y="1347614"/>
            <a:ext cx="8208144" cy="3527599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>
                <a:latin typeface="Arial Narrow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latin typeface="Arial Narrow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3pPr>
            <a:lvl4pPr marL="16002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4pPr>
            <a:lvl5pPr marL="20574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436383-AB2D-4739-8F6E-691CC4660DCE}" type="datetime1">
              <a:rPr lang="fi-FI" smtClean="0"/>
              <a:t>31.10.2017</a:t>
            </a:fld>
            <a:endParaRPr lang="fi-FI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9C293C-F710-4AC8-8293-75FBB182E16E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2674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lkkä otsikk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40"/>
            <a:ext cx="8218488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 smtClean="0"/>
              <a:t>Lisää otsikko</a:t>
            </a:r>
            <a:endParaRPr lang="fi-FI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1596-B769-4AA7-9964-148E070D6C4F}" type="datetime1">
              <a:rPr lang="fi-FI" smtClean="0"/>
              <a:t>31.10.2017</a:t>
            </a:fld>
            <a:endParaRPr lang="fi-FI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293C-F710-4AC8-8293-75FBB182E16E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970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2 palsta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40"/>
            <a:ext cx="8218488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 smtClean="0"/>
              <a:t>Lisää otsikko</a:t>
            </a:r>
            <a:endParaRPr lang="fi-FI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545" y="1347788"/>
            <a:ext cx="3960439" cy="35274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>
                <a:latin typeface="Arial Narrow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latin typeface="Arial Narrow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3pPr>
            <a:lvl4pPr marL="16002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4pPr>
            <a:lvl5pPr marL="20574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11007" y="1347788"/>
            <a:ext cx="3960439" cy="35274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>
                <a:latin typeface="Arial Narrow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latin typeface="Arial Narrow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3pPr>
            <a:lvl4pPr marL="16002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4pPr>
            <a:lvl5pPr marL="20574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6EEEE8-C99A-4FFF-8C83-AC3551FC27AB}" type="datetime1">
              <a:rPr lang="fi-FI" smtClean="0"/>
              <a:t>31.10.2017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F9C293C-F710-4AC8-8293-75FBB182E1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2836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1 palsta sekä 2 kuva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40"/>
            <a:ext cx="8218488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 smtClean="0"/>
              <a:t>Lisää otsikko</a:t>
            </a:r>
            <a:endParaRPr lang="fi-FI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545" y="1347788"/>
            <a:ext cx="5832647" cy="35274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>
                <a:latin typeface="Arial Narrow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latin typeface="Arial Narrow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3pPr>
            <a:lvl4pPr marL="16002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4pPr>
            <a:lvl5pPr marL="2057400" indent="-228600">
              <a:buFont typeface="Arial" pitchFamily="34" charset="0"/>
              <a:buChar char="•"/>
              <a:defRPr sz="2000">
                <a:latin typeface="Arial Narrow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444208" y="1347787"/>
            <a:ext cx="2448271" cy="16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Narrow" pitchFamily="34" charset="0"/>
              </a:defRPr>
            </a:lvl1pPr>
          </a:lstStyle>
          <a:p>
            <a:r>
              <a:rPr lang="fi-FI" dirty="0" smtClean="0"/>
              <a:t>Lisää kuva</a:t>
            </a:r>
            <a:endParaRPr lang="fi-FI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444208" y="3219822"/>
            <a:ext cx="2448271" cy="16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Narrow" pitchFamily="34" charset="0"/>
              </a:defRPr>
            </a:lvl1pPr>
          </a:lstStyle>
          <a:p>
            <a:r>
              <a:rPr lang="fi-FI" dirty="0" smtClean="0"/>
              <a:t>Lisää kuva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3715852-143D-4EF3-A076-AD82F0524FD8}" type="datetime1">
              <a:rPr lang="fi-FI" smtClean="0"/>
              <a:t>31.10.2017</a:t>
            </a:fld>
            <a:endParaRPr lang="fi-FI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9C293C-F710-4AC8-8293-75FBB182E1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613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7402-66CF-40B5-9BE1-7F468B82DC26}" type="datetime1">
              <a:rPr lang="fi-FI" smtClean="0"/>
              <a:t>31.10.2017</a:t>
            </a:fld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293C-F710-4AC8-8293-75FBB182E1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058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9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fi-FI" noProof="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0022"/>
            <a:ext cx="9144000" cy="133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4" y="4441661"/>
            <a:ext cx="1505546" cy="43434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-9872" y="4731990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27E0-C0D4-4BEA-92C3-29F80605774F}" type="datetime1">
              <a:rPr lang="fi-FI" smtClean="0"/>
              <a:t>31.10.2017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3199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06560" y="4731990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293C-F710-4AC8-8293-75FBB182E16E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76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9" r:id="rId3"/>
    <p:sldLayoutId id="2147483667" r:id="rId4"/>
    <p:sldLayoutId id="2147483668" r:id="rId5"/>
    <p:sldLayoutId id="2147483664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side channel attack on a commercial AES-256 </a:t>
            </a:r>
            <a:r>
              <a:rPr lang="en-US" dirty="0" smtClean="0"/>
              <a:t>device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468313" y="2355651"/>
            <a:ext cx="8207375" cy="792163"/>
          </a:xfrm>
        </p:spPr>
        <p:txBody>
          <a:bodyPr>
            <a:normAutofit fontScale="85000" lnSpcReduction="10000"/>
          </a:bodyPr>
          <a:lstStyle/>
          <a:p>
            <a:r>
              <a:rPr lang="fi-FI" smtClean="0"/>
              <a:t>Mika </a:t>
            </a:r>
            <a:r>
              <a:rPr lang="fi-FI" dirty="0" smtClean="0"/>
              <a:t>Kaustinen, Tero Jokela, </a:t>
            </a:r>
            <a:r>
              <a:rPr lang="fi-FI" smtClean="0"/>
              <a:t>Ohto </a:t>
            </a:r>
            <a:r>
              <a:rPr lang="fi-FI"/>
              <a:t>Myllynen, Lauri </a:t>
            </a:r>
            <a:r>
              <a:rPr lang="fi-FI" smtClean="0"/>
              <a:t>Koskinen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491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55" y="131819"/>
            <a:ext cx="7151298" cy="4934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1631" y="4515966"/>
            <a:ext cx="41344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sz="2000" dirty="0" err="1" smtClean="0"/>
              <a:t>Searching</a:t>
            </a:r>
            <a:r>
              <a:rPr lang="fi-FI" sz="2000" dirty="0" smtClean="0"/>
              <a:t> for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encryption</a:t>
            </a:r>
            <a:r>
              <a:rPr lang="fi-FI" sz="2000" dirty="0" smtClean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writing</a:t>
            </a:r>
            <a:r>
              <a:rPr lang="fi-FI" sz="2000" dirty="0"/>
              <a:t> ”0”.</a:t>
            </a:r>
          </a:p>
        </p:txBody>
      </p:sp>
    </p:spTree>
    <p:extLst>
      <p:ext uri="{BB962C8B-B14F-4D97-AF65-F5344CB8AC3E}">
        <p14:creationId xmlns:p14="http://schemas.microsoft.com/office/powerpoint/2010/main" val="314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power analysis (CPA)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0"/>
            <a:ext cx="4536504" cy="36758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correlation between modeled power consumption </a:t>
            </a:r>
            <a:r>
              <a:rPr lang="en-US" dirty="0" smtClean="0"/>
              <a:t>(Hamming distance) and </a:t>
            </a:r>
            <a:r>
              <a:rPr lang="en-US" dirty="0"/>
              <a:t>measured traces allows us to extract the AES round keys one byte at a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correct time, the power consumption of all traces is correlated with the correct key</a:t>
            </a:r>
          </a:p>
          <a:p>
            <a:r>
              <a:rPr lang="en-US" dirty="0"/>
              <a:t>On other times and other keys the traces should show low correlation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compare correlation results of all key guesses and pick the one with the largest absolute value.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003520"/>
            <a:ext cx="4355976" cy="22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Correlation</a:t>
            </a:r>
            <a:r>
              <a:rPr lang="fi-FI" dirty="0"/>
              <a:t> </a:t>
            </a:r>
            <a:r>
              <a:rPr lang="fi-FI" dirty="0" err="1" smtClean="0"/>
              <a:t>power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 smtClean="0"/>
              <a:t> (CPA)</a:t>
            </a:r>
            <a:endParaRPr lang="fi-FI" dirty="0"/>
          </a:p>
        </p:txBody>
      </p:sp>
      <p:sp>
        <p:nvSpPr>
          <p:cNvPr id="4" name="Rounded Rectangle 3"/>
          <p:cNvSpPr/>
          <p:nvPr/>
        </p:nvSpPr>
        <p:spPr>
          <a:xfrm>
            <a:off x="1209238" y="1393389"/>
            <a:ext cx="2468880" cy="5874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EM-</a:t>
            </a:r>
            <a:r>
              <a:rPr lang="fi-FI" dirty="0" err="1"/>
              <a:t>measurements</a:t>
            </a:r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3873618" y="2913797"/>
            <a:ext cx="2468880" cy="5874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Hypothetical</a:t>
            </a:r>
            <a:r>
              <a:rPr lang="fi-FI" dirty="0"/>
              <a:t> </a:t>
            </a:r>
            <a:r>
              <a:rPr lang="fi-FI" dirty="0" err="1"/>
              <a:t>power</a:t>
            </a:r>
            <a:endParaRPr lang="fi-FI" dirty="0"/>
          </a:p>
        </p:txBody>
      </p:sp>
      <p:sp>
        <p:nvSpPr>
          <p:cNvPr id="7" name="Rounded Rectangle 6"/>
          <p:cNvSpPr/>
          <p:nvPr/>
        </p:nvSpPr>
        <p:spPr>
          <a:xfrm>
            <a:off x="3873618" y="2151331"/>
            <a:ext cx="2468880" cy="5874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Intermediate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</p:txBody>
      </p:sp>
      <p:sp>
        <p:nvSpPr>
          <p:cNvPr id="8" name="Rounded Rectangle 7"/>
          <p:cNvSpPr/>
          <p:nvPr/>
        </p:nvSpPr>
        <p:spPr>
          <a:xfrm>
            <a:off x="3873618" y="1388865"/>
            <a:ext cx="2468880" cy="5874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Ciphers</a:t>
            </a:r>
            <a:r>
              <a:rPr lang="fi-FI" dirty="0"/>
              <a:t> (</a:t>
            </a:r>
            <a:r>
              <a:rPr lang="fi-FI" dirty="0" err="1"/>
              <a:t>encrypted</a:t>
            </a:r>
            <a:r>
              <a:rPr lang="fi-FI" dirty="0"/>
              <a:t> </a:t>
            </a:r>
            <a:r>
              <a:rPr lang="fi-FI" dirty="0" err="1"/>
              <a:t>plaintexts</a:t>
            </a:r>
            <a:r>
              <a:rPr lang="fi-FI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5698" y="2119729"/>
            <a:ext cx="1428750" cy="650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Key </a:t>
            </a:r>
            <a:r>
              <a:rPr lang="fi-FI" dirty="0" err="1"/>
              <a:t>guesses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7175698" y="4069080"/>
            <a:ext cx="1428750" cy="650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Correct</a:t>
            </a:r>
            <a:r>
              <a:rPr lang="fi-FI" dirty="0"/>
              <a:t> </a:t>
            </a:r>
            <a:r>
              <a:rPr lang="fi-FI" dirty="0" err="1"/>
              <a:t>key</a:t>
            </a:r>
            <a:endParaRPr lang="fi-FI" dirty="0"/>
          </a:p>
        </p:txBody>
      </p:sp>
      <p:sp>
        <p:nvSpPr>
          <p:cNvPr id="11" name="Rounded Rectangle 10"/>
          <p:cNvSpPr/>
          <p:nvPr/>
        </p:nvSpPr>
        <p:spPr>
          <a:xfrm>
            <a:off x="1209238" y="3914348"/>
            <a:ext cx="5120640" cy="9601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 err="1"/>
              <a:t>Correlation</a:t>
            </a:r>
            <a:r>
              <a:rPr lang="fi-FI" sz="3200" dirty="0"/>
              <a:t> </a:t>
            </a:r>
            <a:r>
              <a:rPr lang="fi-FI" sz="3200" dirty="0" err="1"/>
              <a:t>analysis</a:t>
            </a:r>
            <a:endParaRPr lang="fi-FI" sz="3200" dirty="0"/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443678" y="1980844"/>
            <a:ext cx="0" cy="1933505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5108058" y="1976319"/>
            <a:ext cx="0" cy="175012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5108058" y="2738785"/>
            <a:ext cx="0" cy="175012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7" idx="3"/>
          </p:cNvCxnSpPr>
          <p:nvPr/>
        </p:nvCxnSpPr>
        <p:spPr>
          <a:xfrm flipH="1">
            <a:off x="6342499" y="2445058"/>
            <a:ext cx="833200" cy="0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5108058" y="3501251"/>
            <a:ext cx="0" cy="413098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0" idx="1"/>
          </p:cNvCxnSpPr>
          <p:nvPr/>
        </p:nvCxnSpPr>
        <p:spPr>
          <a:xfrm>
            <a:off x="6329878" y="4394408"/>
            <a:ext cx="845820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of different byte values of round key byte</a:t>
            </a:r>
            <a:endParaRPr lang="fi-FI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1630"/>
            <a:ext cx="6089156" cy="3382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Possible</a:t>
            </a:r>
            <a:r>
              <a:rPr lang="fi-FI" dirty="0" smtClean="0"/>
              <a:t> </a:t>
            </a:r>
            <a:r>
              <a:rPr lang="fi-FI" dirty="0" err="1" smtClean="0"/>
              <a:t>intermidiates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in </a:t>
            </a:r>
            <a:r>
              <a:rPr lang="fi-FI" dirty="0" err="1" smtClean="0"/>
              <a:t>attack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563638"/>
            <a:ext cx="5602280" cy="3364207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02" y="1063625"/>
            <a:ext cx="2400637" cy="186816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563888" y="1131590"/>
            <a:ext cx="2592288" cy="1258119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37628" y="2999755"/>
            <a:ext cx="3566620" cy="1804243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Round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323"/>
            <a:ext cx="8229600" cy="37506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AES-256 the two </a:t>
            </a:r>
            <a:r>
              <a:rPr lang="en-US" dirty="0"/>
              <a:t>last (rounds 13 and 14) round keys (XOR operation of the state and the </a:t>
            </a:r>
            <a:r>
              <a:rPr lang="en-US" dirty="0" smtClean="0"/>
              <a:t>key) is the weak point in terms of the side channel</a:t>
            </a:r>
          </a:p>
          <a:p>
            <a:r>
              <a:rPr lang="en-US" dirty="0"/>
              <a:t>The difference of the last AES encryption round to the previous rounds is the lack of </a:t>
            </a:r>
            <a:r>
              <a:rPr lang="en-US" dirty="0" err="1"/>
              <a:t>MixColumns</a:t>
            </a:r>
            <a:r>
              <a:rPr lang="en-US" dirty="0"/>
              <a:t> </a:t>
            </a:r>
            <a:r>
              <a:rPr lang="en-US" dirty="0" smtClean="0"/>
              <a:t>operation </a:t>
            </a:r>
            <a:r>
              <a:rPr lang="en-US" dirty="0" err="1" smtClean="0"/>
              <a:t>simplifiying</a:t>
            </a:r>
            <a:r>
              <a:rPr lang="en-US" dirty="0" smtClean="0"/>
              <a:t> the attack</a:t>
            </a:r>
          </a:p>
          <a:p>
            <a:r>
              <a:rPr lang="en-US" dirty="0" smtClean="0"/>
              <a:t>Finding </a:t>
            </a:r>
            <a:r>
              <a:rPr lang="en-US" dirty="0"/>
              <a:t>the two round </a:t>
            </a:r>
            <a:r>
              <a:rPr lang="en-US" dirty="0" smtClean="0"/>
              <a:t>keys allows </a:t>
            </a:r>
            <a:r>
              <a:rPr lang="en-US" dirty="0"/>
              <a:t>us to calculate back the full </a:t>
            </a:r>
            <a:r>
              <a:rPr lang="en-US" b="1" dirty="0"/>
              <a:t>secret key </a:t>
            </a:r>
            <a:r>
              <a:rPr lang="en-US" dirty="0"/>
              <a:t>of the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/>
              <a:t>measurements were required to find right measurement setup for oscilloscope and electromagnetic head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In </a:t>
            </a:r>
            <a:r>
              <a:rPr lang="en-US" dirty="0"/>
              <a:t>our attack </a:t>
            </a:r>
            <a:r>
              <a:rPr lang="en-US" b="1" dirty="0"/>
              <a:t>30 out of the 32 round key bytes were found </a:t>
            </a:r>
            <a:r>
              <a:rPr lang="en-US" dirty="0" smtClean="0"/>
              <a:t>and </a:t>
            </a:r>
            <a:r>
              <a:rPr lang="en-US" dirty="0"/>
              <a:t>the two remaining were found using brute </a:t>
            </a:r>
            <a:r>
              <a:rPr lang="en-US" dirty="0" smtClean="0"/>
              <a:t>force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70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Enough traces</a:t>
            </a:r>
          </a:p>
          <a:p>
            <a:pPr lvl="1"/>
            <a:r>
              <a:rPr lang="en-US" dirty="0" smtClean="0"/>
              <a:t>5000 – 10000 plaintexts were measured, can be done over night</a:t>
            </a:r>
          </a:p>
          <a:p>
            <a:pPr lvl="1"/>
            <a:r>
              <a:rPr lang="en-US" dirty="0" smtClean="0"/>
              <a:t>Actual attack and analysis takes few hours </a:t>
            </a:r>
          </a:p>
          <a:p>
            <a:r>
              <a:rPr lang="en-US" dirty="0" smtClean="0"/>
              <a:t>Power model matches actual power consumption</a:t>
            </a:r>
          </a:p>
          <a:p>
            <a:r>
              <a:rPr lang="en-US" dirty="0" smtClean="0"/>
              <a:t>Oscilloscope setup</a:t>
            </a:r>
          </a:p>
          <a:p>
            <a:r>
              <a:rPr lang="en-US" dirty="0" smtClean="0"/>
              <a:t>EM head </a:t>
            </a:r>
            <a:r>
              <a:rPr lang="en-US" dirty="0" smtClean="0"/>
              <a:t>position</a:t>
            </a:r>
            <a:endParaRPr lang="en-US" dirty="0" smtClean="0"/>
          </a:p>
          <a:p>
            <a:r>
              <a:rPr lang="en-US" dirty="0" smtClean="0"/>
              <a:t>Correct intermediate values</a:t>
            </a:r>
          </a:p>
          <a:p>
            <a:r>
              <a:rPr lang="en-US" dirty="0" smtClean="0"/>
              <a:t>Possible countermeasures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Conclusions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Addonics</a:t>
            </a:r>
            <a:r>
              <a:rPr lang="en-US" dirty="0" smtClean="0"/>
              <a:t> </a:t>
            </a:r>
            <a:r>
              <a:rPr lang="en-US" dirty="0" err="1" smtClean="0"/>
              <a:t>CipherUSB</a:t>
            </a:r>
            <a:r>
              <a:rPr lang="en-US" dirty="0"/>
              <a:t> </a:t>
            </a:r>
            <a:r>
              <a:rPr lang="en-US" dirty="0" smtClean="0"/>
              <a:t>device secret key found in the attack.</a:t>
            </a:r>
          </a:p>
          <a:p>
            <a:pPr lvl="1"/>
            <a:r>
              <a:rPr lang="en-US" dirty="0" smtClean="0"/>
              <a:t>Possible to decrypt all encrypted data </a:t>
            </a:r>
          </a:p>
          <a:p>
            <a:r>
              <a:rPr lang="en-US" dirty="0" smtClean="0"/>
              <a:t>Additional data block is found which might allow decryption without the device.</a:t>
            </a:r>
          </a:p>
          <a:p>
            <a:endParaRPr lang="en-US" dirty="0" smtClean="0"/>
          </a:p>
          <a:p>
            <a:r>
              <a:rPr lang="en-US" dirty="0" smtClean="0"/>
              <a:t>Side-channel </a:t>
            </a:r>
            <a:r>
              <a:rPr lang="en-US" dirty="0"/>
              <a:t>attacks pose a serious threat to the security of cryptographic devices. </a:t>
            </a:r>
            <a:endParaRPr lang="en-US" dirty="0" smtClean="0"/>
          </a:p>
          <a:p>
            <a:r>
              <a:rPr lang="en-US" dirty="0" smtClean="0"/>
              <a:t>Leaked EM emission allowed side-channel attack that finds the key much faster than brute force-attack (if even possible).</a:t>
            </a:r>
          </a:p>
          <a:p>
            <a:r>
              <a:rPr lang="en-US" dirty="0"/>
              <a:t>In consequence, implementations have to be evaluated for their resistivity against such attacks and the incorporation of different countermeasures has to be considered.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82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chain of research projects have been funded by </a:t>
            </a:r>
            <a:r>
              <a:rPr lang="en-US" dirty="0" smtClean="0"/>
              <a:t>Finnish </a:t>
            </a:r>
            <a:r>
              <a:rPr lang="en-US" dirty="0" err="1" smtClean="0"/>
              <a:t>Defence</a:t>
            </a:r>
            <a:r>
              <a:rPr lang="en-US" dirty="0" smtClean="0"/>
              <a:t> Research Agency (FDRA) </a:t>
            </a:r>
            <a:r>
              <a:rPr lang="en-US" dirty="0" err="1" smtClean="0"/>
              <a:t>CryptoLaboratory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order to create deeper ability to evaluate different secure </a:t>
            </a:r>
            <a:r>
              <a:rPr lang="en-US" dirty="0" smtClean="0"/>
              <a:t>HW implementations.</a:t>
            </a:r>
          </a:p>
          <a:p>
            <a:pPr lvl="1"/>
            <a:r>
              <a:rPr lang="en-US" dirty="0" smtClean="0"/>
              <a:t>Governments </a:t>
            </a:r>
            <a:r>
              <a:rPr lang="en-US" dirty="0"/>
              <a:t>need to be able to say with some level of certainty that crypto implementations are </a:t>
            </a:r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leads to formal approval and evaluation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Evaluation </a:t>
            </a:r>
            <a:r>
              <a:rPr lang="en-US" dirty="0"/>
              <a:t>also includes side channel resistance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FDRA </a:t>
            </a:r>
            <a:r>
              <a:rPr lang="en-US" dirty="0"/>
              <a:t>crypto laboratory encourages and promotes related research</a:t>
            </a:r>
          </a:p>
        </p:txBody>
      </p:sp>
    </p:spTree>
    <p:extLst>
      <p:ext uri="{BB962C8B-B14F-4D97-AF65-F5344CB8AC3E}">
        <p14:creationId xmlns:p14="http://schemas.microsoft.com/office/powerpoint/2010/main" val="16927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Side-</a:t>
            </a:r>
            <a:r>
              <a:rPr lang="fi-FI" dirty="0" err="1" smtClean="0"/>
              <a:t>channel</a:t>
            </a:r>
            <a:r>
              <a:rPr lang="fi-FI" dirty="0" smtClean="0"/>
              <a:t> </a:t>
            </a:r>
            <a:r>
              <a:rPr lang="fi-FI" dirty="0" err="1" smtClean="0"/>
              <a:t>attack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cryptography, a side-channel attack is any attack based on </a:t>
            </a:r>
            <a:r>
              <a:rPr lang="en-US" sz="2400" b="1" dirty="0"/>
              <a:t>information gained from the physical implementation </a:t>
            </a:r>
            <a:r>
              <a:rPr lang="en-US" sz="2400" dirty="0"/>
              <a:t>of a cryptosystem, </a:t>
            </a:r>
            <a:r>
              <a:rPr lang="en-US" sz="2400" dirty="0" smtClean="0"/>
              <a:t>rather </a:t>
            </a:r>
            <a:r>
              <a:rPr lang="en-US" sz="2400" dirty="0"/>
              <a:t>than brute force or theoretical weaknesses in the </a:t>
            </a:r>
            <a:r>
              <a:rPr lang="en-US" sz="2400" dirty="0" smtClean="0"/>
              <a:t>algorithms (Wikipedia)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electromagnetic leaks can provide an extra source of information, which can be exploited to break the </a:t>
            </a:r>
            <a:r>
              <a:rPr lang="en-US" sz="2400" dirty="0" smtClean="0"/>
              <a:t>system</a:t>
            </a:r>
          </a:p>
          <a:p>
            <a:r>
              <a:rPr lang="en-US" sz="2400" dirty="0"/>
              <a:t>Some side-channel attacks require technical knowledge of the internal operation of the system on which the cryptography is implemented, </a:t>
            </a:r>
            <a:r>
              <a:rPr lang="en-US" sz="2400" dirty="0" smtClean="0"/>
              <a:t>others are </a:t>
            </a:r>
            <a:r>
              <a:rPr lang="en-US" sz="2400" dirty="0"/>
              <a:t>effective as black-box </a:t>
            </a:r>
            <a:r>
              <a:rPr lang="en-US" sz="2400" dirty="0" smtClean="0"/>
              <a:t>attacks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7108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Side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6"/>
            <a:ext cx="8712968" cy="22322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Anything other than the main channel that can be measured is a side channel</a:t>
            </a:r>
            <a:endParaRPr lang="en-US" dirty="0"/>
          </a:p>
          <a:p>
            <a:r>
              <a:rPr lang="en-US" dirty="0"/>
              <a:t>Practical attack conditions</a:t>
            </a:r>
          </a:p>
          <a:p>
            <a:pPr lvl="1"/>
            <a:r>
              <a:rPr lang="en-US" dirty="0" smtClean="0"/>
              <a:t>Possibility </a:t>
            </a:r>
            <a:r>
              <a:rPr lang="en-US" dirty="0"/>
              <a:t>to monitor the processing of the secret data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way to record processing duration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basic computational &amp; statistical tool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some knowledge of the implementation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t="42108"/>
          <a:stretch/>
        </p:blipFill>
        <p:spPr>
          <a:xfrm>
            <a:off x="1751490" y="2931790"/>
            <a:ext cx="5700870" cy="20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Encryption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435280" cy="19476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Any encryption can be always be broken by a brute-force attack (i.e. guessing)</a:t>
            </a:r>
          </a:p>
          <a:p>
            <a:pPr lvl="1"/>
            <a:r>
              <a:rPr lang="en-US" dirty="0" smtClean="0"/>
              <a:t>Just try all keys</a:t>
            </a:r>
          </a:p>
          <a:p>
            <a:pPr lvl="1"/>
            <a:r>
              <a:rPr lang="en-US" dirty="0" smtClean="0"/>
              <a:t>DES, amount of keys 2</a:t>
            </a:r>
            <a:r>
              <a:rPr lang="en-US" baseline="30000" dirty="0" smtClean="0"/>
              <a:t>56</a:t>
            </a:r>
            <a:r>
              <a:rPr lang="en-US" dirty="0" smtClean="0"/>
              <a:t>, time needed for 1 key ~ 1 day</a:t>
            </a:r>
          </a:p>
          <a:p>
            <a:pPr lvl="1"/>
            <a:r>
              <a:rPr lang="en-US" dirty="0" smtClean="0"/>
              <a:t>AES, </a:t>
            </a:r>
            <a:r>
              <a:rPr lang="en-US" dirty="0"/>
              <a:t>amount of keys </a:t>
            </a:r>
            <a:r>
              <a:rPr lang="en-US" dirty="0" smtClean="0"/>
              <a:t>2</a:t>
            </a:r>
            <a:r>
              <a:rPr lang="en-US" baseline="30000" dirty="0" smtClean="0"/>
              <a:t>128</a:t>
            </a:r>
            <a:r>
              <a:rPr lang="en-US" dirty="0" smtClean="0"/>
              <a:t>, </a:t>
            </a:r>
            <a:r>
              <a:rPr lang="en-US" dirty="0"/>
              <a:t>time needed for 1 key </a:t>
            </a:r>
            <a:r>
              <a:rPr lang="en-US" dirty="0" smtClean="0"/>
              <a:t>~ 10000000000000 years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t="22917" b="4295"/>
          <a:stretch/>
        </p:blipFill>
        <p:spPr>
          <a:xfrm>
            <a:off x="1907704" y="2643758"/>
            <a:ext cx="527055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175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leakage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5813"/>
            <a:ext cx="4608512" cy="389818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power consumption of a </a:t>
            </a:r>
            <a:r>
              <a:rPr lang="en-US" dirty="0" smtClean="0"/>
              <a:t>integrated circuit depends </a:t>
            </a:r>
            <a:r>
              <a:rPr lang="en-US" dirty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manipulated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executed instruction </a:t>
            </a:r>
            <a:endParaRPr lang="en-US" dirty="0" smtClean="0"/>
          </a:p>
          <a:p>
            <a:r>
              <a:rPr lang="en-US" dirty="0"/>
              <a:t>The power consumption (</a:t>
            </a:r>
            <a:r>
              <a:rPr lang="en-US" dirty="0" smtClean="0"/>
              <a:t>and </a:t>
            </a:r>
            <a:r>
              <a:rPr lang="en-US" dirty="0"/>
              <a:t>EM emission) of the device </a:t>
            </a:r>
            <a:r>
              <a:rPr lang="en-US" dirty="0" smtClean="0"/>
              <a:t>can be </a:t>
            </a:r>
            <a:r>
              <a:rPr lang="en-US" dirty="0"/>
              <a:t>modelled using </a:t>
            </a:r>
            <a:r>
              <a:rPr lang="en-US" dirty="0" smtClean="0"/>
              <a:t>leakage models. </a:t>
            </a:r>
            <a:endParaRPr lang="en-US" dirty="0" smtClean="0"/>
          </a:p>
          <a:p>
            <a:r>
              <a:rPr lang="en-US" dirty="0" smtClean="0"/>
              <a:t>Leakage </a:t>
            </a:r>
            <a:r>
              <a:rPr lang="en-US" dirty="0"/>
              <a:t>models</a:t>
            </a:r>
          </a:p>
          <a:p>
            <a:pPr lvl="1"/>
            <a:r>
              <a:rPr lang="en-US" dirty="0" smtClean="0"/>
              <a:t>Hamming </a:t>
            </a:r>
            <a:r>
              <a:rPr lang="en-US" dirty="0" smtClean="0"/>
              <a:t>Weight and Hamming Distance </a:t>
            </a:r>
            <a:endParaRPr lang="en-US" dirty="0" smtClean="0"/>
          </a:p>
          <a:p>
            <a:pPr lvl="1"/>
            <a:r>
              <a:rPr lang="en-US" dirty="0" smtClean="0"/>
              <a:t>Transitions </a:t>
            </a:r>
            <a:r>
              <a:rPr lang="en-US" dirty="0"/>
              <a:t>weight (flipping bits on a bus state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03520"/>
            <a:ext cx="4355976" cy="22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731081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5150" y="919947"/>
            <a:ext cx="4891702" cy="1328143"/>
          </a:xfrm>
        </p:spPr>
        <p:txBody>
          <a:bodyPr>
            <a:normAutofit fontScale="77500" lnSpcReduction="20000"/>
          </a:bodyPr>
          <a:lstStyle/>
          <a:p>
            <a:r>
              <a:rPr lang="fi-FI" dirty="0" err="1" smtClean="0"/>
              <a:t>Addonics</a:t>
            </a:r>
            <a:r>
              <a:rPr lang="fi-FI" dirty="0" smtClean="0"/>
              <a:t> </a:t>
            </a:r>
            <a:r>
              <a:rPr lang="fi-FI" dirty="0" err="1" smtClean="0"/>
              <a:t>CipherUSB</a:t>
            </a:r>
            <a:r>
              <a:rPr lang="fi-FI" dirty="0" smtClean="0"/>
              <a:t> AES-256 ECB </a:t>
            </a:r>
          </a:p>
          <a:p>
            <a:r>
              <a:rPr lang="fi-FI" dirty="0" err="1" smtClean="0"/>
              <a:t>Connected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PC and USB </a:t>
            </a:r>
            <a:r>
              <a:rPr lang="fi-FI" dirty="0" err="1" smtClean="0"/>
              <a:t>memory</a:t>
            </a:r>
            <a:endParaRPr lang="fi-FI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63624"/>
            <a:ext cx="2697444" cy="178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248090"/>
            <a:ext cx="4787791" cy="25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Side-</a:t>
            </a:r>
            <a:r>
              <a:rPr lang="fi-FI" dirty="0" err="1" smtClean="0"/>
              <a:t>channel</a:t>
            </a:r>
            <a:r>
              <a:rPr lang="fi-FI" dirty="0" smtClean="0"/>
              <a:t> </a:t>
            </a:r>
            <a:r>
              <a:rPr lang="fi-FI" dirty="0" err="1" smtClean="0"/>
              <a:t>attack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25882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electromagnetic </a:t>
            </a:r>
            <a:r>
              <a:rPr lang="en-US" dirty="0"/>
              <a:t>probe (</a:t>
            </a:r>
            <a:r>
              <a:rPr lang="en-US" dirty="0" err="1"/>
              <a:t>NewAE</a:t>
            </a:r>
            <a:r>
              <a:rPr lang="en-US" dirty="0"/>
              <a:t>) with low-noise </a:t>
            </a:r>
            <a:r>
              <a:rPr lang="en-US" dirty="0" smtClean="0"/>
              <a:t>amplifier </a:t>
            </a:r>
            <a:r>
              <a:rPr lang="en-US" dirty="0"/>
              <a:t>and isolated power supply were used together with an oscilloscope </a:t>
            </a:r>
            <a:r>
              <a:rPr lang="en-US" dirty="0" smtClean="0"/>
              <a:t>to </a:t>
            </a:r>
            <a:r>
              <a:rPr lang="en-US" dirty="0"/>
              <a:t>record typically </a:t>
            </a:r>
            <a:r>
              <a:rPr lang="en-US" dirty="0" smtClean="0"/>
              <a:t>5000 - 10000 plaintext </a:t>
            </a:r>
            <a:r>
              <a:rPr lang="en-US" dirty="0"/>
              <a:t>encryptions</a:t>
            </a:r>
            <a:r>
              <a:rPr lang="en-US" dirty="0" smtClean="0"/>
              <a:t>.</a:t>
            </a:r>
          </a:p>
          <a:p>
            <a:r>
              <a:rPr lang="en-US" dirty="0"/>
              <a:t>The plaintexts, encrypted plaintexts i.e. </a:t>
            </a:r>
            <a:r>
              <a:rPr lang="en-US" dirty="0" err="1"/>
              <a:t>ciphertexts</a:t>
            </a:r>
            <a:r>
              <a:rPr lang="en-US" dirty="0"/>
              <a:t>, and recorded oscilloscope traces of the electromagnetic probe were then used in </a:t>
            </a:r>
            <a:r>
              <a:rPr lang="en-US" dirty="0" smtClean="0"/>
              <a:t>the actual </a:t>
            </a:r>
            <a:r>
              <a:rPr lang="en-US" dirty="0"/>
              <a:t>attack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Correlation power analysis (CPA) is used as the statistical attack method (in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fi-FI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706783"/>
            <a:ext cx="5660156" cy="10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Side-</a:t>
            </a:r>
            <a:r>
              <a:rPr lang="fi-FI" dirty="0" err="1" smtClean="0"/>
              <a:t>channel</a:t>
            </a:r>
            <a:r>
              <a:rPr lang="fi-FI" dirty="0" smtClean="0"/>
              <a:t> </a:t>
            </a:r>
            <a:r>
              <a:rPr lang="fi-FI" dirty="0" err="1" smtClean="0"/>
              <a:t>attack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r>
              <a:rPr lang="fi-FI" dirty="0" smtClean="0"/>
              <a:t> </a:t>
            </a:r>
            <a:r>
              <a:rPr lang="fi-FI" dirty="0" err="1" smtClean="0"/>
              <a:t>setup</a:t>
            </a:r>
            <a:endParaRPr lang="fi-FI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221059" y="1856678"/>
            <a:ext cx="1831588" cy="81125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50" dirty="0"/>
              <a:t>PC: C#-</a:t>
            </a:r>
            <a:r>
              <a:rPr lang="fi-FI" sz="1350" dirty="0" err="1"/>
              <a:t>program</a:t>
            </a:r>
            <a:endParaRPr lang="fi-FI" sz="135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221059" y="3703913"/>
            <a:ext cx="1831588" cy="81125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50" dirty="0"/>
              <a:t>PC: </a:t>
            </a:r>
            <a:r>
              <a:rPr lang="fi-FI" sz="1350" dirty="0" err="1"/>
              <a:t>SikuliX-program</a:t>
            </a:r>
            <a:endParaRPr lang="fi-FI" sz="1350" dirty="0"/>
          </a:p>
        </p:txBody>
      </p:sp>
      <p:sp>
        <p:nvSpPr>
          <p:cNvPr id="10" name="Rectangle 9"/>
          <p:cNvSpPr/>
          <p:nvPr/>
        </p:nvSpPr>
        <p:spPr>
          <a:xfrm>
            <a:off x="4570809" y="1704743"/>
            <a:ext cx="2359742" cy="11151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50" dirty="0" err="1"/>
              <a:t>Oscilloscope</a:t>
            </a:r>
            <a:endParaRPr lang="fi-FI" sz="1350" dirty="0"/>
          </a:p>
        </p:txBody>
      </p:sp>
      <p:sp>
        <p:nvSpPr>
          <p:cNvPr id="11" name="Rectangle 10"/>
          <p:cNvSpPr/>
          <p:nvPr/>
        </p:nvSpPr>
        <p:spPr>
          <a:xfrm>
            <a:off x="5008978" y="3786131"/>
            <a:ext cx="1483403" cy="6468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50" dirty="0"/>
              <a:t>AES-256 USB-</a:t>
            </a:r>
            <a:r>
              <a:rPr lang="fi-FI" sz="1350" dirty="0" err="1"/>
              <a:t>device</a:t>
            </a:r>
            <a:endParaRPr lang="fi-FI" sz="135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52647" y="2262303"/>
            <a:ext cx="1518163" cy="0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9" idx="0"/>
          </p:cNvCxnSpPr>
          <p:nvPr/>
        </p:nvCxnSpPr>
        <p:spPr>
          <a:xfrm>
            <a:off x="2136853" y="2667929"/>
            <a:ext cx="0" cy="1035984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1" idx="1"/>
          </p:cNvCxnSpPr>
          <p:nvPr/>
        </p:nvCxnSpPr>
        <p:spPr>
          <a:xfrm>
            <a:off x="3052646" y="4109539"/>
            <a:ext cx="1956332" cy="0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508523" y="2819865"/>
            <a:ext cx="0" cy="966266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958349" y="2819865"/>
            <a:ext cx="7374" cy="966266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88093" y="3143272"/>
            <a:ext cx="8160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 err="1"/>
              <a:t>Triggering</a:t>
            </a:r>
            <a:endParaRPr lang="fi-FI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6008069" y="3164497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EM-</a:t>
            </a:r>
            <a:r>
              <a:rPr lang="fi-FI" sz="1350" dirty="0" err="1"/>
              <a:t>probe</a:t>
            </a:r>
            <a:r>
              <a:rPr lang="fi-FI" sz="1350" dirty="0"/>
              <a:t> </a:t>
            </a:r>
            <a:r>
              <a:rPr lang="fi-FI" sz="1350" dirty="0" err="1"/>
              <a:t>signal</a:t>
            </a:r>
            <a:endParaRPr lang="fi-FI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3291128" y="3809335"/>
            <a:ext cx="15568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New </a:t>
            </a:r>
            <a:r>
              <a:rPr lang="fi-FI" sz="1350" dirty="0" err="1"/>
              <a:t>random</a:t>
            </a:r>
            <a:r>
              <a:rPr lang="fi-FI" sz="1350" dirty="0"/>
              <a:t> </a:t>
            </a:r>
            <a:r>
              <a:rPr lang="fi-FI" sz="1350" dirty="0" err="1"/>
              <a:t>plaintext</a:t>
            </a:r>
            <a:endParaRPr lang="fi-FI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876508" y="3019648"/>
            <a:ext cx="12314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EM-</a:t>
            </a:r>
            <a:r>
              <a:rPr lang="fi-FI" sz="1350" dirty="0" err="1"/>
              <a:t>signal</a:t>
            </a:r>
            <a:r>
              <a:rPr lang="fi-FI" sz="1350" dirty="0"/>
              <a:t> </a:t>
            </a:r>
            <a:r>
              <a:rPr lang="fi-FI" sz="1350" dirty="0" err="1"/>
              <a:t>saved</a:t>
            </a:r>
            <a:endParaRPr lang="fi-FI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3350122" y="1953158"/>
            <a:ext cx="8146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EM-</a:t>
            </a:r>
            <a:r>
              <a:rPr lang="fi-FI" sz="1350" dirty="0" err="1"/>
              <a:t>signal</a:t>
            </a:r>
            <a:endParaRPr lang="fi-FI" sz="1350" dirty="0"/>
          </a:p>
        </p:txBody>
      </p:sp>
    </p:spTree>
    <p:extLst>
      <p:ext uri="{BB962C8B-B14F-4D97-AF65-F5344CB8AC3E}">
        <p14:creationId xmlns:p14="http://schemas.microsoft.com/office/powerpoint/2010/main" val="998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u-2013-laajakuva">
  <a:themeElements>
    <a:clrScheme name="UTU">
      <a:dk1>
        <a:sysClr val="windowText" lastClr="000000"/>
      </a:dk1>
      <a:lt1>
        <a:sysClr val="window" lastClr="FFFFFF"/>
      </a:lt1>
      <a:dk2>
        <a:srgbClr val="1F497D"/>
      </a:dk2>
      <a:lt2>
        <a:srgbClr val="78C8D2"/>
      </a:lt2>
      <a:accent1>
        <a:srgbClr val="1437A5"/>
      </a:accent1>
      <a:accent2>
        <a:srgbClr val="00A5EB"/>
      </a:accent2>
      <a:accent3>
        <a:srgbClr val="14AA3C"/>
      </a:accent3>
      <a:accent4>
        <a:srgbClr val="A0D71E"/>
      </a:accent4>
      <a:accent5>
        <a:srgbClr val="A50082"/>
      </a:accent5>
      <a:accent6>
        <a:srgbClr val="F07D00"/>
      </a:accent6>
      <a:hlink>
        <a:srgbClr val="000000"/>
      </a:hlink>
      <a:folHlink>
        <a:srgbClr val="000000"/>
      </a:folHlink>
    </a:clrScheme>
    <a:fontScheme name="UTU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407D4FD17612942B689264A64C80E05" ma:contentTypeVersion="1" ma:contentTypeDescription="Luo uusi asiakirja." ma:contentTypeScope="" ma:versionID="ff38272efab8017861c1392755c51bb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c41fa38566c5dfcabfa1df2b84f69d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DE0C0-0002-4284-8FB5-D5C20E698449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814D1A1-B9C7-4493-9305-1A55E294F1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CD35D-947F-413E-8817-596FDB7598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</TotalTime>
  <Words>871</Words>
  <Application>Microsoft Office PowerPoint</Application>
  <PresentationFormat>On-screen Show (16:9)</PresentationFormat>
  <Paragraphs>100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Narrow</vt:lpstr>
      <vt:lpstr>Calibri</vt:lpstr>
      <vt:lpstr>utu-2013-laajakuva</vt:lpstr>
      <vt:lpstr>Performing side channel attack on a commercial AES-256 device</vt:lpstr>
      <vt:lpstr>Acknowledgements</vt:lpstr>
      <vt:lpstr>Side-channel attack?</vt:lpstr>
      <vt:lpstr>Side channels</vt:lpstr>
      <vt:lpstr>Encryption basics</vt:lpstr>
      <vt:lpstr>Information leakage </vt:lpstr>
      <vt:lpstr>The target</vt:lpstr>
      <vt:lpstr>Side-channel attack</vt:lpstr>
      <vt:lpstr>Side-channel attack Measurement setup</vt:lpstr>
      <vt:lpstr>PowerPoint Presentation</vt:lpstr>
      <vt:lpstr>Correlation power analysis (CPA)</vt:lpstr>
      <vt:lpstr>Correlation power analysis (CPA)</vt:lpstr>
      <vt:lpstr>Correlation of different byte values of round key byte</vt:lpstr>
      <vt:lpstr>Possible intermidiates to use in attack</vt:lpstr>
      <vt:lpstr>Round Keys</vt:lpstr>
      <vt:lpstr>Important points</vt:lpstr>
      <vt:lpstr>Conclusions</vt:lpstr>
    </vt:vector>
  </TitlesOfParts>
  <Company>University of Turku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Kaustinen</dc:creator>
  <cp:lastModifiedBy>Mika Kaustinen</cp:lastModifiedBy>
  <cp:revision>57</cp:revision>
  <dcterms:created xsi:type="dcterms:W3CDTF">2014-03-07T06:32:28Z</dcterms:created>
  <dcterms:modified xsi:type="dcterms:W3CDTF">2017-11-02T11:55:11Z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0x010100A407D4FD17612942B689264A64C80E05</vt:lpwstr>
  </property>
</Properties>
</file>