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63" r:id="rId4"/>
    <p:sldId id="258" r:id="rId5"/>
    <p:sldId id="259" r:id="rId6"/>
    <p:sldId id="261" r:id="rId7"/>
    <p:sldId id="277" r:id="rId8"/>
    <p:sldId id="284" r:id="rId9"/>
    <p:sldId id="267" r:id="rId10"/>
    <p:sldId id="262" r:id="rId11"/>
    <p:sldId id="276" r:id="rId12"/>
    <p:sldId id="279" r:id="rId13"/>
    <p:sldId id="286" r:id="rId14"/>
    <p:sldId id="265" r:id="rId15"/>
    <p:sldId id="266" r:id="rId16"/>
    <p:sldId id="268" r:id="rId17"/>
    <p:sldId id="269" r:id="rId18"/>
    <p:sldId id="270" r:id="rId19"/>
    <p:sldId id="271" r:id="rId20"/>
    <p:sldId id="272" r:id="rId21"/>
    <p:sldId id="264" r:id="rId22"/>
    <p:sldId id="278" r:id="rId23"/>
    <p:sldId id="260" r:id="rId24"/>
    <p:sldId id="273" r:id="rId25"/>
    <p:sldId id="274" r:id="rId26"/>
    <p:sldId id="280" r:id="rId27"/>
    <p:sldId id="281" r:id="rId28"/>
    <p:sldId id="282" r:id="rId29"/>
    <p:sldId id="283" r:id="rId30"/>
    <p:sldId id="285" r:id="rId31"/>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52" y="-16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994E3-5FD0-47EC-B414-B962DE646534}" type="datetimeFigureOut">
              <a:rPr lang="fi-FI" smtClean="0"/>
              <a:t>14.4.2017</a:t>
            </a:fld>
            <a:endParaRPr lang="fi-FI"/>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2C9DB-904E-48BB-BCF4-85083D61FD3F}" type="slidenum">
              <a:rPr lang="fi-FI" smtClean="0"/>
              <a:t>‹#›</a:t>
            </a:fld>
            <a:endParaRPr lang="fi-FI"/>
          </a:p>
        </p:txBody>
      </p:sp>
    </p:spTree>
    <p:extLst>
      <p:ext uri="{BB962C8B-B14F-4D97-AF65-F5344CB8AC3E}">
        <p14:creationId xmlns:p14="http://schemas.microsoft.com/office/powerpoint/2010/main" val="49564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let’s look at the same scenario again, this time with our</a:t>
            </a:r>
            <a:r>
              <a:rPr lang="en-US" baseline="0" dirty="0" smtClean="0"/>
              <a:t> Traps Exploit Prevention Modules in place</a:t>
            </a:r>
            <a:r>
              <a:rPr lang="en-US" dirty="0" smtClean="0"/>
              <a:t>.</a:t>
            </a:r>
          </a:p>
          <a:p>
            <a:r>
              <a:rPr lang="en-US" dirty="0" smtClean="0"/>
              <a:t>Our Traps</a:t>
            </a:r>
            <a:r>
              <a:rPr lang="en-US" baseline="0" dirty="0" smtClean="0"/>
              <a:t> Advanced Endpoint Protection agent runs on the endpoint and injects these exploit prevention modules into each application that runs. This process is seamless and transparent to the end-user.</a:t>
            </a:r>
          </a:p>
          <a:p>
            <a:endParaRPr lang="en-US" baseline="0" dirty="0" smtClean="0"/>
          </a:p>
          <a:p>
            <a:r>
              <a:rPr lang="en-US" baseline="0" dirty="0" smtClean="0"/>
              <a:t>Note that the exploit prevention modules require no knowledge of where the vulnerabilities are in the application. So you are protected from exploitation of both known and unknown vulnerabilities.</a:t>
            </a:r>
          </a:p>
          <a:p>
            <a:endParaRPr lang="en-US" baseline="0" dirty="0" smtClean="0"/>
          </a:p>
          <a:p>
            <a:r>
              <a:rPr lang="en-US" baseline="0" dirty="0" smtClean="0"/>
              <a:t>Click forward: Exploit Technique Blocked.</a:t>
            </a:r>
          </a:p>
          <a:p>
            <a:endParaRPr lang="en-US" baseline="0" dirty="0" smtClean="0"/>
          </a:p>
          <a:p>
            <a:r>
              <a:rPr lang="en-US" baseline="0" dirty="0" smtClean="0"/>
              <a:t>As you can see, as soon as the exploit technique is attempted, it is blocked by Traps. At this point Traps would terminate the application and send a notification to the end-user and the administrator console with detailed information about the attempted attack. </a:t>
            </a:r>
          </a:p>
          <a:p>
            <a:endParaRPr lang="en-US" baseline="0" dirty="0" smtClean="0"/>
          </a:p>
          <a:p>
            <a:r>
              <a:rPr lang="en-US" baseline="0" dirty="0" smtClean="0"/>
              <a:t>No malicious code was allowed to execute so no harm has been done.</a:t>
            </a:r>
          </a:p>
          <a:p>
            <a:endParaRPr lang="en-US" baseline="0" dirty="0" smtClean="0"/>
          </a:p>
          <a:p>
            <a:r>
              <a:rPr lang="en-US" baseline="0" dirty="0" smtClean="0"/>
              <a:t>Now – You might be wondering: “What if the attacker invents a new exploit technique? Or What if the attacker is able to circumvent one of the exploit prevention modules?”   Click forward…</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B2935C0-02D8-4A7B-A79C-885415BB4527}" type="slidenum">
              <a:rPr lang="en-US" smtClean="0"/>
              <a:t>14</a:t>
            </a:fld>
            <a:endParaRPr lang="en-US"/>
          </a:p>
        </p:txBody>
      </p:sp>
    </p:spTree>
    <p:extLst>
      <p:ext uri="{BB962C8B-B14F-4D97-AF65-F5344CB8AC3E}">
        <p14:creationId xmlns:p14="http://schemas.microsoft.com/office/powerpoint/2010/main" val="59086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mentioned previously, an attack will only be successful if a series of exploit techniques succeed – usually 3-5. </a:t>
            </a:r>
          </a:p>
          <a:p>
            <a:endParaRPr lang="en-US" baseline="0" dirty="0" smtClean="0"/>
          </a:p>
          <a:p>
            <a:r>
              <a:rPr lang="en-US" baseline="0" dirty="0" smtClean="0"/>
              <a:t>So let’s walk through the scenario where the first exploit prevention module is bypassed and Exploit technique #1 succeeds. </a:t>
            </a:r>
          </a:p>
          <a:p>
            <a:endParaRPr lang="en-US" baseline="0" dirty="0" smtClean="0"/>
          </a:p>
          <a:p>
            <a:r>
              <a:rPr lang="en-US" baseline="0" dirty="0" smtClean="0"/>
              <a:t>Click</a:t>
            </a:r>
          </a:p>
          <a:p>
            <a:r>
              <a:rPr lang="en-US" baseline="0" dirty="0" smtClean="0"/>
              <a:t>Click again to the second exploit technique being blocked.</a:t>
            </a:r>
          </a:p>
          <a:p>
            <a:endParaRPr lang="en-US" baseline="0" dirty="0" smtClean="0"/>
          </a:p>
          <a:p>
            <a:r>
              <a:rPr lang="en-US" baseline="0" dirty="0" smtClean="0"/>
              <a:t>Due to the chain-like nature of exploit techniques, even if one succeeds, the next one will be blocked. This will break the chain and prevent successful exploitation of the vulnerable application. So despite the fact that  one technique succeeded, the exploit still failed and no malicious activity occurred on the system..</a:t>
            </a:r>
          </a:p>
          <a:p>
            <a:endParaRPr lang="en-US" baseline="0" dirty="0" smtClean="0"/>
          </a:p>
          <a:p>
            <a:r>
              <a:rPr lang="en-US" baseline="0" dirty="0" smtClean="0"/>
              <a:t>Click – “No Malicious Activity” comes up and the file type starts changing from PDF to other types</a:t>
            </a:r>
          </a:p>
          <a:p>
            <a:endParaRPr lang="en-US" dirty="0" smtClean="0"/>
          </a:p>
          <a:p>
            <a:r>
              <a:rPr lang="en-US" dirty="0" smtClean="0"/>
              <a:t>Remember,</a:t>
            </a:r>
            <a:r>
              <a:rPr lang="en-US" baseline="0" dirty="0" smtClean="0"/>
              <a:t> we use adobe acrobat as an example here but this can be any application, including proprietary applications. The nature of the Traps exploit prevention modules is such that they do not require any prior knowledge of the application, how it  works, or its vulnerabilities.</a:t>
            </a: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B2935C0-02D8-4A7B-A79C-885415BB4527}" type="slidenum">
              <a:rPr lang="en-US" smtClean="0"/>
              <a:t>15</a:t>
            </a:fld>
            <a:endParaRPr lang="en-US"/>
          </a:p>
        </p:txBody>
      </p:sp>
    </p:spTree>
    <p:extLst>
      <p:ext uri="{BB962C8B-B14F-4D97-AF65-F5344CB8AC3E}">
        <p14:creationId xmlns:p14="http://schemas.microsoft.com/office/powerpoint/2010/main" val="26699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i="0"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B2935C0-02D8-4A7B-A79C-885415BB4527}" type="slidenum">
              <a:rPr lang="en-US" smtClean="0"/>
              <a:t>21</a:t>
            </a:fld>
            <a:endParaRPr lang="en-US"/>
          </a:p>
        </p:txBody>
      </p:sp>
    </p:spTree>
    <p:extLst>
      <p:ext uri="{BB962C8B-B14F-4D97-AF65-F5344CB8AC3E}">
        <p14:creationId xmlns:p14="http://schemas.microsoft.com/office/powerpoint/2010/main" val="102785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fi-FI"/>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ED0C81BC-5C1F-4B6D-8DB7-8A2BB7E6AC0C}" type="datetimeFigureOut">
              <a:rPr lang="fi-FI" smtClean="0"/>
              <a:t>14.4.2017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409601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D0C81BC-5C1F-4B6D-8DB7-8A2BB7E6AC0C}" type="datetimeFigureOut">
              <a:rPr lang="fi-FI" smtClean="0"/>
              <a:t>14.4.2017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171764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D0C81BC-5C1F-4B6D-8DB7-8A2BB7E6AC0C}" type="datetimeFigureOut">
              <a:rPr lang="fi-FI" smtClean="0"/>
              <a:t>14.4.2017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340419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D0C81BC-5C1F-4B6D-8DB7-8A2BB7E6AC0C}" type="datetimeFigureOut">
              <a:rPr lang="fi-FI" smtClean="0"/>
              <a:t>14.4.2017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31252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C81BC-5C1F-4B6D-8DB7-8A2BB7E6AC0C}" type="datetimeFigureOut">
              <a:rPr lang="fi-FI" smtClean="0"/>
              <a:t>14.4.2017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346769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ED0C81BC-5C1F-4B6D-8DB7-8A2BB7E6AC0C}" type="datetimeFigureOut">
              <a:rPr lang="fi-FI" smtClean="0"/>
              <a:t>14.4.2017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316814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ED0C81BC-5C1F-4B6D-8DB7-8A2BB7E6AC0C}" type="datetimeFigureOut">
              <a:rPr lang="fi-FI" smtClean="0"/>
              <a:t>14.4.2017</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128170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ED0C81BC-5C1F-4B6D-8DB7-8A2BB7E6AC0C}" type="datetimeFigureOut">
              <a:rPr lang="fi-FI" smtClean="0"/>
              <a:t>14.4.2017</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37832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C81BC-5C1F-4B6D-8DB7-8A2BB7E6AC0C}" type="datetimeFigureOut">
              <a:rPr lang="fi-FI" smtClean="0"/>
              <a:t>14.4.2017</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298593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fi-FI"/>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C81BC-5C1F-4B6D-8DB7-8A2BB7E6AC0C}" type="datetimeFigureOut">
              <a:rPr lang="fi-FI" smtClean="0"/>
              <a:t>14.4.2017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180979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fi-FI"/>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C81BC-5C1F-4B6D-8DB7-8A2BB7E6AC0C}" type="datetimeFigureOut">
              <a:rPr lang="fi-FI" smtClean="0"/>
              <a:t>14.4.2017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7EBF3D9D-815A-4139-9FA4-3988251A79CB}" type="slidenum">
              <a:rPr lang="fi-FI" smtClean="0"/>
              <a:t>‹#›</a:t>
            </a:fld>
            <a:endParaRPr lang="fi-FI"/>
          </a:p>
        </p:txBody>
      </p:sp>
    </p:spTree>
    <p:extLst>
      <p:ext uri="{BB962C8B-B14F-4D97-AF65-F5344CB8AC3E}">
        <p14:creationId xmlns:p14="http://schemas.microsoft.com/office/powerpoint/2010/main" val="5952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D0C81BC-5C1F-4B6D-8DB7-8A2BB7E6AC0C}" type="datetimeFigureOut">
              <a:rPr lang="fi-FI" smtClean="0"/>
              <a:t>14.4.2017</a:t>
            </a:fld>
            <a:endParaRPr lang="fi-FI"/>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EBF3D9D-815A-4139-9FA4-3988251A79CB}" type="slidenum">
              <a:rPr lang="fi-FI" smtClean="0"/>
              <a:t>‹#›</a:t>
            </a:fld>
            <a:endParaRPr lang="fi-FI"/>
          </a:p>
        </p:txBody>
      </p:sp>
    </p:spTree>
    <p:extLst>
      <p:ext uri="{BB962C8B-B14F-4D97-AF65-F5344CB8AC3E}">
        <p14:creationId xmlns:p14="http://schemas.microsoft.com/office/powerpoint/2010/main" val="26513117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arles_VI_of_France" TargetMode="External"/><Relationship Id="rId2" Type="http://schemas.openxmlformats.org/officeDocument/2006/relationships/hyperlink" Target="https://en.wikipedia.org/wiki/Charles_VII_of_Franc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 name="Title 1"/>
          <p:cNvSpPr>
            <a:spLocks noGrp="1"/>
          </p:cNvSpPr>
          <p:nvPr>
            <p:ph type="ctrTitle"/>
          </p:nvPr>
        </p:nvSpPr>
        <p:spPr>
          <a:xfrm>
            <a:off x="-227904" y="1453803"/>
            <a:ext cx="9361040" cy="1045939"/>
          </a:xfrm>
        </p:spPr>
        <p:txBody>
          <a:bodyPr>
            <a:noAutofit/>
          </a:bodyPr>
          <a:lstStyle/>
          <a:p>
            <a:r>
              <a:rPr lang="fi-FI" sz="5400" b="1" dirty="0" smtClean="0">
                <a:solidFill>
                  <a:schemeClr val="bg1"/>
                </a:solidFill>
                <a:latin typeface="OCR A Extended" panose="02010509020102010303" pitchFamily="50" charset="0"/>
              </a:rPr>
              <a:t>The Anti-virus is dead, </a:t>
            </a:r>
            <a:br>
              <a:rPr lang="fi-FI" sz="5400" b="1" dirty="0" smtClean="0">
                <a:solidFill>
                  <a:schemeClr val="bg1"/>
                </a:solidFill>
                <a:latin typeface="OCR A Extended" panose="02010509020102010303" pitchFamily="50" charset="0"/>
              </a:rPr>
            </a:br>
            <a:r>
              <a:rPr lang="fi-FI" sz="5400" b="1" dirty="0" smtClean="0">
                <a:solidFill>
                  <a:schemeClr val="bg1"/>
                </a:solidFill>
                <a:latin typeface="OCR A Extended" panose="02010509020102010303" pitchFamily="50" charset="0"/>
              </a:rPr>
              <a:t>long live the </a:t>
            </a:r>
            <a:r>
              <a:rPr lang="fi-FI" sz="5400" b="1" i="1" dirty="0" smtClean="0">
                <a:solidFill>
                  <a:schemeClr val="bg1"/>
                </a:solidFill>
                <a:latin typeface="OCR A Extended" panose="02010509020102010303" pitchFamily="50" charset="0"/>
              </a:rPr>
              <a:t>new</a:t>
            </a:r>
            <a:r>
              <a:rPr lang="fi-FI" sz="5400" b="1" dirty="0" smtClean="0">
                <a:solidFill>
                  <a:schemeClr val="bg1"/>
                </a:solidFill>
                <a:latin typeface="OCR A Extended" panose="02010509020102010303" pitchFamily="50" charset="0"/>
              </a:rPr>
              <a:t> anti-virus!</a:t>
            </a:r>
            <a:endParaRPr lang="fi-FI" sz="5400" b="1" dirty="0">
              <a:solidFill>
                <a:schemeClr val="bg1"/>
              </a:solidFill>
              <a:latin typeface="OCR A Extended" panose="02010509020102010303" pitchFamily="50" charset="0"/>
            </a:endParaRPr>
          </a:p>
        </p:txBody>
      </p:sp>
      <p:sp>
        <p:nvSpPr>
          <p:cNvPr id="3" name="Subtitle 2"/>
          <p:cNvSpPr>
            <a:spLocks noGrp="1"/>
          </p:cNvSpPr>
          <p:nvPr>
            <p:ph type="subTitle" idx="1"/>
          </p:nvPr>
        </p:nvSpPr>
        <p:spPr>
          <a:xfrm>
            <a:off x="2483768" y="3651870"/>
            <a:ext cx="6400800" cy="1314450"/>
          </a:xfrm>
        </p:spPr>
        <p:txBody>
          <a:bodyPr>
            <a:normAutofit fontScale="85000" lnSpcReduction="20000"/>
          </a:bodyPr>
          <a:lstStyle/>
          <a:p>
            <a:pPr algn="r"/>
            <a:r>
              <a:rPr lang="fi-FI" b="1" dirty="0" smtClean="0">
                <a:solidFill>
                  <a:schemeClr val="bg1"/>
                </a:solidFill>
                <a:latin typeface="MS Gothic" panose="020B0609070205080204" pitchFamily="49" charset="-128"/>
                <a:ea typeface="MS Gothic" panose="020B0609070205080204" pitchFamily="49" charset="-128"/>
              </a:rPr>
              <a:t>¤¤¤¤¤Tommi Äijälä</a:t>
            </a:r>
          </a:p>
          <a:p>
            <a:pPr algn="r"/>
            <a:r>
              <a:rPr lang="fi-FI" b="1" dirty="0" smtClean="0">
                <a:solidFill>
                  <a:schemeClr val="bg1"/>
                </a:solidFill>
                <a:latin typeface="MS Gothic" panose="020B0609070205080204" pitchFamily="49" charset="-128"/>
                <a:ea typeface="MS Gothic" panose="020B0609070205080204" pitchFamily="49" charset="-128"/>
              </a:rPr>
              <a:t>¤¤13th April 2017</a:t>
            </a:r>
          </a:p>
          <a:p>
            <a:pPr algn="r"/>
            <a:r>
              <a:rPr lang="fi-FI" b="1" dirty="0" smtClean="0">
                <a:solidFill>
                  <a:schemeClr val="bg1"/>
                </a:solidFill>
                <a:latin typeface="MS Gothic" panose="020B0609070205080204" pitchFamily="49" charset="-128"/>
                <a:ea typeface="MS Gothic" panose="020B0609070205080204" pitchFamily="49" charset="-128"/>
              </a:rPr>
              <a:t>¤¤¤¤¤¤¤¤¤TurkuSec</a:t>
            </a:r>
            <a:endParaRPr lang="fi-FI" b="1" dirty="0">
              <a:solidFill>
                <a:schemeClr val="bg1"/>
              </a:solidFill>
              <a:latin typeface="MS Gothic" panose="020B0609070205080204" pitchFamily="49" charset="-128"/>
              <a:ea typeface="MS Gothic" panose="020B0609070205080204" pitchFamily="49" charset="-128"/>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3430116"/>
            <a:ext cx="3275856" cy="183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01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Cylance Protect</a:t>
            </a:r>
            <a:endParaRPr lang="fi-FI" dirty="0"/>
          </a:p>
        </p:txBody>
      </p:sp>
      <p:sp>
        <p:nvSpPr>
          <p:cNvPr id="3" name="Content Placeholder 2"/>
          <p:cNvSpPr>
            <a:spLocks noGrp="1"/>
          </p:cNvSpPr>
          <p:nvPr>
            <p:ph idx="1"/>
          </p:nvPr>
        </p:nvSpPr>
        <p:spPr/>
        <p:txBody>
          <a:bodyPr/>
          <a:lstStyle/>
          <a:p>
            <a:endParaRPr lang="fi-FI"/>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9582"/>
            <a:ext cx="8353017"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78804" y="4731990"/>
            <a:ext cx="2036776" cy="338554"/>
          </a:xfrm>
          <a:prstGeom prst="rect">
            <a:avLst/>
          </a:prstGeom>
          <a:noFill/>
        </p:spPr>
        <p:txBody>
          <a:bodyPr wrap="none" rtlCol="0">
            <a:spAutoFit/>
          </a:bodyPr>
          <a:lstStyle/>
          <a:p>
            <a:r>
              <a:rPr lang="fi-FI" sz="1600" i="1" dirty="0" smtClean="0"/>
              <a:t>Image source: Cylance</a:t>
            </a:r>
            <a:endParaRPr lang="fi-FI" sz="1600" i="1" dirty="0"/>
          </a:p>
        </p:txBody>
      </p:sp>
    </p:spTree>
    <p:extLst>
      <p:ext uri="{BB962C8B-B14F-4D97-AF65-F5344CB8AC3E}">
        <p14:creationId xmlns:p14="http://schemas.microsoft.com/office/powerpoint/2010/main" val="1486087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Cylance Protect</a:t>
            </a:r>
          </a:p>
        </p:txBody>
      </p:sp>
      <p:sp>
        <p:nvSpPr>
          <p:cNvPr id="3" name="Content Placeholder 2"/>
          <p:cNvSpPr>
            <a:spLocks noGrp="1"/>
          </p:cNvSpPr>
          <p:nvPr>
            <p:ph idx="1"/>
          </p:nvPr>
        </p:nvSpPr>
        <p:spPr/>
        <p:txBody>
          <a:bodyPr>
            <a:normAutofit fontScale="62500" lnSpcReduction="20000"/>
          </a:bodyPr>
          <a:lstStyle/>
          <a:p>
            <a:r>
              <a:rPr lang="en-US" dirty="0" smtClean="0"/>
              <a:t>What </a:t>
            </a:r>
            <a:r>
              <a:rPr lang="en-US" dirty="0"/>
              <a:t>the company does is build a mathematical model of how software should work and then prevents anything else from running. The result is an antivirus/anti-malware program that requires only about 30 megabytes of space and doesn't need frequent updates. There's no huge database of virus signatures to check, and nothing to go out of date</a:t>
            </a:r>
            <a:r>
              <a:rPr lang="en-US" dirty="0" smtClean="0"/>
              <a:t>.</a:t>
            </a:r>
          </a:p>
          <a:p>
            <a:r>
              <a:rPr lang="en-US" dirty="0" smtClean="0"/>
              <a:t>The </a:t>
            </a:r>
            <a:r>
              <a:rPr lang="en-US" dirty="0"/>
              <a:t>software works by examining anything that tries to run on the computer, regardless of whether it's running directly or being loaded from the Web. The software analyzes the internal workings and checks to see what it's presenting itself as. This means, according to CMO Greg Fitzgerald, that a Word document shouldn't contain executable code, code that's presenting itself as an application should have a user interface, and drivers shouldn't be executables. "If it has an icon saying it's a Word file, it should be a Word file," he said.</a:t>
            </a:r>
            <a:endParaRPr lang="fi-FI" dirty="0"/>
          </a:p>
        </p:txBody>
      </p:sp>
    </p:spTree>
    <p:extLst>
      <p:ext uri="{BB962C8B-B14F-4D97-AF65-F5344CB8AC3E}">
        <p14:creationId xmlns:p14="http://schemas.microsoft.com/office/powerpoint/2010/main" val="3510941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Sophos endpoint</a:t>
            </a:r>
            <a:endParaRPr lang="fi-FI" dirty="0"/>
          </a:p>
        </p:txBody>
      </p:sp>
      <p:sp>
        <p:nvSpPr>
          <p:cNvPr id="3" name="Content Placeholder 2"/>
          <p:cNvSpPr>
            <a:spLocks noGrp="1"/>
          </p:cNvSpPr>
          <p:nvPr>
            <p:ph idx="1"/>
          </p:nvPr>
        </p:nvSpPr>
        <p:spPr/>
        <p:txBody>
          <a:bodyPr>
            <a:normAutofit fontScale="85000" lnSpcReduction="20000"/>
          </a:bodyPr>
          <a:lstStyle/>
          <a:p>
            <a:r>
              <a:rPr lang="en-US" dirty="0"/>
              <a:t>We’re taking a new approach to protection. Sophos Endpoint blocks malware and infections by identifying and preventing the handful of techniques and behaviors used in almost every exploit.</a:t>
            </a:r>
          </a:p>
          <a:p>
            <a:r>
              <a:rPr lang="en-US" dirty="0"/>
              <a:t>Sophos Endpoint doesn’t rely on signatures to catch malware, which means it catches zero-day threats without adversely affecting the performance of your device. So you get protection before those exploits even arrive.</a:t>
            </a:r>
          </a:p>
          <a:p>
            <a:endParaRPr lang="fi-FI" dirty="0"/>
          </a:p>
        </p:txBody>
      </p:sp>
      <p:pic>
        <p:nvPicPr>
          <p:cNvPr id="2050"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08" y="4083918"/>
            <a:ext cx="5328592" cy="671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78804" y="4731990"/>
            <a:ext cx="1994777" cy="338554"/>
          </a:xfrm>
          <a:prstGeom prst="rect">
            <a:avLst/>
          </a:prstGeom>
          <a:noFill/>
        </p:spPr>
        <p:txBody>
          <a:bodyPr wrap="none" rtlCol="0">
            <a:spAutoFit/>
          </a:bodyPr>
          <a:lstStyle/>
          <a:p>
            <a:r>
              <a:rPr lang="fi-FI" sz="1600" i="1" dirty="0" smtClean="0"/>
              <a:t>Image source: Sophos</a:t>
            </a:r>
            <a:endParaRPr lang="fi-FI" sz="1600" i="1" dirty="0"/>
          </a:p>
        </p:txBody>
      </p:sp>
    </p:spTree>
    <p:extLst>
      <p:ext uri="{BB962C8B-B14F-4D97-AF65-F5344CB8AC3E}">
        <p14:creationId xmlns:p14="http://schemas.microsoft.com/office/powerpoint/2010/main" val="2440372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15566"/>
            <a:ext cx="7155057" cy="3832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123478"/>
            <a:ext cx="8229600" cy="857250"/>
          </a:xfrm>
        </p:spPr>
        <p:txBody>
          <a:bodyPr/>
          <a:lstStyle/>
          <a:p>
            <a:r>
              <a:rPr lang="fi-FI" dirty="0" smtClean="0"/>
              <a:t>Sophos endpoint</a:t>
            </a:r>
            <a:endParaRPr lang="fi-FI" dirty="0"/>
          </a:p>
        </p:txBody>
      </p:sp>
      <p:sp>
        <p:nvSpPr>
          <p:cNvPr id="6" name="TextBox 5"/>
          <p:cNvSpPr txBox="1"/>
          <p:nvPr/>
        </p:nvSpPr>
        <p:spPr>
          <a:xfrm>
            <a:off x="3378804" y="4731990"/>
            <a:ext cx="1994777" cy="338554"/>
          </a:xfrm>
          <a:prstGeom prst="rect">
            <a:avLst/>
          </a:prstGeom>
          <a:noFill/>
        </p:spPr>
        <p:txBody>
          <a:bodyPr wrap="none" rtlCol="0">
            <a:spAutoFit/>
          </a:bodyPr>
          <a:lstStyle/>
          <a:p>
            <a:r>
              <a:rPr lang="fi-FI" sz="1600" i="1" dirty="0" smtClean="0"/>
              <a:t>Image source: Sophos</a:t>
            </a:r>
            <a:endParaRPr lang="fi-FI" sz="1600" i="1" dirty="0"/>
          </a:p>
        </p:txBody>
      </p:sp>
    </p:spTree>
    <p:extLst>
      <p:ext uri="{BB962C8B-B14F-4D97-AF65-F5344CB8AC3E}">
        <p14:creationId xmlns:p14="http://schemas.microsoft.com/office/powerpoint/2010/main" val="45996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Oval 107"/>
          <p:cNvSpPr/>
          <p:nvPr/>
        </p:nvSpPr>
        <p:spPr>
          <a:xfrm>
            <a:off x="3562405" y="1493027"/>
            <a:ext cx="2433966" cy="2433964"/>
          </a:xfrm>
          <a:prstGeom prst="ellipse">
            <a:avLst/>
          </a:prstGeom>
          <a:noFill/>
          <a:ln w="88900" cap="rnd">
            <a:solidFill>
              <a:srgbClr val="3D6D89">
                <a:alpha val="34902"/>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6" name="Group 5"/>
          <p:cNvGrpSpPr/>
          <p:nvPr/>
        </p:nvGrpSpPr>
        <p:grpSpPr>
          <a:xfrm>
            <a:off x="3624814" y="1555436"/>
            <a:ext cx="2309148" cy="2309146"/>
            <a:chOff x="3889447" y="1590137"/>
            <a:chExt cx="2841968" cy="2841968"/>
          </a:xfrm>
        </p:grpSpPr>
        <p:sp>
          <p:nvSpPr>
            <p:cNvPr id="88" name="Line 8"/>
            <p:cNvSpPr>
              <a:spLocks noChangeShapeType="1"/>
            </p:cNvSpPr>
            <p:nvPr/>
          </p:nvSpPr>
          <p:spPr bwMode="auto">
            <a:xfrm>
              <a:off x="5921375" y="2574925"/>
              <a:ext cx="733230" cy="0"/>
            </a:xfrm>
            <a:prstGeom prst="line">
              <a:avLst/>
            </a:prstGeom>
            <a:noFill/>
            <a:ln w="25400" cap="rnd">
              <a:solidFill>
                <a:srgbClr val="EA0000"/>
              </a:solidFill>
              <a:prstDash val="solid"/>
              <a:round/>
              <a:headEnd/>
              <a:tailEnd/>
            </a:ln>
            <a:extLst>
              <a:ext uri="{909E8E84-426E-40DD-AFC4-6F175D3DCCD1}">
                <a14:hiddenFill xmlns:a14="http://schemas.microsoft.com/office/drawing/2010/main">
                  <a:noFill/>
                </a14:hiddenFill>
              </a:ext>
            </a:extLst>
          </p:spPr>
          <p:txBody>
            <a:bodyPr vert="horz" wrap="square" lIns="82296" tIns="41148" rIns="82296" bIns="41148" numCol="1" anchor="t" anchorCtr="0" compatLnSpc="1">
              <a:prstTxWarp prst="textNoShape">
                <a:avLst/>
              </a:prstTxWarp>
            </a:bodyPr>
            <a:lstStyle/>
            <a:p>
              <a:endParaRPr lang="en-US" sz="1620"/>
            </a:p>
          </p:txBody>
        </p:sp>
        <p:sp>
          <p:nvSpPr>
            <p:cNvPr id="98" name="Arc 97"/>
            <p:cNvSpPr/>
            <p:nvPr/>
          </p:nvSpPr>
          <p:spPr>
            <a:xfrm>
              <a:off x="3889447" y="1590137"/>
              <a:ext cx="2841968" cy="2841968"/>
            </a:xfrm>
            <a:prstGeom prst="arc">
              <a:avLst>
                <a:gd name="adj1" fmla="val 20309435"/>
                <a:gd name="adj2" fmla="val 20699037"/>
              </a:avLst>
            </a:prstGeom>
            <a:noFill/>
            <a:ln w="25400" cap="rnd">
              <a:solidFill>
                <a:srgbClr val="EA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sp>
        <p:nvSpPr>
          <p:cNvPr id="75" name="Arc 74"/>
          <p:cNvSpPr/>
          <p:nvPr/>
        </p:nvSpPr>
        <p:spPr>
          <a:xfrm>
            <a:off x="3375179" y="1305800"/>
            <a:ext cx="2808422" cy="2808422"/>
          </a:xfrm>
          <a:prstGeom prst="arc">
            <a:avLst>
              <a:gd name="adj1" fmla="val 15054812"/>
              <a:gd name="adj2" fmla="val 18203132"/>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6" name="Arc 75"/>
          <p:cNvSpPr/>
          <p:nvPr/>
        </p:nvSpPr>
        <p:spPr>
          <a:xfrm>
            <a:off x="3656018" y="1586639"/>
            <a:ext cx="2246740" cy="2246740"/>
          </a:xfrm>
          <a:prstGeom prst="arc">
            <a:avLst>
              <a:gd name="adj1" fmla="val 20913742"/>
              <a:gd name="adj2" fmla="val 3056676"/>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2" name="Title 1"/>
          <p:cNvSpPr>
            <a:spLocks noGrp="1"/>
          </p:cNvSpPr>
          <p:nvPr>
            <p:ph type="title"/>
          </p:nvPr>
        </p:nvSpPr>
        <p:spPr>
          <a:xfrm>
            <a:off x="891175" y="21250"/>
            <a:ext cx="7429654" cy="773922"/>
          </a:xfrm>
        </p:spPr>
        <p:txBody>
          <a:bodyPr/>
          <a:lstStyle/>
          <a:p>
            <a:r>
              <a:rPr lang="en-US" dirty="0" smtClean="0"/>
              <a:t>Palo Alto Traps</a:t>
            </a:r>
            <a:endParaRPr lang="en-US" dirty="0"/>
          </a:p>
        </p:txBody>
      </p:sp>
      <p:sp>
        <p:nvSpPr>
          <p:cNvPr id="27" name="TextBox 26"/>
          <p:cNvSpPr txBox="1"/>
          <p:nvPr/>
        </p:nvSpPr>
        <p:spPr>
          <a:xfrm>
            <a:off x="4031864" y="3060470"/>
            <a:ext cx="1495052" cy="714615"/>
          </a:xfrm>
          <a:prstGeom prst="rect">
            <a:avLst/>
          </a:prstGeom>
          <a:noFill/>
        </p:spPr>
        <p:txBody>
          <a:bodyPr wrap="square" lIns="82292" tIns="41146" rIns="82292" bIns="41146" rtlCol="0" anchor="t" anchorCtr="1">
            <a:spAutoFit/>
          </a:bodyPr>
          <a:lstStyle/>
          <a:p>
            <a:pPr algn="ctr">
              <a:lnSpc>
                <a:spcPct val="95000"/>
              </a:lnSpc>
            </a:pPr>
            <a:r>
              <a:rPr lang="en-US" sz="1440" b="1" dirty="0"/>
              <a:t>Normal Application</a:t>
            </a:r>
            <a:br>
              <a:rPr lang="en-US" sz="1440" b="1" dirty="0"/>
            </a:br>
            <a:r>
              <a:rPr lang="en-US" sz="1440" b="1" dirty="0"/>
              <a:t>Execution</a:t>
            </a:r>
          </a:p>
        </p:txBody>
      </p:sp>
      <p:grpSp>
        <p:nvGrpSpPr>
          <p:cNvPr id="128" name="Group 127"/>
          <p:cNvGrpSpPr/>
          <p:nvPr/>
        </p:nvGrpSpPr>
        <p:grpSpPr>
          <a:xfrm>
            <a:off x="4193132" y="2326169"/>
            <a:ext cx="895432" cy="601068"/>
            <a:chOff x="4605474" y="2587080"/>
            <a:chExt cx="1102047" cy="739761"/>
          </a:xfrm>
        </p:grpSpPr>
        <p:sp>
          <p:nvSpPr>
            <p:cNvPr id="23" name="Freeform 5"/>
            <p:cNvSpPr>
              <a:spLocks/>
            </p:cNvSpPr>
            <p:nvPr/>
          </p:nvSpPr>
          <p:spPr bwMode="auto">
            <a:xfrm>
              <a:off x="4605474" y="2587080"/>
              <a:ext cx="453784" cy="724428"/>
            </a:xfrm>
            <a:custGeom>
              <a:avLst/>
              <a:gdLst>
                <a:gd name="T0" fmla="*/ 94 w 138"/>
                <a:gd name="T1" fmla="*/ 190 h 237"/>
                <a:gd name="T2" fmla="*/ 94 w 138"/>
                <a:gd name="T3" fmla="*/ 147 h 237"/>
                <a:gd name="T4" fmla="*/ 14 w 138"/>
                <a:gd name="T5" fmla="*/ 147 h 237"/>
                <a:gd name="T6" fmla="*/ 14 w 138"/>
                <a:gd name="T7" fmla="*/ 15 h 237"/>
                <a:gd name="T8" fmla="*/ 15 w 138"/>
                <a:gd name="T9" fmla="*/ 14 h 237"/>
                <a:gd name="T10" fmla="*/ 124 w 138"/>
                <a:gd name="T11" fmla="*/ 14 h 237"/>
                <a:gd name="T12" fmla="*/ 124 w 138"/>
                <a:gd name="T13" fmla="*/ 15 h 237"/>
                <a:gd name="T14" fmla="*/ 124 w 138"/>
                <a:gd name="T15" fmla="*/ 24 h 237"/>
                <a:gd name="T16" fmla="*/ 138 w 138"/>
                <a:gd name="T17" fmla="*/ 24 h 237"/>
                <a:gd name="T18" fmla="*/ 138 w 138"/>
                <a:gd name="T19" fmla="*/ 15 h 237"/>
                <a:gd name="T20" fmla="*/ 124 w 138"/>
                <a:gd name="T21" fmla="*/ 0 h 237"/>
                <a:gd name="T22" fmla="*/ 15 w 138"/>
                <a:gd name="T23" fmla="*/ 0 h 237"/>
                <a:gd name="T24" fmla="*/ 0 w 138"/>
                <a:gd name="T25" fmla="*/ 15 h 237"/>
                <a:gd name="T26" fmla="*/ 0 w 138"/>
                <a:gd name="T27" fmla="*/ 222 h 237"/>
                <a:gd name="T28" fmla="*/ 15 w 138"/>
                <a:gd name="T29" fmla="*/ 237 h 237"/>
                <a:gd name="T30" fmla="*/ 124 w 138"/>
                <a:gd name="T31" fmla="*/ 237 h 237"/>
                <a:gd name="T32" fmla="*/ 138 w 138"/>
                <a:gd name="T33" fmla="*/ 222 h 237"/>
                <a:gd name="T34" fmla="*/ 138 w 138"/>
                <a:gd name="T35" fmla="*/ 215 h 237"/>
                <a:gd name="T36" fmla="*/ 118 w 138"/>
                <a:gd name="T37" fmla="*/ 215 h 237"/>
                <a:gd name="T38" fmla="*/ 94 w 138"/>
                <a:gd name="T39" fmla="*/ 1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237">
                  <a:moveTo>
                    <a:pt x="94" y="190"/>
                  </a:moveTo>
                  <a:cubicBezTo>
                    <a:pt x="94" y="147"/>
                    <a:pt x="94" y="147"/>
                    <a:pt x="94" y="147"/>
                  </a:cubicBezTo>
                  <a:cubicBezTo>
                    <a:pt x="14" y="147"/>
                    <a:pt x="14" y="147"/>
                    <a:pt x="14" y="147"/>
                  </a:cubicBezTo>
                  <a:cubicBezTo>
                    <a:pt x="14" y="15"/>
                    <a:pt x="14" y="15"/>
                    <a:pt x="14" y="15"/>
                  </a:cubicBezTo>
                  <a:cubicBezTo>
                    <a:pt x="14" y="14"/>
                    <a:pt x="14" y="14"/>
                    <a:pt x="15" y="14"/>
                  </a:cubicBezTo>
                  <a:cubicBezTo>
                    <a:pt x="124" y="14"/>
                    <a:pt x="124" y="14"/>
                    <a:pt x="124" y="14"/>
                  </a:cubicBezTo>
                  <a:cubicBezTo>
                    <a:pt x="124" y="14"/>
                    <a:pt x="124" y="14"/>
                    <a:pt x="124" y="15"/>
                  </a:cubicBezTo>
                  <a:cubicBezTo>
                    <a:pt x="124" y="24"/>
                    <a:pt x="124" y="24"/>
                    <a:pt x="124" y="24"/>
                  </a:cubicBezTo>
                  <a:cubicBezTo>
                    <a:pt x="138" y="24"/>
                    <a:pt x="138" y="24"/>
                    <a:pt x="138" y="24"/>
                  </a:cubicBezTo>
                  <a:cubicBezTo>
                    <a:pt x="138" y="15"/>
                    <a:pt x="138" y="15"/>
                    <a:pt x="138" y="15"/>
                  </a:cubicBezTo>
                  <a:cubicBezTo>
                    <a:pt x="138" y="6"/>
                    <a:pt x="132" y="0"/>
                    <a:pt x="124" y="0"/>
                  </a:cubicBezTo>
                  <a:cubicBezTo>
                    <a:pt x="15" y="0"/>
                    <a:pt x="15" y="0"/>
                    <a:pt x="15" y="0"/>
                  </a:cubicBezTo>
                  <a:cubicBezTo>
                    <a:pt x="7" y="0"/>
                    <a:pt x="0" y="6"/>
                    <a:pt x="0" y="15"/>
                  </a:cubicBezTo>
                  <a:cubicBezTo>
                    <a:pt x="0" y="222"/>
                    <a:pt x="0" y="222"/>
                    <a:pt x="0" y="222"/>
                  </a:cubicBezTo>
                  <a:cubicBezTo>
                    <a:pt x="0" y="230"/>
                    <a:pt x="7" y="237"/>
                    <a:pt x="15" y="237"/>
                  </a:cubicBezTo>
                  <a:cubicBezTo>
                    <a:pt x="124" y="237"/>
                    <a:pt x="124" y="237"/>
                    <a:pt x="124" y="237"/>
                  </a:cubicBezTo>
                  <a:cubicBezTo>
                    <a:pt x="132" y="237"/>
                    <a:pt x="138" y="230"/>
                    <a:pt x="138" y="222"/>
                  </a:cubicBezTo>
                  <a:cubicBezTo>
                    <a:pt x="138" y="215"/>
                    <a:pt x="138" y="215"/>
                    <a:pt x="138" y="215"/>
                  </a:cubicBezTo>
                  <a:cubicBezTo>
                    <a:pt x="118" y="215"/>
                    <a:pt x="118" y="215"/>
                    <a:pt x="118" y="215"/>
                  </a:cubicBezTo>
                  <a:cubicBezTo>
                    <a:pt x="105" y="215"/>
                    <a:pt x="94" y="204"/>
                    <a:pt x="94" y="190"/>
                  </a:cubicBezTo>
                  <a:close/>
                </a:path>
              </a:pathLst>
            </a:custGeom>
            <a:solidFill>
              <a:srgbClr val="43A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sp>
          <p:nvSpPr>
            <p:cNvPr id="24" name="Rectangle 6"/>
            <p:cNvSpPr>
              <a:spLocks noChangeArrowheads="1"/>
            </p:cNvSpPr>
            <p:nvPr/>
          </p:nvSpPr>
          <p:spPr bwMode="auto">
            <a:xfrm>
              <a:off x="4733747" y="2749341"/>
              <a:ext cx="182065" cy="54938"/>
            </a:xfrm>
            <a:prstGeom prst="rect">
              <a:avLst/>
            </a:prstGeom>
            <a:solidFill>
              <a:srgbClr val="43A5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sp>
          <p:nvSpPr>
            <p:cNvPr id="25" name="Freeform 7"/>
            <p:cNvSpPr>
              <a:spLocks noEditPoints="1"/>
            </p:cNvSpPr>
            <p:nvPr/>
          </p:nvSpPr>
          <p:spPr bwMode="auto">
            <a:xfrm>
              <a:off x="4954431" y="2700790"/>
              <a:ext cx="753090" cy="626051"/>
            </a:xfrm>
            <a:custGeom>
              <a:avLst/>
              <a:gdLst>
                <a:gd name="T0" fmla="*/ 217 w 229"/>
                <a:gd name="T1" fmla="*/ 0 h 205"/>
                <a:gd name="T2" fmla="*/ 12 w 229"/>
                <a:gd name="T3" fmla="*/ 0 h 205"/>
                <a:gd name="T4" fmla="*/ 0 w 229"/>
                <a:gd name="T5" fmla="*/ 12 h 205"/>
                <a:gd name="T6" fmla="*/ 0 w 229"/>
                <a:gd name="T7" fmla="*/ 153 h 205"/>
                <a:gd name="T8" fmla="*/ 12 w 229"/>
                <a:gd name="T9" fmla="*/ 165 h 205"/>
                <a:gd name="T10" fmla="*/ 88 w 229"/>
                <a:gd name="T11" fmla="*/ 165 h 205"/>
                <a:gd name="T12" fmla="*/ 88 w 229"/>
                <a:gd name="T13" fmla="*/ 186 h 205"/>
                <a:gd name="T14" fmla="*/ 62 w 229"/>
                <a:gd name="T15" fmla="*/ 186 h 205"/>
                <a:gd name="T16" fmla="*/ 62 w 229"/>
                <a:gd name="T17" fmla="*/ 205 h 205"/>
                <a:gd name="T18" fmla="*/ 167 w 229"/>
                <a:gd name="T19" fmla="*/ 205 h 205"/>
                <a:gd name="T20" fmla="*/ 167 w 229"/>
                <a:gd name="T21" fmla="*/ 186 h 205"/>
                <a:gd name="T22" fmla="*/ 142 w 229"/>
                <a:gd name="T23" fmla="*/ 186 h 205"/>
                <a:gd name="T24" fmla="*/ 142 w 229"/>
                <a:gd name="T25" fmla="*/ 165 h 205"/>
                <a:gd name="T26" fmla="*/ 217 w 229"/>
                <a:gd name="T27" fmla="*/ 165 h 205"/>
                <a:gd name="T28" fmla="*/ 229 w 229"/>
                <a:gd name="T29" fmla="*/ 153 h 205"/>
                <a:gd name="T30" fmla="*/ 229 w 229"/>
                <a:gd name="T31" fmla="*/ 12 h 205"/>
                <a:gd name="T32" fmla="*/ 217 w 229"/>
                <a:gd name="T33" fmla="*/ 0 h 205"/>
                <a:gd name="T34" fmla="*/ 213 w 229"/>
                <a:gd name="T35" fmla="*/ 129 h 205"/>
                <a:gd name="T36" fmla="*/ 16 w 229"/>
                <a:gd name="T37" fmla="*/ 129 h 205"/>
                <a:gd name="T38" fmla="*/ 16 w 229"/>
                <a:gd name="T39" fmla="*/ 16 h 205"/>
                <a:gd name="T40" fmla="*/ 213 w 229"/>
                <a:gd name="T41" fmla="*/ 16 h 205"/>
                <a:gd name="T42" fmla="*/ 213 w 229"/>
                <a:gd name="T43" fmla="*/ 1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205">
                  <a:moveTo>
                    <a:pt x="217" y="0"/>
                  </a:moveTo>
                  <a:cubicBezTo>
                    <a:pt x="12" y="0"/>
                    <a:pt x="12" y="0"/>
                    <a:pt x="12" y="0"/>
                  </a:cubicBezTo>
                  <a:cubicBezTo>
                    <a:pt x="6" y="0"/>
                    <a:pt x="0" y="5"/>
                    <a:pt x="0" y="12"/>
                  </a:cubicBezTo>
                  <a:cubicBezTo>
                    <a:pt x="0" y="153"/>
                    <a:pt x="0" y="153"/>
                    <a:pt x="0" y="153"/>
                  </a:cubicBezTo>
                  <a:cubicBezTo>
                    <a:pt x="0" y="160"/>
                    <a:pt x="6" y="165"/>
                    <a:pt x="12" y="165"/>
                  </a:cubicBezTo>
                  <a:cubicBezTo>
                    <a:pt x="88" y="165"/>
                    <a:pt x="88" y="165"/>
                    <a:pt x="88" y="165"/>
                  </a:cubicBezTo>
                  <a:cubicBezTo>
                    <a:pt x="88" y="186"/>
                    <a:pt x="88" y="186"/>
                    <a:pt x="88" y="186"/>
                  </a:cubicBezTo>
                  <a:cubicBezTo>
                    <a:pt x="62" y="186"/>
                    <a:pt x="62" y="186"/>
                    <a:pt x="62" y="186"/>
                  </a:cubicBezTo>
                  <a:cubicBezTo>
                    <a:pt x="62" y="205"/>
                    <a:pt x="62" y="205"/>
                    <a:pt x="62" y="205"/>
                  </a:cubicBezTo>
                  <a:cubicBezTo>
                    <a:pt x="167" y="205"/>
                    <a:pt x="167" y="205"/>
                    <a:pt x="167" y="205"/>
                  </a:cubicBezTo>
                  <a:cubicBezTo>
                    <a:pt x="167" y="186"/>
                    <a:pt x="167" y="186"/>
                    <a:pt x="167" y="186"/>
                  </a:cubicBezTo>
                  <a:cubicBezTo>
                    <a:pt x="142" y="186"/>
                    <a:pt x="142" y="186"/>
                    <a:pt x="142" y="186"/>
                  </a:cubicBezTo>
                  <a:cubicBezTo>
                    <a:pt x="142" y="165"/>
                    <a:pt x="142" y="165"/>
                    <a:pt x="142" y="165"/>
                  </a:cubicBezTo>
                  <a:cubicBezTo>
                    <a:pt x="217" y="165"/>
                    <a:pt x="217" y="165"/>
                    <a:pt x="217" y="165"/>
                  </a:cubicBezTo>
                  <a:cubicBezTo>
                    <a:pt x="224" y="165"/>
                    <a:pt x="229" y="160"/>
                    <a:pt x="229" y="153"/>
                  </a:cubicBezTo>
                  <a:cubicBezTo>
                    <a:pt x="229" y="12"/>
                    <a:pt x="229" y="12"/>
                    <a:pt x="229" y="12"/>
                  </a:cubicBezTo>
                  <a:cubicBezTo>
                    <a:pt x="229" y="5"/>
                    <a:pt x="224" y="0"/>
                    <a:pt x="217" y="0"/>
                  </a:cubicBezTo>
                  <a:close/>
                  <a:moveTo>
                    <a:pt x="213" y="129"/>
                  </a:moveTo>
                  <a:cubicBezTo>
                    <a:pt x="16" y="129"/>
                    <a:pt x="16" y="129"/>
                    <a:pt x="16" y="129"/>
                  </a:cubicBezTo>
                  <a:cubicBezTo>
                    <a:pt x="16" y="16"/>
                    <a:pt x="16" y="16"/>
                    <a:pt x="16" y="16"/>
                  </a:cubicBezTo>
                  <a:cubicBezTo>
                    <a:pt x="213" y="16"/>
                    <a:pt x="213" y="16"/>
                    <a:pt x="213" y="16"/>
                  </a:cubicBezTo>
                  <a:lnTo>
                    <a:pt x="213" y="129"/>
                  </a:lnTo>
                  <a:close/>
                </a:path>
              </a:pathLst>
            </a:custGeom>
            <a:solidFill>
              <a:srgbClr val="43A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grpSp>
      <p:pic>
        <p:nvPicPr>
          <p:cNvPr id="48" name="Picture 2" descr="https://uhahealth.com/uploads/pdf.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644667" y="1885112"/>
            <a:ext cx="718216" cy="7182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52" name="Rectangle 51"/>
          <p:cNvSpPr/>
          <p:nvPr/>
        </p:nvSpPr>
        <p:spPr>
          <a:xfrm>
            <a:off x="4823598" y="2151934"/>
            <a:ext cx="483198" cy="421774"/>
          </a:xfrm>
          <a:prstGeom prst="rect">
            <a:avLst/>
          </a:prstGeom>
          <a:gradFill>
            <a:gsLst>
              <a:gs pos="0">
                <a:srgbClr val="F4F4F4"/>
              </a:gs>
              <a:gs pos="100000">
                <a:srgbClr val="E6E6E6"/>
              </a:gs>
            </a:gsLst>
            <a:lin ang="54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5" name="Group 4"/>
          <p:cNvGrpSpPr/>
          <p:nvPr/>
        </p:nvGrpSpPr>
        <p:grpSpPr>
          <a:xfrm>
            <a:off x="4931763" y="2205380"/>
            <a:ext cx="257502" cy="284422"/>
            <a:chOff x="5464333" y="2433408"/>
            <a:chExt cx="316920" cy="350052"/>
          </a:xfrm>
        </p:grpSpPr>
        <p:sp>
          <p:nvSpPr>
            <p:cNvPr id="53"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bg1"/>
            </a:solidFill>
            <a:ln w="57150">
              <a:solidFill>
                <a:schemeClr val="bg1"/>
              </a:solidFill>
            </a:ln>
            <a:effectLst>
              <a:glow rad="127000">
                <a:schemeClr val="accent6">
                  <a:lumMod val="50000"/>
                  <a:alpha val="40000"/>
                </a:schemeClr>
              </a:glow>
            </a:effectLst>
          </p:spPr>
          <p:txBody>
            <a:bodyPr vert="horz" wrap="square" lIns="82292" tIns="41146" rIns="82292" bIns="41146" numCol="1" anchor="t" anchorCtr="0" compatLnSpc="1">
              <a:prstTxWarp prst="textNoShape">
                <a:avLst/>
              </a:prstTxWarp>
            </a:bodyPr>
            <a:lstStyle/>
            <a:p>
              <a:endParaRPr lang="en-US" sz="1620"/>
            </a:p>
          </p:txBody>
        </p:sp>
        <p:sp>
          <p:nvSpPr>
            <p:cNvPr id="54"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accent6">
                <a:lumMod val="50000"/>
              </a:schemeClr>
            </a:solidFill>
            <a:ln>
              <a:noFill/>
            </a:ln>
          </p:spPr>
          <p:txBody>
            <a:bodyPr vert="horz" wrap="square" lIns="82292" tIns="41146" rIns="82292" bIns="41146" numCol="1" anchor="t" anchorCtr="0" compatLnSpc="1">
              <a:prstTxWarp prst="textNoShape">
                <a:avLst/>
              </a:prstTxWarp>
            </a:bodyPr>
            <a:lstStyle/>
            <a:p>
              <a:endParaRPr lang="en-US" sz="1620"/>
            </a:p>
          </p:txBody>
        </p:sp>
      </p:grpSp>
      <p:sp>
        <p:nvSpPr>
          <p:cNvPr id="4" name="Arc 3"/>
          <p:cNvSpPr/>
          <p:nvPr/>
        </p:nvSpPr>
        <p:spPr>
          <a:xfrm>
            <a:off x="3094333" y="1024954"/>
            <a:ext cx="3370108" cy="3370108"/>
          </a:xfrm>
          <a:prstGeom prst="arc">
            <a:avLst>
              <a:gd name="adj1" fmla="val 12910851"/>
              <a:gd name="adj2" fmla="val 21417744"/>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8" name="Arc 77"/>
          <p:cNvSpPr/>
          <p:nvPr/>
        </p:nvSpPr>
        <p:spPr>
          <a:xfrm>
            <a:off x="3094333" y="1024954"/>
            <a:ext cx="3370108" cy="3370108"/>
          </a:xfrm>
          <a:prstGeom prst="arc">
            <a:avLst>
              <a:gd name="adj1" fmla="val 506338"/>
              <a:gd name="adj2" fmla="val 8566224"/>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9" name="Arc 78"/>
          <p:cNvSpPr/>
          <p:nvPr/>
        </p:nvSpPr>
        <p:spPr>
          <a:xfrm>
            <a:off x="3094333" y="1024954"/>
            <a:ext cx="3370108" cy="3370108"/>
          </a:xfrm>
          <a:prstGeom prst="arc">
            <a:avLst>
              <a:gd name="adj1" fmla="val 8978733"/>
              <a:gd name="adj2" fmla="val 12488571"/>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1" name="Arc 80"/>
          <p:cNvSpPr/>
          <p:nvPr/>
        </p:nvSpPr>
        <p:spPr>
          <a:xfrm>
            <a:off x="3375179" y="1305800"/>
            <a:ext cx="2808422" cy="2808422"/>
          </a:xfrm>
          <a:prstGeom prst="arc">
            <a:avLst>
              <a:gd name="adj1" fmla="val 5700886"/>
              <a:gd name="adj2" fmla="val 14498583"/>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2" name="Arc 81"/>
          <p:cNvSpPr/>
          <p:nvPr/>
        </p:nvSpPr>
        <p:spPr>
          <a:xfrm>
            <a:off x="3656018" y="1586639"/>
            <a:ext cx="2246740" cy="2246740"/>
          </a:xfrm>
          <a:prstGeom prst="arc">
            <a:avLst>
              <a:gd name="adj1" fmla="val 12141387"/>
              <a:gd name="adj2" fmla="val 20052399"/>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3" name="Arc 82"/>
          <p:cNvSpPr/>
          <p:nvPr/>
        </p:nvSpPr>
        <p:spPr>
          <a:xfrm>
            <a:off x="3656018" y="1586639"/>
            <a:ext cx="2246740" cy="2246740"/>
          </a:xfrm>
          <a:prstGeom prst="arc">
            <a:avLst>
              <a:gd name="adj1" fmla="val 3689439"/>
              <a:gd name="adj2" fmla="val 11331753"/>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63" name="Arc 62"/>
          <p:cNvSpPr/>
          <p:nvPr/>
        </p:nvSpPr>
        <p:spPr>
          <a:xfrm>
            <a:off x="3375179" y="1305800"/>
            <a:ext cx="2808422" cy="2808422"/>
          </a:xfrm>
          <a:prstGeom prst="arc">
            <a:avLst>
              <a:gd name="adj1" fmla="val 18897780"/>
              <a:gd name="adj2" fmla="val 5021329"/>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7" name="Group 6"/>
          <p:cNvGrpSpPr/>
          <p:nvPr/>
        </p:nvGrpSpPr>
        <p:grpSpPr>
          <a:xfrm>
            <a:off x="527970" y="3212923"/>
            <a:ext cx="2427098" cy="764422"/>
            <a:chOff x="441451" y="3431721"/>
            <a:chExt cx="2987134" cy="940808"/>
          </a:xfrm>
        </p:grpSpPr>
        <p:sp>
          <p:nvSpPr>
            <p:cNvPr id="102" name="TextBox 101"/>
            <p:cNvSpPr txBox="1"/>
            <p:nvPr/>
          </p:nvSpPr>
          <p:spPr>
            <a:xfrm>
              <a:off x="441451" y="3431721"/>
              <a:ext cx="2987134" cy="560120"/>
            </a:xfrm>
            <a:prstGeom prst="rect">
              <a:avLst/>
            </a:prstGeom>
            <a:noFill/>
          </p:spPr>
          <p:txBody>
            <a:bodyPr wrap="square" lIns="82292" tIns="41146" rIns="82292" bIns="41146" rtlCol="0">
              <a:spAutoFit/>
            </a:bodyPr>
            <a:lstStyle/>
            <a:p>
              <a:pPr>
                <a:lnSpc>
                  <a:spcPct val="95000"/>
                </a:lnSpc>
                <a:spcAft>
                  <a:spcPts val="450"/>
                </a:spcAft>
              </a:pPr>
              <a:r>
                <a:rPr lang="fr-FR" sz="1440" b="1" dirty="0">
                  <a:solidFill>
                    <a:schemeClr val="tx2"/>
                  </a:solidFill>
                </a:rPr>
                <a:t>Traps Exploit </a:t>
              </a:r>
              <a:r>
                <a:rPr lang="en-US" sz="1440" b="1" dirty="0">
                  <a:solidFill>
                    <a:schemeClr val="tx2"/>
                  </a:solidFill>
                </a:rPr>
                <a:t>Prevention</a:t>
              </a:r>
              <a:r>
                <a:rPr lang="fr-FR" sz="1440" b="1" dirty="0">
                  <a:solidFill>
                    <a:schemeClr val="tx2"/>
                  </a:solidFill>
                </a:rPr>
                <a:t> Modules (EPM)</a:t>
              </a:r>
              <a:endParaRPr lang="en-US" sz="990" dirty="0"/>
            </a:p>
          </p:txBody>
        </p:sp>
        <p:sp>
          <p:nvSpPr>
            <p:cNvPr id="105" name="TextBox 104"/>
            <p:cNvSpPr txBox="1"/>
            <p:nvPr/>
          </p:nvSpPr>
          <p:spPr>
            <a:xfrm>
              <a:off x="441451" y="3958602"/>
              <a:ext cx="2795108" cy="413927"/>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1.	Exploit attempt blocked. Traps requires no prior knowledge of the vulnerability.</a:t>
              </a:r>
            </a:p>
          </p:txBody>
        </p:sp>
      </p:grpSp>
      <p:sp>
        <p:nvSpPr>
          <p:cNvPr id="72" name="Oval 71"/>
          <p:cNvSpPr/>
          <p:nvPr/>
        </p:nvSpPr>
        <p:spPr>
          <a:xfrm>
            <a:off x="3000719" y="931341"/>
            <a:ext cx="3557338" cy="3557336"/>
          </a:xfrm>
          <a:prstGeom prst="ellipse">
            <a:avLst/>
          </a:prstGeom>
          <a:noFill/>
          <a:ln w="889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59" name="Oval 58"/>
          <p:cNvSpPr/>
          <p:nvPr/>
        </p:nvSpPr>
        <p:spPr>
          <a:xfrm>
            <a:off x="3281561" y="1212182"/>
            <a:ext cx="2995652" cy="2995652"/>
          </a:xfrm>
          <a:prstGeom prst="ellipse">
            <a:avLst/>
          </a:prstGeom>
          <a:noFill/>
          <a:ln w="889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60" name="Oval 59"/>
          <p:cNvSpPr/>
          <p:nvPr/>
        </p:nvSpPr>
        <p:spPr>
          <a:xfrm>
            <a:off x="3562405" y="1493027"/>
            <a:ext cx="2433966" cy="2433964"/>
          </a:xfrm>
          <a:prstGeom prst="ellipse">
            <a:avLst/>
          </a:prstGeom>
          <a:noFill/>
          <a:ln w="889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90" name="TextBox 89"/>
          <p:cNvSpPr txBox="1"/>
          <p:nvPr/>
        </p:nvSpPr>
        <p:spPr>
          <a:xfrm>
            <a:off x="5362883" y="2386409"/>
            <a:ext cx="589035" cy="465359"/>
          </a:xfrm>
          <a:prstGeom prst="rect">
            <a:avLst/>
          </a:prstGeom>
          <a:solidFill>
            <a:schemeClr val="bg1"/>
          </a:solidFill>
          <a:effectLst>
            <a:softEdge rad="127000"/>
          </a:effectLst>
        </p:spPr>
        <p:txBody>
          <a:bodyPr wrap="square" lIns="41148" tIns="24689" rIns="41148" bIns="24689" anchorCtr="1">
            <a:spAutoFit/>
          </a:bodyPr>
          <a:lstStyle>
            <a:defPPr>
              <a:defRPr lang="en-US"/>
            </a:defPPr>
            <a:lvl1pPr algn="ctr">
              <a:defRPr sz="1000">
                <a:solidFill>
                  <a:schemeClr val="tx2"/>
                </a:solidFill>
                <a:effectLst>
                  <a:glow rad="228600">
                    <a:schemeClr val="bg1"/>
                  </a:glow>
                </a:effectLst>
                <a:ea typeface="MS PGothic" pitchFamily="34" charset="-128"/>
              </a:defRPr>
            </a:lvl1pPr>
          </a:lstStyle>
          <a:p>
            <a:r>
              <a:rPr lang="en-US" sz="900" dirty="0">
                <a:solidFill>
                  <a:schemeClr val="tx1"/>
                </a:solidFill>
              </a:rPr>
              <a:t>Exploit</a:t>
            </a:r>
            <a:br>
              <a:rPr lang="en-US" sz="900" dirty="0">
                <a:solidFill>
                  <a:schemeClr val="tx1"/>
                </a:solidFill>
              </a:rPr>
            </a:br>
            <a:r>
              <a:rPr lang="en-US" sz="900" dirty="0">
                <a:solidFill>
                  <a:schemeClr val="tx1"/>
                </a:solidFill>
              </a:rPr>
              <a:t>Technique</a:t>
            </a:r>
          </a:p>
          <a:p>
            <a:r>
              <a:rPr lang="en-US" sz="900" dirty="0">
                <a:solidFill>
                  <a:schemeClr val="tx1"/>
                </a:solidFill>
              </a:rPr>
              <a:t>Blocked</a:t>
            </a:r>
          </a:p>
        </p:txBody>
      </p:sp>
      <p:grpSp>
        <p:nvGrpSpPr>
          <p:cNvPr id="15" name="Group 14"/>
          <p:cNvGrpSpPr/>
          <p:nvPr/>
        </p:nvGrpSpPr>
        <p:grpSpPr>
          <a:xfrm>
            <a:off x="6003815" y="3293279"/>
            <a:ext cx="2198650" cy="561684"/>
            <a:chOff x="6539390" y="3625600"/>
            <a:chExt cx="2705975" cy="691290"/>
          </a:xfrm>
        </p:grpSpPr>
        <p:cxnSp>
          <p:nvCxnSpPr>
            <p:cNvPr id="12" name="Straight Connector 11"/>
            <p:cNvCxnSpPr>
              <a:stCxn id="40" idx="1"/>
            </p:cNvCxnSpPr>
            <p:nvPr/>
          </p:nvCxnSpPr>
          <p:spPr>
            <a:xfrm flipH="1">
              <a:off x="6885035" y="3971245"/>
              <a:ext cx="138258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539390" y="3856030"/>
              <a:ext cx="176663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230680" y="4086460"/>
              <a:ext cx="1075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67615" y="3625600"/>
              <a:ext cx="977750" cy="691290"/>
            </a:xfrm>
            <a:prstGeom prst="rect">
              <a:avLst/>
            </a:prstGeom>
            <a:solidFill>
              <a:schemeClr val="tx2"/>
            </a:solidFill>
          </p:spPr>
          <p:txBody>
            <a:bodyPr wrap="none" lIns="82292" tIns="41146" rIns="82292" bIns="41146" rtlCol="0" anchor="ctr" anchorCtr="1">
              <a:noAutofit/>
            </a:bodyPr>
            <a:lstStyle/>
            <a:p>
              <a:pPr algn="ctr"/>
              <a:r>
                <a:rPr lang="en-US" sz="1440" b="1" dirty="0">
                  <a:solidFill>
                    <a:schemeClr val="bg1"/>
                  </a:solidFill>
                </a:rPr>
                <a:t>Traps</a:t>
              </a:r>
              <a:br>
                <a:rPr lang="en-US" sz="1440" b="1" dirty="0">
                  <a:solidFill>
                    <a:schemeClr val="bg1"/>
                  </a:solidFill>
                </a:rPr>
              </a:br>
              <a:r>
                <a:rPr lang="en-US" sz="1440" b="1" dirty="0">
                  <a:solidFill>
                    <a:schemeClr val="bg1"/>
                  </a:solidFill>
                </a:rPr>
                <a:t>EPM</a:t>
              </a:r>
            </a:p>
          </p:txBody>
        </p:sp>
      </p:grpSp>
      <p:pic>
        <p:nvPicPr>
          <p:cNvPr id="45" name="Picture 4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79488" y="1934034"/>
            <a:ext cx="449774" cy="155094"/>
          </a:xfrm>
          <a:prstGeom prst="rect">
            <a:avLst/>
          </a:prstGeom>
          <a:ln w="3175">
            <a:noFill/>
          </a:ln>
        </p:spPr>
      </p:pic>
      <p:sp>
        <p:nvSpPr>
          <p:cNvPr id="46" name="TextBox 45"/>
          <p:cNvSpPr txBox="1"/>
          <p:nvPr/>
        </p:nvSpPr>
        <p:spPr>
          <a:xfrm>
            <a:off x="519568" y="994386"/>
            <a:ext cx="2271074" cy="293602"/>
          </a:xfrm>
          <a:prstGeom prst="rect">
            <a:avLst/>
          </a:prstGeom>
          <a:noFill/>
        </p:spPr>
        <p:txBody>
          <a:bodyPr wrap="square" lIns="82292" tIns="41146" rIns="82292" bIns="41146" rtlCol="0">
            <a:spAutoFit/>
          </a:bodyPr>
          <a:lstStyle/>
          <a:p>
            <a:pPr>
              <a:lnSpc>
                <a:spcPct val="95000"/>
              </a:lnSpc>
              <a:spcAft>
                <a:spcPts val="450"/>
              </a:spcAft>
            </a:pPr>
            <a:r>
              <a:rPr lang="en-US" sz="1440" b="1" dirty="0">
                <a:solidFill>
                  <a:schemeClr val="tx2"/>
                </a:solidFill>
              </a:rPr>
              <a:t>Exploit Attack</a:t>
            </a:r>
            <a:endParaRPr lang="en-US" sz="1080" dirty="0"/>
          </a:p>
        </p:txBody>
      </p:sp>
      <p:sp>
        <p:nvSpPr>
          <p:cNvPr id="47" name="TextBox 46"/>
          <p:cNvSpPr txBox="1"/>
          <p:nvPr/>
        </p:nvSpPr>
        <p:spPr>
          <a:xfrm>
            <a:off x="519568" y="1614891"/>
            <a:ext cx="2271074" cy="517253"/>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2.	PDF is opened and exploit techniques </a:t>
            </a:r>
            <a:br>
              <a:rPr lang="en-US" sz="990" dirty="0"/>
            </a:br>
            <a:r>
              <a:rPr lang="en-US" sz="990" dirty="0"/>
              <a:t>are set in motion to exploit vulnerability in Acrobat Reader. </a:t>
            </a:r>
          </a:p>
        </p:txBody>
      </p:sp>
      <p:sp>
        <p:nvSpPr>
          <p:cNvPr id="51" name="TextBox 50"/>
          <p:cNvSpPr txBox="1"/>
          <p:nvPr/>
        </p:nvSpPr>
        <p:spPr>
          <a:xfrm>
            <a:off x="519568" y="1259680"/>
            <a:ext cx="2271074" cy="372534"/>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1.	Exploit attempt contained in a PDF sent by “known” entity.</a:t>
            </a:r>
          </a:p>
        </p:txBody>
      </p:sp>
      <p:sp>
        <p:nvSpPr>
          <p:cNvPr id="55" name="TextBox 54"/>
          <p:cNvSpPr txBox="1"/>
          <p:nvPr/>
        </p:nvSpPr>
        <p:spPr>
          <a:xfrm>
            <a:off x="519568" y="2093191"/>
            <a:ext cx="2271074" cy="372534"/>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3.	Exploit evades AV and drops a malware payload onto the target.</a:t>
            </a:r>
          </a:p>
        </p:txBody>
      </p:sp>
      <p:sp>
        <p:nvSpPr>
          <p:cNvPr id="56" name="TextBox 55"/>
          <p:cNvSpPr txBox="1"/>
          <p:nvPr/>
        </p:nvSpPr>
        <p:spPr>
          <a:xfrm>
            <a:off x="519568" y="2451288"/>
            <a:ext cx="2271074" cy="227815"/>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4.	Malware evades AV, runs in memory.</a:t>
            </a:r>
          </a:p>
        </p:txBody>
      </p:sp>
      <p:sp>
        <p:nvSpPr>
          <p:cNvPr id="44" name="TextBox 43"/>
          <p:cNvSpPr txBox="1"/>
          <p:nvPr/>
        </p:nvSpPr>
        <p:spPr>
          <a:xfrm>
            <a:off x="3624814" y="4701480"/>
            <a:ext cx="2009396" cy="338554"/>
          </a:xfrm>
          <a:prstGeom prst="rect">
            <a:avLst/>
          </a:prstGeom>
          <a:noFill/>
        </p:spPr>
        <p:txBody>
          <a:bodyPr wrap="none" rtlCol="0">
            <a:spAutoFit/>
          </a:bodyPr>
          <a:lstStyle/>
          <a:p>
            <a:r>
              <a:rPr lang="fi-FI" sz="1600" i="1" dirty="0" smtClean="0"/>
              <a:t>Slide source: Palo Alto</a:t>
            </a:r>
            <a:endParaRPr lang="fi-FI" sz="1600" i="1" dirty="0"/>
          </a:p>
        </p:txBody>
      </p:sp>
    </p:spTree>
    <p:extLst>
      <p:ext uri="{BB962C8B-B14F-4D97-AF65-F5344CB8AC3E}">
        <p14:creationId xmlns:p14="http://schemas.microsoft.com/office/powerpoint/2010/main" val="904370219"/>
      </p:ext>
    </p:extLst>
  </p:cSld>
  <p:clrMapOvr>
    <a:masterClrMapping/>
  </p:clrMapOvr>
  <mc:AlternateContent xmlns:mc="http://schemas.openxmlformats.org/markup-compatibility/2006" xmlns:p14="http://schemas.microsoft.com/office/powerpoint/2010/main">
    <mc:Choice Requires="p14">
      <p:transition spd="slow" p14:dur="2000">
        <p:wheel spokes="1"/>
      </p:transition>
    </mc:Choice>
    <mc:Fallback xmlns="">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8"/>
          <p:cNvSpPr>
            <a:spLocks noChangeShapeType="1"/>
          </p:cNvSpPr>
          <p:nvPr/>
        </p:nvSpPr>
        <p:spPr bwMode="auto">
          <a:xfrm flipV="1">
            <a:off x="5392995" y="2317432"/>
            <a:ext cx="502568" cy="2"/>
          </a:xfrm>
          <a:prstGeom prst="line">
            <a:avLst/>
          </a:prstGeom>
          <a:noFill/>
          <a:ln w="25400" cap="rnd">
            <a:solidFill>
              <a:srgbClr val="EA0000"/>
            </a:solidFill>
            <a:prstDash val="solid"/>
            <a:round/>
            <a:headEnd/>
            <a:tailEnd/>
          </a:ln>
          <a:extLst>
            <a:ext uri="{909E8E84-426E-40DD-AFC4-6F175D3DCCD1}">
              <a14:hiddenFill xmlns:a14="http://schemas.microsoft.com/office/drawing/2010/main">
                <a:noFill/>
              </a14:hiddenFill>
            </a:ext>
          </a:extLst>
        </p:spPr>
        <p:txBody>
          <a:bodyPr vert="horz" wrap="square" lIns="82296" tIns="41148" rIns="82296" bIns="41148" numCol="1" anchor="t" anchorCtr="0" compatLnSpc="1">
            <a:prstTxWarp prst="textNoShape">
              <a:avLst/>
            </a:prstTxWarp>
          </a:bodyPr>
          <a:lstStyle/>
          <a:p>
            <a:endParaRPr lang="en-US" sz="1620"/>
          </a:p>
        </p:txBody>
      </p:sp>
      <p:sp>
        <p:nvSpPr>
          <p:cNvPr id="108" name="Oval 107"/>
          <p:cNvSpPr/>
          <p:nvPr/>
        </p:nvSpPr>
        <p:spPr>
          <a:xfrm>
            <a:off x="3582463" y="1513085"/>
            <a:ext cx="2393850" cy="2393848"/>
          </a:xfrm>
          <a:prstGeom prst="ellipse">
            <a:avLst/>
          </a:prstGeom>
          <a:noFill/>
          <a:ln w="88900" cap="rnd">
            <a:solidFill>
              <a:srgbClr val="3D6D89">
                <a:alpha val="34902"/>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3" name="Group 2"/>
          <p:cNvGrpSpPr/>
          <p:nvPr/>
        </p:nvGrpSpPr>
        <p:grpSpPr>
          <a:xfrm>
            <a:off x="3367630" y="1298251"/>
            <a:ext cx="2823516" cy="2823516"/>
            <a:chOff x="3543801" y="1244491"/>
            <a:chExt cx="3533260" cy="3533260"/>
          </a:xfrm>
        </p:grpSpPr>
        <p:sp>
          <p:nvSpPr>
            <p:cNvPr id="40" name="Freeform 7"/>
            <p:cNvSpPr>
              <a:spLocks/>
            </p:cNvSpPr>
            <p:nvPr/>
          </p:nvSpPr>
          <p:spPr bwMode="auto">
            <a:xfrm>
              <a:off x="6314562" y="1647791"/>
              <a:ext cx="462476" cy="927134"/>
            </a:xfrm>
            <a:custGeom>
              <a:avLst/>
              <a:gdLst>
                <a:gd name="T0" fmla="*/ 114 w 168"/>
                <a:gd name="T1" fmla="*/ 314 h 314"/>
                <a:gd name="T2" fmla="*/ 149 w 168"/>
                <a:gd name="T3" fmla="*/ 314 h 314"/>
                <a:gd name="T4" fmla="*/ 168 w 168"/>
                <a:gd name="T5" fmla="*/ 296 h 314"/>
                <a:gd name="T6" fmla="*/ 167 w 168"/>
                <a:gd name="T7" fmla="*/ 289 h 314"/>
                <a:gd name="T8" fmla="*/ 7 w 168"/>
                <a:gd name="T9" fmla="*/ 54 h 314"/>
                <a:gd name="T10" fmla="*/ 7 w 168"/>
                <a:gd name="T11" fmla="*/ 28 h 314"/>
                <a:gd name="T12" fmla="*/ 35 w 168"/>
                <a:gd name="T13" fmla="*/ 0 h 314"/>
                <a:gd name="connsiteX0" fmla="*/ 6369 w 9583"/>
                <a:gd name="connsiteY0" fmla="*/ 10264 h 10264"/>
                <a:gd name="connsiteX1" fmla="*/ 8452 w 9583"/>
                <a:gd name="connsiteY1" fmla="*/ 10264 h 10264"/>
                <a:gd name="connsiteX2" fmla="*/ 9583 w 9583"/>
                <a:gd name="connsiteY2" fmla="*/ 9691 h 10264"/>
                <a:gd name="connsiteX3" fmla="*/ 9523 w 9583"/>
                <a:gd name="connsiteY3" fmla="*/ 9468 h 10264"/>
                <a:gd name="connsiteX4" fmla="*/ 0 w 9583"/>
                <a:gd name="connsiteY4" fmla="*/ 1984 h 10264"/>
                <a:gd name="connsiteX5" fmla="*/ 0 w 9583"/>
                <a:gd name="connsiteY5" fmla="*/ 1156 h 10264"/>
                <a:gd name="connsiteX6" fmla="*/ 2159 w 9583"/>
                <a:gd name="connsiteY6" fmla="*/ 0 h 1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3" h="10264">
                  <a:moveTo>
                    <a:pt x="6369" y="10264"/>
                  </a:moveTo>
                  <a:lnTo>
                    <a:pt x="8452" y="10264"/>
                  </a:lnTo>
                  <a:cubicBezTo>
                    <a:pt x="9107" y="10264"/>
                    <a:pt x="9583" y="10009"/>
                    <a:pt x="9583" y="9691"/>
                  </a:cubicBezTo>
                  <a:cubicBezTo>
                    <a:pt x="9583" y="9627"/>
                    <a:pt x="9523" y="9532"/>
                    <a:pt x="9523" y="9468"/>
                  </a:cubicBezTo>
                  <a:cubicBezTo>
                    <a:pt x="7559" y="6538"/>
                    <a:pt x="4285" y="3990"/>
                    <a:pt x="0" y="1984"/>
                  </a:cubicBezTo>
                  <a:cubicBezTo>
                    <a:pt x="-417" y="1761"/>
                    <a:pt x="-417" y="1379"/>
                    <a:pt x="0" y="1156"/>
                  </a:cubicBezTo>
                  <a:lnTo>
                    <a:pt x="2159" y="0"/>
                  </a:lnTo>
                </a:path>
              </a:pathLst>
            </a:custGeom>
            <a:noFill/>
            <a:ln w="25400" cap="rnd">
              <a:solidFill>
                <a:srgbClr val="EA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US" sz="1620"/>
            </a:p>
          </p:txBody>
        </p:sp>
        <p:sp>
          <p:nvSpPr>
            <p:cNvPr id="47" name="Arc 46"/>
            <p:cNvSpPr/>
            <p:nvPr/>
          </p:nvSpPr>
          <p:spPr>
            <a:xfrm>
              <a:off x="3543801" y="1244491"/>
              <a:ext cx="3533260" cy="3533260"/>
            </a:xfrm>
            <a:prstGeom prst="arc">
              <a:avLst>
                <a:gd name="adj1" fmla="val 18385668"/>
                <a:gd name="adj2" fmla="val 18717035"/>
              </a:avLst>
            </a:prstGeom>
            <a:noFill/>
            <a:ln w="25400" cap="rnd">
              <a:solidFill>
                <a:srgbClr val="EA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296" tIns="41148" rIns="82296" bIns="41148" numCol="1" anchor="t" anchorCtr="0" compatLnSpc="1">
              <a:prstTxWarp prst="textNoShape">
                <a:avLst/>
              </a:prstTxWarp>
            </a:bodyPr>
            <a:lstStyle/>
            <a:p>
              <a:endParaRPr lang="en-US" sz="1620"/>
            </a:p>
          </p:txBody>
        </p:sp>
      </p:grpSp>
      <p:sp>
        <p:nvSpPr>
          <p:cNvPr id="75" name="Arc 74"/>
          <p:cNvSpPr/>
          <p:nvPr/>
        </p:nvSpPr>
        <p:spPr>
          <a:xfrm>
            <a:off x="3398323" y="1328944"/>
            <a:ext cx="2762134" cy="2762134"/>
          </a:xfrm>
          <a:prstGeom prst="arc">
            <a:avLst>
              <a:gd name="adj1" fmla="val 15054812"/>
              <a:gd name="adj2" fmla="val 18203132"/>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6" name="Arc 75"/>
          <p:cNvSpPr/>
          <p:nvPr/>
        </p:nvSpPr>
        <p:spPr>
          <a:xfrm>
            <a:off x="3674533" y="1605154"/>
            <a:ext cx="2209710" cy="2209710"/>
          </a:xfrm>
          <a:prstGeom prst="arc">
            <a:avLst>
              <a:gd name="adj1" fmla="val 20913742"/>
              <a:gd name="adj2" fmla="val 3056676"/>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2" name="Title 1"/>
          <p:cNvSpPr>
            <a:spLocks noGrp="1"/>
          </p:cNvSpPr>
          <p:nvPr>
            <p:ph type="title"/>
          </p:nvPr>
        </p:nvSpPr>
        <p:spPr>
          <a:xfrm>
            <a:off x="-8592" y="157458"/>
            <a:ext cx="9161184" cy="954290"/>
          </a:xfrm>
        </p:spPr>
        <p:txBody>
          <a:bodyPr/>
          <a:lstStyle/>
          <a:p>
            <a:r>
              <a:rPr lang="en-US" dirty="0"/>
              <a:t>Palo Alto Traps</a:t>
            </a:r>
          </a:p>
        </p:txBody>
      </p:sp>
      <p:sp>
        <p:nvSpPr>
          <p:cNvPr id="27" name="TextBox 26"/>
          <p:cNvSpPr txBox="1"/>
          <p:nvPr/>
        </p:nvSpPr>
        <p:spPr>
          <a:xfrm>
            <a:off x="4044184" y="3046532"/>
            <a:ext cx="1470412" cy="714615"/>
          </a:xfrm>
          <a:prstGeom prst="rect">
            <a:avLst/>
          </a:prstGeom>
          <a:noFill/>
        </p:spPr>
        <p:txBody>
          <a:bodyPr wrap="square" lIns="82292" tIns="41146" rIns="82292" bIns="41146" rtlCol="0" anchor="t" anchorCtr="1">
            <a:spAutoFit/>
          </a:bodyPr>
          <a:lstStyle/>
          <a:p>
            <a:pPr algn="ctr">
              <a:lnSpc>
                <a:spcPct val="95000"/>
              </a:lnSpc>
            </a:pPr>
            <a:r>
              <a:rPr lang="en-US" sz="1440" b="1" dirty="0"/>
              <a:t>Normal Application</a:t>
            </a:r>
            <a:br>
              <a:rPr lang="en-US" sz="1440" b="1" dirty="0"/>
            </a:br>
            <a:r>
              <a:rPr lang="en-US" sz="1440" b="1" dirty="0"/>
              <a:t>Execution</a:t>
            </a:r>
          </a:p>
        </p:txBody>
      </p:sp>
      <p:grpSp>
        <p:nvGrpSpPr>
          <p:cNvPr id="128" name="Group 127"/>
          <p:cNvGrpSpPr/>
          <p:nvPr/>
        </p:nvGrpSpPr>
        <p:grpSpPr>
          <a:xfrm>
            <a:off x="4200511" y="2331122"/>
            <a:ext cx="880674" cy="591162"/>
            <a:chOff x="4605474" y="2587080"/>
            <a:chExt cx="1102047" cy="739761"/>
          </a:xfrm>
        </p:grpSpPr>
        <p:sp>
          <p:nvSpPr>
            <p:cNvPr id="23" name="Freeform 5"/>
            <p:cNvSpPr>
              <a:spLocks/>
            </p:cNvSpPr>
            <p:nvPr/>
          </p:nvSpPr>
          <p:spPr bwMode="auto">
            <a:xfrm>
              <a:off x="4605474" y="2587080"/>
              <a:ext cx="453784" cy="724428"/>
            </a:xfrm>
            <a:custGeom>
              <a:avLst/>
              <a:gdLst>
                <a:gd name="T0" fmla="*/ 94 w 138"/>
                <a:gd name="T1" fmla="*/ 190 h 237"/>
                <a:gd name="T2" fmla="*/ 94 w 138"/>
                <a:gd name="T3" fmla="*/ 147 h 237"/>
                <a:gd name="T4" fmla="*/ 14 w 138"/>
                <a:gd name="T5" fmla="*/ 147 h 237"/>
                <a:gd name="T6" fmla="*/ 14 w 138"/>
                <a:gd name="T7" fmla="*/ 15 h 237"/>
                <a:gd name="T8" fmla="*/ 15 w 138"/>
                <a:gd name="T9" fmla="*/ 14 h 237"/>
                <a:gd name="T10" fmla="*/ 124 w 138"/>
                <a:gd name="T11" fmla="*/ 14 h 237"/>
                <a:gd name="T12" fmla="*/ 124 w 138"/>
                <a:gd name="T13" fmla="*/ 15 h 237"/>
                <a:gd name="T14" fmla="*/ 124 w 138"/>
                <a:gd name="T15" fmla="*/ 24 h 237"/>
                <a:gd name="T16" fmla="*/ 138 w 138"/>
                <a:gd name="T17" fmla="*/ 24 h 237"/>
                <a:gd name="T18" fmla="*/ 138 w 138"/>
                <a:gd name="T19" fmla="*/ 15 h 237"/>
                <a:gd name="T20" fmla="*/ 124 w 138"/>
                <a:gd name="T21" fmla="*/ 0 h 237"/>
                <a:gd name="T22" fmla="*/ 15 w 138"/>
                <a:gd name="T23" fmla="*/ 0 h 237"/>
                <a:gd name="T24" fmla="*/ 0 w 138"/>
                <a:gd name="T25" fmla="*/ 15 h 237"/>
                <a:gd name="T26" fmla="*/ 0 w 138"/>
                <a:gd name="T27" fmla="*/ 222 h 237"/>
                <a:gd name="T28" fmla="*/ 15 w 138"/>
                <a:gd name="T29" fmla="*/ 237 h 237"/>
                <a:gd name="T30" fmla="*/ 124 w 138"/>
                <a:gd name="T31" fmla="*/ 237 h 237"/>
                <a:gd name="T32" fmla="*/ 138 w 138"/>
                <a:gd name="T33" fmla="*/ 222 h 237"/>
                <a:gd name="T34" fmla="*/ 138 w 138"/>
                <a:gd name="T35" fmla="*/ 215 h 237"/>
                <a:gd name="T36" fmla="*/ 118 w 138"/>
                <a:gd name="T37" fmla="*/ 215 h 237"/>
                <a:gd name="T38" fmla="*/ 94 w 138"/>
                <a:gd name="T39" fmla="*/ 1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237">
                  <a:moveTo>
                    <a:pt x="94" y="190"/>
                  </a:moveTo>
                  <a:cubicBezTo>
                    <a:pt x="94" y="147"/>
                    <a:pt x="94" y="147"/>
                    <a:pt x="94" y="147"/>
                  </a:cubicBezTo>
                  <a:cubicBezTo>
                    <a:pt x="14" y="147"/>
                    <a:pt x="14" y="147"/>
                    <a:pt x="14" y="147"/>
                  </a:cubicBezTo>
                  <a:cubicBezTo>
                    <a:pt x="14" y="15"/>
                    <a:pt x="14" y="15"/>
                    <a:pt x="14" y="15"/>
                  </a:cubicBezTo>
                  <a:cubicBezTo>
                    <a:pt x="14" y="14"/>
                    <a:pt x="14" y="14"/>
                    <a:pt x="15" y="14"/>
                  </a:cubicBezTo>
                  <a:cubicBezTo>
                    <a:pt x="124" y="14"/>
                    <a:pt x="124" y="14"/>
                    <a:pt x="124" y="14"/>
                  </a:cubicBezTo>
                  <a:cubicBezTo>
                    <a:pt x="124" y="14"/>
                    <a:pt x="124" y="14"/>
                    <a:pt x="124" y="15"/>
                  </a:cubicBezTo>
                  <a:cubicBezTo>
                    <a:pt x="124" y="24"/>
                    <a:pt x="124" y="24"/>
                    <a:pt x="124" y="24"/>
                  </a:cubicBezTo>
                  <a:cubicBezTo>
                    <a:pt x="138" y="24"/>
                    <a:pt x="138" y="24"/>
                    <a:pt x="138" y="24"/>
                  </a:cubicBezTo>
                  <a:cubicBezTo>
                    <a:pt x="138" y="15"/>
                    <a:pt x="138" y="15"/>
                    <a:pt x="138" y="15"/>
                  </a:cubicBezTo>
                  <a:cubicBezTo>
                    <a:pt x="138" y="6"/>
                    <a:pt x="132" y="0"/>
                    <a:pt x="124" y="0"/>
                  </a:cubicBezTo>
                  <a:cubicBezTo>
                    <a:pt x="15" y="0"/>
                    <a:pt x="15" y="0"/>
                    <a:pt x="15" y="0"/>
                  </a:cubicBezTo>
                  <a:cubicBezTo>
                    <a:pt x="7" y="0"/>
                    <a:pt x="0" y="6"/>
                    <a:pt x="0" y="15"/>
                  </a:cubicBezTo>
                  <a:cubicBezTo>
                    <a:pt x="0" y="222"/>
                    <a:pt x="0" y="222"/>
                    <a:pt x="0" y="222"/>
                  </a:cubicBezTo>
                  <a:cubicBezTo>
                    <a:pt x="0" y="230"/>
                    <a:pt x="7" y="237"/>
                    <a:pt x="15" y="237"/>
                  </a:cubicBezTo>
                  <a:cubicBezTo>
                    <a:pt x="124" y="237"/>
                    <a:pt x="124" y="237"/>
                    <a:pt x="124" y="237"/>
                  </a:cubicBezTo>
                  <a:cubicBezTo>
                    <a:pt x="132" y="237"/>
                    <a:pt x="138" y="230"/>
                    <a:pt x="138" y="222"/>
                  </a:cubicBezTo>
                  <a:cubicBezTo>
                    <a:pt x="138" y="215"/>
                    <a:pt x="138" y="215"/>
                    <a:pt x="138" y="215"/>
                  </a:cubicBezTo>
                  <a:cubicBezTo>
                    <a:pt x="118" y="215"/>
                    <a:pt x="118" y="215"/>
                    <a:pt x="118" y="215"/>
                  </a:cubicBezTo>
                  <a:cubicBezTo>
                    <a:pt x="105" y="215"/>
                    <a:pt x="94" y="204"/>
                    <a:pt x="94" y="190"/>
                  </a:cubicBezTo>
                  <a:close/>
                </a:path>
              </a:pathLst>
            </a:custGeom>
            <a:solidFill>
              <a:srgbClr val="43A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sp>
          <p:nvSpPr>
            <p:cNvPr id="24" name="Rectangle 6"/>
            <p:cNvSpPr>
              <a:spLocks noChangeArrowheads="1"/>
            </p:cNvSpPr>
            <p:nvPr/>
          </p:nvSpPr>
          <p:spPr bwMode="auto">
            <a:xfrm>
              <a:off x="4733747" y="2749341"/>
              <a:ext cx="182065" cy="54938"/>
            </a:xfrm>
            <a:prstGeom prst="rect">
              <a:avLst/>
            </a:prstGeom>
            <a:solidFill>
              <a:srgbClr val="43A5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sp>
          <p:nvSpPr>
            <p:cNvPr id="25" name="Freeform 7"/>
            <p:cNvSpPr>
              <a:spLocks noEditPoints="1"/>
            </p:cNvSpPr>
            <p:nvPr/>
          </p:nvSpPr>
          <p:spPr bwMode="auto">
            <a:xfrm>
              <a:off x="4954431" y="2700790"/>
              <a:ext cx="753090" cy="626051"/>
            </a:xfrm>
            <a:custGeom>
              <a:avLst/>
              <a:gdLst>
                <a:gd name="T0" fmla="*/ 217 w 229"/>
                <a:gd name="T1" fmla="*/ 0 h 205"/>
                <a:gd name="T2" fmla="*/ 12 w 229"/>
                <a:gd name="T3" fmla="*/ 0 h 205"/>
                <a:gd name="T4" fmla="*/ 0 w 229"/>
                <a:gd name="T5" fmla="*/ 12 h 205"/>
                <a:gd name="T6" fmla="*/ 0 w 229"/>
                <a:gd name="T7" fmla="*/ 153 h 205"/>
                <a:gd name="T8" fmla="*/ 12 w 229"/>
                <a:gd name="T9" fmla="*/ 165 h 205"/>
                <a:gd name="T10" fmla="*/ 88 w 229"/>
                <a:gd name="T11" fmla="*/ 165 h 205"/>
                <a:gd name="T12" fmla="*/ 88 w 229"/>
                <a:gd name="T13" fmla="*/ 186 h 205"/>
                <a:gd name="T14" fmla="*/ 62 w 229"/>
                <a:gd name="T15" fmla="*/ 186 h 205"/>
                <a:gd name="T16" fmla="*/ 62 w 229"/>
                <a:gd name="T17" fmla="*/ 205 h 205"/>
                <a:gd name="T18" fmla="*/ 167 w 229"/>
                <a:gd name="T19" fmla="*/ 205 h 205"/>
                <a:gd name="T20" fmla="*/ 167 w 229"/>
                <a:gd name="T21" fmla="*/ 186 h 205"/>
                <a:gd name="T22" fmla="*/ 142 w 229"/>
                <a:gd name="T23" fmla="*/ 186 h 205"/>
                <a:gd name="T24" fmla="*/ 142 w 229"/>
                <a:gd name="T25" fmla="*/ 165 h 205"/>
                <a:gd name="T26" fmla="*/ 217 w 229"/>
                <a:gd name="T27" fmla="*/ 165 h 205"/>
                <a:gd name="T28" fmla="*/ 229 w 229"/>
                <a:gd name="T29" fmla="*/ 153 h 205"/>
                <a:gd name="T30" fmla="*/ 229 w 229"/>
                <a:gd name="T31" fmla="*/ 12 h 205"/>
                <a:gd name="T32" fmla="*/ 217 w 229"/>
                <a:gd name="T33" fmla="*/ 0 h 205"/>
                <a:gd name="T34" fmla="*/ 213 w 229"/>
                <a:gd name="T35" fmla="*/ 129 h 205"/>
                <a:gd name="T36" fmla="*/ 16 w 229"/>
                <a:gd name="T37" fmla="*/ 129 h 205"/>
                <a:gd name="T38" fmla="*/ 16 w 229"/>
                <a:gd name="T39" fmla="*/ 16 h 205"/>
                <a:gd name="T40" fmla="*/ 213 w 229"/>
                <a:gd name="T41" fmla="*/ 16 h 205"/>
                <a:gd name="T42" fmla="*/ 213 w 229"/>
                <a:gd name="T43" fmla="*/ 1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205">
                  <a:moveTo>
                    <a:pt x="217" y="0"/>
                  </a:moveTo>
                  <a:cubicBezTo>
                    <a:pt x="12" y="0"/>
                    <a:pt x="12" y="0"/>
                    <a:pt x="12" y="0"/>
                  </a:cubicBezTo>
                  <a:cubicBezTo>
                    <a:pt x="6" y="0"/>
                    <a:pt x="0" y="5"/>
                    <a:pt x="0" y="12"/>
                  </a:cubicBezTo>
                  <a:cubicBezTo>
                    <a:pt x="0" y="153"/>
                    <a:pt x="0" y="153"/>
                    <a:pt x="0" y="153"/>
                  </a:cubicBezTo>
                  <a:cubicBezTo>
                    <a:pt x="0" y="160"/>
                    <a:pt x="6" y="165"/>
                    <a:pt x="12" y="165"/>
                  </a:cubicBezTo>
                  <a:cubicBezTo>
                    <a:pt x="88" y="165"/>
                    <a:pt x="88" y="165"/>
                    <a:pt x="88" y="165"/>
                  </a:cubicBezTo>
                  <a:cubicBezTo>
                    <a:pt x="88" y="186"/>
                    <a:pt x="88" y="186"/>
                    <a:pt x="88" y="186"/>
                  </a:cubicBezTo>
                  <a:cubicBezTo>
                    <a:pt x="62" y="186"/>
                    <a:pt x="62" y="186"/>
                    <a:pt x="62" y="186"/>
                  </a:cubicBezTo>
                  <a:cubicBezTo>
                    <a:pt x="62" y="205"/>
                    <a:pt x="62" y="205"/>
                    <a:pt x="62" y="205"/>
                  </a:cubicBezTo>
                  <a:cubicBezTo>
                    <a:pt x="167" y="205"/>
                    <a:pt x="167" y="205"/>
                    <a:pt x="167" y="205"/>
                  </a:cubicBezTo>
                  <a:cubicBezTo>
                    <a:pt x="167" y="186"/>
                    <a:pt x="167" y="186"/>
                    <a:pt x="167" y="186"/>
                  </a:cubicBezTo>
                  <a:cubicBezTo>
                    <a:pt x="142" y="186"/>
                    <a:pt x="142" y="186"/>
                    <a:pt x="142" y="186"/>
                  </a:cubicBezTo>
                  <a:cubicBezTo>
                    <a:pt x="142" y="165"/>
                    <a:pt x="142" y="165"/>
                    <a:pt x="142" y="165"/>
                  </a:cubicBezTo>
                  <a:cubicBezTo>
                    <a:pt x="217" y="165"/>
                    <a:pt x="217" y="165"/>
                    <a:pt x="217" y="165"/>
                  </a:cubicBezTo>
                  <a:cubicBezTo>
                    <a:pt x="224" y="165"/>
                    <a:pt x="229" y="160"/>
                    <a:pt x="229" y="153"/>
                  </a:cubicBezTo>
                  <a:cubicBezTo>
                    <a:pt x="229" y="12"/>
                    <a:pt x="229" y="12"/>
                    <a:pt x="229" y="12"/>
                  </a:cubicBezTo>
                  <a:cubicBezTo>
                    <a:pt x="229" y="5"/>
                    <a:pt x="224" y="0"/>
                    <a:pt x="217" y="0"/>
                  </a:cubicBezTo>
                  <a:close/>
                  <a:moveTo>
                    <a:pt x="213" y="129"/>
                  </a:moveTo>
                  <a:cubicBezTo>
                    <a:pt x="16" y="129"/>
                    <a:pt x="16" y="129"/>
                    <a:pt x="16" y="129"/>
                  </a:cubicBezTo>
                  <a:cubicBezTo>
                    <a:pt x="16" y="16"/>
                    <a:pt x="16" y="16"/>
                    <a:pt x="16" y="16"/>
                  </a:cubicBezTo>
                  <a:cubicBezTo>
                    <a:pt x="213" y="16"/>
                    <a:pt x="213" y="16"/>
                    <a:pt x="213" y="16"/>
                  </a:cubicBezTo>
                  <a:lnTo>
                    <a:pt x="213" y="129"/>
                  </a:lnTo>
                  <a:close/>
                </a:path>
              </a:pathLst>
            </a:custGeom>
            <a:solidFill>
              <a:srgbClr val="43A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en-US" sz="1620"/>
            </a:p>
          </p:txBody>
        </p:sp>
      </p:grpSp>
      <p:pic>
        <p:nvPicPr>
          <p:cNvPr id="48" name="Picture 2" descr="https://uhahealth.com/uploads/pdf.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650586" y="1891031"/>
            <a:ext cx="706378" cy="706374"/>
          </a:xfrm>
          <a:prstGeom prst="rect">
            <a:avLst/>
          </a:prstGeom>
          <a:noFill/>
          <a:effectLst/>
          <a:extLst>
            <a:ext uri="{909E8E84-426E-40DD-AFC4-6F175D3DCCD1}">
              <a14:hiddenFill xmlns:a14="http://schemas.microsoft.com/office/drawing/2010/main">
                <a:solidFill>
                  <a:srgbClr val="FFFFFF"/>
                </a:solidFill>
              </a14:hiddenFill>
            </a:ext>
          </a:extLst>
        </p:spPr>
      </p:pic>
      <p:sp>
        <p:nvSpPr>
          <p:cNvPr id="52" name="Rectangle 51"/>
          <p:cNvSpPr/>
          <p:nvPr/>
        </p:nvSpPr>
        <p:spPr>
          <a:xfrm>
            <a:off x="4827580" y="2155410"/>
            <a:ext cx="475234" cy="414822"/>
          </a:xfrm>
          <a:prstGeom prst="rect">
            <a:avLst/>
          </a:prstGeom>
          <a:gradFill>
            <a:gsLst>
              <a:gs pos="0">
                <a:srgbClr val="F4F4F4"/>
              </a:gs>
              <a:gs pos="100000">
                <a:srgbClr val="E6E6E6"/>
              </a:gs>
            </a:gsLst>
            <a:lin ang="54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5" name="Group 4"/>
          <p:cNvGrpSpPr/>
          <p:nvPr/>
        </p:nvGrpSpPr>
        <p:grpSpPr>
          <a:xfrm>
            <a:off x="4933884" y="2207723"/>
            <a:ext cx="253260" cy="279736"/>
            <a:chOff x="5464333" y="2433408"/>
            <a:chExt cx="316920" cy="350052"/>
          </a:xfrm>
        </p:grpSpPr>
        <p:sp>
          <p:nvSpPr>
            <p:cNvPr id="53"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bg1"/>
            </a:solidFill>
            <a:ln w="57150">
              <a:solidFill>
                <a:schemeClr val="bg1"/>
              </a:solidFill>
            </a:ln>
            <a:effectLst>
              <a:glow rad="127000">
                <a:schemeClr val="accent6">
                  <a:lumMod val="50000"/>
                  <a:alpha val="40000"/>
                </a:schemeClr>
              </a:glow>
            </a:effectLst>
          </p:spPr>
          <p:txBody>
            <a:bodyPr vert="horz" wrap="square" lIns="82292" tIns="41146" rIns="82292" bIns="41146" numCol="1" anchor="t" anchorCtr="0" compatLnSpc="1">
              <a:prstTxWarp prst="textNoShape">
                <a:avLst/>
              </a:prstTxWarp>
            </a:bodyPr>
            <a:lstStyle/>
            <a:p>
              <a:endParaRPr lang="en-US" sz="1620"/>
            </a:p>
          </p:txBody>
        </p:sp>
        <p:sp>
          <p:nvSpPr>
            <p:cNvPr id="54"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accent6">
                <a:lumMod val="50000"/>
              </a:schemeClr>
            </a:solidFill>
            <a:ln>
              <a:noFill/>
            </a:ln>
          </p:spPr>
          <p:txBody>
            <a:bodyPr vert="horz" wrap="square" lIns="82292" tIns="41146" rIns="82292" bIns="41146" numCol="1" anchor="t" anchorCtr="0" compatLnSpc="1">
              <a:prstTxWarp prst="textNoShape">
                <a:avLst/>
              </a:prstTxWarp>
            </a:bodyPr>
            <a:lstStyle/>
            <a:p>
              <a:endParaRPr lang="en-US" sz="1620"/>
            </a:p>
          </p:txBody>
        </p:sp>
      </p:grpSp>
      <p:sp>
        <p:nvSpPr>
          <p:cNvPr id="4" name="Arc 3"/>
          <p:cNvSpPr/>
          <p:nvPr/>
        </p:nvSpPr>
        <p:spPr>
          <a:xfrm>
            <a:off x="3122105" y="1052726"/>
            <a:ext cx="3314564" cy="3314564"/>
          </a:xfrm>
          <a:prstGeom prst="arc">
            <a:avLst>
              <a:gd name="adj1" fmla="val 12910851"/>
              <a:gd name="adj2" fmla="val 21417744"/>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8" name="Arc 77"/>
          <p:cNvSpPr/>
          <p:nvPr/>
        </p:nvSpPr>
        <p:spPr>
          <a:xfrm>
            <a:off x="3122105" y="1052726"/>
            <a:ext cx="3314564" cy="3314564"/>
          </a:xfrm>
          <a:prstGeom prst="arc">
            <a:avLst>
              <a:gd name="adj1" fmla="val 506338"/>
              <a:gd name="adj2" fmla="val 8566224"/>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9" name="Arc 78"/>
          <p:cNvSpPr/>
          <p:nvPr/>
        </p:nvSpPr>
        <p:spPr>
          <a:xfrm>
            <a:off x="3122105" y="1052726"/>
            <a:ext cx="3314564" cy="3314564"/>
          </a:xfrm>
          <a:prstGeom prst="arc">
            <a:avLst>
              <a:gd name="adj1" fmla="val 8978733"/>
              <a:gd name="adj2" fmla="val 12488571"/>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1" name="Arc 80"/>
          <p:cNvSpPr/>
          <p:nvPr/>
        </p:nvSpPr>
        <p:spPr>
          <a:xfrm>
            <a:off x="3398323" y="1328944"/>
            <a:ext cx="2762134" cy="2762134"/>
          </a:xfrm>
          <a:prstGeom prst="arc">
            <a:avLst>
              <a:gd name="adj1" fmla="val 5700886"/>
              <a:gd name="adj2" fmla="val 14498583"/>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2" name="Arc 81"/>
          <p:cNvSpPr/>
          <p:nvPr/>
        </p:nvSpPr>
        <p:spPr>
          <a:xfrm>
            <a:off x="3674533" y="1605154"/>
            <a:ext cx="2209710" cy="2209710"/>
          </a:xfrm>
          <a:prstGeom prst="arc">
            <a:avLst>
              <a:gd name="adj1" fmla="val 12141387"/>
              <a:gd name="adj2" fmla="val 20052399"/>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83" name="Arc 82"/>
          <p:cNvSpPr/>
          <p:nvPr/>
        </p:nvSpPr>
        <p:spPr>
          <a:xfrm>
            <a:off x="3674533" y="1605154"/>
            <a:ext cx="2209710" cy="2209710"/>
          </a:xfrm>
          <a:prstGeom prst="arc">
            <a:avLst>
              <a:gd name="adj1" fmla="val 3689439"/>
              <a:gd name="adj2" fmla="val 11331753"/>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63" name="Arc 62"/>
          <p:cNvSpPr/>
          <p:nvPr/>
        </p:nvSpPr>
        <p:spPr>
          <a:xfrm>
            <a:off x="3398323" y="1328944"/>
            <a:ext cx="2762134" cy="2762134"/>
          </a:xfrm>
          <a:prstGeom prst="arc">
            <a:avLst>
              <a:gd name="adj1" fmla="val 18897780"/>
              <a:gd name="adj2" fmla="val 5021329"/>
            </a:avLst>
          </a:prstGeom>
          <a:noFill/>
          <a:ln w="25400" cap="rnd">
            <a:solidFill>
              <a:schemeClr val="tx1"/>
            </a:solidFill>
            <a:prstDash val="solid"/>
          </a:ln>
          <a:effectLst>
            <a:glow rad="889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72" name="Oval 71"/>
          <p:cNvSpPr/>
          <p:nvPr/>
        </p:nvSpPr>
        <p:spPr>
          <a:xfrm>
            <a:off x="3030034" y="960656"/>
            <a:ext cx="3498708" cy="3498706"/>
          </a:xfrm>
          <a:prstGeom prst="ellipse">
            <a:avLst/>
          </a:prstGeom>
          <a:noFill/>
          <a:ln w="889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sp>
        <p:nvSpPr>
          <p:cNvPr id="59" name="Oval 58"/>
          <p:cNvSpPr/>
          <p:nvPr/>
        </p:nvSpPr>
        <p:spPr>
          <a:xfrm>
            <a:off x="3306248" y="1236869"/>
            <a:ext cx="2946278" cy="2946278"/>
          </a:xfrm>
          <a:prstGeom prst="ellipse">
            <a:avLst/>
          </a:prstGeom>
          <a:noFill/>
          <a:ln w="88900"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2292" tIns="41146" rIns="82292" bIns="41146" rtlCol="0" anchor="ctr"/>
          <a:lstStyle/>
          <a:p>
            <a:pPr algn="ctr"/>
            <a:endParaRPr lang="en-US" sz="1620"/>
          </a:p>
        </p:txBody>
      </p:sp>
      <p:grpSp>
        <p:nvGrpSpPr>
          <p:cNvPr id="41" name="Group 40"/>
          <p:cNvGrpSpPr/>
          <p:nvPr/>
        </p:nvGrpSpPr>
        <p:grpSpPr>
          <a:xfrm>
            <a:off x="5440782" y="2295740"/>
            <a:ext cx="548316" cy="501736"/>
            <a:chOff x="6006863" y="2515640"/>
            <a:chExt cx="686147" cy="627858"/>
          </a:xfrm>
        </p:grpSpPr>
        <p:sp>
          <p:nvSpPr>
            <p:cNvPr id="42" name="TextBox 41"/>
            <p:cNvSpPr txBox="1"/>
            <p:nvPr/>
          </p:nvSpPr>
          <p:spPr>
            <a:xfrm>
              <a:off x="6006863" y="2626433"/>
              <a:ext cx="637355" cy="517065"/>
            </a:xfrm>
            <a:prstGeom prst="rect">
              <a:avLst/>
            </a:prstGeom>
            <a:solidFill>
              <a:schemeClr val="bg1"/>
            </a:solidFill>
            <a:effectLst>
              <a:softEdge rad="127000"/>
            </a:effectLst>
          </p:spPr>
          <p:txBody>
            <a:bodyPr wrap="none" lIns="41148" tIns="24689" rIns="41148" bIns="24689" anchorCtr="1">
              <a:spAutoFit/>
            </a:bodyPr>
            <a:lstStyle>
              <a:defPPr>
                <a:defRPr lang="en-US"/>
              </a:defPPr>
              <a:lvl1pPr algn="ctr">
                <a:defRPr sz="1000">
                  <a:solidFill>
                    <a:schemeClr val="tx2"/>
                  </a:solidFill>
                  <a:effectLst>
                    <a:glow rad="228600">
                      <a:schemeClr val="bg1"/>
                    </a:glow>
                  </a:effectLst>
                  <a:ea typeface="MS PGothic" pitchFamily="34" charset="-128"/>
                </a:defRPr>
              </a:lvl1pPr>
            </a:lstStyle>
            <a:p>
              <a:r>
                <a:rPr lang="en-US" sz="900" dirty="0">
                  <a:solidFill>
                    <a:schemeClr val="tx1"/>
                  </a:solidFill>
                </a:rPr>
                <a:t>Exploit</a:t>
              </a:r>
              <a:br>
                <a:rPr lang="en-US" sz="900" dirty="0">
                  <a:solidFill>
                    <a:schemeClr val="tx1"/>
                  </a:solidFill>
                </a:rPr>
              </a:br>
              <a:r>
                <a:rPr lang="en-US" sz="900" dirty="0">
                  <a:solidFill>
                    <a:schemeClr val="tx1"/>
                  </a:solidFill>
                </a:rPr>
                <a:t>Technique</a:t>
              </a:r>
            </a:p>
            <a:p>
              <a:r>
                <a:rPr lang="en-US" sz="900" dirty="0">
                  <a:solidFill>
                    <a:schemeClr val="tx1"/>
                  </a:solidFill>
                </a:rPr>
                <a:t>1</a:t>
              </a:r>
            </a:p>
          </p:txBody>
        </p:sp>
        <p:sp>
          <p:nvSpPr>
            <p:cNvPr id="43" name="Oval 42"/>
            <p:cNvSpPr/>
            <p:nvPr/>
          </p:nvSpPr>
          <p:spPr>
            <a:xfrm>
              <a:off x="6577795" y="2515640"/>
              <a:ext cx="115215" cy="115215"/>
            </a:xfrm>
            <a:prstGeom prst="ellipse">
              <a:avLst/>
            </a:prstGeom>
            <a:solidFill>
              <a:srgbClr val="FFC000"/>
            </a:solidFill>
            <a:ln w="63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grpSp>
      <p:sp>
        <p:nvSpPr>
          <p:cNvPr id="50" name="TextBox 49"/>
          <p:cNvSpPr txBox="1"/>
          <p:nvPr/>
        </p:nvSpPr>
        <p:spPr>
          <a:xfrm>
            <a:off x="6147348" y="787309"/>
            <a:ext cx="509326" cy="603858"/>
          </a:xfrm>
          <a:prstGeom prst="rect">
            <a:avLst/>
          </a:prstGeom>
          <a:solidFill>
            <a:schemeClr val="bg1"/>
          </a:solidFill>
          <a:effectLst>
            <a:softEdge rad="127000"/>
          </a:effectLst>
        </p:spPr>
        <p:txBody>
          <a:bodyPr wrap="square" lIns="41148" tIns="24689" rIns="41148" bIns="24689" anchorCtr="1">
            <a:spAutoFit/>
          </a:bodyPr>
          <a:lstStyle>
            <a:defPPr>
              <a:defRPr lang="en-US"/>
            </a:defPPr>
            <a:lvl1pPr algn="ctr">
              <a:defRPr sz="1000">
                <a:solidFill>
                  <a:schemeClr val="tx2"/>
                </a:solidFill>
                <a:effectLst>
                  <a:glow rad="228600">
                    <a:schemeClr val="bg1"/>
                  </a:glow>
                </a:effectLst>
                <a:ea typeface="MS PGothic" pitchFamily="34" charset="-128"/>
              </a:defRPr>
            </a:lvl1pPr>
          </a:lstStyle>
          <a:p>
            <a:r>
              <a:rPr lang="en-US" sz="900" dirty="0">
                <a:solidFill>
                  <a:schemeClr val="tx1"/>
                </a:solidFill>
                <a:effectLst/>
              </a:rPr>
              <a:t>Exploit</a:t>
            </a:r>
            <a:br>
              <a:rPr lang="en-US" sz="900" dirty="0">
                <a:solidFill>
                  <a:schemeClr val="tx1"/>
                </a:solidFill>
                <a:effectLst/>
              </a:rPr>
            </a:br>
            <a:r>
              <a:rPr lang="en-US" sz="900" dirty="0">
                <a:solidFill>
                  <a:schemeClr val="tx1"/>
                </a:solidFill>
                <a:effectLst/>
              </a:rPr>
              <a:t>Technique</a:t>
            </a:r>
          </a:p>
          <a:p>
            <a:r>
              <a:rPr lang="en-US" sz="900" dirty="0">
                <a:solidFill>
                  <a:schemeClr val="tx1"/>
                </a:solidFill>
                <a:effectLst/>
              </a:rPr>
              <a:t>Blocked</a:t>
            </a:r>
          </a:p>
        </p:txBody>
      </p:sp>
      <p:sp>
        <p:nvSpPr>
          <p:cNvPr id="45" name="TextBox 44"/>
          <p:cNvSpPr txBox="1"/>
          <p:nvPr/>
        </p:nvSpPr>
        <p:spPr>
          <a:xfrm>
            <a:off x="7337765" y="1303428"/>
            <a:ext cx="1035726" cy="714615"/>
          </a:xfrm>
          <a:prstGeom prst="rect">
            <a:avLst/>
          </a:prstGeom>
          <a:noFill/>
        </p:spPr>
        <p:txBody>
          <a:bodyPr wrap="square" lIns="82292" tIns="41146" rIns="82292" bIns="41146" rtlCol="0" anchor="t" anchorCtr="1">
            <a:spAutoFit/>
          </a:bodyPr>
          <a:lstStyle/>
          <a:p>
            <a:pPr algn="ctr">
              <a:lnSpc>
                <a:spcPct val="95000"/>
              </a:lnSpc>
            </a:pPr>
            <a:r>
              <a:rPr lang="en-US" sz="1440" b="1" dirty="0">
                <a:solidFill>
                  <a:schemeClr val="tx2"/>
                </a:solidFill>
              </a:rPr>
              <a:t>No Malicious</a:t>
            </a:r>
            <a:br>
              <a:rPr lang="en-US" sz="1440" b="1" dirty="0">
                <a:solidFill>
                  <a:schemeClr val="tx2"/>
                </a:solidFill>
              </a:rPr>
            </a:br>
            <a:r>
              <a:rPr lang="en-US" sz="1440" b="1" dirty="0">
                <a:solidFill>
                  <a:schemeClr val="tx2"/>
                </a:solidFill>
              </a:rPr>
              <a:t>Activity </a:t>
            </a:r>
          </a:p>
        </p:txBody>
      </p:sp>
      <p:grpSp>
        <p:nvGrpSpPr>
          <p:cNvPr id="46" name="Group 45"/>
          <p:cNvGrpSpPr/>
          <p:nvPr/>
        </p:nvGrpSpPr>
        <p:grpSpPr>
          <a:xfrm>
            <a:off x="7552592" y="2133340"/>
            <a:ext cx="606072" cy="669434"/>
            <a:chOff x="5464333" y="2433408"/>
            <a:chExt cx="316920" cy="350052"/>
          </a:xfrm>
        </p:grpSpPr>
        <p:sp>
          <p:nvSpPr>
            <p:cNvPr id="49"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bg1"/>
            </a:solidFill>
            <a:ln w="57150">
              <a:solidFill>
                <a:schemeClr val="bg1"/>
              </a:solidFill>
            </a:ln>
            <a:effectLst>
              <a:glow rad="127000">
                <a:schemeClr val="accent6">
                  <a:lumMod val="50000"/>
                  <a:alpha val="40000"/>
                </a:schemeClr>
              </a:glow>
            </a:effectLst>
          </p:spPr>
          <p:txBody>
            <a:bodyPr vert="horz" wrap="square" lIns="82292" tIns="41146" rIns="82292" bIns="41146" numCol="1" anchor="t" anchorCtr="0" compatLnSpc="1">
              <a:prstTxWarp prst="textNoShape">
                <a:avLst/>
              </a:prstTxWarp>
            </a:bodyPr>
            <a:lstStyle/>
            <a:p>
              <a:endParaRPr lang="en-US" sz="1620"/>
            </a:p>
          </p:txBody>
        </p:sp>
        <p:sp>
          <p:nvSpPr>
            <p:cNvPr id="55" name="Freeform 5"/>
            <p:cNvSpPr>
              <a:spLocks noEditPoints="1"/>
            </p:cNvSpPr>
            <p:nvPr/>
          </p:nvSpPr>
          <p:spPr bwMode="auto">
            <a:xfrm>
              <a:off x="5464333" y="2433408"/>
              <a:ext cx="316920" cy="350052"/>
            </a:xfrm>
            <a:custGeom>
              <a:avLst/>
              <a:gdLst>
                <a:gd name="T0" fmla="*/ 801 w 833"/>
                <a:gd name="T1" fmla="*/ 669 h 921"/>
                <a:gd name="T2" fmla="*/ 622 w 833"/>
                <a:gd name="T3" fmla="*/ 451 h 921"/>
                <a:gd name="T4" fmla="*/ 652 w 833"/>
                <a:gd name="T5" fmla="*/ 341 h 921"/>
                <a:gd name="T6" fmla="*/ 755 w 833"/>
                <a:gd name="T7" fmla="*/ 408 h 921"/>
                <a:gd name="T8" fmla="*/ 723 w 833"/>
                <a:gd name="T9" fmla="*/ 433 h 921"/>
                <a:gd name="T10" fmla="*/ 791 w 833"/>
                <a:gd name="T11" fmla="*/ 553 h 921"/>
                <a:gd name="T12" fmla="*/ 825 w 833"/>
                <a:gd name="T13" fmla="*/ 497 h 921"/>
                <a:gd name="T14" fmla="*/ 794 w 833"/>
                <a:gd name="T15" fmla="*/ 423 h 921"/>
                <a:gd name="T16" fmla="*/ 539 w 833"/>
                <a:gd name="T17" fmla="*/ 289 h 921"/>
                <a:gd name="T18" fmla="*/ 544 w 833"/>
                <a:gd name="T19" fmla="*/ 217 h 921"/>
                <a:gd name="T20" fmla="*/ 573 w 833"/>
                <a:gd name="T21" fmla="*/ 72 h 921"/>
                <a:gd name="T22" fmla="*/ 575 w 833"/>
                <a:gd name="T23" fmla="*/ 87 h 921"/>
                <a:gd name="T24" fmla="*/ 692 w 833"/>
                <a:gd name="T25" fmla="*/ 87 h 921"/>
                <a:gd name="T26" fmla="*/ 662 w 833"/>
                <a:gd name="T27" fmla="*/ 8 h 921"/>
                <a:gd name="T28" fmla="*/ 599 w 833"/>
                <a:gd name="T29" fmla="*/ 32 h 921"/>
                <a:gd name="T30" fmla="*/ 440 w 833"/>
                <a:gd name="T31" fmla="*/ 257 h 921"/>
                <a:gd name="T32" fmla="*/ 294 w 833"/>
                <a:gd name="T33" fmla="*/ 32 h 921"/>
                <a:gd name="T34" fmla="*/ 179 w 833"/>
                <a:gd name="T35" fmla="*/ 32 h 921"/>
                <a:gd name="T36" fmla="*/ 264 w 833"/>
                <a:gd name="T37" fmla="*/ 111 h 921"/>
                <a:gd name="T38" fmla="*/ 322 w 833"/>
                <a:gd name="T39" fmla="*/ 78 h 921"/>
                <a:gd name="T40" fmla="*/ 404 w 833"/>
                <a:gd name="T41" fmla="*/ 182 h 921"/>
                <a:gd name="T42" fmla="*/ 350 w 833"/>
                <a:gd name="T43" fmla="*/ 227 h 921"/>
                <a:gd name="T44" fmla="*/ 294 w 833"/>
                <a:gd name="T45" fmla="*/ 289 h 921"/>
                <a:gd name="T46" fmla="*/ 39 w 833"/>
                <a:gd name="T47" fmla="*/ 423 h 921"/>
                <a:gd name="T48" fmla="*/ 8 w 833"/>
                <a:gd name="T49" fmla="*/ 497 h 921"/>
                <a:gd name="T50" fmla="*/ 41 w 833"/>
                <a:gd name="T51" fmla="*/ 553 h 921"/>
                <a:gd name="T52" fmla="*/ 110 w 833"/>
                <a:gd name="T53" fmla="*/ 433 h 921"/>
                <a:gd name="T54" fmla="*/ 77 w 833"/>
                <a:gd name="T55" fmla="*/ 408 h 921"/>
                <a:gd name="T56" fmla="*/ 181 w 833"/>
                <a:gd name="T57" fmla="*/ 341 h 921"/>
                <a:gd name="T58" fmla="*/ 247 w 833"/>
                <a:gd name="T59" fmla="*/ 378 h 921"/>
                <a:gd name="T60" fmla="*/ 39 w 833"/>
                <a:gd name="T61" fmla="*/ 658 h 921"/>
                <a:gd name="T62" fmla="*/ 8 w 833"/>
                <a:gd name="T63" fmla="*/ 732 h 921"/>
                <a:gd name="T64" fmla="*/ 41 w 833"/>
                <a:gd name="T65" fmla="*/ 788 h 921"/>
                <a:gd name="T66" fmla="*/ 110 w 833"/>
                <a:gd name="T67" fmla="*/ 668 h 921"/>
                <a:gd name="T68" fmla="*/ 77 w 833"/>
                <a:gd name="T69" fmla="*/ 643 h 921"/>
                <a:gd name="T70" fmla="*/ 181 w 833"/>
                <a:gd name="T71" fmla="*/ 576 h 921"/>
                <a:gd name="T72" fmla="*/ 292 w 833"/>
                <a:gd name="T73" fmla="*/ 608 h 921"/>
                <a:gd name="T74" fmla="*/ 316 w 833"/>
                <a:gd name="T75" fmla="*/ 620 h 921"/>
                <a:gd name="T76" fmla="*/ 170 w 833"/>
                <a:gd name="T77" fmla="*/ 873 h 921"/>
                <a:gd name="T78" fmla="*/ 208 w 833"/>
                <a:gd name="T79" fmla="*/ 919 h 921"/>
                <a:gd name="T80" fmla="*/ 260 w 833"/>
                <a:gd name="T81" fmla="*/ 805 h 921"/>
                <a:gd name="T82" fmla="*/ 289 w 833"/>
                <a:gd name="T83" fmla="*/ 661 h 921"/>
                <a:gd name="T84" fmla="*/ 292 w 833"/>
                <a:gd name="T85" fmla="*/ 676 h 921"/>
                <a:gd name="T86" fmla="*/ 408 w 833"/>
                <a:gd name="T87" fmla="*/ 675 h 921"/>
                <a:gd name="T88" fmla="*/ 507 w 833"/>
                <a:gd name="T89" fmla="*/ 699 h 921"/>
                <a:gd name="T90" fmla="*/ 565 w 833"/>
                <a:gd name="T91" fmla="*/ 666 h 921"/>
                <a:gd name="T92" fmla="*/ 647 w 833"/>
                <a:gd name="T93" fmla="*/ 771 h 921"/>
                <a:gd name="T94" fmla="*/ 593 w 833"/>
                <a:gd name="T95" fmla="*/ 816 h 921"/>
                <a:gd name="T96" fmla="*/ 684 w 833"/>
                <a:gd name="T97" fmla="*/ 883 h 921"/>
                <a:gd name="T98" fmla="*/ 549 w 833"/>
                <a:gd name="T99" fmla="*/ 627 h 921"/>
                <a:gd name="T100" fmla="*/ 530 w 833"/>
                <a:gd name="T101" fmla="*/ 617 h 921"/>
                <a:gd name="T102" fmla="*/ 616 w 833"/>
                <a:gd name="T103" fmla="*/ 614 h 921"/>
                <a:gd name="T104" fmla="*/ 761 w 833"/>
                <a:gd name="T105" fmla="*/ 643 h 921"/>
                <a:gd name="T106" fmla="*/ 746 w 833"/>
                <a:gd name="T107" fmla="*/ 646 h 921"/>
                <a:gd name="T108" fmla="*/ 746 w 833"/>
                <a:gd name="T109" fmla="*/ 762 h 921"/>
                <a:gd name="T110" fmla="*/ 825 w 833"/>
                <a:gd name="T111" fmla="*/ 732 h 921"/>
                <a:gd name="T112" fmla="*/ 390 w 833"/>
                <a:gd name="T113" fmla="*/ 425 h 921"/>
                <a:gd name="T114" fmla="*/ 307 w 833"/>
                <a:gd name="T115" fmla="*/ 369 h 921"/>
                <a:gd name="T116" fmla="*/ 398 w 833"/>
                <a:gd name="T117" fmla="*/ 421 h 921"/>
                <a:gd name="T118" fmla="*/ 470 w 833"/>
                <a:gd name="T119" fmla="*/ 425 h 921"/>
                <a:gd name="T120" fmla="*/ 542 w 833"/>
                <a:gd name="T121" fmla="*/ 36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3" h="921">
                  <a:moveTo>
                    <a:pt x="825" y="732"/>
                  </a:moveTo>
                  <a:cubicBezTo>
                    <a:pt x="820" y="710"/>
                    <a:pt x="811" y="690"/>
                    <a:pt x="801" y="670"/>
                  </a:cubicBezTo>
                  <a:cubicBezTo>
                    <a:pt x="801" y="669"/>
                    <a:pt x="801" y="669"/>
                    <a:pt x="801" y="669"/>
                  </a:cubicBezTo>
                  <a:cubicBezTo>
                    <a:pt x="799" y="665"/>
                    <a:pt x="797" y="662"/>
                    <a:pt x="794" y="658"/>
                  </a:cubicBezTo>
                  <a:cubicBezTo>
                    <a:pt x="753" y="590"/>
                    <a:pt x="684" y="542"/>
                    <a:pt x="606" y="528"/>
                  </a:cubicBezTo>
                  <a:cubicBezTo>
                    <a:pt x="616" y="504"/>
                    <a:pt x="622" y="479"/>
                    <a:pt x="622" y="451"/>
                  </a:cubicBezTo>
                  <a:cubicBezTo>
                    <a:pt x="622" y="426"/>
                    <a:pt x="617" y="402"/>
                    <a:pt x="608" y="380"/>
                  </a:cubicBezTo>
                  <a:cubicBezTo>
                    <a:pt x="611" y="380"/>
                    <a:pt x="613" y="380"/>
                    <a:pt x="616" y="379"/>
                  </a:cubicBezTo>
                  <a:cubicBezTo>
                    <a:pt x="635" y="376"/>
                    <a:pt x="650" y="361"/>
                    <a:pt x="652" y="341"/>
                  </a:cubicBezTo>
                  <a:cubicBezTo>
                    <a:pt x="653" y="336"/>
                    <a:pt x="652" y="331"/>
                    <a:pt x="651" y="326"/>
                  </a:cubicBezTo>
                  <a:cubicBezTo>
                    <a:pt x="694" y="343"/>
                    <a:pt x="732" y="371"/>
                    <a:pt x="761" y="408"/>
                  </a:cubicBezTo>
                  <a:cubicBezTo>
                    <a:pt x="759" y="408"/>
                    <a:pt x="757" y="408"/>
                    <a:pt x="755" y="408"/>
                  </a:cubicBezTo>
                  <a:cubicBezTo>
                    <a:pt x="755" y="408"/>
                    <a:pt x="755" y="408"/>
                    <a:pt x="755" y="408"/>
                  </a:cubicBezTo>
                  <a:cubicBezTo>
                    <a:pt x="752" y="409"/>
                    <a:pt x="749" y="409"/>
                    <a:pt x="746" y="411"/>
                  </a:cubicBezTo>
                  <a:cubicBezTo>
                    <a:pt x="735" y="415"/>
                    <a:pt x="727" y="423"/>
                    <a:pt x="723" y="433"/>
                  </a:cubicBezTo>
                  <a:cubicBezTo>
                    <a:pt x="718" y="444"/>
                    <a:pt x="718" y="455"/>
                    <a:pt x="722" y="466"/>
                  </a:cubicBezTo>
                  <a:cubicBezTo>
                    <a:pt x="746" y="527"/>
                    <a:pt x="746" y="527"/>
                    <a:pt x="746" y="527"/>
                  </a:cubicBezTo>
                  <a:cubicBezTo>
                    <a:pt x="753" y="545"/>
                    <a:pt x="772" y="556"/>
                    <a:pt x="791" y="553"/>
                  </a:cubicBezTo>
                  <a:cubicBezTo>
                    <a:pt x="795" y="553"/>
                    <a:pt x="798" y="552"/>
                    <a:pt x="801" y="551"/>
                  </a:cubicBezTo>
                  <a:cubicBezTo>
                    <a:pt x="822" y="542"/>
                    <a:pt x="833" y="518"/>
                    <a:pt x="825" y="497"/>
                  </a:cubicBezTo>
                  <a:cubicBezTo>
                    <a:pt x="825" y="497"/>
                    <a:pt x="825" y="497"/>
                    <a:pt x="825" y="497"/>
                  </a:cubicBezTo>
                  <a:cubicBezTo>
                    <a:pt x="820" y="475"/>
                    <a:pt x="811" y="455"/>
                    <a:pt x="801" y="436"/>
                  </a:cubicBezTo>
                  <a:cubicBezTo>
                    <a:pt x="801" y="435"/>
                    <a:pt x="801" y="435"/>
                    <a:pt x="801" y="435"/>
                  </a:cubicBezTo>
                  <a:cubicBezTo>
                    <a:pt x="799" y="430"/>
                    <a:pt x="797" y="427"/>
                    <a:pt x="794" y="423"/>
                  </a:cubicBezTo>
                  <a:cubicBezTo>
                    <a:pt x="743" y="339"/>
                    <a:pt x="650" y="286"/>
                    <a:pt x="548" y="289"/>
                  </a:cubicBezTo>
                  <a:cubicBezTo>
                    <a:pt x="545" y="289"/>
                    <a:pt x="542" y="289"/>
                    <a:pt x="539" y="289"/>
                  </a:cubicBezTo>
                  <a:cubicBezTo>
                    <a:pt x="539" y="289"/>
                    <a:pt x="539" y="289"/>
                    <a:pt x="539" y="289"/>
                  </a:cubicBezTo>
                  <a:cubicBezTo>
                    <a:pt x="538" y="289"/>
                    <a:pt x="538" y="289"/>
                    <a:pt x="538" y="289"/>
                  </a:cubicBezTo>
                  <a:cubicBezTo>
                    <a:pt x="544" y="227"/>
                    <a:pt x="544" y="227"/>
                    <a:pt x="544" y="227"/>
                  </a:cubicBezTo>
                  <a:cubicBezTo>
                    <a:pt x="544" y="224"/>
                    <a:pt x="544" y="220"/>
                    <a:pt x="544" y="217"/>
                  </a:cubicBezTo>
                  <a:cubicBezTo>
                    <a:pt x="541" y="198"/>
                    <a:pt x="526" y="183"/>
                    <a:pt x="506" y="181"/>
                  </a:cubicBezTo>
                  <a:cubicBezTo>
                    <a:pt x="501" y="180"/>
                    <a:pt x="495" y="181"/>
                    <a:pt x="490" y="182"/>
                  </a:cubicBezTo>
                  <a:cubicBezTo>
                    <a:pt x="507" y="139"/>
                    <a:pt x="536" y="101"/>
                    <a:pt x="573" y="72"/>
                  </a:cubicBezTo>
                  <a:cubicBezTo>
                    <a:pt x="573" y="74"/>
                    <a:pt x="573" y="76"/>
                    <a:pt x="573" y="78"/>
                  </a:cubicBezTo>
                  <a:cubicBezTo>
                    <a:pt x="573" y="78"/>
                    <a:pt x="573" y="78"/>
                    <a:pt x="573" y="78"/>
                  </a:cubicBezTo>
                  <a:cubicBezTo>
                    <a:pt x="573" y="81"/>
                    <a:pt x="574" y="84"/>
                    <a:pt x="575" y="87"/>
                  </a:cubicBezTo>
                  <a:cubicBezTo>
                    <a:pt x="580" y="98"/>
                    <a:pt x="588" y="106"/>
                    <a:pt x="598" y="111"/>
                  </a:cubicBezTo>
                  <a:cubicBezTo>
                    <a:pt x="608" y="115"/>
                    <a:pt x="620" y="115"/>
                    <a:pt x="630" y="111"/>
                  </a:cubicBezTo>
                  <a:cubicBezTo>
                    <a:pt x="692" y="87"/>
                    <a:pt x="692" y="87"/>
                    <a:pt x="692" y="87"/>
                  </a:cubicBezTo>
                  <a:cubicBezTo>
                    <a:pt x="710" y="80"/>
                    <a:pt x="721" y="61"/>
                    <a:pt x="718" y="42"/>
                  </a:cubicBezTo>
                  <a:cubicBezTo>
                    <a:pt x="717" y="38"/>
                    <a:pt x="717" y="35"/>
                    <a:pt x="715" y="32"/>
                  </a:cubicBezTo>
                  <a:cubicBezTo>
                    <a:pt x="707" y="11"/>
                    <a:pt x="683" y="0"/>
                    <a:pt x="662" y="8"/>
                  </a:cubicBezTo>
                  <a:cubicBezTo>
                    <a:pt x="662" y="8"/>
                    <a:pt x="662" y="8"/>
                    <a:pt x="662" y="8"/>
                  </a:cubicBezTo>
                  <a:cubicBezTo>
                    <a:pt x="640" y="14"/>
                    <a:pt x="619" y="22"/>
                    <a:pt x="600" y="32"/>
                  </a:cubicBezTo>
                  <a:cubicBezTo>
                    <a:pt x="599" y="32"/>
                    <a:pt x="599" y="32"/>
                    <a:pt x="599" y="32"/>
                  </a:cubicBezTo>
                  <a:cubicBezTo>
                    <a:pt x="595" y="34"/>
                    <a:pt x="591" y="36"/>
                    <a:pt x="588" y="39"/>
                  </a:cubicBezTo>
                  <a:cubicBezTo>
                    <a:pt x="511" y="85"/>
                    <a:pt x="460" y="168"/>
                    <a:pt x="454" y="259"/>
                  </a:cubicBezTo>
                  <a:cubicBezTo>
                    <a:pt x="450" y="258"/>
                    <a:pt x="445" y="258"/>
                    <a:pt x="440" y="257"/>
                  </a:cubicBezTo>
                  <a:cubicBezTo>
                    <a:pt x="434" y="167"/>
                    <a:pt x="383" y="85"/>
                    <a:pt x="306" y="39"/>
                  </a:cubicBezTo>
                  <a:cubicBezTo>
                    <a:pt x="303" y="36"/>
                    <a:pt x="299" y="34"/>
                    <a:pt x="295" y="32"/>
                  </a:cubicBezTo>
                  <a:cubicBezTo>
                    <a:pt x="294" y="32"/>
                    <a:pt x="294" y="32"/>
                    <a:pt x="294" y="32"/>
                  </a:cubicBezTo>
                  <a:cubicBezTo>
                    <a:pt x="275" y="22"/>
                    <a:pt x="255" y="14"/>
                    <a:pt x="233" y="8"/>
                  </a:cubicBezTo>
                  <a:cubicBezTo>
                    <a:pt x="233" y="8"/>
                    <a:pt x="233" y="8"/>
                    <a:pt x="233" y="8"/>
                  </a:cubicBezTo>
                  <a:cubicBezTo>
                    <a:pt x="211" y="0"/>
                    <a:pt x="187" y="11"/>
                    <a:pt x="179" y="32"/>
                  </a:cubicBezTo>
                  <a:cubicBezTo>
                    <a:pt x="178" y="35"/>
                    <a:pt x="177" y="38"/>
                    <a:pt x="177" y="42"/>
                  </a:cubicBezTo>
                  <a:cubicBezTo>
                    <a:pt x="174" y="61"/>
                    <a:pt x="185" y="80"/>
                    <a:pt x="203" y="87"/>
                  </a:cubicBezTo>
                  <a:cubicBezTo>
                    <a:pt x="264" y="111"/>
                    <a:pt x="264" y="111"/>
                    <a:pt x="264" y="111"/>
                  </a:cubicBezTo>
                  <a:cubicBezTo>
                    <a:pt x="275" y="115"/>
                    <a:pt x="286" y="115"/>
                    <a:pt x="297" y="111"/>
                  </a:cubicBezTo>
                  <a:cubicBezTo>
                    <a:pt x="307" y="106"/>
                    <a:pt x="315" y="98"/>
                    <a:pt x="319" y="87"/>
                  </a:cubicBezTo>
                  <a:cubicBezTo>
                    <a:pt x="320" y="84"/>
                    <a:pt x="321" y="81"/>
                    <a:pt x="322" y="78"/>
                  </a:cubicBezTo>
                  <a:cubicBezTo>
                    <a:pt x="322" y="78"/>
                    <a:pt x="322" y="78"/>
                    <a:pt x="322" y="78"/>
                  </a:cubicBezTo>
                  <a:cubicBezTo>
                    <a:pt x="322" y="76"/>
                    <a:pt x="322" y="74"/>
                    <a:pt x="322" y="72"/>
                  </a:cubicBezTo>
                  <a:cubicBezTo>
                    <a:pt x="359" y="101"/>
                    <a:pt x="387" y="139"/>
                    <a:pt x="404" y="182"/>
                  </a:cubicBezTo>
                  <a:cubicBezTo>
                    <a:pt x="399" y="181"/>
                    <a:pt x="394" y="180"/>
                    <a:pt x="388" y="181"/>
                  </a:cubicBezTo>
                  <a:cubicBezTo>
                    <a:pt x="369" y="183"/>
                    <a:pt x="353" y="198"/>
                    <a:pt x="351" y="217"/>
                  </a:cubicBezTo>
                  <a:cubicBezTo>
                    <a:pt x="350" y="220"/>
                    <a:pt x="350" y="224"/>
                    <a:pt x="350" y="227"/>
                  </a:cubicBezTo>
                  <a:cubicBezTo>
                    <a:pt x="355" y="271"/>
                    <a:pt x="355" y="271"/>
                    <a:pt x="355" y="271"/>
                  </a:cubicBezTo>
                  <a:cubicBezTo>
                    <a:pt x="339" y="277"/>
                    <a:pt x="324" y="285"/>
                    <a:pt x="311" y="295"/>
                  </a:cubicBezTo>
                  <a:cubicBezTo>
                    <a:pt x="306" y="292"/>
                    <a:pt x="300" y="290"/>
                    <a:pt x="294" y="289"/>
                  </a:cubicBezTo>
                  <a:cubicBezTo>
                    <a:pt x="294" y="289"/>
                    <a:pt x="294" y="289"/>
                    <a:pt x="294" y="289"/>
                  </a:cubicBezTo>
                  <a:cubicBezTo>
                    <a:pt x="291" y="289"/>
                    <a:pt x="288" y="289"/>
                    <a:pt x="285" y="289"/>
                  </a:cubicBezTo>
                  <a:cubicBezTo>
                    <a:pt x="183" y="286"/>
                    <a:pt x="90" y="339"/>
                    <a:pt x="39" y="423"/>
                  </a:cubicBezTo>
                  <a:cubicBezTo>
                    <a:pt x="36" y="427"/>
                    <a:pt x="34" y="430"/>
                    <a:pt x="32" y="435"/>
                  </a:cubicBezTo>
                  <a:cubicBezTo>
                    <a:pt x="32" y="436"/>
                    <a:pt x="32" y="436"/>
                    <a:pt x="32" y="436"/>
                  </a:cubicBezTo>
                  <a:cubicBezTo>
                    <a:pt x="21" y="455"/>
                    <a:pt x="13" y="475"/>
                    <a:pt x="8" y="497"/>
                  </a:cubicBezTo>
                  <a:cubicBezTo>
                    <a:pt x="8" y="497"/>
                    <a:pt x="8" y="497"/>
                    <a:pt x="8" y="497"/>
                  </a:cubicBezTo>
                  <a:cubicBezTo>
                    <a:pt x="0" y="518"/>
                    <a:pt x="11" y="542"/>
                    <a:pt x="32" y="551"/>
                  </a:cubicBezTo>
                  <a:cubicBezTo>
                    <a:pt x="35" y="552"/>
                    <a:pt x="38" y="553"/>
                    <a:pt x="41" y="553"/>
                  </a:cubicBezTo>
                  <a:cubicBezTo>
                    <a:pt x="61" y="556"/>
                    <a:pt x="80" y="545"/>
                    <a:pt x="87" y="527"/>
                  </a:cubicBezTo>
                  <a:cubicBezTo>
                    <a:pt x="111" y="466"/>
                    <a:pt x="111" y="466"/>
                    <a:pt x="111" y="466"/>
                  </a:cubicBezTo>
                  <a:cubicBezTo>
                    <a:pt x="115" y="455"/>
                    <a:pt x="115" y="444"/>
                    <a:pt x="110" y="433"/>
                  </a:cubicBezTo>
                  <a:cubicBezTo>
                    <a:pt x="106" y="423"/>
                    <a:pt x="97" y="415"/>
                    <a:pt x="87" y="411"/>
                  </a:cubicBezTo>
                  <a:cubicBezTo>
                    <a:pt x="84" y="409"/>
                    <a:pt x="81" y="409"/>
                    <a:pt x="77" y="408"/>
                  </a:cubicBezTo>
                  <a:cubicBezTo>
                    <a:pt x="77" y="408"/>
                    <a:pt x="77" y="408"/>
                    <a:pt x="77" y="408"/>
                  </a:cubicBezTo>
                  <a:cubicBezTo>
                    <a:pt x="76" y="408"/>
                    <a:pt x="74" y="408"/>
                    <a:pt x="72" y="408"/>
                  </a:cubicBezTo>
                  <a:cubicBezTo>
                    <a:pt x="101" y="371"/>
                    <a:pt x="139" y="343"/>
                    <a:pt x="182" y="326"/>
                  </a:cubicBezTo>
                  <a:cubicBezTo>
                    <a:pt x="181" y="331"/>
                    <a:pt x="180" y="336"/>
                    <a:pt x="181" y="341"/>
                  </a:cubicBezTo>
                  <a:cubicBezTo>
                    <a:pt x="183" y="361"/>
                    <a:pt x="197" y="376"/>
                    <a:pt x="217" y="379"/>
                  </a:cubicBezTo>
                  <a:cubicBezTo>
                    <a:pt x="220" y="380"/>
                    <a:pt x="223" y="380"/>
                    <a:pt x="227" y="379"/>
                  </a:cubicBezTo>
                  <a:cubicBezTo>
                    <a:pt x="247" y="378"/>
                    <a:pt x="247" y="378"/>
                    <a:pt x="247" y="378"/>
                  </a:cubicBezTo>
                  <a:cubicBezTo>
                    <a:pt x="237" y="400"/>
                    <a:pt x="232" y="425"/>
                    <a:pt x="232" y="451"/>
                  </a:cubicBezTo>
                  <a:cubicBezTo>
                    <a:pt x="232" y="478"/>
                    <a:pt x="237" y="502"/>
                    <a:pt x="247" y="525"/>
                  </a:cubicBezTo>
                  <a:cubicBezTo>
                    <a:pt x="160" y="535"/>
                    <a:pt x="83" y="585"/>
                    <a:pt x="39" y="658"/>
                  </a:cubicBezTo>
                  <a:cubicBezTo>
                    <a:pt x="36" y="662"/>
                    <a:pt x="34" y="665"/>
                    <a:pt x="32" y="669"/>
                  </a:cubicBezTo>
                  <a:cubicBezTo>
                    <a:pt x="32" y="670"/>
                    <a:pt x="32" y="670"/>
                    <a:pt x="32" y="670"/>
                  </a:cubicBezTo>
                  <a:cubicBezTo>
                    <a:pt x="21" y="690"/>
                    <a:pt x="13" y="710"/>
                    <a:pt x="8" y="732"/>
                  </a:cubicBezTo>
                  <a:cubicBezTo>
                    <a:pt x="8" y="732"/>
                    <a:pt x="8" y="732"/>
                    <a:pt x="8" y="732"/>
                  </a:cubicBezTo>
                  <a:cubicBezTo>
                    <a:pt x="0" y="753"/>
                    <a:pt x="11" y="777"/>
                    <a:pt x="32" y="785"/>
                  </a:cubicBezTo>
                  <a:cubicBezTo>
                    <a:pt x="35" y="787"/>
                    <a:pt x="38" y="788"/>
                    <a:pt x="41" y="788"/>
                  </a:cubicBezTo>
                  <a:cubicBezTo>
                    <a:pt x="61" y="791"/>
                    <a:pt x="80" y="780"/>
                    <a:pt x="87" y="762"/>
                  </a:cubicBezTo>
                  <a:cubicBezTo>
                    <a:pt x="111" y="700"/>
                    <a:pt x="111" y="700"/>
                    <a:pt x="111" y="700"/>
                  </a:cubicBezTo>
                  <a:cubicBezTo>
                    <a:pt x="115" y="690"/>
                    <a:pt x="115" y="678"/>
                    <a:pt x="110" y="668"/>
                  </a:cubicBezTo>
                  <a:cubicBezTo>
                    <a:pt x="106" y="658"/>
                    <a:pt x="97" y="650"/>
                    <a:pt x="87" y="646"/>
                  </a:cubicBezTo>
                  <a:cubicBezTo>
                    <a:pt x="84" y="644"/>
                    <a:pt x="81" y="643"/>
                    <a:pt x="77" y="643"/>
                  </a:cubicBezTo>
                  <a:cubicBezTo>
                    <a:pt x="77" y="643"/>
                    <a:pt x="77" y="643"/>
                    <a:pt x="77" y="643"/>
                  </a:cubicBezTo>
                  <a:cubicBezTo>
                    <a:pt x="76" y="643"/>
                    <a:pt x="74" y="643"/>
                    <a:pt x="72" y="643"/>
                  </a:cubicBezTo>
                  <a:cubicBezTo>
                    <a:pt x="101" y="606"/>
                    <a:pt x="139" y="577"/>
                    <a:pt x="182" y="560"/>
                  </a:cubicBezTo>
                  <a:cubicBezTo>
                    <a:pt x="181" y="565"/>
                    <a:pt x="180" y="571"/>
                    <a:pt x="181" y="576"/>
                  </a:cubicBezTo>
                  <a:cubicBezTo>
                    <a:pt x="183" y="596"/>
                    <a:pt x="197" y="611"/>
                    <a:pt x="217" y="614"/>
                  </a:cubicBezTo>
                  <a:cubicBezTo>
                    <a:pt x="220" y="615"/>
                    <a:pt x="223" y="615"/>
                    <a:pt x="227" y="614"/>
                  </a:cubicBezTo>
                  <a:cubicBezTo>
                    <a:pt x="292" y="608"/>
                    <a:pt x="292" y="608"/>
                    <a:pt x="292" y="608"/>
                  </a:cubicBezTo>
                  <a:cubicBezTo>
                    <a:pt x="297" y="607"/>
                    <a:pt x="302" y="606"/>
                    <a:pt x="306" y="604"/>
                  </a:cubicBezTo>
                  <a:cubicBezTo>
                    <a:pt x="312" y="609"/>
                    <a:pt x="318" y="613"/>
                    <a:pt x="324" y="617"/>
                  </a:cubicBezTo>
                  <a:cubicBezTo>
                    <a:pt x="321" y="618"/>
                    <a:pt x="319" y="619"/>
                    <a:pt x="316" y="620"/>
                  </a:cubicBezTo>
                  <a:cubicBezTo>
                    <a:pt x="315" y="621"/>
                    <a:pt x="315" y="621"/>
                    <a:pt x="315" y="621"/>
                  </a:cubicBezTo>
                  <a:cubicBezTo>
                    <a:pt x="311" y="622"/>
                    <a:pt x="308" y="625"/>
                    <a:pt x="304" y="627"/>
                  </a:cubicBezTo>
                  <a:cubicBezTo>
                    <a:pt x="220" y="678"/>
                    <a:pt x="166" y="772"/>
                    <a:pt x="170" y="873"/>
                  </a:cubicBezTo>
                  <a:cubicBezTo>
                    <a:pt x="170" y="877"/>
                    <a:pt x="170" y="880"/>
                    <a:pt x="170" y="883"/>
                  </a:cubicBezTo>
                  <a:cubicBezTo>
                    <a:pt x="170" y="883"/>
                    <a:pt x="170" y="883"/>
                    <a:pt x="170" y="883"/>
                  </a:cubicBezTo>
                  <a:cubicBezTo>
                    <a:pt x="173" y="902"/>
                    <a:pt x="188" y="917"/>
                    <a:pt x="208" y="919"/>
                  </a:cubicBezTo>
                  <a:cubicBezTo>
                    <a:pt x="231" y="921"/>
                    <a:pt x="252" y="904"/>
                    <a:pt x="254" y="881"/>
                  </a:cubicBezTo>
                  <a:cubicBezTo>
                    <a:pt x="260" y="816"/>
                    <a:pt x="260" y="816"/>
                    <a:pt x="260" y="816"/>
                  </a:cubicBezTo>
                  <a:cubicBezTo>
                    <a:pt x="261" y="812"/>
                    <a:pt x="261" y="809"/>
                    <a:pt x="260" y="805"/>
                  </a:cubicBezTo>
                  <a:cubicBezTo>
                    <a:pt x="257" y="786"/>
                    <a:pt x="242" y="771"/>
                    <a:pt x="222" y="769"/>
                  </a:cubicBezTo>
                  <a:cubicBezTo>
                    <a:pt x="217" y="769"/>
                    <a:pt x="212" y="769"/>
                    <a:pt x="206" y="771"/>
                  </a:cubicBezTo>
                  <a:cubicBezTo>
                    <a:pt x="224" y="728"/>
                    <a:pt x="252" y="689"/>
                    <a:pt x="289" y="661"/>
                  </a:cubicBezTo>
                  <a:cubicBezTo>
                    <a:pt x="289" y="663"/>
                    <a:pt x="289" y="664"/>
                    <a:pt x="289" y="666"/>
                  </a:cubicBezTo>
                  <a:cubicBezTo>
                    <a:pt x="289" y="666"/>
                    <a:pt x="289" y="666"/>
                    <a:pt x="289" y="666"/>
                  </a:cubicBezTo>
                  <a:cubicBezTo>
                    <a:pt x="290" y="669"/>
                    <a:pt x="290" y="673"/>
                    <a:pt x="292" y="676"/>
                  </a:cubicBezTo>
                  <a:cubicBezTo>
                    <a:pt x="296" y="686"/>
                    <a:pt x="304" y="694"/>
                    <a:pt x="314" y="699"/>
                  </a:cubicBezTo>
                  <a:cubicBezTo>
                    <a:pt x="324" y="703"/>
                    <a:pt x="336" y="704"/>
                    <a:pt x="346" y="699"/>
                  </a:cubicBezTo>
                  <a:cubicBezTo>
                    <a:pt x="408" y="675"/>
                    <a:pt x="408" y="675"/>
                    <a:pt x="408" y="675"/>
                  </a:cubicBezTo>
                  <a:cubicBezTo>
                    <a:pt x="416" y="672"/>
                    <a:pt x="422" y="667"/>
                    <a:pt x="427" y="660"/>
                  </a:cubicBezTo>
                  <a:cubicBezTo>
                    <a:pt x="431" y="667"/>
                    <a:pt x="438" y="672"/>
                    <a:pt x="446" y="675"/>
                  </a:cubicBezTo>
                  <a:cubicBezTo>
                    <a:pt x="507" y="699"/>
                    <a:pt x="507" y="699"/>
                    <a:pt x="507" y="699"/>
                  </a:cubicBezTo>
                  <a:cubicBezTo>
                    <a:pt x="518" y="704"/>
                    <a:pt x="529" y="703"/>
                    <a:pt x="540" y="699"/>
                  </a:cubicBezTo>
                  <a:cubicBezTo>
                    <a:pt x="550" y="694"/>
                    <a:pt x="558" y="686"/>
                    <a:pt x="562" y="676"/>
                  </a:cubicBezTo>
                  <a:cubicBezTo>
                    <a:pt x="563" y="673"/>
                    <a:pt x="564" y="669"/>
                    <a:pt x="565" y="666"/>
                  </a:cubicBezTo>
                  <a:cubicBezTo>
                    <a:pt x="565" y="666"/>
                    <a:pt x="565" y="666"/>
                    <a:pt x="565" y="666"/>
                  </a:cubicBezTo>
                  <a:cubicBezTo>
                    <a:pt x="565" y="664"/>
                    <a:pt x="565" y="663"/>
                    <a:pt x="565" y="661"/>
                  </a:cubicBezTo>
                  <a:cubicBezTo>
                    <a:pt x="602" y="689"/>
                    <a:pt x="630" y="728"/>
                    <a:pt x="647" y="771"/>
                  </a:cubicBezTo>
                  <a:cubicBezTo>
                    <a:pt x="642" y="769"/>
                    <a:pt x="637" y="769"/>
                    <a:pt x="631" y="769"/>
                  </a:cubicBezTo>
                  <a:cubicBezTo>
                    <a:pt x="612" y="771"/>
                    <a:pt x="596" y="786"/>
                    <a:pt x="593" y="805"/>
                  </a:cubicBezTo>
                  <a:cubicBezTo>
                    <a:pt x="593" y="809"/>
                    <a:pt x="593" y="812"/>
                    <a:pt x="593" y="816"/>
                  </a:cubicBezTo>
                  <a:cubicBezTo>
                    <a:pt x="600" y="881"/>
                    <a:pt x="600" y="881"/>
                    <a:pt x="600" y="881"/>
                  </a:cubicBezTo>
                  <a:cubicBezTo>
                    <a:pt x="602" y="904"/>
                    <a:pt x="623" y="921"/>
                    <a:pt x="646" y="919"/>
                  </a:cubicBezTo>
                  <a:cubicBezTo>
                    <a:pt x="665" y="917"/>
                    <a:pt x="681" y="902"/>
                    <a:pt x="684" y="883"/>
                  </a:cubicBezTo>
                  <a:cubicBezTo>
                    <a:pt x="684" y="883"/>
                    <a:pt x="684" y="883"/>
                    <a:pt x="684" y="883"/>
                  </a:cubicBezTo>
                  <a:cubicBezTo>
                    <a:pt x="684" y="880"/>
                    <a:pt x="684" y="877"/>
                    <a:pt x="684" y="873"/>
                  </a:cubicBezTo>
                  <a:cubicBezTo>
                    <a:pt x="687" y="772"/>
                    <a:pt x="633" y="678"/>
                    <a:pt x="549" y="627"/>
                  </a:cubicBezTo>
                  <a:cubicBezTo>
                    <a:pt x="546" y="625"/>
                    <a:pt x="542" y="622"/>
                    <a:pt x="538" y="621"/>
                  </a:cubicBezTo>
                  <a:cubicBezTo>
                    <a:pt x="537" y="620"/>
                    <a:pt x="537" y="620"/>
                    <a:pt x="537" y="620"/>
                  </a:cubicBezTo>
                  <a:cubicBezTo>
                    <a:pt x="535" y="619"/>
                    <a:pt x="532" y="618"/>
                    <a:pt x="530" y="617"/>
                  </a:cubicBezTo>
                  <a:cubicBezTo>
                    <a:pt x="534" y="614"/>
                    <a:pt x="538" y="611"/>
                    <a:pt x="542" y="608"/>
                  </a:cubicBezTo>
                  <a:cubicBezTo>
                    <a:pt x="606" y="614"/>
                    <a:pt x="606" y="614"/>
                    <a:pt x="606" y="614"/>
                  </a:cubicBezTo>
                  <a:cubicBezTo>
                    <a:pt x="609" y="615"/>
                    <a:pt x="613" y="615"/>
                    <a:pt x="616" y="614"/>
                  </a:cubicBezTo>
                  <a:cubicBezTo>
                    <a:pt x="635" y="611"/>
                    <a:pt x="650" y="596"/>
                    <a:pt x="652" y="576"/>
                  </a:cubicBezTo>
                  <a:cubicBezTo>
                    <a:pt x="653" y="571"/>
                    <a:pt x="652" y="565"/>
                    <a:pt x="651" y="560"/>
                  </a:cubicBezTo>
                  <a:cubicBezTo>
                    <a:pt x="694" y="577"/>
                    <a:pt x="732" y="606"/>
                    <a:pt x="761" y="643"/>
                  </a:cubicBezTo>
                  <a:cubicBezTo>
                    <a:pt x="759" y="643"/>
                    <a:pt x="757" y="643"/>
                    <a:pt x="755" y="643"/>
                  </a:cubicBezTo>
                  <a:cubicBezTo>
                    <a:pt x="755" y="643"/>
                    <a:pt x="755" y="643"/>
                    <a:pt x="755" y="643"/>
                  </a:cubicBezTo>
                  <a:cubicBezTo>
                    <a:pt x="752" y="643"/>
                    <a:pt x="749" y="644"/>
                    <a:pt x="746" y="646"/>
                  </a:cubicBezTo>
                  <a:cubicBezTo>
                    <a:pt x="735" y="650"/>
                    <a:pt x="727" y="658"/>
                    <a:pt x="723" y="668"/>
                  </a:cubicBezTo>
                  <a:cubicBezTo>
                    <a:pt x="718" y="678"/>
                    <a:pt x="718" y="690"/>
                    <a:pt x="722" y="700"/>
                  </a:cubicBezTo>
                  <a:cubicBezTo>
                    <a:pt x="746" y="762"/>
                    <a:pt x="746" y="762"/>
                    <a:pt x="746" y="762"/>
                  </a:cubicBezTo>
                  <a:cubicBezTo>
                    <a:pt x="753" y="780"/>
                    <a:pt x="772" y="791"/>
                    <a:pt x="791" y="788"/>
                  </a:cubicBezTo>
                  <a:cubicBezTo>
                    <a:pt x="795" y="788"/>
                    <a:pt x="798" y="787"/>
                    <a:pt x="801" y="785"/>
                  </a:cubicBezTo>
                  <a:cubicBezTo>
                    <a:pt x="822" y="777"/>
                    <a:pt x="833" y="753"/>
                    <a:pt x="825" y="732"/>
                  </a:cubicBezTo>
                  <a:cubicBezTo>
                    <a:pt x="825" y="732"/>
                    <a:pt x="825" y="732"/>
                    <a:pt x="825" y="732"/>
                  </a:cubicBezTo>
                  <a:close/>
                  <a:moveTo>
                    <a:pt x="398" y="421"/>
                  </a:moveTo>
                  <a:cubicBezTo>
                    <a:pt x="396" y="424"/>
                    <a:pt x="393" y="425"/>
                    <a:pt x="390" y="425"/>
                  </a:cubicBezTo>
                  <a:cubicBezTo>
                    <a:pt x="389" y="425"/>
                    <a:pt x="387" y="425"/>
                    <a:pt x="386" y="424"/>
                  </a:cubicBezTo>
                  <a:cubicBezTo>
                    <a:pt x="310" y="381"/>
                    <a:pt x="310" y="381"/>
                    <a:pt x="310" y="381"/>
                  </a:cubicBezTo>
                  <a:cubicBezTo>
                    <a:pt x="306" y="379"/>
                    <a:pt x="305" y="373"/>
                    <a:pt x="307" y="369"/>
                  </a:cubicBezTo>
                  <a:cubicBezTo>
                    <a:pt x="309" y="365"/>
                    <a:pt x="315" y="364"/>
                    <a:pt x="319" y="366"/>
                  </a:cubicBezTo>
                  <a:cubicBezTo>
                    <a:pt x="395" y="409"/>
                    <a:pt x="395" y="409"/>
                    <a:pt x="395" y="409"/>
                  </a:cubicBezTo>
                  <a:cubicBezTo>
                    <a:pt x="399" y="412"/>
                    <a:pt x="400" y="417"/>
                    <a:pt x="398" y="421"/>
                  </a:cubicBezTo>
                  <a:close/>
                  <a:moveTo>
                    <a:pt x="551" y="381"/>
                  </a:moveTo>
                  <a:cubicBezTo>
                    <a:pt x="475" y="424"/>
                    <a:pt x="475" y="424"/>
                    <a:pt x="475" y="424"/>
                  </a:cubicBezTo>
                  <a:cubicBezTo>
                    <a:pt x="473" y="425"/>
                    <a:pt x="472" y="425"/>
                    <a:pt x="470" y="425"/>
                  </a:cubicBezTo>
                  <a:cubicBezTo>
                    <a:pt x="467" y="425"/>
                    <a:pt x="464" y="424"/>
                    <a:pt x="463" y="421"/>
                  </a:cubicBezTo>
                  <a:cubicBezTo>
                    <a:pt x="461" y="417"/>
                    <a:pt x="462" y="412"/>
                    <a:pt x="466" y="409"/>
                  </a:cubicBezTo>
                  <a:cubicBezTo>
                    <a:pt x="542" y="366"/>
                    <a:pt x="542" y="366"/>
                    <a:pt x="542" y="366"/>
                  </a:cubicBezTo>
                  <a:cubicBezTo>
                    <a:pt x="546" y="364"/>
                    <a:pt x="551" y="365"/>
                    <a:pt x="554" y="369"/>
                  </a:cubicBezTo>
                  <a:cubicBezTo>
                    <a:pt x="556" y="373"/>
                    <a:pt x="555" y="379"/>
                    <a:pt x="551" y="381"/>
                  </a:cubicBezTo>
                  <a:close/>
                </a:path>
              </a:pathLst>
            </a:custGeom>
            <a:solidFill>
              <a:schemeClr val="accent6">
                <a:lumMod val="50000"/>
              </a:schemeClr>
            </a:solidFill>
            <a:ln>
              <a:noFill/>
            </a:ln>
          </p:spPr>
          <p:txBody>
            <a:bodyPr vert="horz" wrap="square" lIns="82292" tIns="41146" rIns="82292" bIns="41146" numCol="1" anchor="t" anchorCtr="0" compatLnSpc="1">
              <a:prstTxWarp prst="textNoShape">
                <a:avLst/>
              </a:prstTxWarp>
            </a:bodyPr>
            <a:lstStyle/>
            <a:p>
              <a:endParaRPr lang="en-US" sz="1620"/>
            </a:p>
          </p:txBody>
        </p:sp>
      </p:grpSp>
      <p:sp>
        <p:nvSpPr>
          <p:cNvPr id="57" name="&quot;No&quot; Symbol 56"/>
          <p:cNvSpPr/>
          <p:nvPr/>
        </p:nvSpPr>
        <p:spPr>
          <a:xfrm>
            <a:off x="7303200" y="1926462"/>
            <a:ext cx="1104856" cy="1083190"/>
          </a:xfrm>
          <a:prstGeom prst="noSmoking">
            <a:avLst>
              <a:gd name="adj" fmla="val 10039"/>
            </a:avLst>
          </a:prstGeom>
          <a:solidFill>
            <a:srgbClr val="E6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chemeClr val="tx1"/>
              </a:solidFill>
            </a:endParaRPr>
          </a:p>
        </p:txBody>
      </p:sp>
      <p:grpSp>
        <p:nvGrpSpPr>
          <p:cNvPr id="62" name="Group 61"/>
          <p:cNvGrpSpPr/>
          <p:nvPr/>
        </p:nvGrpSpPr>
        <p:grpSpPr>
          <a:xfrm>
            <a:off x="6021932" y="3297907"/>
            <a:ext cx="2162416" cy="552428"/>
            <a:chOff x="6539390" y="3625600"/>
            <a:chExt cx="2705975" cy="691290"/>
          </a:xfrm>
        </p:grpSpPr>
        <p:cxnSp>
          <p:nvCxnSpPr>
            <p:cNvPr id="64" name="Straight Connector 63"/>
            <p:cNvCxnSpPr>
              <a:stCxn id="67" idx="1"/>
            </p:cNvCxnSpPr>
            <p:nvPr/>
          </p:nvCxnSpPr>
          <p:spPr>
            <a:xfrm flipH="1">
              <a:off x="6885035" y="3971245"/>
              <a:ext cx="138258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539390" y="3856030"/>
              <a:ext cx="176663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230680" y="4086460"/>
              <a:ext cx="1075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267615" y="3625600"/>
              <a:ext cx="977750" cy="691290"/>
            </a:xfrm>
            <a:prstGeom prst="rect">
              <a:avLst/>
            </a:prstGeom>
            <a:solidFill>
              <a:schemeClr val="tx2"/>
            </a:solidFill>
          </p:spPr>
          <p:txBody>
            <a:bodyPr wrap="none" lIns="82292" tIns="41146" rIns="82292" bIns="41146" rtlCol="0" anchor="ctr" anchorCtr="1">
              <a:noAutofit/>
            </a:bodyPr>
            <a:lstStyle/>
            <a:p>
              <a:pPr algn="ctr"/>
              <a:r>
                <a:rPr lang="en-US" sz="1440" b="1" dirty="0">
                  <a:solidFill>
                    <a:schemeClr val="bg1"/>
                  </a:solidFill>
                </a:rPr>
                <a:t>Traps</a:t>
              </a:r>
              <a:br>
                <a:rPr lang="en-US" sz="1440" b="1" dirty="0">
                  <a:solidFill>
                    <a:schemeClr val="bg1"/>
                  </a:solidFill>
                </a:rPr>
              </a:br>
              <a:r>
                <a:rPr lang="en-US" sz="1440" b="1" dirty="0">
                  <a:solidFill>
                    <a:schemeClr val="bg1"/>
                  </a:solidFill>
                </a:rPr>
                <a:t>EPM</a:t>
              </a:r>
            </a:p>
          </p:txBody>
        </p:sp>
      </p:grpSp>
      <p:pic>
        <p:nvPicPr>
          <p:cNvPr id="70" name="Picture 6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83193" y="1935312"/>
            <a:ext cx="442364" cy="152538"/>
          </a:xfrm>
          <a:prstGeom prst="rect">
            <a:avLst/>
          </a:prstGeom>
          <a:ln w="3175">
            <a:noFill/>
          </a:ln>
        </p:spPr>
      </p:pic>
      <p:pic>
        <p:nvPicPr>
          <p:cNvPr id="56" name="Picture 5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83192" y="1935312"/>
            <a:ext cx="442364" cy="152538"/>
          </a:xfrm>
          <a:prstGeom prst="rect">
            <a:avLst/>
          </a:prstGeom>
          <a:ln w="3175">
            <a:noFill/>
          </a:ln>
        </p:spPr>
      </p:pic>
      <p:sp>
        <p:nvSpPr>
          <p:cNvPr id="58" name="TextBox 57"/>
          <p:cNvSpPr txBox="1"/>
          <p:nvPr/>
        </p:nvSpPr>
        <p:spPr>
          <a:xfrm>
            <a:off x="538283" y="993207"/>
            <a:ext cx="2233644" cy="293602"/>
          </a:xfrm>
          <a:prstGeom prst="rect">
            <a:avLst/>
          </a:prstGeom>
          <a:noFill/>
        </p:spPr>
        <p:txBody>
          <a:bodyPr wrap="square" lIns="82292" tIns="41146" rIns="82292" bIns="41146" rtlCol="0">
            <a:spAutoFit/>
          </a:bodyPr>
          <a:lstStyle/>
          <a:p>
            <a:pPr>
              <a:lnSpc>
                <a:spcPct val="95000"/>
              </a:lnSpc>
              <a:spcAft>
                <a:spcPts val="450"/>
              </a:spcAft>
            </a:pPr>
            <a:r>
              <a:rPr lang="en-US" sz="1440" b="1" dirty="0">
                <a:solidFill>
                  <a:schemeClr val="tx2"/>
                </a:solidFill>
              </a:rPr>
              <a:t>Exploit Attack</a:t>
            </a:r>
            <a:endParaRPr lang="en-US" sz="1080" dirty="0"/>
          </a:p>
        </p:txBody>
      </p:sp>
      <p:sp>
        <p:nvSpPr>
          <p:cNvPr id="60" name="TextBox 59"/>
          <p:cNvSpPr txBox="1"/>
          <p:nvPr/>
        </p:nvSpPr>
        <p:spPr>
          <a:xfrm>
            <a:off x="538286" y="1604624"/>
            <a:ext cx="2233638" cy="661972"/>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2.	PDF is opened and exploit techniques </a:t>
            </a:r>
            <a:br>
              <a:rPr lang="en-US" sz="990" dirty="0"/>
            </a:br>
            <a:r>
              <a:rPr lang="en-US" sz="990" dirty="0"/>
              <a:t>are set in motion to exploit vulnerability in Acrobat Reader. </a:t>
            </a:r>
          </a:p>
        </p:txBody>
      </p:sp>
      <p:sp>
        <p:nvSpPr>
          <p:cNvPr id="61" name="TextBox 60"/>
          <p:cNvSpPr txBox="1"/>
          <p:nvPr/>
        </p:nvSpPr>
        <p:spPr>
          <a:xfrm>
            <a:off x="538286" y="1258185"/>
            <a:ext cx="2233638" cy="372534"/>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1.	Exploit attempt contained in a PDF sent by “known” entity.</a:t>
            </a:r>
          </a:p>
        </p:txBody>
      </p:sp>
      <p:sp>
        <p:nvSpPr>
          <p:cNvPr id="68" name="TextBox 67"/>
          <p:cNvSpPr txBox="1"/>
          <p:nvPr/>
        </p:nvSpPr>
        <p:spPr>
          <a:xfrm>
            <a:off x="538286" y="2211710"/>
            <a:ext cx="2233638" cy="372534"/>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3.	Exploit evades AV and drops a malware payload onto the target.</a:t>
            </a:r>
          </a:p>
        </p:txBody>
      </p:sp>
      <p:sp>
        <p:nvSpPr>
          <p:cNvPr id="69" name="TextBox 68"/>
          <p:cNvSpPr txBox="1"/>
          <p:nvPr/>
        </p:nvSpPr>
        <p:spPr>
          <a:xfrm>
            <a:off x="538286" y="2559256"/>
            <a:ext cx="2233638" cy="372534"/>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4.	Malware evades AV, runs in memory.</a:t>
            </a:r>
          </a:p>
        </p:txBody>
      </p:sp>
      <p:sp>
        <p:nvSpPr>
          <p:cNvPr id="73" name="TextBox 72"/>
          <p:cNvSpPr txBox="1"/>
          <p:nvPr/>
        </p:nvSpPr>
        <p:spPr>
          <a:xfrm>
            <a:off x="547973" y="3194247"/>
            <a:ext cx="2387092" cy="504108"/>
          </a:xfrm>
          <a:prstGeom prst="rect">
            <a:avLst/>
          </a:prstGeom>
          <a:noFill/>
        </p:spPr>
        <p:txBody>
          <a:bodyPr wrap="square" lIns="82292" tIns="41146" rIns="82292" bIns="41146" rtlCol="0">
            <a:spAutoFit/>
          </a:bodyPr>
          <a:lstStyle/>
          <a:p>
            <a:pPr>
              <a:lnSpc>
                <a:spcPct val="95000"/>
              </a:lnSpc>
              <a:spcAft>
                <a:spcPts val="450"/>
              </a:spcAft>
            </a:pPr>
            <a:r>
              <a:rPr lang="fr-FR" sz="1440" b="1" dirty="0">
                <a:solidFill>
                  <a:schemeClr val="tx2"/>
                </a:solidFill>
              </a:rPr>
              <a:t>Traps Exploit </a:t>
            </a:r>
            <a:r>
              <a:rPr lang="en-US" sz="1440" b="1" dirty="0">
                <a:solidFill>
                  <a:schemeClr val="tx2"/>
                </a:solidFill>
              </a:rPr>
              <a:t>Prevention</a:t>
            </a:r>
            <a:r>
              <a:rPr lang="fr-FR" sz="1440" b="1" dirty="0">
                <a:solidFill>
                  <a:schemeClr val="tx2"/>
                </a:solidFill>
              </a:rPr>
              <a:t> Modules (EPM)</a:t>
            </a:r>
            <a:endParaRPr lang="en-US" sz="990" dirty="0"/>
          </a:p>
        </p:txBody>
      </p:sp>
      <p:sp>
        <p:nvSpPr>
          <p:cNvPr id="74" name="TextBox 73"/>
          <p:cNvSpPr txBox="1"/>
          <p:nvPr/>
        </p:nvSpPr>
        <p:spPr>
          <a:xfrm>
            <a:off x="538286" y="3654385"/>
            <a:ext cx="2233638" cy="517253"/>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1.	Exploit attempt blocked. Traps requires no prior knowledge of the vulnerability.</a:t>
            </a:r>
          </a:p>
        </p:txBody>
      </p:sp>
      <p:sp>
        <p:nvSpPr>
          <p:cNvPr id="77" name="TextBox 76"/>
          <p:cNvSpPr txBox="1"/>
          <p:nvPr/>
        </p:nvSpPr>
        <p:spPr>
          <a:xfrm>
            <a:off x="545922" y="4062952"/>
            <a:ext cx="2354634" cy="661972"/>
          </a:xfrm>
          <a:prstGeom prst="rect">
            <a:avLst/>
          </a:prstGeom>
          <a:noFill/>
        </p:spPr>
        <p:txBody>
          <a:bodyPr wrap="square" lIns="82292" tIns="41146" rIns="82292" bIns="41146" rtlCol="0">
            <a:spAutoFit/>
          </a:bodyPr>
          <a:lstStyle/>
          <a:p>
            <a:pPr marL="158592" indent="-158592">
              <a:lnSpc>
                <a:spcPct val="95000"/>
              </a:lnSpc>
              <a:spcAft>
                <a:spcPts val="450"/>
              </a:spcAft>
            </a:pPr>
            <a:r>
              <a:rPr lang="en-US" sz="990" dirty="0"/>
              <a:t>2.	If you turn off EPM #1, the first technique will succeed but the next one will be blocked, still preventing malicious activity. </a:t>
            </a:r>
          </a:p>
        </p:txBody>
      </p:sp>
      <p:sp>
        <p:nvSpPr>
          <p:cNvPr id="71" name="TextBox 70"/>
          <p:cNvSpPr txBox="1"/>
          <p:nvPr/>
        </p:nvSpPr>
        <p:spPr>
          <a:xfrm>
            <a:off x="3624814" y="4701480"/>
            <a:ext cx="2009396" cy="338554"/>
          </a:xfrm>
          <a:prstGeom prst="rect">
            <a:avLst/>
          </a:prstGeom>
          <a:noFill/>
        </p:spPr>
        <p:txBody>
          <a:bodyPr wrap="none" rtlCol="0">
            <a:spAutoFit/>
          </a:bodyPr>
          <a:lstStyle/>
          <a:p>
            <a:r>
              <a:rPr lang="fi-FI" sz="1600" i="1" dirty="0" smtClean="0"/>
              <a:t>Slide source: Palo Alto</a:t>
            </a:r>
            <a:endParaRPr lang="fi-FI" sz="1600" i="1" dirty="0"/>
          </a:p>
        </p:txBody>
      </p:sp>
    </p:spTree>
    <p:extLst>
      <p:ext uri="{BB962C8B-B14F-4D97-AF65-F5344CB8AC3E}">
        <p14:creationId xmlns:p14="http://schemas.microsoft.com/office/powerpoint/2010/main" val="13397422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0" grpId="0" animBg="1"/>
      <p:bldP spid="45" grpId="0"/>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Exploit techniques protection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56655357"/>
              </p:ext>
            </p:extLst>
          </p:nvPr>
        </p:nvGraphicFramePr>
        <p:xfrm>
          <a:off x="1259632" y="1063228"/>
          <a:ext cx="6768752" cy="3466083"/>
        </p:xfrm>
        <a:graphic>
          <a:graphicData uri="http://schemas.openxmlformats.org/drawingml/2006/table">
            <a:tbl>
              <a:tblPr/>
              <a:tblGrid>
                <a:gridCol w="2011163"/>
                <a:gridCol w="1730032"/>
                <a:gridCol w="3027557"/>
              </a:tblGrid>
              <a:tr h="968556">
                <a:tc>
                  <a:txBody>
                    <a:bodyPr/>
                    <a:lstStyle/>
                    <a:p>
                      <a:r>
                        <a:rPr lang="fi-FI" sz="1200" dirty="0"/>
                        <a:t>CPL Protection </a:t>
                      </a:r>
                    </a:p>
                  </a:txBody>
                  <a:tcPr marL="32020" marR="32020" marT="16010" marB="16010" anchor="ctr">
                    <a:lnL>
                      <a:noFill/>
                    </a:lnL>
                    <a:lnR>
                      <a:noFill/>
                    </a:lnR>
                    <a:lnT>
                      <a:noFill/>
                    </a:lnT>
                    <a:lnB>
                      <a:noFill/>
                    </a:lnB>
                  </a:tcPr>
                </a:tc>
                <a:tc>
                  <a:txBody>
                    <a:bodyPr/>
                    <a:lstStyle/>
                    <a:p>
                      <a:r>
                        <a:rPr lang="fi-FI" sz="1200" dirty="0"/>
                        <a:t>Software logic flaw </a:t>
                      </a:r>
                    </a:p>
                  </a:txBody>
                  <a:tcPr marL="32020" marR="32020" marT="16010" marB="16010" anchor="ctr">
                    <a:lnL>
                      <a:noFill/>
                    </a:lnL>
                    <a:lnR>
                      <a:noFill/>
                    </a:lnR>
                    <a:lnT>
                      <a:noFill/>
                    </a:lnT>
                    <a:lnB>
                      <a:noFill/>
                    </a:lnB>
                  </a:tcPr>
                </a:tc>
                <a:tc>
                  <a:txBody>
                    <a:bodyPr/>
                    <a:lstStyle/>
                    <a:p>
                      <a:r>
                        <a:rPr lang="en-US" sz="1200"/>
                        <a:t>Protects against vulnerabilities related to the display routine for Windows Control Panel shortcut images, which can be used in malware creation. </a:t>
                      </a:r>
                    </a:p>
                  </a:txBody>
                  <a:tcPr marL="32020" marR="32020" marT="16010" marB="16010" anchor="ctr">
                    <a:lnL>
                      <a:noFill/>
                    </a:lnL>
                    <a:lnR>
                      <a:noFill/>
                    </a:lnR>
                    <a:lnT>
                      <a:noFill/>
                    </a:lnT>
                    <a:lnB>
                      <a:noFill/>
                    </a:lnB>
                  </a:tcPr>
                </a:tc>
              </a:tr>
              <a:tr h="704431">
                <a:tc>
                  <a:txBody>
                    <a:bodyPr/>
                    <a:lstStyle/>
                    <a:p>
                      <a:r>
                        <a:rPr lang="fi-FI" sz="1200" dirty="0"/>
                        <a:t>DEP </a:t>
                      </a:r>
                    </a:p>
                  </a:txBody>
                  <a:tcPr marL="32020" marR="32020" marT="16010" marB="16010" anchor="ctr">
                    <a:lnL>
                      <a:noFill/>
                    </a:lnL>
                    <a:lnR>
                      <a:noFill/>
                    </a:lnR>
                    <a:lnT>
                      <a:noFill/>
                    </a:lnT>
                    <a:lnB>
                      <a:noFill/>
                    </a:lnB>
                  </a:tcPr>
                </a:tc>
                <a:tc>
                  <a:txBody>
                    <a:bodyPr/>
                    <a:lstStyle/>
                    <a:p>
                      <a:r>
                        <a:rPr lang="fi-FI" sz="1200"/>
                        <a:t>Memory corruption </a:t>
                      </a:r>
                    </a:p>
                  </a:txBody>
                  <a:tcPr marL="32020" marR="32020" marT="16010" marB="16010" anchor="ctr">
                    <a:lnL>
                      <a:noFill/>
                    </a:lnL>
                    <a:lnR>
                      <a:noFill/>
                    </a:lnR>
                    <a:lnT>
                      <a:noFill/>
                    </a:lnT>
                    <a:lnB>
                      <a:noFill/>
                    </a:lnB>
                  </a:tcPr>
                </a:tc>
                <a:tc>
                  <a:txBody>
                    <a:bodyPr/>
                    <a:lstStyle/>
                    <a:p>
                      <a:r>
                        <a:rPr lang="en-US" sz="1200" dirty="0"/>
                        <a:t>Data execution prevention (DEP). Prevents areas of memory designated as containing data from running as executable code. </a:t>
                      </a:r>
                    </a:p>
                  </a:txBody>
                  <a:tcPr marL="32020" marR="32020" marT="16010" marB="16010" anchor="ctr">
                    <a:lnL>
                      <a:noFill/>
                    </a:lnL>
                    <a:lnR>
                      <a:noFill/>
                    </a:lnR>
                    <a:lnT>
                      <a:noFill/>
                    </a:lnT>
                    <a:lnB>
                      <a:noFill/>
                    </a:lnB>
                  </a:tcPr>
                </a:tc>
              </a:tr>
              <a:tr h="1280783">
                <a:tc>
                  <a:txBody>
                    <a:bodyPr/>
                    <a:lstStyle/>
                    <a:p>
                      <a:r>
                        <a:rPr lang="fi-FI" sz="1200"/>
                        <a:t>DLL-Hijacking Protection </a:t>
                      </a:r>
                    </a:p>
                  </a:txBody>
                  <a:tcPr marL="32020" marR="32020" marT="16010" marB="16010" anchor="ctr">
                    <a:lnL>
                      <a:noFill/>
                    </a:lnL>
                    <a:lnR>
                      <a:noFill/>
                    </a:lnR>
                    <a:lnT>
                      <a:noFill/>
                    </a:lnT>
                    <a:lnB>
                      <a:noFill/>
                    </a:lnB>
                  </a:tcPr>
                </a:tc>
                <a:tc>
                  <a:txBody>
                    <a:bodyPr/>
                    <a:lstStyle/>
                    <a:p>
                      <a:r>
                        <a:rPr lang="fi-FI" sz="1200" dirty="0"/>
                        <a:t>Software logic flaw </a:t>
                      </a:r>
                    </a:p>
                  </a:txBody>
                  <a:tcPr marL="32020" marR="32020" marT="16010" marB="16010" anchor="ctr">
                    <a:lnL>
                      <a:noFill/>
                    </a:lnL>
                    <a:lnR>
                      <a:noFill/>
                    </a:lnR>
                    <a:lnT>
                      <a:noFill/>
                    </a:lnT>
                    <a:lnB>
                      <a:noFill/>
                    </a:lnB>
                  </a:tcPr>
                </a:tc>
                <a:tc>
                  <a:txBody>
                    <a:bodyPr/>
                    <a:lstStyle/>
                    <a:p>
                      <a:r>
                        <a:rPr lang="en-US" sz="1200" dirty="0"/>
                        <a:t>Prevents DLL-hijacking attacks where the attacker attempts to load DLLs from insecure locations to gain control of a process. Also prevents the attacker from loading malicious CPL (control panel) files. </a:t>
                      </a:r>
                    </a:p>
                  </a:txBody>
                  <a:tcPr marL="32020" marR="32020" marT="16010" marB="16010" anchor="ctr">
                    <a:lnL>
                      <a:noFill/>
                    </a:lnL>
                    <a:lnR>
                      <a:noFill/>
                    </a:lnR>
                    <a:lnT>
                      <a:noFill/>
                    </a:lnT>
                    <a:lnB>
                      <a:noFill/>
                    </a:lnB>
                  </a:tcPr>
                </a:tc>
              </a:tr>
              <a:tr h="512313">
                <a:tc>
                  <a:txBody>
                    <a:bodyPr/>
                    <a:lstStyle/>
                    <a:p>
                      <a:r>
                        <a:rPr lang="fi-FI" sz="1200"/>
                        <a:t>DLL Security </a:t>
                      </a:r>
                    </a:p>
                  </a:txBody>
                  <a:tcPr marL="32020" marR="32020" marT="16010" marB="16010" anchor="ctr">
                    <a:lnL>
                      <a:noFill/>
                    </a:lnL>
                    <a:lnR>
                      <a:noFill/>
                    </a:lnR>
                    <a:lnT>
                      <a:noFill/>
                    </a:lnT>
                    <a:lnB>
                      <a:noFill/>
                    </a:lnB>
                  </a:tcPr>
                </a:tc>
                <a:tc>
                  <a:txBody>
                    <a:bodyPr/>
                    <a:lstStyle/>
                    <a:p>
                      <a:r>
                        <a:rPr lang="fi-FI" sz="1200"/>
                        <a:t>Software logic flaw </a:t>
                      </a:r>
                    </a:p>
                  </a:txBody>
                  <a:tcPr marL="32020" marR="32020" marT="16010" marB="16010" anchor="ctr">
                    <a:lnL>
                      <a:noFill/>
                    </a:lnL>
                    <a:lnR>
                      <a:noFill/>
                    </a:lnR>
                    <a:lnT>
                      <a:noFill/>
                    </a:lnT>
                    <a:lnB>
                      <a:noFill/>
                    </a:lnB>
                  </a:tcPr>
                </a:tc>
                <a:tc>
                  <a:txBody>
                    <a:bodyPr/>
                    <a:lstStyle/>
                    <a:p>
                      <a:r>
                        <a:rPr lang="en-US" sz="1200" dirty="0"/>
                        <a:t>Prevents access to crucial DLL metadata from untrusted code locations.</a:t>
                      </a:r>
                    </a:p>
                  </a:txBody>
                  <a:tcPr marL="32020" marR="32020" marT="16010" marB="16010" anchor="ctr">
                    <a:lnL>
                      <a:noFill/>
                    </a:lnL>
                    <a:lnR>
                      <a:noFill/>
                    </a:lnR>
                    <a:lnT>
                      <a:noFill/>
                    </a:lnT>
                    <a:lnB>
                      <a:noFill/>
                    </a:lnB>
                  </a:tcPr>
                </a:tc>
              </a:tr>
            </a:tbl>
          </a:graphicData>
        </a:graphic>
      </p:graphicFrame>
    </p:spTree>
    <p:extLst>
      <p:ext uri="{BB962C8B-B14F-4D97-AF65-F5344CB8AC3E}">
        <p14:creationId xmlns:p14="http://schemas.microsoft.com/office/powerpoint/2010/main" val="167121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Exploit Techniques protection</a:t>
            </a:r>
          </a:p>
        </p:txBody>
      </p:sp>
      <p:graphicFrame>
        <p:nvGraphicFramePr>
          <p:cNvPr id="2" name="Table 1"/>
          <p:cNvGraphicFramePr>
            <a:graphicFrameLocks noGrp="1"/>
          </p:cNvGraphicFramePr>
          <p:nvPr>
            <p:extLst>
              <p:ext uri="{D42A27DB-BD31-4B8C-83A1-F6EECF244321}">
                <p14:modId xmlns:p14="http://schemas.microsoft.com/office/powerpoint/2010/main" val="1727139532"/>
              </p:ext>
            </p:extLst>
          </p:nvPr>
        </p:nvGraphicFramePr>
        <p:xfrm>
          <a:off x="539552" y="1203598"/>
          <a:ext cx="8147247" cy="3600400"/>
        </p:xfrm>
        <a:graphic>
          <a:graphicData uri="http://schemas.openxmlformats.org/drawingml/2006/table">
            <a:tbl>
              <a:tblPr/>
              <a:tblGrid>
                <a:gridCol w="2715749"/>
                <a:gridCol w="2715749"/>
                <a:gridCol w="2715749"/>
              </a:tblGrid>
              <a:tr h="724392">
                <a:tc>
                  <a:txBody>
                    <a:bodyPr/>
                    <a:lstStyle/>
                    <a:p>
                      <a:r>
                        <a:rPr lang="fi-FI" sz="1200" dirty="0"/>
                        <a:t>Exception Heap Spray Check </a:t>
                      </a:r>
                    </a:p>
                  </a:txBody>
                  <a:tcPr marL="28050" marR="28050" marT="14025" marB="14025" anchor="ctr">
                    <a:lnL>
                      <a:noFill/>
                    </a:lnL>
                    <a:lnR>
                      <a:noFill/>
                    </a:lnR>
                    <a:lnT>
                      <a:noFill/>
                    </a:lnT>
                    <a:lnB>
                      <a:noFill/>
                    </a:lnB>
                  </a:tcPr>
                </a:tc>
                <a:tc>
                  <a:txBody>
                    <a:bodyPr/>
                    <a:lstStyle/>
                    <a:p>
                      <a:r>
                        <a:rPr lang="fi-FI" sz="1200" dirty="0"/>
                        <a:t>Memory corruption </a:t>
                      </a:r>
                    </a:p>
                  </a:txBody>
                  <a:tcPr marL="28050" marR="28050" marT="14025" marB="14025" anchor="ctr">
                    <a:lnL>
                      <a:noFill/>
                    </a:lnL>
                    <a:lnR>
                      <a:noFill/>
                    </a:lnR>
                    <a:lnT>
                      <a:noFill/>
                    </a:lnT>
                    <a:lnB>
                      <a:noFill/>
                    </a:lnB>
                  </a:tcPr>
                </a:tc>
                <a:tc>
                  <a:txBody>
                    <a:bodyPr/>
                    <a:lstStyle/>
                    <a:p>
                      <a:r>
                        <a:rPr lang="en-US" sz="1200"/>
                        <a:t>Detects instances of heap sprays upon occurrence of suspicious exceptions (indicative of exploitation attempts). </a:t>
                      </a:r>
                    </a:p>
                  </a:txBody>
                  <a:tcPr marL="28050" marR="28050" marT="14025" marB="14025" anchor="ctr">
                    <a:lnL>
                      <a:noFill/>
                    </a:lnL>
                    <a:lnR>
                      <a:noFill/>
                    </a:lnR>
                    <a:lnT>
                      <a:noFill/>
                    </a:lnT>
                    <a:lnB>
                      <a:noFill/>
                    </a:lnB>
                  </a:tcPr>
                </a:tc>
              </a:tr>
              <a:tr h="443259">
                <a:tc>
                  <a:txBody>
                    <a:bodyPr/>
                    <a:lstStyle/>
                    <a:p>
                      <a:r>
                        <a:rPr lang="fi-FI" sz="1200" dirty="0"/>
                        <a:t>Font Protection </a:t>
                      </a:r>
                    </a:p>
                  </a:txBody>
                  <a:tcPr marL="28050" marR="28050" marT="14025" marB="14025" anchor="ctr">
                    <a:lnL>
                      <a:noFill/>
                    </a:lnL>
                    <a:lnR>
                      <a:noFill/>
                    </a:lnR>
                    <a:lnT>
                      <a:noFill/>
                    </a:lnT>
                    <a:lnB>
                      <a:noFill/>
                    </a:lnB>
                  </a:tcPr>
                </a:tc>
                <a:tc>
                  <a:txBody>
                    <a:bodyPr/>
                    <a:lstStyle/>
                    <a:p>
                      <a:r>
                        <a:rPr lang="fi-FI" sz="1200"/>
                        <a:t>Software logic flaw </a:t>
                      </a:r>
                    </a:p>
                  </a:txBody>
                  <a:tcPr marL="28050" marR="28050" marT="14025" marB="14025" anchor="ctr">
                    <a:lnL>
                      <a:noFill/>
                    </a:lnL>
                    <a:lnR>
                      <a:noFill/>
                    </a:lnR>
                    <a:lnT>
                      <a:noFill/>
                    </a:lnT>
                    <a:lnB>
                      <a:noFill/>
                    </a:lnB>
                  </a:tcPr>
                </a:tc>
                <a:tc>
                  <a:txBody>
                    <a:bodyPr/>
                    <a:lstStyle/>
                    <a:p>
                      <a:r>
                        <a:rPr lang="en-US" sz="1200"/>
                        <a:t>Prevents improper font handling, a common target of exploits. </a:t>
                      </a:r>
                    </a:p>
                  </a:txBody>
                  <a:tcPr marL="28050" marR="28050" marT="14025" marB="14025" anchor="ctr">
                    <a:lnL>
                      <a:noFill/>
                    </a:lnL>
                    <a:lnR>
                      <a:noFill/>
                    </a:lnR>
                    <a:lnT>
                      <a:noFill/>
                    </a:lnT>
                    <a:lnB>
                      <a:noFill/>
                    </a:lnB>
                  </a:tcPr>
                </a:tc>
              </a:tr>
              <a:tr h="1989490">
                <a:tc>
                  <a:txBody>
                    <a:bodyPr/>
                    <a:lstStyle/>
                    <a:p>
                      <a:r>
                        <a:rPr lang="fi-FI" sz="1200" dirty="0"/>
                        <a:t>GS Cookie </a:t>
                      </a:r>
                    </a:p>
                  </a:txBody>
                  <a:tcPr marL="28050" marR="28050" marT="14025" marB="14025" anchor="ctr">
                    <a:lnL>
                      <a:noFill/>
                    </a:lnL>
                    <a:lnR>
                      <a:noFill/>
                    </a:lnR>
                    <a:lnT>
                      <a:noFill/>
                    </a:lnT>
                    <a:lnB>
                      <a:noFill/>
                    </a:lnB>
                  </a:tcPr>
                </a:tc>
                <a:tc>
                  <a:txBody>
                    <a:bodyPr/>
                    <a:lstStyle/>
                    <a:p>
                      <a:r>
                        <a:rPr lang="fi-FI" sz="1200" dirty="0"/>
                        <a:t>Software logic flaw </a:t>
                      </a:r>
                    </a:p>
                  </a:txBody>
                  <a:tcPr marL="28050" marR="28050" marT="14025" marB="14025" anchor="ctr">
                    <a:lnL>
                      <a:noFill/>
                    </a:lnL>
                    <a:lnR>
                      <a:noFill/>
                    </a:lnR>
                    <a:lnT>
                      <a:noFill/>
                    </a:lnT>
                    <a:lnB>
                      <a:noFill/>
                    </a:lnB>
                  </a:tcPr>
                </a:tc>
                <a:tc>
                  <a:txBody>
                    <a:bodyPr/>
                    <a:lstStyle/>
                    <a:p>
                      <a:r>
                        <a:rPr lang="en-US" sz="1200" dirty="0"/>
                        <a:t>Enhances the granularity of Windows buffer security checks to protect against buffer overrun , a common attack technique that exploits code that does not enforce buffer size restrictions. A change in the size of the security cookie that is used to allocate space indicates that the stack may have been overwritten; The process is terminated if a different value is detected. </a:t>
                      </a:r>
                    </a:p>
                  </a:txBody>
                  <a:tcPr marL="28050" marR="28050" marT="14025" marB="14025" anchor="ctr">
                    <a:lnL>
                      <a:noFill/>
                    </a:lnL>
                    <a:lnR>
                      <a:noFill/>
                    </a:lnR>
                    <a:lnT>
                      <a:noFill/>
                    </a:lnT>
                    <a:lnB>
                      <a:noFill/>
                    </a:lnB>
                  </a:tcPr>
                </a:tc>
              </a:tr>
              <a:tr h="443259">
                <a:tc>
                  <a:txBody>
                    <a:bodyPr/>
                    <a:lstStyle/>
                    <a:p>
                      <a:r>
                        <a:rPr lang="fi-FI" sz="1200"/>
                        <a:t>Heap Corruption Mitigation </a:t>
                      </a:r>
                    </a:p>
                  </a:txBody>
                  <a:tcPr marL="28050" marR="28050" marT="14025" marB="14025" anchor="ctr">
                    <a:lnL>
                      <a:noFill/>
                    </a:lnL>
                    <a:lnR>
                      <a:noFill/>
                    </a:lnR>
                    <a:lnT>
                      <a:noFill/>
                    </a:lnT>
                    <a:lnB>
                      <a:noFill/>
                    </a:lnB>
                  </a:tcPr>
                </a:tc>
                <a:tc>
                  <a:txBody>
                    <a:bodyPr/>
                    <a:lstStyle/>
                    <a:p>
                      <a:r>
                        <a:rPr lang="fi-FI" sz="1200"/>
                        <a:t>Memory corruption </a:t>
                      </a:r>
                    </a:p>
                  </a:txBody>
                  <a:tcPr marL="28050" marR="28050" marT="14025" marB="14025" anchor="ctr">
                    <a:lnL>
                      <a:noFill/>
                    </a:lnL>
                    <a:lnR>
                      <a:noFill/>
                    </a:lnR>
                    <a:lnT>
                      <a:noFill/>
                    </a:lnT>
                    <a:lnB>
                      <a:noFill/>
                    </a:lnB>
                  </a:tcPr>
                </a:tc>
                <a:tc>
                  <a:txBody>
                    <a:bodyPr/>
                    <a:lstStyle/>
                    <a:p>
                      <a:r>
                        <a:rPr lang="en-US" sz="1200" dirty="0"/>
                        <a:t>Prevents triggering of heap corruption vulnerabilities such as double free.</a:t>
                      </a:r>
                    </a:p>
                  </a:txBody>
                  <a:tcPr marL="28050" marR="28050" marT="14025" marB="14025" anchor="ctr">
                    <a:lnL>
                      <a:noFill/>
                    </a:lnL>
                    <a:lnR>
                      <a:noFill/>
                    </a:lnR>
                    <a:lnT>
                      <a:noFill/>
                    </a:lnT>
                    <a:lnB>
                      <a:noFill/>
                    </a:lnB>
                  </a:tcPr>
                </a:tc>
              </a:tr>
            </a:tbl>
          </a:graphicData>
        </a:graphic>
      </p:graphicFrame>
    </p:spTree>
    <p:extLst>
      <p:ext uri="{BB962C8B-B14F-4D97-AF65-F5344CB8AC3E}">
        <p14:creationId xmlns:p14="http://schemas.microsoft.com/office/powerpoint/2010/main" val="1307446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Exploit </a:t>
            </a:r>
            <a:r>
              <a:rPr lang="en-US" dirty="0" smtClean="0"/>
              <a:t>techniques </a:t>
            </a:r>
            <a:r>
              <a:rPr lang="en-US" dirty="0"/>
              <a:t>protection</a:t>
            </a:r>
          </a:p>
        </p:txBody>
      </p:sp>
      <p:graphicFrame>
        <p:nvGraphicFramePr>
          <p:cNvPr id="3" name="Table 2"/>
          <p:cNvGraphicFramePr>
            <a:graphicFrameLocks noGrp="1"/>
          </p:cNvGraphicFramePr>
          <p:nvPr>
            <p:extLst>
              <p:ext uri="{D42A27DB-BD31-4B8C-83A1-F6EECF244321}">
                <p14:modId xmlns:p14="http://schemas.microsoft.com/office/powerpoint/2010/main" val="3406705268"/>
              </p:ext>
            </p:extLst>
          </p:nvPr>
        </p:nvGraphicFramePr>
        <p:xfrm>
          <a:off x="899590" y="1120328"/>
          <a:ext cx="7344819" cy="3492486"/>
        </p:xfrm>
        <a:graphic>
          <a:graphicData uri="http://schemas.openxmlformats.org/drawingml/2006/table">
            <a:tbl>
              <a:tblPr/>
              <a:tblGrid>
                <a:gridCol w="2448273"/>
                <a:gridCol w="2448273"/>
                <a:gridCol w="2448273"/>
              </a:tblGrid>
              <a:tr h="874762">
                <a:tc>
                  <a:txBody>
                    <a:bodyPr/>
                    <a:lstStyle/>
                    <a:p>
                      <a:r>
                        <a:rPr lang="fi-FI" sz="1200" dirty="0"/>
                        <a:t>Hot Patch Protection </a:t>
                      </a:r>
                    </a:p>
                  </a:txBody>
                  <a:tcPr marL="34990" marR="34990" marT="17495" marB="17495" anchor="ctr">
                    <a:lnL>
                      <a:noFill/>
                    </a:lnL>
                    <a:lnR>
                      <a:noFill/>
                    </a:lnR>
                    <a:lnT>
                      <a:noFill/>
                    </a:lnT>
                    <a:lnB>
                      <a:noFill/>
                    </a:lnB>
                  </a:tcPr>
                </a:tc>
                <a:tc>
                  <a:txBody>
                    <a:bodyPr/>
                    <a:lstStyle/>
                    <a:p>
                      <a:r>
                        <a:rPr lang="fi-FI" sz="1200" dirty="0"/>
                        <a:t>Software logic flaw </a:t>
                      </a:r>
                    </a:p>
                  </a:txBody>
                  <a:tcPr marL="34990" marR="34990" marT="17495" marB="17495" anchor="ctr">
                    <a:lnL>
                      <a:noFill/>
                    </a:lnL>
                    <a:lnR>
                      <a:noFill/>
                    </a:lnR>
                    <a:lnT>
                      <a:noFill/>
                    </a:lnT>
                    <a:lnB>
                      <a:noFill/>
                    </a:lnB>
                  </a:tcPr>
                </a:tc>
                <a:tc>
                  <a:txBody>
                    <a:bodyPr/>
                    <a:lstStyle/>
                    <a:p>
                      <a:r>
                        <a:rPr lang="en-US" sz="1200"/>
                        <a:t>Prevents use of a new technique that uses system functions to bypass DEP and address space layout randomization (ASLR). </a:t>
                      </a:r>
                    </a:p>
                  </a:txBody>
                  <a:tcPr marL="34990" marR="34990" marT="17495" marB="17495" anchor="ctr">
                    <a:lnL>
                      <a:noFill/>
                    </a:lnL>
                    <a:lnR>
                      <a:noFill/>
                    </a:lnR>
                    <a:lnT>
                      <a:noFill/>
                    </a:lnT>
                    <a:lnB>
                      <a:noFill/>
                    </a:lnB>
                  </a:tcPr>
                </a:tc>
              </a:tr>
              <a:tr h="559847">
                <a:tc>
                  <a:txBody>
                    <a:bodyPr/>
                    <a:lstStyle/>
                    <a:p>
                      <a:r>
                        <a:rPr lang="fi-FI" sz="1200"/>
                        <a:t>Library Preallocation </a:t>
                      </a:r>
                    </a:p>
                  </a:txBody>
                  <a:tcPr marL="34990" marR="34990" marT="17495" marB="17495" anchor="ctr">
                    <a:lnL>
                      <a:noFill/>
                    </a:lnL>
                    <a:lnR>
                      <a:noFill/>
                    </a:lnR>
                    <a:lnT>
                      <a:noFill/>
                    </a:lnT>
                    <a:lnB>
                      <a:noFill/>
                    </a:lnB>
                  </a:tcPr>
                </a:tc>
                <a:tc>
                  <a:txBody>
                    <a:bodyPr/>
                    <a:lstStyle/>
                    <a:p>
                      <a:r>
                        <a:rPr lang="fi-FI" sz="1200"/>
                        <a:t>Memory corruption </a:t>
                      </a:r>
                    </a:p>
                  </a:txBody>
                  <a:tcPr marL="34990" marR="34990" marT="17495" marB="17495" anchor="ctr">
                    <a:lnL>
                      <a:noFill/>
                    </a:lnL>
                    <a:lnR>
                      <a:noFill/>
                    </a:lnR>
                    <a:lnT>
                      <a:noFill/>
                    </a:lnT>
                    <a:lnB>
                      <a:noFill/>
                    </a:lnB>
                  </a:tcPr>
                </a:tc>
                <a:tc>
                  <a:txBody>
                    <a:bodyPr/>
                    <a:lstStyle/>
                    <a:p>
                      <a:r>
                        <a:rPr lang="en-US" sz="1200"/>
                        <a:t>Enforces relocation of specific modules that exploitation attempts commonly utilize. </a:t>
                      </a:r>
                    </a:p>
                  </a:txBody>
                  <a:tcPr marL="34990" marR="34990" marT="17495" marB="17495" anchor="ctr">
                    <a:lnL>
                      <a:noFill/>
                    </a:lnL>
                    <a:lnR>
                      <a:noFill/>
                    </a:lnR>
                    <a:lnT>
                      <a:noFill/>
                    </a:lnT>
                    <a:lnB>
                      <a:noFill/>
                    </a:lnB>
                  </a:tcPr>
                </a:tc>
              </a:tr>
              <a:tr h="1084704">
                <a:tc>
                  <a:txBody>
                    <a:bodyPr/>
                    <a:lstStyle/>
                    <a:p>
                      <a:r>
                        <a:rPr lang="en-US" sz="1200"/>
                        <a:t>Memory Limit Heap Spray Check </a:t>
                      </a:r>
                    </a:p>
                  </a:txBody>
                  <a:tcPr marL="34990" marR="34990" marT="17495" marB="17495" anchor="ctr">
                    <a:lnL>
                      <a:noFill/>
                    </a:lnL>
                    <a:lnR>
                      <a:noFill/>
                    </a:lnR>
                    <a:lnT>
                      <a:noFill/>
                    </a:lnT>
                    <a:lnB>
                      <a:noFill/>
                    </a:lnB>
                  </a:tcPr>
                </a:tc>
                <a:tc>
                  <a:txBody>
                    <a:bodyPr/>
                    <a:lstStyle/>
                    <a:p>
                      <a:r>
                        <a:rPr lang="fi-FI" sz="1200"/>
                        <a:t>Memory corruption </a:t>
                      </a:r>
                    </a:p>
                  </a:txBody>
                  <a:tcPr marL="34990" marR="34990" marT="17495" marB="17495" anchor="ctr">
                    <a:lnL>
                      <a:noFill/>
                    </a:lnL>
                    <a:lnR>
                      <a:noFill/>
                    </a:lnR>
                    <a:lnT>
                      <a:noFill/>
                    </a:lnT>
                    <a:lnB>
                      <a:noFill/>
                    </a:lnB>
                  </a:tcPr>
                </a:tc>
                <a:tc>
                  <a:txBody>
                    <a:bodyPr/>
                    <a:lstStyle/>
                    <a:p>
                      <a:r>
                        <a:rPr lang="en-US" sz="1200" dirty="0"/>
                        <a:t>Detects instances of heap sprays using our proprietary algorithm upon a sudden increase in memory consumption (indicative of ongoing exploitation). </a:t>
                      </a:r>
                    </a:p>
                  </a:txBody>
                  <a:tcPr marL="34990" marR="34990" marT="17495" marB="17495" anchor="ctr">
                    <a:lnL>
                      <a:noFill/>
                    </a:lnL>
                    <a:lnR>
                      <a:noFill/>
                    </a:lnR>
                    <a:lnT>
                      <a:noFill/>
                    </a:lnT>
                    <a:lnB>
                      <a:noFill/>
                    </a:lnB>
                  </a:tcPr>
                </a:tc>
              </a:tr>
              <a:tr h="874762">
                <a:tc>
                  <a:txBody>
                    <a:bodyPr/>
                    <a:lstStyle/>
                    <a:p>
                      <a:r>
                        <a:rPr lang="fi-FI" sz="1200"/>
                        <a:t>Null Dereference Protection </a:t>
                      </a:r>
                    </a:p>
                  </a:txBody>
                  <a:tcPr marL="34990" marR="34990" marT="17495" marB="17495" anchor="ctr">
                    <a:lnL>
                      <a:noFill/>
                    </a:lnL>
                    <a:lnR>
                      <a:noFill/>
                    </a:lnR>
                    <a:lnT>
                      <a:noFill/>
                    </a:lnT>
                    <a:lnB>
                      <a:noFill/>
                    </a:lnB>
                  </a:tcPr>
                </a:tc>
                <a:tc>
                  <a:txBody>
                    <a:bodyPr/>
                    <a:lstStyle/>
                    <a:p>
                      <a:r>
                        <a:rPr lang="fi-FI" sz="1200"/>
                        <a:t>Memory corruption </a:t>
                      </a:r>
                    </a:p>
                  </a:txBody>
                  <a:tcPr marL="34990" marR="34990" marT="17495" marB="17495" anchor="ctr">
                    <a:lnL>
                      <a:noFill/>
                    </a:lnL>
                    <a:lnR>
                      <a:noFill/>
                    </a:lnR>
                    <a:lnT>
                      <a:noFill/>
                    </a:lnT>
                    <a:lnB>
                      <a:noFill/>
                    </a:lnB>
                  </a:tcPr>
                </a:tc>
                <a:tc>
                  <a:txBody>
                    <a:bodyPr/>
                    <a:lstStyle/>
                    <a:p>
                      <a:r>
                        <a:rPr lang="en-US" sz="1200" dirty="0"/>
                        <a:t>Prevents malicious code from mapping to address zero in the memory space, making null dereference vulnerabilities </a:t>
                      </a:r>
                      <a:r>
                        <a:rPr lang="en-US" sz="1200" dirty="0" err="1"/>
                        <a:t>unexploitable</a:t>
                      </a:r>
                      <a:r>
                        <a:rPr lang="en-US" sz="1200" dirty="0"/>
                        <a:t>.</a:t>
                      </a:r>
                    </a:p>
                  </a:txBody>
                  <a:tcPr marL="34990" marR="34990" marT="17495" marB="17495" anchor="ctr">
                    <a:lnL>
                      <a:noFill/>
                    </a:lnL>
                    <a:lnR>
                      <a:noFill/>
                    </a:lnR>
                    <a:lnT>
                      <a:noFill/>
                    </a:lnT>
                    <a:lnB>
                      <a:noFill/>
                    </a:lnB>
                  </a:tcPr>
                </a:tc>
              </a:tr>
            </a:tbl>
          </a:graphicData>
        </a:graphic>
      </p:graphicFrame>
    </p:spTree>
    <p:extLst>
      <p:ext uri="{BB962C8B-B14F-4D97-AF65-F5344CB8AC3E}">
        <p14:creationId xmlns:p14="http://schemas.microsoft.com/office/powerpoint/2010/main" val="1468496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Exploit </a:t>
            </a:r>
            <a:r>
              <a:rPr lang="en-US" dirty="0" smtClean="0"/>
              <a:t>techniques </a:t>
            </a:r>
            <a:r>
              <a:rPr lang="en-US" dirty="0"/>
              <a:t>protection</a:t>
            </a:r>
          </a:p>
        </p:txBody>
      </p:sp>
      <p:graphicFrame>
        <p:nvGraphicFramePr>
          <p:cNvPr id="2" name="Table 1"/>
          <p:cNvGraphicFramePr>
            <a:graphicFrameLocks noGrp="1"/>
          </p:cNvGraphicFramePr>
          <p:nvPr>
            <p:extLst>
              <p:ext uri="{D42A27DB-BD31-4B8C-83A1-F6EECF244321}">
                <p14:modId xmlns:p14="http://schemas.microsoft.com/office/powerpoint/2010/main" val="3152235822"/>
              </p:ext>
            </p:extLst>
          </p:nvPr>
        </p:nvGraphicFramePr>
        <p:xfrm>
          <a:off x="755578" y="1120328"/>
          <a:ext cx="7632846" cy="3394074"/>
        </p:xfrm>
        <a:graphic>
          <a:graphicData uri="http://schemas.openxmlformats.org/drawingml/2006/table">
            <a:tbl>
              <a:tblPr/>
              <a:tblGrid>
                <a:gridCol w="2544282"/>
                <a:gridCol w="2544282"/>
                <a:gridCol w="2544282"/>
              </a:tblGrid>
              <a:tr h="769790">
                <a:tc>
                  <a:txBody>
                    <a:bodyPr/>
                    <a:lstStyle/>
                    <a:p>
                      <a:r>
                        <a:rPr lang="fi-FI" sz="1200" dirty="0"/>
                        <a:t>Packed DLLs </a:t>
                      </a:r>
                    </a:p>
                  </a:txBody>
                  <a:tcPr marL="34990" marR="34990" marT="17495" marB="17495" anchor="ctr">
                    <a:lnL>
                      <a:noFill/>
                    </a:lnL>
                    <a:lnR>
                      <a:noFill/>
                    </a:lnR>
                    <a:lnT>
                      <a:noFill/>
                    </a:lnT>
                    <a:lnB>
                      <a:noFill/>
                    </a:lnB>
                  </a:tcPr>
                </a:tc>
                <a:tc>
                  <a:txBody>
                    <a:bodyPr/>
                    <a:lstStyle/>
                    <a:p>
                      <a:r>
                        <a:rPr lang="fi-FI" sz="1200" dirty="0"/>
                        <a:t>Memory corruption </a:t>
                      </a:r>
                    </a:p>
                  </a:txBody>
                  <a:tcPr marL="34990" marR="34990" marT="17495" marB="17495" anchor="ctr">
                    <a:lnL>
                      <a:noFill/>
                    </a:lnL>
                    <a:lnR>
                      <a:noFill/>
                    </a:lnR>
                    <a:lnT>
                      <a:noFill/>
                    </a:lnT>
                    <a:lnB>
                      <a:noFill/>
                    </a:lnB>
                  </a:tcPr>
                </a:tc>
                <a:tc>
                  <a:txBody>
                    <a:bodyPr/>
                    <a:lstStyle/>
                    <a:p>
                      <a:r>
                        <a:rPr lang="en-US" sz="1200"/>
                        <a:t>An extension to the DLL Security module; provides support for packed DLLs that will be unpacked in memory. </a:t>
                      </a:r>
                    </a:p>
                  </a:txBody>
                  <a:tcPr marL="34990" marR="34990" marT="17495" marB="17495" anchor="ctr">
                    <a:lnL>
                      <a:noFill/>
                    </a:lnL>
                    <a:lnR>
                      <a:noFill/>
                    </a:lnR>
                    <a:lnT>
                      <a:noFill/>
                    </a:lnT>
                    <a:lnB>
                      <a:noFill/>
                    </a:lnB>
                  </a:tcPr>
                </a:tc>
              </a:tr>
              <a:tr h="769790">
                <a:tc>
                  <a:txBody>
                    <a:bodyPr/>
                    <a:lstStyle/>
                    <a:p>
                      <a:r>
                        <a:rPr lang="fi-FI" sz="1200"/>
                        <a:t>Periodic Heap Spray Check </a:t>
                      </a:r>
                    </a:p>
                  </a:txBody>
                  <a:tcPr marL="34990" marR="34990" marT="17495" marB="17495" anchor="ctr">
                    <a:lnL>
                      <a:noFill/>
                    </a:lnL>
                    <a:lnR>
                      <a:noFill/>
                    </a:lnR>
                    <a:lnT>
                      <a:noFill/>
                    </a:lnT>
                    <a:lnB>
                      <a:noFill/>
                    </a:lnB>
                  </a:tcPr>
                </a:tc>
                <a:tc>
                  <a:txBody>
                    <a:bodyPr/>
                    <a:lstStyle/>
                    <a:p>
                      <a:r>
                        <a:rPr lang="fi-FI" sz="1200"/>
                        <a:t>Memory corruption </a:t>
                      </a:r>
                    </a:p>
                  </a:txBody>
                  <a:tcPr marL="34990" marR="34990" marT="17495" marB="17495" anchor="ctr">
                    <a:lnL>
                      <a:noFill/>
                    </a:lnL>
                    <a:lnR>
                      <a:noFill/>
                    </a:lnR>
                    <a:lnT>
                      <a:noFill/>
                    </a:lnT>
                    <a:lnB>
                      <a:noFill/>
                    </a:lnB>
                  </a:tcPr>
                </a:tc>
                <a:tc>
                  <a:txBody>
                    <a:bodyPr/>
                    <a:lstStyle/>
                    <a:p>
                      <a:r>
                        <a:rPr lang="en-US" sz="1200"/>
                        <a:t>Detects instances of heap sprays using our proprietary algorithm by examining the heap at predefined time intervals. </a:t>
                      </a:r>
                    </a:p>
                  </a:txBody>
                  <a:tcPr marL="34990" marR="34990" marT="17495" marB="17495" anchor="ctr">
                    <a:lnL>
                      <a:noFill/>
                    </a:lnL>
                    <a:lnR>
                      <a:noFill/>
                    </a:lnR>
                    <a:lnT>
                      <a:noFill/>
                    </a:lnT>
                    <a:lnB>
                      <a:noFill/>
                    </a:lnB>
                  </a:tcPr>
                </a:tc>
              </a:tr>
              <a:tr h="769790">
                <a:tc>
                  <a:txBody>
                    <a:bodyPr/>
                    <a:lstStyle/>
                    <a:p>
                      <a:r>
                        <a:rPr lang="fi-FI" sz="1200"/>
                        <a:t>Random Preallocation </a:t>
                      </a:r>
                    </a:p>
                  </a:txBody>
                  <a:tcPr marL="34990" marR="34990" marT="17495" marB="17495" anchor="ctr">
                    <a:lnL>
                      <a:noFill/>
                    </a:lnL>
                    <a:lnR>
                      <a:noFill/>
                    </a:lnR>
                    <a:lnT>
                      <a:noFill/>
                    </a:lnT>
                    <a:lnB>
                      <a:noFill/>
                    </a:lnB>
                  </a:tcPr>
                </a:tc>
                <a:tc>
                  <a:txBody>
                    <a:bodyPr/>
                    <a:lstStyle/>
                    <a:p>
                      <a:r>
                        <a:rPr lang="fi-FI" sz="1200" dirty="0"/>
                        <a:t>Memory corruption </a:t>
                      </a:r>
                    </a:p>
                  </a:txBody>
                  <a:tcPr marL="34990" marR="34990" marT="17495" marB="17495" anchor="ctr">
                    <a:lnL>
                      <a:noFill/>
                    </a:lnL>
                    <a:lnR>
                      <a:noFill/>
                    </a:lnR>
                    <a:lnT>
                      <a:noFill/>
                    </a:lnT>
                    <a:lnB>
                      <a:noFill/>
                    </a:lnB>
                  </a:tcPr>
                </a:tc>
                <a:tc>
                  <a:txBody>
                    <a:bodyPr/>
                    <a:lstStyle/>
                    <a:p>
                      <a:r>
                        <a:rPr lang="en-US" sz="1200"/>
                        <a:t>Increases the entropy of the process's memory layout to reduce the chance of successful exploitation. </a:t>
                      </a:r>
                    </a:p>
                  </a:txBody>
                  <a:tcPr marL="34990" marR="34990" marT="17495" marB="17495" anchor="ctr">
                    <a:lnL>
                      <a:noFill/>
                    </a:lnL>
                    <a:lnR>
                      <a:noFill/>
                    </a:lnR>
                    <a:lnT>
                      <a:noFill/>
                    </a:lnT>
                    <a:lnB>
                      <a:noFill/>
                    </a:lnB>
                  </a:tcPr>
                </a:tc>
              </a:tr>
              <a:tr h="1084704">
                <a:tc>
                  <a:txBody>
                    <a:bodyPr/>
                    <a:lstStyle/>
                    <a:p>
                      <a:r>
                        <a:rPr lang="fi-FI" sz="1200"/>
                        <a:t>ROP Mitigation </a:t>
                      </a:r>
                    </a:p>
                  </a:txBody>
                  <a:tcPr marL="34990" marR="34990" marT="17495" marB="17495" anchor="ctr">
                    <a:lnL>
                      <a:noFill/>
                    </a:lnL>
                    <a:lnR>
                      <a:noFill/>
                    </a:lnR>
                    <a:lnT>
                      <a:noFill/>
                    </a:lnT>
                    <a:lnB>
                      <a:noFill/>
                    </a:lnB>
                  </a:tcPr>
                </a:tc>
                <a:tc>
                  <a:txBody>
                    <a:bodyPr/>
                    <a:lstStyle/>
                    <a:p>
                      <a:r>
                        <a:rPr lang="fi-FI" sz="1200"/>
                        <a:t>Memory corruption </a:t>
                      </a:r>
                    </a:p>
                  </a:txBody>
                  <a:tcPr marL="34990" marR="34990" marT="17495" marB="17495" anchor="ctr">
                    <a:lnL>
                      <a:noFill/>
                    </a:lnL>
                    <a:lnR>
                      <a:noFill/>
                    </a:lnR>
                    <a:lnT>
                      <a:noFill/>
                    </a:lnT>
                    <a:lnB>
                      <a:noFill/>
                    </a:lnB>
                  </a:tcPr>
                </a:tc>
                <a:tc>
                  <a:txBody>
                    <a:bodyPr/>
                    <a:lstStyle/>
                    <a:p>
                      <a:r>
                        <a:rPr lang="en-US" sz="1200" dirty="0"/>
                        <a:t>Protects against the use of return oriented programming (ROP) by protecting APIs used in ROP chains and from exploits using just-in-time compilation (JIT) engines. </a:t>
                      </a:r>
                    </a:p>
                  </a:txBody>
                  <a:tcPr marL="34990" marR="34990" marT="17495" marB="17495" anchor="ctr">
                    <a:lnL>
                      <a:noFill/>
                    </a:lnL>
                    <a:lnR>
                      <a:noFill/>
                    </a:lnR>
                    <a:lnT>
                      <a:noFill/>
                    </a:lnT>
                    <a:lnB>
                      <a:noFill/>
                    </a:lnB>
                  </a:tcPr>
                </a:tc>
              </a:tr>
            </a:tbl>
          </a:graphicData>
        </a:graphic>
      </p:graphicFrame>
    </p:spTree>
    <p:extLst>
      <p:ext uri="{BB962C8B-B14F-4D97-AF65-F5344CB8AC3E}">
        <p14:creationId xmlns:p14="http://schemas.microsoft.com/office/powerpoint/2010/main" val="119287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152" y="3101312"/>
            <a:ext cx="2934089" cy="1574474"/>
          </a:xfrm>
        </p:spPr>
        <p:txBody>
          <a:bodyPr>
            <a:normAutofit fontScale="62500" lnSpcReduction="20000"/>
          </a:bodyPr>
          <a:lstStyle/>
          <a:p>
            <a:pPr marL="0" indent="0">
              <a:buNone/>
            </a:pPr>
            <a:r>
              <a:rPr lang="en-US" dirty="0"/>
              <a:t>D</a:t>
            </a:r>
            <a:r>
              <a:rPr lang="en-US" dirty="0" smtClean="0"/>
              <a:t>eclared upon the accession to the French throne of </a:t>
            </a:r>
            <a:r>
              <a:rPr lang="en-US" dirty="0" smtClean="0">
                <a:hlinkClick r:id="rId2" tooltip="Charles VII of France"/>
              </a:rPr>
              <a:t>Charles VII</a:t>
            </a:r>
            <a:r>
              <a:rPr lang="en-US" dirty="0" smtClean="0"/>
              <a:t> after the death of his father </a:t>
            </a:r>
            <a:r>
              <a:rPr lang="en-US" dirty="0" smtClean="0">
                <a:hlinkClick r:id="rId3" tooltip="Charles VI of France"/>
              </a:rPr>
              <a:t>Charles VI</a:t>
            </a:r>
            <a:r>
              <a:rPr lang="en-US" dirty="0" smtClean="0"/>
              <a:t> in 1422.</a:t>
            </a:r>
            <a:endParaRPr lang="fi-FI" i="1" dirty="0"/>
          </a:p>
        </p:txBody>
      </p:sp>
      <p:sp>
        <p:nvSpPr>
          <p:cNvPr id="4" name="TextBox 3"/>
          <p:cNvSpPr txBox="1"/>
          <p:nvPr/>
        </p:nvSpPr>
        <p:spPr>
          <a:xfrm>
            <a:off x="323528" y="87585"/>
            <a:ext cx="5141151" cy="1569660"/>
          </a:xfrm>
          <a:prstGeom prst="rect">
            <a:avLst/>
          </a:prstGeom>
          <a:noFill/>
        </p:spPr>
        <p:txBody>
          <a:bodyPr wrap="none" rtlCol="0">
            <a:spAutoFit/>
          </a:bodyPr>
          <a:lstStyle/>
          <a:p>
            <a:r>
              <a:rPr lang="en-US" sz="4800" i="1" dirty="0" smtClean="0"/>
              <a:t>"</a:t>
            </a:r>
            <a:r>
              <a:rPr lang="en-US" sz="4800" b="1" i="1" dirty="0" smtClean="0"/>
              <a:t>The King is dead, </a:t>
            </a:r>
          </a:p>
          <a:p>
            <a:r>
              <a:rPr lang="en-US" sz="4800" b="1" i="1" dirty="0" smtClean="0"/>
              <a:t>long live The King!</a:t>
            </a:r>
            <a:r>
              <a:rPr lang="en-US" sz="4800" i="1" dirty="0" smtClean="0"/>
              <a:t>"</a:t>
            </a:r>
            <a:endParaRPr lang="fi-FI" sz="4800" i="1" dirty="0"/>
          </a:p>
        </p:txBody>
      </p:sp>
      <p:pic>
        <p:nvPicPr>
          <p:cNvPr id="2052" name="Picture 4" descr="Image result for Charles V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031690"/>
            <a:ext cx="2784376" cy="2486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harles VI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4200" y="1761660"/>
            <a:ext cx="2822642" cy="267930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505026"/>
            <a:ext cx="3311831" cy="251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5536" y="1707654"/>
            <a:ext cx="2232248" cy="369332"/>
          </a:xfrm>
          <a:prstGeom prst="rect">
            <a:avLst/>
          </a:prstGeom>
          <a:noFill/>
        </p:spPr>
        <p:txBody>
          <a:bodyPr wrap="square" rtlCol="0">
            <a:spAutoFit/>
          </a:bodyPr>
          <a:lstStyle/>
          <a:p>
            <a:r>
              <a:rPr lang="fi-FI" b="1" dirty="0" smtClean="0"/>
              <a:t>Charles VII of France</a:t>
            </a:r>
            <a:endParaRPr lang="fi-FI" b="1" dirty="0"/>
          </a:p>
        </p:txBody>
      </p:sp>
      <p:sp>
        <p:nvSpPr>
          <p:cNvPr id="2" name="TextBox 1"/>
          <p:cNvSpPr txBox="1"/>
          <p:nvPr/>
        </p:nvSpPr>
        <p:spPr>
          <a:xfrm>
            <a:off x="323528" y="4659982"/>
            <a:ext cx="5877891" cy="369332"/>
          </a:xfrm>
          <a:prstGeom prst="rect">
            <a:avLst/>
          </a:prstGeom>
          <a:noFill/>
        </p:spPr>
        <p:txBody>
          <a:bodyPr wrap="none" rtlCol="0">
            <a:spAutoFit/>
          </a:bodyPr>
          <a:lstStyle/>
          <a:p>
            <a:r>
              <a:rPr lang="fi-FI" dirty="0" smtClean="0"/>
              <a:t>Source: </a:t>
            </a:r>
            <a:r>
              <a:rPr lang="fi-FI" dirty="0" smtClean="0">
                <a:hlinkClick r:id="rId2"/>
              </a:rPr>
              <a:t>https</a:t>
            </a:r>
            <a:r>
              <a:rPr lang="fi-FI" dirty="0">
                <a:hlinkClick r:id="rId2"/>
              </a:rPr>
              <a:t>://</a:t>
            </a:r>
            <a:r>
              <a:rPr lang="fi-FI" dirty="0" smtClean="0">
                <a:hlinkClick r:id="rId2"/>
              </a:rPr>
              <a:t>en.wikipedia.org/wiki/Charles_VII_of_France</a:t>
            </a:r>
            <a:endParaRPr lang="fi-FI" dirty="0" smtClean="0"/>
          </a:p>
        </p:txBody>
      </p:sp>
    </p:spTree>
    <p:extLst>
      <p:ext uri="{BB962C8B-B14F-4D97-AF65-F5344CB8AC3E}">
        <p14:creationId xmlns:p14="http://schemas.microsoft.com/office/powerpoint/2010/main" val="250088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Exploit </a:t>
            </a:r>
            <a:r>
              <a:rPr lang="en-US" dirty="0" smtClean="0"/>
              <a:t>techniques </a:t>
            </a:r>
            <a:r>
              <a:rPr lang="en-US" dirty="0"/>
              <a:t>protection</a:t>
            </a:r>
          </a:p>
        </p:txBody>
      </p:sp>
      <p:graphicFrame>
        <p:nvGraphicFramePr>
          <p:cNvPr id="3" name="Table 2"/>
          <p:cNvGraphicFramePr>
            <a:graphicFrameLocks noGrp="1"/>
          </p:cNvGraphicFramePr>
          <p:nvPr>
            <p:extLst>
              <p:ext uri="{D42A27DB-BD31-4B8C-83A1-F6EECF244321}">
                <p14:modId xmlns:p14="http://schemas.microsoft.com/office/powerpoint/2010/main" val="3857499867"/>
              </p:ext>
            </p:extLst>
          </p:nvPr>
        </p:nvGraphicFramePr>
        <p:xfrm>
          <a:off x="611558" y="1200150"/>
          <a:ext cx="7848873" cy="3394074"/>
        </p:xfrm>
        <a:graphic>
          <a:graphicData uri="http://schemas.openxmlformats.org/drawingml/2006/table">
            <a:tbl>
              <a:tblPr/>
              <a:tblGrid>
                <a:gridCol w="2616291"/>
                <a:gridCol w="2616291"/>
                <a:gridCol w="2616291"/>
              </a:tblGrid>
              <a:tr h="983330">
                <a:tc>
                  <a:txBody>
                    <a:bodyPr/>
                    <a:lstStyle/>
                    <a:p>
                      <a:r>
                        <a:rPr lang="fi-FI" sz="1200"/>
                        <a:t>SEH Protection </a:t>
                      </a:r>
                    </a:p>
                  </a:txBody>
                  <a:tcPr marL="31720" marR="31720" marT="15860" marB="15860" anchor="ctr">
                    <a:lnL>
                      <a:noFill/>
                    </a:lnL>
                    <a:lnR>
                      <a:noFill/>
                    </a:lnR>
                    <a:lnT>
                      <a:noFill/>
                    </a:lnT>
                    <a:lnB>
                      <a:noFill/>
                    </a:lnB>
                  </a:tcPr>
                </a:tc>
                <a:tc>
                  <a:txBody>
                    <a:bodyPr/>
                    <a:lstStyle/>
                    <a:p>
                      <a:r>
                        <a:rPr lang="fi-FI" sz="1200" dirty="0"/>
                        <a:t>Memory corruption </a:t>
                      </a:r>
                    </a:p>
                  </a:txBody>
                  <a:tcPr marL="31720" marR="31720" marT="15860" marB="15860" anchor="ctr">
                    <a:lnL>
                      <a:noFill/>
                    </a:lnL>
                    <a:lnR>
                      <a:noFill/>
                    </a:lnR>
                    <a:lnT>
                      <a:noFill/>
                    </a:lnT>
                    <a:lnB>
                      <a:noFill/>
                    </a:lnB>
                  </a:tcPr>
                </a:tc>
                <a:tc>
                  <a:txBody>
                    <a:bodyPr/>
                    <a:lstStyle/>
                    <a:p>
                      <a:r>
                        <a:rPr lang="en-US" sz="1200"/>
                        <a:t>Prevents hijacking of the Structured Exception Handler (SEH), a commonly exploited control structure called Linked List, which contains a sequence of data records. </a:t>
                      </a:r>
                    </a:p>
                  </a:txBody>
                  <a:tcPr marL="31720" marR="31720" marT="15860" marB="15860" anchor="ctr">
                    <a:lnL>
                      <a:noFill/>
                    </a:lnL>
                    <a:lnR>
                      <a:noFill/>
                    </a:lnR>
                    <a:lnT>
                      <a:noFill/>
                    </a:lnT>
                    <a:lnB>
                      <a:noFill/>
                    </a:lnB>
                  </a:tcPr>
                </a:tc>
              </a:tr>
              <a:tr h="697847">
                <a:tc>
                  <a:txBody>
                    <a:bodyPr/>
                    <a:lstStyle/>
                    <a:p>
                      <a:r>
                        <a:rPr lang="fi-FI" sz="1200"/>
                        <a:t>Shellcode Preallocation </a:t>
                      </a:r>
                    </a:p>
                  </a:txBody>
                  <a:tcPr marL="31720" marR="31720" marT="15860" marB="15860" anchor="ctr">
                    <a:lnL>
                      <a:noFill/>
                    </a:lnL>
                    <a:lnR>
                      <a:noFill/>
                    </a:lnR>
                    <a:lnT>
                      <a:noFill/>
                    </a:lnT>
                    <a:lnB>
                      <a:noFill/>
                    </a:lnB>
                  </a:tcPr>
                </a:tc>
                <a:tc>
                  <a:txBody>
                    <a:bodyPr/>
                    <a:lstStyle/>
                    <a:p>
                      <a:r>
                        <a:rPr lang="fi-FI" sz="1200"/>
                        <a:t>Memory corruption </a:t>
                      </a:r>
                    </a:p>
                  </a:txBody>
                  <a:tcPr marL="31720" marR="31720" marT="15860" marB="15860" anchor="ctr">
                    <a:lnL>
                      <a:noFill/>
                    </a:lnL>
                    <a:lnR>
                      <a:noFill/>
                    </a:lnR>
                    <a:lnT>
                      <a:noFill/>
                    </a:lnT>
                    <a:lnB>
                      <a:noFill/>
                    </a:lnB>
                  </a:tcPr>
                </a:tc>
                <a:tc>
                  <a:txBody>
                    <a:bodyPr/>
                    <a:lstStyle/>
                    <a:p>
                      <a:r>
                        <a:rPr lang="en-US" sz="1200"/>
                        <a:t>Reserves and protects certain areas of memory commonly used to house payloads using heap spray techniques. </a:t>
                      </a:r>
                    </a:p>
                  </a:txBody>
                  <a:tcPr marL="31720" marR="31720" marT="15860" marB="15860" anchor="ctr">
                    <a:lnL>
                      <a:noFill/>
                    </a:lnL>
                    <a:lnR>
                      <a:noFill/>
                    </a:lnR>
                    <a:lnT>
                      <a:noFill/>
                    </a:lnT>
                    <a:lnB>
                      <a:noFill/>
                    </a:lnB>
                  </a:tcPr>
                </a:tc>
              </a:tr>
              <a:tr h="317203">
                <a:tc>
                  <a:txBody>
                    <a:bodyPr/>
                    <a:lstStyle/>
                    <a:p>
                      <a:r>
                        <a:rPr lang="fi-FI" sz="1200"/>
                        <a:t>ShellLink Protection </a:t>
                      </a:r>
                    </a:p>
                  </a:txBody>
                  <a:tcPr marL="31720" marR="31720" marT="15860" marB="15860" anchor="ctr">
                    <a:lnL>
                      <a:noFill/>
                    </a:lnL>
                    <a:lnR>
                      <a:noFill/>
                    </a:lnR>
                    <a:lnT>
                      <a:noFill/>
                    </a:lnT>
                    <a:lnB>
                      <a:noFill/>
                    </a:lnB>
                  </a:tcPr>
                </a:tc>
                <a:tc>
                  <a:txBody>
                    <a:bodyPr/>
                    <a:lstStyle/>
                    <a:p>
                      <a:r>
                        <a:rPr lang="fi-FI" sz="1200"/>
                        <a:t>Software logic flaw </a:t>
                      </a:r>
                    </a:p>
                  </a:txBody>
                  <a:tcPr marL="31720" marR="31720" marT="15860" marB="15860" anchor="ctr">
                    <a:lnL>
                      <a:noFill/>
                    </a:lnL>
                    <a:lnR>
                      <a:noFill/>
                    </a:lnR>
                    <a:lnT>
                      <a:noFill/>
                    </a:lnT>
                    <a:lnB>
                      <a:noFill/>
                    </a:lnB>
                  </a:tcPr>
                </a:tc>
                <a:tc>
                  <a:txBody>
                    <a:bodyPr/>
                    <a:lstStyle/>
                    <a:p>
                      <a:r>
                        <a:rPr lang="fi-FI" sz="1200"/>
                        <a:t>Prevents shell-link logical vulnerabilities. </a:t>
                      </a:r>
                    </a:p>
                  </a:txBody>
                  <a:tcPr marL="31720" marR="31720" marT="15860" marB="15860" anchor="ctr">
                    <a:lnL>
                      <a:noFill/>
                    </a:lnL>
                    <a:lnR>
                      <a:noFill/>
                    </a:lnR>
                    <a:lnT>
                      <a:noFill/>
                    </a:lnT>
                    <a:lnB>
                      <a:noFill/>
                    </a:lnB>
                  </a:tcPr>
                </a:tc>
              </a:tr>
              <a:tr h="507525">
                <a:tc>
                  <a:txBody>
                    <a:bodyPr/>
                    <a:lstStyle/>
                    <a:p>
                      <a:r>
                        <a:rPr lang="fi-FI" sz="1200"/>
                        <a:t>SysExit </a:t>
                      </a:r>
                    </a:p>
                  </a:txBody>
                  <a:tcPr marL="31720" marR="31720" marT="15860" marB="15860" anchor="ctr">
                    <a:lnL>
                      <a:noFill/>
                    </a:lnL>
                    <a:lnR>
                      <a:noFill/>
                    </a:lnR>
                    <a:lnT>
                      <a:noFill/>
                    </a:lnT>
                    <a:lnB>
                      <a:noFill/>
                    </a:lnB>
                  </a:tcPr>
                </a:tc>
                <a:tc>
                  <a:txBody>
                    <a:bodyPr/>
                    <a:lstStyle/>
                    <a:p>
                      <a:r>
                        <a:rPr lang="fi-FI" sz="1200"/>
                        <a:t>Memory corruption </a:t>
                      </a:r>
                    </a:p>
                  </a:txBody>
                  <a:tcPr marL="31720" marR="31720" marT="15860" marB="15860" anchor="ctr">
                    <a:lnL>
                      <a:noFill/>
                    </a:lnL>
                    <a:lnR>
                      <a:noFill/>
                    </a:lnR>
                    <a:lnT>
                      <a:noFill/>
                    </a:lnT>
                    <a:lnB>
                      <a:noFill/>
                    </a:lnB>
                  </a:tcPr>
                </a:tc>
                <a:tc>
                  <a:txBody>
                    <a:bodyPr/>
                    <a:lstStyle/>
                    <a:p>
                      <a:r>
                        <a:rPr lang="en-US" sz="1200"/>
                        <a:t>Protects against vulnerabilities related to a local privilege escalation attack. </a:t>
                      </a:r>
                    </a:p>
                  </a:txBody>
                  <a:tcPr marL="31720" marR="31720" marT="15860" marB="15860" anchor="ctr">
                    <a:lnL>
                      <a:noFill/>
                    </a:lnL>
                    <a:lnR>
                      <a:noFill/>
                    </a:lnR>
                    <a:lnT>
                      <a:noFill/>
                    </a:lnT>
                    <a:lnB>
                      <a:noFill/>
                    </a:lnB>
                  </a:tcPr>
                </a:tc>
              </a:tr>
              <a:tr h="888169">
                <a:tc>
                  <a:txBody>
                    <a:bodyPr/>
                    <a:lstStyle/>
                    <a:p>
                      <a:r>
                        <a:rPr lang="fi-FI" sz="1200"/>
                        <a:t>UASLR </a:t>
                      </a:r>
                    </a:p>
                  </a:txBody>
                  <a:tcPr marL="31720" marR="31720" marT="15860" marB="15860" anchor="ctr">
                    <a:lnL>
                      <a:noFill/>
                    </a:lnL>
                    <a:lnR>
                      <a:noFill/>
                    </a:lnR>
                    <a:lnT>
                      <a:noFill/>
                    </a:lnT>
                    <a:lnB>
                      <a:noFill/>
                    </a:lnB>
                  </a:tcPr>
                </a:tc>
                <a:tc>
                  <a:txBody>
                    <a:bodyPr/>
                    <a:lstStyle/>
                    <a:p>
                      <a:r>
                        <a:rPr lang="fi-FI" sz="1200"/>
                        <a:t>Memory corruption </a:t>
                      </a:r>
                    </a:p>
                  </a:txBody>
                  <a:tcPr marL="31720" marR="31720" marT="15860" marB="15860" anchor="ctr">
                    <a:lnL>
                      <a:noFill/>
                    </a:lnL>
                    <a:lnR>
                      <a:noFill/>
                    </a:lnR>
                    <a:lnT>
                      <a:noFill/>
                    </a:lnT>
                    <a:lnB>
                      <a:noFill/>
                    </a:lnB>
                  </a:tcPr>
                </a:tc>
                <a:tc>
                  <a:txBody>
                    <a:bodyPr/>
                    <a:lstStyle/>
                    <a:p>
                      <a:r>
                        <a:rPr lang="en-US" sz="1200" dirty="0"/>
                        <a:t>Improves or altogether implements ASLR (module location randomization) with greater entropy, robustness, and strict enforcement.</a:t>
                      </a:r>
                    </a:p>
                  </a:txBody>
                  <a:tcPr marL="31720" marR="31720" marT="15860" marB="15860" anchor="ctr">
                    <a:lnL>
                      <a:noFill/>
                    </a:lnL>
                    <a:lnR>
                      <a:noFill/>
                    </a:lnR>
                    <a:lnT>
                      <a:noFill/>
                    </a:lnT>
                    <a:lnB>
                      <a:noFill/>
                    </a:lnB>
                  </a:tcPr>
                </a:tc>
              </a:tr>
            </a:tbl>
          </a:graphicData>
        </a:graphic>
      </p:graphicFrame>
    </p:spTree>
    <p:extLst>
      <p:ext uri="{BB962C8B-B14F-4D97-AF65-F5344CB8AC3E}">
        <p14:creationId xmlns:p14="http://schemas.microsoft.com/office/powerpoint/2010/main" val="3712978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1" name="Straight Connector 170"/>
          <p:cNvCxnSpPr/>
          <p:nvPr/>
        </p:nvCxnSpPr>
        <p:spPr bwMode="gray">
          <a:xfrm>
            <a:off x="4958685" y="1448627"/>
            <a:ext cx="1150750" cy="17226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p:cNvCxnSpPr/>
          <p:nvPr/>
        </p:nvCxnSpPr>
        <p:spPr bwMode="gray">
          <a:xfrm flipH="1">
            <a:off x="3068670" y="1427705"/>
            <a:ext cx="1178646" cy="1764482"/>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p:cNvGrpSpPr/>
          <p:nvPr/>
        </p:nvGrpSpPr>
        <p:grpSpPr>
          <a:xfrm>
            <a:off x="3099234" y="1346708"/>
            <a:ext cx="2974972" cy="1929711"/>
            <a:chOff x="3443593" y="1866934"/>
            <a:chExt cx="3305524" cy="2144123"/>
          </a:xfrm>
        </p:grpSpPr>
        <p:cxnSp>
          <p:nvCxnSpPr>
            <p:cNvPr id="68" name="Straight Connector 67"/>
            <p:cNvCxnSpPr/>
            <p:nvPr/>
          </p:nvCxnSpPr>
          <p:spPr bwMode="gray">
            <a:xfrm>
              <a:off x="5364817" y="1885394"/>
              <a:ext cx="1384300" cy="2074862"/>
            </a:xfrm>
            <a:prstGeom prst="line">
              <a:avLst/>
            </a:prstGeom>
            <a:noFill/>
            <a:ln w="381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bwMode="gray">
            <a:xfrm flipH="1">
              <a:off x="3443593" y="1866934"/>
              <a:ext cx="1431961" cy="2144123"/>
            </a:xfrm>
            <a:prstGeom prst="line">
              <a:avLst/>
            </a:prstGeom>
            <a:noFill/>
            <a:ln w="381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71" name="Group 70"/>
          <p:cNvGrpSpPr/>
          <p:nvPr/>
        </p:nvGrpSpPr>
        <p:grpSpPr>
          <a:xfrm>
            <a:off x="2976114" y="1284118"/>
            <a:ext cx="3247132" cy="1948790"/>
            <a:chOff x="3306793" y="1794934"/>
            <a:chExt cx="3607924" cy="2165322"/>
          </a:xfrm>
        </p:grpSpPr>
        <p:cxnSp>
          <p:nvCxnSpPr>
            <p:cNvPr id="72" name="Straight Connector 71"/>
            <p:cNvCxnSpPr/>
            <p:nvPr/>
          </p:nvCxnSpPr>
          <p:spPr bwMode="gray">
            <a:xfrm>
              <a:off x="5530417" y="1885394"/>
              <a:ext cx="1384300" cy="2074862"/>
            </a:xfrm>
            <a:prstGeom prst="line">
              <a:avLst/>
            </a:prstGeom>
            <a:no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p:nvPr/>
          </p:nvCxnSpPr>
          <p:spPr bwMode="gray">
            <a:xfrm flipH="1">
              <a:off x="3306793" y="1794934"/>
              <a:ext cx="1431961" cy="2144123"/>
            </a:xfrm>
            <a:prstGeom prst="line">
              <a:avLst/>
            </a:prstGeom>
            <a:no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bwMode="gray">
          <a:xfrm>
            <a:off x="273945" y="7"/>
            <a:ext cx="8345717" cy="638402"/>
          </a:xfrm>
        </p:spPr>
        <p:txBody>
          <a:bodyPr>
            <a:normAutofit fontScale="90000"/>
          </a:bodyPr>
          <a:lstStyle/>
          <a:p>
            <a:r>
              <a:rPr lang="en-US" dirty="0" smtClean="0"/>
              <a:t>Palo Alto</a:t>
            </a:r>
            <a:endParaRPr lang="en-US" dirty="0"/>
          </a:p>
        </p:txBody>
      </p:sp>
      <p:grpSp>
        <p:nvGrpSpPr>
          <p:cNvPr id="160" name="Group 159"/>
          <p:cNvGrpSpPr/>
          <p:nvPr/>
        </p:nvGrpSpPr>
        <p:grpSpPr bwMode="gray">
          <a:xfrm>
            <a:off x="3243563" y="1689823"/>
            <a:ext cx="2744069" cy="2028860"/>
            <a:chOff x="1891636" y="2186435"/>
            <a:chExt cx="3231042" cy="2388915"/>
          </a:xfrm>
        </p:grpSpPr>
        <p:sp>
          <p:nvSpPr>
            <p:cNvPr id="161" name="TextBox 160"/>
            <p:cNvSpPr txBox="1"/>
            <p:nvPr/>
          </p:nvSpPr>
          <p:spPr bwMode="gray">
            <a:xfrm>
              <a:off x="1891636" y="4022743"/>
              <a:ext cx="942045" cy="260925"/>
            </a:xfrm>
            <a:prstGeom prst="rect">
              <a:avLst/>
            </a:prstGeom>
            <a:noFill/>
          </p:spPr>
          <p:txBody>
            <a:bodyPr wrap="square" lIns="0" tIns="0" rIns="0" bIns="0" rtlCol="0">
              <a:spAutoFit/>
            </a:bodyPr>
            <a:lstStyle/>
            <a:p>
              <a:pPr algn="ctr"/>
              <a:r>
                <a:rPr lang="en-US" sz="720" b="1" dirty="0"/>
                <a:t>NATIVELY INTEGRATED</a:t>
              </a:r>
            </a:p>
          </p:txBody>
        </p:sp>
        <p:sp>
          <p:nvSpPr>
            <p:cNvPr id="162" name="TextBox 161"/>
            <p:cNvSpPr txBox="1"/>
            <p:nvPr/>
          </p:nvSpPr>
          <p:spPr bwMode="gray">
            <a:xfrm>
              <a:off x="4180633" y="4084298"/>
              <a:ext cx="942045" cy="130463"/>
            </a:xfrm>
            <a:prstGeom prst="rect">
              <a:avLst/>
            </a:prstGeom>
            <a:noFill/>
          </p:spPr>
          <p:txBody>
            <a:bodyPr wrap="square" lIns="0" tIns="0" rIns="0" bIns="0" rtlCol="0">
              <a:spAutoFit/>
            </a:bodyPr>
            <a:lstStyle/>
            <a:p>
              <a:pPr algn="ctr"/>
              <a:r>
                <a:rPr lang="en-US" sz="720" b="1" dirty="0"/>
                <a:t>EXTENSIBLE</a:t>
              </a:r>
            </a:p>
          </p:txBody>
        </p:sp>
        <p:sp>
          <p:nvSpPr>
            <p:cNvPr id="163" name="TextBox 162"/>
            <p:cNvSpPr txBox="1"/>
            <p:nvPr/>
          </p:nvSpPr>
          <p:spPr bwMode="gray">
            <a:xfrm>
              <a:off x="3025976" y="2186435"/>
              <a:ext cx="942045" cy="130463"/>
            </a:xfrm>
            <a:prstGeom prst="rect">
              <a:avLst/>
            </a:prstGeom>
            <a:noFill/>
          </p:spPr>
          <p:txBody>
            <a:bodyPr wrap="square" lIns="0" tIns="0" rIns="0" bIns="0" rtlCol="0">
              <a:spAutoFit/>
            </a:bodyPr>
            <a:lstStyle/>
            <a:p>
              <a:pPr algn="ctr"/>
              <a:r>
                <a:rPr lang="en-US" sz="720" b="1" dirty="0"/>
                <a:t>AUTOMATED</a:t>
              </a:r>
            </a:p>
          </p:txBody>
        </p:sp>
        <p:grpSp>
          <p:nvGrpSpPr>
            <p:cNvPr id="164" name="Group 163"/>
            <p:cNvGrpSpPr/>
            <p:nvPr/>
          </p:nvGrpSpPr>
          <p:grpSpPr bwMode="gray">
            <a:xfrm>
              <a:off x="2583180" y="2450592"/>
              <a:ext cx="1870357" cy="2124758"/>
              <a:chOff x="2792986" y="1480947"/>
              <a:chExt cx="1919703" cy="2180817"/>
            </a:xfrm>
          </p:grpSpPr>
          <p:grpSp>
            <p:nvGrpSpPr>
              <p:cNvPr id="165" name="Group 164"/>
              <p:cNvGrpSpPr/>
              <p:nvPr/>
            </p:nvGrpSpPr>
            <p:grpSpPr bwMode="gray">
              <a:xfrm>
                <a:off x="2792986" y="1480947"/>
                <a:ext cx="1919703" cy="2180817"/>
                <a:chOff x="2792986" y="1480947"/>
                <a:chExt cx="1919703" cy="2180817"/>
              </a:xfrm>
            </p:grpSpPr>
            <p:sp>
              <p:nvSpPr>
                <p:cNvPr id="168" name="Block Arc 38"/>
                <p:cNvSpPr/>
                <p:nvPr/>
              </p:nvSpPr>
              <p:spPr bwMode="gray">
                <a:xfrm>
                  <a:off x="2792986" y="1480947"/>
                  <a:ext cx="1616502" cy="849855"/>
                </a:xfrm>
                <a:custGeom>
                  <a:avLst/>
                  <a:gdLst>
                    <a:gd name="connsiteX0" fmla="*/ 36943 w 1978479"/>
                    <a:gd name="connsiteY0" fmla="*/ 720192 h 1975104"/>
                    <a:gd name="connsiteX1" fmla="*/ 718977 w 1978479"/>
                    <a:gd name="connsiteY1" fmla="*/ 37570 h 1975104"/>
                    <a:gd name="connsiteX2" fmla="*/ 1657658 w 1978479"/>
                    <a:gd name="connsiteY2" fmla="*/ 259541 h 1975104"/>
                    <a:gd name="connsiteX3" fmla="*/ 1276354 w 1978479"/>
                    <a:gd name="connsiteY3" fmla="*/ 674839 h 1975104"/>
                    <a:gd name="connsiteX4" fmla="*/ 873249 w 1978479"/>
                    <a:gd name="connsiteY4" fmla="*/ 579845 h 1975104"/>
                    <a:gd name="connsiteX5" fmla="*/ 579749 w 1978479"/>
                    <a:gd name="connsiteY5" fmla="*/ 872586 h 1975104"/>
                    <a:gd name="connsiteX6" fmla="*/ 36943 w 1978479"/>
                    <a:gd name="connsiteY6" fmla="*/ 720192 h 1975104"/>
                    <a:gd name="connsiteX0" fmla="*/ 0 w 1620715"/>
                    <a:gd name="connsiteY0" fmla="*/ 720209 h 872603"/>
                    <a:gd name="connsiteX1" fmla="*/ 682034 w 1620715"/>
                    <a:gd name="connsiteY1" fmla="*/ 37587 h 872603"/>
                    <a:gd name="connsiteX2" fmla="*/ 1620715 w 1620715"/>
                    <a:gd name="connsiteY2" fmla="*/ 259558 h 872603"/>
                    <a:gd name="connsiteX3" fmla="*/ 1439564 w 1620715"/>
                    <a:gd name="connsiteY3" fmla="*/ 461694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4322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232303 w 1620715"/>
                    <a:gd name="connsiteY7" fmla="*/ 788267 h 872603"/>
                    <a:gd name="connsiteX8" fmla="*/ 0 w 1620715"/>
                    <a:gd name="connsiteY8"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358718 w 1620715"/>
                    <a:gd name="connsiteY7" fmla="*/ 520689 h 872603"/>
                    <a:gd name="connsiteX8" fmla="*/ 0 w 1620715"/>
                    <a:gd name="connsiteY8" fmla="*/ 720209 h 872603"/>
                    <a:gd name="connsiteX0" fmla="*/ 0 w 1620715"/>
                    <a:gd name="connsiteY0" fmla="*/ 720209 h 857855"/>
                    <a:gd name="connsiteX1" fmla="*/ 682034 w 1620715"/>
                    <a:gd name="connsiteY1" fmla="*/ 37587 h 857855"/>
                    <a:gd name="connsiteX2" fmla="*/ 1620715 w 1620715"/>
                    <a:gd name="connsiteY2" fmla="*/ 259558 h 857855"/>
                    <a:gd name="connsiteX3" fmla="*/ 1618651 w 1620715"/>
                    <a:gd name="connsiteY3" fmla="*/ 666065 h 857855"/>
                    <a:gd name="connsiteX4" fmla="*/ 1233091 w 1620715"/>
                    <a:gd name="connsiteY4" fmla="*/ 668536 h 857855"/>
                    <a:gd name="connsiteX5" fmla="*/ 836306 w 1620715"/>
                    <a:gd name="connsiteY5" fmla="*/ 579862 h 857855"/>
                    <a:gd name="connsiteX6" fmla="*/ 549127 w 1620715"/>
                    <a:gd name="connsiteY6" fmla="*/ 857855 h 857855"/>
                    <a:gd name="connsiteX7" fmla="*/ 358718 w 1620715"/>
                    <a:gd name="connsiteY7" fmla="*/ 520689 h 857855"/>
                    <a:gd name="connsiteX8" fmla="*/ 0 w 1620715"/>
                    <a:gd name="connsiteY8" fmla="*/ 720209 h 857855"/>
                    <a:gd name="connsiteX0" fmla="*/ 0 w 1616502"/>
                    <a:gd name="connsiteY0" fmla="*/ 701675 h 849855"/>
                    <a:gd name="connsiteX1" fmla="*/ 677821 w 1616502"/>
                    <a:gd name="connsiteY1" fmla="*/ 29587 h 849855"/>
                    <a:gd name="connsiteX2" fmla="*/ 1616502 w 1616502"/>
                    <a:gd name="connsiteY2" fmla="*/ 251558 h 849855"/>
                    <a:gd name="connsiteX3" fmla="*/ 1614438 w 1616502"/>
                    <a:gd name="connsiteY3" fmla="*/ 658065 h 849855"/>
                    <a:gd name="connsiteX4" fmla="*/ 1228878 w 1616502"/>
                    <a:gd name="connsiteY4" fmla="*/ 660536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6502" h="849855">
                      <a:moveTo>
                        <a:pt x="0" y="701675"/>
                      </a:moveTo>
                      <a:cubicBezTo>
                        <a:pt x="93077" y="371279"/>
                        <a:pt x="408404" y="104607"/>
                        <a:pt x="677821" y="29587"/>
                      </a:cubicBezTo>
                      <a:cubicBezTo>
                        <a:pt x="947238" y="-45433"/>
                        <a:pt x="1363396" y="19963"/>
                        <a:pt x="1616502" y="251558"/>
                      </a:cubicBezTo>
                      <a:lnTo>
                        <a:pt x="1614438" y="658065"/>
                      </a:lnTo>
                      <a:lnTo>
                        <a:pt x="1228878" y="660536"/>
                      </a:lnTo>
                      <a:cubicBezTo>
                        <a:pt x="1120104" y="561456"/>
                        <a:pt x="973910" y="531836"/>
                        <a:pt x="832093" y="571862"/>
                      </a:cubicBezTo>
                      <a:cubicBezTo>
                        <a:pt x="689834" y="612013"/>
                        <a:pt x="585028" y="708105"/>
                        <a:pt x="544914" y="849855"/>
                      </a:cubicBezTo>
                      <a:lnTo>
                        <a:pt x="354505" y="512689"/>
                      </a:lnTo>
                      <a:lnTo>
                        <a:pt x="0" y="701675"/>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Block Arc 38"/>
                <p:cNvSpPr/>
                <p:nvPr/>
              </p:nvSpPr>
              <p:spPr bwMode="gray">
                <a:xfrm rot="7275031">
                  <a:off x="3477443" y="2203320"/>
                  <a:ext cx="1619705" cy="850787"/>
                </a:xfrm>
                <a:custGeom>
                  <a:avLst/>
                  <a:gdLst>
                    <a:gd name="connsiteX0" fmla="*/ 36943 w 1978479"/>
                    <a:gd name="connsiteY0" fmla="*/ 720192 h 1975104"/>
                    <a:gd name="connsiteX1" fmla="*/ 718977 w 1978479"/>
                    <a:gd name="connsiteY1" fmla="*/ 37570 h 1975104"/>
                    <a:gd name="connsiteX2" fmla="*/ 1657658 w 1978479"/>
                    <a:gd name="connsiteY2" fmla="*/ 259541 h 1975104"/>
                    <a:gd name="connsiteX3" fmla="*/ 1276354 w 1978479"/>
                    <a:gd name="connsiteY3" fmla="*/ 674839 h 1975104"/>
                    <a:gd name="connsiteX4" fmla="*/ 873249 w 1978479"/>
                    <a:gd name="connsiteY4" fmla="*/ 579845 h 1975104"/>
                    <a:gd name="connsiteX5" fmla="*/ 579749 w 1978479"/>
                    <a:gd name="connsiteY5" fmla="*/ 872586 h 1975104"/>
                    <a:gd name="connsiteX6" fmla="*/ 36943 w 1978479"/>
                    <a:gd name="connsiteY6" fmla="*/ 720192 h 1975104"/>
                    <a:gd name="connsiteX0" fmla="*/ 0 w 1620715"/>
                    <a:gd name="connsiteY0" fmla="*/ 720209 h 872603"/>
                    <a:gd name="connsiteX1" fmla="*/ 682034 w 1620715"/>
                    <a:gd name="connsiteY1" fmla="*/ 37587 h 872603"/>
                    <a:gd name="connsiteX2" fmla="*/ 1620715 w 1620715"/>
                    <a:gd name="connsiteY2" fmla="*/ 259558 h 872603"/>
                    <a:gd name="connsiteX3" fmla="*/ 1439564 w 1620715"/>
                    <a:gd name="connsiteY3" fmla="*/ 461694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4322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232303 w 1620715"/>
                    <a:gd name="connsiteY7" fmla="*/ 788267 h 872603"/>
                    <a:gd name="connsiteX8" fmla="*/ 0 w 1620715"/>
                    <a:gd name="connsiteY8"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358718 w 1620715"/>
                    <a:gd name="connsiteY7" fmla="*/ 520689 h 872603"/>
                    <a:gd name="connsiteX8" fmla="*/ 0 w 1620715"/>
                    <a:gd name="connsiteY8" fmla="*/ 720209 h 872603"/>
                    <a:gd name="connsiteX0" fmla="*/ 0 w 1620715"/>
                    <a:gd name="connsiteY0" fmla="*/ 720209 h 857855"/>
                    <a:gd name="connsiteX1" fmla="*/ 682034 w 1620715"/>
                    <a:gd name="connsiteY1" fmla="*/ 37587 h 857855"/>
                    <a:gd name="connsiteX2" fmla="*/ 1620715 w 1620715"/>
                    <a:gd name="connsiteY2" fmla="*/ 259558 h 857855"/>
                    <a:gd name="connsiteX3" fmla="*/ 1618651 w 1620715"/>
                    <a:gd name="connsiteY3" fmla="*/ 666065 h 857855"/>
                    <a:gd name="connsiteX4" fmla="*/ 1233091 w 1620715"/>
                    <a:gd name="connsiteY4" fmla="*/ 668536 h 857855"/>
                    <a:gd name="connsiteX5" fmla="*/ 836306 w 1620715"/>
                    <a:gd name="connsiteY5" fmla="*/ 579862 h 857855"/>
                    <a:gd name="connsiteX6" fmla="*/ 549127 w 1620715"/>
                    <a:gd name="connsiteY6" fmla="*/ 857855 h 857855"/>
                    <a:gd name="connsiteX7" fmla="*/ 358718 w 1620715"/>
                    <a:gd name="connsiteY7" fmla="*/ 520689 h 857855"/>
                    <a:gd name="connsiteX8" fmla="*/ 0 w 1620715"/>
                    <a:gd name="connsiteY8" fmla="*/ 720209 h 857855"/>
                    <a:gd name="connsiteX0" fmla="*/ 0 w 1616502"/>
                    <a:gd name="connsiteY0" fmla="*/ 701675 h 849855"/>
                    <a:gd name="connsiteX1" fmla="*/ 677821 w 1616502"/>
                    <a:gd name="connsiteY1" fmla="*/ 29587 h 849855"/>
                    <a:gd name="connsiteX2" fmla="*/ 1616502 w 1616502"/>
                    <a:gd name="connsiteY2" fmla="*/ 251558 h 849855"/>
                    <a:gd name="connsiteX3" fmla="*/ 1614438 w 1616502"/>
                    <a:gd name="connsiteY3" fmla="*/ 658065 h 849855"/>
                    <a:gd name="connsiteX4" fmla="*/ 1228878 w 1616502"/>
                    <a:gd name="connsiteY4" fmla="*/ 660536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6502"/>
                    <a:gd name="connsiteY0" fmla="*/ 701675 h 849855"/>
                    <a:gd name="connsiteX1" fmla="*/ 677821 w 1616502"/>
                    <a:gd name="connsiteY1" fmla="*/ 29587 h 849855"/>
                    <a:gd name="connsiteX2" fmla="*/ 1616502 w 1616502"/>
                    <a:gd name="connsiteY2" fmla="*/ 251558 h 849855"/>
                    <a:gd name="connsiteX3" fmla="*/ 1602578 w 1616502"/>
                    <a:gd name="connsiteY3" fmla="*/ 638522 h 849855"/>
                    <a:gd name="connsiteX4" fmla="*/ 1228878 w 1616502"/>
                    <a:gd name="connsiteY4" fmla="*/ 660536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6502"/>
                    <a:gd name="connsiteY0" fmla="*/ 701675 h 849855"/>
                    <a:gd name="connsiteX1" fmla="*/ 677821 w 1616502"/>
                    <a:gd name="connsiteY1" fmla="*/ 29587 h 849855"/>
                    <a:gd name="connsiteX2" fmla="*/ 1616502 w 1616502"/>
                    <a:gd name="connsiteY2" fmla="*/ 251558 h 849855"/>
                    <a:gd name="connsiteX3" fmla="*/ 1602578 w 1616502"/>
                    <a:gd name="connsiteY3" fmla="*/ 638522 h 849855"/>
                    <a:gd name="connsiteX4" fmla="*/ 1223937 w 1616502"/>
                    <a:gd name="connsiteY4" fmla="*/ 652393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6502"/>
                    <a:gd name="connsiteY0" fmla="*/ 701675 h 849855"/>
                    <a:gd name="connsiteX1" fmla="*/ 677821 w 1616502"/>
                    <a:gd name="connsiteY1" fmla="*/ 29587 h 849855"/>
                    <a:gd name="connsiteX2" fmla="*/ 1616502 w 1616502"/>
                    <a:gd name="connsiteY2" fmla="*/ 251558 h 849855"/>
                    <a:gd name="connsiteX3" fmla="*/ 1602578 w 1616502"/>
                    <a:gd name="connsiteY3" fmla="*/ 638522 h 849855"/>
                    <a:gd name="connsiteX4" fmla="*/ 1223937 w 1616502"/>
                    <a:gd name="connsiteY4" fmla="*/ 652393 h 849855"/>
                    <a:gd name="connsiteX5" fmla="*/ 832093 w 1616502"/>
                    <a:gd name="connsiteY5" fmla="*/ 571862 h 849855"/>
                    <a:gd name="connsiteX6" fmla="*/ 544914 w 1616502"/>
                    <a:gd name="connsiteY6" fmla="*/ 849855 h 849855"/>
                    <a:gd name="connsiteX7" fmla="*/ 341073 w 1616502"/>
                    <a:gd name="connsiteY7" fmla="*/ 505242 h 849855"/>
                    <a:gd name="connsiteX8" fmla="*/ 0 w 1616502"/>
                    <a:gd name="connsiteY8" fmla="*/ 701675 h 849855"/>
                    <a:gd name="connsiteX0" fmla="*/ 0 w 1619704"/>
                    <a:gd name="connsiteY0" fmla="*/ 715692 h 850787"/>
                    <a:gd name="connsiteX1" fmla="*/ 681023 w 1619704"/>
                    <a:gd name="connsiteY1" fmla="*/ 30519 h 850787"/>
                    <a:gd name="connsiteX2" fmla="*/ 1619704 w 1619704"/>
                    <a:gd name="connsiteY2" fmla="*/ 252490 h 850787"/>
                    <a:gd name="connsiteX3" fmla="*/ 1605780 w 1619704"/>
                    <a:gd name="connsiteY3" fmla="*/ 639454 h 850787"/>
                    <a:gd name="connsiteX4" fmla="*/ 1227139 w 1619704"/>
                    <a:gd name="connsiteY4" fmla="*/ 653325 h 850787"/>
                    <a:gd name="connsiteX5" fmla="*/ 835295 w 1619704"/>
                    <a:gd name="connsiteY5" fmla="*/ 572794 h 850787"/>
                    <a:gd name="connsiteX6" fmla="*/ 548116 w 1619704"/>
                    <a:gd name="connsiteY6" fmla="*/ 850787 h 850787"/>
                    <a:gd name="connsiteX7" fmla="*/ 344275 w 1619704"/>
                    <a:gd name="connsiteY7" fmla="*/ 506174 h 850787"/>
                    <a:gd name="connsiteX8" fmla="*/ 0 w 1619704"/>
                    <a:gd name="connsiteY8" fmla="*/ 715692 h 850787"/>
                    <a:gd name="connsiteX0" fmla="*/ 0 w 1619704"/>
                    <a:gd name="connsiteY0" fmla="*/ 715692 h 850787"/>
                    <a:gd name="connsiteX1" fmla="*/ 681023 w 1619704"/>
                    <a:gd name="connsiteY1" fmla="*/ 30519 h 850787"/>
                    <a:gd name="connsiteX2" fmla="*/ 1619704 w 1619704"/>
                    <a:gd name="connsiteY2" fmla="*/ 252490 h 850787"/>
                    <a:gd name="connsiteX3" fmla="*/ 1530197 w 1619704"/>
                    <a:gd name="connsiteY3" fmla="*/ 551621 h 850787"/>
                    <a:gd name="connsiteX4" fmla="*/ 1227139 w 1619704"/>
                    <a:gd name="connsiteY4" fmla="*/ 653325 h 850787"/>
                    <a:gd name="connsiteX5" fmla="*/ 835295 w 1619704"/>
                    <a:gd name="connsiteY5" fmla="*/ 572794 h 850787"/>
                    <a:gd name="connsiteX6" fmla="*/ 548116 w 1619704"/>
                    <a:gd name="connsiteY6" fmla="*/ 850787 h 850787"/>
                    <a:gd name="connsiteX7" fmla="*/ 344275 w 1619704"/>
                    <a:gd name="connsiteY7" fmla="*/ 506174 h 850787"/>
                    <a:gd name="connsiteX8" fmla="*/ 0 w 1619704"/>
                    <a:gd name="connsiteY8" fmla="*/ 715692 h 850787"/>
                    <a:gd name="connsiteX0" fmla="*/ 0 w 1619704"/>
                    <a:gd name="connsiteY0" fmla="*/ 715692 h 850787"/>
                    <a:gd name="connsiteX1" fmla="*/ 681023 w 1619704"/>
                    <a:gd name="connsiteY1" fmla="*/ 30519 h 850787"/>
                    <a:gd name="connsiteX2" fmla="*/ 1619704 w 1619704"/>
                    <a:gd name="connsiteY2" fmla="*/ 252490 h 850787"/>
                    <a:gd name="connsiteX3" fmla="*/ 1610666 w 1619704"/>
                    <a:gd name="connsiteY3" fmla="*/ 636489 h 850787"/>
                    <a:gd name="connsiteX4" fmla="*/ 1227139 w 1619704"/>
                    <a:gd name="connsiteY4" fmla="*/ 653325 h 850787"/>
                    <a:gd name="connsiteX5" fmla="*/ 835295 w 1619704"/>
                    <a:gd name="connsiteY5" fmla="*/ 572794 h 850787"/>
                    <a:gd name="connsiteX6" fmla="*/ 548116 w 1619704"/>
                    <a:gd name="connsiteY6" fmla="*/ 850787 h 850787"/>
                    <a:gd name="connsiteX7" fmla="*/ 344275 w 1619704"/>
                    <a:gd name="connsiteY7" fmla="*/ 506174 h 850787"/>
                    <a:gd name="connsiteX8" fmla="*/ 0 w 1619704"/>
                    <a:gd name="connsiteY8" fmla="*/ 715692 h 85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9704" h="850787">
                      <a:moveTo>
                        <a:pt x="0" y="715692"/>
                      </a:moveTo>
                      <a:cubicBezTo>
                        <a:pt x="93077" y="385296"/>
                        <a:pt x="411072" y="107719"/>
                        <a:pt x="681023" y="30519"/>
                      </a:cubicBezTo>
                      <a:cubicBezTo>
                        <a:pt x="950974" y="-46681"/>
                        <a:pt x="1366598" y="20895"/>
                        <a:pt x="1619704" y="252490"/>
                      </a:cubicBezTo>
                      <a:lnTo>
                        <a:pt x="1610666" y="636489"/>
                      </a:lnTo>
                      <a:lnTo>
                        <a:pt x="1227139" y="653325"/>
                      </a:lnTo>
                      <a:cubicBezTo>
                        <a:pt x="1118365" y="554245"/>
                        <a:pt x="977112" y="532768"/>
                        <a:pt x="835295" y="572794"/>
                      </a:cubicBezTo>
                      <a:cubicBezTo>
                        <a:pt x="693036" y="612945"/>
                        <a:pt x="588230" y="709037"/>
                        <a:pt x="548116" y="850787"/>
                      </a:cubicBezTo>
                      <a:lnTo>
                        <a:pt x="344275" y="506174"/>
                      </a:lnTo>
                      <a:lnTo>
                        <a:pt x="0" y="715692"/>
                      </a:lnTo>
                      <a:close/>
                    </a:path>
                  </a:pathLst>
                </a:cu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Block Arc 38"/>
                <p:cNvSpPr/>
                <p:nvPr/>
              </p:nvSpPr>
              <p:spPr bwMode="gray">
                <a:xfrm rot="14443465">
                  <a:off x="2520458" y="2432737"/>
                  <a:ext cx="1607062" cy="850992"/>
                </a:xfrm>
                <a:custGeom>
                  <a:avLst/>
                  <a:gdLst>
                    <a:gd name="connsiteX0" fmla="*/ 36943 w 1978479"/>
                    <a:gd name="connsiteY0" fmla="*/ 720192 h 1975104"/>
                    <a:gd name="connsiteX1" fmla="*/ 718977 w 1978479"/>
                    <a:gd name="connsiteY1" fmla="*/ 37570 h 1975104"/>
                    <a:gd name="connsiteX2" fmla="*/ 1657658 w 1978479"/>
                    <a:gd name="connsiteY2" fmla="*/ 259541 h 1975104"/>
                    <a:gd name="connsiteX3" fmla="*/ 1276354 w 1978479"/>
                    <a:gd name="connsiteY3" fmla="*/ 674839 h 1975104"/>
                    <a:gd name="connsiteX4" fmla="*/ 873249 w 1978479"/>
                    <a:gd name="connsiteY4" fmla="*/ 579845 h 1975104"/>
                    <a:gd name="connsiteX5" fmla="*/ 579749 w 1978479"/>
                    <a:gd name="connsiteY5" fmla="*/ 872586 h 1975104"/>
                    <a:gd name="connsiteX6" fmla="*/ 36943 w 1978479"/>
                    <a:gd name="connsiteY6" fmla="*/ 720192 h 1975104"/>
                    <a:gd name="connsiteX0" fmla="*/ 0 w 1620715"/>
                    <a:gd name="connsiteY0" fmla="*/ 720209 h 872603"/>
                    <a:gd name="connsiteX1" fmla="*/ 682034 w 1620715"/>
                    <a:gd name="connsiteY1" fmla="*/ 37587 h 872603"/>
                    <a:gd name="connsiteX2" fmla="*/ 1620715 w 1620715"/>
                    <a:gd name="connsiteY2" fmla="*/ 259558 h 872603"/>
                    <a:gd name="connsiteX3" fmla="*/ 1439564 w 1620715"/>
                    <a:gd name="connsiteY3" fmla="*/ 461694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9411 w 1620715"/>
                    <a:gd name="connsiteY4" fmla="*/ 67485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4322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0 w 1620715"/>
                    <a:gd name="connsiteY7"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232303 w 1620715"/>
                    <a:gd name="connsiteY7" fmla="*/ 788267 h 872603"/>
                    <a:gd name="connsiteX8" fmla="*/ 0 w 1620715"/>
                    <a:gd name="connsiteY8" fmla="*/ 720209 h 872603"/>
                    <a:gd name="connsiteX0" fmla="*/ 0 w 1620715"/>
                    <a:gd name="connsiteY0" fmla="*/ 720209 h 872603"/>
                    <a:gd name="connsiteX1" fmla="*/ 682034 w 1620715"/>
                    <a:gd name="connsiteY1" fmla="*/ 37587 h 872603"/>
                    <a:gd name="connsiteX2" fmla="*/ 1620715 w 1620715"/>
                    <a:gd name="connsiteY2" fmla="*/ 259558 h 872603"/>
                    <a:gd name="connsiteX3" fmla="*/ 1618651 w 1620715"/>
                    <a:gd name="connsiteY3" fmla="*/ 666065 h 872603"/>
                    <a:gd name="connsiteX4" fmla="*/ 1233091 w 1620715"/>
                    <a:gd name="connsiteY4" fmla="*/ 668536 h 872603"/>
                    <a:gd name="connsiteX5" fmla="*/ 836306 w 1620715"/>
                    <a:gd name="connsiteY5" fmla="*/ 579862 h 872603"/>
                    <a:gd name="connsiteX6" fmla="*/ 542806 w 1620715"/>
                    <a:gd name="connsiteY6" fmla="*/ 872603 h 872603"/>
                    <a:gd name="connsiteX7" fmla="*/ 358718 w 1620715"/>
                    <a:gd name="connsiteY7" fmla="*/ 520689 h 872603"/>
                    <a:gd name="connsiteX8" fmla="*/ 0 w 1620715"/>
                    <a:gd name="connsiteY8" fmla="*/ 720209 h 872603"/>
                    <a:gd name="connsiteX0" fmla="*/ 0 w 1620715"/>
                    <a:gd name="connsiteY0" fmla="*/ 720209 h 857855"/>
                    <a:gd name="connsiteX1" fmla="*/ 682034 w 1620715"/>
                    <a:gd name="connsiteY1" fmla="*/ 37587 h 857855"/>
                    <a:gd name="connsiteX2" fmla="*/ 1620715 w 1620715"/>
                    <a:gd name="connsiteY2" fmla="*/ 259558 h 857855"/>
                    <a:gd name="connsiteX3" fmla="*/ 1618651 w 1620715"/>
                    <a:gd name="connsiteY3" fmla="*/ 666065 h 857855"/>
                    <a:gd name="connsiteX4" fmla="*/ 1233091 w 1620715"/>
                    <a:gd name="connsiteY4" fmla="*/ 668536 h 857855"/>
                    <a:gd name="connsiteX5" fmla="*/ 836306 w 1620715"/>
                    <a:gd name="connsiteY5" fmla="*/ 579862 h 857855"/>
                    <a:gd name="connsiteX6" fmla="*/ 549127 w 1620715"/>
                    <a:gd name="connsiteY6" fmla="*/ 857855 h 857855"/>
                    <a:gd name="connsiteX7" fmla="*/ 358718 w 1620715"/>
                    <a:gd name="connsiteY7" fmla="*/ 520689 h 857855"/>
                    <a:gd name="connsiteX8" fmla="*/ 0 w 1620715"/>
                    <a:gd name="connsiteY8" fmla="*/ 720209 h 857855"/>
                    <a:gd name="connsiteX0" fmla="*/ 0 w 1616502"/>
                    <a:gd name="connsiteY0" fmla="*/ 701675 h 849855"/>
                    <a:gd name="connsiteX1" fmla="*/ 677821 w 1616502"/>
                    <a:gd name="connsiteY1" fmla="*/ 29587 h 849855"/>
                    <a:gd name="connsiteX2" fmla="*/ 1616502 w 1616502"/>
                    <a:gd name="connsiteY2" fmla="*/ 251558 h 849855"/>
                    <a:gd name="connsiteX3" fmla="*/ 1614438 w 1616502"/>
                    <a:gd name="connsiteY3" fmla="*/ 658065 h 849855"/>
                    <a:gd name="connsiteX4" fmla="*/ 1228878 w 1616502"/>
                    <a:gd name="connsiteY4" fmla="*/ 660536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6502"/>
                    <a:gd name="connsiteY0" fmla="*/ 701675 h 849855"/>
                    <a:gd name="connsiteX1" fmla="*/ 677821 w 1616502"/>
                    <a:gd name="connsiteY1" fmla="*/ 29587 h 849855"/>
                    <a:gd name="connsiteX2" fmla="*/ 1616502 w 1616502"/>
                    <a:gd name="connsiteY2" fmla="*/ 251558 h 849855"/>
                    <a:gd name="connsiteX3" fmla="*/ 1604140 w 1616502"/>
                    <a:gd name="connsiteY3" fmla="*/ 641371 h 849855"/>
                    <a:gd name="connsiteX4" fmla="*/ 1228878 w 1616502"/>
                    <a:gd name="connsiteY4" fmla="*/ 660536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6502"/>
                    <a:gd name="connsiteY0" fmla="*/ 701675 h 849855"/>
                    <a:gd name="connsiteX1" fmla="*/ 677821 w 1616502"/>
                    <a:gd name="connsiteY1" fmla="*/ 29587 h 849855"/>
                    <a:gd name="connsiteX2" fmla="*/ 1616502 w 1616502"/>
                    <a:gd name="connsiteY2" fmla="*/ 251558 h 849855"/>
                    <a:gd name="connsiteX3" fmla="*/ 1604140 w 1616502"/>
                    <a:gd name="connsiteY3" fmla="*/ 641371 h 849855"/>
                    <a:gd name="connsiteX4" fmla="*/ 1220570 w 1616502"/>
                    <a:gd name="connsiteY4" fmla="*/ 655879 h 849855"/>
                    <a:gd name="connsiteX5" fmla="*/ 832093 w 1616502"/>
                    <a:gd name="connsiteY5" fmla="*/ 571862 h 849855"/>
                    <a:gd name="connsiteX6" fmla="*/ 544914 w 1616502"/>
                    <a:gd name="connsiteY6" fmla="*/ 849855 h 849855"/>
                    <a:gd name="connsiteX7" fmla="*/ 354505 w 1616502"/>
                    <a:gd name="connsiteY7" fmla="*/ 512689 h 849855"/>
                    <a:gd name="connsiteX8" fmla="*/ 0 w 1616502"/>
                    <a:gd name="connsiteY8" fmla="*/ 701675 h 849855"/>
                    <a:gd name="connsiteX0" fmla="*/ 0 w 1611718"/>
                    <a:gd name="connsiteY0" fmla="*/ 703409 h 851589"/>
                    <a:gd name="connsiteX1" fmla="*/ 677821 w 1611718"/>
                    <a:gd name="connsiteY1" fmla="*/ 31321 h 851589"/>
                    <a:gd name="connsiteX2" fmla="*/ 1611718 w 1611718"/>
                    <a:gd name="connsiteY2" fmla="*/ 246242 h 851589"/>
                    <a:gd name="connsiteX3" fmla="*/ 1604140 w 1611718"/>
                    <a:gd name="connsiteY3" fmla="*/ 643105 h 851589"/>
                    <a:gd name="connsiteX4" fmla="*/ 1220570 w 1611718"/>
                    <a:gd name="connsiteY4" fmla="*/ 657613 h 851589"/>
                    <a:gd name="connsiteX5" fmla="*/ 832093 w 1611718"/>
                    <a:gd name="connsiteY5" fmla="*/ 573596 h 851589"/>
                    <a:gd name="connsiteX6" fmla="*/ 544914 w 1611718"/>
                    <a:gd name="connsiteY6" fmla="*/ 851589 h 851589"/>
                    <a:gd name="connsiteX7" fmla="*/ 354505 w 1611718"/>
                    <a:gd name="connsiteY7" fmla="*/ 514423 h 851589"/>
                    <a:gd name="connsiteX8" fmla="*/ 0 w 1611718"/>
                    <a:gd name="connsiteY8" fmla="*/ 703409 h 851589"/>
                    <a:gd name="connsiteX0" fmla="*/ 0 w 1611718"/>
                    <a:gd name="connsiteY0" fmla="*/ 703409 h 851589"/>
                    <a:gd name="connsiteX1" fmla="*/ 677821 w 1611718"/>
                    <a:gd name="connsiteY1" fmla="*/ 31321 h 851589"/>
                    <a:gd name="connsiteX2" fmla="*/ 1611718 w 1611718"/>
                    <a:gd name="connsiteY2" fmla="*/ 246242 h 851589"/>
                    <a:gd name="connsiteX3" fmla="*/ 1604140 w 1611718"/>
                    <a:gd name="connsiteY3" fmla="*/ 643105 h 851589"/>
                    <a:gd name="connsiteX4" fmla="*/ 1220570 w 1611718"/>
                    <a:gd name="connsiteY4" fmla="*/ 657613 h 851589"/>
                    <a:gd name="connsiteX5" fmla="*/ 832093 w 1611718"/>
                    <a:gd name="connsiteY5" fmla="*/ 573596 h 851589"/>
                    <a:gd name="connsiteX6" fmla="*/ 544914 w 1611718"/>
                    <a:gd name="connsiteY6" fmla="*/ 851589 h 851589"/>
                    <a:gd name="connsiteX7" fmla="*/ 344862 w 1611718"/>
                    <a:gd name="connsiteY7" fmla="*/ 519937 h 851589"/>
                    <a:gd name="connsiteX8" fmla="*/ 0 w 1611718"/>
                    <a:gd name="connsiteY8" fmla="*/ 703409 h 851589"/>
                    <a:gd name="connsiteX0" fmla="*/ 0 w 1607061"/>
                    <a:gd name="connsiteY0" fmla="*/ 694503 h 850992"/>
                    <a:gd name="connsiteX1" fmla="*/ 673164 w 1607061"/>
                    <a:gd name="connsiteY1" fmla="*/ 30724 h 850992"/>
                    <a:gd name="connsiteX2" fmla="*/ 1607061 w 1607061"/>
                    <a:gd name="connsiteY2" fmla="*/ 245645 h 850992"/>
                    <a:gd name="connsiteX3" fmla="*/ 1599483 w 1607061"/>
                    <a:gd name="connsiteY3" fmla="*/ 642508 h 850992"/>
                    <a:gd name="connsiteX4" fmla="*/ 1215913 w 1607061"/>
                    <a:gd name="connsiteY4" fmla="*/ 657016 h 850992"/>
                    <a:gd name="connsiteX5" fmla="*/ 827436 w 1607061"/>
                    <a:gd name="connsiteY5" fmla="*/ 572999 h 850992"/>
                    <a:gd name="connsiteX6" fmla="*/ 540257 w 1607061"/>
                    <a:gd name="connsiteY6" fmla="*/ 850992 h 850992"/>
                    <a:gd name="connsiteX7" fmla="*/ 340205 w 1607061"/>
                    <a:gd name="connsiteY7" fmla="*/ 519340 h 850992"/>
                    <a:gd name="connsiteX8" fmla="*/ 0 w 1607061"/>
                    <a:gd name="connsiteY8" fmla="*/ 694503 h 8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061" h="850992">
                      <a:moveTo>
                        <a:pt x="0" y="694503"/>
                      </a:moveTo>
                      <a:cubicBezTo>
                        <a:pt x="93077" y="364107"/>
                        <a:pt x="405321" y="105534"/>
                        <a:pt x="673164" y="30724"/>
                      </a:cubicBezTo>
                      <a:cubicBezTo>
                        <a:pt x="941007" y="-44086"/>
                        <a:pt x="1353955" y="14050"/>
                        <a:pt x="1607061" y="245645"/>
                      </a:cubicBezTo>
                      <a:lnTo>
                        <a:pt x="1599483" y="642508"/>
                      </a:lnTo>
                      <a:lnTo>
                        <a:pt x="1215913" y="657016"/>
                      </a:lnTo>
                      <a:cubicBezTo>
                        <a:pt x="1107139" y="557936"/>
                        <a:pt x="969253" y="532973"/>
                        <a:pt x="827436" y="572999"/>
                      </a:cubicBezTo>
                      <a:cubicBezTo>
                        <a:pt x="685177" y="613150"/>
                        <a:pt x="580371" y="709242"/>
                        <a:pt x="540257" y="850992"/>
                      </a:cubicBezTo>
                      <a:lnTo>
                        <a:pt x="340205" y="519340"/>
                      </a:lnTo>
                      <a:lnTo>
                        <a:pt x="0" y="694503"/>
                      </a:ln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6" name="TextBox 165"/>
              <p:cNvSpPr txBox="1"/>
              <p:nvPr/>
            </p:nvSpPr>
            <p:spPr bwMode="gray">
              <a:xfrm>
                <a:off x="3281995" y="1778684"/>
                <a:ext cx="914999" cy="455946"/>
              </a:xfrm>
              <a:prstGeom prst="rect">
                <a:avLst/>
              </a:prstGeom>
              <a:noFill/>
            </p:spPr>
            <p:txBody>
              <a:bodyPr wrap="none" rtlCol="0">
                <a:prstTxWarp prst="textArchUp">
                  <a:avLst/>
                </a:prstTxWarp>
                <a:spAutoFit/>
              </a:bodyPr>
              <a:lstStyle/>
              <a:p>
                <a:pPr algn="ctr"/>
                <a:r>
                  <a:rPr lang="en-US" sz="1170" b="1" dirty="0">
                    <a:solidFill>
                      <a:schemeClr val="bg1"/>
                    </a:solidFill>
                  </a:rPr>
                  <a:t>CLOUD</a:t>
                </a:r>
              </a:p>
            </p:txBody>
          </p:sp>
          <p:sp>
            <p:nvSpPr>
              <p:cNvPr id="167" name="TextBox 166"/>
              <p:cNvSpPr txBox="1"/>
              <p:nvPr/>
            </p:nvSpPr>
            <p:spPr bwMode="gray">
              <a:xfrm>
                <a:off x="2989780" y="1720922"/>
                <a:ext cx="1494891" cy="1515438"/>
              </a:xfrm>
              <a:prstGeom prst="rect">
                <a:avLst/>
              </a:prstGeom>
              <a:noFill/>
            </p:spPr>
            <p:txBody>
              <a:bodyPr spcFirstLastPara="1" wrap="square" lIns="0" tIns="0" rIns="0" bIns="0" numCol="1" rtlCol="0">
                <a:prstTxWarp prst="textArchDown">
                  <a:avLst>
                    <a:gd name="adj" fmla="val 21089505"/>
                  </a:avLst>
                </a:prstTxWarp>
                <a:noAutofit/>
              </a:bodyPr>
              <a:lstStyle/>
              <a:p>
                <a:r>
                  <a:rPr lang="en-US" b="1" spc="108" dirty="0">
                    <a:solidFill>
                      <a:schemeClr val="bg1"/>
                    </a:solidFill>
                  </a:rPr>
                  <a:t> </a:t>
                </a:r>
                <a:r>
                  <a:rPr lang="en-US" b="1" spc="153" dirty="0">
                    <a:solidFill>
                      <a:schemeClr val="bg1"/>
                    </a:solidFill>
                  </a:rPr>
                  <a:t>NETWORK          ENDPOINT</a:t>
                </a:r>
              </a:p>
            </p:txBody>
          </p:sp>
        </p:grpSp>
      </p:grpSp>
      <p:cxnSp>
        <p:nvCxnSpPr>
          <p:cNvPr id="173" name="Straight Connector 172"/>
          <p:cNvCxnSpPr/>
          <p:nvPr/>
        </p:nvCxnSpPr>
        <p:spPr bwMode="gray">
          <a:xfrm>
            <a:off x="3232793" y="3658353"/>
            <a:ext cx="2788093" cy="1066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15" name="TextBox 214"/>
          <p:cNvSpPr txBox="1"/>
          <p:nvPr/>
        </p:nvSpPr>
        <p:spPr bwMode="gray">
          <a:xfrm>
            <a:off x="2081037" y="4140961"/>
            <a:ext cx="1221843" cy="249299"/>
          </a:xfrm>
          <a:prstGeom prst="rect">
            <a:avLst/>
          </a:prstGeom>
          <a:noFill/>
        </p:spPr>
        <p:txBody>
          <a:bodyPr wrap="square" lIns="0" tIns="0" rIns="0" bIns="0" rtlCol="0">
            <a:spAutoFit/>
          </a:bodyPr>
          <a:lstStyle/>
          <a:p>
            <a:pPr algn="ctr"/>
            <a:r>
              <a:rPr lang="en-US" sz="810" b="1" dirty="0"/>
              <a:t>NEXT-GENERATION FIREWALL</a:t>
            </a:r>
          </a:p>
        </p:txBody>
      </p:sp>
      <p:sp>
        <p:nvSpPr>
          <p:cNvPr id="218" name="Oval 217"/>
          <p:cNvSpPr/>
          <p:nvPr/>
        </p:nvSpPr>
        <p:spPr bwMode="gray">
          <a:xfrm>
            <a:off x="2140152" y="3014036"/>
            <a:ext cx="1083301" cy="1083301"/>
          </a:xfrm>
          <a:prstGeom prst="ellipse">
            <a:avLst/>
          </a:prstGeom>
          <a:gradFill>
            <a:gsLst>
              <a:gs pos="0">
                <a:schemeClr val="accent4">
                  <a:lumMod val="20000"/>
                  <a:lumOff val="80000"/>
                </a:schemeClr>
              </a:gs>
              <a:gs pos="100000">
                <a:schemeClr val="accent4"/>
              </a:gs>
            </a:gsLst>
          </a:gradFill>
          <a:ln w="28575">
            <a:solidFill>
              <a:schemeClr val="bg1"/>
            </a:solidFill>
          </a:ln>
          <a:effectLst>
            <a:outerShdw blurRad="25400" dist="12700" algn="l" rotWithShape="0">
              <a:prstClr val="black">
                <a:alpha val="40000"/>
              </a:prstClr>
            </a:outerShdw>
          </a:effectLst>
        </p:spPr>
        <p:style>
          <a:lnRef idx="1">
            <a:schemeClr val="accent1"/>
          </a:lnRef>
          <a:fillRef idx="1003">
            <a:schemeClr val="dk2"/>
          </a:fillRef>
          <a:effectRef idx="2">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dirty="0" err="1">
              <a:latin typeface="Arial" pitchFamily="34" charset="0"/>
              <a:cs typeface="Arial" pitchFamily="34" charset="0"/>
            </a:endParaRPr>
          </a:p>
        </p:txBody>
      </p:sp>
      <p:pic>
        <p:nvPicPr>
          <p:cNvPr id="48" name="Picture 47" descr="trinity_graphics_ngfw_v2.jpg"/>
          <p:cNvPicPr>
            <a:picLocks noChangeAspect="1"/>
          </p:cNvPicPr>
          <p:nvPr/>
        </p:nvPicPr>
        <p:blipFill rotWithShape="1">
          <a:blip r:embed="rId3" cstate="screen">
            <a:extLst>
              <a:ext uri="{28A0092B-C50C-407E-A947-70E740481C1C}">
                <a14:useLocalDpi xmlns:a14="http://schemas.microsoft.com/office/drawing/2010/main" val="0"/>
              </a:ext>
            </a:extLst>
          </a:blip>
          <a:srcRect b="29802"/>
          <a:stretch/>
        </p:blipFill>
        <p:spPr>
          <a:xfrm>
            <a:off x="2308738" y="3110239"/>
            <a:ext cx="773687" cy="767444"/>
          </a:xfrm>
          <a:prstGeom prst="rect">
            <a:avLst/>
          </a:prstGeom>
        </p:spPr>
      </p:pic>
      <p:grpSp>
        <p:nvGrpSpPr>
          <p:cNvPr id="4" name="Group 3"/>
          <p:cNvGrpSpPr/>
          <p:nvPr/>
        </p:nvGrpSpPr>
        <p:grpSpPr>
          <a:xfrm>
            <a:off x="5733140" y="3037177"/>
            <a:ext cx="1442790" cy="1333242"/>
            <a:chOff x="6370154" y="3671341"/>
            <a:chExt cx="1603100" cy="1481380"/>
          </a:xfrm>
        </p:grpSpPr>
        <p:grpSp>
          <p:nvGrpSpPr>
            <p:cNvPr id="5" name="Group 4"/>
            <p:cNvGrpSpPr/>
            <p:nvPr/>
          </p:nvGrpSpPr>
          <p:grpSpPr>
            <a:xfrm>
              <a:off x="6370154" y="3671341"/>
              <a:ext cx="1603100" cy="1481380"/>
              <a:chOff x="6370154" y="3671341"/>
              <a:chExt cx="1603100" cy="1481380"/>
            </a:xfrm>
          </p:grpSpPr>
          <p:sp>
            <p:nvSpPr>
              <p:cNvPr id="201" name="TextBox 200"/>
              <p:cNvSpPr txBox="1"/>
              <p:nvPr/>
            </p:nvSpPr>
            <p:spPr bwMode="gray">
              <a:xfrm>
                <a:off x="6370154" y="4875722"/>
                <a:ext cx="1603100" cy="276999"/>
              </a:xfrm>
              <a:prstGeom prst="rect">
                <a:avLst/>
              </a:prstGeom>
              <a:noFill/>
            </p:spPr>
            <p:txBody>
              <a:bodyPr wrap="square" lIns="0" tIns="0" rIns="0" bIns="0" rtlCol="0">
                <a:spAutoFit/>
              </a:bodyPr>
              <a:lstStyle/>
              <a:p>
                <a:pPr algn="ctr"/>
                <a:r>
                  <a:rPr lang="en-US" sz="810" b="1" dirty="0"/>
                  <a:t>ADVANCED ENDPOINT PROTECTION</a:t>
                </a:r>
              </a:p>
            </p:txBody>
          </p:sp>
          <p:sp>
            <p:nvSpPr>
              <p:cNvPr id="216" name="Oval 215"/>
              <p:cNvSpPr/>
              <p:nvPr/>
            </p:nvSpPr>
            <p:spPr bwMode="gray">
              <a:xfrm>
                <a:off x="6567054" y="3671341"/>
                <a:ext cx="1167236" cy="1162580"/>
              </a:xfrm>
              <a:prstGeom prst="ellipse">
                <a:avLst/>
              </a:prstGeom>
              <a:gradFill>
                <a:gsLst>
                  <a:gs pos="0">
                    <a:schemeClr val="bg1">
                      <a:lumMod val="85000"/>
                    </a:schemeClr>
                  </a:gs>
                  <a:gs pos="100000">
                    <a:schemeClr val="dk2">
                      <a:shade val="30000"/>
                      <a:satMod val="200000"/>
                    </a:schemeClr>
                  </a:gs>
                </a:gsLst>
              </a:gradFill>
              <a:ln w="28575">
                <a:solidFill>
                  <a:schemeClr val="bg1"/>
                </a:solidFill>
              </a:ln>
              <a:effectLst>
                <a:outerShdw blurRad="25400" dist="12700" algn="l" rotWithShape="0">
                  <a:prstClr val="black">
                    <a:alpha val="40000"/>
                  </a:prstClr>
                </a:outerShdw>
              </a:effectLst>
            </p:spPr>
            <p:style>
              <a:lnRef idx="1">
                <a:schemeClr val="accent1"/>
              </a:lnRef>
              <a:fillRef idx="1003">
                <a:schemeClr val="dk2"/>
              </a:fillRef>
              <a:effectRef idx="2">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sz="1620" dirty="0" err="1">
                  <a:latin typeface="Arial" pitchFamily="34" charset="0"/>
                  <a:cs typeface="Arial" pitchFamily="34" charset="0"/>
                </a:endParaRPr>
              </a:p>
            </p:txBody>
          </p:sp>
        </p:grpSp>
        <p:pic>
          <p:nvPicPr>
            <p:cNvPr id="49" name="Picture 48" descr="trinity_graphics_endpoint_v2.jpg"/>
            <p:cNvPicPr>
              <a:picLocks noChangeAspect="1"/>
            </p:cNvPicPr>
            <p:nvPr/>
          </p:nvPicPr>
          <p:blipFill rotWithShape="1">
            <a:blip r:embed="rId4" cstate="screen">
              <a:extLst>
                <a:ext uri="{28A0092B-C50C-407E-A947-70E740481C1C}">
                  <a14:useLocalDpi xmlns:a14="http://schemas.microsoft.com/office/drawing/2010/main" val="0"/>
                </a:ext>
              </a:extLst>
            </a:blip>
            <a:srcRect t="-1" b="30036"/>
            <a:stretch/>
          </p:blipFill>
          <p:spPr>
            <a:xfrm>
              <a:off x="6660518" y="3857474"/>
              <a:ext cx="997875" cy="747760"/>
            </a:xfrm>
            <a:prstGeom prst="rect">
              <a:avLst/>
            </a:prstGeom>
          </p:spPr>
        </p:pic>
      </p:grpSp>
      <p:sp>
        <p:nvSpPr>
          <p:cNvPr id="52" name="Freeform 51"/>
          <p:cNvSpPr>
            <a:spLocks/>
          </p:cNvSpPr>
          <p:nvPr/>
        </p:nvSpPr>
        <p:spPr bwMode="gray">
          <a:xfrm>
            <a:off x="3742619" y="469566"/>
            <a:ext cx="1669453" cy="973030"/>
          </a:xfrm>
          <a:custGeom>
            <a:avLst/>
            <a:gdLst>
              <a:gd name="T0" fmla="*/ 266 w 670"/>
              <a:gd name="T1" fmla="*/ 386 h 386"/>
              <a:gd name="T2" fmla="*/ 149 w 670"/>
              <a:gd name="T3" fmla="*/ 325 h 386"/>
              <a:gd name="T4" fmla="*/ 142 w 670"/>
              <a:gd name="T5" fmla="*/ 316 h 386"/>
              <a:gd name="T6" fmla="*/ 131 w 670"/>
              <a:gd name="T7" fmla="*/ 320 h 386"/>
              <a:gd name="T8" fmla="*/ 101 w 670"/>
              <a:gd name="T9" fmla="*/ 324 h 386"/>
              <a:gd name="T10" fmla="*/ 0 w 670"/>
              <a:gd name="T11" fmla="*/ 230 h 386"/>
              <a:gd name="T12" fmla="*/ 106 w 670"/>
              <a:gd name="T13" fmla="*/ 143 h 386"/>
              <a:gd name="T14" fmla="*/ 109 w 670"/>
              <a:gd name="T15" fmla="*/ 143 h 386"/>
              <a:gd name="T16" fmla="*/ 123 w 670"/>
              <a:gd name="T17" fmla="*/ 143 h 386"/>
              <a:gd name="T18" fmla="*/ 127 w 670"/>
              <a:gd name="T19" fmla="*/ 131 h 386"/>
              <a:gd name="T20" fmla="*/ 197 w 670"/>
              <a:gd name="T21" fmla="*/ 80 h 386"/>
              <a:gd name="T22" fmla="*/ 203 w 670"/>
              <a:gd name="T23" fmla="*/ 80 h 386"/>
              <a:gd name="T24" fmla="*/ 216 w 670"/>
              <a:gd name="T25" fmla="*/ 82 h 386"/>
              <a:gd name="T26" fmla="*/ 221 w 670"/>
              <a:gd name="T27" fmla="*/ 70 h 386"/>
              <a:gd name="T28" fmla="*/ 305 w 670"/>
              <a:gd name="T29" fmla="*/ 2 h 386"/>
              <a:gd name="T30" fmla="*/ 396 w 670"/>
              <a:gd name="T31" fmla="*/ 64 h 386"/>
              <a:gd name="T32" fmla="*/ 402 w 670"/>
              <a:gd name="T33" fmla="*/ 76 h 386"/>
              <a:gd name="T34" fmla="*/ 416 w 670"/>
              <a:gd name="T35" fmla="*/ 72 h 386"/>
              <a:gd name="T36" fmla="*/ 449 w 670"/>
              <a:gd name="T37" fmla="*/ 68 h 386"/>
              <a:gd name="T38" fmla="*/ 576 w 670"/>
              <a:gd name="T39" fmla="*/ 162 h 386"/>
              <a:gd name="T40" fmla="*/ 580 w 670"/>
              <a:gd name="T41" fmla="*/ 172 h 386"/>
              <a:gd name="T42" fmla="*/ 591 w 670"/>
              <a:gd name="T43" fmla="*/ 174 h 386"/>
              <a:gd name="T44" fmla="*/ 670 w 670"/>
              <a:gd name="T45" fmla="*/ 248 h 386"/>
              <a:gd name="T46" fmla="*/ 581 w 670"/>
              <a:gd name="T47" fmla="*/ 326 h 386"/>
              <a:gd name="T48" fmla="*/ 569 w 670"/>
              <a:gd name="T49" fmla="*/ 326 h 386"/>
              <a:gd name="T50" fmla="*/ 559 w 670"/>
              <a:gd name="T51" fmla="*/ 324 h 386"/>
              <a:gd name="T52" fmla="*/ 553 w 670"/>
              <a:gd name="T53" fmla="*/ 331 h 386"/>
              <a:gd name="T54" fmla="*/ 482 w 670"/>
              <a:gd name="T55" fmla="*/ 380 h 386"/>
              <a:gd name="T56" fmla="*/ 395 w 670"/>
              <a:gd name="T57" fmla="*/ 346 h 386"/>
              <a:gd name="T58" fmla="*/ 385 w 670"/>
              <a:gd name="T59" fmla="*/ 338 h 386"/>
              <a:gd name="T60" fmla="*/ 374 w 670"/>
              <a:gd name="T61" fmla="*/ 345 h 386"/>
              <a:gd name="T62" fmla="*/ 266 w 670"/>
              <a:gd name="T63"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386">
                <a:moveTo>
                  <a:pt x="266" y="386"/>
                </a:moveTo>
                <a:cubicBezTo>
                  <a:pt x="221" y="386"/>
                  <a:pt x="178" y="358"/>
                  <a:pt x="149" y="325"/>
                </a:cubicBezTo>
                <a:cubicBezTo>
                  <a:pt x="142" y="316"/>
                  <a:pt x="142" y="316"/>
                  <a:pt x="142" y="316"/>
                </a:cubicBezTo>
                <a:cubicBezTo>
                  <a:pt x="131" y="320"/>
                  <a:pt x="131" y="320"/>
                  <a:pt x="131" y="320"/>
                </a:cubicBezTo>
                <a:cubicBezTo>
                  <a:pt x="121" y="322"/>
                  <a:pt x="111" y="323"/>
                  <a:pt x="101" y="324"/>
                </a:cubicBezTo>
                <a:cubicBezTo>
                  <a:pt x="38" y="328"/>
                  <a:pt x="0" y="283"/>
                  <a:pt x="0" y="230"/>
                </a:cubicBezTo>
                <a:cubicBezTo>
                  <a:pt x="0" y="178"/>
                  <a:pt x="50" y="143"/>
                  <a:pt x="106" y="143"/>
                </a:cubicBezTo>
                <a:cubicBezTo>
                  <a:pt x="107" y="143"/>
                  <a:pt x="108" y="143"/>
                  <a:pt x="109" y="143"/>
                </a:cubicBezTo>
                <a:cubicBezTo>
                  <a:pt x="123" y="143"/>
                  <a:pt x="123" y="143"/>
                  <a:pt x="123" y="143"/>
                </a:cubicBezTo>
                <a:cubicBezTo>
                  <a:pt x="127" y="131"/>
                  <a:pt x="127" y="131"/>
                  <a:pt x="127" y="131"/>
                </a:cubicBezTo>
                <a:cubicBezTo>
                  <a:pt x="132" y="95"/>
                  <a:pt x="165" y="77"/>
                  <a:pt x="197" y="80"/>
                </a:cubicBezTo>
                <a:cubicBezTo>
                  <a:pt x="199" y="80"/>
                  <a:pt x="201" y="80"/>
                  <a:pt x="203" y="80"/>
                </a:cubicBezTo>
                <a:cubicBezTo>
                  <a:pt x="216" y="82"/>
                  <a:pt x="216" y="82"/>
                  <a:pt x="216" y="82"/>
                </a:cubicBezTo>
                <a:cubicBezTo>
                  <a:pt x="221" y="70"/>
                  <a:pt x="221" y="70"/>
                  <a:pt x="221" y="70"/>
                </a:cubicBezTo>
                <a:cubicBezTo>
                  <a:pt x="235" y="33"/>
                  <a:pt x="264" y="3"/>
                  <a:pt x="305" y="2"/>
                </a:cubicBezTo>
                <a:cubicBezTo>
                  <a:pt x="350" y="0"/>
                  <a:pt x="378" y="34"/>
                  <a:pt x="396" y="64"/>
                </a:cubicBezTo>
                <a:cubicBezTo>
                  <a:pt x="402" y="76"/>
                  <a:pt x="402" y="76"/>
                  <a:pt x="402" y="76"/>
                </a:cubicBezTo>
                <a:cubicBezTo>
                  <a:pt x="416" y="72"/>
                  <a:pt x="416" y="72"/>
                  <a:pt x="416" y="72"/>
                </a:cubicBezTo>
                <a:cubicBezTo>
                  <a:pt x="427" y="69"/>
                  <a:pt x="438" y="68"/>
                  <a:pt x="449" y="68"/>
                </a:cubicBezTo>
                <a:cubicBezTo>
                  <a:pt x="519" y="64"/>
                  <a:pt x="562" y="106"/>
                  <a:pt x="576" y="162"/>
                </a:cubicBezTo>
                <a:cubicBezTo>
                  <a:pt x="580" y="172"/>
                  <a:pt x="580" y="172"/>
                  <a:pt x="580" y="172"/>
                </a:cubicBezTo>
                <a:cubicBezTo>
                  <a:pt x="591" y="174"/>
                  <a:pt x="591" y="174"/>
                  <a:pt x="591" y="174"/>
                </a:cubicBezTo>
                <a:cubicBezTo>
                  <a:pt x="637" y="178"/>
                  <a:pt x="670" y="206"/>
                  <a:pt x="670" y="248"/>
                </a:cubicBezTo>
                <a:cubicBezTo>
                  <a:pt x="670" y="295"/>
                  <a:pt x="637" y="326"/>
                  <a:pt x="581" y="326"/>
                </a:cubicBezTo>
                <a:cubicBezTo>
                  <a:pt x="577" y="326"/>
                  <a:pt x="573" y="326"/>
                  <a:pt x="569" y="326"/>
                </a:cubicBezTo>
                <a:cubicBezTo>
                  <a:pt x="559" y="324"/>
                  <a:pt x="559" y="324"/>
                  <a:pt x="559" y="324"/>
                </a:cubicBezTo>
                <a:cubicBezTo>
                  <a:pt x="553" y="331"/>
                  <a:pt x="553" y="331"/>
                  <a:pt x="553" y="331"/>
                </a:cubicBezTo>
                <a:cubicBezTo>
                  <a:pt x="532" y="356"/>
                  <a:pt x="515" y="376"/>
                  <a:pt x="482" y="380"/>
                </a:cubicBezTo>
                <a:cubicBezTo>
                  <a:pt x="451" y="383"/>
                  <a:pt x="415" y="360"/>
                  <a:pt x="395" y="346"/>
                </a:cubicBezTo>
                <a:cubicBezTo>
                  <a:pt x="385" y="338"/>
                  <a:pt x="385" y="338"/>
                  <a:pt x="385" y="338"/>
                </a:cubicBezTo>
                <a:cubicBezTo>
                  <a:pt x="374" y="345"/>
                  <a:pt x="374" y="345"/>
                  <a:pt x="374" y="345"/>
                </a:cubicBezTo>
                <a:cubicBezTo>
                  <a:pt x="347" y="365"/>
                  <a:pt x="300" y="386"/>
                  <a:pt x="266" y="386"/>
                </a:cubicBezTo>
                <a:close/>
              </a:path>
            </a:pathLst>
          </a:custGeom>
          <a:gradFill flip="none" rotWithShape="1">
            <a:gsLst>
              <a:gs pos="0">
                <a:schemeClr val="accent2">
                  <a:lumMod val="60000"/>
                  <a:lumOff val="40000"/>
                </a:schemeClr>
              </a:gs>
              <a:gs pos="100000">
                <a:schemeClr val="accent2"/>
              </a:gs>
            </a:gsLst>
            <a:path path="circle">
              <a:fillToRect l="100000" t="100000"/>
            </a:path>
            <a:tileRect r="-100000" b="-100000"/>
          </a:gradFill>
          <a:ln w="28575">
            <a:solidFill>
              <a:schemeClr val="bg1"/>
            </a:solidFill>
          </a:ln>
          <a:effectLst/>
          <a:scene3d>
            <a:camera prst="orthographicFront">
              <a:rot lat="0" lon="0" rev="0"/>
            </a:camera>
            <a:lightRig rig="threePt" dir="t">
              <a:rot lat="0" lon="0" rev="1200000"/>
            </a:lightRig>
          </a:scene3d>
          <a:sp3d>
            <a:bevelT w="25400" h="25400"/>
          </a:sp3d>
          <a:extLst/>
        </p:spPr>
        <p:style>
          <a:lnRef idx="0">
            <a:schemeClr val="accent6"/>
          </a:lnRef>
          <a:fillRef idx="3">
            <a:schemeClr val="accent6"/>
          </a:fillRef>
          <a:effectRef idx="3">
            <a:schemeClr val="accent6"/>
          </a:effectRef>
          <a:fontRef idx="minor">
            <a:schemeClr val="lt1"/>
          </a:fontRef>
        </p:style>
        <p:txBody>
          <a:bodyPr vert="horz" wrap="square" lIns="82296" tIns="41148" rIns="82296" bIns="41148" numCol="1" anchor="t" anchorCtr="0" compatLnSpc="1">
            <a:prstTxWarp prst="textNoShape">
              <a:avLst/>
            </a:prstTxWarp>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sz="1620">
              <a:solidFill>
                <a:srgbClr val="000000"/>
              </a:solidFill>
              <a:latin typeface="Arial"/>
            </a:endParaRPr>
          </a:p>
        </p:txBody>
      </p:sp>
      <p:sp>
        <p:nvSpPr>
          <p:cNvPr id="53" name="TextBox 52"/>
          <p:cNvSpPr txBox="1"/>
          <p:nvPr/>
        </p:nvSpPr>
        <p:spPr bwMode="gray">
          <a:xfrm>
            <a:off x="3945921" y="899196"/>
            <a:ext cx="1264240" cy="453080"/>
          </a:xfrm>
          <a:prstGeom prst="rect">
            <a:avLst/>
          </a:prstGeom>
          <a:noFill/>
          <a:ln w="28575">
            <a:noFill/>
          </a:ln>
          <a:effectLst/>
          <a:scene3d>
            <a:camera prst="orthographicFront">
              <a:rot lat="0" lon="0" rev="0"/>
            </a:camera>
            <a:lightRig rig="threePt" dir="t">
              <a:rot lat="0" lon="0" rev="1200000"/>
            </a:lightRig>
          </a:scene3d>
          <a:sp3d>
            <a:bevelT w="25400" h="25400"/>
          </a:sp3d>
        </p:spPr>
        <p:style>
          <a:lnRef idx="0">
            <a:schemeClr val="accent6"/>
          </a:lnRef>
          <a:fillRef idx="3">
            <a:schemeClr val="accent6"/>
          </a:fillRef>
          <a:effectRef idx="3">
            <a:schemeClr val="accent6"/>
          </a:effectRef>
          <a:fontRef idx="minor">
            <a:schemeClr val="lt1"/>
          </a:fontRef>
        </p:style>
        <p:txBody>
          <a:bodyPr vert="horz" wrap="square" lIns="82296" tIns="41148" rIns="82296" bIns="41148" numCol="1" anchor="t" anchorCtr="0" compatLnSpc="1">
            <a:prstTxWarp prst="textNoShape">
              <a:avLst/>
            </a:prstTxWarp>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900" b="1" dirty="0">
                <a:solidFill>
                  <a:schemeClr val="tx1"/>
                </a:solidFill>
              </a:rPr>
              <a:t>THREAT INTELLIGENCE CLOUD</a:t>
            </a:r>
          </a:p>
        </p:txBody>
      </p:sp>
      <p:grpSp>
        <p:nvGrpSpPr>
          <p:cNvPr id="33" name="Group 32"/>
          <p:cNvGrpSpPr/>
          <p:nvPr/>
        </p:nvGrpSpPr>
        <p:grpSpPr>
          <a:xfrm>
            <a:off x="406904" y="1197959"/>
            <a:ext cx="2343030" cy="1094528"/>
            <a:chOff x="584000" y="1632656"/>
            <a:chExt cx="2603366" cy="1216142"/>
          </a:xfrm>
        </p:grpSpPr>
        <p:sp>
          <p:nvSpPr>
            <p:cNvPr id="34" name="TextBox 33"/>
            <p:cNvSpPr txBox="1"/>
            <p:nvPr/>
          </p:nvSpPr>
          <p:spPr>
            <a:xfrm>
              <a:off x="584000" y="1632656"/>
              <a:ext cx="2508115" cy="318035"/>
            </a:xfrm>
            <a:prstGeom prst="rect">
              <a:avLst/>
            </a:prstGeom>
            <a:noFill/>
          </p:spPr>
          <p:txBody>
            <a:bodyPr wrap="square" rtlCol="0">
              <a:spAutoFit/>
            </a:bodyPr>
            <a:lstStyle/>
            <a:p>
              <a:r>
                <a:rPr lang="en-GB" sz="1260" b="1" kern="0" dirty="0">
                  <a:solidFill>
                    <a:schemeClr val="accent4"/>
                  </a:solidFill>
                  <a:latin typeface="Arial" panose="020B0604020202020204" pitchFamily="34" charset="0"/>
                  <a:cs typeface="Arial" panose="020B0604020202020204" pitchFamily="34" charset="0"/>
                </a:rPr>
                <a:t>Next-Generation  Firewall</a:t>
              </a:r>
            </a:p>
          </p:txBody>
        </p:sp>
        <p:sp>
          <p:nvSpPr>
            <p:cNvPr id="35" name="TextBox 34"/>
            <p:cNvSpPr txBox="1"/>
            <p:nvPr/>
          </p:nvSpPr>
          <p:spPr>
            <a:xfrm>
              <a:off x="586427" y="1879302"/>
              <a:ext cx="2600939" cy="969496"/>
            </a:xfrm>
            <a:prstGeom prst="rect">
              <a:avLst/>
            </a:prstGeom>
            <a:noFill/>
          </p:spPr>
          <p:txBody>
            <a:bodyPr wrap="square" rtlCol="0">
              <a:spAutoFit/>
            </a:bodyPr>
            <a:lstStyle/>
            <a:p>
              <a:pPr marL="154305" indent="-154305">
                <a:spcBef>
                  <a:spcPts val="270"/>
                </a:spcBef>
                <a:buFont typeface="Wingdings" charset="2"/>
                <a:buChar char="§"/>
                <a:defRPr/>
              </a:pPr>
              <a:r>
                <a:rPr lang="en-GB" sz="1080" dirty="0">
                  <a:solidFill>
                    <a:schemeClr val="accent4"/>
                  </a:solidFill>
                  <a:latin typeface="Arial" panose="020B0604020202020204" pitchFamily="34" charset="0"/>
                  <a:cs typeface="Arial" panose="020B0604020202020204" pitchFamily="34" charset="0"/>
                </a:rPr>
                <a:t>Inspects all traffic</a:t>
              </a:r>
            </a:p>
            <a:p>
              <a:pPr marL="154305" indent="-154305">
                <a:spcBef>
                  <a:spcPts val="270"/>
                </a:spcBef>
                <a:buFont typeface="Wingdings" charset="2"/>
                <a:buChar char="§"/>
                <a:defRPr/>
              </a:pPr>
              <a:r>
                <a:rPr lang="en-GB" sz="1080" dirty="0">
                  <a:solidFill>
                    <a:schemeClr val="accent4"/>
                  </a:solidFill>
                  <a:latin typeface="Arial" panose="020B0604020202020204" pitchFamily="34" charset="0"/>
                  <a:cs typeface="Arial" panose="020B0604020202020204" pitchFamily="34" charset="0"/>
                </a:rPr>
                <a:t>Safely enables applications</a:t>
              </a:r>
            </a:p>
            <a:p>
              <a:pPr marL="154305" indent="-154305">
                <a:spcBef>
                  <a:spcPts val="270"/>
                </a:spcBef>
                <a:buFont typeface="Wingdings" charset="2"/>
                <a:buChar char="§"/>
                <a:defRPr/>
              </a:pPr>
              <a:r>
                <a:rPr lang="en-GB" sz="1080" dirty="0">
                  <a:solidFill>
                    <a:schemeClr val="accent4"/>
                  </a:solidFill>
                  <a:latin typeface="Arial" panose="020B0604020202020204" pitchFamily="34" charset="0"/>
                  <a:cs typeface="Arial" panose="020B0604020202020204" pitchFamily="34" charset="0"/>
                </a:rPr>
                <a:t>Sends unknown threats to cloud</a:t>
              </a:r>
              <a:endParaRPr lang="en-GB" sz="1080" kern="0" dirty="0">
                <a:solidFill>
                  <a:schemeClr val="accent4"/>
                </a:solidFill>
                <a:latin typeface="Arial" panose="020B0604020202020204" pitchFamily="34" charset="0"/>
                <a:cs typeface="Arial" panose="020B0604020202020204" pitchFamily="34" charset="0"/>
              </a:endParaRPr>
            </a:p>
            <a:p>
              <a:pPr marL="154305" indent="-154305">
                <a:spcBef>
                  <a:spcPts val="270"/>
                </a:spcBef>
                <a:buFont typeface="Wingdings" charset="2"/>
                <a:buChar char="§"/>
                <a:defRPr/>
              </a:pPr>
              <a:r>
                <a:rPr lang="en-GB" sz="1080" dirty="0">
                  <a:solidFill>
                    <a:schemeClr val="accent4"/>
                  </a:solidFill>
                  <a:latin typeface="Arial" panose="020B0604020202020204" pitchFamily="34" charset="0"/>
                  <a:cs typeface="Arial" panose="020B0604020202020204" pitchFamily="34" charset="0"/>
                </a:rPr>
                <a:t>Blocks network based threats</a:t>
              </a:r>
            </a:p>
          </p:txBody>
        </p:sp>
      </p:grpSp>
      <p:grpSp>
        <p:nvGrpSpPr>
          <p:cNvPr id="36" name="Group 35"/>
          <p:cNvGrpSpPr/>
          <p:nvPr/>
        </p:nvGrpSpPr>
        <p:grpSpPr>
          <a:xfrm>
            <a:off x="6146992" y="1002944"/>
            <a:ext cx="2965877" cy="1654240"/>
            <a:chOff x="6722333" y="1613606"/>
            <a:chExt cx="2911768" cy="1838045"/>
          </a:xfrm>
        </p:grpSpPr>
        <p:sp>
          <p:nvSpPr>
            <p:cNvPr id="37" name="TextBox 36"/>
            <p:cNvSpPr txBox="1"/>
            <p:nvPr/>
          </p:nvSpPr>
          <p:spPr>
            <a:xfrm>
              <a:off x="6722333" y="1613606"/>
              <a:ext cx="2911768" cy="533479"/>
            </a:xfrm>
            <a:prstGeom prst="rect">
              <a:avLst/>
            </a:prstGeom>
            <a:noFill/>
          </p:spPr>
          <p:txBody>
            <a:bodyPr wrap="none" rtlCol="0">
              <a:spAutoFit/>
            </a:bodyPr>
            <a:lstStyle/>
            <a:p>
              <a:r>
                <a:rPr lang="en-GB" sz="1260" b="1" kern="0" dirty="0">
                  <a:solidFill>
                    <a:schemeClr val="accent3"/>
                  </a:solidFill>
                  <a:latin typeface="Arial" panose="020B0604020202020204" pitchFamily="34" charset="0"/>
                  <a:cs typeface="Arial" panose="020B0604020202020204" pitchFamily="34" charset="0"/>
                </a:rPr>
                <a:t>Next-Generation Threat Intelligence </a:t>
              </a:r>
            </a:p>
            <a:p>
              <a:r>
                <a:rPr lang="en-GB" sz="1260" b="1" kern="0" dirty="0">
                  <a:solidFill>
                    <a:schemeClr val="accent3"/>
                  </a:solidFill>
                  <a:latin typeface="Arial" panose="020B0604020202020204" pitchFamily="34" charset="0"/>
                  <a:cs typeface="Arial" panose="020B0604020202020204" pitchFamily="34" charset="0"/>
                </a:rPr>
                <a:t>Cloud</a:t>
              </a:r>
            </a:p>
          </p:txBody>
        </p:sp>
        <p:sp>
          <p:nvSpPr>
            <p:cNvPr id="38" name="TextBox 37"/>
            <p:cNvSpPr txBox="1"/>
            <p:nvPr/>
          </p:nvSpPr>
          <p:spPr>
            <a:xfrm>
              <a:off x="6722533" y="2098574"/>
              <a:ext cx="2293130" cy="1353077"/>
            </a:xfrm>
            <a:prstGeom prst="rect">
              <a:avLst/>
            </a:prstGeom>
            <a:noFill/>
          </p:spPr>
          <p:txBody>
            <a:bodyPr wrap="square" rtlCol="0">
              <a:spAutoFit/>
            </a:bodyPr>
            <a:lstStyle/>
            <a:p>
              <a:pPr marL="154305" indent="-154305">
                <a:spcBef>
                  <a:spcPts val="540"/>
                </a:spcBef>
                <a:buFont typeface="Wingdings" charset="2"/>
                <a:buChar char="§"/>
                <a:defRPr/>
              </a:pPr>
              <a:r>
                <a:rPr lang="en-GB" sz="1080" dirty="0">
                  <a:solidFill>
                    <a:schemeClr val="accent3"/>
                  </a:solidFill>
                  <a:latin typeface="Arial" panose="020B0604020202020204" pitchFamily="34" charset="0"/>
                  <a:cs typeface="Arial" panose="020B0604020202020204" pitchFamily="34" charset="0"/>
                </a:rPr>
                <a:t>Gathers potential threats from network and endpoints</a:t>
              </a:r>
            </a:p>
            <a:p>
              <a:pPr marL="154305" indent="-154305">
                <a:spcBef>
                  <a:spcPts val="540"/>
                </a:spcBef>
                <a:buFont typeface="Wingdings" charset="2"/>
                <a:buChar char="§"/>
                <a:defRPr/>
              </a:pPr>
              <a:r>
                <a:rPr lang="en-GB" sz="1080" dirty="0">
                  <a:solidFill>
                    <a:schemeClr val="accent3"/>
                  </a:solidFill>
                  <a:latin typeface="Arial" panose="020B0604020202020204" pitchFamily="34" charset="0"/>
                  <a:cs typeface="Arial" panose="020B0604020202020204" pitchFamily="34" charset="0"/>
                </a:rPr>
                <a:t>Analysis and correlates threat intelligence</a:t>
              </a:r>
            </a:p>
            <a:p>
              <a:pPr marL="154305" indent="-154305">
                <a:spcBef>
                  <a:spcPts val="540"/>
                </a:spcBef>
                <a:buFont typeface="Wingdings" charset="2"/>
                <a:buChar char="§"/>
                <a:defRPr/>
              </a:pPr>
              <a:r>
                <a:rPr lang="en-GB" sz="1080" dirty="0">
                  <a:solidFill>
                    <a:schemeClr val="accent3"/>
                  </a:solidFill>
                  <a:latin typeface="Arial" panose="020B0604020202020204" pitchFamily="34" charset="0"/>
                  <a:cs typeface="Arial" panose="020B0604020202020204" pitchFamily="34" charset="0"/>
                </a:rPr>
                <a:t>Disseminates threat intelligence to network and endpoints</a:t>
              </a:r>
            </a:p>
          </p:txBody>
        </p:sp>
      </p:grpSp>
      <p:grpSp>
        <p:nvGrpSpPr>
          <p:cNvPr id="39" name="Group 38"/>
          <p:cNvGrpSpPr/>
          <p:nvPr/>
        </p:nvGrpSpPr>
        <p:grpSpPr>
          <a:xfrm>
            <a:off x="3328663" y="3793620"/>
            <a:ext cx="3093721" cy="942605"/>
            <a:chOff x="2960376" y="5052300"/>
            <a:chExt cx="3437468" cy="1047339"/>
          </a:xfrm>
        </p:grpSpPr>
        <p:sp>
          <p:nvSpPr>
            <p:cNvPr id="40" name="TextBox 39"/>
            <p:cNvSpPr txBox="1"/>
            <p:nvPr/>
          </p:nvSpPr>
          <p:spPr>
            <a:xfrm>
              <a:off x="2995185" y="5052300"/>
              <a:ext cx="2960948" cy="287258"/>
            </a:xfrm>
            <a:prstGeom prst="rect">
              <a:avLst/>
            </a:prstGeom>
            <a:noFill/>
          </p:spPr>
          <p:txBody>
            <a:bodyPr wrap="square" rtlCol="0">
              <a:spAutoFit/>
            </a:bodyPr>
            <a:lstStyle/>
            <a:p>
              <a:r>
                <a:rPr lang="en-GB" sz="1080" b="1" kern="0" dirty="0">
                  <a:solidFill>
                    <a:schemeClr val="accent1"/>
                  </a:solidFill>
                  <a:latin typeface="Arial" panose="020B0604020202020204" pitchFamily="34" charset="0"/>
                  <a:cs typeface="Arial" panose="020B0604020202020204" pitchFamily="34" charset="0"/>
                </a:rPr>
                <a:t>Next-Generation Endpoint</a:t>
              </a:r>
            </a:p>
          </p:txBody>
        </p:sp>
        <p:sp>
          <p:nvSpPr>
            <p:cNvPr id="41" name="TextBox 40"/>
            <p:cNvSpPr txBox="1"/>
            <p:nvPr/>
          </p:nvSpPr>
          <p:spPr>
            <a:xfrm>
              <a:off x="2960376" y="5319938"/>
              <a:ext cx="3437468" cy="779701"/>
            </a:xfrm>
            <a:prstGeom prst="rect">
              <a:avLst/>
            </a:prstGeom>
            <a:noFill/>
          </p:spPr>
          <p:txBody>
            <a:bodyPr wrap="square" rtlCol="0">
              <a:spAutoFit/>
            </a:bodyPr>
            <a:lstStyle/>
            <a:p>
              <a:pPr marL="154305" indent="-154305">
                <a:buFont typeface="Wingdings" charset="2"/>
                <a:buChar char="§"/>
                <a:defRPr/>
              </a:pPr>
              <a:r>
                <a:rPr lang="en-GB" sz="990" dirty="0">
                  <a:solidFill>
                    <a:schemeClr val="accent1"/>
                  </a:solidFill>
                  <a:latin typeface="Arial" panose="020B0604020202020204" pitchFamily="34" charset="0"/>
                  <a:cs typeface="Arial" panose="020B0604020202020204" pitchFamily="34" charset="0"/>
                </a:rPr>
                <a:t>Inspects all processes and files</a:t>
              </a:r>
            </a:p>
            <a:p>
              <a:pPr marL="154305" indent="-154305">
                <a:buFont typeface="Wingdings" charset="2"/>
                <a:buChar char="§"/>
                <a:defRPr/>
              </a:pPr>
              <a:r>
                <a:rPr lang="en-GB" sz="990" kern="0" dirty="0">
                  <a:solidFill>
                    <a:schemeClr val="accent1"/>
                  </a:solidFill>
                  <a:latin typeface="Arial" panose="020B0604020202020204" pitchFamily="34" charset="0"/>
                  <a:cs typeface="Arial" panose="020B0604020202020204" pitchFamily="34" charset="0"/>
                </a:rPr>
                <a:t>Prevents both known and unknown exploits</a:t>
              </a:r>
            </a:p>
            <a:p>
              <a:pPr marL="154305" indent="-154305">
                <a:buFont typeface="Wingdings" charset="2"/>
                <a:buChar char="§"/>
                <a:defRPr/>
              </a:pPr>
              <a:r>
                <a:rPr lang="en-GB" sz="990" kern="0" dirty="0">
                  <a:solidFill>
                    <a:schemeClr val="accent1"/>
                  </a:solidFill>
                  <a:latin typeface="Arial" panose="020B0604020202020204" pitchFamily="34" charset="0"/>
                  <a:cs typeface="Arial" panose="020B0604020202020204" pitchFamily="34" charset="0"/>
                </a:rPr>
                <a:t>Protects fixed, virtual, and mobile endpoints</a:t>
              </a:r>
            </a:p>
            <a:p>
              <a:pPr marL="154305" indent="-154305">
                <a:buFont typeface="Wingdings" charset="2"/>
                <a:buChar char="§"/>
                <a:defRPr/>
              </a:pPr>
              <a:r>
                <a:rPr lang="en-GB" sz="990" kern="0" dirty="0">
                  <a:solidFill>
                    <a:schemeClr val="accent1"/>
                  </a:solidFill>
                  <a:latin typeface="Arial" panose="020B0604020202020204" pitchFamily="34" charset="0"/>
                  <a:cs typeface="Arial" panose="020B0604020202020204" pitchFamily="34" charset="0"/>
                </a:rPr>
                <a:t>Lightweight client and cloud based</a:t>
              </a:r>
            </a:p>
          </p:txBody>
        </p:sp>
      </p:grpSp>
      <p:sp>
        <p:nvSpPr>
          <p:cNvPr id="42" name="TextBox 41"/>
          <p:cNvSpPr txBox="1"/>
          <p:nvPr/>
        </p:nvSpPr>
        <p:spPr>
          <a:xfrm>
            <a:off x="3624814" y="4701480"/>
            <a:ext cx="2009396" cy="338554"/>
          </a:xfrm>
          <a:prstGeom prst="rect">
            <a:avLst/>
          </a:prstGeom>
          <a:noFill/>
        </p:spPr>
        <p:txBody>
          <a:bodyPr wrap="none" rtlCol="0">
            <a:spAutoFit/>
          </a:bodyPr>
          <a:lstStyle/>
          <a:p>
            <a:r>
              <a:rPr lang="fi-FI" sz="1600" i="1" dirty="0" smtClean="0"/>
              <a:t>Slide source: Palo Alto</a:t>
            </a:r>
            <a:endParaRPr lang="fi-FI" sz="1600" i="1" dirty="0"/>
          </a:p>
        </p:txBody>
      </p:sp>
    </p:spTree>
    <p:extLst>
      <p:ext uri="{BB962C8B-B14F-4D97-AF65-F5344CB8AC3E}">
        <p14:creationId xmlns:p14="http://schemas.microsoft.com/office/powerpoint/2010/main" val="322977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indefinite" fill="remove"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2000"/>
                                        <p:tgtEl>
                                          <p:spTgt spid="71"/>
                                        </p:tgtEl>
                                      </p:cBhvr>
                                    </p:animEffect>
                                  </p:childTnLst>
                                  <p:subTnLst>
                                    <p:set>
                                      <p:cBhvr override="childStyle">
                                        <p:cTn dur="1" fill="hold" display="0" masterRel="sameClick" afterEffect="1">
                                          <p:stCondLst>
                                            <p:cond evt="end" delay="0">
                                              <p:tn val="5"/>
                                            </p:cond>
                                          </p:stCondLst>
                                        </p:cTn>
                                        <p:tgtEl>
                                          <p:spTgt spid="71"/>
                                        </p:tgtEl>
                                        <p:attrNameLst>
                                          <p:attrName>style.visibility</p:attrName>
                                        </p:attrNameLst>
                                      </p:cBhvr>
                                      <p:to>
                                        <p:strVal val="hidden"/>
                                      </p:to>
                                    </p:set>
                                  </p:subTnLst>
                                </p:cTn>
                              </p:par>
                              <p:par>
                                <p:cTn id="8" presetID="22" presetClass="entr" presetSubtype="1" repeatCount="indefinite" fill="remove"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subTnLst>
                                    <p:set>
                                      <p:cBhvr override="childStyle">
                                        <p:cTn dur="1" fill="hold" display="0" masterRel="sameClick" afterEffect="1">
                                          <p:stCondLst>
                                            <p:cond evt="end" delay="0">
                                              <p:tn val="8"/>
                                            </p:cond>
                                          </p:stCondLst>
                                        </p:cTn>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Carbon Black Defense</a:t>
            </a:r>
            <a:endParaRPr lang="fi-FI" dirty="0"/>
          </a:p>
        </p:txBody>
      </p:sp>
      <p:pic>
        <p:nvPicPr>
          <p:cNvPr id="1026" name="Picture 2" descr="Cb Defen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89719"/>
            <a:ext cx="3240360" cy="32370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79912" y="1635646"/>
            <a:ext cx="504056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Stops </a:t>
            </a:r>
            <a:r>
              <a:rPr lang="en-US" sz="2000" dirty="0"/>
              <a:t>file-based attacks: malware and ransomware</a:t>
            </a:r>
          </a:p>
          <a:p>
            <a:pPr marL="342900" indent="-342900">
              <a:buFont typeface="Arial" panose="020B0604020202020204" pitchFamily="34" charset="0"/>
              <a:buChar char="•"/>
            </a:pPr>
            <a:r>
              <a:rPr lang="en-US" sz="2000" dirty="0"/>
              <a:t>Stops next-gen attacks: memory-based, PowerShell, script-based, and obfuscated malware</a:t>
            </a:r>
          </a:p>
          <a:p>
            <a:pPr marL="342900" indent="-342900">
              <a:buFont typeface="Arial" panose="020B0604020202020204" pitchFamily="34" charset="0"/>
              <a:buChar char="•"/>
            </a:pPr>
            <a:r>
              <a:rPr lang="en-US" sz="2000" dirty="0"/>
              <a:t>Utilize collaborative threat intelligence to automatically stop attacks others have </a:t>
            </a:r>
            <a:r>
              <a:rPr lang="en-US" sz="2000" dirty="0" smtClean="0"/>
              <a:t>seen</a:t>
            </a:r>
          </a:p>
          <a:p>
            <a:pPr marL="342900" indent="-342900">
              <a:buFont typeface="Arial" panose="020B0604020202020204" pitchFamily="34" charset="0"/>
              <a:buChar char="•"/>
            </a:pPr>
            <a:r>
              <a:rPr lang="en-US" sz="2000" dirty="0"/>
              <a:t>No impact on end users or endpoint performance</a:t>
            </a:r>
            <a:endParaRPr lang="fi-FI" sz="2000" dirty="0"/>
          </a:p>
        </p:txBody>
      </p:sp>
      <p:sp>
        <p:nvSpPr>
          <p:cNvPr id="5" name="TextBox 4"/>
          <p:cNvSpPr txBox="1"/>
          <p:nvPr/>
        </p:nvSpPr>
        <p:spPr>
          <a:xfrm>
            <a:off x="3589908" y="4710102"/>
            <a:ext cx="2488502" cy="338554"/>
          </a:xfrm>
          <a:prstGeom prst="rect">
            <a:avLst/>
          </a:prstGeom>
          <a:noFill/>
        </p:spPr>
        <p:txBody>
          <a:bodyPr wrap="none" rtlCol="0">
            <a:spAutoFit/>
          </a:bodyPr>
          <a:lstStyle/>
          <a:p>
            <a:r>
              <a:rPr lang="fi-FI" sz="1600" i="1" dirty="0" smtClean="0"/>
              <a:t>Image source: Carbon Black</a:t>
            </a:r>
            <a:endParaRPr lang="fi-FI" sz="1600" i="1" dirty="0"/>
          </a:p>
        </p:txBody>
      </p:sp>
    </p:spTree>
    <p:extLst>
      <p:ext uri="{BB962C8B-B14F-4D97-AF65-F5344CB8AC3E}">
        <p14:creationId xmlns:p14="http://schemas.microsoft.com/office/powerpoint/2010/main" val="3909249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098719"/>
            <a:ext cx="3888431" cy="2554545"/>
          </a:xfrm>
          <a:prstGeom prst="rect">
            <a:avLst/>
          </a:prstGeom>
          <a:noFill/>
        </p:spPr>
        <p:txBody>
          <a:bodyPr wrap="square" rtlCol="0">
            <a:spAutoFit/>
          </a:bodyPr>
          <a:lstStyle/>
          <a:p>
            <a:r>
              <a:rPr lang="fi-FI" sz="4000" dirty="0" smtClean="0"/>
              <a:t>So does this mean anti-virus is </a:t>
            </a:r>
          </a:p>
          <a:p>
            <a:r>
              <a:rPr lang="fi-FI" sz="4000" dirty="0" smtClean="0"/>
              <a:t>about to win the war?</a:t>
            </a:r>
            <a:endParaRPr lang="fi-FI" sz="4000" i="1" dirty="0"/>
          </a:p>
        </p:txBody>
      </p:sp>
      <p:sp>
        <p:nvSpPr>
          <p:cNvPr id="5" name="TextBox 4"/>
          <p:cNvSpPr txBox="1"/>
          <p:nvPr/>
        </p:nvSpPr>
        <p:spPr>
          <a:xfrm>
            <a:off x="5473196" y="4139681"/>
            <a:ext cx="2228815" cy="338554"/>
          </a:xfrm>
          <a:prstGeom prst="rect">
            <a:avLst/>
          </a:prstGeom>
          <a:noFill/>
        </p:spPr>
        <p:txBody>
          <a:bodyPr wrap="none" rtlCol="0">
            <a:spAutoFit/>
          </a:bodyPr>
          <a:lstStyle/>
          <a:p>
            <a:r>
              <a:rPr lang="fi-FI" sz="1600" i="1" dirty="0" smtClean="0"/>
              <a:t>Image source: Wikipedia</a:t>
            </a:r>
            <a:endParaRPr lang="fi-FI" sz="1600" i="1" dirty="0"/>
          </a:p>
        </p:txBody>
      </p:sp>
      <p:pic>
        <p:nvPicPr>
          <p:cNvPr id="2" name="Picture 2" descr="https://upload.wikimedia.org/wikipedia/commons/thumb/2/24/Battle_of_crecy_froissart.jpg/1280px-Battle_of_crecy_froiss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4247" y="612304"/>
            <a:ext cx="4166714" cy="352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018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smtClean="0"/>
              <a:t>NO!</a:t>
            </a:r>
            <a:endParaRPr lang="fi-FI" b="1" dirty="0"/>
          </a:p>
        </p:txBody>
      </p:sp>
      <p:sp>
        <p:nvSpPr>
          <p:cNvPr id="3" name="Content Placeholder 2"/>
          <p:cNvSpPr>
            <a:spLocks noGrp="1"/>
          </p:cNvSpPr>
          <p:nvPr>
            <p:ph idx="1"/>
          </p:nvPr>
        </p:nvSpPr>
        <p:spPr/>
        <p:txBody>
          <a:bodyPr>
            <a:normAutofit fontScale="92500" lnSpcReduction="10000"/>
          </a:bodyPr>
          <a:lstStyle/>
          <a:p>
            <a:r>
              <a:rPr lang="fi-FI" dirty="0" smtClean="0"/>
              <a:t>Mal</a:t>
            </a:r>
            <a:r>
              <a:rPr lang="fi-FI" strike="sngStrike" dirty="0" smtClean="0"/>
              <a:t>e</a:t>
            </a:r>
            <a:r>
              <a:rPr lang="fi-FI" dirty="0" smtClean="0"/>
              <a:t>ware </a:t>
            </a:r>
            <a:r>
              <a:rPr lang="fi-FI" dirty="0" smtClean="0"/>
              <a:t>producers have some advantages:</a:t>
            </a:r>
          </a:p>
          <a:p>
            <a:pPr lvl="1"/>
            <a:r>
              <a:rPr lang="fi-FI" dirty="0" smtClean="0"/>
              <a:t>They can test their malware against your product to make sure it bypasses it.</a:t>
            </a:r>
          </a:p>
          <a:p>
            <a:pPr lvl="1"/>
            <a:r>
              <a:rPr lang="fi-FI" dirty="0" smtClean="0"/>
              <a:t>Users still do </a:t>
            </a:r>
            <a:r>
              <a:rPr lang="fi-FI" strike="sngStrike" dirty="0" smtClean="0"/>
              <a:t>stupid shit</a:t>
            </a:r>
            <a:r>
              <a:rPr lang="fi-FI" dirty="0" smtClean="0"/>
              <a:t> </a:t>
            </a:r>
            <a:r>
              <a:rPr lang="fi-FI" i="1" dirty="0" smtClean="0"/>
              <a:t>mistakes.</a:t>
            </a:r>
          </a:p>
          <a:p>
            <a:pPr lvl="1"/>
            <a:r>
              <a:rPr lang="fi-FI" dirty="0" smtClean="0"/>
              <a:t>You parents are still using an old OS with an expired virus-checker, happily ignoring the warnings at OS boot.</a:t>
            </a:r>
          </a:p>
          <a:p>
            <a:pPr marL="457200" lvl="1" indent="0">
              <a:buNone/>
            </a:pPr>
            <a:r>
              <a:rPr lang="fi-FI" b="1" i="1" dirty="0" smtClean="0"/>
              <a:t>		-&gt; GO SEE YOUR PARENTS!</a:t>
            </a:r>
            <a:endParaRPr lang="fi-FI" b="1" i="1" dirty="0"/>
          </a:p>
        </p:txBody>
      </p:sp>
    </p:spTree>
    <p:extLst>
      <p:ext uri="{BB962C8B-B14F-4D97-AF65-F5344CB8AC3E}">
        <p14:creationId xmlns:p14="http://schemas.microsoft.com/office/powerpoint/2010/main" val="1005057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edieval castle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760" y="987574"/>
            <a:ext cx="7054386" cy="372521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fi-FI" dirty="0" smtClean="0"/>
              <a:t>Defense in depth!</a:t>
            </a:r>
            <a:endParaRPr lang="fi-FI" dirty="0"/>
          </a:p>
        </p:txBody>
      </p:sp>
      <p:sp>
        <p:nvSpPr>
          <p:cNvPr id="5" name="TextBox 4"/>
          <p:cNvSpPr txBox="1"/>
          <p:nvPr/>
        </p:nvSpPr>
        <p:spPr>
          <a:xfrm>
            <a:off x="6444208" y="2067694"/>
            <a:ext cx="1653786" cy="523220"/>
          </a:xfrm>
          <a:prstGeom prst="rect">
            <a:avLst/>
          </a:prstGeom>
          <a:noFill/>
        </p:spPr>
        <p:txBody>
          <a:bodyPr wrap="none" rtlCol="0">
            <a:spAutoFit/>
          </a:bodyPr>
          <a:lstStyle/>
          <a:p>
            <a:r>
              <a:rPr lang="fi-FI" sz="2800" b="1" dirty="0" smtClean="0">
                <a:solidFill>
                  <a:srgbClr val="FF0000"/>
                </a:solidFill>
              </a:rPr>
              <a:t>FIREWALL</a:t>
            </a:r>
            <a:endParaRPr lang="fi-FI" sz="2800" b="1" dirty="0">
              <a:solidFill>
                <a:srgbClr val="FF0000"/>
              </a:solidFill>
            </a:endParaRPr>
          </a:p>
        </p:txBody>
      </p:sp>
      <p:sp>
        <p:nvSpPr>
          <p:cNvPr id="7" name="TextBox 6"/>
          <p:cNvSpPr txBox="1"/>
          <p:nvPr/>
        </p:nvSpPr>
        <p:spPr>
          <a:xfrm>
            <a:off x="1259632" y="1923678"/>
            <a:ext cx="1938351" cy="523220"/>
          </a:xfrm>
          <a:prstGeom prst="rect">
            <a:avLst/>
          </a:prstGeom>
          <a:noFill/>
        </p:spPr>
        <p:txBody>
          <a:bodyPr wrap="none" rtlCol="0">
            <a:spAutoFit/>
          </a:bodyPr>
          <a:lstStyle/>
          <a:p>
            <a:r>
              <a:rPr lang="fi-FI" sz="2800" b="1" dirty="0" smtClean="0">
                <a:solidFill>
                  <a:srgbClr val="FF0000"/>
                </a:solidFill>
              </a:rPr>
              <a:t>ANTI-VIRUS</a:t>
            </a:r>
            <a:endParaRPr lang="fi-FI" sz="2800" b="1" dirty="0">
              <a:solidFill>
                <a:srgbClr val="FF0000"/>
              </a:solidFill>
            </a:endParaRPr>
          </a:p>
        </p:txBody>
      </p:sp>
      <p:sp>
        <p:nvSpPr>
          <p:cNvPr id="8" name="TextBox 7"/>
          <p:cNvSpPr txBox="1"/>
          <p:nvPr/>
        </p:nvSpPr>
        <p:spPr>
          <a:xfrm>
            <a:off x="3624490" y="1528996"/>
            <a:ext cx="2040174" cy="523220"/>
          </a:xfrm>
          <a:prstGeom prst="rect">
            <a:avLst/>
          </a:prstGeom>
          <a:noFill/>
        </p:spPr>
        <p:txBody>
          <a:bodyPr wrap="none" rtlCol="0">
            <a:spAutoFit/>
          </a:bodyPr>
          <a:lstStyle/>
          <a:p>
            <a:r>
              <a:rPr lang="fi-FI" sz="2800" b="1" dirty="0" smtClean="0">
                <a:solidFill>
                  <a:srgbClr val="FF0000"/>
                </a:solidFill>
              </a:rPr>
              <a:t>AWARENESS</a:t>
            </a:r>
            <a:endParaRPr lang="fi-FI" sz="2800" b="1" dirty="0">
              <a:solidFill>
                <a:srgbClr val="FF0000"/>
              </a:solidFill>
            </a:endParaRPr>
          </a:p>
        </p:txBody>
      </p:sp>
      <p:sp>
        <p:nvSpPr>
          <p:cNvPr id="9" name="TextBox 8"/>
          <p:cNvSpPr txBox="1"/>
          <p:nvPr/>
        </p:nvSpPr>
        <p:spPr>
          <a:xfrm>
            <a:off x="4670953" y="4267483"/>
            <a:ext cx="2600520" cy="523220"/>
          </a:xfrm>
          <a:prstGeom prst="rect">
            <a:avLst/>
          </a:prstGeom>
          <a:noFill/>
        </p:spPr>
        <p:txBody>
          <a:bodyPr wrap="none" rtlCol="0">
            <a:spAutoFit/>
          </a:bodyPr>
          <a:lstStyle/>
          <a:p>
            <a:r>
              <a:rPr lang="fi-FI" sz="2800" b="1" dirty="0" smtClean="0">
                <a:solidFill>
                  <a:srgbClr val="FF0000"/>
                </a:solidFill>
              </a:rPr>
              <a:t>LEAST PRIVILIGE</a:t>
            </a:r>
            <a:endParaRPr lang="fi-FI" sz="2800" b="1" dirty="0">
              <a:solidFill>
                <a:srgbClr val="FF0000"/>
              </a:solidFill>
            </a:endParaRPr>
          </a:p>
        </p:txBody>
      </p:sp>
      <p:sp>
        <p:nvSpPr>
          <p:cNvPr id="10" name="TextBox 9"/>
          <p:cNvSpPr txBox="1"/>
          <p:nvPr/>
        </p:nvSpPr>
        <p:spPr>
          <a:xfrm>
            <a:off x="660229" y="3208992"/>
            <a:ext cx="2331087" cy="523220"/>
          </a:xfrm>
          <a:prstGeom prst="rect">
            <a:avLst/>
          </a:prstGeom>
          <a:noFill/>
        </p:spPr>
        <p:txBody>
          <a:bodyPr wrap="none" rtlCol="0">
            <a:spAutoFit/>
          </a:bodyPr>
          <a:lstStyle/>
          <a:p>
            <a:r>
              <a:rPr lang="fi-FI" sz="2800" b="1" dirty="0" smtClean="0">
                <a:solidFill>
                  <a:srgbClr val="FF0000"/>
                </a:solidFill>
              </a:rPr>
              <a:t>MONITORING</a:t>
            </a:r>
            <a:endParaRPr lang="fi-FI" sz="2800" b="1" dirty="0">
              <a:solidFill>
                <a:srgbClr val="FF0000"/>
              </a:solidFill>
            </a:endParaRPr>
          </a:p>
        </p:txBody>
      </p:sp>
      <p:sp>
        <p:nvSpPr>
          <p:cNvPr id="11" name="TextBox 10"/>
          <p:cNvSpPr txBox="1"/>
          <p:nvPr/>
        </p:nvSpPr>
        <p:spPr>
          <a:xfrm>
            <a:off x="7020272" y="3429724"/>
            <a:ext cx="1405065" cy="523220"/>
          </a:xfrm>
          <a:prstGeom prst="rect">
            <a:avLst/>
          </a:prstGeom>
          <a:noFill/>
        </p:spPr>
        <p:txBody>
          <a:bodyPr wrap="none" rtlCol="0">
            <a:spAutoFit/>
          </a:bodyPr>
          <a:lstStyle/>
          <a:p>
            <a:r>
              <a:rPr lang="fi-FI" sz="2800" b="1" dirty="0" smtClean="0">
                <a:solidFill>
                  <a:srgbClr val="FF0000"/>
                </a:solidFill>
              </a:rPr>
              <a:t>BACKUP</a:t>
            </a:r>
            <a:endParaRPr lang="fi-FI" sz="2800" b="1" dirty="0">
              <a:solidFill>
                <a:srgbClr val="FF0000"/>
              </a:solidFill>
            </a:endParaRPr>
          </a:p>
        </p:txBody>
      </p:sp>
      <p:sp>
        <p:nvSpPr>
          <p:cNvPr id="12" name="TextBox 11"/>
          <p:cNvSpPr txBox="1"/>
          <p:nvPr/>
        </p:nvSpPr>
        <p:spPr>
          <a:xfrm>
            <a:off x="1816148" y="4267483"/>
            <a:ext cx="2223109" cy="523220"/>
          </a:xfrm>
          <a:prstGeom prst="rect">
            <a:avLst/>
          </a:prstGeom>
          <a:noFill/>
        </p:spPr>
        <p:txBody>
          <a:bodyPr wrap="none" rtlCol="0">
            <a:spAutoFit/>
          </a:bodyPr>
          <a:lstStyle/>
          <a:p>
            <a:r>
              <a:rPr lang="fi-FI" sz="2800" b="1" dirty="0" smtClean="0">
                <a:solidFill>
                  <a:srgbClr val="FF0000"/>
                </a:solidFill>
              </a:rPr>
              <a:t>SANDBOXING</a:t>
            </a:r>
            <a:endParaRPr lang="fi-FI" sz="2800" b="1" dirty="0">
              <a:solidFill>
                <a:srgbClr val="FF0000"/>
              </a:solidFill>
            </a:endParaRPr>
          </a:p>
        </p:txBody>
      </p:sp>
      <p:sp>
        <p:nvSpPr>
          <p:cNvPr id="13" name="TextBox 12"/>
          <p:cNvSpPr txBox="1"/>
          <p:nvPr/>
        </p:nvSpPr>
        <p:spPr>
          <a:xfrm>
            <a:off x="467544" y="4790702"/>
            <a:ext cx="8081956" cy="307777"/>
          </a:xfrm>
          <a:prstGeom prst="rect">
            <a:avLst/>
          </a:prstGeom>
          <a:noFill/>
        </p:spPr>
        <p:txBody>
          <a:bodyPr wrap="none" rtlCol="0">
            <a:spAutoFit/>
          </a:bodyPr>
          <a:lstStyle/>
          <a:p>
            <a:r>
              <a:rPr lang="fi-FI" sz="1400" i="1" dirty="0" smtClean="0"/>
              <a:t>Image source: </a:t>
            </a:r>
            <a:r>
              <a:rPr lang="fi-FI" sz="1400" i="1" dirty="0"/>
              <a:t>http://blog.smartbear.com/design/what-medieval-castles-can-teach-you-about-web-security/</a:t>
            </a:r>
          </a:p>
        </p:txBody>
      </p:sp>
    </p:spTree>
    <p:extLst>
      <p:ext uri="{BB962C8B-B14F-4D97-AF65-F5344CB8AC3E}">
        <p14:creationId xmlns:p14="http://schemas.microsoft.com/office/powerpoint/2010/main" val="4227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80">
                                          <p:stCondLst>
                                            <p:cond delay="0"/>
                                          </p:stCondLst>
                                        </p:cTn>
                                        <p:tgtEl>
                                          <p:spTgt spid="9"/>
                                        </p:tgtEl>
                                      </p:cBhvr>
                                    </p:animEffect>
                                    <p:anim calcmode="lin" valueType="num">
                                      <p:cBhvr>
                                        <p:cTn id="6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7" dur="26">
                                          <p:stCondLst>
                                            <p:cond delay="650"/>
                                          </p:stCondLst>
                                        </p:cTn>
                                        <p:tgtEl>
                                          <p:spTgt spid="9"/>
                                        </p:tgtEl>
                                      </p:cBhvr>
                                      <p:to x="100000" y="60000"/>
                                    </p:animScale>
                                    <p:animScale>
                                      <p:cBhvr>
                                        <p:cTn id="68" dur="166" decel="50000">
                                          <p:stCondLst>
                                            <p:cond delay="676"/>
                                          </p:stCondLst>
                                        </p:cTn>
                                        <p:tgtEl>
                                          <p:spTgt spid="9"/>
                                        </p:tgtEl>
                                      </p:cBhvr>
                                      <p:to x="100000" y="100000"/>
                                    </p:animScale>
                                    <p:animScale>
                                      <p:cBhvr>
                                        <p:cTn id="69" dur="26">
                                          <p:stCondLst>
                                            <p:cond delay="1312"/>
                                          </p:stCondLst>
                                        </p:cTn>
                                        <p:tgtEl>
                                          <p:spTgt spid="9"/>
                                        </p:tgtEl>
                                      </p:cBhvr>
                                      <p:to x="100000" y="80000"/>
                                    </p:animScale>
                                    <p:animScale>
                                      <p:cBhvr>
                                        <p:cTn id="70" dur="166" decel="50000">
                                          <p:stCondLst>
                                            <p:cond delay="1338"/>
                                          </p:stCondLst>
                                        </p:cTn>
                                        <p:tgtEl>
                                          <p:spTgt spid="9"/>
                                        </p:tgtEl>
                                      </p:cBhvr>
                                      <p:to x="100000" y="100000"/>
                                    </p:animScale>
                                    <p:animScale>
                                      <p:cBhvr>
                                        <p:cTn id="71" dur="26">
                                          <p:stCondLst>
                                            <p:cond delay="1642"/>
                                          </p:stCondLst>
                                        </p:cTn>
                                        <p:tgtEl>
                                          <p:spTgt spid="9"/>
                                        </p:tgtEl>
                                      </p:cBhvr>
                                      <p:to x="100000" y="90000"/>
                                    </p:animScale>
                                    <p:animScale>
                                      <p:cBhvr>
                                        <p:cTn id="72" dur="166" decel="50000">
                                          <p:stCondLst>
                                            <p:cond delay="1668"/>
                                          </p:stCondLst>
                                        </p:cTn>
                                        <p:tgtEl>
                                          <p:spTgt spid="9"/>
                                        </p:tgtEl>
                                      </p:cBhvr>
                                      <p:to x="100000" y="100000"/>
                                    </p:animScale>
                                    <p:animScale>
                                      <p:cBhvr>
                                        <p:cTn id="73" dur="26">
                                          <p:stCondLst>
                                            <p:cond delay="1808"/>
                                          </p:stCondLst>
                                        </p:cTn>
                                        <p:tgtEl>
                                          <p:spTgt spid="9"/>
                                        </p:tgtEl>
                                      </p:cBhvr>
                                      <p:to x="100000" y="95000"/>
                                    </p:animScale>
                                    <p:animScale>
                                      <p:cBhvr>
                                        <p:cTn id="74" dur="166" decel="50000">
                                          <p:stCondLst>
                                            <p:cond delay="1834"/>
                                          </p:stCondLst>
                                        </p:cTn>
                                        <p:tgtEl>
                                          <p:spTgt spid="9"/>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down)">
                                      <p:cBhvr>
                                        <p:cTn id="79" dur="580">
                                          <p:stCondLst>
                                            <p:cond delay="0"/>
                                          </p:stCondLst>
                                        </p:cTn>
                                        <p:tgtEl>
                                          <p:spTgt spid="8"/>
                                        </p:tgtEl>
                                      </p:cBhvr>
                                    </p:animEffect>
                                    <p:anim calcmode="lin" valueType="num">
                                      <p:cBhvr>
                                        <p:cTn id="8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5" dur="26">
                                          <p:stCondLst>
                                            <p:cond delay="650"/>
                                          </p:stCondLst>
                                        </p:cTn>
                                        <p:tgtEl>
                                          <p:spTgt spid="8"/>
                                        </p:tgtEl>
                                      </p:cBhvr>
                                      <p:to x="100000" y="60000"/>
                                    </p:animScale>
                                    <p:animScale>
                                      <p:cBhvr>
                                        <p:cTn id="86" dur="166" decel="50000">
                                          <p:stCondLst>
                                            <p:cond delay="676"/>
                                          </p:stCondLst>
                                        </p:cTn>
                                        <p:tgtEl>
                                          <p:spTgt spid="8"/>
                                        </p:tgtEl>
                                      </p:cBhvr>
                                      <p:to x="100000" y="100000"/>
                                    </p:animScale>
                                    <p:animScale>
                                      <p:cBhvr>
                                        <p:cTn id="87" dur="26">
                                          <p:stCondLst>
                                            <p:cond delay="1312"/>
                                          </p:stCondLst>
                                        </p:cTn>
                                        <p:tgtEl>
                                          <p:spTgt spid="8"/>
                                        </p:tgtEl>
                                      </p:cBhvr>
                                      <p:to x="100000" y="80000"/>
                                    </p:animScale>
                                    <p:animScale>
                                      <p:cBhvr>
                                        <p:cTn id="88" dur="166" decel="50000">
                                          <p:stCondLst>
                                            <p:cond delay="1338"/>
                                          </p:stCondLst>
                                        </p:cTn>
                                        <p:tgtEl>
                                          <p:spTgt spid="8"/>
                                        </p:tgtEl>
                                      </p:cBhvr>
                                      <p:to x="100000" y="100000"/>
                                    </p:animScale>
                                    <p:animScale>
                                      <p:cBhvr>
                                        <p:cTn id="89" dur="26">
                                          <p:stCondLst>
                                            <p:cond delay="1642"/>
                                          </p:stCondLst>
                                        </p:cTn>
                                        <p:tgtEl>
                                          <p:spTgt spid="8"/>
                                        </p:tgtEl>
                                      </p:cBhvr>
                                      <p:to x="100000" y="90000"/>
                                    </p:animScale>
                                    <p:animScale>
                                      <p:cBhvr>
                                        <p:cTn id="90" dur="166" decel="50000">
                                          <p:stCondLst>
                                            <p:cond delay="1668"/>
                                          </p:stCondLst>
                                        </p:cTn>
                                        <p:tgtEl>
                                          <p:spTgt spid="8"/>
                                        </p:tgtEl>
                                      </p:cBhvr>
                                      <p:to x="100000" y="100000"/>
                                    </p:animScale>
                                    <p:animScale>
                                      <p:cBhvr>
                                        <p:cTn id="91" dur="26">
                                          <p:stCondLst>
                                            <p:cond delay="1808"/>
                                          </p:stCondLst>
                                        </p:cTn>
                                        <p:tgtEl>
                                          <p:spTgt spid="8"/>
                                        </p:tgtEl>
                                      </p:cBhvr>
                                      <p:to x="100000" y="95000"/>
                                    </p:animScale>
                                    <p:animScale>
                                      <p:cBhvr>
                                        <p:cTn id="92" dur="166" decel="50000">
                                          <p:stCondLst>
                                            <p:cond delay="1834"/>
                                          </p:stCondLst>
                                        </p:cTn>
                                        <p:tgtEl>
                                          <p:spTgt spid="8"/>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ipe(down)">
                                      <p:cBhvr>
                                        <p:cTn id="97" dur="580">
                                          <p:stCondLst>
                                            <p:cond delay="0"/>
                                          </p:stCondLst>
                                        </p:cTn>
                                        <p:tgtEl>
                                          <p:spTgt spid="11"/>
                                        </p:tgtEl>
                                      </p:cBhvr>
                                    </p:animEffect>
                                    <p:anim calcmode="lin" valueType="num">
                                      <p:cBhvr>
                                        <p:cTn id="9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03" dur="26">
                                          <p:stCondLst>
                                            <p:cond delay="650"/>
                                          </p:stCondLst>
                                        </p:cTn>
                                        <p:tgtEl>
                                          <p:spTgt spid="11"/>
                                        </p:tgtEl>
                                      </p:cBhvr>
                                      <p:to x="100000" y="60000"/>
                                    </p:animScale>
                                    <p:animScale>
                                      <p:cBhvr>
                                        <p:cTn id="104" dur="166" decel="50000">
                                          <p:stCondLst>
                                            <p:cond delay="676"/>
                                          </p:stCondLst>
                                        </p:cTn>
                                        <p:tgtEl>
                                          <p:spTgt spid="11"/>
                                        </p:tgtEl>
                                      </p:cBhvr>
                                      <p:to x="100000" y="100000"/>
                                    </p:animScale>
                                    <p:animScale>
                                      <p:cBhvr>
                                        <p:cTn id="105" dur="26">
                                          <p:stCondLst>
                                            <p:cond delay="1312"/>
                                          </p:stCondLst>
                                        </p:cTn>
                                        <p:tgtEl>
                                          <p:spTgt spid="11"/>
                                        </p:tgtEl>
                                      </p:cBhvr>
                                      <p:to x="100000" y="80000"/>
                                    </p:animScale>
                                    <p:animScale>
                                      <p:cBhvr>
                                        <p:cTn id="106" dur="166" decel="50000">
                                          <p:stCondLst>
                                            <p:cond delay="1338"/>
                                          </p:stCondLst>
                                        </p:cTn>
                                        <p:tgtEl>
                                          <p:spTgt spid="11"/>
                                        </p:tgtEl>
                                      </p:cBhvr>
                                      <p:to x="100000" y="100000"/>
                                    </p:animScale>
                                    <p:animScale>
                                      <p:cBhvr>
                                        <p:cTn id="107" dur="26">
                                          <p:stCondLst>
                                            <p:cond delay="1642"/>
                                          </p:stCondLst>
                                        </p:cTn>
                                        <p:tgtEl>
                                          <p:spTgt spid="11"/>
                                        </p:tgtEl>
                                      </p:cBhvr>
                                      <p:to x="100000" y="90000"/>
                                    </p:animScale>
                                    <p:animScale>
                                      <p:cBhvr>
                                        <p:cTn id="108" dur="166" decel="50000">
                                          <p:stCondLst>
                                            <p:cond delay="1668"/>
                                          </p:stCondLst>
                                        </p:cTn>
                                        <p:tgtEl>
                                          <p:spTgt spid="11"/>
                                        </p:tgtEl>
                                      </p:cBhvr>
                                      <p:to x="100000" y="100000"/>
                                    </p:animScale>
                                    <p:animScale>
                                      <p:cBhvr>
                                        <p:cTn id="109" dur="26">
                                          <p:stCondLst>
                                            <p:cond delay="1808"/>
                                          </p:stCondLst>
                                        </p:cTn>
                                        <p:tgtEl>
                                          <p:spTgt spid="11"/>
                                        </p:tgtEl>
                                      </p:cBhvr>
                                      <p:to x="100000" y="95000"/>
                                    </p:animScale>
                                    <p:animScale>
                                      <p:cBhvr>
                                        <p:cTn id="110" dur="166" decel="50000">
                                          <p:stCondLst>
                                            <p:cond delay="1834"/>
                                          </p:stCondLst>
                                        </p:cTn>
                                        <p:tgtEl>
                                          <p:spTgt spid="11"/>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wipe(down)">
                                      <p:cBhvr>
                                        <p:cTn id="115" dur="580">
                                          <p:stCondLst>
                                            <p:cond delay="0"/>
                                          </p:stCondLst>
                                        </p:cTn>
                                        <p:tgtEl>
                                          <p:spTgt spid="12"/>
                                        </p:tgtEl>
                                      </p:cBhvr>
                                    </p:animEffect>
                                    <p:anim calcmode="lin" valueType="num">
                                      <p:cBhvr>
                                        <p:cTn id="1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
                                        </p:tgtEl>
                                      </p:cBhvr>
                                      <p:to x="100000" y="60000"/>
                                    </p:animScale>
                                    <p:animScale>
                                      <p:cBhvr>
                                        <p:cTn id="122" dur="166" decel="50000">
                                          <p:stCondLst>
                                            <p:cond delay="676"/>
                                          </p:stCondLst>
                                        </p:cTn>
                                        <p:tgtEl>
                                          <p:spTgt spid="12"/>
                                        </p:tgtEl>
                                      </p:cBhvr>
                                      <p:to x="100000" y="100000"/>
                                    </p:animScale>
                                    <p:animScale>
                                      <p:cBhvr>
                                        <p:cTn id="123" dur="26">
                                          <p:stCondLst>
                                            <p:cond delay="1312"/>
                                          </p:stCondLst>
                                        </p:cTn>
                                        <p:tgtEl>
                                          <p:spTgt spid="12"/>
                                        </p:tgtEl>
                                      </p:cBhvr>
                                      <p:to x="100000" y="80000"/>
                                    </p:animScale>
                                    <p:animScale>
                                      <p:cBhvr>
                                        <p:cTn id="124" dur="166" decel="50000">
                                          <p:stCondLst>
                                            <p:cond delay="1338"/>
                                          </p:stCondLst>
                                        </p:cTn>
                                        <p:tgtEl>
                                          <p:spTgt spid="12"/>
                                        </p:tgtEl>
                                      </p:cBhvr>
                                      <p:to x="100000" y="100000"/>
                                    </p:animScale>
                                    <p:animScale>
                                      <p:cBhvr>
                                        <p:cTn id="125" dur="26">
                                          <p:stCondLst>
                                            <p:cond delay="1642"/>
                                          </p:stCondLst>
                                        </p:cTn>
                                        <p:tgtEl>
                                          <p:spTgt spid="12"/>
                                        </p:tgtEl>
                                      </p:cBhvr>
                                      <p:to x="100000" y="90000"/>
                                    </p:animScale>
                                    <p:animScale>
                                      <p:cBhvr>
                                        <p:cTn id="126" dur="166" decel="50000">
                                          <p:stCondLst>
                                            <p:cond delay="1668"/>
                                          </p:stCondLst>
                                        </p:cTn>
                                        <p:tgtEl>
                                          <p:spTgt spid="12"/>
                                        </p:tgtEl>
                                      </p:cBhvr>
                                      <p:to x="100000" y="100000"/>
                                    </p:animScale>
                                    <p:animScale>
                                      <p:cBhvr>
                                        <p:cTn id="127" dur="26">
                                          <p:stCondLst>
                                            <p:cond delay="1808"/>
                                          </p:stCondLst>
                                        </p:cTn>
                                        <p:tgtEl>
                                          <p:spTgt spid="12"/>
                                        </p:tgtEl>
                                      </p:cBhvr>
                                      <p:to x="100000" y="95000"/>
                                    </p:animScale>
                                    <p:animScale>
                                      <p:cBhvr>
                                        <p:cTn id="12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Stopping email </a:t>
            </a:r>
            <a:r>
              <a:rPr lang="en-US" dirty="0" smtClean="0"/>
              <a:t>threats</a:t>
            </a:r>
            <a:endParaRPr lang="fi-FI" dirty="0"/>
          </a:p>
        </p:txBody>
      </p:sp>
      <p:sp>
        <p:nvSpPr>
          <p:cNvPr id="3" name="Content Placeholder 2"/>
          <p:cNvSpPr>
            <a:spLocks noGrp="1"/>
          </p:cNvSpPr>
          <p:nvPr>
            <p:ph idx="1"/>
          </p:nvPr>
        </p:nvSpPr>
        <p:spPr/>
        <p:txBody>
          <a:bodyPr>
            <a:normAutofit/>
          </a:bodyPr>
          <a:lstStyle/>
          <a:p>
            <a:pPr marL="0" indent="0">
              <a:buNone/>
            </a:pPr>
            <a:r>
              <a:rPr lang="en-US" b="1" dirty="0" smtClean="0"/>
              <a:t>The </a:t>
            </a:r>
            <a:r>
              <a:rPr lang="en-US" b="1" dirty="0"/>
              <a:t>best defense against booby-trapped emails is your email gateway</a:t>
            </a:r>
            <a:r>
              <a:rPr lang="en-US" dirty="0"/>
              <a:t>. Anti-spam </a:t>
            </a:r>
            <a:r>
              <a:rPr lang="en-US" dirty="0" smtClean="0"/>
              <a:t>technologies </a:t>
            </a:r>
            <a:r>
              <a:rPr lang="en-US" dirty="0"/>
              <a:t>stop ransomware emails, while antivirus scans for and blocks </a:t>
            </a:r>
            <a:r>
              <a:rPr lang="en-US" dirty="0" smtClean="0"/>
              <a:t>email-borne threats</a:t>
            </a:r>
            <a:r>
              <a:rPr lang="en-US" dirty="0"/>
              <a:t>. Blocking emails with macro attachments can </a:t>
            </a:r>
            <a:r>
              <a:rPr lang="en-US" dirty="0" smtClean="0"/>
              <a:t>help you </a:t>
            </a:r>
            <a:r>
              <a:rPr lang="en-US" dirty="0"/>
              <a:t>avoid another common </a:t>
            </a:r>
            <a:r>
              <a:rPr lang="en-US" dirty="0" smtClean="0"/>
              <a:t>ransomware </a:t>
            </a:r>
            <a:r>
              <a:rPr lang="en-US" dirty="0"/>
              <a:t>technique. </a:t>
            </a:r>
            <a:endParaRPr lang="fi-FI" dirty="0"/>
          </a:p>
        </p:txBody>
      </p:sp>
    </p:spTree>
    <p:extLst>
      <p:ext uri="{BB962C8B-B14F-4D97-AF65-F5344CB8AC3E}">
        <p14:creationId xmlns:p14="http://schemas.microsoft.com/office/powerpoint/2010/main" val="389332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Stopping </a:t>
            </a:r>
            <a:r>
              <a:rPr lang="en-US" dirty="0" smtClean="0"/>
              <a:t>web threats</a:t>
            </a:r>
            <a:endParaRPr lang="fi-FI"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Web threats are neutralized at the firewall and web gateway. </a:t>
            </a:r>
            <a:r>
              <a:rPr lang="en-US" dirty="0"/>
              <a:t>URL filtering blocks websites </a:t>
            </a:r>
            <a:r>
              <a:rPr lang="en-US" dirty="0" smtClean="0"/>
              <a:t>hosting </a:t>
            </a:r>
            <a:r>
              <a:rPr lang="en-US" dirty="0"/>
              <a:t>ransomware, as well as their command and control servers. And by enforcing strict </a:t>
            </a:r>
            <a:r>
              <a:rPr lang="en-US" dirty="0" smtClean="0"/>
              <a:t>controls </a:t>
            </a:r>
            <a:r>
              <a:rPr lang="en-US" dirty="0"/>
              <a:t>you can stop ransomware-related files from being downloaded at all.</a:t>
            </a:r>
          </a:p>
          <a:p>
            <a:pPr marL="0" indent="0">
              <a:buNone/>
            </a:pPr>
            <a:r>
              <a:rPr lang="en-US" b="1" dirty="0"/>
              <a:t>Cloud sandboxing </a:t>
            </a:r>
            <a:r>
              <a:rPr lang="en-US" dirty="0"/>
              <a:t>at both the email and web gateway blocks zero-day advanced threats, </a:t>
            </a:r>
            <a:r>
              <a:rPr lang="en-US" dirty="0" smtClean="0"/>
              <a:t>including </a:t>
            </a:r>
            <a:r>
              <a:rPr lang="en-US" dirty="0"/>
              <a:t>ransomware. It’s like having your own </a:t>
            </a:r>
            <a:r>
              <a:rPr lang="en-US" dirty="0" smtClean="0"/>
              <a:t>private </a:t>
            </a:r>
            <a:r>
              <a:rPr lang="en-US" dirty="0"/>
              <a:t>malware lab that runs suspicious files </a:t>
            </a:r>
            <a:r>
              <a:rPr lang="en-US" dirty="0" smtClean="0"/>
              <a:t>to </a:t>
            </a:r>
            <a:r>
              <a:rPr lang="en-US" dirty="0"/>
              <a:t>determine behavior</a:t>
            </a:r>
            <a:endParaRPr lang="fi-FI" dirty="0"/>
          </a:p>
        </p:txBody>
      </p:sp>
    </p:spTree>
    <p:extLst>
      <p:ext uri="{BB962C8B-B14F-4D97-AF65-F5344CB8AC3E}">
        <p14:creationId xmlns:p14="http://schemas.microsoft.com/office/powerpoint/2010/main" val="1606200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Protecting your servers</a:t>
            </a:r>
            <a:endParaRPr lang="fi-FI"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Remember </a:t>
            </a:r>
            <a:r>
              <a:rPr lang="en-US" b="1" dirty="0" smtClean="0"/>
              <a:t>least privilege</a:t>
            </a:r>
            <a:r>
              <a:rPr lang="en-US" dirty="0" smtClean="0"/>
              <a:t>. </a:t>
            </a:r>
          </a:p>
          <a:p>
            <a:pPr marL="0" indent="0">
              <a:buNone/>
            </a:pPr>
            <a:r>
              <a:rPr lang="en-US" dirty="0" smtClean="0"/>
              <a:t>Also server </a:t>
            </a:r>
            <a:r>
              <a:rPr lang="en-US" b="1" dirty="0"/>
              <a:t>whitelisting</a:t>
            </a:r>
            <a:r>
              <a:rPr lang="en-US" dirty="0"/>
              <a:t> and lockdown keep your servers secure by whitelisting authorized </a:t>
            </a:r>
            <a:r>
              <a:rPr lang="en-US" dirty="0" smtClean="0"/>
              <a:t>applications </a:t>
            </a:r>
            <a:r>
              <a:rPr lang="en-US" dirty="0"/>
              <a:t>and identifying what they can change and update – all other attempts to make </a:t>
            </a:r>
            <a:r>
              <a:rPr lang="en-US" dirty="0" smtClean="0"/>
              <a:t>changes </a:t>
            </a:r>
            <a:r>
              <a:rPr lang="en-US" dirty="0"/>
              <a:t>are automatically blocked, stopping ransomware from taking action. </a:t>
            </a:r>
            <a:endParaRPr lang="en-US" dirty="0" smtClean="0"/>
          </a:p>
          <a:p>
            <a:pPr marL="0" indent="0">
              <a:buNone/>
            </a:pPr>
            <a:r>
              <a:rPr lang="en-US" dirty="0" smtClean="0"/>
              <a:t>Malicious traffic </a:t>
            </a:r>
            <a:r>
              <a:rPr lang="en-US" dirty="0"/>
              <a:t>detection stops ransomware from contacting command &amp; control servers </a:t>
            </a:r>
            <a:r>
              <a:rPr lang="en-US" dirty="0" smtClean="0"/>
              <a:t>and downloading </a:t>
            </a:r>
            <a:r>
              <a:rPr lang="en-US" dirty="0"/>
              <a:t>its payload.</a:t>
            </a:r>
            <a:endParaRPr lang="fi-FI" dirty="0"/>
          </a:p>
        </p:txBody>
      </p:sp>
    </p:spTree>
    <p:extLst>
      <p:ext uri="{BB962C8B-B14F-4D97-AF65-F5344CB8AC3E}">
        <p14:creationId xmlns:p14="http://schemas.microsoft.com/office/powerpoint/2010/main" val="32869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Everyone together now.</a:t>
            </a:r>
            <a:endParaRPr lang="fi-FI" dirty="0"/>
          </a:p>
        </p:txBody>
      </p:sp>
      <p:sp>
        <p:nvSpPr>
          <p:cNvPr id="3" name="Content Placeholder 2"/>
          <p:cNvSpPr>
            <a:spLocks noGrp="1"/>
          </p:cNvSpPr>
          <p:nvPr>
            <p:ph idx="1"/>
          </p:nvPr>
        </p:nvSpPr>
        <p:spPr/>
        <p:txBody>
          <a:bodyPr>
            <a:normAutofit/>
          </a:bodyPr>
          <a:lstStyle/>
          <a:p>
            <a:pPr marL="0" indent="0">
              <a:buNone/>
            </a:pPr>
            <a:r>
              <a:rPr lang="en-US" dirty="0" smtClean="0"/>
              <a:t>Next-gen or not; your </a:t>
            </a:r>
            <a:r>
              <a:rPr lang="en-US" dirty="0"/>
              <a:t>security products </a:t>
            </a:r>
            <a:r>
              <a:rPr lang="en-US" dirty="0" smtClean="0"/>
              <a:t>might be  </a:t>
            </a:r>
            <a:r>
              <a:rPr lang="en-US" dirty="0"/>
              <a:t>great individually, but even better when they work </a:t>
            </a:r>
            <a:r>
              <a:rPr lang="en-US" dirty="0" smtClean="0"/>
              <a:t>together. By </a:t>
            </a:r>
            <a:r>
              <a:rPr lang="en-US" b="1" dirty="0"/>
              <a:t>enabling your endpoint and firewall to share security information </a:t>
            </a:r>
            <a:r>
              <a:rPr lang="en-US" dirty="0"/>
              <a:t>and proactively </a:t>
            </a:r>
            <a:r>
              <a:rPr lang="en-US" dirty="0" smtClean="0"/>
              <a:t>respond to </a:t>
            </a:r>
            <a:r>
              <a:rPr lang="en-US" dirty="0"/>
              <a:t>threats you get </a:t>
            </a:r>
            <a:r>
              <a:rPr lang="en-US" dirty="0" smtClean="0"/>
              <a:t>better protection </a:t>
            </a:r>
            <a:r>
              <a:rPr lang="en-US" dirty="0"/>
              <a:t>against advanced threats. </a:t>
            </a:r>
            <a:endParaRPr lang="fi-FI" dirty="0"/>
          </a:p>
        </p:txBody>
      </p:sp>
    </p:spTree>
    <p:extLst>
      <p:ext uri="{BB962C8B-B14F-4D97-AF65-F5344CB8AC3E}">
        <p14:creationId xmlns:p14="http://schemas.microsoft.com/office/powerpoint/2010/main" val="390943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Who? Me?</a:t>
            </a:r>
            <a:endParaRPr lang="fi-FI" dirty="0"/>
          </a:p>
        </p:txBody>
      </p:sp>
      <p:sp>
        <p:nvSpPr>
          <p:cNvPr id="3" name="Content Placeholder 2"/>
          <p:cNvSpPr>
            <a:spLocks noGrp="1"/>
          </p:cNvSpPr>
          <p:nvPr>
            <p:ph idx="1"/>
          </p:nvPr>
        </p:nvSpPr>
        <p:spPr/>
        <p:txBody>
          <a:bodyPr>
            <a:normAutofit fontScale="92500" lnSpcReduction="10000"/>
          </a:bodyPr>
          <a:lstStyle/>
          <a:p>
            <a:r>
              <a:rPr lang="fi-FI" dirty="0" smtClean="0"/>
              <a:t>Tommi Äijälä, 37yo</a:t>
            </a:r>
          </a:p>
          <a:p>
            <a:r>
              <a:rPr lang="fi-FI" dirty="0" smtClean="0"/>
              <a:t>Turku AMK graduate</a:t>
            </a:r>
          </a:p>
          <a:p>
            <a:r>
              <a:rPr lang="fi-FI" dirty="0" smtClean="0"/>
              <a:t>Worked in the IT industry for ~18 years</a:t>
            </a:r>
          </a:p>
          <a:p>
            <a:pPr lvl="1"/>
            <a:r>
              <a:rPr lang="fi-FI" dirty="0" smtClean="0"/>
              <a:t>Currently Senior Security Specialist at Nixu</a:t>
            </a:r>
          </a:p>
          <a:p>
            <a:pPr marL="457200" lvl="1" indent="0">
              <a:buNone/>
            </a:pPr>
            <a:endParaRPr lang="fi-FI" dirty="0" smtClean="0"/>
          </a:p>
          <a:p>
            <a:pPr marL="457200" lvl="1" indent="0">
              <a:buNone/>
            </a:pPr>
            <a:r>
              <a:rPr lang="fi-FI" i="1" dirty="0" smtClean="0"/>
              <a:t>Everything Is say here is </a:t>
            </a:r>
            <a:r>
              <a:rPr lang="fi-FI" i="1" u="sng" dirty="0" smtClean="0"/>
              <a:t>my own opinion </a:t>
            </a:r>
            <a:r>
              <a:rPr lang="fi-FI" i="1" dirty="0" smtClean="0"/>
              <a:t>not the opinion of my employer!</a:t>
            </a:r>
          </a:p>
        </p:txBody>
      </p:sp>
    </p:spTree>
    <p:extLst>
      <p:ext uri="{BB962C8B-B14F-4D97-AF65-F5344CB8AC3E}">
        <p14:creationId xmlns:p14="http://schemas.microsoft.com/office/powerpoint/2010/main" val="1675239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fi-FI" dirty="0"/>
          </a:p>
        </p:txBody>
      </p:sp>
      <p:sp>
        <p:nvSpPr>
          <p:cNvPr id="3" name="Content Placeholder 2"/>
          <p:cNvSpPr>
            <a:spLocks noGrp="1"/>
          </p:cNvSpPr>
          <p:nvPr>
            <p:ph idx="1"/>
          </p:nvPr>
        </p:nvSpPr>
        <p:spPr/>
        <p:txBody>
          <a:bodyPr>
            <a:normAutofit/>
          </a:bodyPr>
          <a:lstStyle/>
          <a:p>
            <a:pPr marL="0" indent="0">
              <a:buNone/>
            </a:pPr>
            <a:r>
              <a:rPr lang="en-US" dirty="0" smtClean="0"/>
              <a:t>Thank you!</a:t>
            </a:r>
            <a:endParaRPr lang="fi-FI" dirty="0"/>
          </a:p>
        </p:txBody>
      </p:sp>
    </p:spTree>
    <p:extLst>
      <p:ext uri="{BB962C8B-B14F-4D97-AF65-F5344CB8AC3E}">
        <p14:creationId xmlns:p14="http://schemas.microsoft.com/office/powerpoint/2010/main" val="264747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5040" y="1809018"/>
            <a:ext cx="6059016" cy="2346908"/>
          </a:xfrm>
        </p:spPr>
        <p:txBody>
          <a:bodyPr/>
          <a:lstStyle/>
          <a:p>
            <a:pPr marL="0" indent="0">
              <a:buNone/>
            </a:pPr>
            <a:r>
              <a:rPr lang="fi-FI" i="1" dirty="0" smtClean="0"/>
              <a:t>”Antivirus is dead” -Bryan Dye </a:t>
            </a:r>
          </a:p>
          <a:p>
            <a:pPr marL="0" indent="0">
              <a:buNone/>
            </a:pPr>
            <a:r>
              <a:rPr lang="fi-FI" i="1" dirty="0" smtClean="0"/>
              <a:t>(Symantec Senior Vice President)</a:t>
            </a:r>
            <a:endParaRPr lang="fi-FI" i="1" dirty="0"/>
          </a:p>
        </p:txBody>
      </p:sp>
      <p:sp>
        <p:nvSpPr>
          <p:cNvPr id="4" name="TextBox 3"/>
          <p:cNvSpPr txBox="1"/>
          <p:nvPr/>
        </p:nvSpPr>
        <p:spPr>
          <a:xfrm>
            <a:off x="1259632" y="723670"/>
            <a:ext cx="1588897" cy="923330"/>
          </a:xfrm>
          <a:prstGeom prst="rect">
            <a:avLst/>
          </a:prstGeom>
          <a:noFill/>
        </p:spPr>
        <p:txBody>
          <a:bodyPr wrap="none" rtlCol="0">
            <a:spAutoFit/>
          </a:bodyPr>
          <a:lstStyle/>
          <a:p>
            <a:r>
              <a:rPr lang="fi-FI" sz="5400" dirty="0" smtClean="0"/>
              <a:t>2014</a:t>
            </a:r>
            <a:endParaRPr lang="fi-FI" sz="5400" dirty="0"/>
          </a:p>
        </p:txBody>
      </p:sp>
    </p:spTree>
    <p:extLst>
      <p:ext uri="{BB962C8B-B14F-4D97-AF65-F5344CB8AC3E}">
        <p14:creationId xmlns:p14="http://schemas.microsoft.com/office/powerpoint/2010/main" val="4009883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910"/>
            <a:ext cx="7715200" cy="3319016"/>
          </a:xfrm>
        </p:spPr>
        <p:txBody>
          <a:bodyPr>
            <a:noAutofit/>
          </a:bodyPr>
          <a:lstStyle/>
          <a:p>
            <a:r>
              <a:rPr lang="en-US" sz="2400" b="1" dirty="0" smtClean="0"/>
              <a:t>Traditional Anti-virus is about 30 years old. </a:t>
            </a:r>
            <a:r>
              <a:rPr lang="en-US" sz="1400" dirty="0" smtClean="0"/>
              <a:t>It looks at incoming data from downloads, removable media and other sources for patterns of characters, called </a:t>
            </a:r>
            <a:r>
              <a:rPr lang="en-US" sz="2000" b="1" dirty="0" smtClean="0"/>
              <a:t>signatures</a:t>
            </a:r>
            <a:r>
              <a:rPr lang="en-US" sz="1400" dirty="0" smtClean="0"/>
              <a:t>. This antivirus approach used to be </a:t>
            </a:r>
            <a:r>
              <a:rPr lang="en-US" sz="1400" i="1" dirty="0" smtClean="0"/>
              <a:t>effective</a:t>
            </a:r>
            <a:r>
              <a:rPr lang="en-US" sz="1400" dirty="0" smtClean="0"/>
              <a:t> in preventing the compromise of many endpoints. The math is simple -- antivirus companies used to identify a new malware entity, and get their </a:t>
            </a:r>
            <a:r>
              <a:rPr lang="en-US" sz="2000" b="1" dirty="0" smtClean="0"/>
              <a:t>signatures updated </a:t>
            </a:r>
            <a:r>
              <a:rPr lang="en-US" sz="1400" dirty="0" smtClean="0"/>
              <a:t>more quickly than the typical malware could make it across the internet. </a:t>
            </a:r>
          </a:p>
          <a:p>
            <a:endParaRPr lang="en-US" sz="1400" dirty="0" smtClean="0"/>
          </a:p>
          <a:p>
            <a:r>
              <a:rPr lang="en-US" sz="2000" b="1" dirty="0" smtClean="0"/>
              <a:t>Two major factors have greatly diminished the effectiveness of antivirus technology.</a:t>
            </a:r>
            <a:r>
              <a:rPr lang="en-US" sz="1400" dirty="0" smtClean="0"/>
              <a:t> </a:t>
            </a:r>
          </a:p>
          <a:p>
            <a:r>
              <a:rPr lang="en-US" sz="1400" dirty="0" smtClean="0"/>
              <a:t>First, </a:t>
            </a:r>
            <a:r>
              <a:rPr lang="en-US" sz="1800" b="1" i="1" dirty="0" smtClean="0"/>
              <a:t>malware can traverse the internet at a rate nobody ever imagined was possible</a:t>
            </a:r>
            <a:r>
              <a:rPr lang="en-US" sz="1400" dirty="0" smtClean="0"/>
              <a:t>. Today, a new virus can become widespread on the internet before the antivirus vendors even know it exists. Second, </a:t>
            </a:r>
            <a:r>
              <a:rPr lang="en-US" sz="2000" b="1" dirty="0" smtClean="0"/>
              <a:t>virus authors have learned to produce variants</a:t>
            </a:r>
            <a:r>
              <a:rPr lang="en-US" sz="1400" dirty="0" smtClean="0"/>
              <a:t>, which are version of their illicit programs that function the same way, but have deliberate changes in their signature to </a:t>
            </a:r>
            <a:r>
              <a:rPr lang="en-US" sz="2400" b="1" dirty="0" smtClean="0"/>
              <a:t>evade antivirus programs</a:t>
            </a:r>
            <a:r>
              <a:rPr lang="en-US" sz="1400" dirty="0" smtClean="0"/>
              <a:t>.</a:t>
            </a:r>
            <a:endParaRPr lang="en-US" sz="1400" dirty="0"/>
          </a:p>
        </p:txBody>
      </p:sp>
      <p:sp>
        <p:nvSpPr>
          <p:cNvPr id="4" name="TextBox 3"/>
          <p:cNvSpPr txBox="1"/>
          <p:nvPr/>
        </p:nvSpPr>
        <p:spPr>
          <a:xfrm>
            <a:off x="467545" y="87474"/>
            <a:ext cx="2901756" cy="830997"/>
          </a:xfrm>
          <a:prstGeom prst="rect">
            <a:avLst/>
          </a:prstGeom>
          <a:noFill/>
        </p:spPr>
        <p:txBody>
          <a:bodyPr wrap="none" rtlCol="0">
            <a:spAutoFit/>
          </a:bodyPr>
          <a:lstStyle/>
          <a:p>
            <a:r>
              <a:rPr lang="fi-FI" sz="4800" dirty="0" smtClean="0"/>
              <a:t>Who died?</a:t>
            </a:r>
            <a:endParaRPr lang="fi-FI" sz="4800" i="1" dirty="0"/>
          </a:p>
        </p:txBody>
      </p:sp>
    </p:spTree>
    <p:extLst>
      <p:ext uri="{BB962C8B-B14F-4D97-AF65-F5344CB8AC3E}">
        <p14:creationId xmlns:p14="http://schemas.microsoft.com/office/powerpoint/2010/main" val="3619291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middle ages 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681541"/>
            <a:ext cx="3528392" cy="250619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57200" y="249492"/>
            <a:ext cx="8229600" cy="4806534"/>
          </a:xfrm>
        </p:spPr>
        <p:txBody>
          <a:bodyPr>
            <a:normAutofit fontScale="70000" lnSpcReduction="20000"/>
          </a:bodyPr>
          <a:lstStyle/>
          <a:p>
            <a:pPr marL="0" indent="0">
              <a:buNone/>
            </a:pPr>
            <a:r>
              <a:rPr lang="en-US" b="1" i="1" dirty="0" smtClean="0"/>
              <a:t>The average life expectancy in middle ages was 35 years…</a:t>
            </a:r>
          </a:p>
          <a:p>
            <a:pPr marL="0" indent="0">
              <a:buNone/>
            </a:pPr>
            <a:endParaRPr lang="en-US" b="1" i="1" dirty="0"/>
          </a:p>
          <a:p>
            <a:pPr marL="0" indent="0">
              <a:buNone/>
            </a:pPr>
            <a:endParaRPr lang="fi-FI" b="1" i="1" dirty="0" smtClean="0"/>
          </a:p>
          <a:p>
            <a:pPr marL="0" indent="0">
              <a:buNone/>
            </a:pPr>
            <a:endParaRPr lang="fi-FI" b="1" dirty="0" smtClean="0"/>
          </a:p>
          <a:p>
            <a:pPr marL="0" indent="0">
              <a:buNone/>
            </a:pPr>
            <a:endParaRPr lang="fi-FI" b="1" dirty="0"/>
          </a:p>
          <a:p>
            <a:pPr marL="0" indent="0">
              <a:buNone/>
            </a:pPr>
            <a:endParaRPr lang="fi-FI" b="1" dirty="0" smtClean="0"/>
          </a:p>
          <a:p>
            <a:pPr marL="0" indent="0">
              <a:buNone/>
            </a:pPr>
            <a:endParaRPr lang="fi-FI" b="1" dirty="0" smtClean="0"/>
          </a:p>
          <a:p>
            <a:pPr marL="0" indent="0">
              <a:buNone/>
            </a:pPr>
            <a:endParaRPr lang="fi-FI" b="1" dirty="0" smtClean="0"/>
          </a:p>
          <a:p>
            <a:pPr marL="0" indent="0">
              <a:buNone/>
            </a:pPr>
            <a:endParaRPr lang="fi-FI" b="1" dirty="0" smtClean="0"/>
          </a:p>
          <a:p>
            <a:pPr marL="0" indent="0">
              <a:buNone/>
            </a:pPr>
            <a:r>
              <a:rPr lang="fi-FI" b="1" dirty="0" smtClean="0"/>
              <a:t>…</a:t>
            </a:r>
            <a:r>
              <a:rPr lang="en-US" b="1" dirty="0" smtClean="0"/>
              <a:t>we tend to overlook one very important word there: </a:t>
            </a:r>
            <a:r>
              <a:rPr lang="en-US" sz="3600" b="1" i="1" dirty="0" smtClean="0">
                <a:solidFill>
                  <a:srgbClr val="C00000"/>
                </a:solidFill>
              </a:rPr>
              <a:t>average</a:t>
            </a:r>
            <a:r>
              <a:rPr lang="en-US" b="1" dirty="0" smtClean="0"/>
              <a:t>. </a:t>
            </a:r>
            <a:br>
              <a:rPr lang="en-US" b="1" dirty="0" smtClean="0"/>
            </a:br>
            <a:r>
              <a:rPr lang="en-US" b="1" dirty="0" smtClean="0"/>
              <a:t/>
            </a:r>
            <a:br>
              <a:rPr lang="en-US" b="1" dirty="0" smtClean="0"/>
            </a:br>
            <a:r>
              <a:rPr lang="en-US" b="1" dirty="0" smtClean="0"/>
              <a:t>Infant mortality was brutal, since </a:t>
            </a:r>
            <a:r>
              <a:rPr lang="en-US" sz="3500" b="1" dirty="0" smtClean="0"/>
              <a:t>vaccinations </a:t>
            </a:r>
            <a:r>
              <a:rPr lang="en-US" b="1" dirty="0" smtClean="0"/>
              <a:t>against childhood diseases didn't exist yet and medicine was still underdeveloped (to put it lightly). If you survived to adult age in the middle ages the life expectancy was much longer was easily 50-60yo.</a:t>
            </a:r>
            <a:endParaRPr lang="fi-FI" b="1" dirty="0"/>
          </a:p>
        </p:txBody>
      </p:sp>
    </p:spTree>
    <p:extLst>
      <p:ext uri="{BB962C8B-B14F-4D97-AF65-F5344CB8AC3E}">
        <p14:creationId xmlns:p14="http://schemas.microsoft.com/office/powerpoint/2010/main" val="2589076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smtClean="0"/>
              <a:t>Who is the new king?</a:t>
            </a:r>
            <a:endParaRPr lang="fi-FI" dirty="0"/>
          </a:p>
        </p:txBody>
      </p:sp>
      <p:sp>
        <p:nvSpPr>
          <p:cNvPr id="3" name="Content Placeholder 2"/>
          <p:cNvSpPr>
            <a:spLocks noGrp="1"/>
          </p:cNvSpPr>
          <p:nvPr>
            <p:ph idx="1"/>
          </p:nvPr>
        </p:nvSpPr>
        <p:spPr/>
        <p:txBody>
          <a:bodyPr/>
          <a:lstStyle/>
          <a:p>
            <a:r>
              <a:rPr lang="fi-FI" dirty="0"/>
              <a:t>Next-generation </a:t>
            </a:r>
            <a:r>
              <a:rPr lang="fi-FI" dirty="0" smtClean="0"/>
              <a:t>security software</a:t>
            </a:r>
          </a:p>
          <a:p>
            <a:r>
              <a:rPr lang="fi-FI" i="1" dirty="0"/>
              <a:t>N</a:t>
            </a:r>
            <a:r>
              <a:rPr lang="fi-FI" i="1" dirty="0" smtClean="0"/>
              <a:t>on-signature </a:t>
            </a:r>
            <a:r>
              <a:rPr lang="fi-FI" dirty="0" smtClean="0"/>
              <a:t>techniques to find malware</a:t>
            </a:r>
          </a:p>
          <a:p>
            <a:r>
              <a:rPr lang="fi-FI" dirty="0" smtClean="0"/>
              <a:t>AI, cloud and and defense in depth</a:t>
            </a:r>
            <a:endParaRPr lang="fi-FI" dirty="0"/>
          </a:p>
        </p:txBody>
      </p:sp>
    </p:spTree>
    <p:extLst>
      <p:ext uri="{BB962C8B-B14F-4D97-AF65-F5344CB8AC3E}">
        <p14:creationId xmlns:p14="http://schemas.microsoft.com/office/powerpoint/2010/main" val="894300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tory of Human Evolution: Where We Stand 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18692"/>
            <a:ext cx="9001125" cy="37147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39081" y="1000124"/>
            <a:ext cx="6408712" cy="857250"/>
          </a:xfrm>
        </p:spPr>
        <p:txBody>
          <a:bodyPr>
            <a:normAutofit fontScale="90000"/>
          </a:bodyPr>
          <a:lstStyle/>
          <a:p>
            <a:r>
              <a:rPr lang="fi-FI" dirty="0" smtClean="0"/>
              <a:t>Lets look at some next-gen anti-virus software….</a:t>
            </a:r>
            <a:endParaRPr lang="fi-FI" dirty="0"/>
          </a:p>
        </p:txBody>
      </p:sp>
      <p:sp>
        <p:nvSpPr>
          <p:cNvPr id="4" name="TextBox 3"/>
          <p:cNvSpPr txBox="1"/>
          <p:nvPr/>
        </p:nvSpPr>
        <p:spPr>
          <a:xfrm>
            <a:off x="72356" y="4671764"/>
            <a:ext cx="2674322" cy="338554"/>
          </a:xfrm>
          <a:prstGeom prst="rect">
            <a:avLst/>
          </a:prstGeom>
          <a:noFill/>
        </p:spPr>
        <p:txBody>
          <a:bodyPr wrap="none" rtlCol="0">
            <a:spAutoFit/>
          </a:bodyPr>
          <a:lstStyle/>
          <a:p>
            <a:r>
              <a:rPr lang="fi-FI" sz="1600" i="1" dirty="0" smtClean="0"/>
              <a:t>Image: theadvancedapes.com</a:t>
            </a:r>
            <a:endParaRPr lang="fi-FI" sz="1600" i="1" dirty="0"/>
          </a:p>
        </p:txBody>
      </p:sp>
    </p:spTree>
    <p:extLst>
      <p:ext uri="{BB962C8B-B14F-4D97-AF65-F5344CB8AC3E}">
        <p14:creationId xmlns:p14="http://schemas.microsoft.com/office/powerpoint/2010/main" val="126753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fi-FI"/>
          </a:p>
        </p:txBody>
      </p:sp>
      <p:sp>
        <p:nvSpPr>
          <p:cNvPr id="3" name="Subtitle 2"/>
          <p:cNvSpPr>
            <a:spLocks noGrp="1"/>
          </p:cNvSpPr>
          <p:nvPr>
            <p:ph type="subTitle" idx="1"/>
          </p:nvPr>
        </p:nvSpPr>
        <p:spPr/>
        <p:txBody>
          <a:bodyPr/>
          <a:lstStyle/>
          <a:p>
            <a:endParaRPr lang="fi-FI"/>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42561"/>
            <a:ext cx="5832648" cy="398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457200" y="7858"/>
            <a:ext cx="8229600" cy="85725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i-FI" dirty="0" smtClean="0"/>
              <a:t>Symantec Endpoint security (Oct 2016)</a:t>
            </a:r>
            <a:endParaRPr lang="fi-FI" dirty="0"/>
          </a:p>
        </p:txBody>
      </p:sp>
      <p:sp>
        <p:nvSpPr>
          <p:cNvPr id="6" name="TextBox 5"/>
          <p:cNvSpPr txBox="1"/>
          <p:nvPr/>
        </p:nvSpPr>
        <p:spPr>
          <a:xfrm>
            <a:off x="3597796" y="4783892"/>
            <a:ext cx="2201308" cy="338554"/>
          </a:xfrm>
          <a:prstGeom prst="rect">
            <a:avLst/>
          </a:prstGeom>
          <a:noFill/>
        </p:spPr>
        <p:txBody>
          <a:bodyPr wrap="none" rtlCol="0">
            <a:spAutoFit/>
          </a:bodyPr>
          <a:lstStyle/>
          <a:p>
            <a:r>
              <a:rPr lang="fi-FI" sz="1600" i="1" dirty="0" smtClean="0"/>
              <a:t>Image source: Symantec</a:t>
            </a:r>
            <a:endParaRPr lang="fi-FI" sz="1600" i="1" dirty="0"/>
          </a:p>
        </p:txBody>
      </p:sp>
    </p:spTree>
    <p:extLst>
      <p:ext uri="{BB962C8B-B14F-4D97-AF65-F5344CB8AC3E}">
        <p14:creationId xmlns:p14="http://schemas.microsoft.com/office/powerpoint/2010/main" val="2091124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1935</Words>
  <Application>Microsoft Office PowerPoint</Application>
  <PresentationFormat>On-screen Show (16:9)</PresentationFormat>
  <Paragraphs>240</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The Anti-virus is dead,  long live the new anti-virus!</vt:lpstr>
      <vt:lpstr>PowerPoint Presentation</vt:lpstr>
      <vt:lpstr>Who? Me?</vt:lpstr>
      <vt:lpstr>PowerPoint Presentation</vt:lpstr>
      <vt:lpstr>PowerPoint Presentation</vt:lpstr>
      <vt:lpstr>PowerPoint Presentation</vt:lpstr>
      <vt:lpstr>Who is the new king?</vt:lpstr>
      <vt:lpstr>Lets look at some next-gen anti-virus software….</vt:lpstr>
      <vt:lpstr>PowerPoint Presentation</vt:lpstr>
      <vt:lpstr>Cylance Protect</vt:lpstr>
      <vt:lpstr>Cylance Protect</vt:lpstr>
      <vt:lpstr>Sophos endpoint</vt:lpstr>
      <vt:lpstr>Sophos endpoint</vt:lpstr>
      <vt:lpstr>Palo Alto Traps</vt:lpstr>
      <vt:lpstr>Palo Alto Traps</vt:lpstr>
      <vt:lpstr>PowerPoint Presentation</vt:lpstr>
      <vt:lpstr>PowerPoint Presentation</vt:lpstr>
      <vt:lpstr>PowerPoint Presentation</vt:lpstr>
      <vt:lpstr>PowerPoint Presentation</vt:lpstr>
      <vt:lpstr>PowerPoint Presentation</vt:lpstr>
      <vt:lpstr>Palo Alto</vt:lpstr>
      <vt:lpstr>Carbon Black Defense</vt:lpstr>
      <vt:lpstr>PowerPoint Presentation</vt:lpstr>
      <vt:lpstr>NO!</vt:lpstr>
      <vt:lpstr>Defense in depth!</vt:lpstr>
      <vt:lpstr>Stopping email threats</vt:lpstr>
      <vt:lpstr>Stopping web threats</vt:lpstr>
      <vt:lpstr>Protecting your servers</vt:lpstr>
      <vt:lpstr>Everyone together now.</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Anti-virus is dead,  long live the new anti-virus!</dc:title>
  <dc:creator>Tommi</dc:creator>
  <cp:lastModifiedBy>Tommi</cp:lastModifiedBy>
  <cp:revision>38</cp:revision>
  <dcterms:created xsi:type="dcterms:W3CDTF">2017-03-16T18:44:08Z</dcterms:created>
  <dcterms:modified xsi:type="dcterms:W3CDTF">2017-04-14T07:24:22Z</dcterms:modified>
</cp:coreProperties>
</file>