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77" r:id="rId5"/>
    <p:sldId id="278" r:id="rId6"/>
    <p:sldId id="262" r:id="rId7"/>
    <p:sldId id="259" r:id="rId8"/>
    <p:sldId id="260" r:id="rId9"/>
    <p:sldId id="261" r:id="rId10"/>
    <p:sldId id="263" r:id="rId11"/>
    <p:sldId id="264" r:id="rId12"/>
    <p:sldId id="266" r:id="rId13"/>
    <p:sldId id="267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83901" autoAdjust="0"/>
  </p:normalViewPr>
  <p:slideViewPr>
    <p:cSldViewPr snapToGrid="0">
      <p:cViewPr varScale="1">
        <p:scale>
          <a:sx n="80" d="100"/>
          <a:sy n="80" d="100"/>
        </p:scale>
        <p:origin x="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9A08-3182-44A2-B55F-B4D661B73236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A7DE-0D3C-4D79-BB4B-3EB50B0AEC5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710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Giac</a:t>
            </a:r>
            <a:r>
              <a:rPr lang="en-US" dirty="0"/>
              <a:t> Certified Forensic Analyst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EA7DE-0D3C-4D79-BB4B-3EB50B0AEC56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263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ctr"/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ctr"/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</a:t>
            </a:r>
          </a:p>
          <a:p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ctr"/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Motive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Clue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involved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ctr"/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Clue</a:t>
            </a:r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i-FI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EA7DE-0D3C-4D79-BB4B-3EB50B0AEC56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618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91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69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63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74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112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7723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1753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482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40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05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294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624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16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644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055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014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82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AB8B-70C1-4501-8A29-847158F2D4C5}" type="datetimeFigureOut">
              <a:rPr lang="fi-FI" smtClean="0"/>
              <a:t>13.2.2018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C1D5-B810-4F6B-BDB1-5D43332D5B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9931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F3EF-941C-4A00-B94E-093B00E07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 team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EC716-27EB-4358-9E36-6003A5DD2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fun parts</a:t>
            </a:r>
          </a:p>
          <a:p>
            <a:r>
              <a:rPr lang="en-US" dirty="0"/>
              <a:t>- Juha Leivo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084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1B38-136D-4C3E-9563-1857C6E1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hunting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9C7D3-A43C-4865-973E-748A9813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671499" cy="3541714"/>
          </a:xfrm>
        </p:spPr>
        <p:txBody>
          <a:bodyPr/>
          <a:lstStyle/>
          <a:p>
            <a:r>
              <a:rPr lang="en-US" dirty="0"/>
              <a:t>What do DFIR guys do when they are bored?</a:t>
            </a:r>
          </a:p>
          <a:p>
            <a:pPr lvl="1"/>
            <a:r>
              <a:rPr lang="en-US" dirty="0"/>
              <a:t>THEY HUNT!</a:t>
            </a:r>
          </a:p>
          <a:p>
            <a:r>
              <a:rPr lang="en-US" dirty="0"/>
              <a:t>Threat hunting is looking for the unseen attacker in the systems </a:t>
            </a:r>
          </a:p>
          <a:p>
            <a:r>
              <a:rPr lang="en-US" dirty="0"/>
              <a:t>Requires threat intelligence of some sort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C018B-86E1-4F8D-9D8A-0D9C645E8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34" y="277793"/>
            <a:ext cx="4153602" cy="223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007D9-1F85-401E-814C-770A8AF7A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204" y="2708476"/>
            <a:ext cx="3292023" cy="32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7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0993-591E-4FDF-8045-CE224E96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digital defense doctrine &amp; timeline with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C6E67-E9ED-4849-8DC1-E4D3EE731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746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261D-7216-4080-BBDB-078775CA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doctrine*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8447-74D3-43C6-9741-483FA4DF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Defense will not hold forever, someone will breach our systems</a:t>
            </a:r>
          </a:p>
          <a:p>
            <a:r>
              <a:rPr lang="en-US" dirty="0"/>
              <a:t>Minimize damage</a:t>
            </a:r>
          </a:p>
          <a:p>
            <a:r>
              <a:rPr lang="en-US" dirty="0"/>
              <a:t>React fast</a:t>
            </a:r>
          </a:p>
          <a:p>
            <a:r>
              <a:rPr lang="en-US" dirty="0"/>
              <a:t>Improve defense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295F8-87F7-47A4-81C5-BA3C3A9302CA}"/>
              </a:ext>
            </a:extLst>
          </p:cNvPr>
          <p:cNvSpPr txBox="1"/>
          <p:nvPr/>
        </p:nvSpPr>
        <p:spPr>
          <a:xfrm>
            <a:off x="1247159" y="5174159"/>
            <a:ext cx="5194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doctrine</a:t>
            </a:r>
          </a:p>
          <a:p>
            <a:r>
              <a:rPr lang="en-US" sz="1100" dirty="0"/>
              <a:t>noun: </a:t>
            </a:r>
            <a:r>
              <a:rPr lang="en-US" sz="1100" b="1" dirty="0"/>
              <a:t>doctrine</a:t>
            </a:r>
            <a:r>
              <a:rPr lang="en-US" sz="1100" dirty="0"/>
              <a:t>; plural noun: </a:t>
            </a:r>
            <a:r>
              <a:rPr lang="en-US" sz="1100" b="1" dirty="0"/>
              <a:t>doctrines</a:t>
            </a:r>
            <a:endParaRPr lang="en-US" sz="1100" dirty="0"/>
          </a:p>
          <a:p>
            <a:r>
              <a:rPr lang="en-US" sz="1100" dirty="0"/>
              <a:t>a belief or set of beliefs held and taught by a group.</a:t>
            </a:r>
          </a:p>
          <a:p>
            <a:endParaRPr lang="fi-FI" sz="1100" dirty="0"/>
          </a:p>
        </p:txBody>
      </p:sp>
    </p:spTree>
    <p:extLst>
      <p:ext uri="{BB962C8B-B14F-4D97-AF65-F5344CB8AC3E}">
        <p14:creationId xmlns:p14="http://schemas.microsoft.com/office/powerpoint/2010/main" val="71455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C901-9C8E-4327-BC69-6DBD374B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3415005"/>
          </a:xfrm>
        </p:spPr>
        <p:txBody>
          <a:bodyPr>
            <a:normAutofit fontScale="90000"/>
          </a:bodyPr>
          <a:lstStyle/>
          <a:p>
            <a:r>
              <a:rPr lang="en-US" dirty="0"/>
              <a:t>I am convinced that THERE ARE ONLY two types of companies: </a:t>
            </a:r>
            <a:br>
              <a:rPr lang="en-US" dirty="0"/>
            </a:br>
            <a:r>
              <a:rPr lang="en-US" dirty="0"/>
              <a:t>those that have been hacked and those that will be. And even they are converging into one category: companies that have been hacked and will be hacked again. </a:t>
            </a:r>
            <a:br>
              <a:rPr lang="en-US" dirty="0"/>
            </a:br>
            <a:r>
              <a:rPr lang="en-US" dirty="0"/>
              <a:t>-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775B7-2D77-4748-916B-651ADD50CD2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718262" y="3552169"/>
            <a:ext cx="8752299" cy="5489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FBI Director Robert S. Mueller, III (March 01, 2012)</a:t>
            </a:r>
            <a:br>
              <a:rPr lang="en-US" dirty="0"/>
            </a:b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869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CB0B-E6B3-4853-8F85-AA889C21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7BB0-A287-496D-AEF4-90872D6F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65986"/>
          </a:xfrm>
        </p:spPr>
        <p:txBody>
          <a:bodyPr/>
          <a:lstStyle/>
          <a:p>
            <a:r>
              <a:rPr lang="en-US" dirty="0"/>
              <a:t>Breach – moment where attackers gain foothold in the system</a:t>
            </a:r>
          </a:p>
          <a:p>
            <a:r>
              <a:rPr lang="en-US" dirty="0"/>
              <a:t>Detection – moment where owners of the system detected the breach</a:t>
            </a:r>
            <a:endParaRPr lang="fi-FI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8CF13A-FECB-4821-B03A-28EE5F4197FC}"/>
              </a:ext>
            </a:extLst>
          </p:cNvPr>
          <p:cNvCxnSpPr/>
          <p:nvPr/>
        </p:nvCxnSpPr>
        <p:spPr>
          <a:xfrm>
            <a:off x="1772816" y="4833257"/>
            <a:ext cx="8403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BCB05813-CD11-4B24-A84B-F186226802F6}"/>
              </a:ext>
            </a:extLst>
          </p:cNvPr>
          <p:cNvSpPr/>
          <p:nvPr/>
        </p:nvSpPr>
        <p:spPr>
          <a:xfrm>
            <a:off x="1971869" y="4173894"/>
            <a:ext cx="435429" cy="640702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EC4E611B-D64E-4B85-80CB-E0EB8FFF7F63}"/>
              </a:ext>
            </a:extLst>
          </p:cNvPr>
          <p:cNvSpPr/>
          <p:nvPr/>
        </p:nvSpPr>
        <p:spPr>
          <a:xfrm>
            <a:off x="4379167" y="4173894"/>
            <a:ext cx="634482" cy="56605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B60BEDC-658A-4C60-AAB2-D492B77A4452}"/>
              </a:ext>
            </a:extLst>
          </p:cNvPr>
          <p:cNvSpPr/>
          <p:nvPr/>
        </p:nvSpPr>
        <p:spPr>
          <a:xfrm rot="5400000">
            <a:off x="3135086" y="3736576"/>
            <a:ext cx="373224" cy="2699658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DF2C206-10A8-4988-93B1-6AE0D1B5E19C}"/>
              </a:ext>
            </a:extLst>
          </p:cNvPr>
          <p:cNvSpPr/>
          <p:nvPr/>
        </p:nvSpPr>
        <p:spPr>
          <a:xfrm rot="5400000">
            <a:off x="5068078" y="4691074"/>
            <a:ext cx="373224" cy="8242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ADB300A-56EB-4CBF-9ED1-E7BCEF28C34E}"/>
              </a:ext>
            </a:extLst>
          </p:cNvPr>
          <p:cNvSpPr/>
          <p:nvPr/>
        </p:nvSpPr>
        <p:spPr>
          <a:xfrm rot="5400000">
            <a:off x="7321420" y="3492093"/>
            <a:ext cx="373224" cy="3247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9F1DA-92A1-4FF4-9C00-A639AF1D286B}"/>
              </a:ext>
            </a:extLst>
          </p:cNvPr>
          <p:cNvSpPr txBox="1"/>
          <p:nvPr/>
        </p:nvSpPr>
        <p:spPr>
          <a:xfrm>
            <a:off x="2562808" y="5339552"/>
            <a:ext cx="151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Threat hunting</a:t>
            </a:r>
            <a:endParaRPr lang="fi-F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9CB61-8A09-421A-8AAC-CDEAF597C83A}"/>
              </a:ext>
            </a:extLst>
          </p:cNvPr>
          <p:cNvSpPr txBox="1"/>
          <p:nvPr/>
        </p:nvSpPr>
        <p:spPr>
          <a:xfrm>
            <a:off x="4379167" y="5302231"/>
            <a:ext cx="178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Response</a:t>
            </a:r>
            <a:endParaRPr lang="fi-FI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FA2F2-8D0C-457E-9540-9B4B7650DBFE}"/>
              </a:ext>
            </a:extLst>
          </p:cNvPr>
          <p:cNvSpPr txBox="1"/>
          <p:nvPr/>
        </p:nvSpPr>
        <p:spPr>
          <a:xfrm>
            <a:off x="6984325" y="5339552"/>
            <a:ext cx="104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Forensics</a:t>
            </a:r>
            <a:endParaRPr lang="fi-FI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10633-FBF2-4517-9044-FEC9FAC42F62}"/>
              </a:ext>
            </a:extLst>
          </p:cNvPr>
          <p:cNvSpPr txBox="1"/>
          <p:nvPr/>
        </p:nvSpPr>
        <p:spPr>
          <a:xfrm>
            <a:off x="1665877" y="3782008"/>
            <a:ext cx="95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Breach</a:t>
            </a:r>
            <a:endParaRPr lang="fi-FI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B350C-44FE-4A8C-B073-73143858119B}"/>
              </a:ext>
            </a:extLst>
          </p:cNvPr>
          <p:cNvSpPr txBox="1"/>
          <p:nvPr/>
        </p:nvSpPr>
        <p:spPr>
          <a:xfrm>
            <a:off x="4216840" y="3792120"/>
            <a:ext cx="113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</a:t>
            </a:r>
            <a:endParaRPr lang="fi-FI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8C5F12-F0D1-4B07-A384-781632D96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48" y="4088697"/>
            <a:ext cx="694797" cy="694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15B2CA-B25B-44E3-8F18-63C06BA23B0E}"/>
              </a:ext>
            </a:extLst>
          </p:cNvPr>
          <p:cNvSpPr txBox="1"/>
          <p:nvPr/>
        </p:nvSpPr>
        <p:spPr>
          <a:xfrm>
            <a:off x="5463108" y="3765236"/>
            <a:ext cx="126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OK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541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0825-148D-4571-BCF4-3096BD76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tales on different roles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C88C5-B65F-44AF-8799-E39CB3A75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do you really do?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745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08C-9A86-4823-910E-4664DB86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Forensics - setup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CE62-9BE3-46A5-AD5A-99E60A5C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got five days, two disk images, breach was on 23.04.2018</a:t>
            </a:r>
          </a:p>
          <a:p>
            <a:r>
              <a:rPr lang="en-US" dirty="0"/>
              <a:t>Attackers encrypted systems, demanded ransomware. </a:t>
            </a:r>
          </a:p>
          <a:p>
            <a:r>
              <a:rPr lang="en-US" dirty="0"/>
              <a:t>Answer the questions</a:t>
            </a:r>
          </a:p>
          <a:p>
            <a:pPr lvl="1"/>
            <a:r>
              <a:rPr lang="en-US" dirty="0"/>
              <a:t>What – Encrypted systems</a:t>
            </a:r>
          </a:p>
          <a:p>
            <a:pPr lvl="1"/>
            <a:r>
              <a:rPr lang="en-US" dirty="0"/>
              <a:t>When – 23.04.2018</a:t>
            </a:r>
          </a:p>
          <a:p>
            <a:pPr lvl="1"/>
            <a:r>
              <a:rPr lang="en-US" dirty="0"/>
              <a:t>Where – Multiple systems, during IR we deducted these two to be patient zero.</a:t>
            </a:r>
          </a:p>
          <a:p>
            <a:pPr lvl="1"/>
            <a:r>
              <a:rPr lang="en-US" dirty="0"/>
              <a:t>Why – Ransom</a:t>
            </a:r>
          </a:p>
          <a:p>
            <a:pPr lvl="1"/>
            <a:r>
              <a:rPr lang="en-US" dirty="0"/>
              <a:t>Who – Most like will not be known</a:t>
            </a:r>
          </a:p>
          <a:p>
            <a:pPr lvl="1"/>
            <a:r>
              <a:rPr lang="en-US" dirty="0"/>
              <a:t>How – Start working!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1966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60B7-94F6-4541-8754-767D0DAF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Forensics – in practice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F13-9BB3-40A9-9012-FFE6D425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497249" cy="3541714"/>
          </a:xfrm>
        </p:spPr>
        <p:txBody>
          <a:bodyPr/>
          <a:lstStyle/>
          <a:p>
            <a:r>
              <a:rPr lang="en-US" dirty="0"/>
              <a:t>Read logs, look for odd things, look at file system data</a:t>
            </a:r>
          </a:p>
          <a:p>
            <a:r>
              <a:rPr lang="en-US" dirty="0"/>
              <a:t>In practice, read a big ass excel and color it</a:t>
            </a:r>
          </a:p>
          <a:p>
            <a:r>
              <a:rPr lang="en-US" dirty="0"/>
              <a:t>Write a report based what you can see, state what you can’t see.</a:t>
            </a:r>
          </a:p>
          <a:p>
            <a:endParaRPr lang="fi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9762B-1B98-4FB5-83C2-48AEF9D1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74" y="1418836"/>
            <a:ext cx="4046015" cy="22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1262-51D0-4016-AD4F-1FA66812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- setup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02D0-B0A2-4E74-AFA0-2B1E2F30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565396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Ring, ring. Who is it? Destiny?! I've been </a:t>
            </a:r>
            <a:br>
              <a:rPr lang="en-US" dirty="0"/>
            </a:br>
            <a:r>
              <a:rPr lang="en-US" dirty="0"/>
              <a:t>expecting your call. </a:t>
            </a:r>
            <a:br>
              <a:rPr lang="en-US" dirty="0"/>
            </a:br>
            <a:r>
              <a:rPr lang="en-US" dirty="0"/>
              <a:t>– Rhino the hamster, movie Bolt</a:t>
            </a:r>
          </a:p>
          <a:p>
            <a:r>
              <a:rPr lang="en-US" dirty="0"/>
              <a:t>SOC calls, customer has detected a program on</a:t>
            </a:r>
            <a:br>
              <a:rPr lang="en-US" dirty="0"/>
            </a:br>
            <a:r>
              <a:rPr lang="en-US" dirty="0"/>
              <a:t>their file share. It can’t deleted. If you delete it, </a:t>
            </a:r>
            <a:br>
              <a:rPr lang="en-US" dirty="0"/>
            </a:br>
            <a:r>
              <a:rPr lang="en-US" dirty="0"/>
              <a:t>it comes back. So far it has been reported by single administrator. When they used their “Next-Generation Antivirus” software, they detect it on multiple users. </a:t>
            </a:r>
          </a:p>
          <a:p>
            <a:r>
              <a:rPr lang="en-US" dirty="0"/>
              <a:t>Customer asks: “What do we do? What does that program do?”</a:t>
            </a:r>
            <a:endParaRPr lang="fi-FI" dirty="0"/>
          </a:p>
        </p:txBody>
      </p:sp>
      <p:pic>
        <p:nvPicPr>
          <p:cNvPr id="4" name="videoplayback">
            <a:hlinkClick r:id="" action="ppaction://media"/>
            <a:extLst>
              <a:ext uri="{FF2B5EF4-FFF2-40B4-BE49-F238E27FC236}">
                <a16:creationId xmlns:a16="http://schemas.microsoft.com/office/drawing/2014/main" id="{414B7FA1-E421-4CC6-9CB6-15EA0E1924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36971" y="618518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7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F6C3-5348-4F7B-B746-31CF0D06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– in practice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C7F9-8CA6-4A3B-BE58-9E1D69A2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Pour yourself a drink. Put on some lipstick and calm yourself (adaptation of Elizabeth Taylor’s quote)</a:t>
            </a:r>
          </a:p>
          <a:p>
            <a:pPr marL="285750" indent="-285750"/>
            <a:r>
              <a:rPr lang="en-US" dirty="0"/>
              <a:t>Identify the problem – run the malware in a Sandbox, observe its behavior in target systems. Find ways to find the malware (Network connections? File name? Develop Indicators Of Compromise (IOC)). Identify all instances of the malware</a:t>
            </a:r>
          </a:p>
          <a:p>
            <a:pPr marL="285750" indent="-285750"/>
            <a:r>
              <a:rPr lang="en-US" dirty="0"/>
              <a:t>Contain the malware, prevents its spread (sinkhole DNS, firewall rules, block binary, contact AV vendor to create hashes for the malware)</a:t>
            </a:r>
          </a:p>
          <a:p>
            <a:pPr marL="285750" indent="-285750"/>
            <a:r>
              <a:rPr lang="en-US" dirty="0"/>
              <a:t>Remove the malware, develop removal and check tools. Proof yourself wrong and find that malware again!</a:t>
            </a:r>
          </a:p>
          <a:p>
            <a:pPr marL="285750" indent="-285750"/>
            <a:r>
              <a:rPr lang="en-US" dirty="0"/>
              <a:t>Recover any damage done and to normal usage.  Change all passwords present on any of the systems.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925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810F-2911-4734-9B43-686F4CA1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34A6-302C-4272-A62D-8235DC31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this talk</a:t>
            </a:r>
          </a:p>
          <a:p>
            <a:r>
              <a:rPr lang="en-US" dirty="0"/>
              <a:t>Defining fun parts</a:t>
            </a:r>
          </a:p>
          <a:p>
            <a:r>
              <a:rPr lang="en-US" dirty="0"/>
              <a:t>Roles in current digital defense doctrine &amp; timeline</a:t>
            </a:r>
          </a:p>
          <a:p>
            <a:r>
              <a:rPr lang="en-US" dirty="0"/>
              <a:t>Brief tales on different roles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7764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CE22-4C91-4223-9C1A-45585C7D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hunting - </a:t>
            </a:r>
            <a:r>
              <a:rPr lang="en-US" dirty="0" err="1"/>
              <a:t>SEtup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8142-70F1-4129-84E6-74320A8C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no forensic work, you got no IR case on going.</a:t>
            </a:r>
          </a:p>
          <a:p>
            <a:r>
              <a:rPr lang="en-US" dirty="0"/>
              <a:t>Your manager looks at you and states DO SOMETHING USEFUL!</a:t>
            </a:r>
          </a:p>
          <a:p>
            <a:r>
              <a:rPr lang="en-US" dirty="0"/>
              <a:t>You constantly follow security news and couple of hacker blogs where they talk about new ways of breaking systems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080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994A-0907-40A6-98F8-B2DDEDA5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</a:t>
            </a:r>
            <a:r>
              <a:rPr lang="en-US" dirty="0" err="1"/>
              <a:t>hungting</a:t>
            </a:r>
            <a:r>
              <a:rPr lang="en-US" dirty="0"/>
              <a:t> in practice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2842-D81A-427B-B6EB-E54B53B8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a new sexy/a good old method method developed by someone</a:t>
            </a:r>
          </a:p>
          <a:p>
            <a:r>
              <a:rPr lang="en-US" dirty="0"/>
              <a:t>Develop ways to detect it with the tools you have in disposal</a:t>
            </a:r>
          </a:p>
          <a:p>
            <a:r>
              <a:rPr lang="en-US" dirty="0"/>
              <a:t>Start looking for it in customer systems</a:t>
            </a:r>
          </a:p>
        </p:txBody>
      </p:sp>
    </p:spTree>
    <p:extLst>
      <p:ext uri="{BB962C8B-B14F-4D97-AF65-F5344CB8AC3E}">
        <p14:creationId xmlns:p14="http://schemas.microsoft.com/office/powerpoint/2010/main" val="206852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F859-AF53-4B96-8A5E-78F1B894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My work, as blue team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8AC9-340B-4B35-82BC-4F4FBAE8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20 % Incident Response</a:t>
            </a:r>
          </a:p>
          <a:p>
            <a:r>
              <a:rPr lang="fi-FI" dirty="0"/>
              <a:t>10-50 % Forensics / threat hunting</a:t>
            </a:r>
          </a:p>
          <a:p>
            <a:r>
              <a:rPr lang="fi-FI" dirty="0"/>
              <a:t>Rest is consulting work for customers</a:t>
            </a:r>
          </a:p>
          <a:p>
            <a:endParaRPr lang="fi-FI" dirty="0"/>
          </a:p>
          <a:p>
            <a:r>
              <a:rPr lang="fi-FI" dirty="0"/>
              <a:t>Interested? https://nixu.com/career</a:t>
            </a:r>
          </a:p>
        </p:txBody>
      </p:sp>
    </p:spTree>
    <p:extLst>
      <p:ext uri="{BB962C8B-B14F-4D97-AF65-F5344CB8AC3E}">
        <p14:creationId xmlns:p14="http://schemas.microsoft.com/office/powerpoint/2010/main" val="245763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B364-86A8-4523-BB90-FA0C2FDE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Thank you!</a:t>
            </a:r>
            <a:endParaRPr lang="fi-FI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DA9D-9583-4EC6-9EC6-AB9433F65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9461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374C-B35B-4E62-B744-71A871D9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Juha Leivo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7243-430A-41BE-B22A-4DA0F90D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/>
              <a:t>12 years in security area</a:t>
            </a:r>
          </a:p>
          <a:p>
            <a:pPr lvl="1"/>
            <a:r>
              <a:rPr lang="fi-FI" dirty="0"/>
              <a:t>Nokia</a:t>
            </a:r>
          </a:p>
          <a:p>
            <a:pPr lvl="1"/>
            <a:r>
              <a:rPr lang="fi-FI" dirty="0"/>
              <a:t>Microsoft</a:t>
            </a:r>
          </a:p>
          <a:p>
            <a:pPr lvl="1"/>
            <a:r>
              <a:rPr lang="fi-FI" dirty="0"/>
              <a:t>Nixu</a:t>
            </a:r>
          </a:p>
          <a:p>
            <a:r>
              <a:rPr lang="fi-FI" dirty="0"/>
              <a:t>Currently senior security consultant at Nixu doing DFIR</a:t>
            </a:r>
          </a:p>
          <a:p>
            <a:r>
              <a:rPr lang="fi-FI" dirty="0"/>
              <a:t>Somewhat certified: CISSP, GCFA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Still "Doing some Krav Maga" … 18 years training, 7 years teaching.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851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1635-A798-4A52-A2D1-9FE9E908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talk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BC2F-3ED2-4787-A585-CB5AE085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I started getting bored with building secure systems I looked at what is in the security field and all I saw has hacking or “red teaming”</a:t>
            </a:r>
          </a:p>
          <a:p>
            <a:r>
              <a:rPr lang="en-US" dirty="0"/>
              <a:t>That’s where I went, I got Certified Ethical Hacker –certificate to start with something. </a:t>
            </a:r>
          </a:p>
          <a:p>
            <a:r>
              <a:rPr lang="en-US" dirty="0"/>
              <a:t>But I’m a defensive, a nice guy, a blue guy at heart. Hacking is truly interesting, but my skillset does not make hacking web applications easy.</a:t>
            </a:r>
          </a:p>
          <a:p>
            <a:r>
              <a:rPr lang="en-US" dirty="0"/>
              <a:t>You know its red versus blue, but what does blue do?</a:t>
            </a:r>
          </a:p>
        </p:txBody>
      </p:sp>
    </p:spTree>
    <p:extLst>
      <p:ext uri="{BB962C8B-B14F-4D97-AF65-F5344CB8AC3E}">
        <p14:creationId xmlns:p14="http://schemas.microsoft.com/office/powerpoint/2010/main" val="399701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B15A-CA48-4DDB-8F07-47391CCC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Why is this talk?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2D44-F9BE-497D-8678-2F30C6BD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Blue builds defenses (that red breaks). Blue analyses defenses (audits).</a:t>
            </a:r>
          </a:p>
          <a:p>
            <a:r>
              <a:rPr lang="en-US" dirty="0"/>
              <a:t>Today blue team is not passive, if it ever was. Today’s defensive doctrine is active.</a:t>
            </a:r>
          </a:p>
          <a:p>
            <a:r>
              <a:rPr lang="en-US" dirty="0"/>
              <a:t>This presentation is meant to raise awareness of the interesting roles in team Blue.</a:t>
            </a:r>
          </a:p>
          <a:p>
            <a:r>
              <a:rPr lang="en-US" dirty="0"/>
              <a:t>Unlike in </a:t>
            </a:r>
            <a:r>
              <a:rPr lang="en-US" dirty="0" err="1"/>
              <a:t>pentesting</a:t>
            </a:r>
            <a:r>
              <a:rPr lang="en-US" dirty="0"/>
              <a:t> or ethical hacking there is no disclosures of breaches. There are few if any talks in conferences about cool findings, tools or tricks done by Blue team.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960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88A6-03AC-44DE-9238-D467FC3D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 parts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1B284-5F33-4885-8A8A-2AF98FFF7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9125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3BB0-0546-43B5-8C6F-C8852A09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 parts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04E2-B8DA-4591-A9C0-D2EB68AC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613626" cy="3541714"/>
          </a:xfrm>
        </p:spPr>
        <p:txBody>
          <a:bodyPr/>
          <a:lstStyle/>
          <a:p>
            <a:r>
              <a:rPr lang="en-US" dirty="0"/>
              <a:t>DFIR (Digital Forensics, Incident Response)</a:t>
            </a:r>
          </a:p>
          <a:p>
            <a:r>
              <a:rPr lang="en-US" dirty="0"/>
              <a:t>I am excluding front line monitoring and response, first lines of Security Operations Center (SOC)</a:t>
            </a:r>
          </a:p>
          <a:p>
            <a:r>
              <a:rPr lang="en-US" dirty="0"/>
              <a:t>We will be looking at the deep technical roles working with / behind SOC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CF9EA-4E77-4EEF-8691-395093897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39" y="2430201"/>
            <a:ext cx="3333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1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26F1-7DFD-4CAA-899E-498A8D9D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(DIGITAL) Forensics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5E8C-FB0B-41D2-B482-A9C14A23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607194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Forensics is discovering evidence of action in various digital sources. </a:t>
            </a:r>
          </a:p>
          <a:p>
            <a:r>
              <a:rPr lang="en-US" dirty="0"/>
              <a:t>Goal is to answer to questions </a:t>
            </a:r>
          </a:p>
          <a:p>
            <a:pPr lvl="1"/>
            <a:r>
              <a:rPr lang="fi-FI" dirty="0" err="1"/>
              <a:t>What</a:t>
            </a:r>
            <a:r>
              <a:rPr lang="fi-FI" dirty="0"/>
              <a:t>, </a:t>
            </a:r>
            <a:r>
              <a:rPr lang="fi-FI" dirty="0" err="1"/>
              <a:t>Where</a:t>
            </a:r>
            <a:r>
              <a:rPr lang="fi-FI" dirty="0"/>
              <a:t>, </a:t>
            </a:r>
            <a:r>
              <a:rPr lang="fi-FI" dirty="0" err="1"/>
              <a:t>When</a:t>
            </a:r>
            <a:r>
              <a:rPr lang="fi-FI" dirty="0"/>
              <a:t>, </a:t>
            </a:r>
            <a:r>
              <a:rPr lang="fi-FI" dirty="0" err="1"/>
              <a:t>Who</a:t>
            </a:r>
            <a:r>
              <a:rPr lang="fi-FI" dirty="0"/>
              <a:t>, </a:t>
            </a:r>
            <a:r>
              <a:rPr lang="fi-FI" dirty="0" err="1"/>
              <a:t>Why</a:t>
            </a:r>
            <a:r>
              <a:rPr lang="fi-FI" dirty="0"/>
              <a:t> and How</a:t>
            </a:r>
          </a:p>
          <a:p>
            <a:r>
              <a:rPr lang="en-US" dirty="0"/>
              <a:t>Todays approach is to build a timeline of events that happened and deduct answers from that</a:t>
            </a:r>
          </a:p>
          <a:p>
            <a:r>
              <a:rPr lang="en-US" dirty="0"/>
              <a:t>I</a:t>
            </a:r>
            <a:r>
              <a:rPr lang="fi-FI" dirty="0"/>
              <a:t>n </a:t>
            </a:r>
            <a:r>
              <a:rPr lang="fi-FI" dirty="0" err="1"/>
              <a:t>pratice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mainly</a:t>
            </a:r>
            <a:r>
              <a:rPr lang="fi-FI" dirty="0"/>
              <a:t> disk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memory</a:t>
            </a:r>
            <a:r>
              <a:rPr lang="fi-FI" dirty="0"/>
              <a:t> image </a:t>
            </a:r>
            <a:r>
              <a:rPr lang="fi-FI" dirty="0" err="1"/>
              <a:t>forensics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5D642-47F2-486C-ADB1-0C2C8009E8EF}"/>
              </a:ext>
            </a:extLst>
          </p:cNvPr>
          <p:cNvSpPr txBox="1"/>
          <p:nvPr/>
        </p:nvSpPr>
        <p:spPr>
          <a:xfrm>
            <a:off x="8620565" y="3281680"/>
            <a:ext cx="3571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areas of forensics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Storage/Disk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device</a:t>
            </a:r>
            <a:endParaRPr lang="fi-F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25825F-BF5A-4825-B22B-503A6867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06" y="1110741"/>
            <a:ext cx="4219245" cy="19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7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A646-8092-4FCB-B7F0-BD05DFFB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4285-14DA-45AD-9128-F4E711A45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424089" cy="3541714"/>
          </a:xfrm>
        </p:spPr>
        <p:txBody>
          <a:bodyPr/>
          <a:lstStyle/>
          <a:p>
            <a:r>
              <a:rPr lang="en-US" dirty="0"/>
              <a:t>Incident response is responding to identified security breach and restoring system functionality</a:t>
            </a:r>
          </a:p>
          <a:p>
            <a:r>
              <a:rPr lang="en-US" dirty="0"/>
              <a:t>Usually divided in to six phases (based on NIST SP 800-61 (Computer Security Incident Handling guide)</a:t>
            </a:r>
          </a:p>
          <a:p>
            <a:r>
              <a:rPr lang="en-US" dirty="0"/>
              <a:t>Actual response phase is four phases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84659-7B3B-454D-8674-7B33ABC60A5C}"/>
              </a:ext>
            </a:extLst>
          </p:cNvPr>
          <p:cNvSpPr txBox="1"/>
          <p:nvPr/>
        </p:nvSpPr>
        <p:spPr>
          <a:xfrm>
            <a:off x="8816533" y="3659849"/>
            <a:ext cx="2939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response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Contaiment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Eradiction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Lessons learned</a:t>
            </a:r>
            <a:endParaRPr lang="fi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4CBBB-585D-4DC5-8F24-AEEA5A51C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02" y="262178"/>
            <a:ext cx="41910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4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222</TotalTime>
  <Words>984</Words>
  <Application>Microsoft Office PowerPoint</Application>
  <PresentationFormat>Widescreen</PresentationFormat>
  <Paragraphs>135</Paragraphs>
  <Slides>23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Circuit</vt:lpstr>
      <vt:lpstr>Blue team</vt:lpstr>
      <vt:lpstr>Agenda</vt:lpstr>
      <vt:lpstr>Juha Leivo</vt:lpstr>
      <vt:lpstr>Why this talk</vt:lpstr>
      <vt:lpstr>Why is this talk?</vt:lpstr>
      <vt:lpstr>Defining fun parts</vt:lpstr>
      <vt:lpstr>Defining fun parts</vt:lpstr>
      <vt:lpstr>(DIGITAL) Forensics</vt:lpstr>
      <vt:lpstr>Incident Response</vt:lpstr>
      <vt:lpstr>Threat hunting</vt:lpstr>
      <vt:lpstr>current digital defense doctrine &amp; timeline with roles</vt:lpstr>
      <vt:lpstr>Defense doctrine*</vt:lpstr>
      <vt:lpstr>I am convinced that THERE ARE ONLY two types of companies:  those that have been hacked and those that will be. And even they are converging into one category: companies that have been hacked and will be hacked again.  -</vt:lpstr>
      <vt:lpstr>Timeline</vt:lpstr>
      <vt:lpstr>Brief tales on different roles</vt:lpstr>
      <vt:lpstr>Forensics - setup</vt:lpstr>
      <vt:lpstr>Forensics – in practice</vt:lpstr>
      <vt:lpstr>Incident response - setup</vt:lpstr>
      <vt:lpstr>Incident response – in practice</vt:lpstr>
      <vt:lpstr>Threat hunting - SEtup</vt:lpstr>
      <vt:lpstr>Threat hungting in practice</vt:lpstr>
      <vt:lpstr>My work, as blue team player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team</dc:title>
  <dc:creator>Juha Leivo</dc:creator>
  <cp:lastModifiedBy>Juha Leivo</cp:lastModifiedBy>
  <cp:revision>21</cp:revision>
  <dcterms:created xsi:type="dcterms:W3CDTF">2018-02-13T07:34:10Z</dcterms:created>
  <dcterms:modified xsi:type="dcterms:W3CDTF">2018-02-13T15:01:51Z</dcterms:modified>
</cp:coreProperties>
</file>