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Tw Cen MT"/>
              </a:rPr>
              <a:t>Click to move the slide</a:t>
            </a:r>
            <a:endParaRPr b="0" lang="en-US" sz="1800" spc="-1" strike="noStrike">
              <a:solidFill>
                <a:srgbClr val="000000"/>
              </a:solidFill>
              <a:latin typeface="Tw Cen MT"/>
            </a:endParaRPr>
          </a:p>
        </p:txBody>
      </p:sp>
      <p:sp>
        <p:nvSpPr>
          <p:cNvPr id="12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3" name="PlaceHolder 6"/>
          <p:cNvSpPr>
            <a:spLocks noGrp="1"/>
          </p:cNvSpPr>
          <p:nvPr>
            <p:ph type="sldNum"/>
          </p:nvPr>
        </p:nvSpPr>
        <p:spPr>
          <a:xfrm>
            <a:off x="4399200" y="9555480"/>
            <a:ext cx="3372840" cy="502560"/>
          </a:xfrm>
          <a:prstGeom prst="rect">
            <a:avLst/>
          </a:prstGeom>
        </p:spPr>
        <p:txBody>
          <a:bodyPr lIns="0" rIns="0" tIns="0" bIns="0" anchor="b"/>
          <a:p>
            <a:pPr algn="r"/>
            <a:fld id="{BBB0EB7B-A854-4D3D-B84A-A80C3D00577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6040" cy="3085920"/>
          </a:xfrm>
          <a:prstGeom prst="rect">
            <a:avLst/>
          </a:prstGeom>
        </p:spPr>
      </p:sp>
      <p:sp>
        <p:nvSpPr>
          <p:cNvPr id="21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Click, w/ meter &amp; limit</a:t>
            </a:r>
            <a:endParaRPr b="0" lang="en-US" sz="2000" spc="-1" strike="noStrike">
              <a:latin typeface="Arial"/>
            </a:endParaRPr>
          </a:p>
        </p:txBody>
      </p:sp>
      <p:sp>
        <p:nvSpPr>
          <p:cNvPr id="212" name="TextShape 3"/>
          <p:cNvSpPr txBox="1"/>
          <p:nvPr/>
        </p:nvSpPr>
        <p:spPr>
          <a:xfrm>
            <a:off x="3884760" y="8685360"/>
            <a:ext cx="2971440" cy="458280"/>
          </a:xfrm>
          <a:prstGeom prst="rect">
            <a:avLst/>
          </a:prstGeom>
          <a:noFill/>
          <a:ln>
            <a:noFill/>
          </a:ln>
        </p:spPr>
        <p:txBody>
          <a:bodyPr anchor="b"/>
          <a:p>
            <a:pPr algn="r">
              <a:lnSpc>
                <a:spcPct val="100000"/>
              </a:lnSpc>
            </a:pPr>
            <a:fld id="{3ACE24BE-2E7C-481C-9CE5-D3165738779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28"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9"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31"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2"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3"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4"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36"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7"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8"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9"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0"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1"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1"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3"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55"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56"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0"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1"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2"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7"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4"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5"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6"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68"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9"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0"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72"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3"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75"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6"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7"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8"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80"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1"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2"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3"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4"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5"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93"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95"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97"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98"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9"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02"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3"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4"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06"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7"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08"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10"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1"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2"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14"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5"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17"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8"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19"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0"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22"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3"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4"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5"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6"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7"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1"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16"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7"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8"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20"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1"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2"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latin typeface="Tw Cen MT"/>
            </a:endParaRPr>
          </a:p>
        </p:txBody>
      </p:sp>
      <p:sp>
        <p:nvSpPr>
          <p:cNvPr id="24"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5"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6"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 name="PlaceHolder 2"/>
          <p:cNvSpPr>
            <a:spLocks noGrp="1"/>
          </p:cNvSpPr>
          <p:nvPr>
            <p:ph type="title"/>
          </p:nvPr>
        </p:nvSpPr>
        <p:spPr>
          <a:xfrm>
            <a:off x="1024200" y="585360"/>
            <a:ext cx="9719640" cy="1499400"/>
          </a:xfrm>
          <a:prstGeom prst="rect">
            <a:avLst/>
          </a:prstGeom>
        </p:spPr>
        <p:txBody>
          <a:bodyPr anchor="ctr"/>
          <a:p>
            <a:pPr>
              <a:lnSpc>
                <a:spcPct val="80000"/>
              </a:lnSpc>
            </a:pPr>
            <a:r>
              <a:rPr b="0" lang="en-US" sz="5000" spc="97"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2" name="PlaceHolder 3"/>
          <p:cNvSpPr>
            <a:spLocks noGrp="1"/>
          </p:cNvSpPr>
          <p:nvPr>
            <p:ph type="body"/>
          </p:nvPr>
        </p:nvSpPr>
        <p:spPr>
          <a:xfrm>
            <a:off x="1024200" y="2286000"/>
            <a:ext cx="9719640" cy="4023000"/>
          </a:xfrm>
          <a:prstGeom prst="rect">
            <a:avLst/>
          </a:prstGeom>
        </p:spPr>
        <p:txBody>
          <a:bodyPr lIns="45720" rIns="45720"/>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Edit Master text styles</a:t>
            </a:r>
            <a:endParaRPr b="0" lang="en-US" sz="2200" spc="-1" strike="noStrike">
              <a:solidFill>
                <a:srgbClr val="000000"/>
              </a:solidFill>
              <a:latin typeface="Tw Cen MT"/>
            </a:endParaRPr>
          </a:p>
          <a:p>
            <a:pPr lvl="1" marL="26532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Second level</a:t>
            </a:r>
            <a:endParaRPr b="0" lang="en-US" sz="1800" spc="-1" strike="noStrike">
              <a:solidFill>
                <a:srgbClr val="000000"/>
              </a:solidFill>
              <a:latin typeface="Tw Cen MT"/>
            </a:endParaRPr>
          </a:p>
          <a:p>
            <a:pPr lvl="2" marL="448200" indent="-136800">
              <a:lnSpc>
                <a:spcPct val="90000"/>
              </a:lnSpc>
              <a:spcBef>
                <a:spcPts val="201"/>
              </a:spcBef>
              <a:spcAft>
                <a:spcPts val="400"/>
              </a:spcAft>
              <a:buClr>
                <a:srgbClr val="99cb38"/>
              </a:buClr>
              <a:buFont typeface="Wingdings 3" charset="2"/>
              <a:buChar char=""/>
            </a:pPr>
            <a:r>
              <a:rPr b="0" lang="en-US" sz="1400" spc="-1" strike="noStrike">
                <a:solidFill>
                  <a:srgbClr val="000000"/>
                </a:solidFill>
                <a:latin typeface="Tw Cen MT"/>
              </a:rPr>
              <a:t>Third level</a:t>
            </a:r>
            <a:endParaRPr b="0" lang="en-US" sz="1400" spc="-1" strike="noStrike">
              <a:solidFill>
                <a:srgbClr val="000000"/>
              </a:solidFill>
              <a:latin typeface="Tw Cen MT"/>
            </a:endParaRPr>
          </a:p>
          <a:p>
            <a:pPr lvl="3" marL="594360" indent="-136800">
              <a:lnSpc>
                <a:spcPct val="90000"/>
              </a:lnSpc>
              <a:spcBef>
                <a:spcPts val="201"/>
              </a:spcBef>
              <a:spcAft>
                <a:spcPts val="400"/>
              </a:spcAft>
              <a:buClr>
                <a:srgbClr val="99cb38"/>
              </a:buClr>
              <a:buFont typeface="Wingdings 3" charset="2"/>
              <a:buChar char=""/>
            </a:pPr>
            <a:r>
              <a:rPr b="0" lang="en-US" sz="1400" spc="-1" strike="noStrike">
                <a:solidFill>
                  <a:srgbClr val="000000"/>
                </a:solidFill>
                <a:latin typeface="Tw Cen MT"/>
              </a:rPr>
              <a:t>Fourth level</a:t>
            </a:r>
            <a:endParaRPr b="0" lang="en-US" sz="1400" spc="-1" strike="noStrike">
              <a:solidFill>
                <a:srgbClr val="000000"/>
              </a:solidFill>
              <a:latin typeface="Tw Cen MT"/>
            </a:endParaRPr>
          </a:p>
          <a:p>
            <a:pPr lvl="4" marL="777240" indent="-136800">
              <a:lnSpc>
                <a:spcPct val="90000"/>
              </a:lnSpc>
              <a:spcBef>
                <a:spcPts val="201"/>
              </a:spcBef>
              <a:spcAft>
                <a:spcPts val="400"/>
              </a:spcAft>
              <a:buClr>
                <a:srgbClr val="99cb38"/>
              </a:buClr>
              <a:buFont typeface="Wingdings 3" charset="2"/>
              <a:buChar char=""/>
            </a:pPr>
            <a:r>
              <a:rPr b="0" lang="en-US" sz="1400" spc="-1" strike="noStrike">
                <a:solidFill>
                  <a:srgbClr val="000000"/>
                </a:solidFill>
                <a:latin typeface="Tw Cen MT"/>
              </a:rPr>
              <a:t>Fifth level</a:t>
            </a:r>
            <a:endParaRPr b="0" lang="en-US" sz="1400" spc="-1" strike="noStrike">
              <a:solidFill>
                <a:srgbClr val="000000"/>
              </a:solidFill>
              <a:latin typeface="Tw Cen MT"/>
            </a:endParaRPr>
          </a:p>
        </p:txBody>
      </p:sp>
      <p:sp>
        <p:nvSpPr>
          <p:cNvPr id="3" name="PlaceHolder 4"/>
          <p:cNvSpPr>
            <a:spLocks noGrp="1"/>
          </p:cNvSpPr>
          <p:nvPr>
            <p:ph type="dt"/>
          </p:nvPr>
        </p:nvSpPr>
        <p:spPr>
          <a:xfrm>
            <a:off x="1024200" y="6470640"/>
            <a:ext cx="2153880" cy="273960"/>
          </a:xfrm>
          <a:prstGeom prst="rect">
            <a:avLst/>
          </a:prstGeom>
        </p:spPr>
        <p:txBody>
          <a:bodyPr anchor="ctr"/>
          <a:p>
            <a:pPr>
              <a:lnSpc>
                <a:spcPct val="100000"/>
              </a:lnSpc>
            </a:pPr>
            <a:fld id="{3D1DB48F-12EB-40ED-B3CF-5EF957A27846}" type="datetime">
              <a:rPr b="0" lang="en-US" sz="1000" spc="-1" strike="noStrike">
                <a:solidFill>
                  <a:srgbClr val="0d0d0d"/>
                </a:solidFill>
                <a:latin typeface="Tw Cen MT Condensed"/>
              </a:rPr>
              <a:t>8/27/18</a:t>
            </a:fld>
            <a:endParaRPr b="0" lang="en-US" sz="1000" spc="-1" strike="noStrike">
              <a:latin typeface="Times New Roman"/>
            </a:endParaRPr>
          </a:p>
        </p:txBody>
      </p:sp>
      <p:sp>
        <p:nvSpPr>
          <p:cNvPr id="4" name="PlaceHolder 5"/>
          <p:cNvSpPr>
            <a:spLocks noGrp="1"/>
          </p:cNvSpPr>
          <p:nvPr>
            <p:ph type="ftr"/>
          </p:nvPr>
        </p:nvSpPr>
        <p:spPr>
          <a:xfrm>
            <a:off x="4843080" y="6470640"/>
            <a:ext cx="5901120" cy="273960"/>
          </a:xfrm>
          <a:prstGeom prst="rect">
            <a:avLst/>
          </a:prstGeom>
        </p:spPr>
        <p:txBody>
          <a:bodyPr anchor="ctr"/>
          <a:p>
            <a:endParaRPr b="0" lang="en-US" sz="2400" spc="-1" strike="noStrike">
              <a:latin typeface="Times New Roman"/>
            </a:endParaRPr>
          </a:p>
        </p:txBody>
      </p:sp>
      <p:sp>
        <p:nvSpPr>
          <p:cNvPr id="5" name="PlaceHolder 6"/>
          <p:cNvSpPr>
            <a:spLocks noGrp="1"/>
          </p:cNvSpPr>
          <p:nvPr>
            <p:ph type="sldNum"/>
          </p:nvPr>
        </p:nvSpPr>
        <p:spPr>
          <a:xfrm>
            <a:off x="10837440" y="6470640"/>
            <a:ext cx="973440" cy="273960"/>
          </a:xfrm>
          <a:prstGeom prst="rect">
            <a:avLst/>
          </a:prstGeom>
        </p:spPr>
        <p:txBody>
          <a:bodyPr anchor="ctr"/>
          <a:p>
            <a:pPr>
              <a:lnSpc>
                <a:spcPct val="100000"/>
              </a:lnSpc>
            </a:pPr>
            <a:fld id="{532E7215-DA0D-4360-BDFC-AD4F4E5A2752}" type="slidenum">
              <a:rPr b="0" lang="en-US" sz="1000" spc="-1" strike="noStrike">
                <a:solidFill>
                  <a:srgbClr val="0d0d0d"/>
                </a:solidFill>
                <a:latin typeface="Tw Cen MT Condensed"/>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3" name="PlaceHolder 2"/>
          <p:cNvSpPr>
            <a:spLocks noGrp="1"/>
          </p:cNvSpPr>
          <p:nvPr>
            <p:ph type="title"/>
          </p:nvPr>
        </p:nvSpPr>
        <p:spPr>
          <a:xfrm>
            <a:off x="457200" y="4960080"/>
            <a:ext cx="7772040" cy="1462680"/>
          </a:xfrm>
          <a:prstGeom prst="rect">
            <a:avLst/>
          </a:prstGeom>
        </p:spPr>
        <p:txBody>
          <a:bodyPr anchor="ctr">
            <a:normAutofit/>
          </a:bodyPr>
          <a:p>
            <a:pPr algn="r">
              <a:lnSpc>
                <a:spcPct val="80000"/>
              </a:lnSpc>
            </a:pPr>
            <a:r>
              <a:rPr b="0" lang="en-US" sz="5000" spc="199"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4" name="PlaceHolder 3"/>
          <p:cNvSpPr>
            <a:spLocks noGrp="1"/>
          </p:cNvSpPr>
          <p:nvPr>
            <p:ph type="dt"/>
          </p:nvPr>
        </p:nvSpPr>
        <p:spPr>
          <a:xfrm>
            <a:off x="1024200" y="6470640"/>
            <a:ext cx="2153880" cy="273960"/>
          </a:xfrm>
          <a:prstGeom prst="rect">
            <a:avLst/>
          </a:prstGeom>
        </p:spPr>
        <p:txBody>
          <a:bodyPr anchor="ctr"/>
          <a:p>
            <a:pPr>
              <a:lnSpc>
                <a:spcPct val="100000"/>
              </a:lnSpc>
            </a:pPr>
            <a:fld id="{669B89C2-B9CB-4C76-94EB-89A91E7776CD}" type="datetime">
              <a:rPr b="0" lang="en-US" sz="1000" spc="-1" strike="noStrike">
                <a:solidFill>
                  <a:srgbClr val="0d0d0d"/>
                </a:solidFill>
                <a:latin typeface="Tw Cen MT Condensed"/>
              </a:rPr>
              <a:t>8/27/18</a:t>
            </a:fld>
            <a:endParaRPr b="0" lang="en-US" sz="1000" spc="-1" strike="noStrike">
              <a:latin typeface="Times New Roman"/>
            </a:endParaRPr>
          </a:p>
        </p:txBody>
      </p:sp>
      <p:sp>
        <p:nvSpPr>
          <p:cNvPr id="45" name="PlaceHolder 4"/>
          <p:cNvSpPr>
            <a:spLocks noGrp="1"/>
          </p:cNvSpPr>
          <p:nvPr>
            <p:ph type="ftr"/>
          </p:nvPr>
        </p:nvSpPr>
        <p:spPr>
          <a:xfrm>
            <a:off x="4843080" y="6470640"/>
            <a:ext cx="5901120" cy="273960"/>
          </a:xfrm>
          <a:prstGeom prst="rect">
            <a:avLst/>
          </a:prstGeom>
        </p:spPr>
        <p:txBody>
          <a:bodyPr anchor="ctr"/>
          <a:p>
            <a:endParaRPr b="0" lang="en-US" sz="2400" spc="-1" strike="noStrike">
              <a:latin typeface="Times New Roman"/>
            </a:endParaRPr>
          </a:p>
        </p:txBody>
      </p:sp>
      <p:sp>
        <p:nvSpPr>
          <p:cNvPr id="46" name="PlaceHolder 5"/>
          <p:cNvSpPr>
            <a:spLocks noGrp="1"/>
          </p:cNvSpPr>
          <p:nvPr>
            <p:ph type="sldNum"/>
          </p:nvPr>
        </p:nvSpPr>
        <p:spPr>
          <a:xfrm>
            <a:off x="10837440" y="6470640"/>
            <a:ext cx="973440" cy="273960"/>
          </a:xfrm>
          <a:prstGeom prst="rect">
            <a:avLst/>
          </a:prstGeom>
        </p:spPr>
        <p:txBody>
          <a:bodyPr anchor="ctr"/>
          <a:p>
            <a:pPr>
              <a:lnSpc>
                <a:spcPct val="100000"/>
              </a:lnSpc>
            </a:pPr>
            <a:fld id="{6D7C7560-8448-44B4-A26D-7DB9169EFE1F}" type="slidenum">
              <a:rPr b="0" lang="en-US" sz="1000" spc="-1" strike="noStrike">
                <a:solidFill>
                  <a:srgbClr val="0d0d0d"/>
                </a:solidFill>
                <a:latin typeface="Tw Cen MT Condensed"/>
              </a:rPr>
              <a:t>&lt;number&gt;</a:t>
            </a:fld>
            <a:endParaRPr b="0" lang="en-US" sz="1000" spc="-1" strike="noStrike">
              <a:latin typeface="Times New Roman"/>
            </a:endParaRPr>
          </a:p>
        </p:txBody>
      </p:sp>
      <p:sp>
        <p:nvSpPr>
          <p:cNvPr id="47" name="Line 6"/>
          <p:cNvSpPr/>
          <p:nvPr/>
        </p:nvSpPr>
        <p:spPr>
          <a:xfrm flipV="1">
            <a:off x="8386560" y="526392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8" name="CustomShape 7"/>
          <p:cNvSpPr/>
          <p:nvPr/>
        </p:nvSpPr>
        <p:spPr>
          <a:xfrm>
            <a:off x="0" y="0"/>
            <a:ext cx="12191760" cy="4571640"/>
          </a:xfrm>
          <a:prstGeom prst="rect">
            <a:avLst/>
          </a:prstGeom>
          <a:blipFill rotWithShape="0">
            <a:blip r:embed="rId2"/>
            <a:tile/>
          </a:blipFill>
          <a:ln>
            <a:noFill/>
          </a:ln>
        </p:spPr>
        <p:style>
          <a:lnRef idx="2">
            <a:schemeClr val="accent1">
              <a:shade val="50000"/>
            </a:schemeClr>
          </a:lnRef>
          <a:fillRef idx="1">
            <a:schemeClr val="accent1"/>
          </a:fillRef>
          <a:effectRef idx="0">
            <a:schemeClr val="accent1"/>
          </a:effectRef>
          <a:fontRef idx="minor"/>
        </p:style>
      </p:sp>
      <p:sp>
        <p:nvSpPr>
          <p:cNvPr id="4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87" name="PlaceHolder 2"/>
          <p:cNvSpPr>
            <a:spLocks noGrp="1"/>
          </p:cNvSpPr>
          <p:nvPr>
            <p:ph type="dt"/>
          </p:nvPr>
        </p:nvSpPr>
        <p:spPr>
          <a:xfrm>
            <a:off x="1024200" y="6470640"/>
            <a:ext cx="2153880" cy="273960"/>
          </a:xfrm>
          <a:prstGeom prst="rect">
            <a:avLst/>
          </a:prstGeom>
        </p:spPr>
        <p:txBody>
          <a:bodyPr anchor="ctr"/>
          <a:p>
            <a:pPr>
              <a:lnSpc>
                <a:spcPct val="100000"/>
              </a:lnSpc>
            </a:pPr>
            <a:fld id="{2C9ED608-8BB7-42EE-94E9-B792FDD132D8}" type="datetime">
              <a:rPr b="0" lang="en-US" sz="1000" spc="-1" strike="noStrike">
                <a:solidFill>
                  <a:srgbClr val="0d0d0d"/>
                </a:solidFill>
                <a:latin typeface="Tw Cen MT Condensed"/>
              </a:rPr>
              <a:t>8/27/18</a:t>
            </a:fld>
            <a:endParaRPr b="0" lang="en-US" sz="1000" spc="-1" strike="noStrike">
              <a:latin typeface="Times New Roman"/>
            </a:endParaRPr>
          </a:p>
        </p:txBody>
      </p:sp>
      <p:sp>
        <p:nvSpPr>
          <p:cNvPr id="88" name="PlaceHolder 3"/>
          <p:cNvSpPr>
            <a:spLocks noGrp="1"/>
          </p:cNvSpPr>
          <p:nvPr>
            <p:ph type="ftr"/>
          </p:nvPr>
        </p:nvSpPr>
        <p:spPr>
          <a:xfrm>
            <a:off x="4843080" y="6470640"/>
            <a:ext cx="5901120" cy="273960"/>
          </a:xfrm>
          <a:prstGeom prst="rect">
            <a:avLst/>
          </a:prstGeom>
        </p:spPr>
        <p:txBody>
          <a:bodyPr anchor="ctr"/>
          <a:p>
            <a:endParaRPr b="0" lang="en-US" sz="2400" spc="-1" strike="noStrike">
              <a:latin typeface="Times New Roman"/>
            </a:endParaRPr>
          </a:p>
        </p:txBody>
      </p:sp>
      <p:sp>
        <p:nvSpPr>
          <p:cNvPr id="89" name="PlaceHolder 4"/>
          <p:cNvSpPr>
            <a:spLocks noGrp="1"/>
          </p:cNvSpPr>
          <p:nvPr>
            <p:ph type="sldNum"/>
          </p:nvPr>
        </p:nvSpPr>
        <p:spPr>
          <a:xfrm>
            <a:off x="10837440" y="6470640"/>
            <a:ext cx="973440" cy="273960"/>
          </a:xfrm>
          <a:prstGeom prst="rect">
            <a:avLst/>
          </a:prstGeom>
        </p:spPr>
        <p:txBody>
          <a:bodyPr anchor="ctr"/>
          <a:p>
            <a:pPr>
              <a:lnSpc>
                <a:spcPct val="100000"/>
              </a:lnSpc>
            </a:pPr>
            <a:fld id="{409EED6F-8B5C-4B9D-8AD6-01F9B9F71777}" type="slidenum">
              <a:rPr b="0" lang="en-US" sz="1000" spc="-1" strike="noStrike">
                <a:solidFill>
                  <a:srgbClr val="0d0d0d"/>
                </a:solidFill>
                <a:latin typeface="Tw Cen MT Condensed"/>
              </a:rPr>
              <a:t>&lt;number&gt;</a:t>
            </a:fld>
            <a:endParaRPr b="0" lang="en-US" sz="1000" spc="-1" strike="noStrike">
              <a:latin typeface="Times New Roman"/>
            </a:endParaRPr>
          </a:p>
        </p:txBody>
      </p:sp>
      <p:sp>
        <p:nvSpPr>
          <p:cNvPr id="90"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Tw Cen MT"/>
              </a:rPr>
              <a:t>Click to edit the title text format</a:t>
            </a:r>
            <a:endParaRPr b="0" lang="en-US" sz="1800" spc="-1" strike="noStrike">
              <a:solidFill>
                <a:srgbClr val="000000"/>
              </a:solidFill>
              <a:latin typeface="Tw Cen MT"/>
            </a:endParaRPr>
          </a:p>
        </p:txBody>
      </p:sp>
      <p:sp>
        <p:nvSpPr>
          <p:cNvPr id="9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xml"/><Relationship Id="rId4"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Interactive On-Demand Interface</a:t>
            </a:r>
            <a:endParaRPr b="0" lang="en-US" sz="5000" spc="-1" strike="noStrike">
              <a:latin typeface="Arial"/>
            </a:endParaRPr>
          </a:p>
        </p:txBody>
      </p:sp>
      <p:sp>
        <p:nvSpPr>
          <p:cNvPr id="135"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p>
            <a:pPr marL="91440" indent="-90720">
              <a:lnSpc>
                <a:spcPct val="100000"/>
              </a:lnSpc>
              <a:buClr>
                <a:srgbClr val="99cb38"/>
              </a:buClr>
              <a:buFont typeface="Tw Cen MT"/>
              <a:buChar char=" "/>
            </a:pPr>
            <a:r>
              <a:rPr b="0" lang="en-US" sz="2200" spc="-1" strike="noStrike">
                <a:solidFill>
                  <a:srgbClr val="000000"/>
                </a:solidFill>
                <a:latin typeface="Tw Cen MT"/>
              </a:rPr>
              <a:t>That was hard, wasn't it?</a:t>
            </a:r>
            <a:endParaRPr b="0" lang="en-US" sz="2200" spc="-1" strike="noStrike">
              <a:latin typeface="Arial"/>
            </a:endParaRPr>
          </a:p>
          <a:p>
            <a:pPr>
              <a:lnSpc>
                <a:spcPct val="10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Sometimes, data masking can hide data that might be essential for record linkage. </a:t>
            </a: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What if </a:t>
            </a:r>
            <a:r>
              <a:rPr b="1" lang="en-US" sz="2200" spc="-1" strike="noStrike">
                <a:solidFill>
                  <a:srgbClr val="c00000"/>
                </a:solidFill>
                <a:latin typeface="Tw Cen MT"/>
              </a:rPr>
              <a:t>you could open up the masked data as you need to see more</a:t>
            </a:r>
            <a:r>
              <a:rPr b="0" lang="en-US" sz="2200" spc="-1" strike="noStrike">
                <a:solidFill>
                  <a:srgbClr val="000000"/>
                </a:solidFill>
                <a:latin typeface="Tw Cen MT"/>
              </a:rPr>
              <a:t>?</a:t>
            </a:r>
            <a:endParaRPr b="0" lang="en-US" sz="2200" spc="-1" strike="noStrike">
              <a:latin typeface="Arial"/>
            </a:endParaRPr>
          </a:p>
          <a:p>
            <a:pPr>
              <a:lnSpc>
                <a:spcPct val="9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Over the next few pages, we will walk you through an interactive on-demand interface for record linkage.</a:t>
            </a:r>
            <a:endParaRPr b="0" lang="en-US" sz="2200" spc="-1" strike="noStrike">
              <a:latin typeface="Arial"/>
            </a:endParaRPr>
          </a:p>
          <a:p>
            <a:pPr>
              <a:lnSpc>
                <a:spcPct val="90000"/>
              </a:lnSpc>
            </a:pPr>
            <a:endParaRPr b="0" lang="en-US" sz="2200" spc="-1" strike="noStrike">
              <a:latin typeface="Arial"/>
            </a:endParaRPr>
          </a:p>
          <a:p>
            <a:pPr>
              <a:lnSpc>
                <a:spcPct val="90000"/>
              </a:lnSpc>
            </a:pP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000440" y="5115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Privacy Meter</a:t>
            </a:r>
            <a:endParaRPr b="0" lang="en-US" sz="5000" spc="-1" strike="noStrike">
              <a:latin typeface="Arial"/>
            </a:endParaRPr>
          </a:p>
        </p:txBody>
      </p:sp>
      <p:sp>
        <p:nvSpPr>
          <p:cNvPr id="178" name="CustomShape 2"/>
          <p:cNvSpPr/>
          <p:nvPr/>
        </p:nvSpPr>
        <p:spPr>
          <a:xfrm>
            <a:off x="1023840" y="3062160"/>
            <a:ext cx="10573920" cy="347796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The meter will help you monitor how much you have opened up,</a:t>
            </a:r>
            <a:endParaRPr b="0" lang="en-US" sz="2200" spc="-1" strike="noStrike">
              <a:latin typeface="Arial"/>
            </a:endParaRPr>
          </a:p>
          <a:p>
            <a:pPr marL="91440" indent="-91080">
              <a:lnSpc>
                <a:spcPct val="90000"/>
              </a:lnSpc>
              <a:spcAft>
                <a:spcPts val="201"/>
              </a:spcAft>
              <a:buClr>
                <a:srgbClr val="99cb38"/>
              </a:buClr>
              <a:buFont typeface="Tw Cen MT"/>
              <a:buChar char=" "/>
            </a:pPr>
            <a:r>
              <a:rPr b="0" lang="en-US" sz="2200" spc="-1" strike="noStrike">
                <a:solidFill>
                  <a:srgbClr val="000000"/>
                </a:solidFill>
                <a:latin typeface="Tw Cen MT"/>
              </a:rPr>
              <a:t>and how much you have left.</a:t>
            </a:r>
            <a:endParaRPr b="0" lang="en-US" sz="22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The blue bar indicates </a:t>
            </a:r>
            <a:r>
              <a:rPr b="1" lang="en-US" sz="2200" spc="-1" strike="noStrike">
                <a:solidFill>
                  <a:srgbClr val="c00000"/>
                </a:solidFill>
                <a:latin typeface="Tw Cen MT"/>
              </a:rPr>
              <a:t>how much you have opened so far</a:t>
            </a:r>
            <a:r>
              <a:rPr b="0" lang="en-US" sz="2200" spc="-1" strike="noStrike">
                <a:solidFill>
                  <a:srgbClr val="000000"/>
                </a:solidFill>
                <a:latin typeface="Tw Cen MT"/>
              </a:rPr>
              <a:t>.</a:t>
            </a:r>
            <a:endParaRPr b="0" lang="en-US" sz="22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When you mouse over cells you want to open, the orange bar indicates how much the click would “cost”. </a:t>
            </a:r>
            <a:endParaRPr b="0" lang="en-US" sz="2200" spc="-1" strike="noStrike">
              <a:latin typeface="Arial"/>
            </a:endParaRPr>
          </a:p>
          <a:p>
            <a:pPr lvl="1" marL="26496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If you do not click, it goes away</a:t>
            </a:r>
            <a:endParaRPr b="0" lang="en-US" sz="1800" spc="-1" strike="noStrike">
              <a:latin typeface="Arial"/>
            </a:endParaRPr>
          </a:p>
          <a:p>
            <a:pPr lvl="1" marL="26496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If you click, it turns blue</a:t>
            </a:r>
            <a:endParaRPr b="0" lang="en-US" sz="1800" spc="-1" strike="noStrike">
              <a:latin typeface="Arial"/>
            </a:endParaRPr>
          </a:p>
          <a:p>
            <a:pPr>
              <a:lnSpc>
                <a:spcPct val="90000"/>
              </a:lnSpc>
              <a:spcBef>
                <a:spcPts val="1199"/>
              </a:spcBef>
              <a:spcAft>
                <a:spcPts val="201"/>
              </a:spcAft>
            </a:pPr>
            <a:endParaRPr b="0" lang="en-US" sz="1800" spc="-1" strike="noStrike">
              <a:latin typeface="Arial"/>
            </a:endParaRPr>
          </a:p>
        </p:txBody>
      </p:sp>
      <p:pic>
        <p:nvPicPr>
          <p:cNvPr id="179" name="Picture 10" descr=""/>
          <p:cNvPicPr/>
          <p:nvPr/>
        </p:nvPicPr>
        <p:blipFill>
          <a:blip r:embed="rId1"/>
          <a:srcRect l="1539" t="21673" r="2308" b="10837"/>
          <a:stretch/>
        </p:blipFill>
        <p:spPr>
          <a:xfrm>
            <a:off x="1150200" y="2018880"/>
            <a:ext cx="9975600" cy="624600"/>
          </a:xfrm>
          <a:prstGeom prst="rect">
            <a:avLst/>
          </a:prstGeom>
          <a:ln>
            <a:noFill/>
          </a:ln>
        </p:spPr>
      </p:pic>
      <p:sp>
        <p:nvSpPr>
          <p:cNvPr id="180" name="CustomShape 3"/>
          <p:cNvSpPr/>
          <p:nvPr/>
        </p:nvSpPr>
        <p:spPr>
          <a:xfrm>
            <a:off x="1066680" y="1962000"/>
            <a:ext cx="10127160" cy="7538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81" name="Picture 6" descr=""/>
          <p:cNvPicPr/>
          <p:nvPr/>
        </p:nvPicPr>
        <p:blipFill>
          <a:blip r:embed="rId2"/>
          <a:stretch/>
        </p:blipFill>
        <p:spPr>
          <a:xfrm>
            <a:off x="2988720" y="2035440"/>
            <a:ext cx="911160" cy="2350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024200" y="585360"/>
            <a:ext cx="9719640" cy="1499400"/>
          </a:xfrm>
          <a:prstGeom prst="rect">
            <a:avLst/>
          </a:prstGeom>
          <a:noFill/>
          <a:ln>
            <a:noFill/>
          </a:ln>
        </p:spPr>
        <p:txBody>
          <a:bodyPr anchor="ctr"/>
          <a:p>
            <a:endParaRPr b="0" lang="en-US" sz="1800" spc="-1" strike="noStrike">
              <a:solidFill>
                <a:srgbClr val="000000"/>
              </a:solidFill>
              <a:latin typeface="Tw Cen MT"/>
            </a:endParaRPr>
          </a:p>
        </p:txBody>
      </p:sp>
      <p:sp>
        <p:nvSpPr>
          <p:cNvPr id="183" name="TextShape 2"/>
          <p:cNvSpPr txBox="1"/>
          <p:nvPr/>
        </p:nvSpPr>
        <p:spPr>
          <a:xfrm>
            <a:off x="1024200" y="2286000"/>
            <a:ext cx="9719640" cy="4023000"/>
          </a:xfrm>
          <a:prstGeom prst="rect">
            <a:avLst/>
          </a:prstGeom>
          <a:noFill/>
          <a:ln>
            <a:noFill/>
          </a:ln>
        </p:spPr>
        <p:txBody>
          <a:bodyPr lIns="45720" rIns="45720"/>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Only for group that have a limit  (everyone in pilot study)</a:t>
            </a:r>
            <a:endParaRPr b="0" lang="en-US" sz="2200" spc="-1" strike="noStrike">
              <a:solidFill>
                <a:srgbClr val="000000"/>
              </a:solidFill>
              <a:latin typeface="Tw Cen MT"/>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024200" y="50580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Privacy Meter with Limit</a:t>
            </a:r>
            <a:endParaRPr b="0" lang="en-US" sz="5000" spc="-1" strike="noStrike">
              <a:latin typeface="Arial"/>
            </a:endParaRPr>
          </a:p>
        </p:txBody>
      </p:sp>
      <p:pic>
        <p:nvPicPr>
          <p:cNvPr id="185" name="Picture 6" descr=""/>
          <p:cNvPicPr/>
          <p:nvPr/>
        </p:nvPicPr>
        <p:blipFill>
          <a:blip r:embed="rId1"/>
          <a:srcRect l="1539" t="21673" r="2308" b="10837"/>
          <a:stretch/>
        </p:blipFill>
        <p:spPr>
          <a:xfrm>
            <a:off x="1150200" y="2012760"/>
            <a:ext cx="9975600" cy="624600"/>
          </a:xfrm>
          <a:prstGeom prst="rect">
            <a:avLst/>
          </a:prstGeom>
          <a:ln>
            <a:noFill/>
          </a:ln>
        </p:spPr>
      </p:pic>
      <p:sp>
        <p:nvSpPr>
          <p:cNvPr id="186" name="CustomShape 2"/>
          <p:cNvSpPr/>
          <p:nvPr/>
        </p:nvSpPr>
        <p:spPr>
          <a:xfrm>
            <a:off x="1063800" y="1955160"/>
            <a:ext cx="10127160" cy="7538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87" name="CustomShape 3"/>
          <p:cNvSpPr/>
          <p:nvPr/>
        </p:nvSpPr>
        <p:spPr>
          <a:xfrm>
            <a:off x="1024200" y="2945880"/>
            <a:ext cx="9719640" cy="374328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100% (the full meter) is when all cells are fully open</a:t>
            </a:r>
            <a:endParaRPr b="0" lang="en-US" sz="22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What is the </a:t>
            </a:r>
            <a:r>
              <a:rPr b="1" lang="en-US" sz="2200" spc="-1" strike="noStrike">
                <a:solidFill>
                  <a:srgbClr val="c00000"/>
                </a:solidFill>
                <a:latin typeface="Tw Cen MT"/>
              </a:rPr>
              <a:t>solid red line on the meter</a:t>
            </a:r>
            <a:r>
              <a:rPr b="0" lang="en-US" sz="2200" spc="-1" strike="noStrike">
                <a:solidFill>
                  <a:srgbClr val="000000"/>
                </a:solidFill>
                <a:latin typeface="Tw Cen MT"/>
              </a:rPr>
              <a:t>?</a:t>
            </a:r>
            <a:endParaRPr b="0" lang="en-US" sz="2200" spc="-1" strike="noStrike">
              <a:latin typeface="Arial"/>
            </a:endParaRPr>
          </a:p>
          <a:p>
            <a:pPr lvl="1" marL="26532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This is the </a:t>
            </a:r>
            <a:r>
              <a:rPr b="1" lang="en-US" sz="1800" spc="-1" strike="noStrike">
                <a:solidFill>
                  <a:srgbClr val="c00000"/>
                </a:solidFill>
                <a:latin typeface="Tw Cen MT"/>
              </a:rPr>
              <a:t>maximum budget you have to spend (open up cells)</a:t>
            </a:r>
            <a:endParaRPr b="0" lang="en-US" sz="1800" spc="-1" strike="noStrike">
              <a:latin typeface="Arial"/>
            </a:endParaRPr>
          </a:p>
          <a:p>
            <a:pPr lvl="1" marL="26532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You will not be able to open anything else after you reach the solid red line.</a:t>
            </a:r>
            <a:endParaRPr b="0" lang="en-US" sz="1800" spc="-1" strike="noStrike">
              <a:latin typeface="Arial"/>
            </a:endParaRPr>
          </a:p>
          <a:p>
            <a:pPr lvl="1" marL="26532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If you reach the bar, then for the rest of the questions, you’ll have to make the best choice you can without opening anything else.</a:t>
            </a:r>
            <a:endParaRPr b="0" lang="en-US" sz="1800" spc="-1" strike="noStrike">
              <a:latin typeface="Arial"/>
            </a:endParaRPr>
          </a:p>
          <a:p>
            <a:pPr lvl="1" marL="26532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Be careful to only open cells that you need to make your decision.</a:t>
            </a:r>
            <a:endParaRPr b="0" lang="en-US" sz="1800" spc="-1" strike="noStrike">
              <a:latin typeface="Arial"/>
            </a:endParaRPr>
          </a:p>
        </p:txBody>
      </p:sp>
      <p:sp>
        <p:nvSpPr>
          <p:cNvPr id="188" name="Line 4"/>
          <p:cNvSpPr/>
          <p:nvPr/>
        </p:nvSpPr>
        <p:spPr>
          <a:xfrm>
            <a:off x="7120800" y="2329560"/>
            <a:ext cx="360" cy="22644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189" name="CustomShape 5"/>
          <p:cNvSpPr/>
          <p:nvPr/>
        </p:nvSpPr>
        <p:spPr>
          <a:xfrm flipH="1">
            <a:off x="7241040" y="467640"/>
            <a:ext cx="2477520" cy="1809360"/>
          </a:xfrm>
          <a:custGeom>
            <a:avLst/>
            <a:gdLst/>
            <a:ahLst/>
            <a:rect l="l" t="t" r="r" b="b"/>
            <a:pathLst>
              <a:path w="21600" h="21600">
                <a:moveTo>
                  <a:pt x="0" y="0"/>
                </a:moveTo>
                <a:lnTo>
                  <a:pt x="21600" y="21600"/>
                </a:lnTo>
              </a:path>
            </a:pathLst>
          </a:custGeom>
          <a:noFill/>
          <a:ln w="57240">
            <a:solidFill>
              <a:srgbClr val="c00000"/>
            </a:solidFill>
            <a:round/>
            <a:tailEnd len="med" type="triangle" w="med"/>
          </a:ln>
        </p:spPr>
        <p:style>
          <a:lnRef idx="1">
            <a:schemeClr val="accent1"/>
          </a:lnRef>
          <a:fillRef idx="0">
            <a:schemeClr val="accent1"/>
          </a:fillRef>
          <a:effectRef idx="0">
            <a:schemeClr val="accent1"/>
          </a:effectRef>
          <a:fontRef idx="minor"/>
        </p:style>
      </p:sp>
      <p:pic>
        <p:nvPicPr>
          <p:cNvPr id="190" name="Picture 6" descr=""/>
          <p:cNvPicPr/>
          <p:nvPr/>
        </p:nvPicPr>
        <p:blipFill>
          <a:blip r:embed="rId2"/>
          <a:stretch/>
        </p:blipFill>
        <p:spPr>
          <a:xfrm>
            <a:off x="2985480" y="2025000"/>
            <a:ext cx="911160" cy="2350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024200" y="50580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How should you budget?</a:t>
            </a:r>
            <a:endParaRPr b="0" lang="en-US" sz="5000" spc="-1" strike="noStrike">
              <a:latin typeface="Arial"/>
            </a:endParaRPr>
          </a:p>
        </p:txBody>
      </p:sp>
      <p:sp>
        <p:nvSpPr>
          <p:cNvPr id="192" name="CustomShape 2"/>
          <p:cNvSpPr/>
          <p:nvPr/>
        </p:nvSpPr>
        <p:spPr>
          <a:xfrm>
            <a:off x="1024200" y="2945880"/>
            <a:ext cx="9719640" cy="374328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You have a total up to the solid red line to spend on answering all 18 questions over 3 pages</a:t>
            </a:r>
            <a:endParaRPr b="0" lang="en-US" sz="2200" spc="-1" strike="noStrike">
              <a:latin typeface="Arial"/>
            </a:endParaRPr>
          </a:p>
          <a:p>
            <a:pPr>
              <a:lnSpc>
                <a:spcPct val="90000"/>
              </a:lnSpc>
              <a:spcBef>
                <a:spcPts val="1199"/>
              </a:spcBef>
              <a:spcAft>
                <a:spcPts val="201"/>
              </a:spcAft>
            </a:pPr>
            <a:endParaRPr b="0" lang="en-US" sz="22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So, try not to use all of it on the first page. </a:t>
            </a:r>
            <a:endParaRPr b="0" lang="en-US" sz="22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Instead, try to spend roughly 1/3 on each page. </a:t>
            </a:r>
            <a:endParaRPr b="0" lang="en-US" sz="2200" spc="-1" strike="noStrike">
              <a:latin typeface="Arial"/>
            </a:endParaRPr>
          </a:p>
        </p:txBody>
      </p:sp>
      <p:pic>
        <p:nvPicPr>
          <p:cNvPr id="193" name="Picture 10" descr=""/>
          <p:cNvPicPr/>
          <p:nvPr/>
        </p:nvPicPr>
        <p:blipFill>
          <a:blip r:embed="rId1"/>
          <a:srcRect l="1539" t="21673" r="2308" b="10837"/>
          <a:stretch/>
        </p:blipFill>
        <p:spPr>
          <a:xfrm>
            <a:off x="1105200" y="1859760"/>
            <a:ext cx="9975600" cy="624600"/>
          </a:xfrm>
          <a:prstGeom prst="rect">
            <a:avLst/>
          </a:prstGeom>
          <a:ln>
            <a:noFill/>
          </a:ln>
        </p:spPr>
      </p:pic>
      <p:sp>
        <p:nvSpPr>
          <p:cNvPr id="194" name="CustomShape 3"/>
          <p:cNvSpPr/>
          <p:nvPr/>
        </p:nvSpPr>
        <p:spPr>
          <a:xfrm>
            <a:off x="1028880" y="1793160"/>
            <a:ext cx="10127160" cy="7538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95" name="Line 4"/>
          <p:cNvSpPr/>
          <p:nvPr/>
        </p:nvSpPr>
        <p:spPr>
          <a:xfrm>
            <a:off x="7078680" y="2184120"/>
            <a:ext cx="360" cy="226440"/>
          </a:xfrm>
          <a:prstGeom prst="line">
            <a:avLst/>
          </a:prstGeom>
          <a:ln w="57240">
            <a:solidFill>
              <a:srgbClr val="c00000"/>
            </a:solidFill>
            <a:round/>
          </a:ln>
        </p:spPr>
        <p:style>
          <a:lnRef idx="1">
            <a:schemeClr val="accent1"/>
          </a:lnRef>
          <a:fillRef idx="0">
            <a:schemeClr val="accent1"/>
          </a:fillRef>
          <a:effectRef idx="0">
            <a:schemeClr val="accent1"/>
          </a:effectRef>
          <a:fontRef idx="minor"/>
        </p:style>
      </p:sp>
      <p:sp>
        <p:nvSpPr>
          <p:cNvPr id="196" name="Line 5"/>
          <p:cNvSpPr/>
          <p:nvPr/>
        </p:nvSpPr>
        <p:spPr>
          <a:xfrm>
            <a:off x="3291480" y="2194560"/>
            <a:ext cx="360" cy="236160"/>
          </a:xfrm>
          <a:prstGeom prst="line">
            <a:avLst/>
          </a:prstGeom>
          <a:ln w="19080">
            <a:solidFill>
              <a:srgbClr val="ff0000"/>
            </a:solidFill>
            <a:custDash>
              <a:ds d="300000" sp="100000"/>
            </a:custDash>
            <a:round/>
          </a:ln>
        </p:spPr>
        <p:style>
          <a:lnRef idx="1">
            <a:schemeClr val="accent1"/>
          </a:lnRef>
          <a:fillRef idx="0">
            <a:schemeClr val="accent1"/>
          </a:fillRef>
          <a:effectRef idx="0">
            <a:schemeClr val="accent1"/>
          </a:effectRef>
          <a:fontRef idx="minor"/>
        </p:style>
      </p:sp>
      <p:sp>
        <p:nvSpPr>
          <p:cNvPr id="197" name="Line 6"/>
          <p:cNvSpPr/>
          <p:nvPr/>
        </p:nvSpPr>
        <p:spPr>
          <a:xfrm>
            <a:off x="5217840" y="2194560"/>
            <a:ext cx="360" cy="236160"/>
          </a:xfrm>
          <a:prstGeom prst="line">
            <a:avLst/>
          </a:prstGeom>
          <a:ln w="19080">
            <a:solidFill>
              <a:srgbClr val="ff0000"/>
            </a:solidFill>
            <a:custDash>
              <a:ds d="300000" sp="100000"/>
            </a:custDash>
            <a:round/>
          </a:ln>
        </p:spPr>
        <p:style>
          <a:lnRef idx="1">
            <a:schemeClr val="accent1"/>
          </a:lnRef>
          <a:fillRef idx="0">
            <a:schemeClr val="accent1"/>
          </a:fillRef>
          <a:effectRef idx="0">
            <a:schemeClr val="accent1"/>
          </a:effectRef>
          <a:fontRef idx="minor"/>
        </p:style>
      </p:sp>
      <p:pic>
        <p:nvPicPr>
          <p:cNvPr id="198" name="Picture 6" descr=""/>
          <p:cNvPicPr/>
          <p:nvPr/>
        </p:nvPicPr>
        <p:blipFill>
          <a:blip r:embed="rId2"/>
          <a:stretch/>
        </p:blipFill>
        <p:spPr>
          <a:xfrm>
            <a:off x="2985480" y="1887480"/>
            <a:ext cx="911160" cy="2350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45880" y="2561760"/>
            <a:ext cx="11431440" cy="10652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Tw Cen MT"/>
              </a:rPr>
              <a:t>Now try doing the same practice question again, this time paying attention to the meter</a:t>
            </a: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024200" y="50580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Start of Section 1</a:t>
            </a:r>
            <a:endParaRPr b="0" lang="en-US" sz="5000" spc="-1" strike="noStrike">
              <a:latin typeface="Arial"/>
            </a:endParaRPr>
          </a:p>
        </p:txBody>
      </p:sp>
      <p:sp>
        <p:nvSpPr>
          <p:cNvPr id="201" name="CustomShape 2"/>
          <p:cNvSpPr/>
          <p:nvPr/>
        </p:nvSpPr>
        <p:spPr>
          <a:xfrm>
            <a:off x="1024200" y="2076480"/>
            <a:ext cx="10741680" cy="456048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Now you are ready for the main questions!</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Don't be careless about opening cells, but don't be too cautious about it either. So long as you only open up what you need, you will be fine. </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1" lang="en-US" sz="2800" spc="-1" strike="noStrike">
                <a:solidFill>
                  <a:srgbClr val="c00000"/>
                </a:solidFill>
                <a:latin typeface="Tw Cen MT"/>
              </a:rPr>
              <a:t>Remember the person who gets the MAXIMUM ANSWERS RIGHT WHILE OPENING UP RELEVANT CELLS WINS!</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You will be linking pairs from two voter registry sources 4 years apart (April 2013 and March 2017) in one US county of </a:t>
            </a:r>
            <a:r>
              <a:rPr b="0" lang="en-US" sz="2800" spc="-1" strike="noStrike">
                <a:solidFill>
                  <a:srgbClr val="c00000"/>
                </a:solidFill>
                <a:latin typeface="Tw Cen MT"/>
              </a:rPr>
              <a:t>population size approximately 1 million</a:t>
            </a:r>
            <a:r>
              <a:rPr b="0" lang="en-US" sz="2800" spc="-1" strike="noStrike">
                <a:solidFill>
                  <a:srgbClr val="000000"/>
                </a:solidFill>
                <a:latin typeface="Tw Cen MT"/>
              </a:rPr>
              <a:t>.  </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Click on the </a:t>
            </a:r>
            <a:r>
              <a:rPr b="0" lang="en-US" sz="2800" spc="-1" strike="noStrike">
                <a:solidFill>
                  <a:srgbClr val="c00000"/>
                </a:solidFill>
                <a:latin typeface="Tw Cen MT"/>
              </a:rPr>
              <a:t>Next</a:t>
            </a:r>
            <a:r>
              <a:rPr b="0" lang="en-US" sz="2800" spc="-1" strike="noStrike">
                <a:solidFill>
                  <a:srgbClr val="000000"/>
                </a:solidFill>
                <a:latin typeface="Tw Cen MT"/>
              </a:rPr>
              <a:t> button when you are ready to start.</a:t>
            </a:r>
            <a:endParaRPr b="0" lang="en-US" sz="2800" spc="-1" strike="noStrike">
              <a:latin typeface="Arial"/>
            </a:endParaRPr>
          </a:p>
          <a:p>
            <a:pPr>
              <a:lnSpc>
                <a:spcPct val="90000"/>
              </a:lnSpc>
              <a:spcBef>
                <a:spcPts val="1199"/>
              </a:spcBef>
              <a:spcAft>
                <a:spcPts val="201"/>
              </a:spcAft>
            </a:pPr>
            <a:endParaRPr b="0" lang="en-US" sz="2800" spc="-1" strike="noStrike">
              <a:latin typeface="Arial"/>
            </a:endParaRPr>
          </a:p>
          <a:p>
            <a:pPr>
              <a:lnSpc>
                <a:spcPct val="90000"/>
              </a:lnSpc>
              <a:spcBef>
                <a:spcPts val="1199"/>
              </a:spcBef>
              <a:spcAft>
                <a:spcPts val="201"/>
              </a:spcAft>
            </a:pPr>
            <a:endParaRPr b="0" lang="en-US"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024200" y="50580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Start of Section 1</a:t>
            </a:r>
            <a:endParaRPr b="0" lang="en-US" sz="5000" spc="-1" strike="noStrike">
              <a:latin typeface="Arial"/>
            </a:endParaRPr>
          </a:p>
        </p:txBody>
      </p:sp>
      <p:sp>
        <p:nvSpPr>
          <p:cNvPr id="203" name="CustomShape 2"/>
          <p:cNvSpPr/>
          <p:nvPr/>
        </p:nvSpPr>
        <p:spPr>
          <a:xfrm>
            <a:off x="1024200" y="2076480"/>
            <a:ext cx="10741680" cy="456048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Now you are ready for the main questions!</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You will be linking pairs from two voter registry sources 4 years apart (April 2013 and March 2017) in one US county of </a:t>
            </a:r>
            <a:r>
              <a:rPr b="0" lang="en-US" sz="2800" spc="-1" strike="noStrike">
                <a:solidFill>
                  <a:srgbClr val="c00000"/>
                </a:solidFill>
                <a:latin typeface="Tw Cen MT"/>
              </a:rPr>
              <a:t>population size approximately 1 million</a:t>
            </a:r>
            <a:r>
              <a:rPr b="0" lang="en-US" sz="2800" spc="-1" strike="noStrike">
                <a:solidFill>
                  <a:srgbClr val="000000"/>
                </a:solidFill>
                <a:latin typeface="Tw Cen MT"/>
              </a:rPr>
              <a:t>.  </a:t>
            </a:r>
            <a:endParaRPr b="0" lang="en-US" sz="2800" spc="-1" strike="noStrike">
              <a:latin typeface="Arial"/>
            </a:endParaRPr>
          </a:p>
          <a:p>
            <a:pPr marL="91440" indent="-91080">
              <a:lnSpc>
                <a:spcPct val="90000"/>
              </a:lnSpc>
              <a:spcBef>
                <a:spcPts val="1199"/>
              </a:spcBef>
              <a:spcAft>
                <a:spcPts val="201"/>
              </a:spcAft>
              <a:buClr>
                <a:srgbClr val="99cb38"/>
              </a:buClr>
              <a:buFont typeface="Tw Cen MT"/>
              <a:buChar char=" "/>
            </a:pPr>
            <a:r>
              <a:rPr b="0" lang="en-US" sz="2800" spc="-1" strike="noStrike">
                <a:solidFill>
                  <a:srgbClr val="000000"/>
                </a:solidFill>
                <a:latin typeface="Tw Cen MT"/>
              </a:rPr>
              <a:t>Click on the </a:t>
            </a:r>
            <a:r>
              <a:rPr b="0" lang="en-US" sz="2800" spc="-1" strike="noStrike">
                <a:solidFill>
                  <a:srgbClr val="c00000"/>
                </a:solidFill>
                <a:latin typeface="Tw Cen MT"/>
              </a:rPr>
              <a:t>Next</a:t>
            </a:r>
            <a:r>
              <a:rPr b="0" lang="en-US" sz="2800" spc="-1" strike="noStrike">
                <a:solidFill>
                  <a:srgbClr val="000000"/>
                </a:solidFill>
                <a:latin typeface="Tw Cen MT"/>
              </a:rPr>
              <a:t> button when you are ready to start.</a:t>
            </a:r>
            <a:endParaRPr b="0" lang="en-US" sz="2800" spc="-1" strike="noStrike">
              <a:latin typeface="Arial"/>
            </a:endParaRPr>
          </a:p>
          <a:p>
            <a:pPr>
              <a:lnSpc>
                <a:spcPct val="90000"/>
              </a:lnSpc>
              <a:spcBef>
                <a:spcPts val="1199"/>
              </a:spcBef>
              <a:spcAft>
                <a:spcPts val="201"/>
              </a:spcAft>
            </a:pPr>
            <a:endParaRPr b="0" lang="en-US" sz="2800" spc="-1" strike="noStrike">
              <a:latin typeface="Arial"/>
            </a:endParaRPr>
          </a:p>
          <a:p>
            <a:pPr>
              <a:lnSpc>
                <a:spcPct val="90000"/>
              </a:lnSpc>
              <a:spcBef>
                <a:spcPts val="1199"/>
              </a:spcBef>
              <a:spcAft>
                <a:spcPts val="201"/>
              </a:spcAft>
            </a:pP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latin typeface="Tw Cen MT Condensed"/>
              </a:rPr>
              <a:t>Section 2</a:t>
            </a:r>
            <a:endParaRPr b="0" lang="en-US" sz="5000" spc="-1" strike="noStrike">
              <a:solidFill>
                <a:srgbClr val="000000"/>
              </a:solidFill>
              <a:latin typeface="Tw Cen MT"/>
            </a:endParaRPr>
          </a:p>
        </p:txBody>
      </p:sp>
      <p:sp>
        <p:nvSpPr>
          <p:cNvPr id="205" name="TextShape 2"/>
          <p:cNvSpPr txBox="1"/>
          <p:nvPr/>
        </p:nvSpPr>
        <p:spPr>
          <a:xfrm>
            <a:off x="1024200" y="2945880"/>
            <a:ext cx="9719640" cy="3743280"/>
          </a:xfrm>
          <a:prstGeom prst="rect">
            <a:avLst/>
          </a:prstGeom>
          <a:noFill/>
          <a:ln>
            <a:noFill/>
          </a:ln>
        </p:spPr>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In this section, you will go through an indefinite number of pages, thus the budget is limited per page.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Thus, the budget will not be accumulative.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You will get a fresh budget on each page.</a:t>
            </a:r>
            <a:endParaRPr b="0" lang="en-US" sz="2200" spc="-1" strike="noStrike">
              <a:solidFill>
                <a:srgbClr val="000000"/>
              </a:solidFill>
              <a:latin typeface="Tw Cen MT"/>
            </a:endParaRPr>
          </a:p>
        </p:txBody>
      </p:sp>
      <p:pic>
        <p:nvPicPr>
          <p:cNvPr id="206" name="Picture 13" descr=""/>
          <p:cNvPicPr/>
          <p:nvPr/>
        </p:nvPicPr>
        <p:blipFill>
          <a:blip r:embed="rId1"/>
          <a:srcRect l="1539" t="21673" r="2308" b="10837"/>
          <a:stretch/>
        </p:blipFill>
        <p:spPr>
          <a:xfrm>
            <a:off x="1009440" y="1954080"/>
            <a:ext cx="9975600" cy="624600"/>
          </a:xfrm>
          <a:prstGeom prst="rect">
            <a:avLst/>
          </a:prstGeom>
          <a:ln>
            <a:noFill/>
          </a:ln>
        </p:spPr>
      </p:pic>
      <p:sp>
        <p:nvSpPr>
          <p:cNvPr id="207" name="CustomShape 3"/>
          <p:cNvSpPr/>
          <p:nvPr/>
        </p:nvSpPr>
        <p:spPr>
          <a:xfrm>
            <a:off x="923400" y="1896840"/>
            <a:ext cx="10127160" cy="75384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8" name="Line 4"/>
          <p:cNvSpPr/>
          <p:nvPr/>
        </p:nvSpPr>
        <p:spPr>
          <a:xfrm>
            <a:off x="6980400" y="2270880"/>
            <a:ext cx="360" cy="22644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pic>
        <p:nvPicPr>
          <p:cNvPr id="209" name="Picture 6" descr=""/>
          <p:cNvPicPr/>
          <p:nvPr/>
        </p:nvPicPr>
        <p:blipFill>
          <a:blip r:embed="rId2"/>
          <a:stretch/>
        </p:blipFill>
        <p:spPr>
          <a:xfrm>
            <a:off x="2879640" y="1972080"/>
            <a:ext cx="911160" cy="2350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610480" y="4960080"/>
            <a:ext cx="3200040" cy="1462680"/>
          </a:xfrm>
          <a:prstGeom prst="rect">
            <a:avLst/>
          </a:prstGeom>
          <a:noFill/>
          <a:ln>
            <a:noFill/>
          </a:ln>
        </p:spPr>
        <p:txBody>
          <a:bodyPr anchor="ctr"/>
          <a:p>
            <a:pPr>
              <a:lnSpc>
                <a:spcPct val="100000"/>
              </a:lnSpc>
              <a:spcAft>
                <a:spcPts val="201"/>
              </a:spcAft>
            </a:pPr>
            <a:r>
              <a:rPr b="0" lang="en-US" sz="1800" spc="-1" strike="noStrike">
                <a:solidFill>
                  <a:srgbClr val="0d0d0d"/>
                </a:solidFill>
                <a:latin typeface="Tw Cen MT"/>
              </a:rPr>
              <a:t>Video on clickable interface</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More Information with One Click</a:t>
            </a:r>
            <a:endParaRPr b="0" lang="en-US" sz="5000" spc="-1" strike="noStrike">
              <a:latin typeface="Arial"/>
            </a:endParaRPr>
          </a:p>
        </p:txBody>
      </p:sp>
      <p:sp>
        <p:nvSpPr>
          <p:cNvPr id="138"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p>
            <a:pPr marL="91440" indent="-90720">
              <a:lnSpc>
                <a:spcPct val="90000"/>
              </a:lnSpc>
              <a:buClr>
                <a:srgbClr val="99cb38"/>
              </a:buClr>
              <a:buFont typeface="Tw Cen MT"/>
              <a:buChar char=" "/>
            </a:pPr>
            <a:r>
              <a:rPr b="0" lang="en-US" sz="2200" spc="-1" strike="noStrike">
                <a:solidFill>
                  <a:srgbClr val="000000"/>
                </a:solidFill>
                <a:latin typeface="Tw Cen MT"/>
              </a:rPr>
              <a:t>Did you pay attention to how cells were clicked open? </a:t>
            </a:r>
            <a:endParaRPr b="0" lang="en-US" sz="2200" spc="-1" strike="noStrike">
              <a:latin typeface="Arial"/>
            </a:endParaRPr>
          </a:p>
          <a:p>
            <a:pPr>
              <a:lnSpc>
                <a:spcPct val="9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For cells that are </a:t>
            </a:r>
            <a:r>
              <a:rPr b="1" lang="en-US" sz="2200" spc="-1" strike="noStrike">
                <a:solidFill>
                  <a:srgbClr val="c00000"/>
                </a:solidFill>
                <a:latin typeface="Tw Cen MT"/>
              </a:rPr>
              <a:t>completely identical </a:t>
            </a:r>
            <a:r>
              <a:rPr b="0" lang="en-US" sz="2200" spc="-1" strike="noStrike">
                <a:solidFill>
                  <a:srgbClr val="000000"/>
                </a:solidFill>
                <a:latin typeface="Tw Cen MT"/>
              </a:rPr>
              <a:t>or</a:t>
            </a:r>
            <a:r>
              <a:rPr b="1" lang="en-US" sz="2200" spc="-1" strike="noStrike">
                <a:solidFill>
                  <a:srgbClr val="c00000"/>
                </a:solidFill>
                <a:latin typeface="Tw Cen MT"/>
              </a:rPr>
              <a:t> completely different</a:t>
            </a:r>
            <a:r>
              <a:rPr b="0" lang="en-US" sz="2200" spc="-1" strike="noStrike">
                <a:solidFill>
                  <a:srgbClr val="000000"/>
                </a:solidFill>
                <a:latin typeface="Tw Cen MT"/>
              </a:rPr>
              <a:t>, </a:t>
            </a:r>
            <a:endParaRPr b="0" lang="en-US" sz="2200" spc="-1" strike="noStrike">
              <a:latin typeface="Arial"/>
            </a:endParaRPr>
          </a:p>
          <a:p>
            <a:pPr lvl="1" marL="548640" indent="-90720">
              <a:lnSpc>
                <a:spcPct val="90000"/>
              </a:lnSpc>
              <a:buClr>
                <a:srgbClr val="99cb38"/>
              </a:buClr>
              <a:buFont typeface="Tw Cen MT"/>
              <a:buChar char=" "/>
            </a:pPr>
            <a:r>
              <a:rPr b="0" lang="en-US" sz="2200" spc="-1" strike="noStrike">
                <a:solidFill>
                  <a:srgbClr val="000000"/>
                </a:solidFill>
                <a:latin typeface="Tw Cen MT"/>
              </a:rPr>
              <a:t>all the contents will be </a:t>
            </a:r>
            <a:r>
              <a:rPr b="1" lang="en-US" sz="2200" spc="-1" strike="noStrike">
                <a:solidFill>
                  <a:srgbClr val="c00000"/>
                </a:solidFill>
                <a:latin typeface="Tw Cen MT"/>
              </a:rPr>
              <a:t>fully opened in one click</a:t>
            </a:r>
            <a:r>
              <a:rPr b="0" lang="en-US" sz="2200" spc="-1" strike="noStrike">
                <a:solidFill>
                  <a:srgbClr val="000000"/>
                </a:solidFill>
                <a:latin typeface="Tw Cen MT"/>
              </a:rPr>
              <a:t>.</a:t>
            </a:r>
            <a:endParaRPr b="0" lang="en-US" sz="2200" spc="-1" strike="noStrike">
              <a:latin typeface="Arial"/>
            </a:endParaRPr>
          </a:p>
          <a:p>
            <a:pPr>
              <a:lnSpc>
                <a:spcPct val="90000"/>
              </a:lnSpc>
            </a:pPr>
            <a:endParaRPr b="0" lang="en-US" sz="2200" spc="-1" strike="noStrike">
              <a:latin typeface="Arial"/>
            </a:endParaRPr>
          </a:p>
        </p:txBody>
      </p:sp>
      <p:pic>
        <p:nvPicPr>
          <p:cNvPr id="139" name="Content Placeholder 3" descr=""/>
          <p:cNvPicPr/>
          <p:nvPr/>
        </p:nvPicPr>
        <p:blipFill>
          <a:blip r:embed="rId1"/>
          <a:srcRect l="27318" t="72096" r="64510" b="3962"/>
          <a:stretch/>
        </p:blipFill>
        <p:spPr>
          <a:xfrm>
            <a:off x="3991320" y="3871080"/>
            <a:ext cx="992880" cy="84384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40" name="Picture 6" descr=""/>
          <p:cNvPicPr/>
          <p:nvPr/>
        </p:nvPicPr>
        <p:blipFill>
          <a:blip r:embed="rId2"/>
          <a:srcRect l="27306" t="67607" r="64554" b="4941"/>
          <a:stretch/>
        </p:blipFill>
        <p:spPr>
          <a:xfrm>
            <a:off x="6494400" y="3842280"/>
            <a:ext cx="891720" cy="86472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41" name="CustomShape 3"/>
          <p:cNvSpPr/>
          <p:nvPr/>
        </p:nvSpPr>
        <p:spPr>
          <a:xfrm>
            <a:off x="5366160" y="406728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42" name="Picture 9" descr=""/>
          <p:cNvPicPr/>
          <p:nvPr/>
        </p:nvPicPr>
        <p:blipFill>
          <a:blip r:embed="rId3"/>
          <a:stretch/>
        </p:blipFill>
        <p:spPr>
          <a:xfrm>
            <a:off x="5396400" y="3714480"/>
            <a:ext cx="624960" cy="456120"/>
          </a:xfrm>
          <a:prstGeom prst="rect">
            <a:avLst/>
          </a:prstGeom>
          <a:ln>
            <a:noFill/>
          </a:ln>
        </p:spPr>
      </p:pic>
      <p:pic>
        <p:nvPicPr>
          <p:cNvPr id="143" name="Content Placeholder 3" descr=""/>
          <p:cNvPicPr/>
          <p:nvPr/>
        </p:nvPicPr>
        <p:blipFill>
          <a:blip r:embed="rId4"/>
          <a:srcRect l="27737" t="7936" r="62304" b="62721"/>
          <a:stretch/>
        </p:blipFill>
        <p:spPr>
          <a:xfrm>
            <a:off x="3991320" y="5049360"/>
            <a:ext cx="945000" cy="80928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44" name="Picture 13" descr=""/>
          <p:cNvPicPr/>
          <p:nvPr/>
        </p:nvPicPr>
        <p:blipFill>
          <a:blip r:embed="rId5"/>
          <a:srcRect l="27738" t="8887" r="61460" b="64249"/>
          <a:stretch/>
        </p:blipFill>
        <p:spPr>
          <a:xfrm>
            <a:off x="6429600" y="5049360"/>
            <a:ext cx="1024920" cy="75672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45" name="CustomShape 4"/>
          <p:cNvSpPr/>
          <p:nvPr/>
        </p:nvSpPr>
        <p:spPr>
          <a:xfrm>
            <a:off x="5338800" y="530820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46" name="Picture 9" descr=""/>
          <p:cNvPicPr/>
          <p:nvPr/>
        </p:nvPicPr>
        <p:blipFill>
          <a:blip r:embed="rId6"/>
          <a:stretch/>
        </p:blipFill>
        <p:spPr>
          <a:xfrm>
            <a:off x="5366160" y="4955760"/>
            <a:ext cx="624960" cy="4561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More Information with Two Clicks</a:t>
            </a:r>
            <a:endParaRPr b="0" lang="en-US" sz="5000" spc="-1" strike="noStrike">
              <a:latin typeface="Arial"/>
            </a:endParaRPr>
          </a:p>
        </p:txBody>
      </p:sp>
      <p:sp>
        <p:nvSpPr>
          <p:cNvPr id="148"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p>
            <a:pPr marL="91440" indent="-90720">
              <a:lnSpc>
                <a:spcPct val="90000"/>
              </a:lnSpc>
              <a:buClr>
                <a:srgbClr val="99cb38"/>
              </a:buClr>
              <a:buFont typeface="Tw Cen MT"/>
              <a:buChar char=" "/>
            </a:pPr>
            <a:r>
              <a:rPr b="0" lang="en-US" sz="2200" spc="-1" strike="noStrike">
                <a:solidFill>
                  <a:srgbClr val="000000"/>
                </a:solidFill>
                <a:latin typeface="Tw Cen MT"/>
              </a:rPr>
              <a:t>For cells that are partly different, one click will only show details for the different parts. A second click will show the full information. </a:t>
            </a:r>
            <a:endParaRPr b="0" lang="en-US" sz="2200" spc="-1" strike="noStrike">
              <a:latin typeface="Arial"/>
            </a:endParaRPr>
          </a:p>
          <a:p>
            <a:pPr>
              <a:lnSpc>
                <a:spcPct val="9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That means </a:t>
            </a:r>
            <a:r>
              <a:rPr b="1" lang="en-US" sz="2200" spc="-1" strike="noStrike">
                <a:solidFill>
                  <a:srgbClr val="c00000"/>
                </a:solidFill>
                <a:latin typeface="Tw Cen MT"/>
              </a:rPr>
              <a:t>partially different cells can be clicked twice to open them fully</a:t>
            </a: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Remember, you might not need to see it all. </a:t>
            </a:r>
            <a:endParaRPr b="0" lang="en-US" sz="2200" spc="-1" strike="noStrike">
              <a:latin typeface="Arial"/>
            </a:endParaRPr>
          </a:p>
          <a:p>
            <a:pPr lvl="1" marL="548640" indent="-90720">
              <a:lnSpc>
                <a:spcPct val="90000"/>
              </a:lnSpc>
              <a:buClr>
                <a:srgbClr val="99cb38"/>
              </a:buClr>
              <a:buFont typeface="Tw Cen MT"/>
              <a:buChar char=" "/>
            </a:pPr>
            <a:r>
              <a:rPr b="0" lang="en-US" sz="2200" spc="-1" strike="noStrike">
                <a:solidFill>
                  <a:srgbClr val="000000"/>
                </a:solidFill>
                <a:latin typeface="Tw Cen MT"/>
              </a:rPr>
              <a:t>In the first example, you probably only need to see the JR and not William</a:t>
            </a:r>
            <a:endParaRPr b="0" lang="en-US" sz="2200" spc="-1" strike="noStrike">
              <a:latin typeface="Arial"/>
            </a:endParaRPr>
          </a:p>
        </p:txBody>
      </p:sp>
      <p:pic>
        <p:nvPicPr>
          <p:cNvPr id="149" name="Content Placeholder 3" descr=""/>
          <p:cNvPicPr/>
          <p:nvPr/>
        </p:nvPicPr>
        <p:blipFill>
          <a:blip r:embed="rId1"/>
          <a:srcRect l="42553" t="7751" r="46440" b="62721"/>
          <a:stretch/>
        </p:blipFill>
        <p:spPr>
          <a:xfrm>
            <a:off x="4651200" y="4433040"/>
            <a:ext cx="1044720" cy="81396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50" name="Picture 24" descr=""/>
          <p:cNvPicPr/>
          <p:nvPr/>
        </p:nvPicPr>
        <p:blipFill>
          <a:blip r:embed="rId2"/>
          <a:srcRect l="42546" t="7319" r="47232" b="68612"/>
          <a:stretch/>
        </p:blipFill>
        <p:spPr>
          <a:xfrm>
            <a:off x="2249640" y="4366440"/>
            <a:ext cx="1059480" cy="86220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51" name="Picture 26" descr=""/>
          <p:cNvPicPr/>
          <p:nvPr/>
        </p:nvPicPr>
        <p:blipFill>
          <a:blip r:embed="rId3"/>
          <a:srcRect l="42798" t="72958" r="45320" b="3594"/>
          <a:stretch/>
        </p:blipFill>
        <p:spPr>
          <a:xfrm>
            <a:off x="6936840" y="4376160"/>
            <a:ext cx="1132920" cy="77220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52" name="CustomShape 3"/>
          <p:cNvSpPr/>
          <p:nvPr/>
        </p:nvSpPr>
        <p:spPr>
          <a:xfrm>
            <a:off x="3688200" y="471888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53" name="Picture 9" descr=""/>
          <p:cNvPicPr/>
          <p:nvPr/>
        </p:nvPicPr>
        <p:blipFill>
          <a:blip r:embed="rId4"/>
          <a:stretch/>
        </p:blipFill>
        <p:spPr>
          <a:xfrm>
            <a:off x="3716640" y="4366440"/>
            <a:ext cx="624960" cy="456120"/>
          </a:xfrm>
          <a:prstGeom prst="rect">
            <a:avLst/>
          </a:prstGeom>
          <a:ln>
            <a:noFill/>
          </a:ln>
        </p:spPr>
      </p:pic>
      <p:sp>
        <p:nvSpPr>
          <p:cNvPr id="154" name="CustomShape 4"/>
          <p:cNvSpPr/>
          <p:nvPr/>
        </p:nvSpPr>
        <p:spPr>
          <a:xfrm>
            <a:off x="5946120" y="465228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55" name="Picture 9" descr=""/>
          <p:cNvPicPr/>
          <p:nvPr/>
        </p:nvPicPr>
        <p:blipFill>
          <a:blip r:embed="rId5"/>
          <a:stretch/>
        </p:blipFill>
        <p:spPr>
          <a:xfrm>
            <a:off x="5974560" y="4299840"/>
            <a:ext cx="624960" cy="456120"/>
          </a:xfrm>
          <a:prstGeom prst="rect">
            <a:avLst/>
          </a:prstGeom>
          <a:ln>
            <a:noFill/>
          </a:ln>
        </p:spPr>
      </p:pic>
      <p:pic>
        <p:nvPicPr>
          <p:cNvPr id="156" name="Picture 2" descr=""/>
          <p:cNvPicPr/>
          <p:nvPr/>
        </p:nvPicPr>
        <p:blipFill>
          <a:blip r:embed="rId6"/>
          <a:stretch/>
        </p:blipFill>
        <p:spPr>
          <a:xfrm>
            <a:off x="2241360" y="5538600"/>
            <a:ext cx="1018440" cy="88416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57" name="Picture 4" descr=""/>
          <p:cNvPicPr/>
          <p:nvPr/>
        </p:nvPicPr>
        <p:blipFill>
          <a:blip r:embed="rId7"/>
          <a:stretch/>
        </p:blipFill>
        <p:spPr>
          <a:xfrm>
            <a:off x="4711320" y="5553000"/>
            <a:ext cx="980280" cy="87048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58" name="Picture 6" descr=""/>
          <p:cNvPicPr/>
          <p:nvPr/>
        </p:nvPicPr>
        <p:blipFill>
          <a:blip r:embed="rId8"/>
          <a:stretch/>
        </p:blipFill>
        <p:spPr>
          <a:xfrm>
            <a:off x="7024680" y="5553000"/>
            <a:ext cx="1008000" cy="87912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59" name="CustomShape 5"/>
          <p:cNvSpPr/>
          <p:nvPr/>
        </p:nvSpPr>
        <p:spPr>
          <a:xfrm>
            <a:off x="3657600" y="589608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60" name="Picture 9" descr=""/>
          <p:cNvPicPr/>
          <p:nvPr/>
        </p:nvPicPr>
        <p:blipFill>
          <a:blip r:embed="rId9"/>
          <a:stretch/>
        </p:blipFill>
        <p:spPr>
          <a:xfrm>
            <a:off x="3695760" y="5553000"/>
            <a:ext cx="624960" cy="456120"/>
          </a:xfrm>
          <a:prstGeom prst="rect">
            <a:avLst/>
          </a:prstGeom>
          <a:ln>
            <a:noFill/>
          </a:ln>
        </p:spPr>
      </p:pic>
      <p:sp>
        <p:nvSpPr>
          <p:cNvPr id="161" name="CustomShape 6"/>
          <p:cNvSpPr/>
          <p:nvPr/>
        </p:nvSpPr>
        <p:spPr>
          <a:xfrm>
            <a:off x="5915160" y="5838840"/>
            <a:ext cx="802800" cy="483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62" name="Picture 9" descr=""/>
          <p:cNvPicPr/>
          <p:nvPr/>
        </p:nvPicPr>
        <p:blipFill>
          <a:blip r:embed="rId10"/>
          <a:stretch/>
        </p:blipFill>
        <p:spPr>
          <a:xfrm>
            <a:off x="5943600" y="5477040"/>
            <a:ext cx="624960" cy="4561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What to open?</a:t>
            </a:r>
            <a:endParaRPr b="0" lang="en-US" sz="5000" spc="-1" strike="noStrike">
              <a:latin typeface="Arial"/>
            </a:endParaRPr>
          </a:p>
        </p:txBody>
      </p:sp>
      <p:sp>
        <p:nvSpPr>
          <p:cNvPr id="164" name="CustomShape 2"/>
          <p:cNvSpPr/>
          <p:nvPr/>
        </p:nvSpPr>
        <p:spPr>
          <a:xfrm>
            <a:off x="1023840" y="2286000"/>
            <a:ext cx="10299240" cy="4022280"/>
          </a:xfrm>
          <a:prstGeom prst="rect">
            <a:avLst/>
          </a:prstGeom>
          <a:noFill/>
          <a:ln>
            <a:noFill/>
          </a:ln>
        </p:spPr>
        <p:style>
          <a:lnRef idx="0"/>
          <a:fillRef idx="0"/>
          <a:effectRef idx="0"/>
          <a:fontRef idx="minor"/>
        </p:style>
        <p:txBody>
          <a:bodyPr lIns="45720" rIns="45720" tIns="45000" bIns="45000"/>
          <a:p>
            <a:pPr marL="91440" indent="-90360">
              <a:lnSpc>
                <a:spcPct val="90000"/>
              </a:lnSpc>
              <a:buClr>
                <a:srgbClr val="99cb38"/>
              </a:buClr>
              <a:buFont typeface="Tw Cen MT"/>
              <a:buChar char=" "/>
            </a:pPr>
            <a:r>
              <a:rPr b="0" lang="en-US" sz="2200" spc="-1" strike="noStrike">
                <a:solidFill>
                  <a:srgbClr val="000000"/>
                </a:solidFill>
                <a:latin typeface="Tw Cen MT"/>
              </a:rPr>
              <a:t>Remember, you should open the relevant cells you need to make the correct linkage decision.</a:t>
            </a:r>
            <a:endParaRPr b="0" lang="en-US" sz="2200" spc="-1" strike="noStrike">
              <a:latin typeface="Arial"/>
            </a:endParaRPr>
          </a:p>
          <a:p>
            <a:pPr>
              <a:lnSpc>
                <a:spcPct val="90000"/>
              </a:lnSpc>
            </a:pPr>
            <a:endParaRPr b="0" lang="en-US" sz="2200" spc="-1" strike="noStrike">
              <a:latin typeface="Arial"/>
            </a:endParaRPr>
          </a:p>
          <a:p>
            <a:pPr marL="91440" indent="-90360">
              <a:lnSpc>
                <a:spcPct val="90000"/>
              </a:lnSpc>
              <a:buClr>
                <a:srgbClr val="99cb38"/>
              </a:buClr>
              <a:buFont typeface="Tw Cen MT"/>
              <a:buChar char=" "/>
            </a:pPr>
            <a:r>
              <a:rPr b="0" lang="en-US" sz="2200" spc="-1" strike="noStrike">
                <a:solidFill>
                  <a:srgbClr val="000000"/>
                </a:solidFill>
                <a:latin typeface="Tw Cen MT"/>
              </a:rPr>
              <a:t>Do not open cells unless you think it will help you make better decisions but at the same time, if you need information to make good linkage decisions, go ahead and open it!</a:t>
            </a:r>
            <a:endParaRPr b="0" lang="en-US" sz="2200" spc="-1" strike="noStrike">
              <a:latin typeface="Arial"/>
            </a:endParaRPr>
          </a:p>
          <a:p>
            <a:pPr>
              <a:lnSpc>
                <a:spcPct val="90000"/>
              </a:lnSpc>
            </a:pPr>
            <a:endParaRPr b="0" lang="en-US" sz="2200" spc="-1" strike="noStrike">
              <a:latin typeface="Arial"/>
            </a:endParaRPr>
          </a:p>
          <a:p>
            <a:pPr marL="91440" indent="-90360">
              <a:lnSpc>
                <a:spcPct val="90000"/>
              </a:lnSpc>
              <a:buClr>
                <a:srgbClr val="99cb38"/>
              </a:buClr>
              <a:buFont typeface="Tw Cen MT"/>
              <a:buChar char=" "/>
            </a:pPr>
            <a:r>
              <a:rPr b="1" lang="en-US" sz="2200" spc="-1" strike="noStrike">
                <a:solidFill>
                  <a:srgbClr val="c00000"/>
                </a:solidFill>
                <a:latin typeface="Tw Cen MT"/>
              </a:rPr>
              <a:t>You will be given the most credit for correctly answering the most questions while opening up only the relevant cells.</a:t>
            </a:r>
            <a:endParaRPr b="0" lang="en-US" sz="2200" spc="-1" strike="noStrike">
              <a:latin typeface="Arial"/>
            </a:endParaRPr>
          </a:p>
          <a:p>
            <a:pPr>
              <a:lnSpc>
                <a:spcPct val="90000"/>
              </a:lnSpc>
            </a:pPr>
            <a:endParaRPr b="0" lang="en-US" sz="2200" spc="-1" strike="noStrike">
              <a:latin typeface="Arial"/>
            </a:endParaRPr>
          </a:p>
          <a:p>
            <a:pPr marL="91440" indent="-90360">
              <a:lnSpc>
                <a:spcPct val="90000"/>
              </a:lnSpc>
              <a:buClr>
                <a:srgbClr val="99cb38"/>
              </a:buClr>
              <a:buFont typeface="Tw Cen MT"/>
              <a:buChar char=" "/>
            </a:pPr>
            <a:r>
              <a:rPr b="0" lang="en-US" sz="2200" spc="-1" strike="noStrike">
                <a:solidFill>
                  <a:srgbClr val="000000"/>
                </a:solidFill>
                <a:latin typeface="Tw Cen MT"/>
              </a:rPr>
              <a:t>Let’s look at an example next.</a:t>
            </a:r>
            <a:endParaRPr b="0" lang="en-US" sz="2200" spc="-1" strike="noStrike">
              <a:latin typeface="Arial"/>
            </a:endParaRPr>
          </a:p>
          <a:p>
            <a:pPr>
              <a:lnSpc>
                <a:spcPct val="90000"/>
              </a:lnSpc>
            </a:pPr>
            <a:endParaRPr b="0" lang="en-US"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610480" y="4960080"/>
            <a:ext cx="3200040" cy="1462680"/>
          </a:xfrm>
          <a:prstGeom prst="rect">
            <a:avLst/>
          </a:prstGeom>
          <a:noFill/>
          <a:ln>
            <a:noFill/>
          </a:ln>
        </p:spPr>
        <p:txBody>
          <a:bodyPr anchor="ctr"/>
          <a:p>
            <a:pPr>
              <a:lnSpc>
                <a:spcPct val="100000"/>
              </a:lnSpc>
              <a:spcAft>
                <a:spcPts val="201"/>
              </a:spcAft>
            </a:pPr>
            <a:r>
              <a:rPr b="0" lang="en-US" sz="1800" spc="-1" strike="noStrike">
                <a:solidFill>
                  <a:srgbClr val="0d0d0d"/>
                </a:solidFill>
                <a:latin typeface="Tw Cen MT"/>
              </a:rPr>
              <a:t>Video</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What NOT to open?</a:t>
            </a:r>
            <a:endParaRPr b="0" lang="en-US" sz="5000" spc="-1" strike="noStrike">
              <a:latin typeface="Arial"/>
            </a:endParaRPr>
          </a:p>
        </p:txBody>
      </p:sp>
      <p:sp>
        <p:nvSpPr>
          <p:cNvPr id="167" name="CustomShape 2"/>
          <p:cNvSpPr/>
          <p:nvPr/>
        </p:nvSpPr>
        <p:spPr>
          <a:xfrm>
            <a:off x="1024200" y="2286000"/>
            <a:ext cx="10198080" cy="4022640"/>
          </a:xfrm>
          <a:prstGeom prst="rect">
            <a:avLst/>
          </a:prstGeom>
          <a:noFill/>
          <a:ln>
            <a:noFill/>
          </a:ln>
        </p:spPr>
        <p:style>
          <a:lnRef idx="0"/>
          <a:fillRef idx="0"/>
          <a:effectRef idx="0"/>
          <a:fontRef idx="minor"/>
        </p:style>
        <p:txBody>
          <a:bodyPr lIns="45720" rIns="45720" tIns="45000" bIns="45000"/>
          <a:p>
            <a:pPr marL="91440" indent="-90720">
              <a:lnSpc>
                <a:spcPct val="90000"/>
              </a:lnSpc>
              <a:buClr>
                <a:srgbClr val="99cb38"/>
              </a:buClr>
              <a:buFont typeface="Tw Cen MT"/>
              <a:buChar char=" "/>
            </a:pPr>
            <a:r>
              <a:rPr b="1" lang="en-US" sz="2200" spc="-1" strike="noStrike">
                <a:solidFill>
                  <a:srgbClr val="c00000"/>
                </a:solidFill>
                <a:latin typeface="Tw Cen MT"/>
              </a:rPr>
              <a:t>If you don’t need to see the details to make a decision, DO NOT open it.</a:t>
            </a:r>
            <a:endParaRPr b="0" lang="en-US" sz="2200" spc="-1" strike="noStrike">
              <a:latin typeface="Arial"/>
            </a:endParaRPr>
          </a:p>
          <a:p>
            <a:pPr>
              <a:lnSpc>
                <a:spcPct val="9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You may not need to open anything to make a decision, as in the example below.</a:t>
            </a: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Opening up the swapped name does not give you more information to make a decision.</a:t>
            </a:r>
            <a:endParaRPr b="0" lang="en-US" sz="2200" spc="-1" strike="noStrike">
              <a:latin typeface="Arial"/>
            </a:endParaRPr>
          </a:p>
          <a:p>
            <a:pPr>
              <a:lnSpc>
                <a:spcPct val="90000"/>
              </a:lnSpc>
            </a:pPr>
            <a:endParaRPr b="0" lang="en-US" sz="2200" spc="-1" strike="noStrike">
              <a:latin typeface="Arial"/>
            </a:endParaRPr>
          </a:p>
        </p:txBody>
      </p:sp>
      <p:pic>
        <p:nvPicPr>
          <p:cNvPr id="168" name="Picture 2" descr=""/>
          <p:cNvPicPr/>
          <p:nvPr/>
        </p:nvPicPr>
        <p:blipFill>
          <a:blip r:embed="rId1"/>
          <a:stretch/>
        </p:blipFill>
        <p:spPr>
          <a:xfrm>
            <a:off x="439200" y="5468040"/>
            <a:ext cx="11373840" cy="95688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69" name="Picture 3" descr=""/>
          <p:cNvPicPr/>
          <p:nvPr/>
        </p:nvPicPr>
        <p:blipFill>
          <a:blip r:embed="rId2"/>
          <a:stretch/>
        </p:blipFill>
        <p:spPr>
          <a:xfrm>
            <a:off x="439200" y="4012200"/>
            <a:ext cx="11381400" cy="968040"/>
          </a:xfrm>
          <a:prstGeom prst="rect">
            <a:avLst/>
          </a:prstGeom>
          <a:ln w="38160">
            <a:solidFill>
              <a:srgbClr val="000000"/>
            </a:solidFill>
            <a:miter/>
          </a:ln>
          <a:effectLst>
            <a:outerShdw algn="tl" blurRad="50800" dir="2700000" dist="38100" rotWithShape="0">
              <a:srgbClr val="000000">
                <a:alpha val="43000"/>
              </a:srgbClr>
            </a:outerShdw>
          </a:effectLst>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000440" y="34308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When you might want to open identical values?</a:t>
            </a:r>
            <a:endParaRPr b="0" lang="en-US" sz="5000" spc="-1" strike="noStrike">
              <a:latin typeface="Arial"/>
            </a:endParaRPr>
          </a:p>
        </p:txBody>
      </p:sp>
      <p:sp>
        <p:nvSpPr>
          <p:cNvPr id="171" name="CustomShape 2"/>
          <p:cNvSpPr/>
          <p:nvPr/>
        </p:nvSpPr>
        <p:spPr>
          <a:xfrm>
            <a:off x="952560" y="1666800"/>
            <a:ext cx="10699200" cy="4506480"/>
          </a:xfrm>
          <a:prstGeom prst="rect">
            <a:avLst/>
          </a:prstGeom>
          <a:noFill/>
          <a:ln>
            <a:noFill/>
          </a:ln>
        </p:spPr>
        <p:style>
          <a:lnRef idx="0"/>
          <a:fillRef idx="0"/>
          <a:effectRef idx="0"/>
          <a:fontRef idx="minor"/>
        </p:style>
        <p:txBody>
          <a:bodyPr lIns="45720" rIns="45720">
            <a:norm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Sometimes you might need to see the full items even when you know the values are the same: </a:t>
            </a:r>
            <a:endParaRPr b="0" lang="en-US" sz="2200" spc="-1" strike="noStrike">
              <a:latin typeface="Arial"/>
            </a:endParaRPr>
          </a:p>
          <a:p>
            <a:pPr lvl="1" marL="264960" indent="-136800">
              <a:lnSpc>
                <a:spcPct val="90000"/>
              </a:lnSpc>
              <a:spcBef>
                <a:spcPts val="201"/>
              </a:spcBef>
              <a:spcAft>
                <a:spcPts val="400"/>
              </a:spcAft>
              <a:buClr>
                <a:srgbClr val="99cb38"/>
              </a:buClr>
              <a:buFont typeface="Wingdings 3" charset="2"/>
              <a:buChar char=""/>
            </a:pPr>
            <a:r>
              <a:rPr b="0" lang="en-US" sz="1800" spc="-1" strike="noStrike">
                <a:solidFill>
                  <a:srgbClr val="000000"/>
                </a:solidFill>
                <a:latin typeface="Tw Cen MT"/>
              </a:rPr>
              <a:t>Often females change their last name but males do not</a:t>
            </a:r>
            <a:endParaRPr b="0" lang="en-US" sz="1800" spc="-1" strike="noStrike">
              <a:latin typeface="Arial"/>
            </a:endParaRPr>
          </a:p>
        </p:txBody>
      </p:sp>
      <p:pic>
        <p:nvPicPr>
          <p:cNvPr id="172" name="Picture 6" descr=""/>
          <p:cNvPicPr/>
          <p:nvPr/>
        </p:nvPicPr>
        <p:blipFill>
          <a:blip r:embed="rId1"/>
          <a:stretch/>
        </p:blipFill>
        <p:spPr>
          <a:xfrm>
            <a:off x="700920" y="4881240"/>
            <a:ext cx="11214360" cy="1798560"/>
          </a:xfrm>
          <a:prstGeom prst="rect">
            <a:avLst/>
          </a:prstGeom>
          <a:ln w="38160">
            <a:solidFill>
              <a:srgbClr val="000000"/>
            </a:solidFill>
            <a:miter/>
          </a:ln>
          <a:effectLst>
            <a:outerShdw algn="tl" blurRad="50800" dir="2700000" dist="38100" rotWithShape="0">
              <a:srgbClr val="000000">
                <a:alpha val="43000"/>
              </a:srgbClr>
            </a:outerShdw>
          </a:effectLst>
        </p:spPr>
      </p:pic>
      <p:pic>
        <p:nvPicPr>
          <p:cNvPr id="173" name="Picture 7" descr=""/>
          <p:cNvPicPr/>
          <p:nvPr/>
        </p:nvPicPr>
        <p:blipFill>
          <a:blip r:embed="rId2"/>
          <a:stretch/>
        </p:blipFill>
        <p:spPr>
          <a:xfrm>
            <a:off x="685800" y="2457360"/>
            <a:ext cx="11228040" cy="1834920"/>
          </a:xfrm>
          <a:prstGeom prst="rect">
            <a:avLst/>
          </a:prstGeom>
          <a:ln w="38160">
            <a:solidFill>
              <a:srgbClr val="000000"/>
            </a:solidFill>
            <a:miter/>
          </a:ln>
          <a:effectLst>
            <a:outerShdw algn="tl" blurRad="50800" dir="2700000" dist="38100" rotWithShape="0">
              <a:srgbClr val="000000">
                <a:alpha val="43000"/>
              </a:srgbClr>
            </a:outerShdw>
          </a:effectLst>
        </p:spPr>
      </p:pic>
      <p:sp>
        <p:nvSpPr>
          <p:cNvPr id="174" name="CustomShape 3"/>
          <p:cNvSpPr/>
          <p:nvPr/>
        </p:nvSpPr>
        <p:spPr>
          <a:xfrm>
            <a:off x="7624080" y="4385880"/>
            <a:ext cx="483840" cy="400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024200" y="585360"/>
            <a:ext cx="9719280" cy="1499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5000" spc="94" strike="noStrike">
                <a:solidFill>
                  <a:srgbClr val="0d0d0d"/>
                </a:solidFill>
                <a:latin typeface="Tw Cen MT Condensed"/>
              </a:rPr>
              <a:t>Practice</a:t>
            </a:r>
            <a:endParaRPr b="0" lang="en-US" sz="5000" spc="-1" strike="noStrike">
              <a:latin typeface="Arial"/>
            </a:endParaRPr>
          </a:p>
        </p:txBody>
      </p:sp>
      <p:sp>
        <p:nvSpPr>
          <p:cNvPr id="176" name="CustomShape 2"/>
          <p:cNvSpPr/>
          <p:nvPr/>
        </p:nvSpPr>
        <p:spPr>
          <a:xfrm>
            <a:off x="1024200" y="2286000"/>
            <a:ext cx="9719280" cy="4022640"/>
          </a:xfrm>
          <a:prstGeom prst="rect">
            <a:avLst/>
          </a:prstGeom>
          <a:noFill/>
          <a:ln>
            <a:noFill/>
          </a:ln>
        </p:spPr>
        <p:style>
          <a:lnRef idx="0"/>
          <a:fillRef idx="0"/>
          <a:effectRef idx="0"/>
          <a:fontRef idx="minor"/>
        </p:style>
        <p:txBody>
          <a:bodyPr lIns="45720" rIns="45720" tIns="45000" bIns="45000"/>
          <a:p>
            <a:pPr marL="91440" indent="-90720">
              <a:lnSpc>
                <a:spcPct val="90000"/>
              </a:lnSpc>
              <a:buClr>
                <a:srgbClr val="99cb38"/>
              </a:buClr>
              <a:buFont typeface="Tw Cen MT"/>
              <a:buChar char=" "/>
            </a:pPr>
            <a:r>
              <a:rPr b="0" lang="en-US" sz="2200" spc="-1" strike="noStrike">
                <a:solidFill>
                  <a:srgbClr val="000000"/>
                </a:solidFill>
                <a:latin typeface="Tw Cen MT"/>
              </a:rPr>
              <a:t>Now try to make record linkage decisions as best you can.</a:t>
            </a:r>
            <a:endParaRPr b="0" lang="en-US" sz="2200" spc="-1" strike="noStrike">
              <a:latin typeface="Arial"/>
            </a:endParaRPr>
          </a:p>
          <a:p>
            <a:pPr>
              <a:lnSpc>
                <a:spcPct val="90000"/>
              </a:lnSpc>
            </a:pPr>
            <a:endParaRPr b="0" lang="en-US" sz="2200" spc="-1" strike="noStrike">
              <a:latin typeface="Arial"/>
            </a:endParaRPr>
          </a:p>
          <a:p>
            <a:pPr marL="91440" indent="-90720">
              <a:lnSpc>
                <a:spcPct val="90000"/>
              </a:lnSpc>
              <a:buClr>
                <a:srgbClr val="99cb38"/>
              </a:buClr>
              <a:buFont typeface="Tw Cen MT"/>
              <a:buChar char=" "/>
            </a:pPr>
            <a:r>
              <a:rPr b="0" lang="en-US" sz="2200" spc="-1" strike="noStrike">
                <a:solidFill>
                  <a:srgbClr val="000000"/>
                </a:solidFill>
                <a:latin typeface="Tw Cen MT"/>
              </a:rPr>
              <a:t>Be smart and try to only open cells you need to see to make a good decision.</a:t>
            </a:r>
            <a:endParaRPr b="0" lang="en-US" sz="2200" spc="-1" strike="noStrike">
              <a:latin typeface="Arial"/>
            </a:endParaRPr>
          </a:p>
          <a:p>
            <a:pPr>
              <a:lnSpc>
                <a:spcPct val="90000"/>
              </a:lnSpc>
            </a:pPr>
            <a:endParaRPr b="0" lang="en-US" sz="2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2018-08-27T10:28:56Z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