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59" r:id="rId6"/>
    <p:sldId id="276" r:id="rId7"/>
    <p:sldId id="275" r:id="rId8"/>
    <p:sldId id="262" r:id="rId9"/>
    <p:sldId id="280" r:id="rId10"/>
    <p:sldId id="261" r:id="rId11"/>
    <p:sldId id="281" r:id="rId12"/>
    <p:sldId id="273" r:id="rId13"/>
    <p:sldId id="282" r:id="rId14"/>
    <p:sldId id="283" r:id="rId15"/>
    <p:sldId id="272" r:id="rId16"/>
    <p:sldId id="28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8" d="100"/>
          <a:sy n="178" d="100"/>
        </p:scale>
        <p:origin x="-128" y="-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A8D52-7F3F-48AA-91CF-879C8E49DD14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70327-FD86-44E4-A1A2-60A3D893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23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5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2/19/18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fld id="{D047E20C-368A-4602-9AD1-54945EC65D01}" type="slidenum"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Interactive On-Demand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was hard, wasn't it?</a:t>
            </a:r>
          </a:p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Sometimes, data masking can hide data that might be essential for record linkage.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</a:t>
            </a:r>
            <a:r>
              <a:rPr lang="ko-KR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could open up the masked data as</a:t>
            </a:r>
            <a:r>
              <a:rPr lang="ko-KR" alt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need to see more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 the next few pages, we will walk you through an interactive on-demand interface for record linkage.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Now try to make record linkage decisions as best you can.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 smart and try to only open cells you need to see to make a good decision.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00413" y="5114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Privacy Meter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4B272AF-4074-41F9-9284-24602C7B2355}"/>
              </a:ext>
            </a:extLst>
          </p:cNvPr>
          <p:cNvSpPr>
            <a:spLocks noGrp="1"/>
          </p:cNvSpPr>
          <p:nvPr/>
        </p:nvSpPr>
        <p:spPr>
          <a:xfrm>
            <a:off x="1023938" y="3062280"/>
            <a:ext cx="10574315" cy="3478213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meter will help you monitor how much you have opened up,</a:t>
            </a:r>
            <a:endParaRPr lang="en-US"/>
          </a:p>
          <a:p>
            <a:pPr>
              <a:spcBef>
                <a:spcPts val="0"/>
              </a:spcBef>
            </a:pPr>
            <a:r>
              <a:rPr lang="en-IN"/>
              <a:t>and how much you have left.</a:t>
            </a:r>
          </a:p>
          <a:p>
            <a:r>
              <a:rPr lang="en-IN"/>
              <a:t>The blue bar indicates </a:t>
            </a:r>
            <a:r>
              <a:rPr lang="en-IN" b="1">
                <a:solidFill>
                  <a:srgbClr val="C00000"/>
                </a:solidFill>
              </a:rPr>
              <a:t>how much you have opened so far</a:t>
            </a:r>
            <a:r>
              <a:rPr lang="en-IN"/>
              <a:t>.</a:t>
            </a:r>
          </a:p>
          <a:p>
            <a:r>
              <a:rPr lang="en-IN"/>
              <a:t>When you mouse over cells you want to open, the orange bar indicates how much the click would “cost”. </a:t>
            </a:r>
          </a:p>
          <a:p>
            <a:pPr marL="264795" lvl="1"/>
            <a:r>
              <a:rPr lang="en-IN"/>
              <a:t>If you do not click, it goes away</a:t>
            </a:r>
          </a:p>
          <a:p>
            <a:pPr marL="264795" lvl="1"/>
            <a:r>
              <a:rPr lang="en-IN"/>
              <a:t>If you click, it turns blue</a:t>
            </a: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522CC2-2218-43B4-8789-9E3B2B780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50321" y="2018926"/>
            <a:ext cx="9976040" cy="625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4B7BFBE-CAD5-4DA7-AFE5-AE43176583B5}"/>
              </a:ext>
            </a:extLst>
          </p:cNvPr>
          <p:cNvSpPr/>
          <p:nvPr/>
        </p:nvSpPr>
        <p:spPr>
          <a:xfrm>
            <a:off x="1066800" y="196215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26952C5-F3E9-482A-B924-B20E5DD2F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5" t="18911" r="84965" b="78329"/>
          <a:stretch/>
        </p:blipFill>
        <p:spPr>
          <a:xfrm>
            <a:off x="3044672" y="1986523"/>
            <a:ext cx="1068067" cy="3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for group that have a limit  (everyone in pilot study)</a:t>
            </a:r>
          </a:p>
        </p:txBody>
      </p:sp>
    </p:spTree>
    <p:extLst>
      <p:ext uri="{BB962C8B-B14F-4D97-AF65-F5344CB8AC3E}">
        <p14:creationId xmlns:p14="http://schemas.microsoft.com/office/powerpoint/2010/main" val="73981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Privacy Meter</a:t>
            </a:r>
            <a:r>
              <a:rPr lang="en-US" sz="5000" spc="97" dirty="0">
                <a:solidFill>
                  <a:srgbClr val="0D0D0D"/>
                </a:solidFill>
                <a:latin typeface="Tw Cen MT Condensed"/>
              </a:rPr>
              <a:t> with Limit</a:t>
            </a:r>
            <a:endParaRPr lang="en-US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AF1C519-A9D9-4F8A-BD15-7B84EFA5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50188" y="2012830"/>
            <a:ext cx="9976040" cy="6250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E74890A-7BDC-4FDD-AE3A-7F6CA6557A91}"/>
              </a:ext>
            </a:extLst>
          </p:cNvPr>
          <p:cNvSpPr/>
          <p:nvPr/>
        </p:nvSpPr>
        <p:spPr>
          <a:xfrm>
            <a:off x="1063924" y="195532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DF85A3D-CAA1-48A4-BCDB-76ED1EEE34E3}"/>
              </a:ext>
            </a:extLst>
          </p:cNvPr>
          <p:cNvSpPr>
            <a:spLocks noGrp="1"/>
          </p:cNvSpPr>
          <p:nvPr/>
        </p:nvSpPr>
        <p:spPr>
          <a:xfrm>
            <a:off x="1024128" y="2945718"/>
            <a:ext cx="9720073" cy="37435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100% (the full meter) is when all cells are fully open</a:t>
            </a:r>
          </a:p>
          <a:p>
            <a:r>
              <a:rPr lang="en-IN"/>
              <a:t>What is the </a:t>
            </a:r>
            <a:r>
              <a:rPr lang="en-IN" b="1">
                <a:solidFill>
                  <a:srgbClr val="C00000"/>
                </a:solidFill>
              </a:rPr>
              <a:t>solid red line on the meter</a:t>
            </a:r>
            <a:r>
              <a:rPr lang="en-IN"/>
              <a:t>?</a:t>
            </a:r>
          </a:p>
          <a:p>
            <a:pPr lvl="1"/>
            <a:r>
              <a:rPr lang="en-IN"/>
              <a:t>This is the </a:t>
            </a:r>
            <a:r>
              <a:rPr lang="en-IN" b="1">
                <a:solidFill>
                  <a:srgbClr val="C00000"/>
                </a:solidFill>
              </a:rPr>
              <a:t>maximum budget you have to spend (open up cells)</a:t>
            </a:r>
          </a:p>
          <a:p>
            <a:pPr lvl="1"/>
            <a:r>
              <a:rPr lang="en-IN"/>
              <a:t>You will not be able to open anything else after you reach the solid red line.</a:t>
            </a:r>
          </a:p>
          <a:p>
            <a:pPr lvl="1"/>
            <a:r>
              <a:rPr lang="en-IN"/>
              <a:t>If you reach the bar, then for the rest of the questions, you’ll have to make the best choice you can without opening anything else.</a:t>
            </a:r>
          </a:p>
          <a:p>
            <a:pPr lvl="1"/>
            <a:r>
              <a:rPr lang="en-IN"/>
              <a:t>Be careful to only open cells that you need to make your decision.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D696167-965A-4E0F-9284-0766F825EE1D}"/>
              </a:ext>
            </a:extLst>
          </p:cNvPr>
          <p:cNvCxnSpPr/>
          <p:nvPr/>
        </p:nvCxnSpPr>
        <p:spPr>
          <a:xfrm>
            <a:off x="7121112" y="2329834"/>
            <a:ext cx="0" cy="2262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5AC1DB1-E92F-4BC5-BFAC-052C0FE20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5" t="18911" r="84965" b="78329"/>
          <a:stretch/>
        </p:blipFill>
        <p:spPr>
          <a:xfrm>
            <a:off x="3043444" y="1980071"/>
            <a:ext cx="1068067" cy="36943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5E4271B2-989C-4AD6-8C29-5046757F6BDF}"/>
              </a:ext>
            </a:extLst>
          </p:cNvPr>
          <p:cNvCxnSpPr/>
          <p:nvPr/>
        </p:nvCxnSpPr>
        <p:spPr>
          <a:xfrm flipH="1">
            <a:off x="7241085" y="467531"/>
            <a:ext cx="2477728" cy="18095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4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How should you budget</a:t>
            </a:r>
            <a:r>
              <a:rPr lang="en-US" sz="5000" spc="97" dirty="0">
                <a:solidFill>
                  <a:srgbClr val="0D0D0D"/>
                </a:solidFill>
                <a:latin typeface="Tw Cen MT Condensed"/>
              </a:rPr>
              <a:t>?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4223288-1A75-400D-8CCF-E595762EC0A8}"/>
              </a:ext>
            </a:extLst>
          </p:cNvPr>
          <p:cNvSpPr>
            <a:spLocks noGrp="1"/>
          </p:cNvSpPr>
          <p:nvPr/>
        </p:nvSpPr>
        <p:spPr>
          <a:xfrm>
            <a:off x="1024128" y="2945718"/>
            <a:ext cx="9720073" cy="37435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You have a total up to the solid red line to spend on answering all 36 questions over 6 pages</a:t>
            </a:r>
          </a:p>
          <a:p>
            <a:endParaRPr lang="en-IN"/>
          </a:p>
          <a:p>
            <a:r>
              <a:rPr lang="en-IN"/>
              <a:t>So, try not to use all of it on the first page. </a:t>
            </a:r>
          </a:p>
          <a:p>
            <a:r>
              <a:rPr lang="en-IN"/>
              <a:t>Instead, try to spend roughly 1/6 on each page. 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8AA2BF1-3D42-46D9-A3FA-35A7212C1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05202" y="1859704"/>
            <a:ext cx="9976040" cy="625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0A6320-FB2E-4FE6-8D0D-69BD0A9161EF}"/>
              </a:ext>
            </a:extLst>
          </p:cNvPr>
          <p:cNvSpPr/>
          <p:nvPr/>
        </p:nvSpPr>
        <p:spPr>
          <a:xfrm>
            <a:off x="1028981" y="1793029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3493603-DE06-4698-8311-E39AEF5E0E69}"/>
              </a:ext>
            </a:extLst>
          </p:cNvPr>
          <p:cNvCxnSpPr/>
          <p:nvPr/>
        </p:nvCxnSpPr>
        <p:spPr>
          <a:xfrm>
            <a:off x="7079008" y="2184469"/>
            <a:ext cx="0" cy="2262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84CBC9D-7D16-4BAD-816C-AAE79CC50ACE}"/>
              </a:ext>
            </a:extLst>
          </p:cNvPr>
          <p:cNvCxnSpPr>
            <a:cxnSpLocks/>
          </p:cNvCxnSpPr>
          <p:nvPr/>
        </p:nvCxnSpPr>
        <p:spPr>
          <a:xfrm>
            <a:off x="2435716" y="219614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BCDCAA5-8576-4AC9-A230-9646A25D2E85}"/>
              </a:ext>
            </a:extLst>
          </p:cNvPr>
          <p:cNvCxnSpPr>
            <a:cxnSpLocks/>
          </p:cNvCxnSpPr>
          <p:nvPr/>
        </p:nvCxnSpPr>
        <p:spPr>
          <a:xfrm>
            <a:off x="3354321" y="219615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74370C5-5B15-44C4-B5F9-3DF384647725}"/>
              </a:ext>
            </a:extLst>
          </p:cNvPr>
          <p:cNvCxnSpPr>
            <a:cxnSpLocks/>
          </p:cNvCxnSpPr>
          <p:nvPr/>
        </p:nvCxnSpPr>
        <p:spPr>
          <a:xfrm>
            <a:off x="4183097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1E446C2-68DA-4BEE-BBBC-CD1A3F80D271}"/>
              </a:ext>
            </a:extLst>
          </p:cNvPr>
          <p:cNvCxnSpPr>
            <a:cxnSpLocks/>
          </p:cNvCxnSpPr>
          <p:nvPr/>
        </p:nvCxnSpPr>
        <p:spPr>
          <a:xfrm>
            <a:off x="5061591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CF181E3-37CD-4028-9235-B63D3319EB90}"/>
              </a:ext>
            </a:extLst>
          </p:cNvPr>
          <p:cNvCxnSpPr>
            <a:cxnSpLocks/>
          </p:cNvCxnSpPr>
          <p:nvPr/>
        </p:nvCxnSpPr>
        <p:spPr>
          <a:xfrm>
            <a:off x="6059686" y="2176192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E34A0E4-159D-4588-A688-647CDD087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5" t="18911" r="84965" b="78329"/>
          <a:stretch/>
        </p:blipFill>
        <p:spPr>
          <a:xfrm>
            <a:off x="3024702" y="1826803"/>
            <a:ext cx="1068067" cy="3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5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809" y="2561822"/>
            <a:ext cx="114318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Now try doing the same practice question again, this time paying attention to the meter</a:t>
            </a:r>
          </a:p>
        </p:txBody>
      </p:sp>
    </p:spTree>
    <p:extLst>
      <p:ext uri="{BB962C8B-B14F-4D97-AF65-F5344CB8AC3E}">
        <p14:creationId xmlns:p14="http://schemas.microsoft.com/office/powerpoint/2010/main" val="172932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Start of Section</a:t>
            </a:r>
            <a:r>
              <a:rPr lang="en-US" sz="5000" spc="97" dirty="0">
                <a:solidFill>
                  <a:srgbClr val="0D0D0D"/>
                </a:solidFill>
                <a:latin typeface="Tw Cen MT Condensed"/>
              </a:rPr>
              <a:t> 1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1AB07FB7-A9F5-4250-B3B6-FB0261E7263F}"/>
              </a:ext>
            </a:extLst>
          </p:cNvPr>
          <p:cNvSpPr>
            <a:spLocks noGrp="1"/>
          </p:cNvSpPr>
          <p:nvPr/>
        </p:nvSpPr>
        <p:spPr>
          <a:xfrm>
            <a:off x="1024128" y="2076450"/>
            <a:ext cx="10742158" cy="4560888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Now you are ready for the main questions!</a:t>
            </a:r>
          </a:p>
          <a:p>
            <a:r>
              <a:rPr lang="en-IN" sz="2800" dirty="0"/>
              <a:t>Don't be careless about opening </a:t>
            </a:r>
            <a:r>
              <a:rPr lang="en-IN" sz="2800" dirty="0" smtClean="0"/>
              <a:t>cells, </a:t>
            </a:r>
            <a:r>
              <a:rPr lang="en-IN" sz="2800" dirty="0"/>
              <a:t>but don't be too cautious about it either. So long as you only open up what you need, you will be fine. </a:t>
            </a:r>
            <a:endParaRPr lang="en-IN" sz="2800" dirty="0" smtClean="0"/>
          </a:p>
          <a:p>
            <a:r>
              <a:rPr lang="en-IN" sz="2800" b="1" dirty="0" smtClean="0">
                <a:solidFill>
                  <a:srgbClr val="C00000"/>
                </a:solidFill>
              </a:rPr>
              <a:t>Remember </a:t>
            </a:r>
            <a:r>
              <a:rPr lang="en-IN" sz="2800" b="1" dirty="0">
                <a:solidFill>
                  <a:srgbClr val="C00000"/>
                </a:solidFill>
              </a:rPr>
              <a:t>the person who gets the MAXIMUM ANSWERS RIGHT WHILE OPENING UP RELEVANT CELLS WINS!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IN" sz="2800" dirty="0" smtClean="0"/>
              <a:t>You </a:t>
            </a:r>
            <a:r>
              <a:rPr lang="en-IN" sz="2800" dirty="0"/>
              <a:t>will be linking pairs from two voter registry sources 4 years apart (April 2013 and March 2017) in one US county of </a:t>
            </a:r>
            <a:r>
              <a:rPr lang="en-IN" sz="2800" dirty="0">
                <a:solidFill>
                  <a:srgbClr val="C00000"/>
                </a:solidFill>
              </a:rPr>
              <a:t>population size approximately 1 million</a:t>
            </a:r>
            <a:r>
              <a:rPr lang="en-IN" sz="2800" dirty="0"/>
              <a:t>.  </a:t>
            </a:r>
          </a:p>
          <a:p>
            <a:r>
              <a:rPr lang="en-IN" sz="2800" dirty="0" smtClean="0">
                <a:solidFill>
                  <a:srgbClr val="000000"/>
                </a:solidFill>
              </a:rPr>
              <a:t>Click </a:t>
            </a:r>
            <a:r>
              <a:rPr lang="en-IN" sz="2800" dirty="0">
                <a:solidFill>
                  <a:srgbClr val="000000"/>
                </a:solidFill>
              </a:rPr>
              <a:t>on the </a:t>
            </a:r>
            <a:r>
              <a:rPr lang="en-IN" sz="2800" dirty="0">
                <a:solidFill>
                  <a:srgbClr val="C00000"/>
                </a:solidFill>
              </a:rPr>
              <a:t>Next</a:t>
            </a:r>
            <a:r>
              <a:rPr lang="en-IN" sz="2800" dirty="0">
                <a:solidFill>
                  <a:srgbClr val="000000"/>
                </a:solidFill>
              </a:rPr>
              <a:t> button when you are ready to start.</a:t>
            </a:r>
          </a:p>
          <a:p>
            <a:endParaRPr lang="en-IN" sz="2800" b="1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4367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Main Goal: Most Answers</a:t>
            </a:r>
            <a:r>
              <a:rPr lang="en-US" sz="5000" spc="97" dirty="0">
                <a:solidFill>
                  <a:srgbClr val="0D0D0D"/>
                </a:solidFill>
                <a:latin typeface="Tw Cen MT Condensed"/>
              </a:rPr>
              <a:t> Correct</a:t>
            </a:r>
          </a:p>
          <a:p>
            <a:r>
              <a:rPr lang="en-US" sz="5000" spc="97" dirty="0">
                <a:solidFill>
                  <a:srgbClr val="0D0D0D"/>
                </a:solidFill>
                <a:latin typeface="Tw Cen MT Condensed"/>
              </a:rPr>
              <a:t>                  While Opening Relevant Cells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B1A496-50A1-479E-9000-EB0997D41DDF}"/>
              </a:ext>
            </a:extLst>
          </p:cNvPr>
          <p:cNvSpPr>
            <a:spLocks noGrp="1"/>
          </p:cNvSpPr>
          <p:nvPr/>
        </p:nvSpPr>
        <p:spPr>
          <a:xfrm>
            <a:off x="1024128" y="2590800"/>
            <a:ext cx="10742158" cy="4560888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Use your budget wisely to open up the relevant cells and make the correct linkage decisions – some pairs may not need any opening up whereas some might require looking at a few cells </a:t>
            </a:r>
          </a:p>
          <a:p>
            <a:r>
              <a:rPr lang="en-IN"/>
              <a:t>Don't be careless about opening up and don't be too cautious about it either. So long as you only open up what you need, you will be fine. </a:t>
            </a:r>
          </a:p>
          <a:p>
            <a:r>
              <a:rPr lang="en-IN">
                <a:solidFill>
                  <a:srgbClr val="C00000"/>
                </a:solidFill>
              </a:rPr>
              <a:t>Remember the person who gets the maximum answers right while opening up the relevant cells wins!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13AE739-4C88-451B-BA04-A11E23F345D0}"/>
              </a:ext>
            </a:extLst>
          </p:cNvPr>
          <p:cNvSpPr/>
          <p:nvPr/>
        </p:nvSpPr>
        <p:spPr>
          <a:xfrm>
            <a:off x="7965194" y="75565"/>
            <a:ext cx="3938587" cy="1335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feel this slide not needed. If we have start of section 1in the previous section and have another slide that's still tutorial, I fear the users may get weary</a:t>
            </a:r>
          </a:p>
        </p:txBody>
      </p:sp>
    </p:spTree>
    <p:extLst>
      <p:ext uri="{BB962C8B-B14F-4D97-AF65-F5344CB8AC3E}">
        <p14:creationId xmlns:p14="http://schemas.microsoft.com/office/powerpoint/2010/main" val="24051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 on clickable interface</a:t>
            </a:r>
          </a:p>
        </p:txBody>
      </p:sp>
    </p:spTree>
    <p:extLst>
      <p:ext uri="{BB962C8B-B14F-4D97-AF65-F5344CB8AC3E}">
        <p14:creationId xmlns:p14="http://schemas.microsoft.com/office/powerpoint/2010/main" val="99447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One Click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Did you pay attention to how cells were clicked open? 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completely identical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completely different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 the contents will be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fully opened in one click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26" name="Content Placeholder 3"/>
          <p:cNvPicPr/>
          <p:nvPr/>
        </p:nvPicPr>
        <p:blipFill>
          <a:blip r:embed="rId2"/>
          <a:srcRect l="27318" t="72096" r="64510" b="3962"/>
          <a:stretch/>
        </p:blipFill>
        <p:spPr>
          <a:xfrm>
            <a:off x="3991171" y="3871156"/>
            <a:ext cx="993240" cy="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7" name="Picture 6"/>
          <p:cNvPicPr/>
          <p:nvPr/>
        </p:nvPicPr>
        <p:blipFill>
          <a:blip r:embed="rId3"/>
          <a:srcRect l="27306" t="67607" r="64554" b="4941"/>
          <a:stretch/>
        </p:blipFill>
        <p:spPr>
          <a:xfrm>
            <a:off x="6494306" y="3842401"/>
            <a:ext cx="891960" cy="865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8" name="CustomShape 3"/>
          <p:cNvSpPr/>
          <p:nvPr/>
        </p:nvSpPr>
        <p:spPr>
          <a:xfrm>
            <a:off x="5366011" y="4067166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9"/>
          <p:cNvPicPr/>
          <p:nvPr/>
        </p:nvPicPr>
        <p:blipFill>
          <a:blip r:embed="rId4"/>
          <a:stretch/>
        </p:blipFill>
        <p:spPr>
          <a:xfrm>
            <a:off x="5396252" y="3714369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130" name="Content Placeholder 3"/>
          <p:cNvPicPr/>
          <p:nvPr/>
        </p:nvPicPr>
        <p:blipFill>
          <a:blip r:embed="rId2"/>
          <a:srcRect l="27737" t="7936" r="62304" b="62721"/>
          <a:stretch/>
        </p:blipFill>
        <p:spPr>
          <a:xfrm>
            <a:off x="3991171" y="5049531"/>
            <a:ext cx="945360" cy="809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1" name="Picture 13"/>
          <p:cNvPicPr/>
          <p:nvPr/>
        </p:nvPicPr>
        <p:blipFill>
          <a:blip r:embed="rId3"/>
          <a:srcRect l="27738" t="8887" r="61460" b="64249"/>
          <a:stretch/>
        </p:blipFill>
        <p:spPr>
          <a:xfrm>
            <a:off x="6429606" y="5049532"/>
            <a:ext cx="1025280" cy="757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2" name="CustomShape 4"/>
          <p:cNvSpPr/>
          <p:nvPr/>
        </p:nvSpPr>
        <p:spPr>
          <a:xfrm>
            <a:off x="5338651" y="5308371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9"/>
          <p:cNvPicPr/>
          <p:nvPr/>
        </p:nvPicPr>
        <p:blipFill>
          <a:blip r:embed="rId4"/>
          <a:stretch/>
        </p:blipFill>
        <p:spPr>
          <a:xfrm>
            <a:off x="5366011" y="4955934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Two Clicks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partly different,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 click will only show details for the different parts.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second click will show the full information.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means 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partially different cells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 clicked twice to open them fully</a:t>
            </a:r>
            <a:endParaRPr lang="en-US" sz="2200" b="0" strike="noStrike" spc="-1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might not need to see it all.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the first example, you probably only need to see the JR and not William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8" name="Content Placeholder 3"/>
          <p:cNvPicPr/>
          <p:nvPr/>
        </p:nvPicPr>
        <p:blipFill>
          <a:blip r:embed="rId2"/>
          <a:srcRect l="42553" t="7751" r="46440" b="62721"/>
          <a:stretch/>
        </p:blipFill>
        <p:spPr>
          <a:xfrm>
            <a:off x="4651311" y="4433159"/>
            <a:ext cx="1045080" cy="81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9" name="Picture 24"/>
          <p:cNvPicPr/>
          <p:nvPr/>
        </p:nvPicPr>
        <p:blipFill>
          <a:blip r:embed="rId3"/>
          <a:srcRect l="42551" t="7319" r="47239" b="68621"/>
          <a:stretch/>
        </p:blipFill>
        <p:spPr>
          <a:xfrm>
            <a:off x="2249669" y="4366485"/>
            <a:ext cx="1059840" cy="86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0" name="Picture 26"/>
          <p:cNvPicPr/>
          <p:nvPr/>
        </p:nvPicPr>
        <p:blipFill>
          <a:blip r:embed="rId3"/>
          <a:srcRect l="42803" t="72967" r="45326" b="3594"/>
          <a:stretch/>
        </p:blipFill>
        <p:spPr>
          <a:xfrm>
            <a:off x="6936804" y="4376009"/>
            <a:ext cx="1133280" cy="77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stomShape 3"/>
          <p:cNvSpPr/>
          <p:nvPr/>
        </p:nvSpPr>
        <p:spPr>
          <a:xfrm>
            <a:off x="3688199" y="4718907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9"/>
          <p:cNvPicPr/>
          <p:nvPr/>
        </p:nvPicPr>
        <p:blipFill>
          <a:blip r:embed="rId4"/>
          <a:stretch/>
        </p:blipFill>
        <p:spPr>
          <a:xfrm>
            <a:off x="3716780" y="436648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5946029" y="4652234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9"/>
          <p:cNvPicPr/>
          <p:nvPr/>
        </p:nvPicPr>
        <p:blipFill>
          <a:blip r:embed="rId4"/>
          <a:stretch/>
        </p:blipFill>
        <p:spPr>
          <a:xfrm>
            <a:off x="5974608" y="4299810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312DE34-2C9D-4BAC-9B63-49A3D088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287" y="5538696"/>
            <a:ext cx="1018961" cy="884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2B94C0E-BE3A-4289-A856-F6EA25057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388" y="5553074"/>
            <a:ext cx="980597" cy="87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xmlns="" id="{4D92498A-B065-4DA0-8E16-046D90EA1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717" y="5553074"/>
            <a:ext cx="1008195" cy="87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xmlns="" id="{217D1EC7-A34C-4AB5-AEA4-15CE24FE99BE}"/>
              </a:ext>
            </a:extLst>
          </p:cNvPr>
          <p:cNvSpPr/>
          <p:nvPr/>
        </p:nvSpPr>
        <p:spPr>
          <a:xfrm>
            <a:off x="3657600" y="589597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xmlns="" id="{2C78601F-129F-4B5D-A7C5-D197B7B3DA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95700" y="555307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22" name="CustomShape 3">
            <a:extLst>
              <a:ext uri="{FF2B5EF4-FFF2-40B4-BE49-F238E27FC236}">
                <a16:creationId xmlns:a16="http://schemas.microsoft.com/office/drawing/2014/main" xmlns="" id="{A0B6913B-3B9C-4B81-BEE0-92C6FCF77552}"/>
              </a:ext>
            </a:extLst>
          </p:cNvPr>
          <p:cNvSpPr/>
          <p:nvPr/>
        </p:nvSpPr>
        <p:spPr>
          <a:xfrm>
            <a:off x="5915025" y="583882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xmlns="" id="{0CA0B9F3-E768-4875-A608-45277E5E98C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43600" y="5476875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should only open the cells you need to make a good linkage decision.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 not open cells unless you think it will help you make better decisions.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will be given the most credit for correctly answering the most questions while opening as little of the data as possible.</a:t>
            </a:r>
            <a:endParaRPr lang="en-US" sz="2200" b="1" strike="noStrike" spc="-1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Let’s look at an example next.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2EC4A13-2466-43F2-B98C-665505280B7A}"/>
              </a:ext>
            </a:extLst>
          </p:cNvPr>
          <p:cNvSpPr/>
          <p:nvPr/>
        </p:nvSpPr>
        <p:spPr>
          <a:xfrm>
            <a:off x="5640388" y="776288"/>
            <a:ext cx="39378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next slide for changes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3938" y="2286000"/>
            <a:ext cx="10299662" cy="4022725"/>
          </a:xfrm>
          <a:prstGeom prst="rect">
            <a:avLst/>
          </a:prstGeom>
          <a:noFill/>
          <a:ln>
            <a:noFill/>
          </a:ln>
        </p:spPr>
        <p:txBody>
          <a:bodyPr lIns="45720" rIns="45720" anchor="t"/>
          <a:lstStyle/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should open the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relevant cells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you need to make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correct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linkage decision.</a:t>
            </a:r>
            <a:endParaRPr lang="en-US" dirty="0"/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 dirty="0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 not open cells unless you think it will help you make better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decisions but at the same</a:t>
            </a:r>
            <a:r>
              <a:rPr lang="en-US" sz="2200" spc="-1" dirty="0">
                <a:solidFill>
                  <a:srgbClr val="000000"/>
                </a:solidFill>
                <a:latin typeface="Tw Cen MT"/>
              </a:rPr>
              <a:t> time, if you need information to make good linkage decisions, go ahead and open it!</a:t>
            </a:r>
            <a:endParaRPr lang="en-US" sz="2200" b="0" strike="noStrike" spc="-1" dirty="0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 dirty="0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will be given the most credit for correctly answering the most questions while opening </a:t>
            </a:r>
            <a:r>
              <a:rPr lang="en-US" sz="22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up only </a:t>
            </a:r>
            <a:r>
              <a:rPr lang="en-US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relevant cells.</a:t>
            </a:r>
            <a:endParaRPr lang="en-US" sz="2200" b="1" strike="noStrike" spc="-1" dirty="0">
              <a:solidFill>
                <a:srgbClr val="C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 dirty="0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Let’s look at an example next.</a:t>
            </a:r>
            <a:endParaRPr lang="en-US" sz="2200" b="0" strike="noStrike" spc="-1" dirty="0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86174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981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NOT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4200" y="2286000"/>
            <a:ext cx="10198266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you don’t need to see the details to make a decision, DO NOT open it.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may not need to open anything to make a decision, as in the example below.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Opening up the swapped name does not give you more information to make a decision.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0" y="5468027"/>
            <a:ext cx="11374093" cy="95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0" y="4012317"/>
            <a:ext cx="11381874" cy="96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35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00413" y="34290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When you might want to open identical values?</a:t>
            </a:r>
            <a:endParaRPr lang="en-US" sz="5000" b="0" strike="noStrike" spc="97" dirty="0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Tw Cen MT Condensed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1D20A38-0606-440B-8E55-905E4AB7082F}"/>
              </a:ext>
            </a:extLst>
          </p:cNvPr>
          <p:cNvSpPr>
            <a:spLocks noGrp="1"/>
          </p:cNvSpPr>
          <p:nvPr/>
        </p:nvSpPr>
        <p:spPr>
          <a:xfrm>
            <a:off x="952500" y="1666875"/>
            <a:ext cx="10699574" cy="4506913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Sometimes you might need to see the full items even when you know the values are the same: </a:t>
            </a:r>
          </a:p>
          <a:p>
            <a:pPr marL="264795" lvl="1"/>
            <a:r>
              <a:rPr lang="en-US"/>
              <a:t>Often females change their last name but males do not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2BBDAE-E744-4F37-B81C-7803202D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3" y="4881293"/>
            <a:ext cx="11214852" cy="1798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E73960C3-6B2A-4462-AD3F-E2F2EEEE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57450"/>
            <a:ext cx="11228395" cy="1835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52AC7F89-3FD6-4942-94D8-C2D6D4C67FF3}"/>
              </a:ext>
            </a:extLst>
          </p:cNvPr>
          <p:cNvSpPr/>
          <p:nvPr/>
        </p:nvSpPr>
        <p:spPr>
          <a:xfrm>
            <a:off x="7624215" y="4385977"/>
            <a:ext cx="484187" cy="400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682</Words>
  <Application>Microsoft Macintosh PowerPoint</Application>
  <PresentationFormat>Custom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</cp:lastModifiedBy>
  <cp:revision>6</cp:revision>
  <dcterms:modified xsi:type="dcterms:W3CDTF">2018-03-09T22:07:39Z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