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1" r:id="rId1"/>
  </p:sldMasterIdLst>
  <p:notesMasterIdLst>
    <p:notesMasterId r:id="rId16"/>
  </p:notesMasterIdLst>
  <p:sldIdLst>
    <p:sldId id="256" r:id="rId2"/>
    <p:sldId id="265" r:id="rId3"/>
    <p:sldId id="257" r:id="rId4"/>
    <p:sldId id="258" r:id="rId5"/>
    <p:sldId id="259" r:id="rId6"/>
    <p:sldId id="275" r:id="rId7"/>
    <p:sldId id="262" r:id="rId8"/>
    <p:sldId id="266" r:id="rId9"/>
    <p:sldId id="261" r:id="rId10"/>
    <p:sldId id="269" r:id="rId11"/>
    <p:sldId id="273" r:id="rId12"/>
    <p:sldId id="274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udev Ilangovan" userId="1003000093460392@LIVE.COM" providerId="AD" clId="Web-{DF77843B-58E8-410F-9EC1-CA47ADBDAB0C}"/>
    <pc:docChg chg="modSld">
      <pc:chgData name="Gurudev Ilangovan" userId="1003000093460392@LIVE.COM" providerId="AD" clId="Web-{DF77843B-58E8-410F-9EC1-CA47ADBDAB0C}" dt="2018-03-05T20:41:28.699" v="6"/>
      <pc:docMkLst>
        <pc:docMk/>
      </pc:docMkLst>
      <pc:sldChg chg="modSp">
        <pc:chgData name="Gurudev Ilangovan" userId="1003000093460392@LIVE.COM" providerId="AD" clId="Web-{DF77843B-58E8-410F-9EC1-CA47ADBDAB0C}" dt="2018-03-05T20:41:28.699" v="6"/>
        <pc:sldMkLst>
          <pc:docMk/>
          <pc:sldMk cId="1050898778" sldId="269"/>
        </pc:sldMkLst>
        <pc:spChg chg="mod">
          <ac:chgData name="Gurudev Ilangovan" userId="1003000093460392@LIVE.COM" providerId="AD" clId="Web-{DF77843B-58E8-410F-9EC1-CA47ADBDAB0C}" dt="2018-03-05T20:41:28.699" v="6"/>
          <ac:spMkLst>
            <pc:docMk/>
            <pc:sldMk cId="1050898778" sldId="269"/>
            <ac:spMk id="3" creationId="{00000000-0000-0000-0000-000000000000}"/>
          </ac:spMkLst>
        </pc:spChg>
      </pc:sldChg>
    </pc:docChg>
  </pc:docChgLst>
  <pc:docChgLst>
    <pc:chgData name="Gurudev Ilangovan" userId="1003000093460392@LIVE.COM" providerId="AD" clId="Web-{E3E9C452-E1CE-4646-BE98-2C1F2A3246AD}"/>
    <pc:docChg chg="modSld">
      <pc:chgData name="Gurudev Ilangovan" userId="1003000093460392@LIVE.COM" providerId="AD" clId="Web-{E3E9C452-E1CE-4646-BE98-2C1F2A3246AD}" dt="2018-03-04T21:29:55.072" v="23"/>
      <pc:docMkLst>
        <pc:docMk/>
      </pc:docMkLst>
      <pc:sldChg chg="modSp">
        <pc:chgData name="Gurudev Ilangovan" userId="1003000093460392@LIVE.COM" providerId="AD" clId="Web-{E3E9C452-E1CE-4646-BE98-2C1F2A3246AD}" dt="2018-03-04T21:29:55.072" v="23"/>
        <pc:sldMkLst>
          <pc:docMk/>
          <pc:sldMk cId="2269853441" sldId="266"/>
        </pc:sldMkLst>
        <pc:spChg chg="mod">
          <ac:chgData name="Gurudev Ilangovan" userId="1003000093460392@LIVE.COM" providerId="AD" clId="Web-{E3E9C452-E1CE-4646-BE98-2C1F2A3246AD}" dt="2018-03-04T21:28:54.352" v="2"/>
          <ac:spMkLst>
            <pc:docMk/>
            <pc:sldMk cId="2269853441" sldId="266"/>
            <ac:spMk id="2" creationId="{00000000-0000-0000-0000-000000000000}"/>
          </ac:spMkLst>
        </pc:spChg>
        <pc:spChg chg="mod">
          <ac:chgData name="Gurudev Ilangovan" userId="1003000093460392@LIVE.COM" providerId="AD" clId="Web-{E3E9C452-E1CE-4646-BE98-2C1F2A3246AD}" dt="2018-03-04T21:29:15.352" v="13"/>
          <ac:spMkLst>
            <pc:docMk/>
            <pc:sldMk cId="2269853441" sldId="266"/>
            <ac:spMk id="3" creationId="{00000000-0000-0000-0000-000000000000}"/>
          </ac:spMkLst>
        </pc:spChg>
        <pc:spChg chg="mod">
          <ac:chgData name="Gurudev Ilangovan" userId="1003000093460392@LIVE.COM" providerId="AD" clId="Web-{E3E9C452-E1CE-4646-BE98-2C1F2A3246AD}" dt="2018-03-04T21:29:55.072" v="23"/>
          <ac:spMkLst>
            <pc:docMk/>
            <pc:sldMk cId="2269853441" sldId="266"/>
            <ac:spMk id="9" creationId="{EE5529E8-A53D-4D3A-AC90-DDF0AF0B7C3F}"/>
          </ac:spMkLst>
        </pc:spChg>
        <pc:picChg chg="mod">
          <ac:chgData name="Gurudev Ilangovan" userId="1003000093460392@LIVE.COM" providerId="AD" clId="Web-{E3E9C452-E1CE-4646-BE98-2C1F2A3246AD}" dt="2018-03-04T21:29:51.931" v="22"/>
          <ac:picMkLst>
            <pc:docMk/>
            <pc:sldMk cId="2269853441" sldId="266"/>
            <ac:picMk id="4" creationId="{79F9397F-A8BA-4945-93D7-63BA751590A1}"/>
          </ac:picMkLst>
        </pc:picChg>
        <pc:picChg chg="mod">
          <ac:chgData name="Gurudev Ilangovan" userId="1003000093460392@LIVE.COM" providerId="AD" clId="Web-{E3E9C452-E1CE-4646-BE98-2C1F2A3246AD}" dt="2018-03-04T21:29:29.243" v="16"/>
          <ac:picMkLst>
            <pc:docMk/>
            <pc:sldMk cId="2269853441" sldId="266"/>
            <ac:picMk id="6" creationId="{84F6F1FE-A9E5-4B4B-A656-060A1DDB173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A8D52-7F3F-48AA-91CF-879C8E49DD14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70327-FD86-44E4-A1A2-60A3D893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Guru, update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635505-8625-4E19-B8CB-18582A61D1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961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Guru, update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635505-8625-4E19-B8CB-18582A61D1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1039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Guru, update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635505-8625-4E19-B8CB-18582A61D1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335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623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1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35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852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5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1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0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9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8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11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2/19/18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lnSpc>
                <a:spcPct val="100000"/>
              </a:lnSpc>
            </a:pPr>
            <a:fld id="{D047E20C-368A-4602-9AD1-54945EC65D01}" type="slidenum">
              <a:rPr lang="en-US" sz="10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08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000" b="0" strike="noStrike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Interactive On-Demand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91440" indent="-91080">
              <a:lnSpc>
                <a:spcPct val="10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That was hard, wasn't it?</a:t>
            </a:r>
          </a:p>
          <a:p>
            <a:pPr marL="91440" indent="-91080">
              <a:lnSpc>
                <a:spcPct val="10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Sometimes, data masking can hide data that might be essential for record linkage. 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What</a:t>
            </a:r>
            <a:r>
              <a:rPr lang="ko-KR" alt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if </a:t>
            </a:r>
            <a:r>
              <a:rPr lang="en-US" sz="2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you could open up the masked data as</a:t>
            </a:r>
            <a:r>
              <a:rPr lang="ko-KR" altLang="en-US" sz="2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2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you need to see more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?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Over the next few pages, we will walk you through an interactive on-demand interface for record linkage.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90000"/>
              </a:lnSpc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Privacy 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938" y="3062280"/>
            <a:ext cx="10574315" cy="3478213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IN"/>
              <a:t>The meter will help you monitor how much you have opened up,</a:t>
            </a:r>
            <a:endParaRPr lang="en-US"/>
          </a:p>
          <a:p>
            <a:pPr>
              <a:spcBef>
                <a:spcPts val="0"/>
              </a:spcBef>
            </a:pPr>
            <a:r>
              <a:rPr lang="en-IN"/>
              <a:t>and how much you have left.</a:t>
            </a:r>
          </a:p>
          <a:p>
            <a:r>
              <a:rPr lang="en-IN"/>
              <a:t>The blue bar indicates </a:t>
            </a:r>
            <a:r>
              <a:rPr lang="en-IN" b="1">
                <a:solidFill>
                  <a:srgbClr val="C00000"/>
                </a:solidFill>
              </a:rPr>
              <a:t>how much you have opened so far</a:t>
            </a:r>
            <a:r>
              <a:rPr lang="en-IN"/>
              <a:t>.</a:t>
            </a:r>
          </a:p>
          <a:p>
            <a:r>
              <a:rPr lang="en-IN"/>
              <a:t>When you mouse over cells you want to open, the orange bar indicates how much the click would “cost”. </a:t>
            </a:r>
          </a:p>
          <a:p>
            <a:pPr marL="264795" lvl="1"/>
            <a:r>
              <a:rPr lang="en-IN"/>
              <a:t>If you do not click, it goes away</a:t>
            </a:r>
          </a:p>
          <a:p>
            <a:pPr marL="264795" lvl="1"/>
            <a:r>
              <a:rPr lang="en-IN"/>
              <a:t>If you click, it turns blue</a:t>
            </a:r>
          </a:p>
          <a:p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63740A72-A294-4C1D-8FD9-9D67665A9E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9" t="21698" r="2308" b="10849"/>
          <a:stretch/>
        </p:blipFill>
        <p:spPr>
          <a:xfrm>
            <a:off x="1150321" y="2018926"/>
            <a:ext cx="9976040" cy="6250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5DD714A-4034-4FD4-884E-F4814721CF25}"/>
              </a:ext>
            </a:extLst>
          </p:cNvPr>
          <p:cNvSpPr/>
          <p:nvPr/>
        </p:nvSpPr>
        <p:spPr>
          <a:xfrm>
            <a:off x="1066800" y="1962150"/>
            <a:ext cx="10127633" cy="754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0F7A64D-B260-446D-B0F7-0EC1E5F9A8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75" t="18911" r="84965" b="78329"/>
          <a:stretch/>
        </p:blipFill>
        <p:spPr>
          <a:xfrm>
            <a:off x="3044672" y="1986523"/>
            <a:ext cx="1068067" cy="3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98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Only for group that have a limit  (everyone in pilot study)</a:t>
            </a:r>
          </a:p>
        </p:txBody>
      </p:sp>
    </p:spTree>
    <p:extLst>
      <p:ext uri="{BB962C8B-B14F-4D97-AF65-F5344CB8AC3E}">
        <p14:creationId xmlns:p14="http://schemas.microsoft.com/office/powerpoint/2010/main" val="739813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7808D40-B31A-41FB-A229-FA5CA8ED0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9" t="21698" r="2308" b="10849"/>
          <a:stretch/>
        </p:blipFill>
        <p:spPr>
          <a:xfrm>
            <a:off x="1150188" y="2012830"/>
            <a:ext cx="9976040" cy="62509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8C09401-FCE6-48B2-8B7B-0F0841854A14}"/>
              </a:ext>
            </a:extLst>
          </p:cNvPr>
          <p:cNvSpPr/>
          <p:nvPr/>
        </p:nvSpPr>
        <p:spPr>
          <a:xfrm>
            <a:off x="1063924" y="1955320"/>
            <a:ext cx="10127633" cy="754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Privacy Meter with Limit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945718"/>
            <a:ext cx="9720073" cy="3743517"/>
          </a:xfrm>
        </p:spPr>
        <p:txBody>
          <a:bodyPr>
            <a:normAutofit/>
          </a:bodyPr>
          <a:lstStyle/>
          <a:p>
            <a:r>
              <a:rPr lang="en-IN"/>
              <a:t>100% (the full meter) is when all cells are fully open</a:t>
            </a:r>
          </a:p>
          <a:p>
            <a:r>
              <a:rPr lang="en-IN"/>
              <a:t>What is the </a:t>
            </a:r>
            <a:r>
              <a:rPr lang="en-IN" b="1">
                <a:solidFill>
                  <a:srgbClr val="C00000"/>
                </a:solidFill>
              </a:rPr>
              <a:t>solid red line on the meter</a:t>
            </a:r>
            <a:r>
              <a:rPr lang="en-IN"/>
              <a:t>?</a:t>
            </a:r>
          </a:p>
          <a:p>
            <a:pPr lvl="1"/>
            <a:r>
              <a:rPr lang="en-IN"/>
              <a:t>This is the </a:t>
            </a:r>
            <a:r>
              <a:rPr lang="en-IN" b="1">
                <a:solidFill>
                  <a:srgbClr val="C00000"/>
                </a:solidFill>
              </a:rPr>
              <a:t>maximum budget you have to spend (open up cells)</a:t>
            </a:r>
          </a:p>
          <a:p>
            <a:pPr lvl="1"/>
            <a:r>
              <a:rPr lang="en-IN"/>
              <a:t>You will not be able to open anything else after you reach the solid red line.</a:t>
            </a:r>
          </a:p>
          <a:p>
            <a:pPr lvl="1"/>
            <a:r>
              <a:rPr lang="en-IN"/>
              <a:t>If you reach the bar, then for the rest of the questions, you’ll have to make the best choice you can without opening anything else.</a:t>
            </a:r>
          </a:p>
          <a:p>
            <a:pPr lvl="1"/>
            <a:r>
              <a:rPr lang="en-IN"/>
              <a:t>Be careful to only open cells that you need to make your decision.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21112" y="2329834"/>
            <a:ext cx="0" cy="22623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68C00EB-A132-4742-9EB1-651DF80371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75" t="18911" r="84965" b="78329"/>
          <a:stretch/>
        </p:blipFill>
        <p:spPr>
          <a:xfrm>
            <a:off x="3043444" y="1980071"/>
            <a:ext cx="1068067" cy="3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38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should you budget?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945718"/>
            <a:ext cx="9720073" cy="3743517"/>
          </a:xfrm>
        </p:spPr>
        <p:txBody>
          <a:bodyPr>
            <a:normAutofit/>
          </a:bodyPr>
          <a:lstStyle/>
          <a:p>
            <a:r>
              <a:rPr lang="en-IN"/>
              <a:t>You have a total up to the solid red line to spend on answering all 36 questions over 6 pages</a:t>
            </a:r>
          </a:p>
          <a:p>
            <a:endParaRPr lang="en-IN"/>
          </a:p>
          <a:p>
            <a:r>
              <a:rPr lang="en-IN"/>
              <a:t>So, try not to use all of it on the first page. </a:t>
            </a:r>
          </a:p>
          <a:p>
            <a:r>
              <a:rPr lang="en-IN"/>
              <a:t>Instead, try to spend roughly 1/6 on each page. </a:t>
            </a:r>
          </a:p>
        </p:txBody>
      </p:sp>
      <p:pic>
        <p:nvPicPr>
          <p:cNvPr id="2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2C94380-C421-4ADC-B5C7-372481659B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9" t="21698" r="2308" b="10849"/>
          <a:stretch/>
        </p:blipFill>
        <p:spPr>
          <a:xfrm>
            <a:off x="1105202" y="1859704"/>
            <a:ext cx="9976040" cy="62509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12F4327-BAEB-4DD3-AEC1-FAF102B12128}"/>
              </a:ext>
            </a:extLst>
          </p:cNvPr>
          <p:cNvSpPr/>
          <p:nvPr/>
        </p:nvSpPr>
        <p:spPr>
          <a:xfrm>
            <a:off x="1028981" y="1793029"/>
            <a:ext cx="10127633" cy="754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87F1D-FE44-4226-BC99-F45585A0125D}"/>
              </a:ext>
            </a:extLst>
          </p:cNvPr>
          <p:cNvCxnSpPr/>
          <p:nvPr/>
        </p:nvCxnSpPr>
        <p:spPr>
          <a:xfrm>
            <a:off x="7079008" y="2184469"/>
            <a:ext cx="0" cy="22623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D1EC22-9E11-4ABC-8647-82558540FE17}"/>
              </a:ext>
            </a:extLst>
          </p:cNvPr>
          <p:cNvCxnSpPr>
            <a:cxnSpLocks/>
          </p:cNvCxnSpPr>
          <p:nvPr/>
        </p:nvCxnSpPr>
        <p:spPr>
          <a:xfrm>
            <a:off x="2435716" y="2196147"/>
            <a:ext cx="0" cy="23624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E72B70-3A1B-43F8-9AC4-1823461A2976}"/>
              </a:ext>
            </a:extLst>
          </p:cNvPr>
          <p:cNvCxnSpPr>
            <a:cxnSpLocks/>
          </p:cNvCxnSpPr>
          <p:nvPr/>
        </p:nvCxnSpPr>
        <p:spPr>
          <a:xfrm>
            <a:off x="3354321" y="2196157"/>
            <a:ext cx="0" cy="23624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E180C5-3DC2-4658-B3CF-3E788C5BF7CF}"/>
              </a:ext>
            </a:extLst>
          </p:cNvPr>
          <p:cNvCxnSpPr>
            <a:cxnSpLocks/>
          </p:cNvCxnSpPr>
          <p:nvPr/>
        </p:nvCxnSpPr>
        <p:spPr>
          <a:xfrm>
            <a:off x="4183097" y="2186174"/>
            <a:ext cx="0" cy="23624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44920B-53B7-4A82-97F2-B7A69BD14B15}"/>
              </a:ext>
            </a:extLst>
          </p:cNvPr>
          <p:cNvCxnSpPr>
            <a:cxnSpLocks/>
          </p:cNvCxnSpPr>
          <p:nvPr/>
        </p:nvCxnSpPr>
        <p:spPr>
          <a:xfrm>
            <a:off x="5061591" y="2186174"/>
            <a:ext cx="0" cy="23624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30FD99-E9E1-4DC5-B128-E66AE7FBD3F7}"/>
              </a:ext>
            </a:extLst>
          </p:cNvPr>
          <p:cNvCxnSpPr>
            <a:cxnSpLocks/>
          </p:cNvCxnSpPr>
          <p:nvPr/>
        </p:nvCxnSpPr>
        <p:spPr>
          <a:xfrm>
            <a:off x="6059686" y="2176192"/>
            <a:ext cx="0" cy="23624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A082A62-0E1A-4AB4-8CCD-F6925CAFB5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75" t="18911" r="84965" b="78329"/>
          <a:stretch/>
        </p:blipFill>
        <p:spPr>
          <a:xfrm>
            <a:off x="3024702" y="1826803"/>
            <a:ext cx="1068067" cy="3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69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809" y="2561822"/>
            <a:ext cx="114318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Now try doing the same practice question again, this time paying attention to the meter</a:t>
            </a:r>
          </a:p>
        </p:txBody>
      </p:sp>
    </p:spTree>
    <p:extLst>
      <p:ext uri="{BB962C8B-B14F-4D97-AF65-F5344CB8AC3E}">
        <p14:creationId xmlns:p14="http://schemas.microsoft.com/office/powerpoint/2010/main" val="172932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Video on clickable interface</a:t>
            </a:r>
          </a:p>
        </p:txBody>
      </p:sp>
    </p:spTree>
    <p:extLst>
      <p:ext uri="{BB962C8B-B14F-4D97-AF65-F5344CB8AC3E}">
        <p14:creationId xmlns:p14="http://schemas.microsoft.com/office/powerpoint/2010/main" val="99447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000" b="0" strike="noStrike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More Information with One Click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Did you pay attention to how cells were clicked open? 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For cells that are </a:t>
            </a:r>
            <a:r>
              <a:rPr lang="en-US" sz="2200" b="1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completely identical </a:t>
            </a: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or</a:t>
            </a:r>
            <a:r>
              <a:rPr lang="en-US" sz="2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completely different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</a:t>
            </a:r>
          </a:p>
          <a:p>
            <a:pPr marL="548640" lvl="1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all the contents will be </a:t>
            </a:r>
            <a:r>
              <a:rPr lang="en-US" sz="2200" b="1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fully opened in one click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.</a:t>
            </a:r>
          </a:p>
          <a:p>
            <a:pPr>
              <a:lnSpc>
                <a:spcPct val="90000"/>
              </a:lnSpc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26" name="Content Placeholder 3"/>
          <p:cNvPicPr/>
          <p:nvPr/>
        </p:nvPicPr>
        <p:blipFill>
          <a:blip r:embed="rId2"/>
          <a:srcRect l="27318" t="72096" r="64510" b="3962"/>
          <a:stretch/>
        </p:blipFill>
        <p:spPr>
          <a:xfrm>
            <a:off x="3991171" y="3871156"/>
            <a:ext cx="993240" cy="844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7" name="Picture 6"/>
          <p:cNvPicPr/>
          <p:nvPr/>
        </p:nvPicPr>
        <p:blipFill>
          <a:blip r:embed="rId3"/>
          <a:srcRect l="27306" t="67607" r="64554" b="4941"/>
          <a:stretch/>
        </p:blipFill>
        <p:spPr>
          <a:xfrm>
            <a:off x="6494306" y="3842401"/>
            <a:ext cx="891960" cy="8651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8" name="CustomShape 3"/>
          <p:cNvSpPr/>
          <p:nvPr/>
        </p:nvSpPr>
        <p:spPr>
          <a:xfrm>
            <a:off x="5366011" y="4067166"/>
            <a:ext cx="803121" cy="48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9" name="Picture 9"/>
          <p:cNvPicPr/>
          <p:nvPr/>
        </p:nvPicPr>
        <p:blipFill>
          <a:blip r:embed="rId4"/>
          <a:stretch/>
        </p:blipFill>
        <p:spPr>
          <a:xfrm>
            <a:off x="5396252" y="3714369"/>
            <a:ext cx="625320" cy="456480"/>
          </a:xfrm>
          <a:prstGeom prst="rect">
            <a:avLst/>
          </a:prstGeom>
          <a:ln>
            <a:noFill/>
          </a:ln>
        </p:spPr>
      </p:pic>
      <p:pic>
        <p:nvPicPr>
          <p:cNvPr id="130" name="Content Placeholder 3"/>
          <p:cNvPicPr/>
          <p:nvPr/>
        </p:nvPicPr>
        <p:blipFill>
          <a:blip r:embed="rId2"/>
          <a:srcRect l="27737" t="7936" r="62304" b="62721"/>
          <a:stretch/>
        </p:blipFill>
        <p:spPr>
          <a:xfrm>
            <a:off x="3991171" y="5049531"/>
            <a:ext cx="945360" cy="8096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1" name="Picture 13"/>
          <p:cNvPicPr/>
          <p:nvPr/>
        </p:nvPicPr>
        <p:blipFill>
          <a:blip r:embed="rId3"/>
          <a:srcRect l="27738" t="8887" r="61460" b="64249"/>
          <a:stretch/>
        </p:blipFill>
        <p:spPr>
          <a:xfrm>
            <a:off x="6429606" y="5049532"/>
            <a:ext cx="1025280" cy="7570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2" name="CustomShape 4"/>
          <p:cNvSpPr/>
          <p:nvPr/>
        </p:nvSpPr>
        <p:spPr>
          <a:xfrm>
            <a:off x="5338651" y="5308371"/>
            <a:ext cx="803121" cy="48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3" name="Picture 9"/>
          <p:cNvPicPr/>
          <p:nvPr/>
        </p:nvPicPr>
        <p:blipFill>
          <a:blip r:embed="rId4"/>
          <a:stretch/>
        </p:blipFill>
        <p:spPr>
          <a:xfrm>
            <a:off x="5366011" y="4955934"/>
            <a:ext cx="625320" cy="45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000" b="0" strike="noStrike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More Information with Two Clicks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For cells that are partly different, </a:t>
            </a: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one click will only show details for the different parts. 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 second click will show the full information. 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That means </a:t>
            </a:r>
            <a:r>
              <a:rPr lang="en-US" sz="2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partially different cells </a:t>
            </a:r>
            <a:r>
              <a:rPr lang="en-US" sz="2200" b="1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can</a:t>
            </a:r>
            <a:r>
              <a:rPr lang="en-US" sz="2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be clicked twice to open them fully</a:t>
            </a:r>
            <a:endParaRPr lang="en-US" sz="2200" b="0" strike="noStrike" spc="-1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Remember, you might not need to see it all. </a:t>
            </a:r>
          </a:p>
          <a:p>
            <a:pPr marL="548640" lvl="1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 the first example, you probably only need to see the JR and not William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38" name="Content Placeholder 3"/>
          <p:cNvPicPr/>
          <p:nvPr/>
        </p:nvPicPr>
        <p:blipFill>
          <a:blip r:embed="rId2"/>
          <a:srcRect l="42553" t="7751" r="46440" b="62721"/>
          <a:stretch/>
        </p:blipFill>
        <p:spPr>
          <a:xfrm>
            <a:off x="4651311" y="4433159"/>
            <a:ext cx="1045080" cy="814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9" name="Picture 24"/>
          <p:cNvPicPr/>
          <p:nvPr/>
        </p:nvPicPr>
        <p:blipFill>
          <a:blip r:embed="rId3"/>
          <a:srcRect l="42551" t="7319" r="47239" b="68621"/>
          <a:stretch/>
        </p:blipFill>
        <p:spPr>
          <a:xfrm>
            <a:off x="2249669" y="4366485"/>
            <a:ext cx="1059840" cy="862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0" name="Picture 26"/>
          <p:cNvPicPr/>
          <p:nvPr/>
        </p:nvPicPr>
        <p:blipFill>
          <a:blip r:embed="rId3"/>
          <a:srcRect l="42803" t="72967" r="45326" b="3594"/>
          <a:stretch/>
        </p:blipFill>
        <p:spPr>
          <a:xfrm>
            <a:off x="6936804" y="4376009"/>
            <a:ext cx="1133280" cy="772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CustomShape 3"/>
          <p:cNvSpPr/>
          <p:nvPr/>
        </p:nvSpPr>
        <p:spPr>
          <a:xfrm>
            <a:off x="3688199" y="4718907"/>
            <a:ext cx="803121" cy="48384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9"/>
          <p:cNvPicPr/>
          <p:nvPr/>
        </p:nvPicPr>
        <p:blipFill>
          <a:blip r:embed="rId4"/>
          <a:stretch/>
        </p:blipFill>
        <p:spPr>
          <a:xfrm>
            <a:off x="3716780" y="4366485"/>
            <a:ext cx="625320" cy="456480"/>
          </a:xfrm>
          <a:prstGeom prst="rect">
            <a:avLst/>
          </a:prstGeom>
          <a:ln>
            <a:noFill/>
          </a:ln>
        </p:spPr>
      </p:pic>
      <p:sp>
        <p:nvSpPr>
          <p:cNvPr id="15" name="CustomShape 3"/>
          <p:cNvSpPr/>
          <p:nvPr/>
        </p:nvSpPr>
        <p:spPr>
          <a:xfrm>
            <a:off x="5946029" y="4652234"/>
            <a:ext cx="803121" cy="48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" name="Picture 9"/>
          <p:cNvPicPr/>
          <p:nvPr/>
        </p:nvPicPr>
        <p:blipFill>
          <a:blip r:embed="rId4"/>
          <a:stretch/>
        </p:blipFill>
        <p:spPr>
          <a:xfrm>
            <a:off x="5974608" y="4299810"/>
            <a:ext cx="625320" cy="456480"/>
          </a:xfrm>
          <a:prstGeom prst="rect">
            <a:avLst/>
          </a:prstGeom>
          <a:ln>
            <a:noFill/>
          </a:ln>
        </p:spPr>
      </p:pic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312DE34-2C9D-4BAC-9B63-49A3D0888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1287" y="5538696"/>
            <a:ext cx="1018961" cy="8843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2B94C0E-BE3A-4289-A856-F6EA250579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1388" y="5553074"/>
            <a:ext cx="980597" cy="8708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6" descr="A close up of a person&#10;&#10;Description generated with high confidence">
            <a:extLst>
              <a:ext uri="{FF2B5EF4-FFF2-40B4-BE49-F238E27FC236}">
                <a16:creationId xmlns:a16="http://schemas.microsoft.com/office/drawing/2014/main" id="{4D92498A-B065-4DA0-8E16-046D90EA1B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4717" y="5553074"/>
            <a:ext cx="1008195" cy="8793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CustomShape 3">
            <a:extLst>
              <a:ext uri="{FF2B5EF4-FFF2-40B4-BE49-F238E27FC236}">
                <a16:creationId xmlns:a16="http://schemas.microsoft.com/office/drawing/2014/main" id="{217D1EC7-A34C-4AB5-AEA4-15CE24FE99BE}"/>
              </a:ext>
            </a:extLst>
          </p:cNvPr>
          <p:cNvSpPr/>
          <p:nvPr/>
        </p:nvSpPr>
        <p:spPr>
          <a:xfrm>
            <a:off x="3657600" y="5895975"/>
            <a:ext cx="803121" cy="48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2C78601F-129F-4B5D-A7C5-D197B7B3DA1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695700" y="5553075"/>
            <a:ext cx="625320" cy="456480"/>
          </a:xfrm>
          <a:prstGeom prst="rect">
            <a:avLst/>
          </a:prstGeom>
          <a:ln>
            <a:noFill/>
          </a:ln>
        </p:spPr>
      </p:pic>
      <p:sp>
        <p:nvSpPr>
          <p:cNvPr id="22" name="CustomShape 3">
            <a:extLst>
              <a:ext uri="{FF2B5EF4-FFF2-40B4-BE49-F238E27FC236}">
                <a16:creationId xmlns:a16="http://schemas.microsoft.com/office/drawing/2014/main" id="{A0B6913B-3B9C-4B81-BEE0-92C6FCF77552}"/>
              </a:ext>
            </a:extLst>
          </p:cNvPr>
          <p:cNvSpPr/>
          <p:nvPr/>
        </p:nvSpPr>
        <p:spPr>
          <a:xfrm>
            <a:off x="5915025" y="5838825"/>
            <a:ext cx="803121" cy="48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" name="Picture 9">
            <a:extLst>
              <a:ext uri="{FF2B5EF4-FFF2-40B4-BE49-F238E27FC236}">
                <a16:creationId xmlns:a16="http://schemas.microsoft.com/office/drawing/2014/main" id="{0CA0B9F3-E768-4875-A608-45277E5E98C4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943600" y="5476875"/>
            <a:ext cx="625320" cy="45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000" b="0" strike="noStrike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What to open?</a:t>
            </a:r>
          </a:p>
        </p:txBody>
      </p:sp>
      <p:sp>
        <p:nvSpPr>
          <p:cNvPr id="146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Remember, you should only open the cells you need to make a good linkage decision.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Do not open cells unless you think it will help you make better decisions.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1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You will be given the most credit for correctly answering the most questions while opening as little of the data as possible.</a:t>
            </a:r>
            <a:endParaRPr lang="en-US" sz="2200" b="1" strike="noStrike" spc="-1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Let’s look at an example next.</a:t>
            </a:r>
          </a:p>
          <a:p>
            <a:pPr>
              <a:lnSpc>
                <a:spcPct val="90000"/>
              </a:lnSpc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49811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000" b="0" strike="noStrike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What NOT to open?</a:t>
            </a:r>
          </a:p>
        </p:txBody>
      </p:sp>
      <p:sp>
        <p:nvSpPr>
          <p:cNvPr id="146" name="TextShape 2"/>
          <p:cNvSpPr txBox="1"/>
          <p:nvPr/>
        </p:nvSpPr>
        <p:spPr>
          <a:xfrm>
            <a:off x="1024200" y="2286000"/>
            <a:ext cx="10198266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1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If you don’t need to see the details to make a decision, DO NOT open it.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You may not need to open anything to make a decision, as in the example below.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Opening up the swapped name does not give you more information to make a decision.</a:t>
            </a:r>
          </a:p>
          <a:p>
            <a:pPr>
              <a:lnSpc>
                <a:spcPct val="90000"/>
              </a:lnSpc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20" y="5468027"/>
            <a:ext cx="11374093" cy="9572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20" y="4012317"/>
            <a:ext cx="11381874" cy="9685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73513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099" y="409575"/>
            <a:ext cx="10876104" cy="1498600"/>
          </a:xfrm>
        </p:spPr>
        <p:txBody>
          <a:bodyPr/>
          <a:lstStyle/>
          <a:p>
            <a:r>
              <a:rPr lang="en-US"/>
              <a:t>When you might want to open identical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666875"/>
            <a:ext cx="10699574" cy="4506913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/>
              <a:t>Sometimes you might need to see the full items even when you know the values are the same: </a:t>
            </a:r>
          </a:p>
          <a:p>
            <a:pPr marL="264795" lvl="1"/>
            <a:r>
              <a:rPr lang="en-US"/>
              <a:t>Often females change their last name but males do not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9F9397F-A8BA-4945-93D7-63BA75159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4933950"/>
            <a:ext cx="10887580" cy="17455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6" descr="A close up of a clock&#10;&#10;Description generated with high confidence">
            <a:extLst>
              <a:ext uri="{FF2B5EF4-FFF2-40B4-BE49-F238E27FC236}">
                <a16:creationId xmlns:a16="http://schemas.microsoft.com/office/drawing/2014/main" id="{84F6F1FE-A9E5-4B4B-A656-060A1DDB1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2428875"/>
            <a:ext cx="10905232" cy="17830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EE5529E8-A53D-4D3A-AC90-DDF0AF0B7C3F}"/>
              </a:ext>
            </a:extLst>
          </p:cNvPr>
          <p:cNvSpPr/>
          <p:nvPr/>
        </p:nvSpPr>
        <p:spPr>
          <a:xfrm>
            <a:off x="7678593" y="4343400"/>
            <a:ext cx="484187" cy="4009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5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000" b="0" strike="noStrike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Practice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Now try to make record linkage decisions as best you can.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Be smart and try to only open cells you need to see to make a good decision.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you might want to open identical values</vt:lpstr>
      <vt:lpstr>PowerPoint Presentation</vt:lpstr>
      <vt:lpstr>Privacy Meter</vt:lpstr>
      <vt:lpstr>PowerPoint Presentation</vt:lpstr>
      <vt:lpstr>Privacy Meter with Limit</vt:lpstr>
      <vt:lpstr>How should you budget?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2018-03-05T20:41:35Z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