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321" r:id="rId4"/>
    <p:sldId id="258" r:id="rId5"/>
    <p:sldId id="322" r:id="rId6"/>
    <p:sldId id="259" r:id="rId7"/>
    <p:sldId id="260" r:id="rId8"/>
    <p:sldId id="261" r:id="rId9"/>
    <p:sldId id="262" r:id="rId10"/>
    <p:sldId id="318" r:id="rId11"/>
    <p:sldId id="265" r:id="rId12"/>
    <p:sldId id="264" r:id="rId13"/>
    <p:sldId id="317" r:id="rId14"/>
    <p:sldId id="319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320" r:id="rId29"/>
    <p:sldId id="280" r:id="rId30"/>
    <p:sldId id="284" r:id="rId31"/>
    <p:sldId id="285" r:id="rId32"/>
    <p:sldId id="281" r:id="rId33"/>
    <p:sldId id="286" r:id="rId34"/>
    <p:sldId id="287" r:id="rId35"/>
    <p:sldId id="288" r:id="rId36"/>
    <p:sldId id="323" r:id="rId37"/>
    <p:sldId id="324" r:id="rId38"/>
    <p:sldId id="325" r:id="rId39"/>
    <p:sldId id="263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F5E1"/>
          </a:solidFill>
        </a:fill>
      </a:tcStyle>
    </a:wholeTbl>
    <a:band2H>
      <a:tcTxStyle/>
      <a:tcStyle>
        <a:tcBdr/>
        <a:fill>
          <a:solidFill>
            <a:srgbClr val="E6F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6"/>
    <p:restoredTop sz="94588"/>
  </p:normalViewPr>
  <p:slideViewPr>
    <p:cSldViewPr snapToGrid="0">
      <p:cViewPr varScale="1">
        <p:scale>
          <a:sx n="61" d="100"/>
          <a:sy n="61" d="100"/>
        </p:scale>
        <p:origin x="13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600"/>
      </a:spcBef>
      <a:defRPr>
        <a:latin typeface="+mn-lt"/>
        <a:ea typeface="+mn-ea"/>
        <a:cs typeface="+mn-cs"/>
        <a:sym typeface="Arial"/>
      </a:defRPr>
    </a:lvl1pPr>
    <a:lvl2pPr indent="228600" latinLnBrk="0">
      <a:spcBef>
        <a:spcPts val="600"/>
      </a:spcBef>
      <a:defRPr>
        <a:latin typeface="+mn-lt"/>
        <a:ea typeface="+mn-ea"/>
        <a:cs typeface="+mn-cs"/>
        <a:sym typeface="Arial"/>
      </a:defRPr>
    </a:lvl2pPr>
    <a:lvl3pPr indent="457200" latinLnBrk="0">
      <a:spcBef>
        <a:spcPts val="600"/>
      </a:spcBef>
      <a:defRPr>
        <a:latin typeface="+mn-lt"/>
        <a:ea typeface="+mn-ea"/>
        <a:cs typeface="+mn-cs"/>
        <a:sym typeface="Arial"/>
      </a:defRPr>
    </a:lvl3pPr>
    <a:lvl4pPr indent="685800" latinLnBrk="0">
      <a:spcBef>
        <a:spcPts val="600"/>
      </a:spcBef>
      <a:defRPr>
        <a:latin typeface="+mn-lt"/>
        <a:ea typeface="+mn-ea"/>
        <a:cs typeface="+mn-cs"/>
        <a:sym typeface="Arial"/>
      </a:defRPr>
    </a:lvl4pPr>
    <a:lvl5pPr indent="914400" latinLnBrk="0">
      <a:spcBef>
        <a:spcPts val="600"/>
      </a:spcBef>
      <a:defRPr>
        <a:latin typeface="+mn-lt"/>
        <a:ea typeface="+mn-ea"/>
        <a:cs typeface="+mn-cs"/>
        <a:sym typeface="Arial"/>
      </a:defRPr>
    </a:lvl5pPr>
    <a:lvl6pPr indent="1143000" latinLnBrk="0">
      <a:spcBef>
        <a:spcPts val="600"/>
      </a:spcBef>
      <a:defRPr>
        <a:latin typeface="+mn-lt"/>
        <a:ea typeface="+mn-ea"/>
        <a:cs typeface="+mn-cs"/>
        <a:sym typeface="Arial"/>
      </a:defRPr>
    </a:lvl6pPr>
    <a:lvl7pPr indent="1371600" latinLnBrk="0">
      <a:spcBef>
        <a:spcPts val="600"/>
      </a:spcBef>
      <a:defRPr>
        <a:latin typeface="+mn-lt"/>
        <a:ea typeface="+mn-ea"/>
        <a:cs typeface="+mn-cs"/>
        <a:sym typeface="Arial"/>
      </a:defRPr>
    </a:lvl7pPr>
    <a:lvl8pPr indent="1600200" latinLnBrk="0">
      <a:spcBef>
        <a:spcPts val="600"/>
      </a:spcBef>
      <a:defRPr>
        <a:latin typeface="+mn-lt"/>
        <a:ea typeface="+mn-ea"/>
        <a:cs typeface="+mn-cs"/>
        <a:sym typeface="Arial"/>
      </a:defRPr>
    </a:lvl8pPr>
    <a:lvl9pPr indent="1828800" latinLnBrk="0">
      <a:spcBef>
        <a:spcPts val="600"/>
      </a:spcBef>
      <a:defRPr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Built-in or Primitive datatypes—Holding single value.</a:t>
            </a:r>
            <a:br>
              <a:rPr lang="en-US" dirty="0"/>
            </a:br>
            <a:r>
              <a:rPr lang="en-US" dirty="0"/>
              <a:t>Non-Primitive or User-define datatypes—build on the top primitive datatypes, holding multiple values. E.g. Array, class, string</a:t>
            </a:r>
          </a:p>
        </p:txBody>
      </p:sp>
    </p:spTree>
    <p:extLst>
      <p:ext uri="{BB962C8B-B14F-4D97-AF65-F5344CB8AC3E}">
        <p14:creationId xmlns:p14="http://schemas.microsoft.com/office/powerpoint/2010/main" val="397324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2C5A1-BBA8-174C-A905-5DA70CC73F37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17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117" name="Rounded Rectangle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118" name="Rectangle"/>
          <p:cNvSpPr/>
          <p:nvPr/>
        </p:nvSpPr>
        <p:spPr>
          <a:xfrm rot="16200000">
            <a:off x="4419600" y="2136775"/>
            <a:ext cx="301625" cy="9140825"/>
          </a:xfrm>
          <a:prstGeom prst="rect">
            <a:avLst/>
          </a:prstGeom>
          <a:gradFill>
            <a:gsLst>
              <a:gs pos="0">
                <a:srgbClr val="CCCDE3"/>
              </a:gs>
              <a:gs pos="100000">
                <a:srgbClr val="6669AA">
                  <a:alpha val="46998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19" name="40%"/>
          <p:cNvSpPr/>
          <p:nvPr/>
        </p:nvSpPr>
        <p:spPr>
          <a:xfrm rot="16200000">
            <a:off x="3849687" y="-3849688"/>
            <a:ext cx="1441451" cy="9140826"/>
          </a:xfrm>
          <a:prstGeom prst="rect">
            <a:avLst/>
          </a:prstGeom>
          <a:solidFill>
            <a:srgbClr val="05310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pic>
        <p:nvPicPr>
          <p:cNvPr id="135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" y="60325"/>
            <a:ext cx="9028113" cy="671195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Rectangle"/>
          <p:cNvSpPr/>
          <p:nvPr/>
        </p:nvSpPr>
        <p:spPr>
          <a:xfrm flipV="1">
            <a:off x="69850" y="2376487"/>
            <a:ext cx="9013825" cy="92076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137" name="Rectangle"/>
          <p:cNvSpPr/>
          <p:nvPr/>
        </p:nvSpPr>
        <p:spPr>
          <a:xfrm>
            <a:off x="69850" y="2341562"/>
            <a:ext cx="9013825" cy="46039"/>
          </a:xfrm>
          <a:prstGeom prst="rect">
            <a:avLst/>
          </a:prstGeom>
          <a:solidFill>
            <a:srgbClr val="E6B1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138" name="Rectangle"/>
          <p:cNvSpPr/>
          <p:nvPr/>
        </p:nvSpPr>
        <p:spPr>
          <a:xfrm>
            <a:off x="68262" y="2468562"/>
            <a:ext cx="9015413" cy="46039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lIns="45719" tIns="45719" rIns="45719" bIns="45719"/>
          <a:lstStyle>
            <a:lvl1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1pPr>
            <a:lvl2pPr marL="566737" indent="-2476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2pPr>
            <a:lvl3pPr marL="890905" indent="-29718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3pPr>
            <a:lvl4pPr marL="1198562" indent="-330200">
              <a:spcBef>
                <a:spcPts val="500"/>
              </a:spcBef>
              <a:buClr>
                <a:srgbClr val="D34817"/>
              </a:buClr>
              <a:buSzPct val="80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4pPr>
            <a:lvl5pPr marL="1473200" indent="-330200">
              <a:spcBef>
                <a:spcPts val="500"/>
              </a:spcBef>
              <a:buClr>
                <a:srgbClr val="D34817"/>
              </a:buClr>
              <a:buSzPct val="100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4498"/>
            <a:ext cx="457200" cy="345629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149" name="Rounded Rectangle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150" name="Rectangle"/>
          <p:cNvSpPr/>
          <p:nvPr/>
        </p:nvSpPr>
        <p:spPr>
          <a:xfrm rot="16200000">
            <a:off x="4419600" y="2136775"/>
            <a:ext cx="301625" cy="9140825"/>
          </a:xfrm>
          <a:prstGeom prst="rect">
            <a:avLst/>
          </a:prstGeom>
          <a:gradFill>
            <a:gsLst>
              <a:gs pos="0">
                <a:srgbClr val="CCCDE3"/>
              </a:gs>
              <a:gs pos="100000">
                <a:srgbClr val="6669AA">
                  <a:alpha val="46998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51" name="40%"/>
          <p:cNvSpPr/>
          <p:nvPr/>
        </p:nvSpPr>
        <p:spPr>
          <a:xfrm rot="16200000">
            <a:off x="3849687" y="-3849688"/>
            <a:ext cx="1441451" cy="9140826"/>
          </a:xfrm>
          <a:prstGeom prst="rect">
            <a:avLst/>
          </a:prstGeom>
          <a:solidFill>
            <a:srgbClr val="05310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Text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Title Text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lIns="45719" tIns="45719" rIns="45719" bIns="45719"/>
          <a:lstStyle>
            <a:lvl1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1pPr>
            <a:lvl2pPr marL="566737" indent="-2476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2pPr>
            <a:lvl3pPr marL="890905" indent="-29718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3pPr>
            <a:lvl4pPr marL="1198562" indent="-330200">
              <a:spcBef>
                <a:spcPts val="500"/>
              </a:spcBef>
              <a:buClr>
                <a:srgbClr val="D34817"/>
              </a:buClr>
              <a:buSzPct val="80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4pPr>
            <a:lvl5pPr marL="1473200" indent="-330200">
              <a:spcBef>
                <a:spcPts val="500"/>
              </a:spcBef>
              <a:buClr>
                <a:srgbClr val="D34817"/>
              </a:buClr>
              <a:buSzPct val="100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24" name="Rounded Rectangle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25" name="Rectangle"/>
          <p:cNvSpPr/>
          <p:nvPr/>
        </p:nvSpPr>
        <p:spPr>
          <a:xfrm rot="16200000">
            <a:off x="4419600" y="2136775"/>
            <a:ext cx="301625" cy="9140825"/>
          </a:xfrm>
          <a:prstGeom prst="rect">
            <a:avLst/>
          </a:prstGeom>
          <a:gradFill>
            <a:gsLst>
              <a:gs pos="0">
                <a:srgbClr val="CCCDE3"/>
              </a:gs>
              <a:gs pos="100000">
                <a:srgbClr val="6669AA">
                  <a:alpha val="46998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6" name="40%"/>
          <p:cNvSpPr/>
          <p:nvPr/>
        </p:nvSpPr>
        <p:spPr>
          <a:xfrm rot="16200000">
            <a:off x="3849687" y="-3849688"/>
            <a:ext cx="1441451" cy="9140826"/>
          </a:xfrm>
          <a:prstGeom prst="rect">
            <a:avLst/>
          </a:prstGeom>
          <a:solidFill>
            <a:srgbClr val="05310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lIns="45719" tIns="45719" rIns="45719" bIns="45719"/>
          <a:lstStyle>
            <a:lvl1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1pPr>
            <a:lvl2pPr marL="566737" indent="-2476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2pPr>
            <a:lvl3pPr marL="890905" indent="-29718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3pPr>
            <a:lvl4pPr marL="1198562" indent="-330200">
              <a:spcBef>
                <a:spcPts val="500"/>
              </a:spcBef>
              <a:buClr>
                <a:srgbClr val="D34817"/>
              </a:buClr>
              <a:buSzPct val="80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4pPr>
            <a:lvl5pPr marL="1473200" indent="-330200">
              <a:spcBef>
                <a:spcPts val="500"/>
              </a:spcBef>
              <a:buClr>
                <a:srgbClr val="D34817"/>
              </a:buClr>
              <a:buSzPct val="100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197" name="Rounded Rectangle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198" name="Rectangle"/>
          <p:cNvSpPr/>
          <p:nvPr/>
        </p:nvSpPr>
        <p:spPr>
          <a:xfrm rot="16200000">
            <a:off x="4419600" y="2136775"/>
            <a:ext cx="301625" cy="9140825"/>
          </a:xfrm>
          <a:prstGeom prst="rect">
            <a:avLst/>
          </a:prstGeom>
          <a:gradFill>
            <a:gsLst>
              <a:gs pos="0">
                <a:srgbClr val="CCCDE3"/>
              </a:gs>
              <a:gs pos="100000">
                <a:srgbClr val="6669AA">
                  <a:alpha val="46998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99" name="40%"/>
          <p:cNvSpPr/>
          <p:nvPr/>
        </p:nvSpPr>
        <p:spPr>
          <a:xfrm rot="16200000">
            <a:off x="3849687" y="-3849688"/>
            <a:ext cx="1441451" cy="9140826"/>
          </a:xfrm>
          <a:prstGeom prst="rect">
            <a:avLst/>
          </a:prstGeom>
          <a:solidFill>
            <a:srgbClr val="05310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00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201" name="Rounded Rectangle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202" name="Title Text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Title Text</a:t>
            </a:r>
          </a:p>
        </p:txBody>
      </p:sp>
      <p:sp>
        <p:nvSpPr>
          <p:cNvPr id="203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lIns="45719" tIns="45719" rIns="45719" bIns="45719"/>
          <a:lstStyle>
            <a:lvl1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1pPr>
            <a:lvl2pPr marL="566737" indent="-2476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2pPr>
            <a:lvl3pPr marL="890905" indent="-29718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3pPr>
            <a:lvl4pPr marL="1198562" indent="-330200">
              <a:spcBef>
                <a:spcPts val="500"/>
              </a:spcBef>
              <a:buClr>
                <a:srgbClr val="D34817"/>
              </a:buClr>
              <a:buSzPct val="80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4pPr>
            <a:lvl5pPr marL="1473200" indent="-330200">
              <a:spcBef>
                <a:spcPts val="500"/>
              </a:spcBef>
              <a:buClr>
                <a:srgbClr val="D34817"/>
              </a:buClr>
              <a:buSzPct val="100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212" name="Rounded Rectangle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213" name="Rectangle"/>
          <p:cNvSpPr/>
          <p:nvPr/>
        </p:nvSpPr>
        <p:spPr>
          <a:xfrm rot="16200000">
            <a:off x="4419600" y="2136775"/>
            <a:ext cx="301625" cy="9140825"/>
          </a:xfrm>
          <a:prstGeom prst="rect">
            <a:avLst/>
          </a:prstGeom>
          <a:gradFill>
            <a:gsLst>
              <a:gs pos="0">
                <a:srgbClr val="CCCDE3"/>
              </a:gs>
              <a:gs pos="100000">
                <a:srgbClr val="6669AA">
                  <a:alpha val="46998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14" name="40%"/>
          <p:cNvSpPr/>
          <p:nvPr/>
        </p:nvSpPr>
        <p:spPr>
          <a:xfrm rot="16200000">
            <a:off x="3849687" y="-3849688"/>
            <a:ext cx="1441451" cy="9140826"/>
          </a:xfrm>
          <a:prstGeom prst="rect">
            <a:avLst/>
          </a:prstGeom>
          <a:solidFill>
            <a:srgbClr val="05310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15" name="Rectangle"/>
          <p:cNvSpPr/>
          <p:nvPr/>
        </p:nvSpPr>
        <p:spPr>
          <a:xfrm flipV="1">
            <a:off x="68262" y="4683124"/>
            <a:ext cx="9007476" cy="92077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216" name="Rectangle"/>
          <p:cNvSpPr/>
          <p:nvPr/>
        </p:nvSpPr>
        <p:spPr>
          <a:xfrm>
            <a:off x="68262" y="4649787"/>
            <a:ext cx="9007476" cy="46039"/>
          </a:xfrm>
          <a:prstGeom prst="rect">
            <a:avLst/>
          </a:prstGeom>
          <a:solidFill>
            <a:srgbClr val="E6B1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217" name="Rectangle"/>
          <p:cNvSpPr/>
          <p:nvPr/>
        </p:nvSpPr>
        <p:spPr>
          <a:xfrm>
            <a:off x="68262" y="4773612"/>
            <a:ext cx="9007476" cy="47626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218" name="Title Text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Title Text</a:t>
            </a:r>
          </a:p>
        </p:txBody>
      </p:sp>
      <p:sp>
        <p:nvSpPr>
          <p:cNvPr id="219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lIns="45719" tIns="45719" rIns="45719" bIns="45719"/>
          <a:lstStyle>
            <a:lvl1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1pPr>
            <a:lvl2pPr marL="566737" indent="-2476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2pPr>
            <a:lvl3pPr marL="890905" indent="-29718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3pPr>
            <a:lvl4pPr marL="1198562" indent="-330200">
              <a:spcBef>
                <a:spcPts val="500"/>
              </a:spcBef>
              <a:buClr>
                <a:srgbClr val="D34817"/>
              </a:buClr>
              <a:buSzPct val="80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4pPr>
            <a:lvl5pPr marL="1473200" indent="-330200">
              <a:spcBef>
                <a:spcPts val="500"/>
              </a:spcBef>
              <a:buClr>
                <a:srgbClr val="D34817"/>
              </a:buClr>
              <a:buSzPct val="100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4498"/>
            <a:ext cx="457200" cy="345629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Text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Title Text</a:t>
            </a:r>
          </a:p>
        </p:txBody>
      </p:sp>
      <p:sp>
        <p:nvSpPr>
          <p:cNvPr id="228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lIns="45719" tIns="45719" rIns="45719" bIns="45719"/>
          <a:lstStyle>
            <a:lvl1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1pPr>
            <a:lvl2pPr marL="566737" indent="-2476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2pPr>
            <a:lvl3pPr marL="890905" indent="-29718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3pPr>
            <a:lvl4pPr marL="1198562" indent="-330200">
              <a:spcBef>
                <a:spcPts val="500"/>
              </a:spcBef>
              <a:buClr>
                <a:srgbClr val="D34817"/>
              </a:buClr>
              <a:buSzPct val="80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4pPr>
            <a:lvl5pPr marL="1473200" indent="-330200">
              <a:spcBef>
                <a:spcPts val="500"/>
              </a:spcBef>
              <a:buClr>
                <a:srgbClr val="D34817"/>
              </a:buClr>
              <a:buSzPct val="100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Text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Title Text</a:t>
            </a:r>
          </a:p>
        </p:txBody>
      </p:sp>
      <p:sp>
        <p:nvSpPr>
          <p:cNvPr id="237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lIns="45719" tIns="45719" rIns="45719" bIns="45719"/>
          <a:lstStyle>
            <a:lvl1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1pPr>
            <a:lvl2pPr marL="566737" indent="-2476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2pPr>
            <a:lvl3pPr marL="890905" indent="-29718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3pPr>
            <a:lvl4pPr marL="1198562" indent="-330200">
              <a:spcBef>
                <a:spcPts val="500"/>
              </a:spcBef>
              <a:buClr>
                <a:srgbClr val="D34817"/>
              </a:buClr>
              <a:buSzPct val="80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4pPr>
            <a:lvl5pPr marL="1473200" indent="-330200">
              <a:spcBef>
                <a:spcPts val="500"/>
              </a:spcBef>
              <a:buClr>
                <a:srgbClr val="D34817"/>
              </a:buClr>
              <a:buSzPct val="100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omic Sans MS" pitchFamily="66" charset="0"/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8AD2-5B76-2E59-2F0D-39C715C2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8CD2D-EF1D-434A-9F5D-B9DFF158D6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7173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 baseline="0">
                <a:latin typeface="Comic Sans MS" pitchFamily="66" charset="0"/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>
                <a:latin typeface="Comic Sans MS" pitchFamily="66" charset="0"/>
              </a:defRPr>
            </a:lvl1pPr>
            <a:lvl2pPr>
              <a:defRPr sz="2400">
                <a:latin typeface="Comic Sans MS" pitchFamily="66" charset="0"/>
              </a:defRPr>
            </a:lvl2pPr>
            <a:lvl3pPr>
              <a:defRPr sz="2000">
                <a:latin typeface="Comic Sans MS" pitchFamily="66" charset="0"/>
              </a:defRPr>
            </a:lvl3pPr>
            <a:lvl4pPr>
              <a:defRPr sz="1800">
                <a:latin typeface="Comic Sans MS" pitchFamily="66" charset="0"/>
              </a:defRPr>
            </a:lvl4pPr>
            <a:lvl5pPr>
              <a:defRPr sz="1800">
                <a:latin typeface="Comic Sans MS" pitchFamily="66" charset="0"/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>
                <a:latin typeface="Comic Sans MS" pitchFamily="66" charset="0"/>
              </a:defRPr>
            </a:lvl1pPr>
            <a:lvl2pPr>
              <a:defRPr sz="2400">
                <a:latin typeface="Comic Sans MS" pitchFamily="66" charset="0"/>
              </a:defRPr>
            </a:lvl2pPr>
            <a:lvl3pPr>
              <a:defRPr sz="2000">
                <a:latin typeface="Comic Sans MS" pitchFamily="66" charset="0"/>
              </a:defRPr>
            </a:lvl3pPr>
            <a:lvl4pPr>
              <a:defRPr sz="1800">
                <a:latin typeface="Comic Sans MS" pitchFamily="66" charset="0"/>
              </a:defRPr>
            </a:lvl4pPr>
            <a:lvl5pPr>
              <a:defRPr sz="1800">
                <a:latin typeface="Comic Sans MS" pitchFamily="66" charset="0"/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72F2C-F65F-986C-6E0F-C522A08D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B5FDA-48D2-A44D-B764-6A4F9834F8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19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"/>
          <p:cNvSpPr/>
          <p:nvPr/>
        </p:nvSpPr>
        <p:spPr>
          <a:xfrm>
            <a:off x="-1" y="4581525"/>
            <a:ext cx="9144002" cy="2276475"/>
          </a:xfrm>
          <a:prstGeom prst="rect">
            <a:avLst/>
          </a:prstGeom>
          <a:solidFill>
            <a:srgbClr val="B2B2B2">
              <a:alpha val="58822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37" name="40%"/>
          <p:cNvSpPr/>
          <p:nvPr/>
        </p:nvSpPr>
        <p:spPr>
          <a:xfrm>
            <a:off x="-1" y="0"/>
            <a:ext cx="9144002" cy="458152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pic>
        <p:nvPicPr>
          <p:cNvPr id="38" name="http://vig-fp.prenhall.com/bigcovers/0132162733.jpg" descr="http://vig-fp.prenhall.com/bigcovers/013216273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5153025"/>
            <a:ext cx="1238250" cy="153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earson logo" descr="Pearso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6419850"/>
            <a:ext cx="1152525" cy="3810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Copyright © 2012 Pearson Addison-Wesley.  All rights reserved."/>
          <p:cNvSpPr txBox="1"/>
          <p:nvPr/>
        </p:nvSpPr>
        <p:spPr>
          <a:xfrm>
            <a:off x="1395412" y="6537325"/>
            <a:ext cx="3328986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Copyright © 2012 Pearson Addison-Wesley.  All rights reserved.</a:t>
            </a:r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5919281"/>
            <a:ext cx="2133600" cy="4370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94" name="Rounded Rectangle"/>
          <p:cNvSpPr/>
          <p:nvPr/>
        </p:nvSpPr>
        <p:spPr>
          <a:xfrm>
            <a:off x="65087" y="69850"/>
            <a:ext cx="9013826" cy="6691313"/>
          </a:xfrm>
          <a:prstGeom prst="roundRect">
            <a:avLst>
              <a:gd name="adj" fmla="val 4931"/>
            </a:avLst>
          </a:prstGeom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95" name="Rectangle"/>
          <p:cNvSpPr/>
          <p:nvPr/>
        </p:nvSpPr>
        <p:spPr>
          <a:xfrm>
            <a:off x="63500" y="1449387"/>
            <a:ext cx="9020175" cy="1527176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96" name="Rectangle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97" name="Rectangle"/>
          <p:cNvSpPr/>
          <p:nvPr/>
        </p:nvSpPr>
        <p:spPr>
          <a:xfrm>
            <a:off x="63500" y="2976562"/>
            <a:ext cx="9020175" cy="111126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98" name="Rectangle"/>
          <p:cNvSpPr/>
          <p:nvPr/>
        </p:nvSpPr>
        <p:spPr>
          <a:xfrm>
            <a:off x="-1" y="4581525"/>
            <a:ext cx="9144002" cy="2276475"/>
          </a:xfrm>
          <a:prstGeom prst="rect">
            <a:avLst/>
          </a:prstGeom>
          <a:solidFill>
            <a:srgbClr val="B2B2B2">
              <a:alpha val="58822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pic>
        <p:nvPicPr>
          <p:cNvPr id="99" name="http://vig-fp.prenhall.com/bigcovers/0132162733.jpg" descr="http://vig-fp.prenhall.com/bigcovers/013216273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5153025"/>
            <a:ext cx="1238250" cy="153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earson logo" descr="Pearso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6419850"/>
            <a:ext cx="1152525" cy="38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Copyright © 2012 Pearson Addison-Wesley.  All rights reserved."/>
          <p:cNvSpPr txBox="1"/>
          <p:nvPr/>
        </p:nvSpPr>
        <p:spPr>
          <a:xfrm>
            <a:off x="1395412" y="6537325"/>
            <a:ext cx="301773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latin typeface="Perpetua"/>
                <a:ea typeface="Perpetua"/>
                <a:cs typeface="Perpetua"/>
                <a:sym typeface="Perpetua"/>
              </a:defRPr>
            </a:lvl1pPr>
          </a:lstStyle>
          <a:p>
            <a:r>
              <a:t>Copyright © 2012 Pearson Addison-Wesley.  All rights reserved.</a:t>
            </a:r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 rot="16200000">
            <a:off x="4419600" y="2136775"/>
            <a:ext cx="301625" cy="9140825"/>
          </a:xfrm>
          <a:prstGeom prst="rect">
            <a:avLst/>
          </a:prstGeom>
          <a:gradFill>
            <a:gsLst>
              <a:gs pos="0">
                <a:srgbClr val="CCCDE3"/>
              </a:gs>
              <a:gs pos="100000">
                <a:srgbClr val="6669AA">
                  <a:alpha val="46998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3" name="40%"/>
          <p:cNvSpPr/>
          <p:nvPr/>
        </p:nvSpPr>
        <p:spPr>
          <a:xfrm rot="16200000">
            <a:off x="3849687" y="-3849688"/>
            <a:ext cx="1441451" cy="9140826"/>
          </a:xfrm>
          <a:prstGeom prst="rect">
            <a:avLst/>
          </a:prstGeom>
          <a:solidFill>
            <a:srgbClr val="05310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4" name="Copyright © 2012 Pearson Addison-Wesley.  All rights reserved."/>
          <p:cNvSpPr txBox="1"/>
          <p:nvPr/>
        </p:nvSpPr>
        <p:spPr>
          <a:xfrm>
            <a:off x="838200" y="6640124"/>
            <a:ext cx="4495800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spAutoFit/>
          </a:bodyPr>
          <a:lstStyle>
            <a:lvl1pPr>
              <a:defRPr sz="900"/>
            </a:lvl1pPr>
          </a:lstStyle>
          <a:p>
            <a:r>
              <a:t>Copyright © 2012 Pearson Addison-Wesley.  All rights reserved.</a:t>
            </a: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533400" y="303212"/>
            <a:ext cx="8305800" cy="99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050087" y="6420931"/>
            <a:ext cx="443171" cy="4370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544512" y="1676400"/>
            <a:ext cx="8294688" cy="457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5310F"/>
        </a:buClr>
        <a:buSzPct val="60000"/>
        <a:buFontTx/>
        <a:buChar char="■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901700" marR="0" indent="-444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5310F"/>
        </a:buClr>
        <a:buSzPct val="55000"/>
        <a:buFontTx/>
        <a:buChar char="■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181100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5310F"/>
        </a:buClr>
        <a:buSzPct val="50000"/>
        <a:buFontTx/>
        <a:buChar char="■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916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5310F"/>
        </a:buClr>
        <a:buSzPct val="55000"/>
        <a:buFontTx/>
        <a:buChar char="■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5310F"/>
        </a:buClr>
        <a:buSzPct val="50000"/>
        <a:buFontTx/>
        <a:buChar char="■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5310F"/>
        </a:buClr>
        <a:buSzPct val="50000"/>
        <a:buFont typeface="Wingdings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5310F"/>
        </a:buClr>
        <a:buSzPct val="50000"/>
        <a:buFont typeface="Wingdings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5310F"/>
        </a:buClr>
        <a:buSzPct val="50000"/>
        <a:buFont typeface="Wingdings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5310F"/>
        </a:buClr>
        <a:buSzPct val="50000"/>
        <a:buFont typeface="Wingdings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ink tissue paper"/>
          <p:cNvSpPr txBox="1">
            <a:spLocks noGrp="1"/>
          </p:cNvSpPr>
          <p:nvPr>
            <p:ph type="body" sz="quarter" idx="4294967295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algn="ctr">
              <a:spcBef>
                <a:spcPts val="500"/>
              </a:spcBef>
              <a:buSzTx/>
              <a:buFont typeface="Wingdings"/>
              <a:buNone/>
              <a:defRPr sz="2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  <a:p>
            <a:pPr marL="0" indent="0" algn="ctr">
              <a:spcBef>
                <a:spcPts val="500"/>
              </a:spcBef>
              <a:buSzTx/>
              <a:buFont typeface="Wingdings"/>
              <a:buNone/>
              <a:defRPr sz="2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Dr. Xiaolan Zhang </a:t>
            </a:r>
          </a:p>
          <a:p>
            <a:pPr marL="0" indent="0" algn="ctr">
              <a:spcBef>
                <a:spcPts val="500"/>
              </a:spcBef>
              <a:buSzTx/>
              <a:buFont typeface="Wingdings"/>
              <a:buNone/>
              <a:defRPr sz="2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Fordham University </a:t>
            </a:r>
          </a:p>
        </p:txBody>
      </p:sp>
      <p:sp>
        <p:nvSpPr>
          <p:cNvPr id="248" name="Pink tissue paper"/>
          <p:cNvSpPr txBox="1">
            <a:spLocks noGrp="1"/>
          </p:cNvSpPr>
          <p:nvPr>
            <p:ph type="title" idx="4294967295"/>
          </p:nvPr>
        </p:nvSpPr>
        <p:spPr>
          <a:xfrm>
            <a:off x="457200" y="1506537"/>
            <a:ext cx="8229600" cy="147002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rgbClr val="000000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C++ Basics</a:t>
            </a:r>
          </a:p>
        </p:txBody>
      </p:sp>
      <p:sp>
        <p:nvSpPr>
          <p:cNvPr id="2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28DD45D-5812-0A85-4263-B3B3CD319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Input and </a:t>
            </a:r>
            <a:r>
              <a:rPr lang="en-US" dirty="0" err="1"/>
              <a:t>oOytpt</a:t>
            </a:r>
            <a:endParaRPr 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C2A482-B482-02DD-C983-71EAE20EE9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// </a:t>
            </a:r>
            <a:r>
              <a:rPr 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read first name: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#include &lt;iostream&gt;		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#include &lt;string&gt;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using namespace std;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  <a:cs typeface="Times New Roman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int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 main()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	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cout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 &lt;&lt; "Please enter your first name (followed " &lt;&lt; "by 'enter'):\n";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	string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first_name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	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cin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 &gt;&gt;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first_name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	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cout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 &lt;&lt; "Hello, " &lt;&lt;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first_name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 &lt;&lt; '\n';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  <a:cs typeface="Times New Roman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//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 </a:t>
            </a:r>
            <a:r>
              <a:rPr 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note how several values can be output by a single statement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//</a:t>
            </a:r>
            <a:r>
              <a:rPr 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 a statement that introduces a variable is called a declaration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//</a:t>
            </a:r>
            <a:r>
              <a:rPr 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 a variable holds a value of a specified type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//</a:t>
            </a:r>
            <a:r>
              <a:rPr 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 the final </a:t>
            </a:r>
            <a:r>
              <a:rPr 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return 0;</a:t>
            </a:r>
            <a:r>
              <a:rPr 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 is optional in </a:t>
            </a:r>
            <a:r>
              <a:rPr 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main()</a:t>
            </a:r>
            <a:endParaRPr 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  <a:cs typeface="Times New Roman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//</a:t>
            </a:r>
            <a:r>
              <a:rPr 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cs typeface="Times New Roman" charset="0"/>
              </a:rPr>
              <a:t> but you may need to include it to pacify your compiler</a:t>
            </a:r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43A22187-F28C-0388-B3D8-3EF929A2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E2BE23A-C949-8F4F-9482-53D2ADAD238A}" type="slidenum">
              <a:rPr lang="en-US" altLang="en-US">
                <a:solidFill>
                  <a:schemeClr val="tx2"/>
                </a:solidFill>
              </a:rPr>
              <a:pPr/>
              <a:t>10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" name="Variables and Assignments">
            <a:extLst>
              <a:ext uri="{FF2B5EF4-FFF2-40B4-BE49-F238E27FC236}">
                <a16:creationId xmlns:a16="http://schemas.microsoft.com/office/drawing/2014/main" id="{C7CFEDE7-F603-2833-D6AD-6D57D9A5A923}"/>
              </a:ext>
            </a:extLst>
          </p:cNvPr>
          <p:cNvSpPr txBox="1">
            <a:spLocks/>
          </p:cNvSpPr>
          <p:nvPr/>
        </p:nvSpPr>
        <p:spPr>
          <a:xfrm>
            <a:off x="685800" y="211372"/>
            <a:ext cx="77724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696464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1"/>
            <a:r>
              <a:rPr lang="en-US" dirty="0"/>
              <a:t>Input and Output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Variables and Assignments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rPr lang="en-US" dirty="0"/>
              <a:t>Input and Type</a:t>
            </a:r>
            <a:endParaRPr dirty="0"/>
          </a:p>
        </p:txBody>
      </p:sp>
      <p:sp>
        <p:nvSpPr>
          <p:cNvPr id="298" name="Variables are like small blackboards…"/>
          <p:cNvSpPr txBox="1">
            <a:spLocks noGrp="1"/>
          </p:cNvSpPr>
          <p:nvPr>
            <p:ph type="body" idx="4294967295"/>
          </p:nvPr>
        </p:nvSpPr>
        <p:spPr>
          <a:xfrm>
            <a:off x="685800" y="14858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4320" indent="-274320">
              <a:lnSpc>
                <a:spcPct val="90000"/>
              </a:lnSpc>
              <a:buFont typeface="Wingdings 2"/>
              <a:buChar char=""/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We read data/or input into a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variable</a:t>
            </a:r>
          </a:p>
          <a:p>
            <a:pPr marL="521208" lvl="1">
              <a:lnSpc>
                <a:spcPct val="90000"/>
              </a:lnSpc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sz="2400" dirty="0">
                <a:solidFill>
                  <a:schemeClr val="tx1">
                    <a:tint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Here, </a:t>
            </a:r>
            <a:r>
              <a:rPr lang="en-US" sz="2400" b="1" dirty="0" err="1">
                <a:solidFill>
                  <a:schemeClr val="tx1">
                    <a:tint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first_name</a:t>
            </a:r>
            <a:endParaRPr lang="en-US" sz="2400" b="1" dirty="0">
              <a:solidFill>
                <a:schemeClr val="tx1">
                  <a:tint val="8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 marL="274320" indent="-274320">
              <a:lnSpc>
                <a:spcPct val="90000"/>
              </a:lnSpc>
              <a:buFont typeface="Wingdings 2"/>
              <a:buChar char=""/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A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variable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 has a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type</a:t>
            </a:r>
          </a:p>
          <a:p>
            <a:pPr marL="521208" lvl="1">
              <a:lnSpc>
                <a:spcPct val="90000"/>
              </a:lnSpc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sz="2400" dirty="0">
                <a:solidFill>
                  <a:schemeClr val="tx1">
                    <a:tint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Here, </a:t>
            </a:r>
            <a:r>
              <a:rPr lang="en-US" sz="2400" b="1" dirty="0">
                <a:solidFill>
                  <a:schemeClr val="tx1">
                    <a:tint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string</a:t>
            </a:r>
          </a:p>
          <a:p>
            <a:pPr marL="521970" lvl="1" indent="-274320">
              <a:lnSpc>
                <a:spcPct val="90000"/>
              </a:lnSpc>
              <a:buFont typeface="Wingdings 2"/>
              <a:buChar char=""/>
              <a:defRPr/>
            </a:pPr>
            <a:r>
              <a:rPr lang="en-US" sz="25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The type of a variable determines what operations we can do on it</a:t>
            </a:r>
          </a:p>
          <a:p>
            <a:pPr marL="274320" indent="-274320">
              <a:lnSpc>
                <a:spcPct val="90000"/>
              </a:lnSpc>
              <a:buFont typeface="Wingdings 2"/>
              <a:buChar char=""/>
              <a:defRPr/>
            </a:pPr>
            <a:r>
              <a:rPr lang="en-US" sz="3000" dirty="0">
                <a:solidFill>
                  <a:schemeClr val="tx1">
                    <a:tint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Here, </a:t>
            </a:r>
            <a:r>
              <a:rPr lang="en-US" sz="3000" b="1" dirty="0" err="1">
                <a:solidFill>
                  <a:schemeClr val="tx1">
                    <a:tint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cin</a:t>
            </a:r>
            <a:r>
              <a:rPr lang="en-US" sz="3000" b="1" dirty="0">
                <a:solidFill>
                  <a:schemeClr val="tx1">
                    <a:tint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&gt;&gt;</a:t>
            </a:r>
            <a:r>
              <a:rPr lang="en-US" sz="3000" b="1" dirty="0" err="1">
                <a:solidFill>
                  <a:schemeClr val="tx1">
                    <a:tint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first_name</a:t>
            </a:r>
            <a:r>
              <a:rPr lang="en-US" sz="3000" b="1" dirty="0">
                <a:solidFill>
                  <a:schemeClr val="tx1">
                    <a:tint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;</a:t>
            </a:r>
            <a:r>
              <a:rPr lang="en-US" sz="3000" dirty="0">
                <a:solidFill>
                  <a:schemeClr val="tx1">
                    <a:tint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 reads characters until a whitespace character is seen</a:t>
            </a:r>
          </a:p>
          <a:p>
            <a:pPr marL="521970" lvl="1" indent="-274320">
              <a:lnSpc>
                <a:spcPct val="90000"/>
              </a:lnSpc>
              <a:buFont typeface="Wingdings 2"/>
              <a:buChar char=""/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White space</a:t>
            </a:r>
            <a:r>
              <a:rPr lang="en-US" sz="2400" dirty="0">
                <a:solidFill>
                  <a:schemeClr val="tx1">
                    <a:tint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: space, tab, newline, …</a:t>
            </a:r>
            <a:endParaRPr lang="en-US" dirty="0">
              <a:solidFill>
                <a:schemeClr val="tx1">
                  <a:tint val="8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</p:txBody>
      </p:sp>
      <p:sp>
        <p:nvSpPr>
          <p:cNvPr id="2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Overview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Overview</a:t>
            </a:r>
          </a:p>
        </p:txBody>
      </p:sp>
      <p:sp>
        <p:nvSpPr>
          <p:cNvPr id="294" name="Variables and Assignments…"/>
          <p:cNvSpPr txBox="1">
            <a:spLocks noGrp="1"/>
          </p:cNvSpPr>
          <p:nvPr>
            <p:ph type="body" idx="4294967295"/>
          </p:nvPr>
        </p:nvSpPr>
        <p:spPr>
          <a:xfrm>
            <a:off x="544512" y="1676399"/>
            <a:ext cx="8294688" cy="45720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5000"/>
              </a:lnSpc>
              <a:buChar char="❑"/>
              <a:defRPr>
                <a:solidFill>
                  <a:srgbClr val="05310F"/>
                </a:solidFill>
              </a:defRPr>
            </a:pPr>
            <a:r>
              <a:rPr dirty="0"/>
              <a:t>Variables and Assignments </a:t>
            </a:r>
          </a:p>
          <a:p>
            <a:pPr>
              <a:lnSpc>
                <a:spcPct val="155000"/>
              </a:lnSpc>
              <a:buChar char="❑"/>
              <a:defRPr>
                <a:solidFill>
                  <a:srgbClr val="05310F"/>
                </a:solidFill>
              </a:defRPr>
            </a:pPr>
            <a:r>
              <a:rPr dirty="0"/>
              <a:t>Data Types and Expressions</a:t>
            </a:r>
          </a:p>
          <a:p>
            <a:pPr>
              <a:lnSpc>
                <a:spcPct val="155000"/>
              </a:lnSpc>
              <a:buChar char="❑"/>
              <a:defRPr>
                <a:solidFill>
                  <a:srgbClr val="05310F"/>
                </a:solidFill>
              </a:defRPr>
            </a:pPr>
            <a:r>
              <a:rPr dirty="0"/>
              <a:t>Input and</a:t>
            </a:r>
            <a:r>
              <a:rPr lang="en-US" dirty="0"/>
              <a:t> </a:t>
            </a:r>
            <a:r>
              <a:rPr dirty="0"/>
              <a:t>Output</a:t>
            </a:r>
          </a:p>
          <a:p>
            <a:pPr>
              <a:lnSpc>
                <a:spcPct val="155000"/>
              </a:lnSpc>
              <a:buChar char="❑"/>
              <a:defRPr>
                <a:solidFill>
                  <a:srgbClr val="05310F"/>
                </a:solidFill>
              </a:defRPr>
            </a:pPr>
            <a:r>
              <a:rPr dirty="0"/>
              <a:t>Program Style</a:t>
            </a:r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52063" y="6569176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1400" b="1"/>
            </a:lvl1pPr>
          </a:lstStyle>
          <a:p>
            <a:fld id="{86CB4B4D-7CA3-9044-876B-883B54F8677D}" type="slidenum">
              <a:rPr/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Variables and Assignments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rPr lang="en-US" dirty="0"/>
              <a:t>C++ </a:t>
            </a:r>
            <a:r>
              <a:rPr dirty="0"/>
              <a:t>Variables</a:t>
            </a:r>
          </a:p>
        </p:txBody>
      </p:sp>
      <p:sp>
        <p:nvSpPr>
          <p:cNvPr id="298" name="Variables are like small blackboards…"/>
          <p:cNvSpPr txBox="1">
            <a:spLocks noGrp="1"/>
          </p:cNvSpPr>
          <p:nvPr>
            <p:ph type="body" idx="4294967295"/>
          </p:nvPr>
        </p:nvSpPr>
        <p:spPr>
          <a:xfrm>
            <a:off x="685800" y="14858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Variables are like small blackboards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We can  write a number on them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We can change the number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We can erase the number</a:t>
            </a:r>
          </a:p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C++ variables are memory locations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We can  write a value in them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We can change the value stored there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We cannot erase the memory location</a:t>
            </a:r>
          </a:p>
          <a:p>
            <a:pPr marL="822325" lvl="2" indent="-228600"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Some value is always there</a:t>
            </a:r>
          </a:p>
        </p:txBody>
      </p:sp>
      <p:sp>
        <p:nvSpPr>
          <p:cNvPr id="2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9490763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20670A5-B74E-70AD-DDB2-FCAB10ED3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C++ Variables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40082AC-96F5-509F-A279-6474580539F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458200" cy="16764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/>
              <a:t>A variable is some memory that can hold a value of a given type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variable</a:t>
            </a:r>
            <a:r>
              <a:rPr lang="en-US" sz="2400" dirty="0"/>
              <a:t> has a name</a:t>
            </a:r>
          </a:p>
          <a:p>
            <a:pPr marL="521970" lvl="1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000" dirty="0"/>
              <a:t>Each variable has </a:t>
            </a:r>
            <a:r>
              <a:rPr lang="en-US" sz="2000" dirty="0">
                <a:solidFill>
                  <a:srgbClr val="C00000"/>
                </a:solidFill>
              </a:rPr>
              <a:t>name, type, value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declaration</a:t>
            </a:r>
            <a:r>
              <a:rPr lang="en-US" sz="2400" dirty="0"/>
              <a:t> names a variable</a:t>
            </a: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C7736202-90FC-9E8E-22D9-C0F48B7521C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304800" y="3429000"/>
            <a:ext cx="4343400" cy="3230563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/>
              <a:t>int</a:t>
            </a:r>
            <a:r>
              <a:rPr lang="en-US" sz="2400" dirty="0"/>
              <a:t> a = 7;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/>
              <a:t>char c = 'x';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/>
              <a:t>string s = "qwerty";</a:t>
            </a:r>
          </a:p>
        </p:txBody>
      </p:sp>
      <p:sp>
        <p:nvSpPr>
          <p:cNvPr id="27654" name="Slide Number Placeholder 6">
            <a:extLst>
              <a:ext uri="{FF2B5EF4-FFF2-40B4-BE49-F238E27FC236}">
                <a16:creationId xmlns:a16="http://schemas.microsoft.com/office/drawing/2014/main" id="{E8410BDC-8686-88B5-570E-587C5E97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222541D-9C8F-2E46-B486-CA589ABB7792}" type="slidenum">
              <a:rPr lang="en-US" altLang="en-US">
                <a:solidFill>
                  <a:schemeClr val="tx2"/>
                </a:solidFill>
              </a:rPr>
              <a:pPr/>
              <a:t>14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7655" name="Rectangle 4">
            <a:extLst>
              <a:ext uri="{FF2B5EF4-FFF2-40B4-BE49-F238E27FC236}">
                <a16:creationId xmlns:a16="http://schemas.microsoft.com/office/drawing/2014/main" id="{16B8F7A2-5538-693B-28C2-60C13F7D0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290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7656" name="Rectangle 5">
            <a:extLst>
              <a:ext uri="{FF2B5EF4-FFF2-40B4-BE49-F238E27FC236}">
                <a16:creationId xmlns:a16="http://schemas.microsoft.com/office/drawing/2014/main" id="{FC64EDCD-1496-D2BC-C8E0-5CA3978D8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86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'x'</a:t>
            </a:r>
          </a:p>
        </p:txBody>
      </p:sp>
      <p:sp>
        <p:nvSpPr>
          <p:cNvPr id="27657" name="Rectangle 7">
            <a:extLst>
              <a:ext uri="{FF2B5EF4-FFF2-40B4-BE49-F238E27FC236}">
                <a16:creationId xmlns:a16="http://schemas.microsoft.com/office/drawing/2014/main" id="{0B449E3D-882F-D6AF-8F38-821FBEE9F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24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658" name="Rectangle 8">
            <a:extLst>
              <a:ext uri="{FF2B5EF4-FFF2-40B4-BE49-F238E27FC236}">
                <a16:creationId xmlns:a16="http://schemas.microsoft.com/office/drawing/2014/main" id="{6DA786BF-A713-7EB4-5E0E-43B1751C6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876800"/>
            <a:ext cx="1905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"qwerty"</a:t>
            </a:r>
          </a:p>
        </p:txBody>
      </p:sp>
      <p:sp>
        <p:nvSpPr>
          <p:cNvPr id="27659" name="Rectangle 11">
            <a:extLst>
              <a:ext uri="{FF2B5EF4-FFF2-40B4-BE49-F238E27FC236}">
                <a16:creationId xmlns:a16="http://schemas.microsoft.com/office/drawing/2014/main" id="{D33C3584-503B-347E-6FA0-27C8CE178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7244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6 </a:t>
            </a:r>
          </a:p>
        </p:txBody>
      </p:sp>
      <p:sp>
        <p:nvSpPr>
          <p:cNvPr id="27660" name="Line 12">
            <a:extLst>
              <a:ext uri="{FF2B5EF4-FFF2-40B4-BE49-F238E27FC236}">
                <a16:creationId xmlns:a16="http://schemas.microsoft.com/office/drawing/2014/main" id="{56891BB0-E91B-CFBC-8826-3F892DB3D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9530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Text Box 14">
            <a:extLst>
              <a:ext uri="{FF2B5EF4-FFF2-40B4-BE49-F238E27FC236}">
                <a16:creationId xmlns:a16="http://schemas.microsoft.com/office/drawing/2014/main" id="{FBE6AB86-0CB0-8689-BB62-7A8192D73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429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a:</a:t>
            </a:r>
          </a:p>
        </p:txBody>
      </p:sp>
      <p:sp>
        <p:nvSpPr>
          <p:cNvPr id="27662" name="Text Box 15">
            <a:extLst>
              <a:ext uri="{FF2B5EF4-FFF2-40B4-BE49-F238E27FC236}">
                <a16:creationId xmlns:a16="http://schemas.microsoft.com/office/drawing/2014/main" id="{33FDC151-8067-DC5F-35E4-6B10413E1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00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s:</a:t>
            </a:r>
          </a:p>
        </p:txBody>
      </p:sp>
      <p:sp>
        <p:nvSpPr>
          <p:cNvPr id="27663" name="Text Box 16">
            <a:extLst>
              <a:ext uri="{FF2B5EF4-FFF2-40B4-BE49-F238E27FC236}">
                <a16:creationId xmlns:a16="http://schemas.microsoft.com/office/drawing/2014/main" id="{609C184C-CF61-4093-4774-DAD08A3E6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c:</a:t>
            </a:r>
          </a:p>
        </p:txBody>
      </p:sp>
      <p:sp>
        <p:nvSpPr>
          <p:cNvPr id="27664" name="TextBox 18">
            <a:extLst>
              <a:ext uri="{FF2B5EF4-FFF2-40B4-BE49-F238E27FC236}">
                <a16:creationId xmlns:a16="http://schemas.microsoft.com/office/drawing/2014/main" id="{337914B2-259B-A2C3-D53B-D83827319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4724400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</a:rPr>
              <a:t>Size of memory varies for objects 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of different types !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061A65-FD41-A413-439F-04C8DCCD69C6}"/>
              </a:ext>
            </a:extLst>
          </p:cNvPr>
          <p:cNvCxnSpPr/>
          <p:nvPr/>
        </p:nvCxnSpPr>
        <p:spPr>
          <a:xfrm flipH="1">
            <a:off x="1676400" y="313055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Display 2.1  (1/2)"/>
          <p:cNvSpPr txBox="1">
            <a:spLocks noGrp="1"/>
          </p:cNvSpPr>
          <p:nvPr>
            <p:ph type="title" idx="4294967295"/>
          </p:nvPr>
        </p:nvSpPr>
        <p:spPr>
          <a:xfrm>
            <a:off x="5867400" y="5434012"/>
            <a:ext cx="4038600" cy="9921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68095">
              <a:defRPr sz="3024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Display 2.1  (1/2)</a:t>
            </a:r>
            <a:br/>
            <a:endParaRPr/>
          </a:p>
        </p:txBody>
      </p:sp>
      <p:sp>
        <p:nvSpPr>
          <p:cNvPr id="302" name="Rectangle"/>
          <p:cNvSpPr/>
          <p:nvPr/>
        </p:nvSpPr>
        <p:spPr>
          <a:xfrm>
            <a:off x="0" y="0"/>
            <a:ext cx="4826000" cy="1536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pic>
        <p:nvPicPr>
          <p:cNvPr id="303" name="02" descr="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12"/>
            <a:ext cx="4923309" cy="6691977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Display 2.1 (2 /2)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86968">
              <a:defRPr sz="3492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Display 2.1</a:t>
            </a:r>
            <a:br/>
            <a:r>
              <a:t>(2 /2)</a:t>
            </a:r>
          </a:p>
        </p:txBody>
      </p:sp>
      <p:pic>
        <p:nvPicPr>
          <p:cNvPr id="307" name="02" descr="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75" y="1524000"/>
            <a:ext cx="5681663" cy="490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Identifiers"/>
          <p:cNvSpPr txBox="1">
            <a:spLocks noGrp="1"/>
          </p:cNvSpPr>
          <p:nvPr>
            <p:ph type="title" idx="4294967295"/>
          </p:nvPr>
        </p:nvSpPr>
        <p:spPr>
          <a:xfrm>
            <a:off x="536300" y="325176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rPr dirty="0"/>
              <a:t>Identifiers</a:t>
            </a:r>
          </a:p>
        </p:txBody>
      </p:sp>
      <p:sp>
        <p:nvSpPr>
          <p:cNvPr id="3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312" name="Variables names are called identifiers…"/>
          <p:cNvSpPr txBox="1">
            <a:spLocks noGrp="1"/>
          </p:cNvSpPr>
          <p:nvPr>
            <p:ph type="body" idx="4294967295"/>
          </p:nvPr>
        </p:nvSpPr>
        <p:spPr>
          <a:xfrm>
            <a:off x="536300" y="1568047"/>
            <a:ext cx="7772400" cy="4572002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/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Variables names are called </a:t>
            </a:r>
            <a:r>
              <a:rPr b="1" dirty="0">
                <a:solidFill>
                  <a:srgbClr val="C00000"/>
                </a:solidFill>
              </a:rPr>
              <a:t>identifiers</a:t>
            </a:r>
          </a:p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Choosing variable names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Use meaningful names that represent data to be stored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First character must be </a:t>
            </a:r>
          </a:p>
          <a:p>
            <a:pPr marL="822325" lvl="2" indent="-228600">
              <a:lnSpc>
                <a:spcPct val="80000"/>
              </a:lnSpc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19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a letter or the underscore character, _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Remaining characters must be</a:t>
            </a:r>
          </a:p>
          <a:p>
            <a:pPr marL="822325" lvl="2" indent="-228600">
              <a:lnSpc>
                <a:spcPct val="80000"/>
              </a:lnSpc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19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Letters,  numbers, underscore character</a:t>
            </a:r>
          </a:p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Keywords, such as return, main, if, … </a:t>
            </a:r>
            <a:r>
              <a:rPr lang="en-US" dirty="0"/>
              <a:t>c</a:t>
            </a:r>
            <a:r>
              <a:rPr dirty="0"/>
              <a:t>annot be used as identifiers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ounded Rectangle"/>
          <p:cNvSpPr/>
          <p:nvPr/>
        </p:nvSpPr>
        <p:spPr>
          <a:xfrm>
            <a:off x="1219200" y="2133600"/>
            <a:ext cx="563880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9B320E"/>
            </a:solidFill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315" name="Declaring Variables (1)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rPr dirty="0"/>
              <a:t>Declaring Variables</a:t>
            </a:r>
          </a:p>
        </p:txBody>
      </p:sp>
      <p:sp>
        <p:nvSpPr>
          <p:cNvPr id="316" name="Before use, variables must be declared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Before use, variables must be declared</a:t>
            </a:r>
            <a:endParaRPr sz="1900" dirty="0"/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Declaration syntax:</a:t>
            </a:r>
          </a:p>
          <a:p>
            <a:pPr marL="228600" lvl="1" indent="90487">
              <a:lnSpc>
                <a:spcPct val="90000"/>
              </a:lnSpc>
              <a:spcBef>
                <a:spcPts val="300"/>
              </a:spcBef>
              <a:buSzTx/>
              <a:buFont typeface="Wingdings"/>
              <a:buNone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 err="1"/>
              <a:t>type_name</a:t>
            </a:r>
            <a:r>
              <a:rPr dirty="0"/>
              <a:t>  variable_1 ,  variable_2, . . . ;</a:t>
            </a:r>
            <a:endParaRPr sz="1700" dirty="0"/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endParaRPr lang="en-US" dirty="0"/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Tells the compiler</a:t>
            </a:r>
            <a:r>
              <a:rPr lang="en-US" dirty="0"/>
              <a:t>: I need variable(s) named … to store .. </a:t>
            </a:r>
            <a:r>
              <a:rPr dirty="0"/>
              <a:t>type of data </a:t>
            </a:r>
            <a:endParaRPr lang="en-US" dirty="0"/>
          </a:p>
          <a:p>
            <a:pPr marL="319087" lvl="1" indent="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None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		    int       </a:t>
            </a:r>
            <a:r>
              <a:rPr dirty="0" err="1"/>
              <a:t>number_of_bars</a:t>
            </a:r>
            <a:r>
              <a:rPr dirty="0"/>
              <a:t>;</a:t>
            </a:r>
            <a:br>
              <a:rPr dirty="0"/>
            </a:br>
            <a:r>
              <a:rPr dirty="0"/>
              <a:t>                       double </a:t>
            </a:r>
            <a:r>
              <a:rPr dirty="0" err="1"/>
              <a:t>one_weight</a:t>
            </a:r>
            <a:r>
              <a:rPr dirty="0"/>
              <a:t>,  </a:t>
            </a:r>
            <a:r>
              <a:rPr dirty="0" err="1"/>
              <a:t>total_weight</a:t>
            </a:r>
            <a:r>
              <a:rPr dirty="0"/>
              <a:t>;</a:t>
            </a:r>
            <a:endParaRPr lang="en-US" dirty="0"/>
          </a:p>
          <a:p>
            <a:pPr marL="319087" lvl="1" indent="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None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endParaRPr lang="en-US" dirty="0"/>
          </a:p>
          <a:p>
            <a:pPr marL="319087" lvl="1" indent="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None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rPr lang="en-US" dirty="0"/>
              <a:t>Try this: what does the above three declarations say? </a:t>
            </a:r>
          </a:p>
          <a:p>
            <a:pPr marL="319087" lvl="1" indent="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None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endParaRPr lang="en-US" dirty="0"/>
          </a:p>
          <a:p>
            <a:pPr marL="319087" lvl="1" indent="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None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rPr lang="en-US" dirty="0"/>
              <a:t>How about this?  char   response, option; </a:t>
            </a:r>
            <a:endParaRPr dirty="0"/>
          </a:p>
        </p:txBody>
      </p:sp>
      <p:sp>
        <p:nvSpPr>
          <p:cNvPr id="3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wo locations for variable declarations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 defTabSz="896111">
              <a:spcBef>
                <a:spcPts val="800"/>
              </a:spcBef>
              <a:defRPr sz="3528">
                <a:solidFill>
                  <a:srgbClr val="008000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Two locations for variable declarations</a:t>
            </a:r>
          </a:p>
        </p:txBody>
      </p:sp>
      <p:sp>
        <p:nvSpPr>
          <p:cNvPr id="320" name="Immediately prior to use…"/>
          <p:cNvSpPr txBox="1">
            <a:spLocks noGrp="1"/>
          </p:cNvSpPr>
          <p:nvPr>
            <p:ph type="body" idx="4294967295"/>
          </p:nvPr>
        </p:nvSpPr>
        <p:spPr>
          <a:xfrm>
            <a:off x="213000" y="1523999"/>
            <a:ext cx="86262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     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  </a:t>
            </a:r>
            <a:r>
              <a:rPr b="1" dirty="0">
                <a:solidFill>
                  <a:srgbClr val="C00000"/>
                </a:solidFill>
              </a:rPr>
              <a:t>Immediately prior to use </a:t>
            </a:r>
            <a:br>
              <a:rPr b="1" dirty="0">
                <a:solidFill>
                  <a:srgbClr val="C00000"/>
                </a:solidFill>
              </a:rPr>
            </a:br>
            <a:endParaRPr b="1" dirty="0">
              <a:solidFill>
                <a:srgbClr val="C00000"/>
              </a:solidFill>
            </a:endParaRP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     int main()</a:t>
            </a:r>
            <a:br>
              <a:rPr dirty="0"/>
            </a:br>
            <a:r>
              <a:rPr dirty="0"/>
              <a:t>{</a:t>
            </a:r>
            <a:br>
              <a:rPr dirty="0"/>
            </a:br>
            <a:r>
              <a:rPr dirty="0"/>
              <a:t>    </a:t>
            </a:r>
            <a:r>
              <a:rPr b="1" dirty="0"/>
              <a:t>…</a:t>
            </a:r>
            <a:r>
              <a:rPr dirty="0"/>
              <a:t> </a:t>
            </a:r>
            <a:br>
              <a:rPr dirty="0"/>
            </a:br>
            <a:r>
              <a:rPr dirty="0"/>
              <a:t>    int sum;</a:t>
            </a:r>
            <a:br>
              <a:rPr dirty="0"/>
            </a:br>
            <a:r>
              <a:rPr dirty="0"/>
              <a:t>    sum = score1 + score 2;</a:t>
            </a:r>
            <a:br>
              <a:rPr dirty="0"/>
            </a:br>
            <a:r>
              <a:rPr dirty="0"/>
              <a:t>    </a:t>
            </a:r>
            <a:r>
              <a:rPr b="1" dirty="0"/>
              <a:t>…</a:t>
            </a:r>
            <a:br>
              <a:rPr b="1" dirty="0"/>
            </a:br>
            <a:r>
              <a:rPr dirty="0"/>
              <a:t>    return 0;</a:t>
            </a:r>
          </a:p>
          <a:p>
            <a:pPr marL="228600" lvl="1" indent="90487">
              <a:lnSpc>
                <a:spcPct val="90000"/>
              </a:lnSpc>
              <a:spcBef>
                <a:spcPts val="300"/>
              </a:spcBef>
              <a:buSzTx/>
              <a:buFont typeface="Wingdings"/>
              <a:buNone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}</a:t>
            </a:r>
          </a:p>
        </p:txBody>
      </p:sp>
      <p:sp>
        <p:nvSpPr>
          <p:cNvPr id="321" name="At the beginning   int main() {      int sum;     …      sum = score1 +                score2;…"/>
          <p:cNvSpPr txBox="1"/>
          <p:nvPr/>
        </p:nvSpPr>
        <p:spPr>
          <a:xfrm>
            <a:off x="4479403" y="1981200"/>
            <a:ext cx="4664597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b="1">
                <a:solidFill>
                  <a:srgbClr val="C0000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At the beginning </a:t>
            </a:r>
            <a:br>
              <a:rPr dirty="0"/>
            </a:br>
            <a:br>
              <a:rPr dirty="0"/>
            </a:br>
            <a:r>
              <a:rPr b="0" dirty="0">
                <a:solidFill>
                  <a:srgbClr val="000000"/>
                </a:solidFill>
              </a:rPr>
              <a:t>int main()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{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     int sum;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    </a:t>
            </a:r>
            <a:r>
              <a:rPr dirty="0">
                <a:solidFill>
                  <a:srgbClr val="000000"/>
                </a:solidFill>
              </a:rPr>
              <a:t>…</a:t>
            </a:r>
            <a:r>
              <a:rPr b="0" dirty="0">
                <a:solidFill>
                  <a:srgbClr val="000000"/>
                </a:solidFill>
              </a:rPr>
              <a:t> 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    sum = score1 + 		             score2;</a:t>
            </a:r>
          </a:p>
          <a:p>
            <a:pPr marL="228600" lvl="1" indent="90487">
              <a:lnSpc>
                <a:spcPct val="90000"/>
              </a:lnSpc>
              <a:spcBef>
                <a:spcPts val="300"/>
              </a:spcBef>
              <a:defRPr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         </a:t>
            </a:r>
            <a:r>
              <a:rPr b="1" dirty="0"/>
              <a:t>…</a:t>
            </a:r>
            <a:br>
              <a:rPr b="1" dirty="0"/>
            </a:br>
            <a:r>
              <a:rPr dirty="0"/>
              <a:t>    return 0;</a:t>
            </a:r>
            <a:br>
              <a:rPr dirty="0"/>
            </a:br>
            <a:r>
              <a:rPr dirty="0"/>
              <a:t> }</a:t>
            </a:r>
          </a:p>
        </p:txBody>
      </p:sp>
      <p:sp>
        <p:nvSpPr>
          <p:cNvPr id="3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/* This is a program that simply prints out Hello world…"/>
          <p:cNvSpPr txBox="1">
            <a:spLocks noGrp="1"/>
          </p:cNvSpPr>
          <p:nvPr>
            <p:ph type="body" idx="4294967295"/>
          </p:nvPr>
        </p:nvSpPr>
        <p:spPr>
          <a:xfrm>
            <a:off x="536300" y="504530"/>
            <a:ext cx="7772400" cy="5644586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/* This is a program that simply prints out Hello world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    to the terminal, and move cursor to next line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    By X. Zhang,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*/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 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solidFill>
                  <a:srgbClr val="00B05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#include &lt;iostream&gt;           //This is preprocessor directive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solidFill>
                  <a:srgbClr val="00B05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 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 u="sng">
                <a:solidFill>
                  <a:srgbClr val="00B05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int main</a:t>
            </a:r>
            <a:r>
              <a:rPr sz="2400" u="none" dirty="0"/>
              <a:t>()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solidFill>
                  <a:srgbClr val="00B05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{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     </a:t>
            </a:r>
            <a:r>
              <a:rPr lang="en-US" sz="2400" dirty="0"/>
              <a:t>std::</a:t>
            </a:r>
            <a:r>
              <a:rPr sz="2400" dirty="0" err="1"/>
              <a:t>cout</a:t>
            </a:r>
            <a:r>
              <a:rPr sz="2400" dirty="0"/>
              <a:t> &lt;&lt;"Hello world\n"</a:t>
            </a:r>
            <a:r>
              <a:rPr sz="2400" dirty="0">
                <a:solidFill>
                  <a:srgbClr val="C00000"/>
                </a:solidFill>
              </a:rPr>
              <a:t>;</a:t>
            </a:r>
            <a:r>
              <a:rPr sz="2400" dirty="0"/>
              <a:t>  </a:t>
            </a:r>
            <a:r>
              <a:rPr lang="en-US" sz="2400" dirty="0"/>
              <a:t>//display to terminal </a:t>
            </a:r>
            <a:r>
              <a:rPr sz="2400" dirty="0"/>
              <a:t>window 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                                  // this is a blank line, added here for readability 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     </a:t>
            </a:r>
            <a:r>
              <a:rPr sz="2400" u="sng" dirty="0"/>
              <a:t>return</a:t>
            </a:r>
            <a:r>
              <a:rPr sz="2400" dirty="0"/>
              <a:t> 0</a:t>
            </a:r>
            <a:r>
              <a:rPr sz="2400" dirty="0">
                <a:solidFill>
                  <a:srgbClr val="C00000"/>
                </a:solidFill>
              </a:rPr>
              <a:t>;</a:t>
            </a:r>
            <a:r>
              <a:rPr sz="2400" dirty="0"/>
              <a:t>	            //program exits, return 0 to indicate success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solidFill>
                  <a:srgbClr val="00B05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}</a:t>
            </a:r>
          </a:p>
        </p:txBody>
      </p:sp>
      <p:sp>
        <p:nvSpPr>
          <p:cNvPr id="252" name="Curly braces enclose the body of function"/>
          <p:cNvSpPr txBox="1"/>
          <p:nvPr/>
        </p:nvSpPr>
        <p:spPr>
          <a:xfrm>
            <a:off x="5021568" y="5976396"/>
            <a:ext cx="3928949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Perpetua"/>
                <a:ea typeface="Perpetua"/>
                <a:cs typeface="Perpetua"/>
                <a:sym typeface="Perpetua"/>
              </a:defRPr>
            </a:lvl1pPr>
          </a:lstStyle>
          <a:p>
            <a:r>
              <a:rPr dirty="0"/>
              <a:t>Curly braces enclose the body of function</a:t>
            </a:r>
          </a:p>
        </p:txBody>
      </p:sp>
      <p:sp>
        <p:nvSpPr>
          <p:cNvPr id="253" name="Line"/>
          <p:cNvSpPr/>
          <p:nvPr/>
        </p:nvSpPr>
        <p:spPr>
          <a:xfrm flipH="1" flipV="1">
            <a:off x="961745" y="4137433"/>
            <a:ext cx="4001949" cy="2184403"/>
          </a:xfrm>
          <a:prstGeom prst="line">
            <a:avLst/>
          </a:prstGeom>
          <a:ln>
            <a:solidFill>
              <a:srgbClr val="AF340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Line"/>
          <p:cNvSpPr/>
          <p:nvPr/>
        </p:nvSpPr>
        <p:spPr>
          <a:xfrm flipH="1" flipV="1">
            <a:off x="1019619" y="5863451"/>
            <a:ext cx="3886202" cy="381001"/>
          </a:xfrm>
          <a:prstGeom prst="line">
            <a:avLst/>
          </a:prstGeom>
          <a:ln>
            <a:solidFill>
              <a:srgbClr val="AF340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Assignment Statements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Assignment Statements</a:t>
            </a:r>
          </a:p>
        </p:txBody>
      </p:sp>
      <p:sp>
        <p:nvSpPr>
          <p:cNvPr id="325" name="An assignment statement changes the value of a variable…"/>
          <p:cNvSpPr txBox="1">
            <a:spLocks noGrp="1"/>
          </p:cNvSpPr>
          <p:nvPr>
            <p:ph type="body" idx="4294967295"/>
          </p:nvPr>
        </p:nvSpPr>
        <p:spPr>
          <a:xfrm>
            <a:off x="546100" y="14858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b="1">
                <a:solidFill>
                  <a:srgbClr val="C0000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An assignment statement </a:t>
            </a:r>
            <a:r>
              <a:rPr sz="2400" b="0">
                <a:solidFill>
                  <a:srgbClr val="000000"/>
                </a:solidFill>
              </a:rPr>
              <a:t>changes the value of a variable</a:t>
            </a:r>
            <a:endParaRPr sz="2400"/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>
                <a:latin typeface="Perpetua"/>
                <a:ea typeface="Perpetua"/>
                <a:cs typeface="Perpetua"/>
                <a:sym typeface="Perpetua"/>
              </a:defRPr>
            </a:pPr>
            <a:r>
              <a:t>total_weight = one_weight + number_of_bars</a:t>
            </a:r>
            <a:r>
              <a:rPr>
                <a:solidFill>
                  <a:srgbClr val="FF0000"/>
                </a:solidFill>
              </a:rPr>
              <a:t>;</a:t>
            </a:r>
            <a:r>
              <a:t> </a:t>
            </a:r>
          </a:p>
          <a:p>
            <a:pPr marL="822325" lvl="2" indent="-228600">
              <a:lnSpc>
                <a:spcPct val="80000"/>
              </a:lnSpc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total_weight  is set to the sum one_weight + number_of_bars 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>
                <a:latin typeface="Perpetua"/>
                <a:ea typeface="Perpetua"/>
                <a:cs typeface="Perpetua"/>
                <a:sym typeface="Perpetua"/>
              </a:defRPr>
            </a:pPr>
            <a:r>
              <a:t>Assignment statements end with a semi-colon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b="1">
                <a:solidFill>
                  <a:srgbClr val="C0000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Left  hand side (LHS): </a:t>
            </a:r>
            <a:r>
              <a:rPr b="0">
                <a:solidFill>
                  <a:srgbClr val="000000"/>
                </a:solidFill>
              </a:rPr>
              <a:t>variable whose value is to be changed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b="1">
                <a:solidFill>
                  <a:srgbClr val="C0000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Right hand side (RHS):</a:t>
            </a:r>
            <a:r>
              <a:rPr b="0">
                <a:solidFill>
                  <a:srgbClr val="000000"/>
                </a:solidFill>
              </a:rPr>
              <a:t> new value for the LHS variable: </a:t>
            </a:r>
          </a:p>
          <a:p>
            <a:pPr marL="822325" lvl="2" indent="-228600">
              <a:lnSpc>
                <a:spcPct val="80000"/>
              </a:lnSpc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Constants --   age = 21;</a:t>
            </a:r>
          </a:p>
          <a:p>
            <a:pPr marL="822325" lvl="2" indent="-228600">
              <a:lnSpc>
                <a:spcPct val="80000"/>
              </a:lnSpc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Variables --   my_cost = your_cost;</a:t>
            </a:r>
          </a:p>
          <a:p>
            <a:pPr marL="822325" lvl="2" indent="-228600">
              <a:lnSpc>
                <a:spcPct val="80000"/>
              </a:lnSpc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Expressions --  circumference = diameter * 3.14159;</a:t>
            </a:r>
          </a:p>
        </p:txBody>
      </p:sp>
      <p:sp>
        <p:nvSpPr>
          <p:cNvPr id="3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Assignment Statements and Algebra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rPr dirty="0"/>
              <a:t>Assignment Statements</a:t>
            </a:r>
          </a:p>
        </p:txBody>
      </p:sp>
      <p:sp>
        <p:nvSpPr>
          <p:cNvPr id="329" name="The ‘=‘ operator in C++ is not an equal sign…"/>
          <p:cNvSpPr txBox="1">
            <a:spLocks noGrp="1"/>
          </p:cNvSpPr>
          <p:nvPr>
            <p:ph type="body" idx="4294967295"/>
          </p:nvPr>
        </p:nvSpPr>
        <p:spPr>
          <a:xfrm>
            <a:off x="685800" y="15366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The ‘=‘ operator in C++ is not an equal sign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The following statement cannot be true in algebra</a:t>
            </a:r>
            <a:br>
              <a:rPr dirty="0"/>
            </a:br>
            <a:endParaRPr dirty="0"/>
          </a:p>
          <a:p>
            <a:pPr marL="822325" lvl="2" indent="-228600"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 err="1"/>
              <a:t>number_of_bars</a:t>
            </a:r>
            <a:r>
              <a:rPr dirty="0"/>
              <a:t> =  </a:t>
            </a:r>
            <a:r>
              <a:rPr dirty="0" err="1"/>
              <a:t>number_of_bars</a:t>
            </a:r>
            <a:r>
              <a:rPr dirty="0"/>
              <a:t>  +  3;</a:t>
            </a:r>
            <a:br>
              <a:rPr dirty="0"/>
            </a:br>
            <a:endParaRPr dirty="0"/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In C++ it means the new value of </a:t>
            </a:r>
            <a:r>
              <a:rPr dirty="0" err="1"/>
              <a:t>number_of_bars</a:t>
            </a:r>
            <a:r>
              <a:rPr dirty="0"/>
              <a:t> </a:t>
            </a:r>
            <a:br>
              <a:rPr dirty="0"/>
            </a:br>
            <a:r>
              <a:rPr dirty="0"/>
              <a:t>is the previous value of </a:t>
            </a:r>
            <a:r>
              <a:rPr dirty="0" err="1"/>
              <a:t>number_of_bars</a:t>
            </a:r>
            <a:r>
              <a:rPr dirty="0"/>
              <a:t> plus 3</a:t>
            </a:r>
            <a:br>
              <a:rPr dirty="0"/>
            </a:br>
            <a:endParaRPr dirty="0"/>
          </a:p>
        </p:txBody>
      </p:sp>
      <p:sp>
        <p:nvSpPr>
          <p:cNvPr id="3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Initializing Variables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Initializing Variables</a:t>
            </a:r>
          </a:p>
        </p:txBody>
      </p:sp>
      <p:sp>
        <p:nvSpPr>
          <p:cNvPr id="333" name="Declaring a variable does not give it a value…"/>
          <p:cNvSpPr txBox="1">
            <a:spLocks noGrp="1"/>
          </p:cNvSpPr>
          <p:nvPr>
            <p:ph type="body" idx="4294967295"/>
          </p:nvPr>
        </p:nvSpPr>
        <p:spPr>
          <a:xfrm>
            <a:off x="685800" y="14731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Declaring a variable does not give it a value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Giving a variable its first value is </a:t>
            </a:r>
            <a:r>
              <a:rPr dirty="0">
                <a:solidFill>
                  <a:srgbClr val="FF0000"/>
                </a:solidFill>
              </a:rPr>
              <a:t>initializing the variable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Variables are initialized  in assignment statements</a:t>
            </a:r>
            <a:br>
              <a:rPr dirty="0"/>
            </a:br>
            <a:br>
              <a:rPr dirty="0"/>
            </a:br>
            <a:r>
              <a:rPr dirty="0"/>
              <a:t>		double mpg;        // declare the variable</a:t>
            </a:r>
            <a:br>
              <a:rPr dirty="0"/>
            </a:br>
            <a:r>
              <a:rPr dirty="0"/>
              <a:t>     		mpg = 26.3;         // initialize the variable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Declaration and initialization can be combined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Method 1</a:t>
            </a:r>
            <a:br>
              <a:rPr dirty="0"/>
            </a:br>
            <a:r>
              <a:rPr dirty="0"/>
              <a:t>		double mpg = 26.3, area = 0.0 , volume;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Method 2</a:t>
            </a:r>
            <a:br>
              <a:rPr dirty="0"/>
            </a:br>
            <a:r>
              <a:rPr dirty="0"/>
              <a:t> 		double mpg(26.3),  area(0.0), volume;</a:t>
            </a:r>
          </a:p>
        </p:txBody>
      </p:sp>
      <p:sp>
        <p:nvSpPr>
          <p:cNvPr id="3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Exercises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Exercises</a:t>
            </a:r>
          </a:p>
        </p:txBody>
      </p:sp>
      <p:sp>
        <p:nvSpPr>
          <p:cNvPr id="337" name="Can you…"/>
          <p:cNvSpPr txBox="1">
            <a:spLocks noGrp="1"/>
          </p:cNvSpPr>
          <p:nvPr>
            <p:ph type="body" idx="4294967295"/>
          </p:nvPr>
        </p:nvSpPr>
        <p:spPr>
          <a:xfrm>
            <a:off x="685800" y="15112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Can you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Declare and initialize two integers variables to zero?  </a:t>
            </a:r>
            <a:br/>
            <a:r>
              <a:t>The variables are named feet and inches.</a:t>
            </a:r>
            <a:br/>
            <a:endParaRPr/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Declare and initialize two variables, one int  and one double?</a:t>
            </a:r>
            <a:br/>
            <a:r>
              <a:t>Both should be initialized to the appropriate form of 5.</a:t>
            </a:r>
            <a:br/>
            <a:endParaRPr/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Give good variable names for identifiers to store</a:t>
            </a:r>
          </a:p>
          <a:p>
            <a:pPr marL="822325" lvl="2" indent="-228600">
              <a:lnSpc>
                <a:spcPct val="90000"/>
              </a:lnSpc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t>the speed of an automobile?</a:t>
            </a:r>
          </a:p>
          <a:p>
            <a:pPr marL="822325" lvl="2" indent="-228600">
              <a:lnSpc>
                <a:spcPct val="90000"/>
              </a:lnSpc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t>an hourly pay rate?</a:t>
            </a:r>
          </a:p>
          <a:p>
            <a:pPr marL="822325" lvl="2" indent="-228600">
              <a:lnSpc>
                <a:spcPct val="90000"/>
              </a:lnSpc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t>the highest score on an exam?</a:t>
            </a:r>
          </a:p>
        </p:txBody>
      </p:sp>
      <p:sp>
        <p:nvSpPr>
          <p:cNvPr id="3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Overview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Overview</a:t>
            </a:r>
          </a:p>
        </p:txBody>
      </p:sp>
      <p:sp>
        <p:nvSpPr>
          <p:cNvPr id="341" name="Variables and Assignments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155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❑"/>
              <a:defRPr sz="2600">
                <a:solidFill>
                  <a:srgbClr val="05310F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Variables and Assignments </a:t>
            </a:r>
          </a:p>
          <a:p>
            <a:pPr marL="273050" indent="-273050">
              <a:lnSpc>
                <a:spcPct val="155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❑"/>
              <a:defRPr sz="2600">
                <a:solidFill>
                  <a:srgbClr val="C0000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Data Types and Expressions</a:t>
            </a:r>
          </a:p>
          <a:p>
            <a:pPr marL="273050" indent="-273050">
              <a:lnSpc>
                <a:spcPct val="155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❑"/>
              <a:defRPr sz="2600">
                <a:solidFill>
                  <a:srgbClr val="05310F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Input and Output</a:t>
            </a:r>
          </a:p>
          <a:p>
            <a:pPr marL="273050" indent="-273050">
              <a:lnSpc>
                <a:spcPct val="155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❑"/>
              <a:defRPr sz="2600">
                <a:solidFill>
                  <a:srgbClr val="05310F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Program Style</a:t>
            </a:r>
          </a:p>
        </p:txBody>
      </p:sp>
      <p:sp>
        <p:nvSpPr>
          <p:cNvPr id="3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es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Types </a:t>
            </a:r>
          </a:p>
        </p:txBody>
      </p:sp>
      <p:sp>
        <p:nvSpPr>
          <p:cNvPr id="345" name="C++ provides a set of types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>
                <a:solidFill>
                  <a:srgbClr val="C0000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C++ </a:t>
            </a:r>
            <a:r>
              <a:rPr dirty="0">
                <a:solidFill>
                  <a:srgbClr val="000000"/>
                </a:solidFill>
              </a:rPr>
              <a:t>provides a set of types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E.g. </a:t>
            </a:r>
            <a:r>
              <a:rPr sz="2000" b="1" dirty="0"/>
              <a:t>bool</a:t>
            </a:r>
            <a:r>
              <a:rPr sz="2000" dirty="0"/>
              <a:t>,</a:t>
            </a:r>
            <a:r>
              <a:rPr sz="2000" b="1" dirty="0"/>
              <a:t> char</a:t>
            </a:r>
            <a:r>
              <a:rPr b="1" dirty="0"/>
              <a:t>, </a:t>
            </a:r>
            <a:r>
              <a:rPr sz="2000" b="1" dirty="0"/>
              <a:t>int</a:t>
            </a:r>
            <a:r>
              <a:rPr b="1" dirty="0"/>
              <a:t>, </a:t>
            </a:r>
            <a:r>
              <a:rPr sz="2000" b="1" dirty="0"/>
              <a:t>double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000" b="1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Called “</a:t>
            </a:r>
            <a:r>
              <a:rPr dirty="0">
                <a:solidFill>
                  <a:srgbClr val="C00000"/>
                </a:solidFill>
              </a:rPr>
              <a:t>built-in types</a:t>
            </a:r>
            <a:r>
              <a:rPr dirty="0"/>
              <a:t>”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C++ programmers can define new types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Called “</a:t>
            </a:r>
            <a:r>
              <a:rPr dirty="0">
                <a:solidFill>
                  <a:srgbClr val="C00000"/>
                </a:solidFill>
              </a:rPr>
              <a:t>user-defined types</a:t>
            </a:r>
            <a:r>
              <a:rPr dirty="0"/>
              <a:t>”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We'll get to </a:t>
            </a:r>
            <a:r>
              <a:t>that eventually</a:t>
            </a:r>
            <a:endParaRPr lang="en-US"/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C</a:t>
            </a:r>
            <a:r>
              <a:rPr dirty="0"/>
              <a:t>++ standard library </a:t>
            </a:r>
            <a:r>
              <a:rPr dirty="0">
                <a:solidFill>
                  <a:srgbClr val="000000"/>
                </a:solidFill>
              </a:rPr>
              <a:t>provides a set of types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E.g. </a:t>
            </a:r>
            <a:r>
              <a:rPr sz="2000" b="1" dirty="0"/>
              <a:t>string</a:t>
            </a:r>
            <a:r>
              <a:rPr sz="2000" dirty="0"/>
              <a:t>,</a:t>
            </a:r>
            <a:r>
              <a:rPr sz="2000" b="1" dirty="0"/>
              <a:t> vector</a:t>
            </a:r>
            <a:r>
              <a:rPr sz="2000" dirty="0"/>
              <a:t>,</a:t>
            </a:r>
            <a:r>
              <a:rPr sz="2000" b="1" dirty="0"/>
              <a:t> complex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Technically, these are user-defined types</a:t>
            </a:r>
          </a:p>
          <a:p>
            <a:pPr marL="822325" lvl="2" indent="-228600">
              <a:lnSpc>
                <a:spcPct val="90000"/>
              </a:lnSpc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 they are built using only facilities available to every user</a:t>
            </a:r>
          </a:p>
        </p:txBody>
      </p:sp>
      <p:sp>
        <p:nvSpPr>
          <p:cNvPr id="3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25</a:t>
            </a:fld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Builtin Types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rPr dirty="0" err="1"/>
              <a:t>Builtin</a:t>
            </a:r>
            <a:r>
              <a:rPr dirty="0"/>
              <a:t> Types</a:t>
            </a:r>
            <a:r>
              <a:rPr lang="en-US" dirty="0"/>
              <a:t> (1)</a:t>
            </a:r>
            <a:endParaRPr dirty="0"/>
          </a:p>
        </p:txBody>
      </p:sp>
      <p:sp>
        <p:nvSpPr>
          <p:cNvPr id="349" name="Boolean type represents value of true or false…"/>
          <p:cNvSpPr txBox="1">
            <a:spLocks noGrp="1"/>
          </p:cNvSpPr>
          <p:nvPr>
            <p:ph type="body" idx="4294967295"/>
          </p:nvPr>
        </p:nvSpPr>
        <p:spPr>
          <a:xfrm>
            <a:off x="381000" y="1295400"/>
            <a:ext cx="7696200" cy="487680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110000"/>
              <a:buChar char="●"/>
              <a:defRPr sz="2600">
                <a:solidFill>
                  <a:srgbClr val="161616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Boolean type represents value of true or false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110000"/>
              <a:buFont typeface="Arial"/>
              <a:buChar char="•"/>
              <a:defRPr sz="2400" b="1">
                <a:solidFill>
                  <a:srgbClr val="C0000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bool</a:t>
            </a:r>
            <a:r>
              <a:rPr dirty="0">
                <a:solidFill>
                  <a:srgbClr val="161616"/>
                </a:solidFill>
              </a:rPr>
              <a:t> 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110000"/>
              <a:buFont typeface="Arial"/>
              <a:buChar char="•"/>
              <a:defRPr sz="2400">
                <a:solidFill>
                  <a:srgbClr val="161616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ex: bool </a:t>
            </a:r>
            <a:r>
              <a:rPr dirty="0" err="1"/>
              <a:t>invalidInput</a:t>
            </a:r>
            <a:r>
              <a:rPr dirty="0"/>
              <a:t>; // used to mark invalid input</a:t>
            </a:r>
            <a:endParaRPr lang="en-US" dirty="0"/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110000"/>
              <a:buFont typeface="Arial"/>
              <a:buChar char="•"/>
              <a:defRPr sz="2400">
                <a:solidFill>
                  <a:srgbClr val="161616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 lang="en-US" dirty="0"/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110000"/>
              <a:buFont typeface="Arial"/>
              <a:buChar char="•"/>
              <a:defRPr sz="2400">
                <a:solidFill>
                  <a:srgbClr val="161616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 dirty="0"/>
          </a:p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110000"/>
              <a:buChar char="●"/>
              <a:defRPr sz="2600">
                <a:solidFill>
                  <a:srgbClr val="161616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Character type represents </a:t>
            </a:r>
            <a:r>
              <a:rPr dirty="0">
                <a:solidFill>
                  <a:srgbClr val="C00000"/>
                </a:solidFill>
              </a:rPr>
              <a:t>a single character</a:t>
            </a:r>
            <a:r>
              <a:rPr dirty="0"/>
              <a:t>, such as q, a, B, \n, (, …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110000"/>
              <a:buFont typeface="Arial"/>
              <a:buChar char="•"/>
              <a:defRPr sz="2400" b="1">
                <a:solidFill>
                  <a:srgbClr val="161616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char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110000"/>
              <a:buFont typeface="Arial"/>
              <a:buChar char="•"/>
              <a:defRPr sz="2400" b="1">
                <a:solidFill>
                  <a:srgbClr val="161616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Ex: char choice = ‘q’;</a:t>
            </a:r>
          </a:p>
        </p:txBody>
      </p:sp>
      <p:sp>
        <p:nvSpPr>
          <p:cNvPr id="3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Integer Number types"/>
          <p:cNvSpPr txBox="1">
            <a:spLocks noGrp="1"/>
          </p:cNvSpPr>
          <p:nvPr>
            <p:ph type="title" idx="4294967295"/>
          </p:nvPr>
        </p:nvSpPr>
        <p:spPr>
          <a:xfrm>
            <a:off x="533400" y="287337"/>
            <a:ext cx="7772400" cy="1143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rPr lang="en-US" dirty="0" err="1"/>
              <a:t>Builtin</a:t>
            </a:r>
            <a:r>
              <a:rPr lang="en-US" dirty="0"/>
              <a:t> Types (2):</a:t>
            </a:r>
            <a:r>
              <a:rPr dirty="0"/>
              <a:t>Integer Number types</a:t>
            </a:r>
          </a:p>
        </p:txBody>
      </p:sp>
      <p:sp>
        <p:nvSpPr>
          <p:cNvPr id="353" name="Integer numbers (int, short,long) are whole numbers without a fractional part…"/>
          <p:cNvSpPr txBox="1">
            <a:spLocks noGrp="1"/>
          </p:cNvSpPr>
          <p:nvPr>
            <p:ph type="body" idx="4294967295"/>
          </p:nvPr>
        </p:nvSpPr>
        <p:spPr>
          <a:xfrm>
            <a:off x="533400" y="15620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Integer numbers (</a:t>
            </a:r>
            <a:r>
              <a:rPr dirty="0">
                <a:solidFill>
                  <a:srgbClr val="C00000"/>
                </a:solidFill>
              </a:rPr>
              <a:t>int, </a:t>
            </a:r>
            <a:r>
              <a:rPr dirty="0" err="1">
                <a:solidFill>
                  <a:srgbClr val="C00000"/>
                </a:solidFill>
              </a:rPr>
              <a:t>short,long</a:t>
            </a:r>
            <a:r>
              <a:rPr dirty="0"/>
              <a:t>) are whole numbers without a fractional part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Includes zero and negative numbers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Used for storing values that are conceptually whole numbers (e.g. pennies)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Process faster and require less storage space</a:t>
            </a:r>
            <a:r>
              <a:rPr lang="en-US" dirty="0"/>
              <a:t> (compared to floating-point numbers)</a:t>
            </a:r>
            <a:endParaRPr dirty="0"/>
          </a:p>
        </p:txBody>
      </p:sp>
      <p:sp>
        <p:nvSpPr>
          <p:cNvPr id="3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733D63A-7744-A601-EBDE-C487F7AD1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Types and literals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AC87648-D423-1BFB-1EC1-C4F2992DECE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33400" y="1447800"/>
            <a:ext cx="8305800" cy="4953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000" dirty="0" err="1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int</a:t>
            </a:r>
            <a:r>
              <a:rPr lang="en-US" sz="2000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 pennies = </a:t>
            </a:r>
            <a:r>
              <a:rPr lang="en-US" sz="2000" dirty="0">
                <a:solidFill>
                  <a:srgbClr val="C00000"/>
                </a:solidFill>
                <a:latin typeface="Perpetua" panose="02020502060401020303" pitchFamily="18" charset="77"/>
                <a:cs typeface="Times New Roman" charset="0"/>
              </a:rPr>
              <a:t>8</a:t>
            </a:r>
            <a:r>
              <a:rPr lang="en-US" sz="2000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;</a:t>
            </a:r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en-US" sz="2000" dirty="0" err="1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cout</a:t>
            </a:r>
            <a:r>
              <a:rPr lang="en-US" sz="2000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 &lt;&lt; </a:t>
            </a:r>
            <a:r>
              <a:rPr lang="en-US" sz="2000" b="1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" </a:t>
            </a:r>
            <a:r>
              <a:rPr lang="en-US" sz="2000" dirty="0">
                <a:solidFill>
                  <a:srgbClr val="C00000"/>
                </a:solidFill>
                <a:latin typeface="Perpetua" panose="02020502060401020303" pitchFamily="18" charset="77"/>
                <a:cs typeface="Times New Roman" charset="0"/>
              </a:rPr>
              <a:t>Hello world\n</a:t>
            </a:r>
            <a:r>
              <a:rPr lang="en-US" sz="2000" b="1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 "</a:t>
            </a:r>
            <a:r>
              <a:rPr lang="en-US" sz="2000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>
                <a:solidFill>
                  <a:srgbClr val="C00000"/>
                </a:solidFill>
                <a:latin typeface="Perpetua" panose="02020502060401020303" pitchFamily="18" charset="77"/>
                <a:cs typeface="Times New Roman" charset="0"/>
              </a:rPr>
              <a:t>Literal constants</a:t>
            </a:r>
            <a:r>
              <a:rPr lang="en-US" sz="2400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: values that occurs in the program</a:t>
            </a:r>
          </a:p>
          <a:p>
            <a:pPr marL="52197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000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Literal, as we can only speak of it in terms of its value</a:t>
            </a:r>
          </a:p>
          <a:p>
            <a:pPr marL="52197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000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Constant: its value cannot be changed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How to write literals? </a:t>
            </a:r>
          </a:p>
          <a:p>
            <a:pPr marL="52197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000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Depending on the type of the literal</a:t>
            </a:r>
          </a:p>
          <a:p>
            <a:pPr marL="52197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000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8 is of type </a:t>
            </a:r>
            <a:r>
              <a:rPr lang="en-US" sz="2000" dirty="0" err="1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int</a:t>
            </a:r>
            <a:r>
              <a:rPr lang="en-US" sz="2000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, “Hello world\n” is of type string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More examples: </a:t>
            </a:r>
          </a:p>
          <a:p>
            <a:pPr marL="52197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000" dirty="0" err="1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bool</a:t>
            </a:r>
            <a:r>
              <a:rPr lang="en-US" sz="2000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  </a:t>
            </a:r>
            <a:r>
              <a:rPr lang="en-US" sz="2000" dirty="0" err="1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validInput</a:t>
            </a:r>
            <a:r>
              <a:rPr lang="en-US" sz="2000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Perpetua" panose="02020502060401020303" pitchFamily="18" charset="77"/>
                <a:cs typeface="Times New Roman" charset="0"/>
              </a:rPr>
              <a:t>true</a:t>
            </a:r>
            <a:r>
              <a:rPr lang="en-US" sz="2000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;</a:t>
            </a:r>
          </a:p>
          <a:p>
            <a:pPr marL="52197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000" dirty="0" err="1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bool</a:t>
            </a:r>
            <a:r>
              <a:rPr lang="en-US" sz="2000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  continue = </a:t>
            </a:r>
            <a:r>
              <a:rPr lang="en-US" sz="2000" dirty="0">
                <a:solidFill>
                  <a:srgbClr val="C00000"/>
                </a:solidFill>
                <a:latin typeface="Perpetua" panose="02020502060401020303" pitchFamily="18" charset="77"/>
                <a:cs typeface="Times New Roman" charset="0"/>
              </a:rPr>
              <a:t>false</a:t>
            </a:r>
            <a:r>
              <a:rPr lang="en-US" sz="2000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;   // reserved words </a:t>
            </a:r>
            <a:endParaRPr lang="en-US" sz="2000" b="1" dirty="0">
              <a:solidFill>
                <a:srgbClr val="161616"/>
              </a:solidFill>
              <a:latin typeface="Perpetua" panose="02020502060401020303" pitchFamily="18" charset="77"/>
              <a:cs typeface="Times New Roman" charset="0"/>
            </a:endParaRPr>
          </a:p>
          <a:p>
            <a:pPr marL="521970" lvl="1" indent="-274320">
              <a:lnSpc>
                <a:spcPct val="80000"/>
              </a:lnSpc>
              <a:buFont typeface="Wingdings 2"/>
              <a:buChar char=""/>
              <a:defRPr/>
            </a:pPr>
            <a:r>
              <a:rPr lang="en-US" sz="2000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Character literals: </a:t>
            </a:r>
            <a:r>
              <a:rPr lang="en-US" sz="2000" b="1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'a', 'x', '4', '\n', '$'. </a:t>
            </a:r>
          </a:p>
          <a:p>
            <a:pPr marL="521970" lvl="1" indent="-274320">
              <a:lnSpc>
                <a:spcPct val="80000"/>
              </a:lnSpc>
              <a:buFont typeface="Wingdings 2"/>
              <a:buChar char=""/>
              <a:defRPr/>
            </a:pPr>
            <a:r>
              <a:rPr lang="en-US" sz="2000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Integer literals: </a:t>
            </a:r>
            <a:r>
              <a:rPr lang="en-US" sz="2000" b="1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0, 1, 123, -6, </a:t>
            </a:r>
            <a:r>
              <a:rPr lang="en-US" sz="2000" b="1" dirty="0">
                <a:solidFill>
                  <a:srgbClr val="C00000"/>
                </a:solidFill>
                <a:latin typeface="Perpetua" panose="02020502060401020303" pitchFamily="18" charset="77"/>
                <a:cs typeface="Times New Roman" charset="0"/>
              </a:rPr>
              <a:t>0x34, 0xa3, 024</a:t>
            </a:r>
          </a:p>
          <a:p>
            <a:pPr marL="52197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000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Floating point literals: </a:t>
            </a:r>
            <a:r>
              <a:rPr lang="en-US" sz="2000" b="1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1.2, 13.345, .3, -0.54, 1.2</a:t>
            </a:r>
            <a:r>
              <a:rPr lang="en-US" sz="2000" b="1" dirty="0">
                <a:solidFill>
                  <a:srgbClr val="C00000"/>
                </a:solidFill>
                <a:latin typeface="Perpetua" panose="02020502060401020303" pitchFamily="18" charset="77"/>
                <a:cs typeface="Times New Roman" charset="0"/>
              </a:rPr>
              <a:t>e</a:t>
            </a:r>
            <a:r>
              <a:rPr lang="en-US" sz="2000" b="1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3, . 3</a:t>
            </a:r>
            <a:r>
              <a:rPr lang="en-US" sz="2000" b="1" dirty="0">
                <a:solidFill>
                  <a:srgbClr val="C00000"/>
                </a:solidFill>
                <a:latin typeface="Perpetua" panose="02020502060401020303" pitchFamily="18" charset="77"/>
                <a:cs typeface="Times New Roman" charset="0"/>
              </a:rPr>
              <a:t>F</a:t>
            </a:r>
            <a:r>
              <a:rPr lang="en-US" sz="2000" b="1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, .3</a:t>
            </a:r>
            <a:r>
              <a:rPr lang="en-US" sz="2000" b="1" dirty="0">
                <a:solidFill>
                  <a:srgbClr val="C00000"/>
                </a:solidFill>
                <a:latin typeface="Perpetua" panose="02020502060401020303" pitchFamily="18" charset="77"/>
                <a:cs typeface="Times New Roman" charset="0"/>
              </a:rPr>
              <a:t>F</a:t>
            </a:r>
          </a:p>
          <a:p>
            <a:pPr marL="52197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000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String literals: </a:t>
            </a:r>
            <a:r>
              <a:rPr lang="en-US" sz="2000" b="1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"</a:t>
            </a:r>
            <a:r>
              <a:rPr lang="en-US" sz="2000" b="1" dirty="0" err="1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asdf</a:t>
            </a:r>
            <a:r>
              <a:rPr lang="en-US" sz="2000" b="1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"</a:t>
            </a:r>
            <a:r>
              <a:rPr lang="en-US" sz="2000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,  </a:t>
            </a:r>
            <a:r>
              <a:rPr lang="en-US" sz="2000" b="1" dirty="0">
                <a:solidFill>
                  <a:srgbClr val="161616"/>
                </a:solidFill>
                <a:latin typeface="Perpetua" panose="02020502060401020303" pitchFamily="18" charset="77"/>
                <a:cs typeface="Times New Roman" charset="0"/>
              </a:rPr>
              <a:t>"Howdy, all y'all!“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1" dirty="0">
              <a:solidFill>
                <a:srgbClr val="161616"/>
              </a:solidFill>
              <a:cs typeface="Times New Roman" charset="0"/>
            </a:endParaRPr>
          </a:p>
        </p:txBody>
      </p:sp>
      <p:sp>
        <p:nvSpPr>
          <p:cNvPr id="31749" name="Slide Number Placeholder 6">
            <a:extLst>
              <a:ext uri="{FF2B5EF4-FFF2-40B4-BE49-F238E27FC236}">
                <a16:creationId xmlns:a16="http://schemas.microsoft.com/office/drawing/2014/main" id="{98923A45-4D6E-5D41-2D68-D0C9DF8D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7114EA2-EFA2-804C-8030-5E7D43082627}" type="slidenum">
              <a:rPr lang="en-US" altLang="en-US">
                <a:solidFill>
                  <a:schemeClr val="tx2"/>
                </a:solidFill>
              </a:rPr>
              <a:pPr/>
              <a:t>28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Builtin Types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rPr dirty="0" err="1"/>
              <a:t>Builtin</a:t>
            </a:r>
            <a:r>
              <a:rPr dirty="0"/>
              <a:t> Types</a:t>
            </a:r>
            <a:r>
              <a:rPr lang="en-US" dirty="0"/>
              <a:t>(3): Floating point types</a:t>
            </a:r>
            <a:endParaRPr dirty="0"/>
          </a:p>
        </p:txBody>
      </p:sp>
      <p:sp>
        <p:nvSpPr>
          <p:cNvPr id="361" name="Floating-point types represents number with decimal points, such as 3.14…"/>
          <p:cNvSpPr txBox="1">
            <a:spLocks noGrp="1"/>
          </p:cNvSpPr>
          <p:nvPr>
            <p:ph type="body" idx="4294967295"/>
          </p:nvPr>
        </p:nvSpPr>
        <p:spPr>
          <a:xfrm>
            <a:off x="381000" y="1295400"/>
            <a:ext cx="7696200" cy="487680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110000"/>
              <a:buChar char="●"/>
              <a:defRPr sz="2600">
                <a:solidFill>
                  <a:srgbClr val="161616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Floating-point types represents number with decimal points, such as 3.14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110000"/>
              <a:buFont typeface="Arial"/>
              <a:buChar char="•"/>
              <a:defRPr sz="2400" b="1">
                <a:solidFill>
                  <a:srgbClr val="161616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double, </a:t>
            </a:r>
            <a:r>
              <a:rPr b="0" dirty="0"/>
              <a:t>and</a:t>
            </a:r>
            <a:r>
              <a:rPr dirty="0"/>
              <a:t> float 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110000"/>
              <a:buFont typeface="Arial"/>
              <a:buChar char="•"/>
              <a:defRPr sz="2400" b="1">
                <a:solidFill>
                  <a:srgbClr val="161616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Process </a:t>
            </a:r>
            <a:r>
              <a:rPr lang="en-US" dirty="0"/>
              <a:t>slower</a:t>
            </a:r>
            <a:r>
              <a:rPr dirty="0"/>
              <a:t> and require </a:t>
            </a:r>
            <a:r>
              <a:rPr lang="en-US" dirty="0"/>
              <a:t>more</a:t>
            </a:r>
            <a:r>
              <a:rPr dirty="0"/>
              <a:t> storage space</a:t>
            </a:r>
          </a:p>
        </p:txBody>
      </p:sp>
      <p:sp>
        <p:nvSpPr>
          <p:cNvPr id="3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/* This is a program that simply prints out Hello world…"/>
          <p:cNvSpPr txBox="1">
            <a:spLocks noGrp="1"/>
          </p:cNvSpPr>
          <p:nvPr>
            <p:ph type="body" idx="4294967295"/>
          </p:nvPr>
        </p:nvSpPr>
        <p:spPr>
          <a:xfrm>
            <a:off x="536300" y="504530"/>
            <a:ext cx="7772400" cy="5644586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/* This is a program that simply prints out Hello world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    to the terminal, and move cursor to next line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    By X. Zhang,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*/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 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solidFill>
                  <a:srgbClr val="00B05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#include &lt;iostream&gt;           //This is preprocessor directive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solidFill>
                  <a:srgbClr val="00B05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using namespace std;  // In order to use </a:t>
            </a:r>
            <a:r>
              <a:rPr sz="2400" dirty="0" err="1"/>
              <a:t>cin</a:t>
            </a:r>
            <a:r>
              <a:rPr sz="2400" dirty="0"/>
              <a:t>, </a:t>
            </a:r>
            <a:r>
              <a:rPr sz="2400" dirty="0" err="1"/>
              <a:t>cout</a:t>
            </a:r>
            <a:r>
              <a:rPr sz="2400" dirty="0"/>
              <a:t> </a:t>
            </a:r>
            <a:r>
              <a:rPr sz="2400" dirty="0" err="1"/>
              <a:t>etc</a:t>
            </a:r>
            <a:r>
              <a:rPr sz="2400" dirty="0"/>
              <a:t> declared in std 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solidFill>
                  <a:srgbClr val="00B05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 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 u="sng">
                <a:solidFill>
                  <a:srgbClr val="00B05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int main</a:t>
            </a:r>
            <a:r>
              <a:rPr sz="2400" u="none" dirty="0"/>
              <a:t>()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solidFill>
                  <a:srgbClr val="00B05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{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     </a:t>
            </a:r>
            <a:r>
              <a:rPr sz="2400" dirty="0" err="1"/>
              <a:t>cout</a:t>
            </a:r>
            <a:r>
              <a:rPr sz="2400" dirty="0"/>
              <a:t> &lt;&lt;"Hello world\n"</a:t>
            </a:r>
            <a:r>
              <a:rPr sz="2400" dirty="0">
                <a:solidFill>
                  <a:srgbClr val="C00000"/>
                </a:solidFill>
              </a:rPr>
              <a:t>;</a:t>
            </a:r>
            <a:r>
              <a:rPr sz="2400" dirty="0"/>
              <a:t>  </a:t>
            </a:r>
            <a:r>
              <a:rPr lang="en-US" sz="2400" dirty="0"/>
              <a:t>//display to terminal </a:t>
            </a:r>
            <a:r>
              <a:rPr sz="2400" dirty="0"/>
              <a:t>window 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                                  // this is a blank line, added here for readability 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     </a:t>
            </a:r>
            <a:r>
              <a:rPr sz="2400" u="sng" dirty="0"/>
              <a:t>return</a:t>
            </a:r>
            <a:r>
              <a:rPr sz="2400" dirty="0"/>
              <a:t> 0</a:t>
            </a:r>
            <a:r>
              <a:rPr sz="2400" dirty="0">
                <a:solidFill>
                  <a:srgbClr val="C00000"/>
                </a:solidFill>
              </a:rPr>
              <a:t>;</a:t>
            </a:r>
            <a:r>
              <a:rPr sz="2400" dirty="0"/>
              <a:t>	            //program exits, return 0 to indicate success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1600">
                <a:solidFill>
                  <a:srgbClr val="00B05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sz="2400" dirty="0"/>
              <a:t>}</a:t>
            </a:r>
          </a:p>
        </p:txBody>
      </p:sp>
      <p:sp>
        <p:nvSpPr>
          <p:cNvPr id="252" name="Curly braces enclose the body of function"/>
          <p:cNvSpPr txBox="1"/>
          <p:nvPr/>
        </p:nvSpPr>
        <p:spPr>
          <a:xfrm>
            <a:off x="5021568" y="5976396"/>
            <a:ext cx="3928949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Perpetua"/>
                <a:ea typeface="Perpetua"/>
                <a:cs typeface="Perpetua"/>
                <a:sym typeface="Perpetua"/>
              </a:defRPr>
            </a:lvl1pPr>
          </a:lstStyle>
          <a:p>
            <a:r>
              <a:rPr dirty="0"/>
              <a:t>Curly braces enclose the body of function</a:t>
            </a:r>
          </a:p>
        </p:txBody>
      </p:sp>
      <p:sp>
        <p:nvSpPr>
          <p:cNvPr id="253" name="Line"/>
          <p:cNvSpPr/>
          <p:nvPr/>
        </p:nvSpPr>
        <p:spPr>
          <a:xfrm flipH="1" flipV="1">
            <a:off x="961745" y="4137433"/>
            <a:ext cx="4001949" cy="2184403"/>
          </a:xfrm>
          <a:prstGeom prst="line">
            <a:avLst/>
          </a:prstGeom>
          <a:ln>
            <a:solidFill>
              <a:srgbClr val="AF340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Line"/>
          <p:cNvSpPr/>
          <p:nvPr/>
        </p:nvSpPr>
        <p:spPr>
          <a:xfrm flipH="1" flipV="1">
            <a:off x="1019619" y="5863451"/>
            <a:ext cx="3886202" cy="381001"/>
          </a:xfrm>
          <a:prstGeom prst="line">
            <a:avLst/>
          </a:prstGeom>
          <a:ln>
            <a:solidFill>
              <a:srgbClr val="AF340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942932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ype char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Type char</a:t>
            </a:r>
          </a:p>
        </p:txBody>
      </p:sp>
      <p:sp>
        <p:nvSpPr>
          <p:cNvPr id="376" name="char: can be any single character from the keyboard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59397" indent="-259397" defTabSz="868680">
              <a:lnSpc>
                <a:spcPct val="70000"/>
              </a:lnSpc>
              <a:spcBef>
                <a:spcPts val="400"/>
              </a:spcBef>
              <a:buClr>
                <a:srgbClr val="D34817"/>
              </a:buClr>
              <a:buSzPct val="85000"/>
              <a:buChar char="●"/>
              <a:defRPr sz="2660" b="1">
                <a:solidFill>
                  <a:srgbClr val="D34817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char:</a:t>
            </a:r>
            <a:r>
              <a:rPr b="0" dirty="0">
                <a:solidFill>
                  <a:srgbClr val="000000"/>
                </a:solidFill>
              </a:rPr>
              <a:t> can be any single character from the keyboard</a:t>
            </a:r>
          </a:p>
          <a:p>
            <a:pPr marL="259397" indent="-259397" defTabSz="868680">
              <a:lnSpc>
                <a:spcPct val="70000"/>
              </a:lnSpc>
              <a:spcBef>
                <a:spcPts val="400"/>
              </a:spcBef>
              <a:buClr>
                <a:srgbClr val="D34817"/>
              </a:buClr>
              <a:buSzPct val="85000"/>
              <a:buChar char="●"/>
              <a:defRPr sz="266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To declare a variable of type char:</a:t>
            </a:r>
          </a:p>
          <a:p>
            <a:pPr marL="259397" indent="-259397" defTabSz="868680">
              <a:lnSpc>
                <a:spcPct val="70000"/>
              </a:lnSpc>
              <a:spcBef>
                <a:spcPts val="400"/>
              </a:spcBef>
              <a:buSzTx/>
              <a:buFont typeface="Wingdings"/>
              <a:buNone/>
              <a:defRPr sz="266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	       		char letter;</a:t>
            </a:r>
          </a:p>
          <a:p>
            <a:pPr marL="259397" indent="-259397" defTabSz="868680">
              <a:lnSpc>
                <a:spcPct val="80000"/>
              </a:lnSpc>
              <a:spcBef>
                <a:spcPts val="400"/>
              </a:spcBef>
              <a:buClr>
                <a:srgbClr val="D34817"/>
              </a:buClr>
              <a:buSzPct val="85000"/>
              <a:buChar char="●"/>
              <a:defRPr sz="2660" b="1">
                <a:solidFill>
                  <a:srgbClr val="D34817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Character constants </a:t>
            </a:r>
            <a:r>
              <a:rPr b="0" dirty="0">
                <a:solidFill>
                  <a:srgbClr val="000000"/>
                </a:solidFill>
              </a:rPr>
              <a:t>are enclosed in single quotes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                        char letter = </a:t>
            </a:r>
            <a:r>
              <a:rPr b="0" dirty="0"/>
              <a:t>'a'</a:t>
            </a:r>
            <a:r>
              <a:rPr b="0" dirty="0">
                <a:solidFill>
                  <a:srgbClr val="000000"/>
                </a:solidFill>
              </a:rPr>
              <a:t>;</a:t>
            </a:r>
          </a:p>
          <a:p>
            <a:pPr marL="259397" indent="-259397" defTabSz="868680">
              <a:lnSpc>
                <a:spcPct val="80000"/>
              </a:lnSpc>
              <a:spcBef>
                <a:spcPts val="400"/>
              </a:spcBef>
              <a:buClr>
                <a:srgbClr val="D34817"/>
              </a:buClr>
              <a:buSzPct val="85000"/>
              <a:buChar char="●"/>
              <a:defRPr sz="2660" b="1">
                <a:solidFill>
                  <a:srgbClr val="D34817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Strings constant</a:t>
            </a:r>
            <a:r>
              <a:rPr b="0" dirty="0">
                <a:solidFill>
                  <a:srgbClr val="000000"/>
                </a:solidFill>
              </a:rPr>
              <a:t>, even if contain only one character, 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is enclosed in double quotes</a:t>
            </a:r>
          </a:p>
          <a:p>
            <a:pPr marL="520303" lvl="1" indent="-217170" defTabSz="868680">
              <a:lnSpc>
                <a:spcPct val="80000"/>
              </a:lnSpc>
              <a:spcBef>
                <a:spcPts val="200"/>
              </a:spcBef>
              <a:buClr>
                <a:srgbClr val="9B2D1F"/>
              </a:buClr>
              <a:buSzPct val="85000"/>
              <a:buChar char="●"/>
              <a:defRPr sz="2660">
                <a:latin typeface="Perpetua"/>
                <a:ea typeface="Perpetua"/>
                <a:cs typeface="Perpetua"/>
                <a:sym typeface="Perpetua"/>
              </a:defRPr>
            </a:pPr>
            <a:r>
              <a:rPr dirty="0" err="1"/>
              <a:t>cout</a:t>
            </a:r>
            <a:r>
              <a:rPr dirty="0"/>
              <a:t> &lt;&lt; "Hello world ";</a:t>
            </a:r>
          </a:p>
          <a:p>
            <a:pPr marL="520303" lvl="1" indent="-217170" defTabSz="868680">
              <a:lnSpc>
                <a:spcPct val="80000"/>
              </a:lnSpc>
              <a:spcBef>
                <a:spcPts val="200"/>
              </a:spcBef>
              <a:buClr>
                <a:srgbClr val="9B2D1F"/>
              </a:buClr>
              <a:buSzPct val="85000"/>
              <a:buChar char="●"/>
              <a:defRPr sz="266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"a" is a string of characters containing one character</a:t>
            </a:r>
          </a:p>
          <a:p>
            <a:pPr marL="520303" lvl="1" indent="-217170" defTabSz="868680">
              <a:lnSpc>
                <a:spcPct val="80000"/>
              </a:lnSpc>
              <a:spcBef>
                <a:spcPts val="200"/>
              </a:spcBef>
              <a:buClr>
                <a:srgbClr val="9B2D1F"/>
              </a:buClr>
              <a:buSzPct val="85000"/>
              <a:buChar char="●"/>
              <a:defRPr sz="266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'a' is a value of type character</a:t>
            </a:r>
          </a:p>
          <a:p>
            <a:pPr marL="259397" indent="-259397" defTabSz="868680">
              <a:lnSpc>
                <a:spcPct val="70000"/>
              </a:lnSpc>
              <a:spcBef>
                <a:spcPts val="400"/>
              </a:spcBef>
              <a:buSzTx/>
              <a:buFont typeface="Wingdings"/>
              <a:buNone/>
              <a:defRPr sz="2280">
                <a:latin typeface="Perpetua"/>
                <a:ea typeface="Perpetua"/>
                <a:cs typeface="Perpetua"/>
                <a:sym typeface="Perpetua"/>
              </a:defRPr>
            </a:pPr>
            <a:br>
              <a:rPr dirty="0"/>
            </a:br>
            <a:endParaRPr dirty="0"/>
          </a:p>
        </p:txBody>
      </p:sp>
      <p:sp>
        <p:nvSpPr>
          <p:cNvPr id="3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30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ctangle"/>
          <p:cNvSpPr/>
          <p:nvPr/>
        </p:nvSpPr>
        <p:spPr>
          <a:xfrm>
            <a:off x="0" y="0"/>
            <a:ext cx="5588000" cy="1511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pic>
        <p:nvPicPr>
          <p:cNvPr id="380" name="02" descr="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5112"/>
            <a:ext cx="5226050" cy="6032501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31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Writing floating point constants"/>
          <p:cNvSpPr txBox="1">
            <a:spLocks noGrp="1"/>
          </p:cNvSpPr>
          <p:nvPr>
            <p:ph type="title" idx="4294967295"/>
          </p:nvPr>
        </p:nvSpPr>
        <p:spPr>
          <a:xfrm>
            <a:off x="457200" y="249237"/>
            <a:ext cx="7772400" cy="1143001"/>
          </a:xfrm>
          <a:prstGeom prst="rect">
            <a:avLst/>
          </a:prstGeom>
        </p:spPr>
        <p:txBody>
          <a:bodyPr/>
          <a:lstStyle/>
          <a:p>
            <a: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lang="en-US" dirty="0"/>
              <a:t>More on</a:t>
            </a:r>
            <a:r>
              <a:rPr dirty="0"/>
              <a:t> </a:t>
            </a:r>
            <a:r>
              <a:rPr b="1" dirty="0">
                <a:solidFill>
                  <a:srgbClr val="D34817"/>
                </a:solidFill>
              </a:rPr>
              <a:t>floating point constants</a:t>
            </a:r>
          </a:p>
        </p:txBody>
      </p:sp>
      <p:sp>
        <p:nvSpPr>
          <p:cNvPr id="365" name="Simple form must include a decimal point…"/>
          <p:cNvSpPr txBox="1">
            <a:spLocks noGrp="1"/>
          </p:cNvSpPr>
          <p:nvPr>
            <p:ph type="body" idx="4294967295"/>
          </p:nvPr>
        </p:nvSpPr>
        <p:spPr>
          <a:xfrm>
            <a:off x="457200" y="14731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30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>
                <a:solidFill>
                  <a:srgbClr val="C00000"/>
                </a:solidFill>
              </a:rPr>
              <a:t>Simple form </a:t>
            </a:r>
            <a:r>
              <a:rPr dirty="0"/>
              <a:t>must include a decimal point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e.g., 34.1   23.0034    1.0   89.9</a:t>
            </a:r>
          </a:p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30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>
                <a:solidFill>
                  <a:srgbClr val="C00000"/>
                </a:solidFill>
              </a:rPr>
              <a:t>Scientific Notation form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e.g. 3.41e1  	means  34.1</a:t>
            </a:r>
            <a:br>
              <a:rPr dirty="0"/>
            </a:br>
            <a:r>
              <a:rPr dirty="0"/>
              <a:t>      3.67e17 	means 	367000000000000000.0</a:t>
            </a:r>
            <a:br>
              <a:rPr dirty="0"/>
            </a:br>
            <a:r>
              <a:rPr dirty="0"/>
              <a:t>      5.89e-6	means	0.00000589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Number left of e does not require a decimal point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Exponent cannot contain a decimal point</a:t>
            </a:r>
          </a:p>
        </p:txBody>
      </p:sp>
      <p:sp>
        <p:nvSpPr>
          <p:cNvPr id="3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32</a:t>
            </a:fld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ype string"/>
          <p:cNvSpPr txBox="1">
            <a:spLocks noGrp="1"/>
          </p:cNvSpPr>
          <p:nvPr>
            <p:ph type="title" idx="4294967295"/>
          </p:nvPr>
        </p:nvSpPr>
        <p:spPr>
          <a:xfrm>
            <a:off x="533400" y="3000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rPr lang="en-US" dirty="0"/>
              <a:t>C++ Standard Library </a:t>
            </a:r>
            <a:r>
              <a:rPr dirty="0"/>
              <a:t>Type</a:t>
            </a:r>
            <a:r>
              <a:rPr lang="en-US" dirty="0"/>
              <a:t>:</a:t>
            </a:r>
            <a:r>
              <a:rPr dirty="0"/>
              <a:t> string</a:t>
            </a:r>
          </a:p>
        </p:txBody>
      </p:sp>
      <p:sp>
        <p:nvSpPr>
          <p:cNvPr id="384" name="string is a class, different from primitive data types discussed so far…"/>
          <p:cNvSpPr txBox="1">
            <a:spLocks noGrp="1"/>
          </p:cNvSpPr>
          <p:nvPr>
            <p:ph type="body" idx="4294967295"/>
          </p:nvPr>
        </p:nvSpPr>
        <p:spPr>
          <a:xfrm>
            <a:off x="533400" y="14985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Font typeface="Arial"/>
              <a:buChar char="•"/>
              <a:defRPr sz="2400" b="1">
                <a:solidFill>
                  <a:srgbClr val="D34817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string</a:t>
            </a:r>
            <a:r>
              <a:rPr b="0">
                <a:solidFill>
                  <a:srgbClr val="000000"/>
                </a:solidFill>
              </a:rPr>
              <a:t> is a class, different from primitive data types discussed so far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Font typeface="Arial"/>
              <a:buChar char="–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Requires the following be added to the top of your program:</a:t>
            </a:r>
          </a:p>
          <a:p>
            <a:pPr marL="228600" lvl="2" indent="365125">
              <a:spcBef>
                <a:spcPts val="0"/>
              </a:spcBef>
              <a:buSzTx/>
              <a:buFont typeface="Wingdings"/>
              <a:buNone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t>	#include &lt;string&gt;</a:t>
            </a:r>
            <a:endParaRPr sz="2400"/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Font typeface="Arial"/>
              <a:buChar char="–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Use double quotes around the text to store into the string variable</a:t>
            </a:r>
            <a:endParaRPr sz="2000"/>
          </a:p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Font typeface="Arial"/>
              <a:buChar char="•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To declare a variable of type string:</a:t>
            </a:r>
            <a:br/>
            <a:br/>
            <a:r>
              <a:t> 	string name = "Apu Nahasapeemapetilon";</a:t>
            </a:r>
          </a:p>
        </p:txBody>
      </p:sp>
      <p:sp>
        <p:nvSpPr>
          <p:cNvPr id="3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33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"/>
          <p:cNvSpPr/>
          <p:nvPr/>
        </p:nvSpPr>
        <p:spPr>
          <a:xfrm>
            <a:off x="0" y="0"/>
            <a:ext cx="5551488" cy="15065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pic>
        <p:nvPicPr>
          <p:cNvPr id="388" name="D02_04" descr="D02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76212"/>
            <a:ext cx="5280026" cy="6343651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34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Overview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Overview</a:t>
            </a:r>
          </a:p>
        </p:txBody>
      </p:sp>
      <p:sp>
        <p:nvSpPr>
          <p:cNvPr id="392" name="Variables and Assignments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155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❑"/>
              <a:defRPr sz="2600">
                <a:solidFill>
                  <a:srgbClr val="05310F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Variables and Assignments </a:t>
            </a:r>
          </a:p>
          <a:p>
            <a:pPr marL="273050" indent="-273050">
              <a:lnSpc>
                <a:spcPct val="155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❑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Data Types </a:t>
            </a:r>
          </a:p>
          <a:p>
            <a:pPr marL="273050" indent="-273050">
              <a:lnSpc>
                <a:spcPct val="155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❑"/>
              <a:defRPr sz="2600">
                <a:solidFill>
                  <a:srgbClr val="D34817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Expressions</a:t>
            </a:r>
          </a:p>
          <a:p>
            <a:pPr marL="273050" indent="-273050">
              <a:lnSpc>
                <a:spcPct val="155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❑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Input and Output</a:t>
            </a:r>
          </a:p>
          <a:p>
            <a:pPr marL="273050" indent="-273050">
              <a:lnSpc>
                <a:spcPct val="155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❑"/>
              <a:defRPr sz="2600">
                <a:solidFill>
                  <a:srgbClr val="05310F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Program Style</a:t>
            </a:r>
          </a:p>
        </p:txBody>
      </p:sp>
      <p:sp>
        <p:nvSpPr>
          <p:cNvPr id="3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35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2021-3D6A-32C0-CBFD-D7DF5C2C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Operation on data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37184975-D797-2121-E700-0057DAA2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Perpetua" panose="02020502060401020303" pitchFamily="18" charset="77"/>
              </a:rPr>
              <a:t>Once we have variables and constants, we can begin to operate with them. </a:t>
            </a:r>
          </a:p>
          <a:p>
            <a:pPr eaLnBrk="1" hangingPunct="1"/>
            <a:r>
              <a:rPr lang="en-US" altLang="en-US" dirty="0">
                <a:latin typeface="Perpetua" panose="02020502060401020303" pitchFamily="18" charset="77"/>
              </a:rPr>
              <a:t>C++ defines </a:t>
            </a:r>
            <a:r>
              <a:rPr lang="en-US" altLang="en-US" dirty="0">
                <a:solidFill>
                  <a:srgbClr val="C00000"/>
                </a:solidFill>
                <a:latin typeface="Perpetua" panose="02020502060401020303" pitchFamily="18" charset="77"/>
              </a:rPr>
              <a:t>operators</a:t>
            </a:r>
            <a:r>
              <a:rPr lang="en-US" altLang="en-US" dirty="0">
                <a:latin typeface="Perpetua" panose="02020502060401020303" pitchFamily="18" charset="77"/>
              </a:rPr>
              <a:t>.</a:t>
            </a:r>
          </a:p>
          <a:p>
            <a:pPr eaLnBrk="1" hangingPunct="1"/>
            <a:r>
              <a:rPr lang="en-US" altLang="en-US" dirty="0">
                <a:latin typeface="Perpetua" panose="02020502060401020303" pitchFamily="18" charset="77"/>
              </a:rPr>
              <a:t>Operators in C++ are mostly made of signs that are not part of alphabet but are available in all keyboards. </a:t>
            </a:r>
          </a:p>
          <a:p>
            <a:pPr lvl="1" eaLnBrk="1" hangingPunct="1"/>
            <a:r>
              <a:rPr lang="en-US" altLang="en-US" dirty="0">
                <a:latin typeface="Perpetua" panose="02020502060401020303" pitchFamily="18" charset="77"/>
              </a:rPr>
              <a:t>Shorter C++ code and more international</a:t>
            </a:r>
          </a:p>
        </p:txBody>
      </p:sp>
      <p:sp>
        <p:nvSpPr>
          <p:cNvPr id="33797" name="Slide Number Placeholder 4">
            <a:extLst>
              <a:ext uri="{FF2B5EF4-FFF2-40B4-BE49-F238E27FC236}">
                <a16:creationId xmlns:a16="http://schemas.microsoft.com/office/drawing/2014/main" id="{A728FE17-67E3-6BB1-6AB9-65AF9921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172C9E4-AE27-254F-96E8-3F9F75E06761}" type="slidenum">
              <a:rPr lang="en-US" altLang="en-US">
                <a:solidFill>
                  <a:schemeClr val="tx2"/>
                </a:solidFill>
              </a:rPr>
              <a:pPr/>
              <a:t>36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52E0-DD07-8060-E053-49019790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1C73E58C-B5B5-8041-140C-DE8DF2B2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b="1" dirty="0">
                <a:latin typeface="Perpetua" panose="02020502060401020303" pitchFamily="18" charset="77"/>
              </a:rPr>
              <a:t>Assignment (=)</a:t>
            </a:r>
          </a:p>
          <a:p>
            <a:pPr lvl="1" eaLnBrk="1" hangingPunct="1"/>
            <a:r>
              <a:rPr lang="en-US" altLang="en-US" dirty="0">
                <a:latin typeface="Perpetua" panose="02020502060401020303" pitchFamily="18" charset="77"/>
              </a:rPr>
              <a:t>The assignment operator assigns a value to a variable.</a:t>
            </a:r>
          </a:p>
          <a:p>
            <a:pPr eaLnBrk="1" hangingPunct="1"/>
            <a:r>
              <a:rPr lang="en-US" altLang="en-US" b="1" dirty="0">
                <a:latin typeface="Perpetua" panose="02020502060401020303" pitchFamily="18" charset="77"/>
              </a:rPr>
              <a:t>Arithmetic operators ( +, -, *, /, % )</a:t>
            </a:r>
          </a:p>
          <a:p>
            <a:pPr lvl="1" eaLnBrk="1" hangingPunct="1"/>
            <a:r>
              <a:rPr lang="en-US" altLang="en-US" dirty="0">
                <a:latin typeface="Perpetua" panose="02020502060401020303" pitchFamily="18" charset="77"/>
              </a:rPr>
              <a:t>five arithmetical operations supported by the C++ language are</a:t>
            </a:r>
          </a:p>
          <a:p>
            <a:pPr lvl="2" eaLnBrk="1" hangingPunct="1"/>
            <a:r>
              <a:rPr lang="en-US" altLang="en-US" dirty="0">
                <a:latin typeface="Perpetua" panose="02020502060401020303" pitchFamily="18" charset="77"/>
              </a:rPr>
              <a:t>Addition: +</a:t>
            </a:r>
          </a:p>
          <a:p>
            <a:pPr lvl="2" eaLnBrk="1" hangingPunct="1"/>
            <a:r>
              <a:rPr lang="en-US" altLang="en-US" dirty="0">
                <a:latin typeface="Perpetua" panose="02020502060401020303" pitchFamily="18" charset="77"/>
              </a:rPr>
              <a:t>subtraction: -</a:t>
            </a:r>
          </a:p>
          <a:p>
            <a:pPr lvl="2" eaLnBrk="1" hangingPunct="1"/>
            <a:r>
              <a:rPr lang="en-US" altLang="en-US" dirty="0">
                <a:latin typeface="Perpetua" panose="02020502060401020303" pitchFamily="18" charset="77"/>
              </a:rPr>
              <a:t>Multiplication: *</a:t>
            </a:r>
          </a:p>
          <a:p>
            <a:pPr lvl="2" eaLnBrk="1" hangingPunct="1"/>
            <a:r>
              <a:rPr lang="en-US" altLang="en-US" dirty="0">
                <a:latin typeface="Perpetua" panose="02020502060401020303" pitchFamily="18" charset="77"/>
              </a:rPr>
              <a:t>Division: /</a:t>
            </a:r>
          </a:p>
          <a:p>
            <a:pPr lvl="2" eaLnBrk="1" hangingPunct="1"/>
            <a:r>
              <a:rPr lang="en-US" altLang="en-US" dirty="0">
                <a:latin typeface="Perpetua" panose="02020502060401020303" pitchFamily="18" charset="77"/>
              </a:rPr>
              <a:t>Modulo: %, gives remainder of a division of two values. </a:t>
            </a:r>
            <a:br>
              <a:rPr lang="en-US" altLang="en-US" dirty="0">
                <a:latin typeface="Perpetua" panose="02020502060401020303" pitchFamily="18" charset="77"/>
              </a:rPr>
            </a:br>
            <a:r>
              <a:rPr lang="en-US" altLang="en-US" dirty="0">
                <a:latin typeface="Perpetua" panose="02020502060401020303" pitchFamily="18" charset="77"/>
              </a:rPr>
              <a:t> a = 11 % 3; // a will contain the value of 2</a:t>
            </a:r>
          </a:p>
        </p:txBody>
      </p:sp>
      <p:sp>
        <p:nvSpPr>
          <p:cNvPr id="34821" name="Slide Number Placeholder 4">
            <a:extLst>
              <a:ext uri="{FF2B5EF4-FFF2-40B4-BE49-F238E27FC236}">
                <a16:creationId xmlns:a16="http://schemas.microsoft.com/office/drawing/2014/main" id="{A26B8A5E-2B17-6CFC-CF44-EC9A9FEF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E045ACC-31FF-034B-845C-28AC7983E7D8}" type="slidenum">
              <a:rPr lang="en-US" altLang="en-US">
                <a:solidFill>
                  <a:schemeClr val="tx2"/>
                </a:solidFill>
              </a:rPr>
              <a:pPr/>
              <a:t>37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ABAFDDD-FD17-0FA5-D100-1ACC398CC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cs typeface="Times New Roman" charset="0"/>
              </a:rPr>
              <a:t>Assignment and increment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EA7295F-176A-835F-BF27-7D6BC21095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6629400" cy="4114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cs typeface="Times New Roman" charset="0"/>
              </a:rPr>
              <a:t>// </a:t>
            </a:r>
            <a:r>
              <a:rPr lang="en-US" sz="2000" i="1" dirty="0">
                <a:cs typeface="Times New Roman" charset="0"/>
              </a:rPr>
              <a:t>changing the value of a variable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err="1">
                <a:cs typeface="Times New Roman" charset="0"/>
              </a:rPr>
              <a:t>int</a:t>
            </a:r>
            <a:r>
              <a:rPr lang="en-US" sz="2000" b="1" dirty="0">
                <a:cs typeface="Times New Roman" charset="0"/>
              </a:rPr>
              <a:t> a = 7;          // </a:t>
            </a:r>
            <a:r>
              <a:rPr lang="en-US" sz="2000" i="1" dirty="0">
                <a:cs typeface="Times New Roman" charset="0"/>
              </a:rPr>
              <a:t>a variable of type</a:t>
            </a:r>
            <a:r>
              <a:rPr lang="en-US" sz="2000" b="1" i="1" dirty="0">
                <a:cs typeface="Times New Roman" charset="0"/>
              </a:rPr>
              <a:t> </a:t>
            </a:r>
            <a:r>
              <a:rPr lang="en-US" sz="2000" b="1" i="1" dirty="0" err="1">
                <a:cs typeface="Times New Roman" charset="0"/>
              </a:rPr>
              <a:t>int</a:t>
            </a:r>
            <a:r>
              <a:rPr lang="en-US" sz="2000" b="1" i="1" dirty="0">
                <a:cs typeface="Times New Roman" charset="0"/>
              </a:rPr>
              <a:t> </a:t>
            </a:r>
            <a:r>
              <a:rPr lang="en-US" sz="2000" i="1" dirty="0">
                <a:cs typeface="Times New Roman" charset="0"/>
              </a:rPr>
              <a:t>called</a:t>
            </a:r>
            <a:r>
              <a:rPr lang="en-US" sz="2000" b="1" i="1" dirty="0">
                <a:cs typeface="Times New Roman" charset="0"/>
              </a:rPr>
              <a:t> a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cs typeface="Times New Roman" charset="0"/>
              </a:rPr>
              <a:t>		          // </a:t>
            </a:r>
            <a:r>
              <a:rPr lang="en-US" sz="2000" i="1" dirty="0">
                <a:cs typeface="Times New Roman" charset="0"/>
              </a:rPr>
              <a:t>initialized to the integer value</a:t>
            </a:r>
            <a:r>
              <a:rPr lang="en-US" sz="2000" b="1" i="1" dirty="0">
                <a:cs typeface="Times New Roman" charset="0"/>
              </a:rPr>
              <a:t> 7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cs typeface="Times New Roman" charset="0"/>
              </a:rPr>
              <a:t>a </a:t>
            </a:r>
            <a:r>
              <a:rPr lang="en-US" sz="2000" b="1" dirty="0">
                <a:solidFill>
                  <a:srgbClr val="C00000"/>
                </a:solidFill>
                <a:cs typeface="Times New Roman" charset="0"/>
              </a:rPr>
              <a:t>=</a:t>
            </a:r>
            <a:r>
              <a:rPr lang="en-US" sz="2000" b="1" dirty="0">
                <a:cs typeface="Times New Roman" charset="0"/>
              </a:rPr>
              <a:t> 9;	      // </a:t>
            </a:r>
            <a:r>
              <a:rPr lang="en-US" sz="2000" i="1" dirty="0">
                <a:cs typeface="Times New Roman" charset="0"/>
              </a:rPr>
              <a:t>assignment: now change </a:t>
            </a:r>
            <a:r>
              <a:rPr lang="en-US" sz="2000" b="1" i="1" dirty="0" err="1">
                <a:cs typeface="Times New Roman" charset="0"/>
              </a:rPr>
              <a:t>a</a:t>
            </a:r>
            <a:r>
              <a:rPr lang="en-US" sz="2000" i="1" dirty="0" err="1">
                <a:cs typeface="Times New Roman" charset="0"/>
              </a:rPr>
              <a:t>'s</a:t>
            </a:r>
            <a:r>
              <a:rPr lang="en-US" sz="2000" i="1" dirty="0">
                <a:cs typeface="Times New Roman" charset="0"/>
              </a:rPr>
              <a:t> value to </a:t>
            </a:r>
            <a:r>
              <a:rPr lang="en-US" sz="2000" b="1" i="1" dirty="0">
                <a:cs typeface="Times New Roman" charset="0"/>
              </a:rPr>
              <a:t>9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b="1" dirty="0">
              <a:cs typeface="Times New Roman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cs typeface="Times New Roman" charset="0"/>
              </a:rPr>
              <a:t>a = </a:t>
            </a:r>
            <a:r>
              <a:rPr lang="en-US" sz="2000" b="1" dirty="0" err="1">
                <a:cs typeface="Times New Roman" charset="0"/>
              </a:rPr>
              <a:t>a</a:t>
            </a:r>
            <a:r>
              <a:rPr lang="en-US" sz="2000" b="1" dirty="0" err="1">
                <a:solidFill>
                  <a:srgbClr val="C00000"/>
                </a:solidFill>
                <a:cs typeface="Times New Roman" charset="0"/>
              </a:rPr>
              <a:t>+</a:t>
            </a:r>
            <a:r>
              <a:rPr lang="en-US" sz="2000" b="1" dirty="0" err="1">
                <a:cs typeface="Times New Roman" charset="0"/>
              </a:rPr>
              <a:t>a</a:t>
            </a:r>
            <a:r>
              <a:rPr lang="en-US" sz="2000" b="1" dirty="0">
                <a:cs typeface="Times New Roman" charset="0"/>
              </a:rPr>
              <a:t>;         // </a:t>
            </a:r>
            <a:r>
              <a:rPr lang="en-US" sz="2000" i="1" dirty="0">
                <a:cs typeface="Times New Roman" charset="0"/>
              </a:rPr>
              <a:t>assignment: now double</a:t>
            </a:r>
            <a:r>
              <a:rPr lang="en-US" sz="2000" b="1" i="1" dirty="0">
                <a:cs typeface="Times New Roman" charset="0"/>
              </a:rPr>
              <a:t> </a:t>
            </a:r>
            <a:r>
              <a:rPr lang="en-US" sz="2000" b="1" i="1" dirty="0" err="1">
                <a:cs typeface="Times New Roman" charset="0"/>
              </a:rPr>
              <a:t>a</a:t>
            </a:r>
            <a:r>
              <a:rPr lang="en-US" sz="2000" i="1" dirty="0" err="1">
                <a:cs typeface="Times New Roman" charset="0"/>
              </a:rPr>
              <a:t>'s</a:t>
            </a:r>
            <a:r>
              <a:rPr lang="en-US" sz="2000" b="1" i="1" dirty="0">
                <a:cs typeface="Times New Roman" charset="0"/>
              </a:rPr>
              <a:t> </a:t>
            </a:r>
            <a:r>
              <a:rPr lang="en-US" sz="2000" i="1" dirty="0">
                <a:cs typeface="Times New Roman" charset="0"/>
              </a:rPr>
              <a:t>value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>
              <a:cs typeface="Times New Roman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cs typeface="Times New Roman" charset="0"/>
              </a:rPr>
              <a:t>a </a:t>
            </a:r>
            <a:r>
              <a:rPr lang="en-US" sz="2000" b="1" dirty="0">
                <a:solidFill>
                  <a:srgbClr val="C00000"/>
                </a:solidFill>
                <a:cs typeface="Times New Roman" charset="0"/>
              </a:rPr>
              <a:t>+=</a:t>
            </a:r>
            <a:r>
              <a:rPr lang="en-US" sz="2000" b="1" dirty="0">
                <a:cs typeface="Times New Roman" charset="0"/>
              </a:rPr>
              <a:t> 2;           // </a:t>
            </a:r>
            <a:r>
              <a:rPr lang="en-US" sz="2000" i="1" dirty="0">
                <a:cs typeface="Times New Roman" charset="0"/>
              </a:rPr>
              <a:t>increment </a:t>
            </a:r>
            <a:r>
              <a:rPr lang="en-US" sz="2000" b="1" i="1" dirty="0" err="1">
                <a:cs typeface="Times New Roman" charset="0"/>
              </a:rPr>
              <a:t>a</a:t>
            </a:r>
            <a:r>
              <a:rPr lang="en-US" sz="2000" i="1" dirty="0" err="1">
                <a:cs typeface="Times New Roman" charset="0"/>
              </a:rPr>
              <a:t>'s</a:t>
            </a:r>
            <a:r>
              <a:rPr lang="en-US" sz="2000" i="1" dirty="0">
                <a:cs typeface="Times New Roman" charset="0"/>
              </a:rPr>
              <a:t> value by</a:t>
            </a:r>
            <a:r>
              <a:rPr lang="en-US" sz="2000" b="1" i="1" dirty="0">
                <a:cs typeface="Times New Roman" charset="0"/>
              </a:rPr>
              <a:t> 2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cs typeface="Times New Roman" charset="0"/>
              </a:rPr>
              <a:t>		   // a shorthand notation for a = a+2;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C00000"/>
                </a:solidFill>
                <a:cs typeface="Times New Roman" charset="0"/>
              </a:rPr>
              <a:t>++</a:t>
            </a:r>
            <a:r>
              <a:rPr lang="en-US" sz="2000" b="1" dirty="0">
                <a:cs typeface="Times New Roman" charset="0"/>
              </a:rPr>
              <a:t>a;	        // </a:t>
            </a:r>
            <a:r>
              <a:rPr lang="en-US" sz="2000" i="1" dirty="0">
                <a:cs typeface="Times New Roman" charset="0"/>
              </a:rPr>
              <a:t>increment </a:t>
            </a:r>
            <a:r>
              <a:rPr lang="en-US" sz="2000" b="1" i="1" dirty="0" err="1">
                <a:cs typeface="Times New Roman" charset="0"/>
              </a:rPr>
              <a:t>a</a:t>
            </a:r>
            <a:r>
              <a:rPr lang="en-US" sz="2000" i="1" dirty="0" err="1">
                <a:cs typeface="Times New Roman" charset="0"/>
              </a:rPr>
              <a:t>'s</a:t>
            </a:r>
            <a:r>
              <a:rPr lang="en-US" sz="2000" i="1" dirty="0">
                <a:cs typeface="Times New Roman" charset="0"/>
              </a:rPr>
              <a:t> value (by</a:t>
            </a:r>
            <a:r>
              <a:rPr lang="en-US" sz="2000" b="1" i="1" dirty="0">
                <a:cs typeface="Times New Roman" charset="0"/>
              </a:rPr>
              <a:t> 1</a:t>
            </a:r>
            <a:r>
              <a:rPr lang="en-US" sz="2000" i="1" dirty="0">
                <a:cs typeface="Times New Roman" charset="0"/>
              </a:rPr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cs typeface="Times New Roman" charset="0"/>
              </a:rPr>
              <a:t>		   //shorthand notation for a = a+1;</a:t>
            </a:r>
          </a:p>
        </p:txBody>
      </p:sp>
      <p:sp>
        <p:nvSpPr>
          <p:cNvPr id="35845" name="Slide Number Placeholder 5">
            <a:extLst>
              <a:ext uri="{FF2B5EF4-FFF2-40B4-BE49-F238E27FC236}">
                <a16:creationId xmlns:a16="http://schemas.microsoft.com/office/drawing/2014/main" id="{C8CA4C44-C72C-6600-BBB7-0431FF83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7388732-EB75-8D47-B225-E34904B29FCD}" type="slidenum">
              <a:rPr lang="en-US" altLang="en-US">
                <a:solidFill>
                  <a:schemeClr val="tx2"/>
                </a:solidFill>
              </a:rPr>
              <a:pPr/>
              <a:t>38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5846" name="Rectangle 4">
            <a:extLst>
              <a:ext uri="{FF2B5EF4-FFF2-40B4-BE49-F238E27FC236}">
                <a16:creationId xmlns:a16="http://schemas.microsoft.com/office/drawing/2014/main" id="{7252B98F-90B8-D0BB-AFAA-4258B5688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1336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5847" name="Rectangle 5">
            <a:extLst>
              <a:ext uri="{FF2B5EF4-FFF2-40B4-BE49-F238E27FC236}">
                <a16:creationId xmlns:a16="http://schemas.microsoft.com/office/drawing/2014/main" id="{ACE1E28B-63C6-6266-9771-46073A48A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9718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5848" name="Rectangle 6">
            <a:extLst>
              <a:ext uri="{FF2B5EF4-FFF2-40B4-BE49-F238E27FC236}">
                <a16:creationId xmlns:a16="http://schemas.microsoft.com/office/drawing/2014/main" id="{F068BE1F-7FF7-8D82-EA6F-6BEC407AD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7338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18</a:t>
            </a:r>
          </a:p>
        </p:txBody>
      </p:sp>
      <p:sp>
        <p:nvSpPr>
          <p:cNvPr id="35849" name="Rectangle 7">
            <a:extLst>
              <a:ext uri="{FF2B5EF4-FFF2-40B4-BE49-F238E27FC236}">
                <a16:creationId xmlns:a16="http://schemas.microsoft.com/office/drawing/2014/main" id="{6FA75FA4-C9D1-D957-BD3E-3A843277F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4958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35850" name="Rectangle 8">
            <a:extLst>
              <a:ext uri="{FF2B5EF4-FFF2-40B4-BE49-F238E27FC236}">
                <a16:creationId xmlns:a16="http://schemas.microsoft.com/office/drawing/2014/main" id="{D2A76109-802D-3233-D2C2-616F9073D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2578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21</a:t>
            </a:r>
          </a:p>
        </p:txBody>
      </p:sp>
      <p:sp>
        <p:nvSpPr>
          <p:cNvPr id="35851" name="Text Box 9">
            <a:extLst>
              <a:ext uri="{FF2B5EF4-FFF2-40B4-BE49-F238E27FC236}">
                <a16:creationId xmlns:a16="http://schemas.microsoft.com/office/drawing/2014/main" id="{C49D3E91-1669-F614-53D2-6509BC763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6002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a: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065C485-2B0E-3532-36E3-739EF18C3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Simple arithmetic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48AB1E2-5208-EFAE-FA9A-2D617F1B62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2672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i="1" dirty="0">
                <a:latin typeface="Times New Roman" charset="0"/>
                <a:cs typeface="Times New Roman" charset="0"/>
              </a:rPr>
              <a:t>// </a:t>
            </a:r>
            <a:r>
              <a:rPr lang="en-US" sz="2000" i="1" dirty="0">
                <a:latin typeface="Times New Roman" charset="0"/>
                <a:cs typeface="Times New Roman" charset="0"/>
              </a:rPr>
              <a:t>do a bit of very simple arithmetic: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i="1" dirty="0">
                <a:latin typeface="Times New Roman" charset="0"/>
                <a:cs typeface="Times New Roman" charset="0"/>
              </a:rPr>
              <a:t>#include &lt;</a:t>
            </a:r>
            <a:r>
              <a:rPr lang="en-US" sz="2000" i="1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math.h</a:t>
            </a:r>
            <a:r>
              <a:rPr lang="en-US" sz="2000" i="1" dirty="0">
                <a:latin typeface="Times New Roman" charset="0"/>
                <a:cs typeface="Times New Roman" charset="0"/>
              </a:rPr>
              <a:t>&gt;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600" b="1" dirty="0">
              <a:latin typeface="Times New Roman" charset="0"/>
              <a:cs typeface="Times New Roman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err="1">
                <a:latin typeface="Times New Roman" charset="0"/>
                <a:cs typeface="Times New Roman" charset="0"/>
              </a:rPr>
              <a:t>int</a:t>
            </a:r>
            <a:r>
              <a:rPr lang="en-US" sz="2000" b="1" dirty="0">
                <a:latin typeface="Times New Roman" charset="0"/>
                <a:cs typeface="Times New Roman" charset="0"/>
              </a:rPr>
              <a:t> main()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{</a:t>
            </a:r>
            <a:endParaRPr lang="en-US" sz="2000" dirty="0">
              <a:latin typeface="Times New Roman" charset="0"/>
              <a:cs typeface="Times New Roman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	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cout</a:t>
            </a:r>
            <a:r>
              <a:rPr lang="en-US" sz="2000" b="1" dirty="0">
                <a:latin typeface="Times New Roman" charset="0"/>
                <a:cs typeface="Times New Roman" charset="0"/>
              </a:rPr>
              <a:t> &lt;&lt; "please enter a floating-point number: "; // </a:t>
            </a:r>
            <a:r>
              <a:rPr lang="en-US" sz="2000" i="1" dirty="0">
                <a:latin typeface="Times New Roman" charset="0"/>
                <a:cs typeface="Times New Roman" charset="0"/>
              </a:rPr>
              <a:t>prompt for a number</a:t>
            </a:r>
            <a:endParaRPr lang="en-US" sz="2000" b="1" i="1" dirty="0">
              <a:latin typeface="Times New Roman" charset="0"/>
              <a:cs typeface="Times New Roman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	double n;					    // </a:t>
            </a:r>
            <a:r>
              <a:rPr lang="en-US" sz="2000" i="1" dirty="0">
                <a:latin typeface="Times New Roman" charset="0"/>
                <a:cs typeface="Times New Roman" charset="0"/>
              </a:rPr>
              <a:t>floating-point variable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	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cin</a:t>
            </a:r>
            <a:r>
              <a:rPr lang="en-US" sz="2000" b="1" dirty="0">
                <a:latin typeface="Times New Roman" charset="0"/>
                <a:cs typeface="Times New Roman" charset="0"/>
              </a:rPr>
              <a:t> &gt;&gt; n;	</a:t>
            </a:r>
            <a:endParaRPr lang="en-US" sz="2000" dirty="0">
              <a:latin typeface="Times New Roman" charset="0"/>
              <a:cs typeface="Times New Roman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	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cout</a:t>
            </a:r>
            <a:r>
              <a:rPr lang="en-US" sz="2000" b="1" dirty="0">
                <a:latin typeface="Times New Roman" charset="0"/>
                <a:cs typeface="Times New Roman" charset="0"/>
              </a:rPr>
              <a:t> &lt;&lt; "n == " &lt;&lt; n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		&lt;&lt; "\nn+1 == " &lt;&lt; n+1		             // </a:t>
            </a:r>
            <a:r>
              <a:rPr lang="en-US" sz="2000" i="1" dirty="0">
                <a:latin typeface="Times New Roman" charset="0"/>
                <a:cs typeface="Times New Roman" charset="0"/>
              </a:rPr>
              <a:t>'\n' means “a newline”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		&lt;&lt; "\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nthree</a:t>
            </a:r>
            <a:r>
              <a:rPr lang="en-US" sz="2000" b="1" dirty="0">
                <a:latin typeface="Times New Roman" charset="0"/>
                <a:cs typeface="Times New Roman" charset="0"/>
              </a:rPr>
              <a:t> times n == " &lt;&lt; 3*n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		&lt;&lt; "\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ntwice</a:t>
            </a:r>
            <a:r>
              <a:rPr lang="en-US" sz="2000" b="1" dirty="0">
                <a:latin typeface="Times New Roman" charset="0"/>
                <a:cs typeface="Times New Roman" charset="0"/>
              </a:rPr>
              <a:t> n == " &lt;&lt; 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n+n</a:t>
            </a:r>
            <a:endParaRPr lang="en-US" sz="2000" b="1" dirty="0">
              <a:latin typeface="Times New Roman" charset="0"/>
              <a:cs typeface="Times New Roman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		&lt;&lt; "\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nn</a:t>
            </a:r>
            <a:r>
              <a:rPr lang="en-US" sz="2000" b="1" dirty="0">
                <a:latin typeface="Times New Roman" charset="0"/>
                <a:cs typeface="Times New Roman" charset="0"/>
              </a:rPr>
              <a:t> squared == " &lt;&lt; n*n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		&lt;&lt; "\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nhalf</a:t>
            </a:r>
            <a:r>
              <a:rPr lang="en-US" sz="2000" b="1" dirty="0">
                <a:latin typeface="Times New Roman" charset="0"/>
                <a:cs typeface="Times New Roman" charset="0"/>
              </a:rPr>
              <a:t> of n == " &lt;&lt; n/2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		&lt;&lt; "\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nsquare</a:t>
            </a:r>
            <a:r>
              <a:rPr lang="en-US" sz="2000" b="1" dirty="0">
                <a:latin typeface="Times New Roman" charset="0"/>
                <a:cs typeface="Times New Roman" charset="0"/>
              </a:rPr>
              <a:t> root of n == " &lt;&lt; </a:t>
            </a:r>
            <a:r>
              <a:rPr lang="en-US" sz="2000" b="1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sqrt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(n)</a:t>
            </a:r>
            <a:r>
              <a:rPr lang="en-US" sz="2000" b="1" dirty="0">
                <a:latin typeface="Times New Roman" charset="0"/>
                <a:cs typeface="Times New Roman" charset="0"/>
              </a:rPr>
              <a:t>    // </a:t>
            </a:r>
            <a:r>
              <a:rPr lang="en-US" sz="2000" i="1" dirty="0">
                <a:latin typeface="Times New Roman" charset="0"/>
                <a:cs typeface="Times New Roman" charset="0"/>
              </a:rPr>
              <a:t>library function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		&lt;&lt; 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endl</a:t>
            </a:r>
            <a:r>
              <a:rPr lang="en-US" sz="2000" b="1" dirty="0">
                <a:latin typeface="Times New Roman" charset="0"/>
                <a:cs typeface="Times New Roman" charset="0"/>
              </a:rPr>
              <a:t>;				            // </a:t>
            </a:r>
            <a:r>
              <a:rPr lang="en-US" sz="2000" i="1" dirty="0">
                <a:latin typeface="Times New Roman" charset="0"/>
                <a:cs typeface="Times New Roman" charset="0"/>
              </a:rPr>
              <a:t>another name for newline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charset="0"/>
                <a:cs typeface="Times New Roman" charset="0"/>
              </a:rPr>
              <a:t>}</a:t>
            </a:r>
          </a:p>
        </p:txBody>
      </p:sp>
      <p:sp>
        <p:nvSpPr>
          <p:cNvPr id="36869" name="Slide Number Placeholder 5">
            <a:extLst>
              <a:ext uri="{FF2B5EF4-FFF2-40B4-BE49-F238E27FC236}">
                <a16:creationId xmlns:a16="http://schemas.microsoft.com/office/drawing/2014/main" id="{D9051CE0-C07D-3C17-5CED-DB7B5C4C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390533F8-B988-AE4E-80F8-5C4D65540531}" type="slidenum">
              <a:rPr lang="en-US" altLang="en-US">
                <a:solidFill>
                  <a:schemeClr val="tx2"/>
                </a:solidFill>
              </a:rPr>
              <a:pPr/>
              <a:t>39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6870" name="TextBox 5">
            <a:extLst>
              <a:ext uri="{FF2B5EF4-FFF2-40B4-BE49-F238E27FC236}">
                <a16:creationId xmlns:a16="http://schemas.microsoft.com/office/drawing/2014/main" id="{6D168B7D-B43E-D856-8B5F-AAE96E470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19800"/>
            <a:ext cx="6211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If the user enters 25 upon the prompt, what’s the output?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Keyword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rPr dirty="0"/>
              <a:t>Keyword </a:t>
            </a:r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259" name="Keywords (also called reserved words)…"/>
          <p:cNvSpPr txBox="1">
            <a:spLocks noGrp="1"/>
          </p:cNvSpPr>
          <p:nvPr>
            <p:ph type="body" idx="4294967295"/>
          </p:nvPr>
        </p:nvSpPr>
        <p:spPr>
          <a:xfrm>
            <a:off x="685800" y="1498598"/>
            <a:ext cx="7231284" cy="4670707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/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rPr lang="en-US" dirty="0"/>
              <a:t>In previous example, the following words are keywords of C++</a:t>
            </a:r>
          </a:p>
          <a:p>
            <a:pPr marL="831850" lvl="1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rPr lang="en-US" dirty="0"/>
              <a:t>int, main, return, using … </a:t>
            </a:r>
          </a:p>
          <a:p>
            <a:pPr marL="831850" lvl="1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endParaRPr lang="en-US" dirty="0"/>
          </a:p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Keywords (also called reserved words)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Are used by the C++ language 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Must be used as they are defined in the programming language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Cannot be used </a:t>
            </a:r>
            <a:r>
              <a:rPr lang="en-US" dirty="0"/>
              <a:t>for other purposes </a:t>
            </a:r>
            <a:endParaRPr dirty="0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Arithmetic Expressions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D34817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Arithmetic Expressions</a:t>
            </a:r>
          </a:p>
        </p:txBody>
      </p:sp>
      <p:sp>
        <p:nvSpPr>
          <p:cNvPr id="408" name="Arithmetic is performed with operators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Arithmetic operators can be used with any numeric type, i.e., operand can be any numeric type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Result of an operator depends on types of operands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If both operands are int, result is int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If one or both operands are double, result is double</a:t>
            </a:r>
          </a:p>
        </p:txBody>
      </p:sp>
      <p:sp>
        <p:nvSpPr>
          <p:cNvPr id="4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40</a:t>
            </a:fld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Division of Doubles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D34817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Division of Doubles</a:t>
            </a:r>
          </a:p>
        </p:txBody>
      </p:sp>
      <p:sp>
        <p:nvSpPr>
          <p:cNvPr id="412" name="Division with at least one double operand produces expected results         double divisor, dividend, quotient;         divisor = 3;         dividend = 5;         quotient = dividend / divisor;          result: quotient = 1.6666…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Division with at least one double operand produces expected results</a:t>
            </a:r>
            <a:br>
              <a:rPr dirty="0"/>
            </a:br>
            <a:r>
              <a:rPr dirty="0"/>
              <a:t>        double divisor, dividend, quotient;</a:t>
            </a:r>
            <a:br>
              <a:rPr dirty="0"/>
            </a:br>
            <a:r>
              <a:rPr dirty="0"/>
              <a:t>        divisor = 3</a:t>
            </a:r>
            <a:r>
              <a:rPr lang="en-US" dirty="0"/>
              <a:t>.0</a:t>
            </a:r>
            <a:r>
              <a:rPr dirty="0"/>
              <a:t>;</a:t>
            </a:r>
            <a:br>
              <a:rPr dirty="0"/>
            </a:br>
            <a:r>
              <a:rPr dirty="0"/>
              <a:t>        dividend = 5</a:t>
            </a:r>
            <a:r>
              <a:rPr lang="en-US" dirty="0"/>
              <a:t>.0</a:t>
            </a:r>
            <a:r>
              <a:rPr dirty="0"/>
              <a:t>;</a:t>
            </a:r>
            <a:br>
              <a:rPr dirty="0"/>
            </a:br>
            <a:r>
              <a:rPr dirty="0"/>
              <a:t>        quotient = dividend / divisor;</a:t>
            </a:r>
            <a:br>
              <a:rPr dirty="0"/>
            </a:br>
            <a:r>
              <a:rPr dirty="0"/>
              <a:t>         result: quotient = 1.6666… 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Result is same if either dividend or divisor is of type int</a:t>
            </a:r>
          </a:p>
        </p:txBody>
      </p:sp>
      <p:sp>
        <p:nvSpPr>
          <p:cNvPr id="4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41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Division of Integers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D34817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Division of Integers</a:t>
            </a:r>
          </a:p>
        </p:txBody>
      </p:sp>
      <p:sp>
        <p:nvSpPr>
          <p:cNvPr id="416" name="int / int produces an integer result     int dividend, divisor, quotient;          dividend = 5;          divisor = 3;        quotient = dividend / divisor;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int / int produces an integer result</a:t>
            </a:r>
            <a:br/>
            <a:r>
              <a:t>   	</a:t>
            </a:r>
            <a:r>
              <a:rPr sz="2400"/>
              <a:t>int dividend, divisor, quotient;</a:t>
            </a:r>
            <a:br>
              <a:rPr sz="2400"/>
            </a:br>
            <a:r>
              <a:rPr sz="2400"/>
              <a:t>         dividend = 5;</a:t>
            </a:r>
            <a:br>
              <a:rPr sz="2400"/>
            </a:br>
            <a:r>
              <a:rPr sz="2400"/>
              <a:t>         divisor = 3;</a:t>
            </a:r>
            <a:br>
              <a:rPr sz="2400"/>
            </a:br>
            <a:r>
              <a:rPr sz="2400"/>
              <a:t>      	quotient = dividend / divisor;  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The value of quotient is 1, not 1.666…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Integer division does not round result, fractional part is discarded!</a:t>
            </a:r>
          </a:p>
        </p:txBody>
      </p:sp>
      <p:sp>
        <p:nvSpPr>
          <p:cNvPr id="4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42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Integer Remainders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Integer Remainders</a:t>
            </a:r>
          </a:p>
        </p:txBody>
      </p:sp>
      <p:sp>
        <p:nvSpPr>
          <p:cNvPr id="420" name="%  operator gives remainder from integer division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solidFill>
                  <a:srgbClr val="D34817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%</a:t>
            </a:r>
            <a:r>
              <a:rPr>
                <a:solidFill>
                  <a:srgbClr val="000000"/>
                </a:solidFill>
              </a:rPr>
              <a:t>  operator gives remainder from integer division</a:t>
            </a:r>
          </a:p>
          <a:p>
            <a:pPr marL="273050" indent="-273050">
              <a:spcBef>
                <a:spcPts val="500"/>
              </a:spcBef>
              <a:buSzTx/>
              <a:buFont typeface="Wingdings"/>
              <a:buNone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              int dividend, divisor, remainder;</a:t>
            </a:r>
            <a:br/>
            <a:r>
              <a:t>         dividend = 5;</a:t>
            </a:r>
            <a:br/>
            <a:r>
              <a:t>         divisor = 3;</a:t>
            </a:r>
            <a:br/>
            <a:r>
              <a:t>      	  remainder = dividend % divisor;</a:t>
            </a:r>
            <a:br/>
            <a:r>
              <a:t>   The value of remainder is 2</a:t>
            </a:r>
          </a:p>
        </p:txBody>
      </p:sp>
      <p:pic>
        <p:nvPicPr>
          <p:cNvPr id="421" name="02" descr="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114800"/>
            <a:ext cx="5943600" cy="2606675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43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Discussion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Discussion </a:t>
            </a:r>
          </a:p>
        </p:txBody>
      </p:sp>
      <p:sp>
        <p:nvSpPr>
          <p:cNvPr id="4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44</a:t>
            </a:fld>
            <a:endParaRPr/>
          </a:p>
        </p:txBody>
      </p:sp>
      <p:sp>
        <p:nvSpPr>
          <p:cNvPr id="426" name="“Giving changes” for Cashier program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“Giving changes” for Cashier program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Instruct the cashier to give changes, e.g., a change of $12.34 should be given in</a:t>
            </a:r>
          </a:p>
          <a:p>
            <a:pPr marL="822325" lvl="2" indent="-228600"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t>One 10 dollar bill</a:t>
            </a:r>
          </a:p>
          <a:p>
            <a:pPr marL="822325" lvl="2" indent="-228600"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t>two 1 dollar bills</a:t>
            </a:r>
          </a:p>
          <a:p>
            <a:pPr marL="822325" lvl="2" indent="-228600"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t>One quarter</a:t>
            </a:r>
          </a:p>
          <a:p>
            <a:pPr marL="822325" lvl="2" indent="-228600"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t>One nickel</a:t>
            </a:r>
          </a:p>
          <a:p>
            <a:pPr marL="822325" lvl="2" indent="-228600"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t>Four pennies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Arithmetic Expressions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Arithmetic Expressions</a:t>
            </a:r>
          </a:p>
        </p:txBody>
      </p:sp>
      <p:sp>
        <p:nvSpPr>
          <p:cNvPr id="429" name="Use spacing to make expressions readable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>
                <a:latin typeface="Perpetua"/>
                <a:ea typeface="Perpetua"/>
                <a:cs typeface="Perpetua"/>
                <a:sym typeface="Perpetua"/>
              </a:defRPr>
            </a:pPr>
            <a:r>
              <a:t>Use spacing to make expressions readable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>
                <a:latin typeface="Perpetua"/>
                <a:ea typeface="Perpetua"/>
                <a:cs typeface="Perpetua"/>
                <a:sym typeface="Perpetua"/>
              </a:defRPr>
            </a:pPr>
            <a:r>
              <a:t>Which is easier to read?</a:t>
            </a:r>
            <a:br/>
            <a:r>
              <a:t>                 x+y*z       or    x + y * z </a:t>
            </a:r>
          </a:p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>
                <a:latin typeface="Perpetua"/>
                <a:ea typeface="Perpetua"/>
                <a:cs typeface="Perpetua"/>
                <a:sym typeface="Perpetua"/>
              </a:defRPr>
            </a:pPr>
            <a:r>
              <a:t>Precedence rules for operators are the same as </a:t>
            </a:r>
            <a:br/>
            <a:r>
              <a:t>used in your algebra classes</a:t>
            </a:r>
          </a:p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>
                <a:latin typeface="Perpetua"/>
                <a:ea typeface="Perpetua"/>
                <a:cs typeface="Perpetua"/>
                <a:sym typeface="Perpetua"/>
              </a:defRPr>
            </a:pPr>
            <a:r>
              <a:t>Use parentheses to alter the order of operations</a:t>
            </a:r>
            <a:br/>
            <a:r>
              <a:t>  x + y * z     ( y is multiplied by z first)</a:t>
            </a:r>
            <a:br/>
            <a:r>
              <a:t> (x + y) * z   ( x and y are added first)</a:t>
            </a:r>
          </a:p>
        </p:txBody>
      </p:sp>
      <p:sp>
        <p:nvSpPr>
          <p:cNvPr id="4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45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02" descr="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393113" cy="4872038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46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Operator Shorthand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Operator Shorthand</a:t>
            </a:r>
          </a:p>
        </p:txBody>
      </p:sp>
      <p:sp>
        <p:nvSpPr>
          <p:cNvPr id="436" name="Operator shorthand:  can be used when applying an arithmetic operation on a variable and saving result back to the varilable,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62127" indent="-262127" defTabSz="877823">
              <a:lnSpc>
                <a:spcPct val="90000"/>
              </a:lnSpc>
              <a:spcBef>
                <a:spcPts val="400"/>
              </a:spcBef>
              <a:buClr>
                <a:srgbClr val="D34817"/>
              </a:buClr>
              <a:buSzPct val="85000"/>
              <a:buChar char="●"/>
              <a:defRPr sz="2304">
                <a:latin typeface="Perpetua"/>
                <a:ea typeface="Perpetua"/>
                <a:cs typeface="Perpetua"/>
                <a:sym typeface="Perpetua"/>
              </a:defRPr>
            </a:pPr>
            <a:r>
              <a:t>Operator shorthand:  can be used when applying an arithmetic operation on a variable and saving result back to the varilable, </a:t>
            </a:r>
          </a:p>
          <a:p>
            <a:pPr marL="525779" lvl="1" indent="-219455" defTabSz="877823">
              <a:lnSpc>
                <a:spcPct val="90000"/>
              </a:lnSpc>
              <a:spcBef>
                <a:spcPts val="200"/>
              </a:spcBef>
              <a:buClr>
                <a:srgbClr val="9B2D1F"/>
              </a:buClr>
              <a:buSzPct val="85000"/>
              <a:buChar char="●"/>
              <a:defRPr sz="2688" b="1">
                <a:solidFill>
                  <a:srgbClr val="D34817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+=   </a:t>
            </a:r>
          </a:p>
          <a:p>
            <a:pPr marL="219455" lvl="1" indent="86867" defTabSz="877823">
              <a:lnSpc>
                <a:spcPct val="90000"/>
              </a:lnSpc>
              <a:spcBef>
                <a:spcPts val="200"/>
              </a:spcBef>
              <a:buSzTx/>
              <a:buFont typeface="Wingdings"/>
              <a:buNone/>
              <a:defRPr sz="2304">
                <a:latin typeface="Perpetua"/>
                <a:ea typeface="Perpetua"/>
                <a:cs typeface="Perpetua"/>
                <a:sym typeface="Perpetua"/>
              </a:defRPr>
            </a:pPr>
            <a:r>
              <a:t>e.g., </a:t>
            </a:r>
            <a:r>
              <a:rPr>
                <a:solidFill>
                  <a:srgbClr val="0070C0"/>
                </a:solidFill>
              </a:rPr>
              <a:t>count = count + 2;    </a:t>
            </a:r>
            <a:r>
              <a:t>becomes   </a:t>
            </a:r>
            <a:r>
              <a:rPr>
                <a:solidFill>
                  <a:srgbClr val="D34817"/>
                </a:solidFill>
              </a:rPr>
              <a:t>count += 2</a:t>
            </a:r>
            <a:r>
              <a:t>;</a:t>
            </a:r>
          </a:p>
          <a:p>
            <a:pPr marL="525779" lvl="1" indent="-219455" defTabSz="877823">
              <a:lnSpc>
                <a:spcPct val="90000"/>
              </a:lnSpc>
              <a:spcBef>
                <a:spcPts val="200"/>
              </a:spcBef>
              <a:buClr>
                <a:srgbClr val="9B2D1F"/>
              </a:buClr>
              <a:buSzPct val="85000"/>
              <a:buChar char="●"/>
              <a:defRPr sz="2688" b="1">
                <a:solidFill>
                  <a:srgbClr val="D34817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*= </a:t>
            </a:r>
            <a:r>
              <a:rPr sz="2304" b="0">
                <a:solidFill>
                  <a:srgbClr val="000000"/>
                </a:solidFill>
              </a:rPr>
              <a:t>  </a:t>
            </a:r>
            <a:endParaRPr sz="2304"/>
          </a:p>
          <a:p>
            <a:pPr marL="219455" lvl="1" indent="86867" defTabSz="877823">
              <a:lnSpc>
                <a:spcPct val="90000"/>
              </a:lnSpc>
              <a:spcBef>
                <a:spcPts val="200"/>
              </a:spcBef>
              <a:buSzTx/>
              <a:buFont typeface="Wingdings"/>
              <a:buNone/>
              <a:defRPr sz="2304">
                <a:latin typeface="Perpetua"/>
                <a:ea typeface="Perpetua"/>
                <a:cs typeface="Perpetua"/>
                <a:sym typeface="Perpetua"/>
              </a:defRPr>
            </a:pPr>
            <a:r>
              <a:t>e.g., </a:t>
            </a:r>
            <a:r>
              <a:rPr>
                <a:solidFill>
                  <a:srgbClr val="0070C0"/>
                </a:solidFill>
              </a:rPr>
              <a:t>bonus = bonus * 2;  </a:t>
            </a:r>
            <a:r>
              <a:t>becomes    </a:t>
            </a:r>
            <a:r>
              <a:rPr>
                <a:solidFill>
                  <a:srgbClr val="D34817"/>
                </a:solidFill>
              </a:rPr>
              <a:t>bonus *= 2</a:t>
            </a:r>
            <a:r>
              <a:t>;</a:t>
            </a:r>
          </a:p>
          <a:p>
            <a:pPr marL="525779" lvl="1" indent="-219455" defTabSz="877823">
              <a:lnSpc>
                <a:spcPct val="90000"/>
              </a:lnSpc>
              <a:spcBef>
                <a:spcPts val="200"/>
              </a:spcBef>
              <a:buClr>
                <a:srgbClr val="9B2D1F"/>
              </a:buClr>
              <a:buSzPct val="85000"/>
              <a:buChar char="●"/>
              <a:defRPr sz="2688" b="1">
                <a:solidFill>
                  <a:srgbClr val="D34817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/= </a:t>
            </a:r>
          </a:p>
          <a:p>
            <a:pPr marL="219455" lvl="1" indent="86867" defTabSz="877823">
              <a:lnSpc>
                <a:spcPct val="90000"/>
              </a:lnSpc>
              <a:spcBef>
                <a:spcPts val="200"/>
              </a:spcBef>
              <a:buSzTx/>
              <a:buFont typeface="Wingdings"/>
              <a:buNone/>
              <a:defRPr sz="2304">
                <a:latin typeface="Perpetua"/>
                <a:ea typeface="Perpetua"/>
                <a:cs typeface="Perpetua"/>
                <a:sym typeface="Perpetua"/>
              </a:defRPr>
            </a:pPr>
            <a:r>
              <a:t>e.g.,   </a:t>
            </a:r>
            <a:r>
              <a:rPr>
                <a:solidFill>
                  <a:srgbClr val="0070C0"/>
                </a:solidFill>
              </a:rPr>
              <a:t>time = time/rush_factor;  </a:t>
            </a:r>
            <a:r>
              <a:t>becomes   </a:t>
            </a:r>
            <a:r>
              <a:rPr>
                <a:solidFill>
                  <a:srgbClr val="D34817"/>
                </a:solidFill>
              </a:rPr>
              <a:t>time /= rush_factor</a:t>
            </a:r>
            <a:r>
              <a:t>;</a:t>
            </a:r>
          </a:p>
          <a:p>
            <a:pPr marL="525779" lvl="1" indent="-219455" defTabSz="877823">
              <a:lnSpc>
                <a:spcPct val="90000"/>
              </a:lnSpc>
              <a:spcBef>
                <a:spcPts val="200"/>
              </a:spcBef>
              <a:buClr>
                <a:srgbClr val="9B2D1F"/>
              </a:buClr>
              <a:buSzPct val="85000"/>
              <a:buChar char="●"/>
              <a:defRPr sz="2688" b="1">
                <a:solidFill>
                  <a:srgbClr val="D34817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%=</a:t>
            </a:r>
          </a:p>
          <a:p>
            <a:pPr marL="219455" lvl="1" indent="86867" defTabSz="877823">
              <a:lnSpc>
                <a:spcPct val="90000"/>
              </a:lnSpc>
              <a:spcBef>
                <a:spcPts val="200"/>
              </a:spcBef>
              <a:buSzTx/>
              <a:buFont typeface="Wingdings"/>
              <a:buNone/>
              <a:defRPr sz="2304">
                <a:latin typeface="Perpetua"/>
                <a:ea typeface="Perpetua"/>
                <a:cs typeface="Perpetua"/>
                <a:sym typeface="Perpetua"/>
              </a:defRPr>
            </a:pPr>
            <a:r>
              <a:t>e.g.,  </a:t>
            </a:r>
            <a:r>
              <a:rPr>
                <a:solidFill>
                  <a:srgbClr val="0070C0"/>
                </a:solidFill>
              </a:rPr>
              <a:t>remainder = remainder % (cnt1+ cnt2); </a:t>
            </a:r>
            <a:r>
              <a:t>becomes</a:t>
            </a:r>
            <a:br/>
            <a:r>
              <a:t>        </a:t>
            </a:r>
            <a:r>
              <a:rPr>
                <a:solidFill>
                  <a:srgbClr val="D34817"/>
                </a:solidFill>
              </a:rPr>
              <a:t>remainder %= (cnt1 + cnt2);</a:t>
            </a:r>
          </a:p>
        </p:txBody>
      </p:sp>
      <p:sp>
        <p:nvSpPr>
          <p:cNvPr id="4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47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Increment/Decrement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Increment/Decrement</a:t>
            </a:r>
          </a:p>
        </p:txBody>
      </p:sp>
      <p:sp>
        <p:nvSpPr>
          <p:cNvPr id="440" name="Unary operators require only one operand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Unary operators require only one operand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+  in front of a number such as  +5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-   in front of a number such as -5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 b="1">
                <a:solidFill>
                  <a:srgbClr val="D34817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++    increment operator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Adds 1 to value of a variable</a:t>
            </a:r>
            <a:br/>
            <a:r>
              <a:t>                              x ++;         </a:t>
            </a:r>
            <a:br/>
            <a:r>
              <a:t>is equivalent to      x = x + 1;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 b="1">
                <a:solidFill>
                  <a:srgbClr val="D34817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--     decrement operator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Subtracts 1 from value of a variable</a:t>
            </a:r>
            <a:br/>
            <a:r>
              <a:t>                               x --;</a:t>
            </a:r>
            <a:br/>
            <a:r>
              <a:t>is equivalent to       x = x – 1;</a:t>
            </a:r>
          </a:p>
        </p:txBody>
      </p:sp>
      <p:sp>
        <p:nvSpPr>
          <p:cNvPr id="4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48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Overview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Overview</a:t>
            </a:r>
          </a:p>
        </p:txBody>
      </p:sp>
      <p:sp>
        <p:nvSpPr>
          <p:cNvPr id="444" name="Variables and Assignments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155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❑"/>
              <a:defRPr sz="2600">
                <a:solidFill>
                  <a:srgbClr val="05310F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Variables and Assignments </a:t>
            </a:r>
          </a:p>
          <a:p>
            <a:pPr marL="273050" indent="-273050">
              <a:lnSpc>
                <a:spcPct val="155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❑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Data Types </a:t>
            </a:r>
          </a:p>
          <a:p>
            <a:pPr marL="273050" indent="-273050">
              <a:lnSpc>
                <a:spcPct val="155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❑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Expressions</a:t>
            </a:r>
          </a:p>
          <a:p>
            <a:pPr marL="273050" indent="-273050">
              <a:lnSpc>
                <a:spcPct val="155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❑"/>
              <a:defRPr sz="2600">
                <a:solidFill>
                  <a:srgbClr val="C0000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Input and Output</a:t>
            </a:r>
          </a:p>
          <a:p>
            <a:pPr marL="273050" indent="-273050">
              <a:lnSpc>
                <a:spcPct val="155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❑"/>
              <a:defRPr sz="2600">
                <a:solidFill>
                  <a:srgbClr val="05310F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Program Style</a:t>
            </a:r>
          </a:p>
        </p:txBody>
      </p:sp>
      <p:sp>
        <p:nvSpPr>
          <p:cNvPr id="4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49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Keyword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rPr lang="en-US" dirty="0"/>
              <a:t>Special characters in C++</a:t>
            </a:r>
            <a:r>
              <a:rPr dirty="0"/>
              <a:t> </a:t>
            </a:r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259" name="Keywords (also called reserved words)…"/>
          <p:cNvSpPr txBox="1">
            <a:spLocks noGrp="1"/>
          </p:cNvSpPr>
          <p:nvPr>
            <p:ph type="body" idx="4294967295"/>
          </p:nvPr>
        </p:nvSpPr>
        <p:spPr>
          <a:xfrm>
            <a:off x="685800" y="1498598"/>
            <a:ext cx="7231284" cy="4670707"/>
          </a:xfrm>
          <a:prstGeom prst="rect">
            <a:avLst/>
          </a:prstGeom>
        </p:spPr>
        <p:txBody>
          <a:bodyPr lIns="45719" tIns="45719" rIns="45719" bIns="45719">
            <a:normAutofit lnSpcReduction="10000"/>
          </a:bodyPr>
          <a:lstStyle/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rPr lang="en-US" dirty="0"/>
              <a:t># is used to start a directive </a:t>
            </a:r>
          </a:p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rPr lang="en-US" dirty="0"/>
              <a:t>; is used to end an statement</a:t>
            </a:r>
          </a:p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rPr lang="en-US" dirty="0"/>
              <a:t>// is used to start a single line of comments</a:t>
            </a:r>
          </a:p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rPr lang="en-US" dirty="0"/>
              <a:t>/*   and */ are used to enclose multi-line comments</a:t>
            </a:r>
          </a:p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rPr lang="en-US" dirty="0"/>
              <a:t>Double quotation marks  " used to enclose a string constant</a:t>
            </a:r>
          </a:p>
          <a:p>
            <a:pPr marL="831850" lvl="1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rPr lang="en-US" dirty="0"/>
              <a:t>Note that this is not the same as “”</a:t>
            </a:r>
          </a:p>
          <a:p>
            <a:pPr marL="558800" lvl="1" indent="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None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100000"/>
              <a:buFont typeface="Arial" panose="020B0604020202020204" pitchFamily="34" charset="0"/>
              <a:buChar char="•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rPr lang="en-US" dirty="0"/>
              <a:t>Single quotation marks  used to enclose a character constant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100000"/>
              <a:buFont typeface="Arial" panose="020B0604020202020204" pitchFamily="34" charset="0"/>
              <a:buChar char="•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100000"/>
              <a:buFont typeface="Arial" panose="020B0604020202020204" pitchFamily="34" charset="0"/>
              <a:buChar char="•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rPr lang="en-US" i="1" dirty="0"/>
              <a:t>Important to use plain text editor to edit your program: not word, </a:t>
            </a:r>
            <a:r>
              <a:rPr lang="en-US" i="1" dirty="0" err="1"/>
              <a:t>WordEdit</a:t>
            </a:r>
            <a:r>
              <a:rPr lang="en-US" i="1" dirty="0"/>
              <a:t>, as they introduce other characters, and convert quotations marks… 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85654640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Input and Output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Input and Output</a:t>
            </a:r>
          </a:p>
        </p:txBody>
      </p:sp>
      <p:sp>
        <p:nvSpPr>
          <p:cNvPr id="448" name="A data stream is a sequence of data: in the form of characters or numbers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A data stream is a sequence of data: in the form of characters or numbers</a:t>
            </a:r>
          </a:p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An </a:t>
            </a:r>
            <a:r>
              <a:rPr>
                <a:solidFill>
                  <a:srgbClr val="D34817"/>
                </a:solidFill>
              </a:rPr>
              <a:t>input stream </a:t>
            </a:r>
            <a:r>
              <a:t>is data for the program to use, </a:t>
            </a:r>
            <a:r>
              <a:rPr sz="2600"/>
              <a:t>originating from keyboard, a file … </a:t>
            </a:r>
          </a:p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An </a:t>
            </a:r>
            <a:r>
              <a:rPr>
                <a:solidFill>
                  <a:srgbClr val="D34817"/>
                </a:solidFill>
              </a:rPr>
              <a:t>output stream </a:t>
            </a:r>
            <a:r>
              <a:t>is the program’s output, destining to </a:t>
            </a:r>
            <a:r>
              <a:rPr sz="2600"/>
              <a:t>monitor, or a file , ..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solidFill>
                  <a:srgbClr val="D34817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Include directives: </a:t>
            </a:r>
            <a:r>
              <a:rPr>
                <a:solidFill>
                  <a:srgbClr val="000000"/>
                </a:solidFill>
              </a:rPr>
              <a:t>add library files to our programs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To make definitions of the cin and cout available :                </a:t>
            </a:r>
            <a:br/>
            <a:r>
              <a:t>                             #include &lt;iostream&gt;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 b="1">
                <a:solidFill>
                  <a:srgbClr val="D34817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Using directives: </a:t>
            </a:r>
            <a:r>
              <a:rPr b="0">
                <a:solidFill>
                  <a:srgbClr val="000000"/>
                </a:solidFill>
              </a:rPr>
              <a:t>include a collection of defined names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To make names cin and cout available to our program:</a:t>
            </a:r>
            <a:br/>
            <a:r>
              <a:t>                     using namespace std;</a:t>
            </a:r>
          </a:p>
        </p:txBody>
      </p:sp>
      <p:sp>
        <p:nvSpPr>
          <p:cNvPr id="4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50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Output using cout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Output using cout</a:t>
            </a:r>
          </a:p>
        </p:txBody>
      </p:sp>
      <p:sp>
        <p:nvSpPr>
          <p:cNvPr id="452" name="cout is an output stream for program to send data to monitor…"/>
          <p:cNvSpPr txBox="1">
            <a:spLocks noGrp="1"/>
          </p:cNvSpPr>
          <p:nvPr>
            <p:ph type="body" idx="4294967295"/>
          </p:nvPr>
        </p:nvSpPr>
        <p:spPr>
          <a:xfrm>
            <a:off x="603250" y="1447800"/>
            <a:ext cx="8083550" cy="502920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 b="1">
                <a:solidFill>
                  <a:srgbClr val="D34817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cout</a:t>
            </a:r>
            <a:r>
              <a:rPr b="0">
                <a:solidFill>
                  <a:srgbClr val="000000"/>
                </a:solidFill>
              </a:rPr>
              <a:t> is an output stream for program to send data to monitor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t>insertion operator "&lt;&lt;" inserts data into cout</a:t>
            </a:r>
          </a:p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cout </a:t>
            </a:r>
            <a:r>
              <a:rPr b="1">
                <a:solidFill>
                  <a:srgbClr val="D34817"/>
                </a:solidFill>
              </a:rPr>
              <a:t>&lt;&lt;</a:t>
            </a:r>
            <a:r>
              <a:t> number_of_bars </a:t>
            </a:r>
            <a:r>
              <a:rPr b="1">
                <a:solidFill>
                  <a:srgbClr val="D34817"/>
                </a:solidFill>
              </a:rPr>
              <a:t>&lt;&lt;</a:t>
            </a:r>
            <a:r>
              <a:t> " candy bars\n";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sends two items to monitor: </a:t>
            </a:r>
            <a:r>
              <a:rPr sz="2000"/>
              <a:t>value of number_of_bars, and quoted string constant </a:t>
            </a:r>
          </a:p>
          <a:p>
            <a:pPr marL="822325" lvl="2" indent="-228600">
              <a:lnSpc>
                <a:spcPct val="80000"/>
              </a:lnSpc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t>No space added between items, therefore space before the ‘c’ in candy,</a:t>
            </a:r>
          </a:p>
          <a:p>
            <a:pPr marL="822325" lvl="2" indent="-228600">
              <a:lnSpc>
                <a:spcPct val="80000"/>
              </a:lnSpc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t>A blank space can also be inserted with        </a:t>
            </a:r>
            <a:br/>
            <a:r>
              <a:t>    cout &lt;&lt; name &lt;&lt; " " &lt;&lt;age &lt;&lt;endl ;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A new insertion operator is used for each item of output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same as </a:t>
            </a:r>
          </a:p>
          <a:p>
            <a:pPr marL="228600" lvl="1" indent="90487">
              <a:lnSpc>
                <a:spcPct val="80000"/>
              </a:lnSpc>
              <a:spcBef>
                <a:spcPts val="300"/>
              </a:spcBef>
              <a:buSzTx/>
              <a:buFont typeface="Wingdings"/>
              <a:buNone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		cout &lt;&lt; number_of_bars ;</a:t>
            </a:r>
            <a:br/>
            <a:r>
              <a:t>     cout &lt;&lt; " candy bars\n";</a:t>
            </a:r>
          </a:p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cout an expression directly</a:t>
            </a:r>
          </a:p>
          <a:p>
            <a:pPr marL="273050" indent="-27305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          cout &lt;&lt; "Total cost is $" &lt;&lt; (price + tax);</a:t>
            </a:r>
          </a:p>
        </p:txBody>
      </p:sp>
      <p:sp>
        <p:nvSpPr>
          <p:cNvPr id="4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51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Formatting Output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Formatting Output</a:t>
            </a:r>
          </a:p>
        </p:txBody>
      </p:sp>
      <p:sp>
        <p:nvSpPr>
          <p:cNvPr id="456" name="Escape sequences: tell the compiler to treat characters  in a special way, allow one to specify special characters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 b="1">
                <a:solidFill>
                  <a:srgbClr val="D34817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Escape sequences: </a:t>
            </a:r>
            <a:r>
              <a:rPr b="0">
                <a:solidFill>
                  <a:srgbClr val="000000"/>
                </a:solidFill>
              </a:rPr>
              <a:t>tell the compiler to treat characters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in a special way, allow one to specify special characters</a:t>
            </a:r>
          </a:p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'\' is escape character</a:t>
            </a:r>
          </a:p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To create a newline in output use \n, or endl;</a:t>
            </a:r>
            <a:br/>
            <a:r>
              <a:t>              cout &lt;&lt; "Hello\n";</a:t>
            </a:r>
            <a:br/>
            <a:r>
              <a:t>              cout &lt;&lt; "Hello"&lt;&lt;endl;</a:t>
            </a:r>
          </a:p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Other escape sequences:</a:t>
            </a:r>
            <a:br/>
            <a:r>
              <a:t>             \t  		--  a tab</a:t>
            </a:r>
            <a:br/>
            <a:r>
              <a:t>             \\  	--  a backslash character</a:t>
            </a:r>
            <a:br/>
            <a:r>
              <a:t>             \"  	--  a quote character</a:t>
            </a:r>
          </a:p>
          <a:p>
            <a:pPr marL="273050" indent="-273050">
              <a:lnSpc>
                <a:spcPct val="8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When printing receipt, use \t to line up different columns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t>Other ways possible … </a:t>
            </a:r>
          </a:p>
          <a:p>
            <a:pPr marL="273050" indent="-27305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		        </a:t>
            </a:r>
          </a:p>
        </p:txBody>
      </p:sp>
      <p:sp>
        <p:nvSpPr>
          <p:cNvPr id="4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52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Formatting Real Numbers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Formatting Real Numbers</a:t>
            </a:r>
          </a:p>
        </p:txBody>
      </p:sp>
      <p:sp>
        <p:nvSpPr>
          <p:cNvPr id="460" name="Real numbers (type double) produce a variety of outputs  double price = 78.5;  cout &lt;&lt; &quot;The price is $&quot; &lt;&lt; price &lt;&lt; endl;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Real numbers (type double) produce a variety of outputs</a:t>
            </a:r>
            <a:br/>
            <a:r>
              <a:t>	double price = 78.5;</a:t>
            </a:r>
            <a:br/>
            <a:r>
              <a:t>	cout &lt;&lt; "The price is $" &lt;&lt; price &lt;&lt; endl;  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output could be any of these:</a:t>
            </a:r>
            <a:br/>
            <a:r>
              <a:t>                   	The price is $78.5</a:t>
            </a:r>
            <a:br/>
            <a:r>
              <a:t> 			The price is $78.500000</a:t>
            </a:r>
            <a:br/>
            <a:r>
              <a:t>			The price is $7.850000e01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unlikely to get:</a:t>
            </a:r>
            <a:br/>
            <a:r>
              <a:t> 			The price is $78.50</a:t>
            </a:r>
          </a:p>
        </p:txBody>
      </p:sp>
      <p:sp>
        <p:nvSpPr>
          <p:cNvPr id="4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80880" y="6339789"/>
            <a:ext cx="65109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53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owing Decimal Places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Showing Decimal Places</a:t>
            </a:r>
          </a:p>
        </p:txBody>
      </p:sp>
      <p:sp>
        <p:nvSpPr>
          <p:cNvPr id="464" name="cout includes tools to specify the output of type double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cout includes tools to specify the output of type double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To </a:t>
            </a:r>
            <a:r>
              <a:rPr>
                <a:solidFill>
                  <a:srgbClr val="D34817"/>
                </a:solidFill>
              </a:rPr>
              <a:t>specify fixed point notation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setf(ios::fixed) 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To specify that </a:t>
            </a:r>
            <a:r>
              <a:rPr>
                <a:solidFill>
                  <a:srgbClr val="D34817"/>
                </a:solidFill>
              </a:rPr>
              <a:t>decimal point will always be shown 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setf(ios::showpoint)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To specify that </a:t>
            </a:r>
            <a:r>
              <a:rPr>
                <a:solidFill>
                  <a:srgbClr val="D34817"/>
                </a:solidFill>
              </a:rPr>
              <a:t>two decimal places </a:t>
            </a:r>
            <a:r>
              <a:t>will always be shown 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precision(2)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e.g.:		</a:t>
            </a:r>
            <a:r>
              <a:rPr sz="2400"/>
              <a:t>cout.setf(ios::fixed);</a:t>
            </a:r>
            <a:br>
              <a:rPr sz="2400"/>
            </a:br>
            <a:r>
              <a:rPr sz="2400"/>
              <a:t>		cout.setf(ios::showpoint);</a:t>
            </a:r>
            <a:br>
              <a:rPr sz="2400"/>
            </a:br>
            <a:r>
              <a:rPr sz="2400"/>
              <a:t>		cout.precision(2);</a:t>
            </a:r>
            <a:br>
              <a:rPr sz="2400"/>
            </a:br>
            <a:r>
              <a:rPr sz="2400"/>
              <a:t>		cout 	&lt;&lt; "The price is $" </a:t>
            </a:r>
            <a:br>
              <a:rPr sz="2400"/>
            </a:br>
            <a:r>
              <a:rPr sz="2400"/>
              <a:t>			&lt;&lt; price &lt;&lt; endl;</a:t>
            </a:r>
          </a:p>
        </p:txBody>
      </p:sp>
      <p:sp>
        <p:nvSpPr>
          <p:cNvPr id="4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58563" y="6339789"/>
            <a:ext cx="543324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54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Input Using cin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Input Using cin</a:t>
            </a:r>
          </a:p>
        </p:txBody>
      </p:sp>
      <p:sp>
        <p:nvSpPr>
          <p:cNvPr id="468" name="cin is an input stream bringing data from the keyboard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0319" indent="-270319" defTabSz="905255">
              <a:lnSpc>
                <a:spcPct val="90000"/>
              </a:lnSpc>
              <a:spcBef>
                <a:spcPts val="400"/>
              </a:spcBef>
              <a:buClr>
                <a:srgbClr val="D34817"/>
              </a:buClr>
              <a:buSzPct val="85000"/>
              <a:buChar char="●"/>
              <a:defRPr sz="2376">
                <a:solidFill>
                  <a:srgbClr val="FF000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cin </a:t>
            </a:r>
            <a:r>
              <a:rPr>
                <a:solidFill>
                  <a:srgbClr val="000000"/>
                </a:solidFill>
              </a:rPr>
              <a:t>is an input stream bringing data from the keyboard</a:t>
            </a:r>
          </a:p>
          <a:p>
            <a:pPr marL="270319" indent="-270319" defTabSz="905255">
              <a:lnSpc>
                <a:spcPct val="90000"/>
              </a:lnSpc>
              <a:spcBef>
                <a:spcPts val="400"/>
              </a:spcBef>
              <a:buClr>
                <a:srgbClr val="D34817"/>
              </a:buClr>
              <a:buSzPct val="85000"/>
              <a:buChar char="●"/>
              <a:defRPr sz="2376">
                <a:solidFill>
                  <a:srgbClr val="FF000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extraction operator </a:t>
            </a:r>
            <a:r>
              <a:rPr>
                <a:solidFill>
                  <a:srgbClr val="000000"/>
                </a:solidFill>
              </a:rPr>
              <a:t>(&gt;&gt;) removes data to be used</a:t>
            </a:r>
          </a:p>
          <a:p>
            <a:pPr marL="270319" indent="-270319" defTabSz="905255">
              <a:lnSpc>
                <a:spcPct val="90000"/>
              </a:lnSpc>
              <a:spcBef>
                <a:spcPts val="400"/>
              </a:spcBef>
              <a:buClr>
                <a:srgbClr val="D34817"/>
              </a:buClr>
              <a:buSzPct val="85000"/>
              <a:buChar char="●"/>
              <a:defRPr sz="2376">
                <a:latin typeface="Perpetua"/>
                <a:ea typeface="Perpetua"/>
                <a:cs typeface="Perpetua"/>
                <a:sym typeface="Perpetua"/>
              </a:defRPr>
            </a:pPr>
            <a:r>
              <a:t>e.g., </a:t>
            </a:r>
            <a:br/>
            <a:r>
              <a:t>	cout &lt;&lt; "Enter the number of bars in a package\n";</a:t>
            </a:r>
            <a:br/>
            <a:r>
              <a:t>     	cout &lt;&lt; " and the weight in ounces of one bar.\n";</a:t>
            </a:r>
            <a:br/>
            <a:r>
              <a:t>     	cin &gt;&gt; number_of_bars;  // program will wait for input</a:t>
            </a:r>
            <a:br/>
            <a:r>
              <a:t>  	cin &gt;&gt; one_weight;</a:t>
            </a:r>
          </a:p>
          <a:p>
            <a:pPr marL="270319" indent="-270319" defTabSz="905255">
              <a:lnSpc>
                <a:spcPct val="90000"/>
              </a:lnSpc>
              <a:spcBef>
                <a:spcPts val="400"/>
              </a:spcBef>
              <a:buClr>
                <a:srgbClr val="D34817"/>
              </a:buClr>
              <a:buSzPct val="85000"/>
              <a:buChar char="●"/>
              <a:defRPr sz="2376">
                <a:latin typeface="Perpetua"/>
                <a:ea typeface="Perpetua"/>
                <a:cs typeface="Perpetua"/>
                <a:sym typeface="Perpetua"/>
              </a:defRPr>
            </a:pPr>
            <a:r>
              <a:t>code </a:t>
            </a:r>
            <a:r>
              <a:rPr b="1">
                <a:solidFill>
                  <a:srgbClr val="D34817"/>
                </a:solidFill>
              </a:rPr>
              <a:t>prompts</a:t>
            </a:r>
            <a:r>
              <a:t> user to enter data then reads two data items from cin</a:t>
            </a:r>
          </a:p>
          <a:p>
            <a:pPr marL="542210" lvl="1" indent="-226313" defTabSz="905255">
              <a:lnSpc>
                <a:spcPct val="90000"/>
              </a:lnSpc>
              <a:spcBef>
                <a:spcPts val="200"/>
              </a:spcBef>
              <a:buClr>
                <a:srgbClr val="9B2D1F"/>
              </a:buClr>
              <a:buSzPct val="85000"/>
              <a:buChar char="●"/>
              <a:defRPr sz="2376">
                <a:latin typeface="Perpetua"/>
                <a:ea typeface="Perpetua"/>
                <a:cs typeface="Perpetua"/>
                <a:sym typeface="Perpetua"/>
              </a:defRPr>
            </a:pPr>
            <a:r>
              <a:t>first value read is stored in number_of_bars</a:t>
            </a:r>
          </a:p>
          <a:p>
            <a:pPr marL="542210" lvl="1" indent="-226313" defTabSz="905255">
              <a:lnSpc>
                <a:spcPct val="90000"/>
              </a:lnSpc>
              <a:spcBef>
                <a:spcPts val="200"/>
              </a:spcBef>
              <a:buClr>
                <a:srgbClr val="9B2D1F"/>
              </a:buClr>
              <a:buSzPct val="85000"/>
              <a:buChar char="●"/>
              <a:defRPr sz="2376">
                <a:latin typeface="Perpetua"/>
                <a:ea typeface="Perpetua"/>
                <a:cs typeface="Perpetua"/>
                <a:sym typeface="Perpetua"/>
              </a:defRPr>
            </a:pPr>
            <a:r>
              <a:t>second value read is stored in one_weight	</a:t>
            </a:r>
          </a:p>
          <a:p>
            <a:pPr marL="542210" lvl="1" indent="-226313" defTabSz="905255">
              <a:lnSpc>
                <a:spcPct val="90000"/>
              </a:lnSpc>
              <a:spcBef>
                <a:spcPts val="200"/>
              </a:spcBef>
              <a:buClr>
                <a:srgbClr val="9B2D1F"/>
              </a:buClr>
              <a:buSzPct val="85000"/>
              <a:buChar char="●"/>
              <a:defRPr sz="2376">
                <a:latin typeface="Perpetua"/>
                <a:ea typeface="Perpetua"/>
                <a:cs typeface="Perpetua"/>
                <a:sym typeface="Perpetua"/>
              </a:defRPr>
            </a:pPr>
            <a:r>
              <a:t>Data is separated by spaces when entered</a:t>
            </a:r>
          </a:p>
        </p:txBody>
      </p:sp>
      <p:sp>
        <p:nvSpPr>
          <p:cNvPr id="4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80880" y="6339789"/>
            <a:ext cx="65109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55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Reading Data From cin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Reading Data From cin</a:t>
            </a:r>
          </a:p>
        </p:txBody>
      </p:sp>
      <p:sp>
        <p:nvSpPr>
          <p:cNvPr id="472" name="Multiple data items are separated by spaces (space, tab, newline)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Multiple data items are separated by spaces (space, tab, newline)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t>cin skips blanks and line breaks looking for data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Data is not read until enter key is pressed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t>Allows user to make corrections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t>  cin &gt;&gt; v1 &gt;&gt; v2 &gt;&gt; v3;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t>Requires three space separated values 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t>User might type </a:t>
            </a:r>
            <a:br/>
            <a:r>
              <a:t>              34  45  12   &lt;enter key&gt;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t>Or </a:t>
            </a:r>
          </a:p>
          <a:p>
            <a:pPr marL="228600" lvl="1" indent="90487">
              <a:lnSpc>
                <a:spcPct val="90000"/>
              </a:lnSpc>
              <a:spcBef>
                <a:spcPts val="300"/>
              </a:spcBef>
              <a:buSzTx/>
              <a:buFont typeface="Wingdings"/>
              <a:buNone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t>	 34  &lt;enter key&gt;</a:t>
            </a:r>
          </a:p>
          <a:p>
            <a:pPr marL="228600" lvl="1" indent="90487">
              <a:lnSpc>
                <a:spcPct val="90000"/>
              </a:lnSpc>
              <a:spcBef>
                <a:spcPts val="300"/>
              </a:spcBef>
              <a:buSzTx/>
              <a:buFont typeface="Wingdings"/>
              <a:buNone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t>	 45 &lt;enter key&gt;</a:t>
            </a:r>
          </a:p>
          <a:p>
            <a:pPr marL="228600" lvl="1" indent="90487">
              <a:lnSpc>
                <a:spcPct val="90000"/>
              </a:lnSpc>
              <a:spcBef>
                <a:spcPts val="300"/>
              </a:spcBef>
              <a:buSzTx/>
              <a:buFont typeface="Wingdings"/>
              <a:buNone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t>	 12   &lt;enter key&gt;</a:t>
            </a:r>
          </a:p>
        </p:txBody>
      </p:sp>
      <p:sp>
        <p:nvSpPr>
          <p:cNvPr id="4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56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ading Character Data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Reading Character Data</a:t>
            </a:r>
          </a:p>
        </p:txBody>
      </p:sp>
      <p:sp>
        <p:nvSpPr>
          <p:cNvPr id="476" name="following reads two characters but skips any space that might be between             char symbol1, symbol2;                  cin  &gt;&gt;  symbol1  &gt;&gt;  symbol2;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following reads two characters but skips any space that might be between </a:t>
            </a:r>
            <a:br/>
            <a:r>
              <a:t>   	       char symbol1, symbol2;</a:t>
            </a:r>
            <a:br/>
            <a:r>
              <a:t>                 cin  &gt;&gt;  symbol1  &gt;&gt;  symbol2;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User normally separate data items by spaces</a:t>
            </a:r>
            <a:br/>
            <a:r>
              <a:t>              			J    D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Results are same if  data is not separated by spaces</a:t>
            </a:r>
            <a:br/>
            <a:r>
              <a:t> 				JD</a:t>
            </a:r>
          </a:p>
        </p:txBody>
      </p:sp>
      <p:sp>
        <p:nvSpPr>
          <p:cNvPr id="4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57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Designing Input and Output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Designing Input and Output</a:t>
            </a:r>
          </a:p>
        </p:txBody>
      </p:sp>
      <p:sp>
        <p:nvSpPr>
          <p:cNvPr id="480" name="Prompt the user for input that is desired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Prompt the user for input that is desired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cout statements provide instructions </a:t>
            </a:r>
            <a:br/>
            <a:r>
              <a:t>  	cout &lt;&lt; "Enter your age: ";</a:t>
            </a:r>
            <a:br/>
            <a:r>
              <a:t>	cin &gt;&gt; age;</a:t>
            </a:r>
          </a:p>
          <a:p>
            <a:pPr marL="822325" lvl="2" indent="-228600">
              <a:lnSpc>
                <a:spcPct val="90000"/>
              </a:lnSpc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t>Notice the absence of a new line before using cin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Echo the input by displaying what was read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Gives the user a chance to verify data</a:t>
            </a:r>
            <a:br/>
            <a:r>
              <a:t>cout &lt;&lt; age &lt;&lt; " was entered." &lt;&lt; endl;</a:t>
            </a:r>
          </a:p>
        </p:txBody>
      </p:sp>
      <p:sp>
        <p:nvSpPr>
          <p:cNvPr id="4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58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Exercise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Exercise</a:t>
            </a:r>
          </a:p>
        </p:txBody>
      </p:sp>
      <p:sp>
        <p:nvSpPr>
          <p:cNvPr id="484" name="Can you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Can you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write an input statement to place a</a:t>
            </a:r>
            <a:br/>
            <a:r>
              <a:t> value in the variable the_number?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Write the output statement to prompt for</a:t>
            </a:r>
            <a:br/>
            <a:r>
              <a:t>the value to store in the_number?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Write an output statement that produces a </a:t>
            </a:r>
            <a:br/>
            <a:r>
              <a:t>newline?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Format output of rational numbers to show</a:t>
            </a:r>
            <a:br/>
            <a:r>
              <a:t>4 decimal places?</a:t>
            </a:r>
          </a:p>
        </p:txBody>
      </p:sp>
      <p:sp>
        <p:nvSpPr>
          <p:cNvPr id="4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59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out statement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cout statement</a:t>
            </a:r>
          </a:p>
        </p:txBody>
      </p:sp>
      <p:sp>
        <p:nvSpPr>
          <p:cNvPr id="262" name="cout &lt;&lt;&quot;Hello world\n&quot;;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spcBef>
                <a:spcPts val="500"/>
              </a:spcBef>
              <a:buSzTx/>
              <a:buFont typeface="Wingdings"/>
              <a:buNone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 err="1"/>
              <a:t>cout</a:t>
            </a:r>
            <a:r>
              <a:rPr dirty="0"/>
              <a:t> &lt;&lt;"Hello world\n"</a:t>
            </a:r>
            <a:r>
              <a:rPr dirty="0">
                <a:solidFill>
                  <a:srgbClr val="C00000"/>
                </a:solidFill>
              </a:rPr>
              <a:t>;</a:t>
            </a:r>
          </a:p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 err="1"/>
              <a:t>cout</a:t>
            </a:r>
            <a:r>
              <a:rPr dirty="0"/>
              <a:t>: pronounced as see-out, stands for character output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Font typeface="Arial"/>
              <a:buChar char="•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Defined in iostream, a header file (a source code) that is part of C++ standard library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Font typeface="Arial"/>
              <a:buChar char="•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Represents the terminal window that the program is running from</a:t>
            </a:r>
          </a:p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400">
                <a:solidFill>
                  <a:srgbClr val="C0000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&lt;&lt;</a:t>
            </a:r>
            <a:r>
              <a:rPr dirty="0">
                <a:solidFill>
                  <a:srgbClr val="000000"/>
                </a:solidFill>
              </a:rPr>
              <a:t> insertion operator: to insert (display) something in terminal window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Font typeface="Arial"/>
              <a:buChar char="•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Can display multiple values in single statement, e.g.,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Font typeface="Arial"/>
              <a:buChar char="•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 err="1"/>
              <a:t>cout</a:t>
            </a:r>
            <a:r>
              <a:rPr dirty="0"/>
              <a:t> </a:t>
            </a:r>
            <a:r>
              <a:rPr dirty="0">
                <a:solidFill>
                  <a:srgbClr val="C00000"/>
                </a:solidFill>
              </a:rPr>
              <a:t>&lt;&lt;</a:t>
            </a:r>
            <a:r>
              <a:rPr lang="en-US" dirty="0"/>
              <a:t>"</a:t>
            </a:r>
            <a:r>
              <a:rPr dirty="0"/>
              <a:t>Hello world, </a:t>
            </a:r>
            <a:r>
              <a:rPr lang="en-US" dirty="0"/>
              <a:t>"</a:t>
            </a:r>
            <a:r>
              <a:rPr dirty="0"/>
              <a:t> </a:t>
            </a:r>
            <a:r>
              <a:rPr dirty="0">
                <a:solidFill>
                  <a:srgbClr val="C00000"/>
                </a:solidFill>
              </a:rPr>
              <a:t>&lt;&lt; </a:t>
            </a:r>
            <a:r>
              <a:rPr lang="en-US" dirty="0"/>
              <a:t>"</a:t>
            </a:r>
            <a:r>
              <a:rPr dirty="0"/>
              <a:t>this is my first program!\n</a:t>
            </a:r>
            <a:r>
              <a:rPr lang="en-US" dirty="0"/>
              <a:t>"</a:t>
            </a:r>
            <a:r>
              <a:rPr dirty="0"/>
              <a:t>; </a:t>
            </a:r>
          </a:p>
          <a:p>
            <a:pPr marL="547687" lvl="1" indent="-228600">
              <a:spcBef>
                <a:spcPts val="300"/>
              </a:spcBef>
              <a:buClr>
                <a:srgbClr val="9B2D1F"/>
              </a:buClr>
              <a:buSzPct val="85000"/>
              <a:buFont typeface="Arial"/>
              <a:buChar char="•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 err="1"/>
              <a:t>cout</a:t>
            </a:r>
            <a:r>
              <a:rPr dirty="0"/>
              <a:t> </a:t>
            </a:r>
            <a:r>
              <a:rPr dirty="0">
                <a:solidFill>
                  <a:srgbClr val="C00000"/>
                </a:solidFill>
              </a:rPr>
              <a:t>&lt;&lt;</a:t>
            </a:r>
            <a:r>
              <a:rPr lang="en-US" dirty="0"/>
              <a:t>"</a:t>
            </a:r>
            <a:r>
              <a:rPr dirty="0"/>
              <a:t>Hello world, </a:t>
            </a:r>
            <a:r>
              <a:rPr lang="en-US" dirty="0"/>
              <a:t>"</a:t>
            </a:r>
            <a:endParaRPr dirty="0"/>
          </a:p>
          <a:p>
            <a:pPr marL="228600" lvl="1" indent="90487">
              <a:spcBef>
                <a:spcPts val="300"/>
              </a:spcBef>
              <a:buSzTx/>
              <a:buFont typeface="Wingdings"/>
              <a:buNone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          </a:t>
            </a:r>
            <a:r>
              <a:rPr dirty="0">
                <a:solidFill>
                  <a:srgbClr val="C00000"/>
                </a:solidFill>
              </a:rPr>
              <a:t> &lt;&lt; </a:t>
            </a:r>
            <a:r>
              <a:rPr dirty="0"/>
              <a:t>“this is my first program!\n</a:t>
            </a:r>
            <a:r>
              <a:rPr lang="en-US" dirty="0"/>
              <a:t>"</a:t>
            </a:r>
            <a:r>
              <a:rPr dirty="0"/>
              <a:t>; </a:t>
            </a:r>
          </a:p>
        </p:txBody>
      </p:sp>
      <p:sp>
        <p:nvSpPr>
          <p:cNvPr id="263" name="One statement can be split…"/>
          <p:cNvSpPr txBox="1"/>
          <p:nvPr/>
        </p:nvSpPr>
        <p:spPr>
          <a:xfrm>
            <a:off x="5805950" y="4810761"/>
            <a:ext cx="2547526" cy="59944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Perpetua"/>
                <a:ea typeface="Perpetua"/>
                <a:cs typeface="Perpetua"/>
                <a:sym typeface="Perpetua"/>
              </a:defRPr>
            </a:pPr>
            <a:r>
              <a:t>One statement can be split</a:t>
            </a:r>
          </a:p>
          <a:p>
            <a:pPr>
              <a:defRPr sz="1800">
                <a:latin typeface="Perpetua"/>
                <a:ea typeface="Perpetua"/>
                <a:cs typeface="Perpetua"/>
                <a:sym typeface="Perpetua"/>
              </a:defRPr>
            </a:pPr>
            <a:r>
              <a:t>into multiple lines.  </a:t>
            </a:r>
          </a:p>
        </p:txBody>
      </p:sp>
      <p:sp>
        <p:nvSpPr>
          <p:cNvPr id="2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Overview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Overview</a:t>
            </a:r>
          </a:p>
        </p:txBody>
      </p:sp>
      <p:sp>
        <p:nvSpPr>
          <p:cNvPr id="488" name="Variables and Assignments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155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❑"/>
              <a:defRPr sz="2600">
                <a:solidFill>
                  <a:srgbClr val="05310F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Variables and Assignments </a:t>
            </a:r>
          </a:p>
          <a:p>
            <a:pPr marL="273050" indent="-273050">
              <a:lnSpc>
                <a:spcPct val="155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❑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Data Types </a:t>
            </a:r>
          </a:p>
          <a:p>
            <a:pPr marL="273050" indent="-273050">
              <a:lnSpc>
                <a:spcPct val="155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❑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Expressions</a:t>
            </a:r>
          </a:p>
          <a:p>
            <a:pPr marL="273050" indent="-273050">
              <a:lnSpc>
                <a:spcPct val="155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❑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Input and Output</a:t>
            </a:r>
          </a:p>
          <a:p>
            <a:pPr marL="273050" indent="-273050">
              <a:lnSpc>
                <a:spcPct val="155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❑"/>
              <a:defRPr sz="2600">
                <a:solidFill>
                  <a:srgbClr val="C00000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Constants</a:t>
            </a:r>
          </a:p>
        </p:txBody>
      </p:sp>
      <p:sp>
        <p:nvSpPr>
          <p:cNvPr id="4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60</a:t>
            </a:fld>
            <a:endParaRPr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rogram Style - Constants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Program Style - Constants</a:t>
            </a:r>
          </a:p>
        </p:txBody>
      </p:sp>
      <p:sp>
        <p:nvSpPr>
          <p:cNvPr id="492" name="Literal constants:  have no mnemonic value, i.e., no name…"/>
          <p:cNvSpPr txBox="1">
            <a:spLocks noGrp="1"/>
          </p:cNvSpPr>
          <p:nvPr>
            <p:ph type="body" idx="4294967295"/>
          </p:nvPr>
        </p:nvSpPr>
        <p:spPr>
          <a:xfrm>
            <a:off x="381000" y="1447799"/>
            <a:ext cx="83058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200" b="1">
                <a:solidFill>
                  <a:srgbClr val="D34817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Literal constants</a:t>
            </a:r>
            <a:r>
              <a:rPr b="0">
                <a:solidFill>
                  <a:srgbClr val="000000"/>
                </a:solidFill>
              </a:rPr>
              <a:t>:  have no mnemonic value, i.e., no name 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t>total_price = large*14.82+small*12.34;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t>cout &lt;&lt;</a:t>
            </a:r>
            <a:r>
              <a:rPr sz="1900"/>
              <a:t> </a:t>
            </a:r>
            <a:r>
              <a:rPr sz="1900">
                <a:latin typeface="Trebuchet MS"/>
                <a:ea typeface="Trebuchet MS"/>
                <a:cs typeface="Trebuchet MS"/>
                <a:sym typeface="Trebuchet MS"/>
              </a:rPr>
              <a:t>″Hello world″;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000">
                <a:latin typeface="Perpetua"/>
                <a:ea typeface="Perpetua"/>
                <a:cs typeface="Perpetua"/>
                <a:sym typeface="Perpetua"/>
              </a:defRPr>
            </a:pPr>
            <a:r>
              <a:t>Cons:  difficult to find and change when needed, harder to understand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200" b="1">
                <a:solidFill>
                  <a:srgbClr val="D34817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Named constants</a:t>
            </a:r>
            <a:r>
              <a:rPr b="0">
                <a:solidFill>
                  <a:srgbClr val="000000"/>
                </a:solidFill>
              </a:rPr>
              <a:t>: give a name to a constant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t>Allow us to change all occurrences simply by </a:t>
            </a:r>
            <a:br/>
            <a:r>
              <a:t>changing value of constant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t>e.g.:</a:t>
            </a:r>
            <a:br/>
            <a:r>
              <a:t>            </a:t>
            </a:r>
            <a:r>
              <a:rPr b="1">
                <a:solidFill>
                  <a:srgbClr val="D34817"/>
                </a:solidFill>
              </a:rPr>
              <a:t>const</a:t>
            </a:r>
            <a:r>
              <a:t> int WINDOW_COUNT = 10;</a:t>
            </a:r>
            <a:br/>
            <a:r>
              <a:t>declares a constant named WINDOW_COUNT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 b="1">
                <a:solidFill>
                  <a:srgbClr val="D34817"/>
                </a:solidFill>
                <a:latin typeface="Perpetua"/>
                <a:ea typeface="Perpetua"/>
                <a:cs typeface="Perpetua"/>
                <a:sym typeface="Perpetua"/>
              </a:defRPr>
            </a:pPr>
            <a:r>
              <a:t>const</a:t>
            </a:r>
            <a:r>
              <a:rPr b="0">
                <a:solidFill>
                  <a:srgbClr val="000000"/>
                </a:solidFill>
              </a:rPr>
              <a:t> is keyword to declare a constant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t>Its value cannot be changed by the program (unlike a variable)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t>Common practice:  name constants with </a:t>
            </a:r>
            <a:r>
              <a:rPr>
                <a:solidFill>
                  <a:srgbClr val="D34817"/>
                </a:solidFill>
              </a:rPr>
              <a:t>all capitals</a:t>
            </a:r>
          </a:p>
        </p:txBody>
      </p:sp>
      <p:sp>
        <p:nvSpPr>
          <p:cNvPr id="4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61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ummary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Summary</a:t>
            </a:r>
          </a:p>
        </p:txBody>
      </p:sp>
      <p:sp>
        <p:nvSpPr>
          <p:cNvPr id="496" name="New concepts:…"/>
          <p:cNvSpPr txBox="1">
            <a:spLocks noGrp="1"/>
          </p:cNvSpPr>
          <p:nvPr>
            <p:ph type="body" idx="4294967295"/>
          </p:nvPr>
        </p:nvSpPr>
        <p:spPr>
          <a:xfrm>
            <a:off x="457200" y="1417637"/>
            <a:ext cx="8229600" cy="4708526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>
                <a:latin typeface="Perpetua"/>
                <a:ea typeface="Perpetua"/>
                <a:cs typeface="Perpetua"/>
                <a:sym typeface="Perpetua"/>
              </a:defRPr>
            </a:pPr>
            <a:r>
              <a:t>New concepts: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Variable, identifier, data type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Expressions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Statements:  declaration statements, assignment statements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Constant: literal constant and named constant 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>
                <a:latin typeface="Perpetua"/>
                <a:ea typeface="Perpetua"/>
                <a:cs typeface="Perpetua"/>
                <a:sym typeface="Perpetua"/>
              </a:defRPr>
            </a:pPr>
            <a:r>
              <a:t>We learnt how to 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Declare a variable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Assign value to a variable 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Input/output: how to read a value from keyboard, how to write to terminal (or, monitor) 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r>
              <a:t>Write arithmetic expressions</a:t>
            </a:r>
          </a:p>
        </p:txBody>
      </p:sp>
      <p:sp>
        <p:nvSpPr>
          <p:cNvPr id="4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62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als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Goals</a:t>
            </a:r>
          </a:p>
        </p:txBody>
      </p:sp>
      <p:sp>
        <p:nvSpPr>
          <p:cNvPr id="267" name="Most programming tasks involve manipulating data. Today, we will: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Most programming tasks involve manipulating data. Today, we will: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describe how to input and output data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present the notion of a variable for holding data</a:t>
            </a:r>
          </a:p>
          <a:p>
            <a:pPr marL="822325" lvl="2" indent="-228600">
              <a:lnSpc>
                <a:spcPct val="90000"/>
              </a:lnSpc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19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To understand the properties and limitations of integer and floating-point numbers</a:t>
            </a:r>
          </a:p>
          <a:p>
            <a:pPr marL="822325" lvl="2" indent="-228600">
              <a:lnSpc>
                <a:spcPct val="90000"/>
              </a:lnSpc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19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To be able to define and initialize variables and constants</a:t>
            </a:r>
          </a:p>
          <a:p>
            <a:pPr marL="822325" lvl="2" indent="-228600">
              <a:lnSpc>
                <a:spcPct val="90000"/>
              </a:lnSpc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19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To use the standard C++ string type to define and manipulate character strings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rPr dirty="0"/>
              <a:t>introduce the central notions of “Type” and “Type Safety” 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400">
                <a:latin typeface="Perpetua"/>
                <a:ea typeface="Perpetua"/>
                <a:cs typeface="Perpetua"/>
                <a:sym typeface="Perpetua"/>
              </a:defRPr>
            </a:pPr>
            <a:br>
              <a:rPr sz="2200" dirty="0"/>
            </a:br>
            <a:endParaRPr sz="2200" dirty="0"/>
          </a:p>
        </p:txBody>
      </p:sp>
      <p:sp>
        <p:nvSpPr>
          <p:cNvPr id="2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omputation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rPr dirty="0"/>
              <a:t>Computation</a:t>
            </a:r>
          </a:p>
        </p:txBody>
      </p:sp>
      <p:sp>
        <p:nvSpPr>
          <p:cNvPr id="271" name="Input: from keyboard, files, other input devices, other programs, other parts of a program…"/>
          <p:cNvSpPr txBox="1">
            <a:spLocks noGrp="1"/>
          </p:cNvSpPr>
          <p:nvPr>
            <p:ph type="body" sz="quarter" idx="4294967295"/>
          </p:nvPr>
        </p:nvSpPr>
        <p:spPr>
          <a:xfrm>
            <a:off x="609600" y="4419600"/>
            <a:ext cx="8077200" cy="144780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59397" indent="-259397" defTabSz="868680">
              <a:lnSpc>
                <a:spcPct val="70000"/>
              </a:lnSpc>
              <a:spcBef>
                <a:spcPts val="400"/>
              </a:spcBef>
              <a:buClr>
                <a:srgbClr val="D34817"/>
              </a:buClr>
              <a:buSzPct val="85000"/>
              <a:buChar char="●"/>
              <a:defRPr sz="1900">
                <a:latin typeface="Perpetua"/>
                <a:ea typeface="Perpetua"/>
                <a:cs typeface="Perpetua"/>
                <a:sym typeface="Perpetua"/>
              </a:defRPr>
            </a:pPr>
            <a:r>
              <a:t>Input: from keyboard, files, other input devices, other programs, other parts of a program</a:t>
            </a:r>
          </a:p>
          <a:p>
            <a:pPr marL="259397" indent="-259397" defTabSz="868680">
              <a:lnSpc>
                <a:spcPct val="70000"/>
              </a:lnSpc>
              <a:spcBef>
                <a:spcPts val="400"/>
              </a:spcBef>
              <a:buClr>
                <a:srgbClr val="D34817"/>
              </a:buClr>
              <a:buSzPct val="85000"/>
              <a:buChar char="●"/>
              <a:defRPr sz="1900">
                <a:latin typeface="Perpetua"/>
                <a:ea typeface="Perpetua"/>
                <a:cs typeface="Perpetua"/>
                <a:sym typeface="Perpetua"/>
              </a:defRPr>
            </a:pPr>
            <a:r>
              <a:t>Computation – what our program will do with the input to produce the output.</a:t>
            </a:r>
          </a:p>
          <a:p>
            <a:pPr marL="259397" indent="-259397" defTabSz="868680">
              <a:lnSpc>
                <a:spcPct val="70000"/>
              </a:lnSpc>
              <a:spcBef>
                <a:spcPts val="400"/>
              </a:spcBef>
              <a:buClr>
                <a:srgbClr val="D34817"/>
              </a:buClr>
              <a:buSzPct val="85000"/>
              <a:buChar char="●"/>
              <a:defRPr sz="1900">
                <a:latin typeface="Perpetua"/>
                <a:ea typeface="Perpetua"/>
                <a:cs typeface="Perpetua"/>
                <a:sym typeface="Perpetua"/>
              </a:defRPr>
            </a:pPr>
            <a:r>
              <a:t>Output: to screen, files, other output devices, other programs, other parts of a program</a:t>
            </a:r>
          </a:p>
        </p:txBody>
      </p:sp>
      <p:sp>
        <p:nvSpPr>
          <p:cNvPr id="272" name="Rounded Rectangle"/>
          <p:cNvSpPr/>
          <p:nvPr/>
        </p:nvSpPr>
        <p:spPr>
          <a:xfrm>
            <a:off x="3124200" y="2133600"/>
            <a:ext cx="2743200" cy="1905000"/>
          </a:xfrm>
          <a:prstGeom prst="roundRect">
            <a:avLst>
              <a:gd name="adj" fmla="val 16667"/>
            </a:avLst>
          </a:prstGeom>
          <a:solidFill>
            <a:srgbClr val="D34817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>
        <p:nvSpPr>
          <p:cNvPr id="273" name="(input) data"/>
          <p:cNvSpPr txBox="1"/>
          <p:nvPr/>
        </p:nvSpPr>
        <p:spPr>
          <a:xfrm>
            <a:off x="228600" y="2667000"/>
            <a:ext cx="1676400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(input) data</a:t>
            </a:r>
          </a:p>
        </p:txBody>
      </p:sp>
      <p:sp>
        <p:nvSpPr>
          <p:cNvPr id="274" name="(output) data"/>
          <p:cNvSpPr txBox="1"/>
          <p:nvPr/>
        </p:nvSpPr>
        <p:spPr>
          <a:xfrm>
            <a:off x="6781800" y="2743200"/>
            <a:ext cx="1752600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(output) data</a:t>
            </a:r>
          </a:p>
        </p:txBody>
      </p:sp>
      <p:sp>
        <p:nvSpPr>
          <p:cNvPr id="275" name="Line"/>
          <p:cNvSpPr/>
          <p:nvPr/>
        </p:nvSpPr>
        <p:spPr>
          <a:xfrm>
            <a:off x="1828800" y="2895600"/>
            <a:ext cx="1295400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6" name="Line"/>
          <p:cNvSpPr/>
          <p:nvPr/>
        </p:nvSpPr>
        <p:spPr>
          <a:xfrm>
            <a:off x="5867400" y="2971800"/>
            <a:ext cx="9144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7" name="data"/>
          <p:cNvSpPr/>
          <p:nvPr/>
        </p:nvSpPr>
        <p:spPr>
          <a:xfrm>
            <a:off x="4800600" y="3276600"/>
            <a:ext cx="758825" cy="3484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data</a:t>
            </a:r>
          </a:p>
        </p:txBody>
      </p:sp>
      <p:sp>
        <p:nvSpPr>
          <p:cNvPr id="278" name="Code, often messy,…"/>
          <p:cNvSpPr txBox="1"/>
          <p:nvPr/>
        </p:nvSpPr>
        <p:spPr>
          <a:xfrm>
            <a:off x="3278188" y="2452477"/>
            <a:ext cx="103917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0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Code</a:t>
            </a:r>
          </a:p>
        </p:txBody>
      </p:sp>
      <p:sp>
        <p:nvSpPr>
          <p:cNvPr id="2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rogram structure"/>
          <p:cNvSpPr txBox="1">
            <a:spLocks noGrp="1"/>
          </p:cNvSpPr>
          <p:nvPr>
            <p:ph type="title" idx="4294967295"/>
          </p:nvPr>
        </p:nvSpPr>
        <p:spPr>
          <a:xfrm>
            <a:off x="914400" y="273049"/>
            <a:ext cx="7772400" cy="114300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Program structure</a:t>
            </a:r>
          </a:p>
        </p:txBody>
      </p:sp>
      <p:sp>
        <p:nvSpPr>
          <p:cNvPr id="282" name="Single batch of input"/>
          <p:cNvSpPr txBox="1">
            <a:spLocks noGrp="1"/>
          </p:cNvSpPr>
          <p:nvPr>
            <p:ph type="body" sz="quarter" idx="4294967295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>
              <a:spcBef>
                <a:spcPts val="500"/>
              </a:spcBef>
              <a:buSzTx/>
              <a:buFont typeface="Wingdings"/>
              <a:buNone/>
              <a:defRPr sz="2400" b="1">
                <a:solidFill>
                  <a:srgbClr val="D34817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Single batch of input</a:t>
            </a:r>
          </a:p>
        </p:txBody>
      </p:sp>
      <p:sp>
        <p:nvSpPr>
          <p:cNvPr id="283" name="Multiple batch of input"/>
          <p:cNvSpPr txBox="1"/>
          <p:nvPr/>
        </p:nvSpPr>
        <p:spPr>
          <a:xfrm>
            <a:off x="4953000" y="1447800"/>
            <a:ext cx="3733800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>
              <a:spcBef>
                <a:spcPts val="500"/>
              </a:spcBef>
              <a:defRPr b="1">
                <a:solidFill>
                  <a:srgbClr val="D34817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Multiple batch of input</a:t>
            </a:r>
          </a:p>
        </p:txBody>
      </p:sp>
      <p:sp>
        <p:nvSpPr>
          <p:cNvPr id="284" name="1 Read inputs…"/>
          <p:cNvSpPr txBox="1"/>
          <p:nvPr/>
        </p:nvSpPr>
        <p:spPr>
          <a:xfrm>
            <a:off x="914400" y="2247900"/>
            <a:ext cx="3733800" cy="388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273050" indent="-273050">
              <a:spcBef>
                <a:spcPts val="500"/>
              </a:spcBef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1 Read inputs</a:t>
            </a:r>
          </a:p>
          <a:p>
            <a:pPr marL="273050" indent="-273050">
              <a:spcBef>
                <a:spcPts val="500"/>
              </a:spcBef>
              <a:defRPr sz="2600"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  <a:p>
            <a:pPr marL="273050" indent="-273050">
              <a:spcBef>
                <a:spcPts val="500"/>
              </a:spcBef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2 Computation</a:t>
            </a:r>
          </a:p>
          <a:p>
            <a:pPr marL="273050" indent="-273050">
              <a:spcBef>
                <a:spcPts val="500"/>
              </a:spcBef>
              <a:defRPr sz="2600"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  <a:p>
            <a:pPr marL="273050" indent="-273050">
              <a:spcBef>
                <a:spcPts val="500"/>
              </a:spcBef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3 Write output</a:t>
            </a:r>
          </a:p>
        </p:txBody>
      </p:sp>
      <p:sp>
        <p:nvSpPr>
          <p:cNvPr id="285" name="1 Read inputs…"/>
          <p:cNvSpPr txBox="1"/>
          <p:nvPr/>
        </p:nvSpPr>
        <p:spPr>
          <a:xfrm>
            <a:off x="4953000" y="2247900"/>
            <a:ext cx="3733800" cy="388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273050" indent="-273050">
              <a:spcBef>
                <a:spcPts val="500"/>
              </a:spcBef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1 Read inputs</a:t>
            </a:r>
          </a:p>
          <a:p>
            <a:pPr marL="273050" indent="-273050">
              <a:spcBef>
                <a:spcPts val="500"/>
              </a:spcBef>
              <a:defRPr sz="2600"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  <a:p>
            <a:pPr marL="273050" indent="-273050">
              <a:spcBef>
                <a:spcPts val="500"/>
              </a:spcBef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2 Computation</a:t>
            </a:r>
          </a:p>
          <a:p>
            <a:pPr marL="273050" indent="-273050">
              <a:spcBef>
                <a:spcPts val="500"/>
              </a:spcBef>
              <a:defRPr sz="2600"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  <a:p>
            <a:pPr marL="273050" indent="-273050">
              <a:spcBef>
                <a:spcPts val="500"/>
              </a:spcBef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3 Write output</a:t>
            </a:r>
          </a:p>
          <a:p>
            <a:pPr marL="273050" indent="-273050">
              <a:spcBef>
                <a:spcPts val="500"/>
              </a:spcBef>
              <a:defRPr sz="2600"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  <a:p>
            <a:pPr marL="273050" indent="-273050">
              <a:spcBef>
                <a:spcPts val="500"/>
              </a:spcBef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4 Go back to 1  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000" y="6339789"/>
            <a:ext cx="323300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Blends">
  <a:themeElements>
    <a:clrScheme name="1_Blend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Blend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_Blend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Blends">
  <a:themeElements>
    <a:clrScheme name="1_Blend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Blend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_Blend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4378</Words>
  <Application>Microsoft Office PowerPoint</Application>
  <PresentationFormat>On-screen Show (4:3)</PresentationFormat>
  <Paragraphs>567</Paragraphs>
  <Slides>62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Comic Sans MS</vt:lpstr>
      <vt:lpstr>Franklin Gothic Book</vt:lpstr>
      <vt:lpstr>Perpetua</vt:lpstr>
      <vt:lpstr>Tahoma</vt:lpstr>
      <vt:lpstr>Times New Roman</vt:lpstr>
      <vt:lpstr>Trebuchet MS</vt:lpstr>
      <vt:lpstr>Wingdings</vt:lpstr>
      <vt:lpstr>Wingdings 2</vt:lpstr>
      <vt:lpstr>1_Blends</vt:lpstr>
      <vt:lpstr>C++ Basics</vt:lpstr>
      <vt:lpstr>PowerPoint Presentation</vt:lpstr>
      <vt:lpstr>PowerPoint Presentation</vt:lpstr>
      <vt:lpstr>Keyword </vt:lpstr>
      <vt:lpstr>Special characters in C++ </vt:lpstr>
      <vt:lpstr>cout statement</vt:lpstr>
      <vt:lpstr>Goals</vt:lpstr>
      <vt:lpstr>Computation</vt:lpstr>
      <vt:lpstr>Program structure</vt:lpstr>
      <vt:lpstr>Input and oOytpt</vt:lpstr>
      <vt:lpstr>Input and Type</vt:lpstr>
      <vt:lpstr>Overview</vt:lpstr>
      <vt:lpstr>C++ Variables</vt:lpstr>
      <vt:lpstr>C++ Variables</vt:lpstr>
      <vt:lpstr>Display 2.1  (1/2) </vt:lpstr>
      <vt:lpstr>Display 2.1 (2 /2)</vt:lpstr>
      <vt:lpstr>Identifiers</vt:lpstr>
      <vt:lpstr>Declaring Variables</vt:lpstr>
      <vt:lpstr>Two locations for variable declarations</vt:lpstr>
      <vt:lpstr>Assignment Statements</vt:lpstr>
      <vt:lpstr>Assignment Statements</vt:lpstr>
      <vt:lpstr>Initializing Variables</vt:lpstr>
      <vt:lpstr>Exercises</vt:lpstr>
      <vt:lpstr>Overview</vt:lpstr>
      <vt:lpstr>Types </vt:lpstr>
      <vt:lpstr>Builtin Types (1)</vt:lpstr>
      <vt:lpstr>Builtin Types (2):Integer Number types</vt:lpstr>
      <vt:lpstr>Types and literals</vt:lpstr>
      <vt:lpstr>Builtin Types(3): Floating point types</vt:lpstr>
      <vt:lpstr>Type char</vt:lpstr>
      <vt:lpstr>PowerPoint Presentation</vt:lpstr>
      <vt:lpstr>More on floating point constants</vt:lpstr>
      <vt:lpstr>C++ Standard Library Type: string</vt:lpstr>
      <vt:lpstr>PowerPoint Presentation</vt:lpstr>
      <vt:lpstr>Overview</vt:lpstr>
      <vt:lpstr>Operation on data</vt:lpstr>
      <vt:lpstr>Operators</vt:lpstr>
      <vt:lpstr>Assignment and increment</vt:lpstr>
      <vt:lpstr>Simple arithmetic</vt:lpstr>
      <vt:lpstr>Arithmetic Expressions</vt:lpstr>
      <vt:lpstr>Division of Doubles</vt:lpstr>
      <vt:lpstr>Division of Integers</vt:lpstr>
      <vt:lpstr>Integer Remainders</vt:lpstr>
      <vt:lpstr>Discussion </vt:lpstr>
      <vt:lpstr>Arithmetic Expressions</vt:lpstr>
      <vt:lpstr>PowerPoint Presentation</vt:lpstr>
      <vt:lpstr>Operator Shorthand</vt:lpstr>
      <vt:lpstr>Increment/Decrement</vt:lpstr>
      <vt:lpstr>Overview</vt:lpstr>
      <vt:lpstr>Input and Output</vt:lpstr>
      <vt:lpstr>Output using cout</vt:lpstr>
      <vt:lpstr>Formatting Output</vt:lpstr>
      <vt:lpstr>Formatting Real Numbers</vt:lpstr>
      <vt:lpstr>Showing Decimal Places</vt:lpstr>
      <vt:lpstr>Input Using cin</vt:lpstr>
      <vt:lpstr>Reading Data From cin</vt:lpstr>
      <vt:lpstr>Reading Character Data</vt:lpstr>
      <vt:lpstr>Designing Input and Output</vt:lpstr>
      <vt:lpstr>Exercise</vt:lpstr>
      <vt:lpstr>Overview</vt:lpstr>
      <vt:lpstr>Program Style - Constants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Basics</dc:title>
  <cp:lastModifiedBy>Azhar Ud Din</cp:lastModifiedBy>
  <cp:revision>6</cp:revision>
  <dcterms:modified xsi:type="dcterms:W3CDTF">2025-04-22T04:44:07Z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2025-03-23T02:50:37Z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6199a700-02cf-4ad8-8738-8eb7a4473107</vt:lpwstr>
  </property>
  <property fmtid="{D5CDD505-2E9C-101B-9397-08002B2CF9AE}" pid="7" name="MSIP_Label_defa4170-0d19-0005-0004-bc88714345d2_ActionId">
    <vt:lpwstr>de84171d-595e-4b27-a362-7e581e36e102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