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F5E1"/>
          </a:solidFill>
        </a:fill>
      </a:tcStyle>
    </a:wholeTbl>
    <a:band2H>
      <a:tcTxStyle/>
      <a:tcStyle>
        <a:tcBdr/>
        <a:fill>
          <a:solidFill>
            <a:srgbClr val="E6FAF1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69" autoAdjust="0"/>
  </p:normalViewPr>
  <p:slideViewPr>
    <p:cSldViewPr snapToGrid="0">
      <p:cViewPr varScale="1">
        <p:scale>
          <a:sx n="61" d="100"/>
          <a:sy n="61" d="100"/>
        </p:scale>
        <p:origin x="157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6" name="Shape 25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600"/>
      </a:spcBef>
      <a:defRPr>
        <a:latin typeface="+mj-lt"/>
        <a:ea typeface="+mj-ea"/>
        <a:cs typeface="+mj-cs"/>
        <a:sym typeface="Arial"/>
      </a:defRPr>
    </a:lvl1pPr>
    <a:lvl2pPr indent="228600" latinLnBrk="0">
      <a:spcBef>
        <a:spcPts val="600"/>
      </a:spcBef>
      <a:defRPr>
        <a:latin typeface="+mj-lt"/>
        <a:ea typeface="+mj-ea"/>
        <a:cs typeface="+mj-cs"/>
        <a:sym typeface="Arial"/>
      </a:defRPr>
    </a:lvl2pPr>
    <a:lvl3pPr indent="457200" latinLnBrk="0">
      <a:spcBef>
        <a:spcPts val="600"/>
      </a:spcBef>
      <a:defRPr>
        <a:latin typeface="+mj-lt"/>
        <a:ea typeface="+mj-ea"/>
        <a:cs typeface="+mj-cs"/>
        <a:sym typeface="Arial"/>
      </a:defRPr>
    </a:lvl3pPr>
    <a:lvl4pPr indent="685800" latinLnBrk="0">
      <a:spcBef>
        <a:spcPts val="600"/>
      </a:spcBef>
      <a:defRPr>
        <a:latin typeface="+mj-lt"/>
        <a:ea typeface="+mj-ea"/>
        <a:cs typeface="+mj-cs"/>
        <a:sym typeface="Arial"/>
      </a:defRPr>
    </a:lvl4pPr>
    <a:lvl5pPr indent="914400" latinLnBrk="0">
      <a:spcBef>
        <a:spcPts val="600"/>
      </a:spcBef>
      <a:defRPr>
        <a:latin typeface="+mj-lt"/>
        <a:ea typeface="+mj-ea"/>
        <a:cs typeface="+mj-cs"/>
        <a:sym typeface="Arial"/>
      </a:defRPr>
    </a:lvl5pPr>
    <a:lvl6pPr indent="1143000" latinLnBrk="0">
      <a:spcBef>
        <a:spcPts val="600"/>
      </a:spcBef>
      <a:defRPr>
        <a:latin typeface="+mj-lt"/>
        <a:ea typeface="+mj-ea"/>
        <a:cs typeface="+mj-cs"/>
        <a:sym typeface="Arial"/>
      </a:defRPr>
    </a:lvl6pPr>
    <a:lvl7pPr indent="1371600" latinLnBrk="0">
      <a:spcBef>
        <a:spcPts val="600"/>
      </a:spcBef>
      <a:defRPr>
        <a:latin typeface="+mj-lt"/>
        <a:ea typeface="+mj-ea"/>
        <a:cs typeface="+mj-cs"/>
        <a:sym typeface="Arial"/>
      </a:defRPr>
    </a:lvl7pPr>
    <a:lvl8pPr indent="1600200" latinLnBrk="0">
      <a:spcBef>
        <a:spcPts val="600"/>
      </a:spcBef>
      <a:defRPr>
        <a:latin typeface="+mj-lt"/>
        <a:ea typeface="+mj-ea"/>
        <a:cs typeface="+mj-cs"/>
        <a:sym typeface="Arial"/>
      </a:defRPr>
    </a:lvl8pPr>
    <a:lvl9pPr indent="1828800" latinLnBrk="0">
      <a:spcBef>
        <a:spcPts val="600"/>
      </a:spcBef>
      <a:defRPr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🔹 1. Static Type Safety</a:t>
            </a:r>
          </a:p>
          <a:p>
            <a:pPr>
              <a:buNone/>
            </a:pPr>
            <a:r>
              <a:rPr lang="en-US" b="1" dirty="0"/>
              <a:t>Definition:</a:t>
            </a:r>
            <a:br>
              <a:rPr lang="en-US" dirty="0"/>
            </a:br>
            <a:r>
              <a:rPr lang="en-US" dirty="0"/>
              <a:t>Static type safety means </a:t>
            </a:r>
            <a:r>
              <a:rPr lang="en-US" b="1" dirty="0"/>
              <a:t>type checking is done at compile time</a:t>
            </a:r>
            <a:r>
              <a:rPr lang="en-US" dirty="0"/>
              <a:t>. If you try to assign a value of the wrong type, the compiler will catch the error </a:t>
            </a:r>
            <a:r>
              <a:rPr lang="en-US" b="1" dirty="0"/>
              <a:t>before the program runs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✅ </a:t>
            </a:r>
            <a:r>
              <a:rPr lang="en-US" b="1" dirty="0"/>
              <a:t>C++ is mostly statically type-safe</a:t>
            </a:r>
            <a:r>
              <a:rPr lang="en-US" dirty="0"/>
              <a:t>, meaning variables must be declared with a type, and type rules are enforced when you compile the code.</a:t>
            </a:r>
          </a:p>
          <a:p>
            <a:pPr>
              <a:buNone/>
            </a:pPr>
            <a:r>
              <a:rPr lang="en-US" b="1" dirty="0"/>
              <a:t>✅ Example of Static Type Safety in C++:</a:t>
            </a:r>
          </a:p>
          <a:p>
            <a:pPr rtl="0">
              <a:buNone/>
            </a:pPr>
            <a:r>
              <a:rPr lang="en-US" dirty="0"/>
              <a:t>int x = 5; x = "hello"; // ❌ Compile-time error: invalid conversion from const char* to int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You can’t assign a string to an integer — the </a:t>
            </a:r>
            <a:r>
              <a:rPr lang="en-US" b="1" dirty="0"/>
              <a:t>compiler stops you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b="1" dirty="0"/>
              <a:t>🔹 2. Dynamic Type Safety</a:t>
            </a:r>
          </a:p>
          <a:p>
            <a:pPr>
              <a:buNone/>
            </a:pPr>
            <a:r>
              <a:rPr lang="en-US" b="1" dirty="0"/>
              <a:t>Definition:</a:t>
            </a:r>
            <a:br>
              <a:rPr lang="en-US" dirty="0"/>
            </a:br>
            <a:r>
              <a:rPr lang="en-US" dirty="0"/>
              <a:t>Dynamic type safety means </a:t>
            </a:r>
            <a:r>
              <a:rPr lang="en-US" b="1" dirty="0"/>
              <a:t>type checking happens at runtime</a:t>
            </a:r>
            <a:r>
              <a:rPr lang="en-US" dirty="0"/>
              <a:t>. The compiler may allow type-related operations, but </a:t>
            </a:r>
            <a:r>
              <a:rPr lang="en-US" b="1" dirty="0"/>
              <a:t>errors might occur while the program is running</a:t>
            </a:r>
            <a:r>
              <a:rPr lang="en-US" dirty="0"/>
              <a:t> if types don’t match.</a:t>
            </a:r>
          </a:p>
          <a:p>
            <a:r>
              <a:rPr lang="en-US" dirty="0"/>
              <a:t>In C++, </a:t>
            </a:r>
            <a:r>
              <a:rPr lang="en-US" b="1" dirty="0"/>
              <a:t>dynamic type safety</a:t>
            </a:r>
            <a:r>
              <a:rPr lang="en-US" dirty="0"/>
              <a:t> is limited and is usually used in </a:t>
            </a:r>
            <a:r>
              <a:rPr lang="en-US" b="1" dirty="0"/>
              <a:t>polymorphism</a:t>
            </a:r>
            <a:r>
              <a:rPr lang="en-US" dirty="0"/>
              <a:t> (using pointers/references to base classes).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347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5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"/>
          <p:cNvSpPr/>
          <p:nvPr/>
        </p:nvSpPr>
        <p:spPr>
          <a:xfrm>
            <a:off x="-2" y="0"/>
            <a:ext cx="9144004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>
                <a:solidFill>
                  <a:srgbClr val="FFFFFF"/>
                </a:solidFill>
                <a:latin typeface="Perpetua"/>
                <a:ea typeface="Perpetua"/>
                <a:cs typeface="Perpetua"/>
                <a:sym typeface="Perpetua"/>
              </a:defRPr>
            </a:pPr>
            <a:endParaRPr/>
          </a:p>
        </p:txBody>
      </p:sp>
      <p:sp>
        <p:nvSpPr>
          <p:cNvPr id="117" name="Rounded Rectangle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31"/>
            </a:avLst>
          </a:prstGeom>
          <a:solidFill>
            <a:srgbClr val="FFFFFF"/>
          </a:solidFill>
          <a:ln w="6350" cap="sq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 algn="ctr">
              <a:defRPr sz="1800">
                <a:solidFill>
                  <a:srgbClr val="FFFFFF"/>
                </a:solidFill>
                <a:latin typeface="Perpetua"/>
                <a:ea typeface="Perpetua"/>
                <a:cs typeface="Perpetua"/>
                <a:sym typeface="Perpetua"/>
              </a:defRPr>
            </a:pPr>
            <a:endParaRPr/>
          </a:p>
        </p:txBody>
      </p:sp>
      <p:sp>
        <p:nvSpPr>
          <p:cNvPr id="118" name="Rectangle"/>
          <p:cNvSpPr/>
          <p:nvPr/>
        </p:nvSpPr>
        <p:spPr>
          <a:xfrm rot="16200000">
            <a:off x="4419600" y="2136775"/>
            <a:ext cx="301625" cy="9140825"/>
          </a:xfrm>
          <a:prstGeom prst="rect">
            <a:avLst/>
          </a:prstGeom>
          <a:gradFill>
            <a:gsLst>
              <a:gs pos="0">
                <a:srgbClr val="CCCDE3"/>
              </a:gs>
              <a:gs pos="100000">
                <a:srgbClr val="6669AA">
                  <a:alpha val="46998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3200"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119" name="40%"/>
          <p:cNvSpPr/>
          <p:nvPr/>
        </p:nvSpPr>
        <p:spPr>
          <a:xfrm rot="16200000">
            <a:off x="3849687" y="-3849688"/>
            <a:ext cx="1441452" cy="9140826"/>
          </a:xfrm>
          <a:prstGeom prst="rect">
            <a:avLst/>
          </a:prstGeom>
          <a:solidFill>
            <a:srgbClr val="05310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3200"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12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46050" y="6266085"/>
            <a:ext cx="457200" cy="345630"/>
          </a:xfrm>
          <a:prstGeom prst="rect">
            <a:avLst/>
          </a:prstGeom>
          <a:solidFill>
            <a:srgbClr val="D34817"/>
          </a:solidFill>
        </p:spPr>
        <p:txBody>
          <a:bodyPr wrap="square" lIns="0" tIns="0" rIns="0" bIns="0" anchor="ctr"/>
          <a:lstStyle>
            <a:lvl1pPr algn="ct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46050" y="6266085"/>
            <a:ext cx="457200" cy="345630"/>
          </a:xfrm>
          <a:prstGeom prst="rect">
            <a:avLst/>
          </a:prstGeom>
          <a:solidFill>
            <a:srgbClr val="D34817"/>
          </a:solidFill>
        </p:spPr>
        <p:txBody>
          <a:bodyPr wrap="square" lIns="0" tIns="0" rIns="0" bIns="0" anchor="ctr"/>
          <a:lstStyle>
            <a:lvl1pPr algn="ct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"/>
          <p:cNvSpPr/>
          <p:nvPr/>
        </p:nvSpPr>
        <p:spPr>
          <a:xfrm>
            <a:off x="-2" y="0"/>
            <a:ext cx="9144004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>
                <a:solidFill>
                  <a:srgbClr val="FFFFFF"/>
                </a:solidFill>
                <a:latin typeface="Perpetua"/>
                <a:ea typeface="Perpetua"/>
                <a:cs typeface="Perpetua"/>
                <a:sym typeface="Perpetua"/>
              </a:defRPr>
            </a:pPr>
            <a:endParaRPr/>
          </a:p>
        </p:txBody>
      </p:sp>
      <p:pic>
        <p:nvPicPr>
          <p:cNvPr id="135" name="image.png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5" y="60325"/>
            <a:ext cx="9028114" cy="6711950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Rectangle"/>
          <p:cNvSpPr/>
          <p:nvPr/>
        </p:nvSpPr>
        <p:spPr>
          <a:xfrm flipV="1">
            <a:off x="69850" y="2376486"/>
            <a:ext cx="9013825" cy="92077"/>
          </a:xfrm>
          <a:prstGeom prst="rect">
            <a:avLst/>
          </a:prstGeom>
          <a:solidFill>
            <a:srgbClr val="D3481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>
                <a:solidFill>
                  <a:srgbClr val="FFFFFF"/>
                </a:solidFill>
                <a:latin typeface="Perpetua"/>
                <a:ea typeface="Perpetua"/>
                <a:cs typeface="Perpetua"/>
                <a:sym typeface="Perpetua"/>
              </a:defRPr>
            </a:pPr>
            <a:endParaRPr/>
          </a:p>
        </p:txBody>
      </p:sp>
      <p:sp>
        <p:nvSpPr>
          <p:cNvPr id="137" name="Rectangle"/>
          <p:cNvSpPr/>
          <p:nvPr/>
        </p:nvSpPr>
        <p:spPr>
          <a:xfrm>
            <a:off x="69850" y="2341561"/>
            <a:ext cx="9013825" cy="46040"/>
          </a:xfrm>
          <a:prstGeom prst="rect">
            <a:avLst/>
          </a:prstGeom>
          <a:solidFill>
            <a:srgbClr val="E6B1AB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>
                <a:solidFill>
                  <a:srgbClr val="FFFFFF"/>
                </a:solidFill>
                <a:latin typeface="Perpetua"/>
                <a:ea typeface="Perpetua"/>
                <a:cs typeface="Perpetua"/>
                <a:sym typeface="Perpetua"/>
              </a:defRPr>
            </a:pPr>
            <a:endParaRPr/>
          </a:p>
        </p:txBody>
      </p:sp>
      <p:sp>
        <p:nvSpPr>
          <p:cNvPr id="138" name="Rectangle"/>
          <p:cNvSpPr/>
          <p:nvPr/>
        </p:nvSpPr>
        <p:spPr>
          <a:xfrm>
            <a:off x="68261" y="2468561"/>
            <a:ext cx="9015415" cy="46040"/>
          </a:xfrm>
          <a:prstGeom prst="rect">
            <a:avLst/>
          </a:prstGeom>
          <a:solidFill>
            <a:srgbClr val="91848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>
                <a:solidFill>
                  <a:srgbClr val="FFFFFF"/>
                </a:solidFill>
                <a:latin typeface="Perpetua"/>
                <a:ea typeface="Perpetua"/>
                <a:cs typeface="Perpetua"/>
                <a:sym typeface="Perpetua"/>
              </a:defRPr>
            </a:pPr>
            <a:endParaRPr/>
          </a:p>
        </p:txBody>
      </p:sp>
      <p:sp>
        <p:nvSpPr>
          <p:cNvPr id="139" name="Title Text"/>
          <p:cNvSpPr txBox="1">
            <a:spLocks noGrp="1"/>
          </p:cNvSpPr>
          <p:nvPr>
            <p:ph type="title"/>
          </p:nvPr>
        </p:nvSpPr>
        <p:spPr>
          <a:xfrm>
            <a:off x="914400" y="274636"/>
            <a:ext cx="7772400" cy="1143002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696464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r>
              <a:t>Title Text</a:t>
            </a:r>
          </a:p>
        </p:txBody>
      </p:sp>
      <p:sp>
        <p:nvSpPr>
          <p:cNvPr id="140" name="Body Level One…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 lIns="45718" tIns="45718" rIns="45718" bIns="45718"/>
          <a:lstStyle>
            <a:lvl1pPr marL="273050" indent="-273050">
              <a:spcBef>
                <a:spcPts val="500"/>
              </a:spcBef>
              <a:buClr>
                <a:srgbClr val="D34817"/>
              </a:buClr>
              <a:buSzPct val="85000"/>
              <a:buChar char="o"/>
              <a:defRPr sz="2600">
                <a:latin typeface="Perpetua"/>
                <a:ea typeface="Perpetua"/>
                <a:cs typeface="Perpetua"/>
                <a:sym typeface="Perpetua"/>
              </a:defRPr>
            </a:lvl1pPr>
            <a:lvl2pPr marL="566737" indent="-247650">
              <a:spcBef>
                <a:spcPts val="500"/>
              </a:spcBef>
              <a:buClr>
                <a:srgbClr val="D34817"/>
              </a:buClr>
              <a:buSzPct val="85000"/>
              <a:buChar char="●"/>
              <a:defRPr sz="2600">
                <a:latin typeface="Perpetua"/>
                <a:ea typeface="Perpetua"/>
                <a:cs typeface="Perpetua"/>
                <a:sym typeface="Perpetua"/>
              </a:defRPr>
            </a:lvl2pPr>
            <a:lvl3pPr marL="890905" indent="-297180">
              <a:spcBef>
                <a:spcPts val="500"/>
              </a:spcBef>
              <a:buClr>
                <a:srgbClr val="D34817"/>
              </a:buClr>
              <a:buSzPct val="85000"/>
              <a:buChar char="●"/>
              <a:defRPr sz="2600">
                <a:latin typeface="Perpetua"/>
                <a:ea typeface="Perpetua"/>
                <a:cs typeface="Perpetua"/>
                <a:sym typeface="Perpetua"/>
              </a:defRPr>
            </a:lvl3pPr>
            <a:lvl4pPr marL="1198562" indent="-330200">
              <a:spcBef>
                <a:spcPts val="500"/>
              </a:spcBef>
              <a:buClr>
                <a:srgbClr val="D34817"/>
              </a:buClr>
              <a:buSzPct val="80000"/>
              <a:buChar char="●"/>
              <a:defRPr sz="2600">
                <a:latin typeface="Perpetua"/>
                <a:ea typeface="Perpetua"/>
                <a:cs typeface="Perpetua"/>
                <a:sym typeface="Perpetua"/>
              </a:defRPr>
            </a:lvl4pPr>
            <a:lvl5pPr marL="1473200" indent="-330200">
              <a:spcBef>
                <a:spcPts val="500"/>
              </a:spcBef>
              <a:buClr>
                <a:srgbClr val="D34817"/>
              </a:buClr>
              <a:buSzPct val="100000"/>
              <a:buChar char="o"/>
              <a:defRPr sz="2600">
                <a:latin typeface="Perpetua"/>
                <a:ea typeface="Perpetua"/>
                <a:cs typeface="Perpetua"/>
                <a:sym typeface="Perpetu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46050" y="6264498"/>
            <a:ext cx="457200" cy="345629"/>
          </a:xfrm>
          <a:prstGeom prst="rect">
            <a:avLst/>
          </a:prstGeom>
          <a:solidFill>
            <a:srgbClr val="D34817"/>
          </a:solidFill>
        </p:spPr>
        <p:txBody>
          <a:bodyPr wrap="square" lIns="0" tIns="0" rIns="0" bIns="0" anchor="ctr"/>
          <a:lstStyle>
            <a:lvl1pPr algn="ct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"/>
          <p:cNvSpPr/>
          <p:nvPr/>
        </p:nvSpPr>
        <p:spPr>
          <a:xfrm>
            <a:off x="-2" y="0"/>
            <a:ext cx="9144004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>
                <a:solidFill>
                  <a:srgbClr val="FFFFFF"/>
                </a:solidFill>
                <a:latin typeface="Perpetua"/>
                <a:ea typeface="Perpetua"/>
                <a:cs typeface="Perpetua"/>
                <a:sym typeface="Perpetua"/>
              </a:defRPr>
            </a:pPr>
            <a:endParaRPr/>
          </a:p>
        </p:txBody>
      </p:sp>
      <p:sp>
        <p:nvSpPr>
          <p:cNvPr id="149" name="Rounded Rectangle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31"/>
            </a:avLst>
          </a:prstGeom>
          <a:solidFill>
            <a:srgbClr val="FFFFFF"/>
          </a:solidFill>
          <a:ln w="6350" cap="sq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 algn="ctr">
              <a:defRPr sz="1800">
                <a:solidFill>
                  <a:srgbClr val="FFFFFF"/>
                </a:solidFill>
                <a:latin typeface="Perpetua"/>
                <a:ea typeface="Perpetua"/>
                <a:cs typeface="Perpetua"/>
                <a:sym typeface="Perpetua"/>
              </a:defRPr>
            </a:pPr>
            <a:endParaRPr/>
          </a:p>
        </p:txBody>
      </p:sp>
      <p:sp>
        <p:nvSpPr>
          <p:cNvPr id="150" name="Rectangle"/>
          <p:cNvSpPr/>
          <p:nvPr/>
        </p:nvSpPr>
        <p:spPr>
          <a:xfrm rot="16200000">
            <a:off x="4419600" y="2136775"/>
            <a:ext cx="301625" cy="9140825"/>
          </a:xfrm>
          <a:prstGeom prst="rect">
            <a:avLst/>
          </a:prstGeom>
          <a:gradFill>
            <a:gsLst>
              <a:gs pos="0">
                <a:srgbClr val="CCCDE3"/>
              </a:gs>
              <a:gs pos="100000">
                <a:srgbClr val="6669AA">
                  <a:alpha val="46998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3200"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151" name="40%"/>
          <p:cNvSpPr/>
          <p:nvPr/>
        </p:nvSpPr>
        <p:spPr>
          <a:xfrm rot="16200000">
            <a:off x="3849687" y="-3849688"/>
            <a:ext cx="1441452" cy="9140826"/>
          </a:xfrm>
          <a:prstGeom prst="rect">
            <a:avLst/>
          </a:prstGeom>
          <a:solidFill>
            <a:srgbClr val="05310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3200"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15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46050" y="6266085"/>
            <a:ext cx="457200" cy="345630"/>
          </a:xfrm>
          <a:prstGeom prst="rect">
            <a:avLst/>
          </a:prstGeom>
          <a:solidFill>
            <a:srgbClr val="D34817"/>
          </a:solidFill>
        </p:spPr>
        <p:txBody>
          <a:bodyPr wrap="square" lIns="0" tIns="0" rIns="0" bIns="0" anchor="ctr"/>
          <a:lstStyle>
            <a:lvl1pPr algn="ct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46050" y="6266085"/>
            <a:ext cx="457200" cy="345630"/>
          </a:xfrm>
          <a:prstGeom prst="rect">
            <a:avLst/>
          </a:prstGeom>
          <a:solidFill>
            <a:srgbClr val="D34817"/>
          </a:solidFill>
        </p:spPr>
        <p:txBody>
          <a:bodyPr wrap="square" lIns="0" tIns="0" rIns="0" bIns="0" anchor="ctr"/>
          <a:lstStyle>
            <a:lvl1pPr algn="ct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46050" y="6266085"/>
            <a:ext cx="457200" cy="345630"/>
          </a:xfrm>
          <a:prstGeom prst="rect">
            <a:avLst/>
          </a:prstGeom>
          <a:solidFill>
            <a:srgbClr val="D34817"/>
          </a:solidFill>
        </p:spPr>
        <p:txBody>
          <a:bodyPr wrap="square" lIns="0" tIns="0" rIns="0" bIns="0" anchor="ctr"/>
          <a:lstStyle>
            <a:lvl1pPr algn="ct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46050" y="6266085"/>
            <a:ext cx="457200" cy="345630"/>
          </a:xfrm>
          <a:prstGeom prst="rect">
            <a:avLst/>
          </a:prstGeom>
          <a:solidFill>
            <a:srgbClr val="D34817"/>
          </a:solidFill>
        </p:spPr>
        <p:txBody>
          <a:bodyPr wrap="square" lIns="0" tIns="0" rIns="0" bIns="0" anchor="ctr"/>
          <a:lstStyle>
            <a:lvl1pPr algn="ct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itle Text"/>
          <p:cNvSpPr txBox="1">
            <a:spLocks noGrp="1"/>
          </p:cNvSpPr>
          <p:nvPr>
            <p:ph type="title"/>
          </p:nvPr>
        </p:nvSpPr>
        <p:spPr>
          <a:xfrm>
            <a:off x="914400" y="274636"/>
            <a:ext cx="7772400" cy="1143002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696464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r>
              <a:t>Title Text</a:t>
            </a:r>
          </a:p>
        </p:txBody>
      </p:sp>
      <p:sp>
        <p:nvSpPr>
          <p:cNvPr id="181" name="Body Level One…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 lIns="45718" tIns="45718" rIns="45718" bIns="45718"/>
          <a:lstStyle>
            <a:lvl1pPr marL="273050" indent="-273050">
              <a:spcBef>
                <a:spcPts val="500"/>
              </a:spcBef>
              <a:buClr>
                <a:srgbClr val="D34817"/>
              </a:buClr>
              <a:buSzPct val="85000"/>
              <a:buChar char="o"/>
              <a:defRPr sz="2600">
                <a:latin typeface="Perpetua"/>
                <a:ea typeface="Perpetua"/>
                <a:cs typeface="Perpetua"/>
                <a:sym typeface="Perpetua"/>
              </a:defRPr>
            </a:lvl1pPr>
            <a:lvl2pPr marL="566737" indent="-247650">
              <a:spcBef>
                <a:spcPts val="500"/>
              </a:spcBef>
              <a:buClr>
                <a:srgbClr val="D34817"/>
              </a:buClr>
              <a:buSzPct val="85000"/>
              <a:buChar char="●"/>
              <a:defRPr sz="2600">
                <a:latin typeface="Perpetua"/>
                <a:ea typeface="Perpetua"/>
                <a:cs typeface="Perpetua"/>
                <a:sym typeface="Perpetua"/>
              </a:defRPr>
            </a:lvl2pPr>
            <a:lvl3pPr marL="890905" indent="-297180">
              <a:spcBef>
                <a:spcPts val="500"/>
              </a:spcBef>
              <a:buClr>
                <a:srgbClr val="D34817"/>
              </a:buClr>
              <a:buSzPct val="85000"/>
              <a:buChar char="●"/>
              <a:defRPr sz="2600">
                <a:latin typeface="Perpetua"/>
                <a:ea typeface="Perpetua"/>
                <a:cs typeface="Perpetua"/>
                <a:sym typeface="Perpetua"/>
              </a:defRPr>
            </a:lvl3pPr>
            <a:lvl4pPr marL="1198562" indent="-330200">
              <a:spcBef>
                <a:spcPts val="500"/>
              </a:spcBef>
              <a:buClr>
                <a:srgbClr val="D34817"/>
              </a:buClr>
              <a:buSzPct val="80000"/>
              <a:buChar char="●"/>
              <a:defRPr sz="2600">
                <a:latin typeface="Perpetua"/>
                <a:ea typeface="Perpetua"/>
                <a:cs typeface="Perpetua"/>
                <a:sym typeface="Perpetua"/>
              </a:defRPr>
            </a:lvl4pPr>
            <a:lvl5pPr marL="1473200" indent="-330200">
              <a:spcBef>
                <a:spcPts val="500"/>
              </a:spcBef>
              <a:buClr>
                <a:srgbClr val="D34817"/>
              </a:buClr>
              <a:buSzPct val="100000"/>
              <a:buChar char="o"/>
              <a:defRPr sz="2600">
                <a:latin typeface="Perpetua"/>
                <a:ea typeface="Perpetua"/>
                <a:cs typeface="Perpetua"/>
                <a:sym typeface="Perpetu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46050" y="6266085"/>
            <a:ext cx="457200" cy="345630"/>
          </a:xfrm>
          <a:prstGeom prst="rect">
            <a:avLst/>
          </a:prstGeom>
          <a:solidFill>
            <a:srgbClr val="D34817"/>
          </a:solidFill>
        </p:spPr>
        <p:txBody>
          <a:bodyPr wrap="square" lIns="0" tIns="0" rIns="0" bIns="0" anchor="ctr"/>
          <a:lstStyle>
            <a:lvl1pPr algn="ct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Rectangle"/>
          <p:cNvSpPr/>
          <p:nvPr/>
        </p:nvSpPr>
        <p:spPr>
          <a:xfrm>
            <a:off x="-2" y="0"/>
            <a:ext cx="9144004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>
                <a:solidFill>
                  <a:srgbClr val="FFFFFF"/>
                </a:solidFill>
                <a:latin typeface="Perpetua"/>
                <a:ea typeface="Perpetua"/>
                <a:cs typeface="Perpetua"/>
                <a:sym typeface="Perpetua"/>
              </a:defRPr>
            </a:pPr>
            <a:endParaRPr/>
          </a:p>
        </p:txBody>
      </p:sp>
      <p:sp>
        <p:nvSpPr>
          <p:cNvPr id="190" name="Rounded Rectangle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31"/>
            </a:avLst>
          </a:prstGeom>
          <a:solidFill>
            <a:srgbClr val="FFFFFF"/>
          </a:solidFill>
          <a:ln w="6350" cap="sq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 algn="ctr">
              <a:defRPr sz="1800">
                <a:solidFill>
                  <a:srgbClr val="FFFFFF"/>
                </a:solidFill>
                <a:latin typeface="Perpetua"/>
                <a:ea typeface="Perpetua"/>
                <a:cs typeface="Perpetua"/>
                <a:sym typeface="Perpetua"/>
              </a:defRPr>
            </a:pPr>
            <a:endParaRPr/>
          </a:p>
        </p:txBody>
      </p:sp>
      <p:sp>
        <p:nvSpPr>
          <p:cNvPr id="191" name="Rectangle"/>
          <p:cNvSpPr/>
          <p:nvPr/>
        </p:nvSpPr>
        <p:spPr>
          <a:xfrm rot="16200000">
            <a:off x="4419600" y="2136775"/>
            <a:ext cx="301625" cy="9140825"/>
          </a:xfrm>
          <a:prstGeom prst="rect">
            <a:avLst/>
          </a:prstGeom>
          <a:gradFill>
            <a:gsLst>
              <a:gs pos="0">
                <a:srgbClr val="CCCDE3"/>
              </a:gs>
              <a:gs pos="100000">
                <a:srgbClr val="6669AA">
                  <a:alpha val="46998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3200"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192" name="40%"/>
          <p:cNvSpPr/>
          <p:nvPr/>
        </p:nvSpPr>
        <p:spPr>
          <a:xfrm rot="16200000">
            <a:off x="3849687" y="-3849688"/>
            <a:ext cx="1441452" cy="9140826"/>
          </a:xfrm>
          <a:prstGeom prst="rect">
            <a:avLst/>
          </a:prstGeom>
          <a:solidFill>
            <a:srgbClr val="05310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3200"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193" name="Rectangle"/>
          <p:cNvSpPr/>
          <p:nvPr/>
        </p:nvSpPr>
        <p:spPr>
          <a:xfrm>
            <a:off x="-2" y="0"/>
            <a:ext cx="9144004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>
                <a:solidFill>
                  <a:srgbClr val="FFFFFF"/>
                </a:solidFill>
                <a:latin typeface="Perpetua"/>
                <a:ea typeface="Perpetua"/>
                <a:cs typeface="Perpetua"/>
                <a:sym typeface="Perpetua"/>
              </a:defRPr>
            </a:pPr>
            <a:endParaRPr/>
          </a:p>
        </p:txBody>
      </p:sp>
      <p:sp>
        <p:nvSpPr>
          <p:cNvPr id="194" name="Rounded Rectangle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31"/>
            </a:avLst>
          </a:prstGeom>
          <a:solidFill>
            <a:srgbClr val="FFFFFF"/>
          </a:solidFill>
          <a:ln w="6350" cap="sq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 algn="ctr">
              <a:defRPr sz="1800">
                <a:solidFill>
                  <a:srgbClr val="FFFFFF"/>
                </a:solidFill>
                <a:latin typeface="Perpetua"/>
                <a:ea typeface="Perpetua"/>
                <a:cs typeface="Perpetua"/>
                <a:sym typeface="Perpetua"/>
              </a:defRPr>
            </a:pPr>
            <a:endParaRPr/>
          </a:p>
        </p:txBody>
      </p:sp>
      <p:sp>
        <p:nvSpPr>
          <p:cNvPr id="195" name="Title Text"/>
          <p:cNvSpPr txBox="1">
            <a:spLocks noGrp="1"/>
          </p:cNvSpPr>
          <p:nvPr>
            <p:ph type="title"/>
          </p:nvPr>
        </p:nvSpPr>
        <p:spPr>
          <a:xfrm>
            <a:off x="914400" y="274636"/>
            <a:ext cx="7772400" cy="1143002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696464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r>
              <a:t>Title Text</a:t>
            </a:r>
          </a:p>
        </p:txBody>
      </p:sp>
      <p:sp>
        <p:nvSpPr>
          <p:cNvPr id="196" name="Body Level One…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 lIns="45718" tIns="45718" rIns="45718" bIns="45718"/>
          <a:lstStyle>
            <a:lvl1pPr marL="273050" indent="-273050">
              <a:spcBef>
                <a:spcPts val="500"/>
              </a:spcBef>
              <a:buClr>
                <a:srgbClr val="D34817"/>
              </a:buClr>
              <a:buSzPct val="85000"/>
              <a:buChar char="o"/>
              <a:defRPr sz="2600">
                <a:latin typeface="Perpetua"/>
                <a:ea typeface="Perpetua"/>
                <a:cs typeface="Perpetua"/>
                <a:sym typeface="Perpetua"/>
              </a:defRPr>
            </a:lvl1pPr>
            <a:lvl2pPr marL="566737" indent="-247650">
              <a:spcBef>
                <a:spcPts val="500"/>
              </a:spcBef>
              <a:buClr>
                <a:srgbClr val="D34817"/>
              </a:buClr>
              <a:buSzPct val="85000"/>
              <a:buChar char="●"/>
              <a:defRPr sz="2600">
                <a:latin typeface="Perpetua"/>
                <a:ea typeface="Perpetua"/>
                <a:cs typeface="Perpetua"/>
                <a:sym typeface="Perpetua"/>
              </a:defRPr>
            </a:lvl2pPr>
            <a:lvl3pPr marL="890905" indent="-297180">
              <a:spcBef>
                <a:spcPts val="500"/>
              </a:spcBef>
              <a:buClr>
                <a:srgbClr val="D34817"/>
              </a:buClr>
              <a:buSzPct val="85000"/>
              <a:buChar char="●"/>
              <a:defRPr sz="2600">
                <a:latin typeface="Perpetua"/>
                <a:ea typeface="Perpetua"/>
                <a:cs typeface="Perpetua"/>
                <a:sym typeface="Perpetua"/>
              </a:defRPr>
            </a:lvl3pPr>
            <a:lvl4pPr marL="1198562" indent="-330200">
              <a:spcBef>
                <a:spcPts val="500"/>
              </a:spcBef>
              <a:buClr>
                <a:srgbClr val="D34817"/>
              </a:buClr>
              <a:buSzPct val="80000"/>
              <a:buChar char="●"/>
              <a:defRPr sz="2600">
                <a:latin typeface="Perpetua"/>
                <a:ea typeface="Perpetua"/>
                <a:cs typeface="Perpetua"/>
                <a:sym typeface="Perpetua"/>
              </a:defRPr>
            </a:lvl4pPr>
            <a:lvl5pPr marL="1473200" indent="-330200">
              <a:spcBef>
                <a:spcPts val="500"/>
              </a:spcBef>
              <a:buClr>
                <a:srgbClr val="D34817"/>
              </a:buClr>
              <a:buSzPct val="100000"/>
              <a:buChar char="o"/>
              <a:defRPr sz="2600">
                <a:latin typeface="Perpetua"/>
                <a:ea typeface="Perpetua"/>
                <a:cs typeface="Perpetua"/>
                <a:sym typeface="Perpetu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46050" y="6266085"/>
            <a:ext cx="457200" cy="345630"/>
          </a:xfrm>
          <a:prstGeom prst="rect">
            <a:avLst/>
          </a:prstGeom>
          <a:solidFill>
            <a:srgbClr val="D34817"/>
          </a:solidFill>
        </p:spPr>
        <p:txBody>
          <a:bodyPr wrap="square" lIns="0" tIns="0" rIns="0" bIns="0" anchor="ctr"/>
          <a:lstStyle>
            <a:lvl1pPr algn="ct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Rectangle"/>
          <p:cNvSpPr/>
          <p:nvPr/>
        </p:nvSpPr>
        <p:spPr>
          <a:xfrm>
            <a:off x="-2" y="0"/>
            <a:ext cx="9144004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>
                <a:solidFill>
                  <a:srgbClr val="FFFFFF"/>
                </a:solidFill>
                <a:latin typeface="Perpetua"/>
                <a:ea typeface="Perpetua"/>
                <a:cs typeface="Perpetua"/>
                <a:sym typeface="Perpetua"/>
              </a:defRPr>
            </a:pPr>
            <a:endParaRPr/>
          </a:p>
        </p:txBody>
      </p:sp>
      <p:sp>
        <p:nvSpPr>
          <p:cNvPr id="205" name="Rounded Rectangle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31"/>
            </a:avLst>
          </a:prstGeom>
          <a:solidFill>
            <a:srgbClr val="FFFFFF"/>
          </a:solidFill>
          <a:ln w="6350" cap="sq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 algn="ctr">
              <a:defRPr sz="1800">
                <a:solidFill>
                  <a:srgbClr val="FFFFFF"/>
                </a:solidFill>
                <a:latin typeface="Perpetua"/>
                <a:ea typeface="Perpetua"/>
                <a:cs typeface="Perpetua"/>
                <a:sym typeface="Perpetua"/>
              </a:defRPr>
            </a:pPr>
            <a:endParaRPr/>
          </a:p>
        </p:txBody>
      </p:sp>
      <p:sp>
        <p:nvSpPr>
          <p:cNvPr id="206" name="Rectangle"/>
          <p:cNvSpPr/>
          <p:nvPr/>
        </p:nvSpPr>
        <p:spPr>
          <a:xfrm rot="16200000">
            <a:off x="4419600" y="2136775"/>
            <a:ext cx="301625" cy="9140825"/>
          </a:xfrm>
          <a:prstGeom prst="rect">
            <a:avLst/>
          </a:prstGeom>
          <a:gradFill>
            <a:gsLst>
              <a:gs pos="0">
                <a:srgbClr val="CCCDE3"/>
              </a:gs>
              <a:gs pos="100000">
                <a:srgbClr val="6669AA">
                  <a:alpha val="46998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3200"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207" name="40%"/>
          <p:cNvSpPr/>
          <p:nvPr/>
        </p:nvSpPr>
        <p:spPr>
          <a:xfrm rot="16200000">
            <a:off x="3849687" y="-3849688"/>
            <a:ext cx="1441452" cy="9140826"/>
          </a:xfrm>
          <a:prstGeom prst="rect">
            <a:avLst/>
          </a:prstGeom>
          <a:solidFill>
            <a:srgbClr val="05310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3200"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208" name="Rectangle"/>
          <p:cNvSpPr/>
          <p:nvPr/>
        </p:nvSpPr>
        <p:spPr>
          <a:xfrm flipV="1">
            <a:off x="68262" y="4683123"/>
            <a:ext cx="9007476" cy="92078"/>
          </a:xfrm>
          <a:prstGeom prst="rect">
            <a:avLst/>
          </a:prstGeom>
          <a:solidFill>
            <a:srgbClr val="D3481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>
                <a:solidFill>
                  <a:srgbClr val="FFFFFF"/>
                </a:solidFill>
                <a:latin typeface="Perpetua"/>
                <a:ea typeface="Perpetua"/>
                <a:cs typeface="Perpetua"/>
                <a:sym typeface="Perpetua"/>
              </a:defRPr>
            </a:pPr>
            <a:endParaRPr/>
          </a:p>
        </p:txBody>
      </p:sp>
      <p:sp>
        <p:nvSpPr>
          <p:cNvPr id="209" name="Rectangle"/>
          <p:cNvSpPr/>
          <p:nvPr/>
        </p:nvSpPr>
        <p:spPr>
          <a:xfrm>
            <a:off x="68262" y="4649787"/>
            <a:ext cx="9007476" cy="46040"/>
          </a:xfrm>
          <a:prstGeom prst="rect">
            <a:avLst/>
          </a:prstGeom>
          <a:solidFill>
            <a:srgbClr val="E6B1AB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>
                <a:solidFill>
                  <a:srgbClr val="FFFFFF"/>
                </a:solidFill>
                <a:latin typeface="Perpetua"/>
                <a:ea typeface="Perpetua"/>
                <a:cs typeface="Perpetua"/>
                <a:sym typeface="Perpetua"/>
              </a:defRPr>
            </a:pPr>
            <a:endParaRPr/>
          </a:p>
        </p:txBody>
      </p:sp>
      <p:sp>
        <p:nvSpPr>
          <p:cNvPr id="210" name="Rectangle"/>
          <p:cNvSpPr/>
          <p:nvPr/>
        </p:nvSpPr>
        <p:spPr>
          <a:xfrm>
            <a:off x="68262" y="4773612"/>
            <a:ext cx="9007476" cy="47627"/>
          </a:xfrm>
          <a:prstGeom prst="rect">
            <a:avLst/>
          </a:prstGeom>
          <a:solidFill>
            <a:srgbClr val="91848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>
                <a:solidFill>
                  <a:srgbClr val="FFFFFF"/>
                </a:solidFill>
                <a:latin typeface="Perpetua"/>
                <a:ea typeface="Perpetua"/>
                <a:cs typeface="Perpetua"/>
                <a:sym typeface="Perpetua"/>
              </a:defRPr>
            </a:pPr>
            <a:endParaRPr/>
          </a:p>
        </p:txBody>
      </p:sp>
      <p:sp>
        <p:nvSpPr>
          <p:cNvPr id="211" name="Title Text"/>
          <p:cNvSpPr txBox="1">
            <a:spLocks noGrp="1"/>
          </p:cNvSpPr>
          <p:nvPr>
            <p:ph type="title"/>
          </p:nvPr>
        </p:nvSpPr>
        <p:spPr>
          <a:xfrm>
            <a:off x="914400" y="274636"/>
            <a:ext cx="7772400" cy="1143002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696464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r>
              <a:t>Title Text</a:t>
            </a:r>
          </a:p>
        </p:txBody>
      </p:sp>
      <p:sp>
        <p:nvSpPr>
          <p:cNvPr id="212" name="Body Level One…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 lIns="45718" tIns="45718" rIns="45718" bIns="45718"/>
          <a:lstStyle>
            <a:lvl1pPr marL="273050" indent="-273050">
              <a:spcBef>
                <a:spcPts val="500"/>
              </a:spcBef>
              <a:buClr>
                <a:srgbClr val="D34817"/>
              </a:buClr>
              <a:buSzPct val="85000"/>
              <a:buChar char="o"/>
              <a:defRPr sz="2600">
                <a:latin typeface="Perpetua"/>
                <a:ea typeface="Perpetua"/>
                <a:cs typeface="Perpetua"/>
                <a:sym typeface="Perpetua"/>
              </a:defRPr>
            </a:lvl1pPr>
            <a:lvl2pPr marL="566737" indent="-247650">
              <a:spcBef>
                <a:spcPts val="500"/>
              </a:spcBef>
              <a:buClr>
                <a:srgbClr val="D34817"/>
              </a:buClr>
              <a:buSzPct val="85000"/>
              <a:buChar char="●"/>
              <a:defRPr sz="2600">
                <a:latin typeface="Perpetua"/>
                <a:ea typeface="Perpetua"/>
                <a:cs typeface="Perpetua"/>
                <a:sym typeface="Perpetua"/>
              </a:defRPr>
            </a:lvl2pPr>
            <a:lvl3pPr marL="890905" indent="-297180">
              <a:spcBef>
                <a:spcPts val="500"/>
              </a:spcBef>
              <a:buClr>
                <a:srgbClr val="D34817"/>
              </a:buClr>
              <a:buSzPct val="85000"/>
              <a:buChar char="●"/>
              <a:defRPr sz="2600">
                <a:latin typeface="Perpetua"/>
                <a:ea typeface="Perpetua"/>
                <a:cs typeface="Perpetua"/>
                <a:sym typeface="Perpetua"/>
              </a:defRPr>
            </a:lvl3pPr>
            <a:lvl4pPr marL="1198562" indent="-330200">
              <a:spcBef>
                <a:spcPts val="500"/>
              </a:spcBef>
              <a:buClr>
                <a:srgbClr val="D34817"/>
              </a:buClr>
              <a:buSzPct val="80000"/>
              <a:buChar char="●"/>
              <a:defRPr sz="2600">
                <a:latin typeface="Perpetua"/>
                <a:ea typeface="Perpetua"/>
                <a:cs typeface="Perpetua"/>
                <a:sym typeface="Perpetua"/>
              </a:defRPr>
            </a:lvl4pPr>
            <a:lvl5pPr marL="1473200" indent="-330200">
              <a:spcBef>
                <a:spcPts val="500"/>
              </a:spcBef>
              <a:buClr>
                <a:srgbClr val="D34817"/>
              </a:buClr>
              <a:buSzPct val="100000"/>
              <a:buChar char="o"/>
              <a:defRPr sz="2600">
                <a:latin typeface="Perpetua"/>
                <a:ea typeface="Perpetua"/>
                <a:cs typeface="Perpetua"/>
                <a:sym typeface="Perpetu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46050" y="6264498"/>
            <a:ext cx="457200" cy="345629"/>
          </a:xfrm>
          <a:prstGeom prst="rect">
            <a:avLst/>
          </a:prstGeom>
          <a:solidFill>
            <a:srgbClr val="D34817"/>
          </a:solidFill>
        </p:spPr>
        <p:txBody>
          <a:bodyPr wrap="square" lIns="0" tIns="0" rIns="0" bIns="0" anchor="ctr"/>
          <a:lstStyle>
            <a:lvl1pPr algn="ct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"/>
          <p:cNvSpPr/>
          <p:nvPr/>
        </p:nvSpPr>
        <p:spPr>
          <a:xfrm>
            <a:off x="-2" y="0"/>
            <a:ext cx="9144004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>
                <a:solidFill>
                  <a:srgbClr val="FFFFFF"/>
                </a:solidFill>
                <a:latin typeface="Perpetua"/>
                <a:ea typeface="Perpetua"/>
                <a:cs typeface="Perpetua"/>
                <a:sym typeface="Perpetua"/>
              </a:defRPr>
            </a:pPr>
            <a:endParaRPr/>
          </a:p>
        </p:txBody>
      </p:sp>
      <p:sp>
        <p:nvSpPr>
          <p:cNvPr id="24" name="Rounded Rectangle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31"/>
            </a:avLst>
          </a:prstGeom>
          <a:solidFill>
            <a:srgbClr val="FFFFFF"/>
          </a:solidFill>
          <a:ln w="6350" cap="sq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 algn="ctr">
              <a:defRPr sz="1800">
                <a:solidFill>
                  <a:srgbClr val="FFFFFF"/>
                </a:solidFill>
                <a:latin typeface="Perpetua"/>
                <a:ea typeface="Perpetua"/>
                <a:cs typeface="Perpetua"/>
                <a:sym typeface="Perpetua"/>
              </a:defRPr>
            </a:pPr>
            <a:endParaRPr/>
          </a:p>
        </p:txBody>
      </p:sp>
      <p:sp>
        <p:nvSpPr>
          <p:cNvPr id="25" name="Rectangle"/>
          <p:cNvSpPr/>
          <p:nvPr/>
        </p:nvSpPr>
        <p:spPr>
          <a:xfrm rot="16200000">
            <a:off x="4419600" y="2136775"/>
            <a:ext cx="301625" cy="9140825"/>
          </a:xfrm>
          <a:prstGeom prst="rect">
            <a:avLst/>
          </a:prstGeom>
          <a:gradFill>
            <a:gsLst>
              <a:gs pos="0">
                <a:srgbClr val="CCCDE3"/>
              </a:gs>
              <a:gs pos="100000">
                <a:srgbClr val="6669AA">
                  <a:alpha val="46998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3200"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26" name="40%"/>
          <p:cNvSpPr/>
          <p:nvPr/>
        </p:nvSpPr>
        <p:spPr>
          <a:xfrm rot="16200000">
            <a:off x="3849687" y="-3849688"/>
            <a:ext cx="1441452" cy="9140826"/>
          </a:xfrm>
          <a:prstGeom prst="rect">
            <a:avLst/>
          </a:prstGeom>
          <a:solidFill>
            <a:srgbClr val="05310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3200"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27" name="Title Text"/>
          <p:cNvSpPr txBox="1">
            <a:spLocks noGrp="1"/>
          </p:cNvSpPr>
          <p:nvPr>
            <p:ph type="title"/>
          </p:nvPr>
        </p:nvSpPr>
        <p:spPr>
          <a:xfrm>
            <a:off x="914400" y="274636"/>
            <a:ext cx="7772400" cy="1143002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696464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r>
              <a:t>Title Text</a:t>
            </a:r>
          </a:p>
        </p:txBody>
      </p:sp>
      <p:sp>
        <p:nvSpPr>
          <p:cNvPr id="28" name="Body Level One…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 lIns="45718" tIns="45718" rIns="45718" bIns="45718"/>
          <a:lstStyle>
            <a:lvl1pPr marL="273050" indent="-273050">
              <a:spcBef>
                <a:spcPts val="500"/>
              </a:spcBef>
              <a:buClr>
                <a:srgbClr val="D34817"/>
              </a:buClr>
              <a:buSzPct val="85000"/>
              <a:buChar char="o"/>
              <a:defRPr sz="2600">
                <a:latin typeface="Perpetua"/>
                <a:ea typeface="Perpetua"/>
                <a:cs typeface="Perpetua"/>
                <a:sym typeface="Perpetua"/>
              </a:defRPr>
            </a:lvl1pPr>
            <a:lvl2pPr marL="566737" indent="-247650">
              <a:spcBef>
                <a:spcPts val="500"/>
              </a:spcBef>
              <a:buClr>
                <a:srgbClr val="D34817"/>
              </a:buClr>
              <a:buSzPct val="85000"/>
              <a:buChar char="●"/>
              <a:defRPr sz="2600">
                <a:latin typeface="Perpetua"/>
                <a:ea typeface="Perpetua"/>
                <a:cs typeface="Perpetua"/>
                <a:sym typeface="Perpetua"/>
              </a:defRPr>
            </a:lvl2pPr>
            <a:lvl3pPr marL="890905" indent="-297180">
              <a:spcBef>
                <a:spcPts val="500"/>
              </a:spcBef>
              <a:buClr>
                <a:srgbClr val="D34817"/>
              </a:buClr>
              <a:buSzPct val="85000"/>
              <a:buChar char="●"/>
              <a:defRPr sz="2600">
                <a:latin typeface="Perpetua"/>
                <a:ea typeface="Perpetua"/>
                <a:cs typeface="Perpetua"/>
                <a:sym typeface="Perpetua"/>
              </a:defRPr>
            </a:lvl3pPr>
            <a:lvl4pPr marL="1198562" indent="-330200">
              <a:spcBef>
                <a:spcPts val="500"/>
              </a:spcBef>
              <a:buClr>
                <a:srgbClr val="D34817"/>
              </a:buClr>
              <a:buSzPct val="80000"/>
              <a:buChar char="●"/>
              <a:defRPr sz="2600">
                <a:latin typeface="Perpetua"/>
                <a:ea typeface="Perpetua"/>
                <a:cs typeface="Perpetua"/>
                <a:sym typeface="Perpetua"/>
              </a:defRPr>
            </a:lvl4pPr>
            <a:lvl5pPr marL="1473200" indent="-330200">
              <a:spcBef>
                <a:spcPts val="500"/>
              </a:spcBef>
              <a:buClr>
                <a:srgbClr val="D34817"/>
              </a:buClr>
              <a:buSzPct val="100000"/>
              <a:buChar char="o"/>
              <a:defRPr sz="2600">
                <a:latin typeface="Perpetua"/>
                <a:ea typeface="Perpetua"/>
                <a:cs typeface="Perpetua"/>
                <a:sym typeface="Perpetu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46050" y="6266085"/>
            <a:ext cx="457200" cy="345630"/>
          </a:xfrm>
          <a:prstGeom prst="rect">
            <a:avLst/>
          </a:prstGeom>
          <a:solidFill>
            <a:srgbClr val="D34817"/>
          </a:solidFill>
        </p:spPr>
        <p:txBody>
          <a:bodyPr wrap="square" lIns="0" tIns="0" rIns="0" bIns="0" anchor="ctr"/>
          <a:lstStyle>
            <a:lvl1pPr algn="ct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itle Text"/>
          <p:cNvSpPr txBox="1">
            <a:spLocks noGrp="1"/>
          </p:cNvSpPr>
          <p:nvPr>
            <p:ph type="title"/>
          </p:nvPr>
        </p:nvSpPr>
        <p:spPr>
          <a:xfrm>
            <a:off x="914400" y="274636"/>
            <a:ext cx="7772400" cy="1143002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696464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r>
              <a:t>Title Text</a:t>
            </a:r>
          </a:p>
        </p:txBody>
      </p:sp>
      <p:sp>
        <p:nvSpPr>
          <p:cNvPr id="221" name="Body Level One…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 lIns="45718" tIns="45718" rIns="45718" bIns="45718"/>
          <a:lstStyle>
            <a:lvl1pPr marL="273050" indent="-273050">
              <a:spcBef>
                <a:spcPts val="500"/>
              </a:spcBef>
              <a:buClr>
                <a:srgbClr val="D34817"/>
              </a:buClr>
              <a:buSzPct val="85000"/>
              <a:buChar char="o"/>
              <a:defRPr sz="2600">
                <a:latin typeface="Perpetua"/>
                <a:ea typeface="Perpetua"/>
                <a:cs typeface="Perpetua"/>
                <a:sym typeface="Perpetua"/>
              </a:defRPr>
            </a:lvl1pPr>
            <a:lvl2pPr marL="566737" indent="-247650">
              <a:spcBef>
                <a:spcPts val="500"/>
              </a:spcBef>
              <a:buClr>
                <a:srgbClr val="D34817"/>
              </a:buClr>
              <a:buSzPct val="85000"/>
              <a:buChar char="●"/>
              <a:defRPr sz="2600">
                <a:latin typeface="Perpetua"/>
                <a:ea typeface="Perpetua"/>
                <a:cs typeface="Perpetua"/>
                <a:sym typeface="Perpetua"/>
              </a:defRPr>
            </a:lvl2pPr>
            <a:lvl3pPr marL="890905" indent="-297180">
              <a:spcBef>
                <a:spcPts val="500"/>
              </a:spcBef>
              <a:buClr>
                <a:srgbClr val="D34817"/>
              </a:buClr>
              <a:buSzPct val="85000"/>
              <a:buChar char="●"/>
              <a:defRPr sz="2600">
                <a:latin typeface="Perpetua"/>
                <a:ea typeface="Perpetua"/>
                <a:cs typeface="Perpetua"/>
                <a:sym typeface="Perpetua"/>
              </a:defRPr>
            </a:lvl3pPr>
            <a:lvl4pPr marL="1198562" indent="-330200">
              <a:spcBef>
                <a:spcPts val="500"/>
              </a:spcBef>
              <a:buClr>
                <a:srgbClr val="D34817"/>
              </a:buClr>
              <a:buSzPct val="80000"/>
              <a:buChar char="●"/>
              <a:defRPr sz="2600">
                <a:latin typeface="Perpetua"/>
                <a:ea typeface="Perpetua"/>
                <a:cs typeface="Perpetua"/>
                <a:sym typeface="Perpetua"/>
              </a:defRPr>
            </a:lvl4pPr>
            <a:lvl5pPr marL="1473200" indent="-330200">
              <a:spcBef>
                <a:spcPts val="500"/>
              </a:spcBef>
              <a:buClr>
                <a:srgbClr val="D34817"/>
              </a:buClr>
              <a:buSzPct val="100000"/>
              <a:buChar char="o"/>
              <a:defRPr sz="2600">
                <a:latin typeface="Perpetua"/>
                <a:ea typeface="Perpetua"/>
                <a:cs typeface="Perpetua"/>
                <a:sym typeface="Perpetu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46050" y="6266085"/>
            <a:ext cx="457200" cy="345630"/>
          </a:xfrm>
          <a:prstGeom prst="rect">
            <a:avLst/>
          </a:prstGeom>
          <a:solidFill>
            <a:srgbClr val="D34817"/>
          </a:solidFill>
        </p:spPr>
        <p:txBody>
          <a:bodyPr wrap="square" lIns="0" tIns="0" rIns="0" bIns="0" anchor="ctr"/>
          <a:lstStyle>
            <a:lvl1pPr algn="ct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itle Text"/>
          <p:cNvSpPr txBox="1">
            <a:spLocks noGrp="1"/>
          </p:cNvSpPr>
          <p:nvPr>
            <p:ph type="title"/>
          </p:nvPr>
        </p:nvSpPr>
        <p:spPr>
          <a:xfrm>
            <a:off x="914400" y="274636"/>
            <a:ext cx="7772400" cy="1143002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696464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r>
              <a:t>Title Text</a:t>
            </a:r>
          </a:p>
        </p:txBody>
      </p:sp>
      <p:sp>
        <p:nvSpPr>
          <p:cNvPr id="230" name="Body Level One…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 lIns="45718" tIns="45718" rIns="45718" bIns="45718"/>
          <a:lstStyle>
            <a:lvl1pPr marL="273050" indent="-273050">
              <a:spcBef>
                <a:spcPts val="500"/>
              </a:spcBef>
              <a:buClr>
                <a:srgbClr val="D34817"/>
              </a:buClr>
              <a:buSzPct val="85000"/>
              <a:buChar char="o"/>
              <a:defRPr sz="2600">
                <a:latin typeface="Perpetua"/>
                <a:ea typeface="Perpetua"/>
                <a:cs typeface="Perpetua"/>
                <a:sym typeface="Perpetua"/>
              </a:defRPr>
            </a:lvl1pPr>
            <a:lvl2pPr marL="566737" indent="-247650">
              <a:spcBef>
                <a:spcPts val="500"/>
              </a:spcBef>
              <a:buClr>
                <a:srgbClr val="D34817"/>
              </a:buClr>
              <a:buSzPct val="85000"/>
              <a:buChar char="●"/>
              <a:defRPr sz="2600">
                <a:latin typeface="Perpetua"/>
                <a:ea typeface="Perpetua"/>
                <a:cs typeface="Perpetua"/>
                <a:sym typeface="Perpetua"/>
              </a:defRPr>
            </a:lvl2pPr>
            <a:lvl3pPr marL="890905" indent="-297180">
              <a:spcBef>
                <a:spcPts val="500"/>
              </a:spcBef>
              <a:buClr>
                <a:srgbClr val="D34817"/>
              </a:buClr>
              <a:buSzPct val="85000"/>
              <a:buChar char="●"/>
              <a:defRPr sz="2600">
                <a:latin typeface="Perpetua"/>
                <a:ea typeface="Perpetua"/>
                <a:cs typeface="Perpetua"/>
                <a:sym typeface="Perpetua"/>
              </a:defRPr>
            </a:lvl3pPr>
            <a:lvl4pPr marL="1198562" indent="-330200">
              <a:spcBef>
                <a:spcPts val="500"/>
              </a:spcBef>
              <a:buClr>
                <a:srgbClr val="D34817"/>
              </a:buClr>
              <a:buSzPct val="80000"/>
              <a:buChar char="●"/>
              <a:defRPr sz="2600">
                <a:latin typeface="Perpetua"/>
                <a:ea typeface="Perpetua"/>
                <a:cs typeface="Perpetua"/>
                <a:sym typeface="Perpetua"/>
              </a:defRPr>
            </a:lvl4pPr>
            <a:lvl5pPr marL="1473200" indent="-330200">
              <a:spcBef>
                <a:spcPts val="500"/>
              </a:spcBef>
              <a:buClr>
                <a:srgbClr val="D34817"/>
              </a:buClr>
              <a:buSzPct val="100000"/>
              <a:buChar char="o"/>
              <a:defRPr sz="2600">
                <a:latin typeface="Perpetua"/>
                <a:ea typeface="Perpetua"/>
                <a:cs typeface="Perpetua"/>
                <a:sym typeface="Perpetu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46050" y="6266085"/>
            <a:ext cx="457200" cy="345630"/>
          </a:xfrm>
          <a:prstGeom prst="rect">
            <a:avLst/>
          </a:prstGeom>
          <a:solidFill>
            <a:srgbClr val="D34817"/>
          </a:solidFill>
        </p:spPr>
        <p:txBody>
          <a:bodyPr wrap="square" lIns="0" tIns="0" rIns="0" bIns="0" anchor="ctr"/>
          <a:lstStyle>
            <a:lvl1pPr algn="ct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Title Text</a:t>
            </a:r>
          </a:p>
        </p:txBody>
      </p:sp>
      <p:sp>
        <p:nvSpPr>
          <p:cNvPr id="239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omic Sans MS"/>
                <a:ea typeface="Comic Sans MS"/>
                <a:cs typeface="Comic Sans MS"/>
                <a:sym typeface="Comic Sans MS"/>
              </a:defRPr>
            </a:lvl1pPr>
            <a:lvl2pPr>
              <a:defRPr>
                <a:latin typeface="Comic Sans MS"/>
                <a:ea typeface="Comic Sans MS"/>
                <a:cs typeface="Comic Sans MS"/>
                <a:sym typeface="Comic Sans MS"/>
              </a:defRPr>
            </a:lvl2pPr>
            <a:lvl3pPr>
              <a:defRPr>
                <a:latin typeface="Comic Sans MS"/>
                <a:ea typeface="Comic Sans MS"/>
                <a:cs typeface="Comic Sans MS"/>
                <a:sym typeface="Comic Sans MS"/>
              </a:defRPr>
            </a:lvl3pPr>
            <a:lvl4pPr>
              <a:defRPr>
                <a:latin typeface="Comic Sans MS"/>
                <a:ea typeface="Comic Sans MS"/>
                <a:cs typeface="Comic Sans MS"/>
                <a:sym typeface="Comic Sans MS"/>
              </a:defRPr>
            </a:lvl4pPr>
            <a:lvl5pPr>
              <a:defRPr>
                <a:latin typeface="Comic Sans MS"/>
                <a:ea typeface="Comic Sans MS"/>
                <a:cs typeface="Comic Sans MS"/>
                <a:sym typeface="Comic Sans MS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itle Text"/>
          <p:cNvSpPr txBox="1">
            <a:spLocks noGrp="1"/>
          </p:cNvSpPr>
          <p:nvPr>
            <p:ph type="title"/>
          </p:nvPr>
        </p:nvSpPr>
        <p:spPr>
          <a:xfrm>
            <a:off x="457200" y="320040"/>
            <a:ext cx="7242048" cy="1143001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Title Text</a:t>
            </a:r>
          </a:p>
        </p:txBody>
      </p:sp>
      <p:sp>
        <p:nvSpPr>
          <p:cNvPr id="24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600200"/>
            <a:ext cx="3520441" cy="4525963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975783" indent="-518583">
              <a:defRPr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1287779" indent="-373379">
              <a:defRPr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869438" indent="-497838">
              <a:defRPr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2381955" indent="-553155">
              <a:defRPr>
                <a:latin typeface="Comic Sans MS"/>
                <a:ea typeface="Comic Sans MS"/>
                <a:cs typeface="Comic Sans MS"/>
                <a:sym typeface="Comic Sans MS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"/>
          <p:cNvSpPr/>
          <p:nvPr/>
        </p:nvSpPr>
        <p:spPr>
          <a:xfrm>
            <a:off x="-2" y="4581525"/>
            <a:ext cx="9144004" cy="2276475"/>
          </a:xfrm>
          <a:prstGeom prst="rect">
            <a:avLst/>
          </a:prstGeom>
          <a:solidFill>
            <a:srgbClr val="B2B2B2">
              <a:alpha val="58822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1800"/>
            </a:pPr>
            <a:endParaRPr/>
          </a:p>
        </p:txBody>
      </p:sp>
      <p:sp>
        <p:nvSpPr>
          <p:cNvPr id="37" name="40%"/>
          <p:cNvSpPr/>
          <p:nvPr/>
        </p:nvSpPr>
        <p:spPr>
          <a:xfrm>
            <a:off x="-2" y="0"/>
            <a:ext cx="9144004" cy="458152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1800"/>
            </a:pPr>
            <a:endParaRPr/>
          </a:p>
        </p:txBody>
      </p:sp>
      <p:pic>
        <p:nvPicPr>
          <p:cNvPr id="38" name="http://vig-fp.prenhall.com/bigcovers/0132162733.jpg" descr="http://vig-fp.prenhall.com/bigcovers/013216273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5153025"/>
            <a:ext cx="1238250" cy="1536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9" name="Pearson logo" descr="Pearson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" y="6419850"/>
            <a:ext cx="1152525" cy="381000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Copyright © 2012 Pearson Addison-Wesley.  All rights reserved."/>
          <p:cNvSpPr txBox="1"/>
          <p:nvPr/>
        </p:nvSpPr>
        <p:spPr>
          <a:xfrm>
            <a:off x="1395412" y="6537325"/>
            <a:ext cx="3328984" cy="2146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/>
            </a:lvl1pPr>
          </a:lstStyle>
          <a:p>
            <a:r>
              <a:t>Copyright © 2012 Pearson Addison-Wesley.  All rights reserved.</a:t>
            </a:r>
          </a:p>
        </p:txBody>
      </p:sp>
      <p:sp>
        <p:nvSpPr>
          <p:cNvPr id="4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553200" y="5919283"/>
            <a:ext cx="443169" cy="4370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5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"/>
          <p:cNvSpPr/>
          <p:nvPr/>
        </p:nvSpPr>
        <p:spPr>
          <a:xfrm>
            <a:off x="-2" y="0"/>
            <a:ext cx="9144004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>
                <a:solidFill>
                  <a:srgbClr val="FFFFFF"/>
                </a:solidFill>
                <a:latin typeface="Perpetua"/>
                <a:ea typeface="Perpetua"/>
                <a:cs typeface="Perpetua"/>
                <a:sym typeface="Perpetua"/>
              </a:defRPr>
            </a:pPr>
            <a:endParaRPr/>
          </a:p>
        </p:txBody>
      </p:sp>
      <p:sp>
        <p:nvSpPr>
          <p:cNvPr id="94" name="Rounded Rectangle"/>
          <p:cNvSpPr/>
          <p:nvPr/>
        </p:nvSpPr>
        <p:spPr>
          <a:xfrm>
            <a:off x="65086" y="69850"/>
            <a:ext cx="9013827" cy="6691314"/>
          </a:xfrm>
          <a:prstGeom prst="roundRect">
            <a:avLst>
              <a:gd name="adj" fmla="val 4931"/>
            </a:avLst>
          </a:prstGeom>
          <a:ln w="6350" cap="sq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 algn="ctr">
              <a:defRPr sz="1800">
                <a:solidFill>
                  <a:srgbClr val="FFFFFF"/>
                </a:solidFill>
                <a:latin typeface="Perpetua"/>
                <a:ea typeface="Perpetua"/>
                <a:cs typeface="Perpetua"/>
                <a:sym typeface="Perpetua"/>
              </a:defRPr>
            </a:pPr>
            <a:endParaRPr/>
          </a:p>
        </p:txBody>
      </p:sp>
      <p:sp>
        <p:nvSpPr>
          <p:cNvPr id="95" name="Rectangle"/>
          <p:cNvSpPr/>
          <p:nvPr/>
        </p:nvSpPr>
        <p:spPr>
          <a:xfrm>
            <a:off x="63500" y="1449386"/>
            <a:ext cx="9020175" cy="1527178"/>
          </a:xfrm>
          <a:prstGeom prst="rect">
            <a:avLst/>
          </a:prstGeom>
          <a:solidFill>
            <a:srgbClr val="D3481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>
                <a:solidFill>
                  <a:srgbClr val="FFFFFF"/>
                </a:solidFill>
                <a:latin typeface="Perpetua"/>
                <a:ea typeface="Perpetua"/>
                <a:cs typeface="Perpetua"/>
                <a:sym typeface="Perpetua"/>
              </a:defRPr>
            </a:pPr>
            <a:endParaRPr/>
          </a:p>
        </p:txBody>
      </p:sp>
      <p:sp>
        <p:nvSpPr>
          <p:cNvPr id="96" name="Rectangle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rgbClr val="E6B1AB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>
                <a:solidFill>
                  <a:srgbClr val="FFFFFF"/>
                </a:solidFill>
                <a:latin typeface="Perpetua"/>
                <a:ea typeface="Perpetua"/>
                <a:cs typeface="Perpetua"/>
                <a:sym typeface="Perpetua"/>
              </a:defRPr>
            </a:pPr>
            <a:endParaRPr/>
          </a:p>
        </p:txBody>
      </p:sp>
      <p:sp>
        <p:nvSpPr>
          <p:cNvPr id="97" name="Rectangle"/>
          <p:cNvSpPr/>
          <p:nvPr/>
        </p:nvSpPr>
        <p:spPr>
          <a:xfrm>
            <a:off x="63500" y="2976561"/>
            <a:ext cx="9020175" cy="111127"/>
          </a:xfrm>
          <a:prstGeom prst="rect">
            <a:avLst/>
          </a:prstGeom>
          <a:solidFill>
            <a:srgbClr val="91848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>
                <a:solidFill>
                  <a:srgbClr val="FFFFFF"/>
                </a:solidFill>
                <a:latin typeface="Perpetua"/>
                <a:ea typeface="Perpetua"/>
                <a:cs typeface="Perpetua"/>
                <a:sym typeface="Perpetua"/>
              </a:defRPr>
            </a:pPr>
            <a:endParaRPr/>
          </a:p>
        </p:txBody>
      </p:sp>
      <p:sp>
        <p:nvSpPr>
          <p:cNvPr id="98" name="Rectangle"/>
          <p:cNvSpPr/>
          <p:nvPr/>
        </p:nvSpPr>
        <p:spPr>
          <a:xfrm>
            <a:off x="-2" y="4581525"/>
            <a:ext cx="9144004" cy="2276475"/>
          </a:xfrm>
          <a:prstGeom prst="rect">
            <a:avLst/>
          </a:prstGeom>
          <a:solidFill>
            <a:srgbClr val="B2B2B2">
              <a:alpha val="58822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1800">
                <a:latin typeface="Perpetua"/>
                <a:ea typeface="Perpetua"/>
                <a:cs typeface="Perpetua"/>
                <a:sym typeface="Perpetua"/>
              </a:defRPr>
            </a:pPr>
            <a:endParaRPr/>
          </a:p>
        </p:txBody>
      </p:sp>
      <p:pic>
        <p:nvPicPr>
          <p:cNvPr id="99" name="http://vig-fp.prenhall.com/bigcovers/0132162733.jpg" descr="http://vig-fp.prenhall.com/bigcovers/013216273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5153025"/>
            <a:ext cx="1238250" cy="1536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Pearson logo" descr="Pearson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" y="6419850"/>
            <a:ext cx="1152525" cy="381000"/>
          </a:xfrm>
          <a:prstGeom prst="rect">
            <a:avLst/>
          </a:prstGeom>
          <a:ln w="12700">
            <a:miter lim="400000"/>
          </a:ln>
        </p:spPr>
      </p:pic>
      <p:sp>
        <p:nvSpPr>
          <p:cNvPr id="101" name="Copyright © 2012 Pearson Addison-Wesley.  All rights reserved."/>
          <p:cNvSpPr txBox="1"/>
          <p:nvPr/>
        </p:nvSpPr>
        <p:spPr>
          <a:xfrm>
            <a:off x="1395411" y="6537324"/>
            <a:ext cx="3017729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>
                <a:latin typeface="Perpetua"/>
                <a:ea typeface="Perpetua"/>
                <a:cs typeface="Perpetua"/>
                <a:sym typeface="Perpetua"/>
              </a:defRPr>
            </a:lvl1pPr>
          </a:lstStyle>
          <a:p>
            <a:r>
              <a:t>Copyright © 2012 Pearson Addison-Wesley.  All rights reserved.</a:t>
            </a:r>
          </a:p>
        </p:txBody>
      </p:sp>
      <p:sp>
        <p:nvSpPr>
          <p:cNvPr id="10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46050" y="6339789"/>
            <a:ext cx="457200" cy="198222"/>
          </a:xfrm>
          <a:prstGeom prst="rect">
            <a:avLst/>
          </a:prstGeom>
          <a:solidFill>
            <a:srgbClr val="D34817"/>
          </a:solidFill>
        </p:spPr>
        <p:txBody>
          <a:bodyPr wrap="square" lIns="0" tIns="0" rIns="0" bIns="0" anchor="ctr"/>
          <a:lstStyle>
            <a:lvl1pPr algn="ctr">
              <a:defRPr sz="14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 rot="16200000">
            <a:off x="4419600" y="2136775"/>
            <a:ext cx="301625" cy="9140825"/>
          </a:xfrm>
          <a:prstGeom prst="rect">
            <a:avLst/>
          </a:prstGeom>
          <a:gradFill>
            <a:gsLst>
              <a:gs pos="0">
                <a:srgbClr val="CCCDE3"/>
              </a:gs>
              <a:gs pos="100000">
                <a:srgbClr val="6669AA">
                  <a:alpha val="46998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3200"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3" name="40%"/>
          <p:cNvSpPr/>
          <p:nvPr/>
        </p:nvSpPr>
        <p:spPr>
          <a:xfrm rot="16200000">
            <a:off x="3849687" y="-3849688"/>
            <a:ext cx="1441452" cy="9140826"/>
          </a:xfrm>
          <a:prstGeom prst="rect">
            <a:avLst/>
          </a:prstGeom>
          <a:solidFill>
            <a:srgbClr val="05310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3200"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4" name="Copyright © 2012 Pearson Addison-Wesley.  All rights reserved."/>
          <p:cNvSpPr txBox="1"/>
          <p:nvPr/>
        </p:nvSpPr>
        <p:spPr>
          <a:xfrm>
            <a:off x="838200" y="6640124"/>
            <a:ext cx="4495800" cy="2146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b">
            <a:spAutoFit/>
          </a:bodyPr>
          <a:lstStyle>
            <a:lvl1pPr>
              <a:defRPr sz="900"/>
            </a:lvl1pPr>
          </a:lstStyle>
          <a:p>
            <a:r>
              <a:t>Copyright © 2012 Pearson Addison-Wesley.  All rights reserved.</a:t>
            </a:r>
          </a:p>
        </p:txBody>
      </p:sp>
      <p:sp>
        <p:nvSpPr>
          <p:cNvPr id="5" name="Title Text"/>
          <p:cNvSpPr txBox="1">
            <a:spLocks noGrp="1"/>
          </p:cNvSpPr>
          <p:nvPr>
            <p:ph type="title"/>
          </p:nvPr>
        </p:nvSpPr>
        <p:spPr>
          <a:xfrm>
            <a:off x="533400" y="303211"/>
            <a:ext cx="8305800" cy="992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6" name="Body Level One…"/>
          <p:cNvSpPr txBox="1">
            <a:spLocks noGrp="1"/>
          </p:cNvSpPr>
          <p:nvPr>
            <p:ph type="body" idx="1"/>
          </p:nvPr>
        </p:nvSpPr>
        <p:spPr>
          <a:xfrm>
            <a:off x="544512" y="1676400"/>
            <a:ext cx="8294689" cy="457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050086" y="6420934"/>
            <a:ext cx="443170" cy="43706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b"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5310F"/>
        </a:buClr>
        <a:buSzPct val="60000"/>
        <a:buFontTx/>
        <a:buChar char="■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901700" marR="0" indent="-4445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5310F"/>
        </a:buClr>
        <a:buSzPct val="55000"/>
        <a:buFontTx/>
        <a:buChar char="■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1181100" marR="0" indent="-2667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5310F"/>
        </a:buClr>
        <a:buSzPct val="50000"/>
        <a:buFontTx/>
        <a:buChar char="■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1691638" marR="0" indent="-320038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5310F"/>
        </a:buClr>
        <a:buSzPct val="55000"/>
        <a:buFontTx/>
        <a:buChar char="■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21844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5310F"/>
        </a:buClr>
        <a:buSzPct val="50000"/>
        <a:buFontTx/>
        <a:buChar char="■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22860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5310F"/>
        </a:buClr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27432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5310F"/>
        </a:buClr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32004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5310F"/>
        </a:buClr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3657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5310F"/>
        </a:buClr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acc6.its.brooklyn.cuny.edu/~gurwitz/core5/nav2tool.html" TargetMode="Externa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acc6.its.brooklyn.cuny.edu/~gurwitz/core5/nav2tool.html" TargetMode="Externa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als"/>
          <p:cNvSpPr txBox="1">
            <a:spLocks noGrp="1"/>
          </p:cNvSpPr>
          <p:nvPr>
            <p:ph type="title" idx="4294967295"/>
          </p:nvPr>
        </p:nvSpPr>
        <p:spPr>
          <a:xfrm>
            <a:off x="914400" y="274637"/>
            <a:ext cx="7772400" cy="1143001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696464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r>
              <a:t>Goals</a:t>
            </a:r>
          </a:p>
        </p:txBody>
      </p:sp>
      <p:sp>
        <p:nvSpPr>
          <p:cNvPr id="262" name="Most programming tasks involve manipulating data. Today, we will:…"/>
          <p:cNvSpPr txBox="1">
            <a:spLocks noGrp="1"/>
          </p:cNvSpPr>
          <p:nvPr>
            <p:ph type="body" idx="4294967295"/>
          </p:nvPr>
        </p:nvSpPr>
        <p:spPr>
          <a:xfrm>
            <a:off x="914400" y="1447799"/>
            <a:ext cx="7772400" cy="4572002"/>
          </a:xfrm>
          <a:prstGeom prst="rect">
            <a:avLst/>
          </a:prstGeom>
        </p:spPr>
        <p:txBody>
          <a:bodyPr lIns="45718" tIns="45718" rIns="45718" bIns="45718"/>
          <a:lstStyle/>
          <a:p>
            <a:pPr marL="273050" indent="-273050">
              <a:lnSpc>
                <a:spcPct val="90000"/>
              </a:lnSpc>
              <a:spcBef>
                <a:spcPts val="500"/>
              </a:spcBef>
              <a:buClr>
                <a:srgbClr val="D34817"/>
              </a:buClr>
              <a:buSzPct val="85000"/>
              <a:buChar char="●"/>
              <a:defRPr sz="2600">
                <a:latin typeface="Perpetua"/>
                <a:ea typeface="Perpetua"/>
                <a:cs typeface="Perpetua"/>
                <a:sym typeface="Perpetua"/>
              </a:defRPr>
            </a:pPr>
            <a:r>
              <a:t>Most programming tasks involve manipulating data. Today, we will:</a:t>
            </a:r>
          </a:p>
          <a:p>
            <a:pPr marL="547687" lvl="1" indent="-228600">
              <a:lnSpc>
                <a:spcPct val="90000"/>
              </a:lnSpc>
              <a:spcBef>
                <a:spcPts val="300"/>
              </a:spcBef>
              <a:buClr>
                <a:srgbClr val="9B2D1F"/>
              </a:buClr>
              <a:buSzPct val="85000"/>
              <a:buChar char="●"/>
              <a:defRPr sz="2200">
                <a:latin typeface="Perpetua"/>
                <a:ea typeface="Perpetua"/>
                <a:cs typeface="Perpetua"/>
                <a:sym typeface="Perpetua"/>
              </a:defRPr>
            </a:pPr>
            <a:r>
              <a:t>describe how to input and output data</a:t>
            </a:r>
          </a:p>
          <a:p>
            <a:pPr marL="547687" lvl="1" indent="-228600">
              <a:lnSpc>
                <a:spcPct val="90000"/>
              </a:lnSpc>
              <a:spcBef>
                <a:spcPts val="300"/>
              </a:spcBef>
              <a:buClr>
                <a:srgbClr val="9B2D1F"/>
              </a:buClr>
              <a:buSzPct val="85000"/>
              <a:buChar char="●"/>
              <a:defRPr sz="2200">
                <a:latin typeface="Perpetua"/>
                <a:ea typeface="Perpetua"/>
                <a:cs typeface="Perpetua"/>
                <a:sym typeface="Perpetua"/>
              </a:defRPr>
            </a:pPr>
            <a:r>
              <a:t>present the notion of a variable for holding data</a:t>
            </a:r>
          </a:p>
          <a:p>
            <a:pPr marL="822325" lvl="2" indent="-228600">
              <a:lnSpc>
                <a:spcPct val="90000"/>
              </a:lnSpc>
              <a:spcBef>
                <a:spcPts val="0"/>
              </a:spcBef>
              <a:buClr>
                <a:srgbClr val="E6B1AB"/>
              </a:buClr>
              <a:buSzPct val="85000"/>
              <a:buChar char="●"/>
              <a:defRPr sz="1900">
                <a:latin typeface="Perpetua"/>
                <a:ea typeface="Perpetua"/>
                <a:cs typeface="Perpetua"/>
                <a:sym typeface="Perpetua"/>
              </a:defRPr>
            </a:pPr>
            <a:r>
              <a:t>To understand the properties and limitations of integer and floating-point numbers</a:t>
            </a:r>
          </a:p>
          <a:p>
            <a:pPr marL="822325" lvl="2" indent="-228600">
              <a:lnSpc>
                <a:spcPct val="90000"/>
              </a:lnSpc>
              <a:spcBef>
                <a:spcPts val="0"/>
              </a:spcBef>
              <a:buClr>
                <a:srgbClr val="E6B1AB"/>
              </a:buClr>
              <a:buSzPct val="85000"/>
              <a:buChar char="●"/>
              <a:defRPr sz="1900">
                <a:latin typeface="Perpetua"/>
                <a:ea typeface="Perpetua"/>
                <a:cs typeface="Perpetua"/>
                <a:sym typeface="Perpetua"/>
              </a:defRPr>
            </a:pPr>
            <a:r>
              <a:t>To be able to define and initialize variables and constants</a:t>
            </a:r>
          </a:p>
          <a:p>
            <a:pPr marL="822325" lvl="2" indent="-228600">
              <a:lnSpc>
                <a:spcPct val="90000"/>
              </a:lnSpc>
              <a:spcBef>
                <a:spcPts val="0"/>
              </a:spcBef>
              <a:buClr>
                <a:srgbClr val="E6B1AB"/>
              </a:buClr>
              <a:buSzPct val="85000"/>
              <a:buChar char="●"/>
              <a:defRPr sz="1900">
                <a:latin typeface="Perpetua"/>
                <a:ea typeface="Perpetua"/>
                <a:cs typeface="Perpetua"/>
                <a:sym typeface="Perpetua"/>
              </a:defRPr>
            </a:pPr>
            <a:r>
              <a:t>To use the standard C++ string type to define and manipulate character strings</a:t>
            </a:r>
          </a:p>
          <a:p>
            <a:pPr marL="547687" lvl="1" indent="-228600">
              <a:lnSpc>
                <a:spcPct val="90000"/>
              </a:lnSpc>
              <a:spcBef>
                <a:spcPts val="300"/>
              </a:spcBef>
              <a:buClr>
                <a:srgbClr val="9B2D1F"/>
              </a:buClr>
              <a:buSzPct val="85000"/>
              <a:buChar char="●"/>
              <a:defRPr sz="2200">
                <a:latin typeface="Perpetua"/>
                <a:ea typeface="Perpetua"/>
                <a:cs typeface="Perpetua"/>
                <a:sym typeface="Perpetua"/>
              </a:defRPr>
            </a:pPr>
            <a:r>
              <a:t>introduce the central notions of “Type” and “Type Safety” </a:t>
            </a:r>
          </a:p>
          <a:p>
            <a:pPr marL="273050" indent="-273050">
              <a:lnSpc>
                <a:spcPct val="90000"/>
              </a:lnSpc>
              <a:spcBef>
                <a:spcPts val="500"/>
              </a:spcBef>
              <a:buSzTx/>
              <a:buNone/>
              <a:defRPr sz="2200">
                <a:latin typeface="Perpetua"/>
                <a:ea typeface="Perpetua"/>
                <a:cs typeface="Perpetua"/>
                <a:sym typeface="Perpetua"/>
              </a:defRPr>
            </a:pPr>
            <a:br/>
            <a:endParaRPr/>
          </a:p>
        </p:txBody>
      </p:sp>
      <p:sp>
        <p:nvSpPr>
          <p:cNvPr id="263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213000" y="6339788"/>
            <a:ext cx="323301" cy="198223"/>
          </a:xfrm>
          <a:prstGeom prst="rect">
            <a:avLst/>
          </a:prstGeom>
          <a:solidFill>
            <a:srgbClr val="D34817"/>
          </a:solidFill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/>
          <a:lstStyle>
            <a:lvl1pPr algn="ctr">
              <a:defRPr sz="14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fld id="{86CB4B4D-7CA3-9044-876B-883B54F8677D}" type="slidenum">
              <a:rPr/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Writing floating point constan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22959">
              <a:defRPr sz="3600" b="1">
                <a:solidFill>
                  <a:srgbClr val="D34817"/>
                </a:solidFill>
              </a:defRPr>
            </a:pPr>
            <a:r>
              <a:t>floating point constants: two forms</a:t>
            </a:r>
          </a:p>
        </p:txBody>
      </p:sp>
      <p:sp>
        <p:nvSpPr>
          <p:cNvPr id="326" name="Simple form must include a decimal poin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har char="●"/>
              <a:defRPr sz="3000">
                <a:solidFill>
                  <a:srgbClr val="C00000"/>
                </a:solidFill>
              </a:defRPr>
            </a:pPr>
            <a:r>
              <a:t>Simple form </a:t>
            </a:r>
            <a:r>
              <a:rPr>
                <a:solidFill>
                  <a:srgbClr val="000000"/>
                </a:solidFill>
              </a:rPr>
              <a:t>must include a decimal point</a:t>
            </a:r>
          </a:p>
          <a:p>
            <a:pPr marL="531358" lvl="1" indent="-212271">
              <a:spcBef>
                <a:spcPts val="300"/>
              </a:spcBef>
              <a:buClr>
                <a:srgbClr val="9B2D1F"/>
              </a:buClr>
            </a:pPr>
            <a:r>
              <a:t>e.g., 34.1   23.0034    1.0   89.9</a:t>
            </a:r>
          </a:p>
          <a:p>
            <a:pPr>
              <a:buChar char="●"/>
              <a:defRPr sz="3000">
                <a:solidFill>
                  <a:srgbClr val="C00000"/>
                </a:solidFill>
              </a:defRPr>
            </a:pPr>
            <a:r>
              <a:t>Scientific Notation form</a:t>
            </a:r>
          </a:p>
          <a:p>
            <a:pPr marL="531358" lvl="1" indent="-212271">
              <a:spcBef>
                <a:spcPts val="300"/>
              </a:spcBef>
              <a:buClr>
                <a:srgbClr val="9B2D1F"/>
              </a:buClr>
            </a:pPr>
            <a:r>
              <a:t>e.g. 3.41e1  	means  34.1</a:t>
            </a:r>
            <a:br/>
            <a:r>
              <a:t>      3.67e17 	means 	367000000000000000.0</a:t>
            </a:r>
            <a:br/>
            <a:r>
              <a:t>      5.89e-6	means	0.00000589</a:t>
            </a:r>
          </a:p>
          <a:p>
            <a:pPr marL="531358" lvl="1" indent="-212271">
              <a:spcBef>
                <a:spcPts val="300"/>
              </a:spcBef>
              <a:buClr>
                <a:srgbClr val="9B2D1F"/>
              </a:buClr>
            </a:pPr>
            <a:r>
              <a:t>Number left of e does not require a decimal point</a:t>
            </a:r>
          </a:p>
          <a:p>
            <a:pPr marL="531358" lvl="1" indent="-212271">
              <a:spcBef>
                <a:spcPts val="300"/>
              </a:spcBef>
              <a:buClr>
                <a:srgbClr val="9B2D1F"/>
              </a:buClr>
            </a:pPr>
            <a:r>
              <a:t>Exponent cannot contain a decimal point</a:t>
            </a:r>
          </a:p>
        </p:txBody>
      </p:sp>
      <p:sp>
        <p:nvSpPr>
          <p:cNvPr id="327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46050" y="6339789"/>
            <a:ext cx="457200" cy="198222"/>
          </a:xfrm>
          <a:prstGeom prst="rect">
            <a:avLst/>
          </a:prstGeom>
          <a:solidFill>
            <a:srgbClr val="D34817"/>
          </a:solidFill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/>
          <a:lstStyle>
            <a:lvl1pPr algn="ctr">
              <a:defRPr sz="14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fld id="{86CB4B4D-7CA3-9044-876B-883B54F8677D}" type="slidenum">
              <a:rPr/>
              <a:t>10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 dir="r"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Rectangle 9"/>
          <p:cNvSpPr txBox="1"/>
          <p:nvPr/>
        </p:nvSpPr>
        <p:spPr>
          <a:xfrm>
            <a:off x="203200" y="3799934"/>
            <a:ext cx="4343400" cy="213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marL="274320" indent="-274320">
              <a:lnSpc>
                <a:spcPct val="90000"/>
              </a:lnSpc>
              <a:spcBef>
                <a:spcPts val="600"/>
              </a:spcBef>
            </a:pPr>
            <a:r>
              <a:t>int a = 7;</a:t>
            </a:r>
          </a:p>
          <a:p>
            <a:pPr marL="274320" indent="-274320">
              <a:lnSpc>
                <a:spcPct val="90000"/>
              </a:lnSpc>
              <a:spcBef>
                <a:spcPts val="600"/>
              </a:spcBef>
            </a:pPr>
            <a:r>
              <a:t>char c = 'x';</a:t>
            </a:r>
          </a:p>
          <a:p>
            <a:pPr marL="274320" indent="-274320">
              <a:lnSpc>
                <a:spcPct val="90000"/>
              </a:lnSpc>
              <a:spcBef>
                <a:spcPts val="600"/>
              </a:spcBef>
            </a:pPr>
            <a:r>
              <a:t>string s = "qwerty";</a:t>
            </a:r>
          </a:p>
        </p:txBody>
      </p:sp>
      <p:sp>
        <p:nvSpPr>
          <p:cNvPr id="33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Types and Varaibles </a:t>
            </a:r>
            <a:r>
              <a:rPr>
                <a:solidFill>
                  <a:srgbClr val="FFFFFF"/>
                </a:solidFill>
              </a:rPr>
              <a:t>closer look</a:t>
            </a:r>
          </a:p>
        </p:txBody>
      </p:sp>
      <p:sp>
        <p:nvSpPr>
          <p:cNvPr id="331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 </a:t>
            </a:r>
            <a:r>
              <a:rPr>
                <a:solidFill>
                  <a:srgbClr val="C00000"/>
                </a:solidFill>
              </a:rPr>
              <a:t>type </a:t>
            </a:r>
            <a:r>
              <a:t>defines a set of possible values and a set of operations</a:t>
            </a:r>
          </a:p>
          <a:p>
            <a:r>
              <a:t>A </a:t>
            </a:r>
            <a:r>
              <a:rPr>
                <a:solidFill>
                  <a:srgbClr val="C00000"/>
                </a:solidFill>
              </a:rPr>
              <a:t>value</a:t>
            </a:r>
            <a:r>
              <a:t> is </a:t>
            </a:r>
            <a:r>
              <a:rPr u="sng"/>
              <a:t>a sequence of bits in memory, interpreted according to its type</a:t>
            </a:r>
          </a:p>
          <a:p>
            <a:r>
              <a:t>An </a:t>
            </a:r>
            <a:r>
              <a:rPr>
                <a:solidFill>
                  <a:srgbClr val="C00000"/>
                </a:solidFill>
              </a:rPr>
              <a:t>object </a:t>
            </a:r>
            <a:r>
              <a:t>is a piece of memory that holds a value of a given type</a:t>
            </a:r>
          </a:p>
        </p:txBody>
      </p:sp>
      <p:grpSp>
        <p:nvGrpSpPr>
          <p:cNvPr id="334" name="Rectangle 4"/>
          <p:cNvGrpSpPr/>
          <p:nvPr/>
        </p:nvGrpSpPr>
        <p:grpSpPr>
          <a:xfrm>
            <a:off x="5638800" y="4620165"/>
            <a:ext cx="1600200" cy="437070"/>
            <a:chOff x="0" y="0"/>
            <a:chExt cx="1600200" cy="437068"/>
          </a:xfrm>
        </p:grpSpPr>
        <p:sp>
          <p:nvSpPr>
            <p:cNvPr id="332" name="Rectangle"/>
            <p:cNvSpPr/>
            <p:nvPr/>
          </p:nvSpPr>
          <p:spPr>
            <a:xfrm>
              <a:off x="0" y="28034"/>
              <a:ext cx="1600200" cy="381001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333" name="7"/>
            <p:cNvSpPr txBox="1"/>
            <p:nvPr/>
          </p:nvSpPr>
          <p:spPr>
            <a:xfrm>
              <a:off x="663272" y="0"/>
              <a:ext cx="273656" cy="437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/>
            </a:lstStyle>
            <a:p>
              <a:r>
                <a:t>7</a:t>
              </a:r>
            </a:p>
          </p:txBody>
        </p:sp>
      </p:grpSp>
      <p:grpSp>
        <p:nvGrpSpPr>
          <p:cNvPr id="337" name="Rectangle 5"/>
          <p:cNvGrpSpPr/>
          <p:nvPr/>
        </p:nvGrpSpPr>
        <p:grpSpPr>
          <a:xfrm>
            <a:off x="5638800" y="5077365"/>
            <a:ext cx="533400" cy="437070"/>
            <a:chOff x="0" y="0"/>
            <a:chExt cx="533400" cy="437068"/>
          </a:xfrm>
        </p:grpSpPr>
        <p:sp>
          <p:nvSpPr>
            <p:cNvPr id="335" name="Rectangle"/>
            <p:cNvSpPr/>
            <p:nvPr/>
          </p:nvSpPr>
          <p:spPr>
            <a:xfrm>
              <a:off x="0" y="28034"/>
              <a:ext cx="533400" cy="381001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336" name="x"/>
            <p:cNvSpPr txBox="1"/>
            <p:nvPr/>
          </p:nvSpPr>
          <p:spPr>
            <a:xfrm>
              <a:off x="138429" y="0"/>
              <a:ext cx="256541" cy="437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/>
            </a:lstStyle>
            <a:p>
              <a:r>
                <a:t>x</a:t>
              </a:r>
            </a:p>
          </p:txBody>
        </p:sp>
      </p:grpSp>
      <p:sp>
        <p:nvSpPr>
          <p:cNvPr id="338" name="Rectangle 7"/>
          <p:cNvSpPr/>
          <p:nvPr/>
        </p:nvSpPr>
        <p:spPr>
          <a:xfrm>
            <a:off x="6858000" y="5943600"/>
            <a:ext cx="1295400" cy="457200"/>
          </a:xfrm>
          <a:prstGeom prst="rect">
            <a:avLst/>
          </a:prstGeom>
          <a:solidFill>
            <a:schemeClr val="accent1"/>
          </a:solidFill>
          <a:ln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grpSp>
        <p:nvGrpSpPr>
          <p:cNvPr id="341" name="Rectangle 8"/>
          <p:cNvGrpSpPr/>
          <p:nvPr/>
        </p:nvGrpSpPr>
        <p:grpSpPr>
          <a:xfrm>
            <a:off x="6858000" y="5943600"/>
            <a:ext cx="1905000" cy="457200"/>
            <a:chOff x="0" y="0"/>
            <a:chExt cx="1905000" cy="457200"/>
          </a:xfrm>
        </p:grpSpPr>
        <p:sp>
          <p:nvSpPr>
            <p:cNvPr id="339" name="Rectangle"/>
            <p:cNvSpPr/>
            <p:nvPr/>
          </p:nvSpPr>
          <p:spPr>
            <a:xfrm>
              <a:off x="0" y="0"/>
              <a:ext cx="1905000" cy="457200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340" name="qwerty"/>
            <p:cNvSpPr txBox="1"/>
            <p:nvPr/>
          </p:nvSpPr>
          <p:spPr>
            <a:xfrm>
              <a:off x="451564" y="10065"/>
              <a:ext cx="1001872" cy="4370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/>
            </a:lstStyle>
            <a:p>
              <a:r>
                <a:t>qwerty</a:t>
              </a:r>
            </a:p>
          </p:txBody>
        </p:sp>
      </p:grpSp>
      <p:grpSp>
        <p:nvGrpSpPr>
          <p:cNvPr id="344" name="Rectangle 11"/>
          <p:cNvGrpSpPr/>
          <p:nvPr/>
        </p:nvGrpSpPr>
        <p:grpSpPr>
          <a:xfrm>
            <a:off x="5410200" y="5943600"/>
            <a:ext cx="1447800" cy="457200"/>
            <a:chOff x="0" y="0"/>
            <a:chExt cx="1447800" cy="457200"/>
          </a:xfrm>
        </p:grpSpPr>
        <p:sp>
          <p:nvSpPr>
            <p:cNvPr id="342" name="Rectangle"/>
            <p:cNvSpPr/>
            <p:nvPr/>
          </p:nvSpPr>
          <p:spPr>
            <a:xfrm>
              <a:off x="0" y="0"/>
              <a:ext cx="1447800" cy="457200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343" name="6"/>
            <p:cNvSpPr txBox="1"/>
            <p:nvPr/>
          </p:nvSpPr>
          <p:spPr>
            <a:xfrm>
              <a:off x="544730" y="10065"/>
              <a:ext cx="358340" cy="4370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/>
            </a:lstStyle>
            <a:p>
              <a:r>
                <a:t>6 </a:t>
              </a:r>
            </a:p>
          </p:txBody>
        </p:sp>
      </p:grpSp>
      <p:sp>
        <p:nvSpPr>
          <p:cNvPr id="345" name="Text Box 14"/>
          <p:cNvSpPr txBox="1"/>
          <p:nvPr/>
        </p:nvSpPr>
        <p:spPr>
          <a:xfrm>
            <a:off x="4876800" y="4648199"/>
            <a:ext cx="53340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400"/>
              </a:spcBef>
            </a:lvl1pPr>
          </a:lstStyle>
          <a:p>
            <a:r>
              <a:t>a:</a:t>
            </a:r>
          </a:p>
        </p:txBody>
      </p:sp>
      <p:sp>
        <p:nvSpPr>
          <p:cNvPr id="346" name="Text Box 15"/>
          <p:cNvSpPr txBox="1"/>
          <p:nvPr/>
        </p:nvSpPr>
        <p:spPr>
          <a:xfrm>
            <a:off x="4648200" y="6019799"/>
            <a:ext cx="60960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400"/>
              </a:spcBef>
            </a:lvl1pPr>
          </a:lstStyle>
          <a:p>
            <a:r>
              <a:t>s:</a:t>
            </a:r>
          </a:p>
        </p:txBody>
      </p:sp>
      <p:sp>
        <p:nvSpPr>
          <p:cNvPr id="347" name="Text Box 16"/>
          <p:cNvSpPr txBox="1"/>
          <p:nvPr/>
        </p:nvSpPr>
        <p:spPr>
          <a:xfrm>
            <a:off x="4876800" y="5105399"/>
            <a:ext cx="60960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400"/>
              </a:spcBef>
            </a:lvl1pPr>
          </a:lstStyle>
          <a:p>
            <a:r>
              <a:t>c:</a:t>
            </a:r>
          </a:p>
        </p:txBody>
      </p:sp>
      <p:sp>
        <p:nvSpPr>
          <p:cNvPr id="348" name="TextBox 16"/>
          <p:cNvSpPr txBox="1"/>
          <p:nvPr/>
        </p:nvSpPr>
        <p:spPr>
          <a:xfrm>
            <a:off x="25400" y="5041900"/>
            <a:ext cx="4343400" cy="1259841"/>
          </a:xfrm>
          <a:prstGeom prst="rect">
            <a:avLst/>
          </a:prstGeom>
          <a:solidFill>
            <a:srgbClr val="FFFF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900">
                <a:latin typeface="Tahoma"/>
                <a:ea typeface="Tahoma"/>
                <a:cs typeface="Tahoma"/>
                <a:sym typeface="Tahoma"/>
              </a:defRPr>
            </a:pPr>
            <a:r>
              <a:t>String object keeps the # of</a:t>
            </a:r>
          </a:p>
          <a:p>
            <a:pPr>
              <a:defRPr sz="1900">
                <a:latin typeface="Tahoma"/>
                <a:ea typeface="Tahoma"/>
                <a:cs typeface="Tahoma"/>
                <a:sym typeface="Tahoma"/>
              </a:defRPr>
            </a:pPr>
            <a:r>
              <a:t>chars in the string, and the chars ..</a:t>
            </a:r>
          </a:p>
          <a:p>
            <a:pPr>
              <a:defRPr sz="1900">
                <a:latin typeface="Tahoma"/>
                <a:ea typeface="Tahoma"/>
                <a:cs typeface="Tahoma"/>
                <a:sym typeface="Tahoma"/>
              </a:defRPr>
            </a:pPr>
            <a:r>
              <a:t>We will learn how to access each char, </a:t>
            </a:r>
          </a:p>
          <a:p>
            <a:pPr>
              <a:defRPr sz="1900">
                <a:latin typeface="Tahoma"/>
                <a:ea typeface="Tahoma"/>
                <a:cs typeface="Tahoma"/>
                <a:sym typeface="Tahoma"/>
              </a:defRPr>
            </a:pPr>
            <a:r>
              <a:t>s[0], s[1], …</a:t>
            </a:r>
          </a:p>
        </p:txBody>
      </p:sp>
      <p:sp>
        <p:nvSpPr>
          <p:cNvPr id="349" name="Slide Number Placeholder 4"/>
          <p:cNvSpPr txBox="1">
            <a:spLocks noGrp="1"/>
          </p:cNvSpPr>
          <p:nvPr>
            <p:ph type="sldNum" sz="quarter" idx="4294967295"/>
          </p:nvPr>
        </p:nvSpPr>
        <p:spPr>
          <a:xfrm>
            <a:off x="146050" y="6356349"/>
            <a:ext cx="457200" cy="165101"/>
          </a:xfrm>
          <a:prstGeom prst="rect">
            <a:avLst/>
          </a:prstGeom>
          <a:solidFill>
            <a:srgbClr val="D34817"/>
          </a:solidFill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/>
          <a:lstStyle>
            <a:lvl1pPr algn="ctr">
              <a:defRPr sz="1100">
                <a:solidFill>
                  <a:srgbClr val="A7A7A7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fld id="{86CB4B4D-7CA3-9044-876B-883B54F8677D}" type="slidenum">
              <a:rPr/>
              <a:t>11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 dir="r"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More example</a:t>
            </a:r>
          </a:p>
        </p:txBody>
      </p:sp>
      <p:sp>
        <p:nvSpPr>
          <p:cNvPr id="352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har char="⦿"/>
            </a:pPr>
            <a:r>
              <a:t>What’s the difference? </a:t>
            </a:r>
          </a:p>
          <a:p>
            <a:pPr marL="342900" indent="-342900">
              <a:buSzTx/>
              <a:buNone/>
            </a:pPr>
            <a:r>
              <a:t>double x=12;</a:t>
            </a:r>
          </a:p>
          <a:p>
            <a:pPr marL="342900" indent="-342900">
              <a:buSzTx/>
              <a:buNone/>
            </a:pPr>
            <a:r>
              <a:t>string s=“12”;</a:t>
            </a:r>
          </a:p>
          <a:p>
            <a:pPr marL="342900" indent="-342900">
              <a:buSzTx/>
              <a:buNone/>
            </a:pPr>
            <a:endParaRPr/>
          </a:p>
          <a:p>
            <a:pPr marL="477610" indent="-477610">
              <a:buAutoNum type="arabicPeriod"/>
            </a:pPr>
            <a:r>
              <a:t>x stores the value of </a:t>
            </a:r>
            <a:r>
              <a:rPr>
                <a:solidFill>
                  <a:srgbClr val="FF0000"/>
                </a:solidFill>
              </a:rPr>
              <a:t>number 12</a:t>
            </a:r>
          </a:p>
          <a:p>
            <a:pPr marL="342900" indent="-342900">
              <a:buSzTx/>
              <a:buNone/>
            </a:pPr>
            <a:r>
              <a:t>s2 stores the two </a:t>
            </a:r>
            <a:r>
              <a:rPr>
                <a:solidFill>
                  <a:srgbClr val="FF0000"/>
                </a:solidFill>
              </a:rPr>
              <a:t>characters, ‘1’,’2’</a:t>
            </a:r>
          </a:p>
          <a:p>
            <a:pPr marL="477610" indent="-477610">
              <a:buAutoNum type="arabicPeriod" startAt="2"/>
            </a:pPr>
            <a:r>
              <a:t> applicable operations are different</a:t>
            </a:r>
          </a:p>
          <a:p>
            <a:pPr marL="342900" indent="-342900">
              <a:buSzTx/>
              <a:buNone/>
            </a:pPr>
            <a:r>
              <a:t>  x: arithmetic operations, numerical comparison, </a:t>
            </a:r>
          </a:p>
          <a:p>
            <a:pPr marL="342900" indent="-342900">
              <a:buSzTx/>
              <a:buNone/>
            </a:pPr>
            <a:r>
              <a:t>  s: string concatenation, string comparison</a:t>
            </a:r>
          </a:p>
        </p:txBody>
      </p:sp>
      <p:grpSp>
        <p:nvGrpSpPr>
          <p:cNvPr id="355" name="Rectangle 4"/>
          <p:cNvGrpSpPr/>
          <p:nvPr/>
        </p:nvGrpSpPr>
        <p:grpSpPr>
          <a:xfrm>
            <a:off x="5638800" y="2029365"/>
            <a:ext cx="1600200" cy="437070"/>
            <a:chOff x="0" y="0"/>
            <a:chExt cx="1600200" cy="437068"/>
          </a:xfrm>
        </p:grpSpPr>
        <p:sp>
          <p:nvSpPr>
            <p:cNvPr id="353" name="Rectangle"/>
            <p:cNvSpPr/>
            <p:nvPr/>
          </p:nvSpPr>
          <p:spPr>
            <a:xfrm>
              <a:off x="0" y="28034"/>
              <a:ext cx="1600200" cy="381001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354" name="12"/>
            <p:cNvSpPr txBox="1"/>
            <p:nvPr/>
          </p:nvSpPr>
          <p:spPr>
            <a:xfrm>
              <a:off x="578514" y="0"/>
              <a:ext cx="443172" cy="437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/>
            </a:lstStyle>
            <a:p>
              <a:r>
                <a:t>12</a:t>
              </a:r>
            </a:p>
          </p:txBody>
        </p:sp>
      </p:grpSp>
      <p:grpSp>
        <p:nvGrpSpPr>
          <p:cNvPr id="358" name="Rectangle 5"/>
          <p:cNvGrpSpPr/>
          <p:nvPr/>
        </p:nvGrpSpPr>
        <p:grpSpPr>
          <a:xfrm>
            <a:off x="5638800" y="2486565"/>
            <a:ext cx="533400" cy="437070"/>
            <a:chOff x="0" y="0"/>
            <a:chExt cx="533400" cy="437068"/>
          </a:xfrm>
        </p:grpSpPr>
        <p:sp>
          <p:nvSpPr>
            <p:cNvPr id="356" name="Rectangle"/>
            <p:cNvSpPr/>
            <p:nvPr/>
          </p:nvSpPr>
          <p:spPr>
            <a:xfrm>
              <a:off x="0" y="28034"/>
              <a:ext cx="533400" cy="381001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357" name="2"/>
            <p:cNvSpPr txBox="1"/>
            <p:nvPr/>
          </p:nvSpPr>
          <p:spPr>
            <a:xfrm>
              <a:off x="129872" y="0"/>
              <a:ext cx="273656" cy="437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/>
            </a:lstStyle>
            <a:p>
              <a:r>
                <a:t>2</a:t>
              </a:r>
            </a:p>
          </p:txBody>
        </p:sp>
      </p:grpSp>
      <p:sp>
        <p:nvSpPr>
          <p:cNvPr id="359" name="Text Box 14"/>
          <p:cNvSpPr txBox="1"/>
          <p:nvPr/>
        </p:nvSpPr>
        <p:spPr>
          <a:xfrm>
            <a:off x="4876800" y="2057399"/>
            <a:ext cx="53340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400"/>
              </a:spcBef>
            </a:lvl1pPr>
          </a:lstStyle>
          <a:p>
            <a:r>
              <a:t>x:</a:t>
            </a:r>
          </a:p>
        </p:txBody>
      </p:sp>
      <p:sp>
        <p:nvSpPr>
          <p:cNvPr id="360" name="Text Box 16"/>
          <p:cNvSpPr txBox="1"/>
          <p:nvPr/>
        </p:nvSpPr>
        <p:spPr>
          <a:xfrm>
            <a:off x="4838700" y="2486565"/>
            <a:ext cx="60960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400"/>
              </a:spcBef>
            </a:lvl1pPr>
          </a:lstStyle>
          <a:p>
            <a:r>
              <a:t>s:</a:t>
            </a:r>
          </a:p>
        </p:txBody>
      </p:sp>
      <p:grpSp>
        <p:nvGrpSpPr>
          <p:cNvPr id="363" name="Rectangle 5"/>
          <p:cNvGrpSpPr/>
          <p:nvPr/>
        </p:nvGrpSpPr>
        <p:grpSpPr>
          <a:xfrm>
            <a:off x="6172200" y="2486565"/>
            <a:ext cx="914400" cy="437070"/>
            <a:chOff x="0" y="0"/>
            <a:chExt cx="914400" cy="437068"/>
          </a:xfrm>
        </p:grpSpPr>
        <p:sp>
          <p:nvSpPr>
            <p:cNvPr id="361" name="Rectangle"/>
            <p:cNvSpPr/>
            <p:nvPr/>
          </p:nvSpPr>
          <p:spPr>
            <a:xfrm>
              <a:off x="0" y="28034"/>
              <a:ext cx="914400" cy="381001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362" name="“12”"/>
            <p:cNvSpPr txBox="1"/>
            <p:nvPr/>
          </p:nvSpPr>
          <p:spPr>
            <a:xfrm>
              <a:off x="134113" y="0"/>
              <a:ext cx="646174" cy="437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/>
            </a:lstStyle>
            <a:p>
              <a:r>
                <a:t>“12”</a:t>
              </a:r>
            </a:p>
          </p:txBody>
        </p:sp>
      </p:grpSp>
      <p:sp>
        <p:nvSpPr>
          <p:cNvPr id="364" name="Slide Number Placeholder 4"/>
          <p:cNvSpPr txBox="1">
            <a:spLocks noGrp="1"/>
          </p:cNvSpPr>
          <p:nvPr>
            <p:ph type="sldNum" sz="quarter" idx="4294967295"/>
          </p:nvPr>
        </p:nvSpPr>
        <p:spPr>
          <a:xfrm>
            <a:off x="146050" y="6356349"/>
            <a:ext cx="457200" cy="165101"/>
          </a:xfrm>
          <a:prstGeom prst="rect">
            <a:avLst/>
          </a:prstGeom>
          <a:solidFill>
            <a:srgbClr val="D34817"/>
          </a:solidFill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/>
          <a:lstStyle>
            <a:lvl1pPr algn="ctr">
              <a:defRPr sz="1100">
                <a:solidFill>
                  <a:srgbClr val="A7A7A7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fld id="{86CB4B4D-7CA3-9044-876B-883B54F8677D}" type="slidenum">
              <a:rPr/>
              <a:t>12</a:t>
            </a:fld>
            <a:endParaRPr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50391">
              <a:defRPr sz="3720">
                <a:solidFill>
                  <a:srgbClr val="000000"/>
                </a:solidFill>
              </a:defRPr>
            </a:pPr>
            <a:r>
              <a:t>value: </a:t>
            </a:r>
            <a:r>
              <a:rPr u="sng"/>
              <a:t>a sequence of bits in memory</a:t>
            </a:r>
          </a:p>
        </p:txBody>
      </p:sp>
      <p:sp>
        <p:nvSpPr>
          <p:cNvPr id="36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774700" y="1536700"/>
            <a:ext cx="7772400" cy="4572000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90000"/>
              </a:lnSpc>
              <a:defRPr sz="2500"/>
            </a:pPr>
            <a:r>
              <a:t>interpreted according to a type</a:t>
            </a:r>
          </a:p>
          <a:p>
            <a:pPr marL="342900" indent="-342900">
              <a:lnSpc>
                <a:spcPct val="90000"/>
              </a:lnSpc>
              <a:defRPr sz="2500"/>
            </a:pPr>
            <a:r>
              <a:t>E,g, int x=8;	</a:t>
            </a:r>
          </a:p>
          <a:p>
            <a:pPr marL="342900" indent="-342900">
              <a:lnSpc>
                <a:spcPct val="90000"/>
              </a:lnSpc>
              <a:defRPr sz="2500" u="sng"/>
            </a:pPr>
            <a:endParaRPr/>
          </a:p>
          <a:p>
            <a:pPr marL="342900" indent="-342900">
              <a:lnSpc>
                <a:spcPct val="90000"/>
              </a:lnSpc>
              <a:defRPr sz="2500" u="sng"/>
            </a:pPr>
            <a:endParaRPr/>
          </a:p>
          <a:p>
            <a:pPr marL="763587" lvl="1" indent="-444500">
              <a:lnSpc>
                <a:spcPct val="90000"/>
              </a:lnSpc>
              <a:defRPr sz="2500"/>
            </a:pPr>
            <a:r>
              <a:t>is represented in memory as a seq. of </a:t>
            </a:r>
            <a:r>
              <a:rPr>
                <a:solidFill>
                  <a:srgbClr val="C00000"/>
                </a:solidFill>
              </a:rPr>
              <a:t>binary digits (i.e., bits</a:t>
            </a:r>
            <a:r>
              <a:t>):</a:t>
            </a:r>
          </a:p>
          <a:p>
            <a:pPr marL="342900" indent="-342900">
              <a:lnSpc>
                <a:spcPct val="90000"/>
              </a:lnSpc>
              <a:buSzTx/>
              <a:buNone/>
              <a:defRPr sz="2500" u="sng"/>
            </a:pPr>
            <a:endParaRPr/>
          </a:p>
          <a:p>
            <a:pPr marL="342900" indent="-342900">
              <a:lnSpc>
                <a:spcPct val="90000"/>
              </a:lnSpc>
              <a:defRPr sz="2500" u="sng"/>
            </a:pPr>
            <a:endParaRPr/>
          </a:p>
          <a:p>
            <a:pPr marL="342900" indent="-342900">
              <a:lnSpc>
                <a:spcPct val="90000"/>
              </a:lnSpc>
              <a:defRPr sz="2500"/>
            </a:pPr>
            <a:r>
              <a:t>An integer value is stored using the value’s binary representation	 (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demo this</a:t>
            </a:r>
            <a:r>
              <a:t>)</a:t>
            </a:r>
          </a:p>
          <a:p>
            <a:pPr marL="763587" lvl="1" indent="-444500">
              <a:lnSpc>
                <a:spcPct val="90000"/>
              </a:lnSpc>
              <a:defRPr sz="2500"/>
            </a:pPr>
            <a:r>
              <a:t>In everyday life, we use decimal representation</a:t>
            </a:r>
          </a:p>
        </p:txBody>
      </p:sp>
      <p:grpSp>
        <p:nvGrpSpPr>
          <p:cNvPr id="370" name="Rectangle 4"/>
          <p:cNvGrpSpPr/>
          <p:nvPr/>
        </p:nvGrpSpPr>
        <p:grpSpPr>
          <a:xfrm>
            <a:off x="2514600" y="2638965"/>
            <a:ext cx="1600200" cy="437070"/>
            <a:chOff x="0" y="0"/>
            <a:chExt cx="1600200" cy="437068"/>
          </a:xfrm>
        </p:grpSpPr>
        <p:sp>
          <p:nvSpPr>
            <p:cNvPr id="368" name="Rectangle"/>
            <p:cNvSpPr/>
            <p:nvPr/>
          </p:nvSpPr>
          <p:spPr>
            <a:xfrm>
              <a:off x="0" y="28034"/>
              <a:ext cx="1600200" cy="381001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369" name="8"/>
            <p:cNvSpPr txBox="1"/>
            <p:nvPr/>
          </p:nvSpPr>
          <p:spPr>
            <a:xfrm>
              <a:off x="663272" y="0"/>
              <a:ext cx="273656" cy="437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/>
            </a:lstStyle>
            <a:p>
              <a:r>
                <a:t>8</a:t>
              </a:r>
            </a:p>
          </p:txBody>
        </p:sp>
      </p:grpSp>
      <p:sp>
        <p:nvSpPr>
          <p:cNvPr id="371" name="Text Box 14"/>
          <p:cNvSpPr txBox="1"/>
          <p:nvPr/>
        </p:nvSpPr>
        <p:spPr>
          <a:xfrm>
            <a:off x="1752600" y="2666999"/>
            <a:ext cx="53340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400"/>
              </a:spcBef>
            </a:lvl1pPr>
          </a:lstStyle>
          <a:p>
            <a:r>
              <a:t>x:</a:t>
            </a:r>
          </a:p>
        </p:txBody>
      </p:sp>
      <p:graphicFrame>
        <p:nvGraphicFramePr>
          <p:cNvPr id="372" name="Table 8"/>
          <p:cNvGraphicFramePr/>
          <p:nvPr/>
        </p:nvGraphicFramePr>
        <p:xfrm>
          <a:off x="914400" y="4019549"/>
          <a:ext cx="7086592" cy="371475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221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4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14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14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14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14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14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14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214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2145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2145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2145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2145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2145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2145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2145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21456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21456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21456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21456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21456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21456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21456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21456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21456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21456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21456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21456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21456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21456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21456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45798" marR="45798" marT="45798" marB="45798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45798" marR="45798" marT="45798" marB="45798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45798" marR="45798" marT="45798" marB="45798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45798" marR="45798" marT="45798" marB="45798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45798" marR="45798" marT="45798" marB="45798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45798" marR="45798" marT="45798" marB="45798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45798" marR="45798" marT="45798" marB="45798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45798" marR="45798" marT="45798" marB="45798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45798" marR="45798" marT="45798" marB="45798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45798" marR="45798" marT="45798" marB="45798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45798" marR="45798" marT="45798" marB="45798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45798" marR="45798" marT="45798" marB="45798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45798" marR="45798" marT="45798" marB="45798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45798" marR="45798" marT="45798" marB="45798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45798" marR="45798" marT="45798" marB="45798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45798" marR="45798" marT="45798" marB="45798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45798" marR="45798" marT="45798" marB="45798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45798" marR="45798" marT="45798" marB="45798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45798" marR="45798" marT="45798" marB="45798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45798" marR="45798" marT="45798" marB="45798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45798" marR="45798" marT="45798" marB="45798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45798" marR="45798" marT="45798" marB="45798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45798" marR="45798" marT="45798" marB="45798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45798" marR="45798" marT="45798" marB="45798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45798" marR="45798" marT="45798" marB="45798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45798" marR="45798" marT="45798" marB="45798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45798" marR="45798" marT="45798" marB="45798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45798" marR="45798" marT="45798" marB="45798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45798" marR="45798" marT="45798" marB="45798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45798" marR="45798" marT="45798" marB="45798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45798" marR="45798" marT="45798" marB="45798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45798" marR="45798" marT="45798" marB="45798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3" name="Slide Number Placeholder 4"/>
          <p:cNvSpPr txBox="1">
            <a:spLocks noGrp="1"/>
          </p:cNvSpPr>
          <p:nvPr>
            <p:ph type="sldNum" sz="quarter" idx="4294967295"/>
          </p:nvPr>
        </p:nvSpPr>
        <p:spPr>
          <a:xfrm>
            <a:off x="146050" y="6356349"/>
            <a:ext cx="457200" cy="165101"/>
          </a:xfrm>
          <a:prstGeom prst="rect">
            <a:avLst/>
          </a:prstGeom>
          <a:solidFill>
            <a:srgbClr val="D34817"/>
          </a:solidFill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/>
          <a:lstStyle>
            <a:lvl1pPr algn="ctr">
              <a:defRPr sz="1100">
                <a:solidFill>
                  <a:srgbClr val="A7A7A7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fld id="{86CB4B4D-7CA3-9044-876B-883B54F8677D}" type="slidenum">
              <a:rPr/>
              <a:t>13</a:t>
            </a:fld>
            <a:endParaRPr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200">
                <a:solidFill>
                  <a:srgbClr val="000000"/>
                </a:solidFill>
              </a:defRPr>
            </a:pPr>
            <a:r>
              <a:t>value: </a:t>
            </a:r>
            <a:r>
              <a:rPr u="sng"/>
              <a:t>a sequence of bits in memory (cont’d)</a:t>
            </a:r>
          </a:p>
        </p:txBody>
      </p:sp>
      <p:sp>
        <p:nvSpPr>
          <p:cNvPr id="376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interpreted according to a type</a:t>
            </a:r>
          </a:p>
          <a:p>
            <a:r>
              <a:t>E,g, char x=‘8’;	</a:t>
            </a:r>
          </a:p>
          <a:p>
            <a:pPr>
              <a:defRPr u="sng"/>
            </a:pPr>
            <a:endParaRPr/>
          </a:p>
          <a:p>
            <a:pPr>
              <a:defRPr u="sng"/>
            </a:pPr>
            <a:endParaRPr/>
          </a:p>
          <a:p>
            <a:r>
              <a:t>is represented in memory as a seq. of </a:t>
            </a:r>
            <a:r>
              <a:rPr>
                <a:solidFill>
                  <a:srgbClr val="C00000"/>
                </a:solidFill>
              </a:rPr>
              <a:t>binary digits (i.e., bits</a:t>
            </a:r>
            <a:r>
              <a:t>) </a:t>
            </a:r>
          </a:p>
          <a:p>
            <a:pPr marL="342900" indent="-342900">
              <a:buSzTx/>
              <a:buNone/>
              <a:defRPr u="sng"/>
            </a:pPr>
            <a:endParaRPr/>
          </a:p>
          <a:p>
            <a:pPr>
              <a:defRPr u="sng"/>
            </a:pPr>
            <a:endParaRPr/>
          </a:p>
          <a:p>
            <a:r>
              <a:t>A char value is stored using char’s ASCII code	</a:t>
            </a:r>
          </a:p>
        </p:txBody>
      </p:sp>
      <p:grpSp>
        <p:nvGrpSpPr>
          <p:cNvPr id="379" name="Rectangle 4"/>
          <p:cNvGrpSpPr/>
          <p:nvPr/>
        </p:nvGrpSpPr>
        <p:grpSpPr>
          <a:xfrm>
            <a:off x="2514600" y="2638965"/>
            <a:ext cx="1600200" cy="437070"/>
            <a:chOff x="0" y="0"/>
            <a:chExt cx="1600200" cy="437068"/>
          </a:xfrm>
        </p:grpSpPr>
        <p:sp>
          <p:nvSpPr>
            <p:cNvPr id="377" name="Rectangle"/>
            <p:cNvSpPr/>
            <p:nvPr/>
          </p:nvSpPr>
          <p:spPr>
            <a:xfrm>
              <a:off x="0" y="28034"/>
              <a:ext cx="1600200" cy="381001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378" name="‘8’"/>
            <p:cNvSpPr txBox="1"/>
            <p:nvPr/>
          </p:nvSpPr>
          <p:spPr>
            <a:xfrm>
              <a:off x="595555" y="0"/>
              <a:ext cx="409090" cy="437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/>
            </a:lstStyle>
            <a:p>
              <a:r>
                <a:t>‘8’</a:t>
              </a:r>
            </a:p>
          </p:txBody>
        </p:sp>
      </p:grpSp>
      <p:sp>
        <p:nvSpPr>
          <p:cNvPr id="380" name="Text Box 14"/>
          <p:cNvSpPr txBox="1"/>
          <p:nvPr/>
        </p:nvSpPr>
        <p:spPr>
          <a:xfrm>
            <a:off x="1752600" y="2666999"/>
            <a:ext cx="53340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400"/>
              </a:spcBef>
            </a:lvl1pPr>
          </a:lstStyle>
          <a:p>
            <a:r>
              <a:t>x:</a:t>
            </a:r>
          </a:p>
        </p:txBody>
      </p:sp>
      <p:graphicFrame>
        <p:nvGraphicFramePr>
          <p:cNvPr id="381" name="Table 8"/>
          <p:cNvGraphicFramePr/>
          <p:nvPr/>
        </p:nvGraphicFramePr>
        <p:xfrm>
          <a:off x="2463800" y="4089400"/>
          <a:ext cx="2216152" cy="371475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2770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0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0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70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70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70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70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45798" marR="45798" marT="45798" marB="45798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45798" marR="45798" marT="45798" marB="45798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45798" marR="45798" marT="45798" marB="45798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45798" marR="45798" marT="45798" marB="45798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45798" marR="45798" marT="45798" marB="45798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45798" marR="45798" marT="45798" marB="45798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45798" marR="45798" marT="45798" marB="45798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45798" marR="45798" marT="45798" marB="45798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2" name="Slide Number Placeholder 4"/>
          <p:cNvSpPr txBox="1">
            <a:spLocks noGrp="1"/>
          </p:cNvSpPr>
          <p:nvPr>
            <p:ph type="sldNum" sz="quarter" idx="4294967295"/>
          </p:nvPr>
        </p:nvSpPr>
        <p:spPr>
          <a:xfrm>
            <a:off x="146050" y="6356349"/>
            <a:ext cx="457200" cy="165101"/>
          </a:xfrm>
          <a:prstGeom prst="rect">
            <a:avLst/>
          </a:prstGeom>
          <a:solidFill>
            <a:srgbClr val="D34817"/>
          </a:solidFill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/>
          <a:lstStyle>
            <a:lvl1pPr algn="ctr">
              <a:defRPr sz="1100">
                <a:solidFill>
                  <a:srgbClr val="A7A7A7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fld id="{86CB4B4D-7CA3-9044-876B-883B54F8677D}" type="slidenum">
              <a:rPr/>
              <a:t>14</a:t>
            </a:fld>
            <a:endParaRPr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ASCII Code</a:t>
            </a:r>
          </a:p>
        </p:txBody>
      </p:sp>
      <p:sp>
        <p:nvSpPr>
          <p:cNvPr id="385" name="Body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386" name="Content Placeholder 5" descr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2" y="1303337"/>
            <a:ext cx="8139113" cy="5554664"/>
          </a:xfrm>
          <a:prstGeom prst="rect">
            <a:avLst/>
          </a:prstGeom>
          <a:ln w="12700">
            <a:miter lim="400000"/>
          </a:ln>
        </p:spPr>
      </p:pic>
      <p:sp>
        <p:nvSpPr>
          <p:cNvPr id="387" name="Rectangle 7"/>
          <p:cNvSpPr/>
          <p:nvPr/>
        </p:nvSpPr>
        <p:spPr>
          <a:xfrm>
            <a:off x="3505200" y="5410200"/>
            <a:ext cx="1981200" cy="152400"/>
          </a:xfrm>
          <a:prstGeom prst="rect">
            <a:avLst/>
          </a:prstGeom>
          <a:ln w="25400">
            <a:solidFill>
              <a:srgbClr val="00A67B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88" name="Slide Number Placeholder 4"/>
          <p:cNvSpPr txBox="1">
            <a:spLocks noGrp="1"/>
          </p:cNvSpPr>
          <p:nvPr>
            <p:ph type="sldNum" sz="quarter" idx="4294967295"/>
          </p:nvPr>
        </p:nvSpPr>
        <p:spPr>
          <a:xfrm>
            <a:off x="146050" y="6356349"/>
            <a:ext cx="457200" cy="165101"/>
          </a:xfrm>
          <a:prstGeom prst="rect">
            <a:avLst/>
          </a:prstGeom>
          <a:solidFill>
            <a:srgbClr val="D34817"/>
          </a:solidFill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/>
          <a:lstStyle>
            <a:lvl1pPr algn="ctr">
              <a:defRPr sz="1100">
                <a:solidFill>
                  <a:srgbClr val="A7A7A7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fld id="{86CB4B4D-7CA3-9044-876B-883B54F8677D}" type="slidenum">
              <a:rPr/>
              <a:t>15</a:t>
            </a:fld>
            <a:endParaRPr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50391">
              <a:defRPr sz="3720">
                <a:solidFill>
                  <a:srgbClr val="000000"/>
                </a:solidFill>
              </a:defRPr>
            </a:lvl1pPr>
          </a:lstStyle>
          <a:p>
            <a:r>
              <a:t>A bit sequence (string) Interpretation</a:t>
            </a:r>
          </a:p>
        </p:txBody>
      </p:sp>
      <p:sp>
        <p:nvSpPr>
          <p:cNvPr id="391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Given a bit string in memory</a:t>
            </a:r>
          </a:p>
          <a:p>
            <a:endParaRPr/>
          </a:p>
          <a:p>
            <a:endParaRPr/>
          </a:p>
          <a:p>
            <a:r>
              <a:t>If it’s interpreted as integer, then it represents value 8</a:t>
            </a:r>
          </a:p>
          <a:p>
            <a:pPr lvl="1"/>
            <a:r>
              <a:t>1*2</a:t>
            </a:r>
            <a:r>
              <a:rPr baseline="29846"/>
              <a:t>3</a:t>
            </a:r>
            <a:r>
              <a:t>=8</a:t>
            </a:r>
          </a:p>
          <a:p>
            <a:endParaRPr/>
          </a:p>
          <a:p>
            <a:r>
              <a:t>If interpreted as char, there are two chars, a NULL char, and a BACKSPACE char</a:t>
            </a:r>
          </a:p>
        </p:txBody>
      </p:sp>
      <p:graphicFrame>
        <p:nvGraphicFramePr>
          <p:cNvPr id="392" name="Table 5"/>
          <p:cNvGraphicFramePr/>
          <p:nvPr/>
        </p:nvGraphicFramePr>
        <p:xfrm>
          <a:off x="1079500" y="2209800"/>
          <a:ext cx="4433888" cy="371475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2771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1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1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1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71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71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71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711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711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711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711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711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711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7711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7711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7711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45798" marR="45798" marT="45798" marB="45798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45798" marR="45798" marT="45798" marB="45798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45798" marR="45798" marT="45798" marB="45798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45798" marR="45798" marT="45798" marB="45798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45798" marR="45798" marT="45798" marB="45798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45798" marR="45798" marT="45798" marB="45798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45798" marR="45798" marT="45798" marB="45798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45798" marR="45798" marT="45798" marB="45798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45798" marR="45798" marT="45798" marB="45798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45798" marR="45798" marT="45798" marB="45798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45798" marR="45798" marT="45798" marB="45798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45798" marR="45798" marT="45798" marB="45798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45798" marR="45798" marT="45798" marB="45798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45798" marR="45798" marT="45798" marB="45798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45798" marR="45798" marT="45798" marB="45798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45798" marR="45798" marT="45798" marB="45798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3" name="Left-Right Arrow 6"/>
          <p:cNvSpPr/>
          <p:nvPr/>
        </p:nvSpPr>
        <p:spPr>
          <a:xfrm>
            <a:off x="1041400" y="2667000"/>
            <a:ext cx="2133600" cy="1524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>
            <a:solidFill>
              <a:srgbClr val="00A67B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94" name="Left-Right Arrow 7"/>
          <p:cNvSpPr/>
          <p:nvPr/>
        </p:nvSpPr>
        <p:spPr>
          <a:xfrm>
            <a:off x="3263900" y="2667000"/>
            <a:ext cx="2133600" cy="1524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>
            <a:solidFill>
              <a:srgbClr val="00A67B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95" name="Slide Number Placeholder 4"/>
          <p:cNvSpPr txBox="1">
            <a:spLocks noGrp="1"/>
          </p:cNvSpPr>
          <p:nvPr>
            <p:ph type="sldNum" sz="quarter" idx="4294967295"/>
          </p:nvPr>
        </p:nvSpPr>
        <p:spPr>
          <a:xfrm>
            <a:off x="146050" y="6356349"/>
            <a:ext cx="457200" cy="165101"/>
          </a:xfrm>
          <a:prstGeom prst="rect">
            <a:avLst/>
          </a:prstGeom>
          <a:solidFill>
            <a:srgbClr val="D34817"/>
          </a:solidFill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/>
          <a:lstStyle>
            <a:lvl1pPr algn="ctr">
              <a:defRPr sz="1100">
                <a:solidFill>
                  <a:srgbClr val="A7A7A7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fld id="{86CB4B4D-7CA3-9044-876B-883B54F8677D}" type="slidenum">
              <a:rPr/>
              <a:t>16</a:t>
            </a:fld>
            <a:endParaRPr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Rectangle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A technical detail</a:t>
            </a:r>
          </a:p>
        </p:txBody>
      </p:sp>
      <p:sp>
        <p:nvSpPr>
          <p:cNvPr id="398" name="Rectangle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74320" indent="-274320">
              <a:lnSpc>
                <a:spcPct val="80000"/>
              </a:lnSpc>
              <a:buChar char="⦿"/>
              <a:defRPr sz="2400"/>
            </a:pPr>
            <a:r>
              <a:t>In memory, everything is just bits; type is what gives meaning to the bits</a:t>
            </a:r>
          </a:p>
          <a:p>
            <a:pPr marL="444500" lvl="1" indent="-367791">
              <a:lnSpc>
                <a:spcPct val="80000"/>
              </a:lnSpc>
              <a:buSzTx/>
              <a:buNone/>
              <a:defRPr sz="2400" b="1">
                <a:solidFill>
                  <a:srgbClr val="6C6C6C"/>
                </a:solidFill>
              </a:defRPr>
            </a:pPr>
            <a:r>
              <a:t>char c = 'a';</a:t>
            </a:r>
          </a:p>
          <a:p>
            <a:pPr marL="444500" lvl="1" indent="-367791">
              <a:lnSpc>
                <a:spcPct val="80000"/>
              </a:lnSpc>
              <a:buSzTx/>
              <a:buNone/>
              <a:defRPr sz="2400" b="1">
                <a:solidFill>
                  <a:srgbClr val="6C6C6C"/>
                </a:solidFill>
              </a:defRPr>
            </a:pPr>
            <a:r>
              <a:t>cout &lt;&lt; c;	// </a:t>
            </a:r>
            <a:r>
              <a:rPr b="0" i="1">
                <a:latin typeface="Times New Roman"/>
                <a:ea typeface="Times New Roman"/>
                <a:cs typeface="Times New Roman"/>
                <a:sym typeface="Times New Roman"/>
              </a:rPr>
              <a:t>print the value of character variable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0" i="1">
                <a:latin typeface="Times New Roman"/>
                <a:ea typeface="Times New Roman"/>
                <a:cs typeface="Times New Roman"/>
                <a:sym typeface="Times New Roman"/>
              </a:rPr>
              <a:t>, which is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</a:p>
          <a:p>
            <a:pPr marL="444500" lvl="1" indent="-367791">
              <a:lnSpc>
                <a:spcPct val="80000"/>
              </a:lnSpc>
              <a:buSzTx/>
              <a:buNone/>
              <a:defRPr sz="2400" b="1">
                <a:solidFill>
                  <a:srgbClr val="C00000"/>
                </a:solidFill>
              </a:defRPr>
            </a:pPr>
            <a:r>
              <a:t>int i = c;</a:t>
            </a:r>
          </a:p>
          <a:p>
            <a:pPr marL="444500" lvl="1" indent="-367791">
              <a:lnSpc>
                <a:spcPct val="80000"/>
              </a:lnSpc>
              <a:buSzTx/>
              <a:buNone/>
              <a:defRPr sz="2400" b="1">
                <a:solidFill>
                  <a:srgbClr val="6C6C6C"/>
                </a:solidFill>
              </a:defRPr>
            </a:pPr>
            <a:r>
              <a:t>cout &lt;&lt; i;	// </a:t>
            </a:r>
            <a:r>
              <a:rPr b="0" i="1">
                <a:latin typeface="Times New Roman"/>
                <a:ea typeface="Times New Roman"/>
                <a:cs typeface="Times New Roman"/>
                <a:sym typeface="Times New Roman"/>
              </a:rPr>
              <a:t>print the integer value of the character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 c, </a:t>
            </a:r>
            <a:r>
              <a:rPr b="0" i="1">
                <a:latin typeface="Times New Roman"/>
                <a:ea typeface="Times New Roman"/>
                <a:cs typeface="Times New Roman"/>
                <a:sym typeface="Times New Roman"/>
              </a:rPr>
              <a:t>which is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97</a:t>
            </a:r>
          </a:p>
          <a:p>
            <a:pPr marL="444500" lvl="1" indent="-367791">
              <a:lnSpc>
                <a:spcPct val="80000"/>
              </a:lnSpc>
              <a:buSzTx/>
              <a:buNone/>
              <a:defRPr>
                <a:solidFill>
                  <a:srgbClr val="FF0000"/>
                </a:solidFill>
              </a:defRPr>
            </a:pPr>
            <a:r>
              <a:t>            int i = c;</a:t>
            </a:r>
          </a:p>
          <a:p>
            <a:pPr marL="444500" lvl="1" indent="-367791">
              <a:lnSpc>
                <a:spcPct val="80000"/>
              </a:lnSpc>
              <a:buSzTx/>
              <a:buNone/>
              <a:defRPr sz="2100">
                <a:solidFill>
                  <a:srgbClr val="FF0000"/>
                </a:solidFill>
              </a:defRPr>
            </a:pPr>
            <a:endParaRPr/>
          </a:p>
          <a:p>
            <a:pPr marL="521208" lvl="1" indent="-444500">
              <a:lnSpc>
                <a:spcPct val="80000"/>
              </a:lnSpc>
              <a:buClr>
                <a:schemeClr val="accent4"/>
              </a:buClr>
              <a:buChar char="◼"/>
              <a:defRPr sz="2100"/>
            </a:pPr>
            <a:endParaRPr/>
          </a:p>
          <a:p>
            <a:pPr marL="521208" lvl="1" indent="-444500">
              <a:lnSpc>
                <a:spcPct val="80000"/>
              </a:lnSpc>
              <a:buClr>
                <a:schemeClr val="accent4"/>
              </a:buClr>
              <a:buChar char="◼"/>
              <a:defRPr sz="2100"/>
            </a:pPr>
            <a:endParaRPr/>
          </a:p>
          <a:p>
            <a:pPr marL="521208" lvl="1" indent="-444500">
              <a:lnSpc>
                <a:spcPct val="80000"/>
              </a:lnSpc>
              <a:buClr>
                <a:schemeClr val="accent4"/>
              </a:buClr>
              <a:buChar char="◼"/>
              <a:defRPr sz="2100"/>
            </a:pPr>
            <a:r>
              <a:t>Assign a char value to a int type variable ?!</a:t>
            </a:r>
          </a:p>
          <a:p>
            <a:pPr marL="521208" lvl="1" indent="-444500">
              <a:lnSpc>
                <a:spcPct val="80000"/>
              </a:lnSpc>
              <a:buClr>
                <a:schemeClr val="accent4"/>
              </a:buClr>
              <a:buChar char="◼"/>
              <a:defRPr sz="2100">
                <a:solidFill>
                  <a:srgbClr val="C00000"/>
                </a:solidFill>
              </a:defRPr>
            </a:pPr>
            <a:r>
              <a:t>A safe type conversion ! Why?</a:t>
            </a:r>
          </a:p>
        </p:txBody>
      </p:sp>
      <p:sp>
        <p:nvSpPr>
          <p:cNvPr id="399" name="TextBox 9"/>
          <p:cNvSpPr txBox="1"/>
          <p:nvPr/>
        </p:nvSpPr>
        <p:spPr>
          <a:xfrm>
            <a:off x="4114800" y="4343400"/>
            <a:ext cx="3410382" cy="710565"/>
          </a:xfrm>
          <a:prstGeom prst="rect">
            <a:avLst/>
          </a:prstGeom>
          <a:ln>
            <a:solidFill>
              <a:srgbClr val="00B0F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1" indent="457200">
              <a:defRPr sz="2000">
                <a:latin typeface="Tahoma"/>
                <a:ea typeface="Tahoma"/>
                <a:cs typeface="Tahoma"/>
                <a:sym typeface="Tahoma"/>
              </a:defRPr>
            </a:pPr>
            <a:r>
              <a:t>Right-hand-side (RHS) is </a:t>
            </a:r>
          </a:p>
          <a:p>
            <a:pPr lvl="1" indent="457200">
              <a:defRPr sz="2000">
                <a:latin typeface="Tahoma"/>
                <a:ea typeface="Tahoma"/>
                <a:cs typeface="Tahoma"/>
                <a:sym typeface="Tahoma"/>
              </a:defRPr>
            </a:pPr>
            <a:r>
              <a:t>a value of char type</a:t>
            </a:r>
          </a:p>
        </p:txBody>
      </p:sp>
      <p:sp>
        <p:nvSpPr>
          <p:cNvPr id="400" name="TextBox 10"/>
          <p:cNvSpPr txBox="1"/>
          <p:nvPr/>
        </p:nvSpPr>
        <p:spPr>
          <a:xfrm>
            <a:off x="152400" y="4343400"/>
            <a:ext cx="2972455" cy="710565"/>
          </a:xfrm>
          <a:prstGeom prst="rect">
            <a:avLst/>
          </a:prstGeom>
          <a:ln>
            <a:solidFill>
              <a:srgbClr val="00B05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1" indent="457200">
              <a:defRPr sz="2000">
                <a:latin typeface="Tahoma"/>
                <a:ea typeface="Tahoma"/>
                <a:cs typeface="Tahoma"/>
                <a:sym typeface="Tahoma"/>
              </a:defRPr>
            </a:pPr>
            <a:r>
              <a:t>Left-hand-side (LHS) </a:t>
            </a:r>
          </a:p>
          <a:p>
            <a:pPr lvl="1" indent="457200">
              <a:defRPr sz="2000">
                <a:latin typeface="Tahoma"/>
                <a:ea typeface="Tahoma"/>
                <a:cs typeface="Tahoma"/>
                <a:sym typeface="Tahoma"/>
              </a:defRPr>
            </a:pPr>
            <a:r>
              <a:t>is an int type variable</a:t>
            </a:r>
          </a:p>
        </p:txBody>
      </p:sp>
      <p:sp>
        <p:nvSpPr>
          <p:cNvPr id="401" name="Straight Arrow Connector 12"/>
          <p:cNvSpPr/>
          <p:nvPr/>
        </p:nvSpPr>
        <p:spPr>
          <a:xfrm flipV="1">
            <a:off x="2895600" y="4343399"/>
            <a:ext cx="76201" cy="1066801"/>
          </a:xfrm>
          <a:prstGeom prst="line">
            <a:avLst/>
          </a:prstGeom>
          <a:ln>
            <a:solidFill>
              <a:srgbClr val="00DFA4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02" name="Slide Number Placeholder 5"/>
          <p:cNvSpPr txBox="1">
            <a:spLocks noGrp="1"/>
          </p:cNvSpPr>
          <p:nvPr>
            <p:ph type="sldNum" sz="quarter" idx="4294967295"/>
          </p:nvPr>
        </p:nvSpPr>
        <p:spPr>
          <a:xfrm>
            <a:off x="146050" y="6356349"/>
            <a:ext cx="457200" cy="165101"/>
          </a:xfrm>
          <a:prstGeom prst="rect">
            <a:avLst/>
          </a:prstGeom>
          <a:solidFill>
            <a:srgbClr val="D34817"/>
          </a:solidFill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/>
          <a:lstStyle>
            <a:lvl1pPr algn="ctr">
              <a:defRPr sz="1100">
                <a:solidFill>
                  <a:srgbClr val="A7A7A7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fld id="{86CB4B4D-7CA3-9044-876B-883B54F8677D}" type="slidenum">
              <a:rPr/>
              <a:t>17</a:t>
            </a:fld>
            <a:endParaRPr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Title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Sizeof operator</a:t>
            </a:r>
          </a:p>
        </p:txBody>
      </p:sp>
      <p:sp>
        <p:nvSpPr>
          <p:cNvPr id="405" name="Content Placeholder 7"/>
          <p:cNvSpPr txBox="1">
            <a:spLocks noGrp="1"/>
          </p:cNvSpPr>
          <p:nvPr>
            <p:ph type="body" idx="1"/>
          </p:nvPr>
        </p:nvSpPr>
        <p:spPr>
          <a:xfrm>
            <a:off x="381000" y="1712912"/>
            <a:ext cx="7772400" cy="4572001"/>
          </a:xfrm>
          <a:prstGeom prst="rect">
            <a:avLst/>
          </a:prstGeom>
        </p:spPr>
        <p:txBody>
          <a:bodyPr/>
          <a:lstStyle/>
          <a:p>
            <a:pPr marL="342900" indent="-342900">
              <a:buSzTx/>
              <a:buNone/>
              <a:defRPr sz="2000"/>
            </a:pPr>
            <a:endParaRPr/>
          </a:p>
          <a:p>
            <a:pPr marL="342900" indent="-342900">
              <a:buSzTx/>
              <a:buNone/>
              <a:defRPr sz="2000"/>
            </a:pPr>
            <a:r>
              <a:t> cout &lt;&lt;"sizeof bool is " &lt;&lt; </a:t>
            </a:r>
            <a:r>
              <a:rPr>
                <a:solidFill>
                  <a:srgbClr val="FF0000"/>
                </a:solidFill>
              </a:rPr>
              <a:t>sizeof</a:t>
            </a:r>
            <a:r>
              <a:t> (bool)  &lt;&lt; "\n"</a:t>
            </a:r>
          </a:p>
          <a:p>
            <a:pPr marL="342900" indent="-342900">
              <a:buSzTx/>
              <a:buNone/>
              <a:defRPr sz="2000"/>
            </a:pPr>
            <a:r>
              <a:t>        &lt;&lt;"sizeof char is " &lt;&lt; sizeof (char)  &lt;&lt; "\n"</a:t>
            </a:r>
          </a:p>
          <a:p>
            <a:pPr marL="342900" indent="-342900">
              <a:buSzTx/>
              <a:buNone/>
              <a:defRPr sz="2000"/>
            </a:pPr>
            <a:r>
              <a:t>        &lt;&lt;"sizeof int is " &lt;&lt; sizeof (int)  &lt;&lt; "\n"</a:t>
            </a:r>
          </a:p>
          <a:p>
            <a:pPr marL="342900" indent="-342900">
              <a:buSzTx/>
              <a:buNone/>
              <a:defRPr sz="2000"/>
            </a:pPr>
            <a:r>
              <a:t>        &lt;&lt;"sizeof short is " &lt;&lt; sizeof (short)  &lt;&lt; "\n"</a:t>
            </a:r>
          </a:p>
          <a:p>
            <a:pPr marL="342900" indent="-342900">
              <a:buSzTx/>
              <a:buNone/>
              <a:defRPr sz="2000"/>
            </a:pPr>
            <a:r>
              <a:t>        &lt;&lt;"sizeof long is " &lt;&lt; sizeof (long)  &lt;&lt; "\n"</a:t>
            </a:r>
          </a:p>
          <a:p>
            <a:pPr marL="342900" indent="-342900">
              <a:buSzTx/>
              <a:buNone/>
              <a:defRPr sz="2000"/>
            </a:pPr>
            <a:r>
              <a:t>        &lt;&lt;"sizeof double is " &lt;&lt; sizeof (double)  &lt;&lt; "\n"</a:t>
            </a:r>
          </a:p>
          <a:p>
            <a:pPr marL="342900" indent="-342900">
              <a:buSzTx/>
              <a:buNone/>
              <a:defRPr sz="2000"/>
            </a:pPr>
            <a:r>
              <a:t>        &lt;&lt;"sizeof float is " &lt;&lt; sizeof (float)  &lt;&lt; "\n";</a:t>
            </a:r>
          </a:p>
        </p:txBody>
      </p:sp>
      <p:sp>
        <p:nvSpPr>
          <p:cNvPr id="406" name="TextBox 5"/>
          <p:cNvSpPr txBox="1"/>
          <p:nvPr/>
        </p:nvSpPr>
        <p:spPr>
          <a:xfrm>
            <a:off x="5181600" y="1371599"/>
            <a:ext cx="4592797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Yields size of its operand </a:t>
            </a:r>
          </a:p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with respect to size of type </a:t>
            </a:r>
            <a:r>
              <a:rPr b="1"/>
              <a:t>char</a:t>
            </a:r>
            <a:r>
              <a:t>.</a:t>
            </a:r>
          </a:p>
        </p:txBody>
      </p:sp>
      <p:sp>
        <p:nvSpPr>
          <p:cNvPr id="407" name="TextBox 7"/>
          <p:cNvSpPr txBox="1"/>
          <p:nvPr/>
        </p:nvSpPr>
        <p:spPr>
          <a:xfrm>
            <a:off x="6476999" y="3822700"/>
            <a:ext cx="2427051" cy="3037840"/>
          </a:xfrm>
          <a:prstGeom prst="rect">
            <a:avLst/>
          </a:prstGeom>
          <a:solidFill>
            <a:srgbClr val="FFFF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sizeof bool is 1</a:t>
            </a:r>
          </a:p>
          <a:p>
            <a:pPr>
              <a:defRPr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sizeof char is 1</a:t>
            </a:r>
          </a:p>
          <a:p>
            <a:pPr>
              <a:defRPr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sizeof int is 4</a:t>
            </a:r>
          </a:p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sizeof short is 2</a:t>
            </a:r>
          </a:p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sizeof long is 8</a:t>
            </a:r>
          </a:p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sizeof double is 8</a:t>
            </a:r>
          </a:p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sizeof float is 4</a:t>
            </a:r>
          </a:p>
        </p:txBody>
      </p:sp>
      <p:sp>
        <p:nvSpPr>
          <p:cNvPr id="408" name="Slide Number Placeholder 5"/>
          <p:cNvSpPr txBox="1">
            <a:spLocks noGrp="1"/>
          </p:cNvSpPr>
          <p:nvPr>
            <p:ph type="sldNum" sz="quarter" idx="4294967295"/>
          </p:nvPr>
        </p:nvSpPr>
        <p:spPr>
          <a:xfrm>
            <a:off x="146050" y="6356349"/>
            <a:ext cx="457200" cy="165101"/>
          </a:xfrm>
          <a:prstGeom prst="rect">
            <a:avLst/>
          </a:prstGeom>
          <a:solidFill>
            <a:srgbClr val="D34817"/>
          </a:solidFill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/>
          <a:lstStyle>
            <a:lvl1pPr algn="ctr">
              <a:defRPr sz="1100">
                <a:solidFill>
                  <a:srgbClr val="A7A7A7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fld id="{86CB4B4D-7CA3-9044-876B-883B54F8677D}" type="slidenum">
              <a:rPr/>
              <a:t>18</a:t>
            </a:fld>
            <a:endParaRPr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Rectangle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Char-to-int</a:t>
            </a:r>
            <a:r>
              <a:rPr>
                <a:solidFill>
                  <a:srgbClr val="FFFFFF"/>
                </a:solidFill>
              </a:rPr>
              <a:t> conversion</a:t>
            </a:r>
          </a:p>
        </p:txBody>
      </p:sp>
      <p:sp>
        <p:nvSpPr>
          <p:cNvPr id="411" name="Rectangle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4500" lvl="1" indent="-367791">
              <a:lnSpc>
                <a:spcPct val="80000"/>
              </a:lnSpc>
              <a:buSzTx/>
              <a:buNone/>
              <a:defRPr sz="2000">
                <a:solidFill>
                  <a:srgbClr val="6C6C6C"/>
                </a:solidFill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44500" lvl="1" indent="-367791">
              <a:lnSpc>
                <a:spcPct val="80000"/>
              </a:lnSpc>
              <a:buSzTx/>
              <a:buNone/>
              <a:defRPr sz="2000" b="1">
                <a:solidFill>
                  <a:srgbClr val="6C6C6C"/>
                </a:solidFill>
              </a:defRPr>
            </a:pPr>
            <a:r>
              <a:t>char c = 'a';</a:t>
            </a:r>
          </a:p>
          <a:p>
            <a:pPr marL="444500" lvl="1" indent="-367791">
              <a:lnSpc>
                <a:spcPct val="80000"/>
              </a:lnSpc>
              <a:buSzTx/>
              <a:buNone/>
              <a:defRPr sz="2000" b="1">
                <a:solidFill>
                  <a:srgbClr val="6C6C6C"/>
                </a:solidFill>
              </a:defRPr>
            </a:pPr>
            <a:r>
              <a:t>cout &lt;&lt; c;	// </a:t>
            </a:r>
            <a:r>
              <a:rPr b="0" i="1">
                <a:latin typeface="Times New Roman"/>
                <a:ea typeface="Times New Roman"/>
                <a:cs typeface="Times New Roman"/>
                <a:sym typeface="Times New Roman"/>
              </a:rPr>
              <a:t>print the value of character variable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0" i="1">
                <a:latin typeface="Times New Roman"/>
                <a:ea typeface="Times New Roman"/>
                <a:cs typeface="Times New Roman"/>
                <a:sym typeface="Times New Roman"/>
              </a:rPr>
              <a:t>, which is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</a:p>
          <a:p>
            <a:pPr marL="444500" lvl="1" indent="-367791">
              <a:lnSpc>
                <a:spcPct val="80000"/>
              </a:lnSpc>
              <a:buSzTx/>
              <a:buNone/>
              <a:defRPr sz="2000" b="1">
                <a:solidFill>
                  <a:srgbClr val="C00000"/>
                </a:solidFill>
              </a:defRPr>
            </a:pPr>
            <a:r>
              <a:t>int i = c;</a:t>
            </a:r>
          </a:p>
          <a:p>
            <a:pPr marL="444500" lvl="1" indent="-367791">
              <a:lnSpc>
                <a:spcPct val="80000"/>
              </a:lnSpc>
              <a:buSzTx/>
              <a:buNone/>
              <a:defRPr sz="2000" b="1">
                <a:solidFill>
                  <a:srgbClr val="6C6C6C"/>
                </a:solidFill>
              </a:defRPr>
            </a:pPr>
            <a:r>
              <a:t>cout &lt;&lt; i;	// </a:t>
            </a:r>
            <a:r>
              <a:rPr b="0" i="1">
                <a:latin typeface="Times New Roman"/>
                <a:ea typeface="Times New Roman"/>
                <a:cs typeface="Times New Roman"/>
                <a:sym typeface="Times New Roman"/>
              </a:rPr>
              <a:t>print the integer value of the character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 c, </a:t>
            </a:r>
            <a:r>
              <a:rPr b="0" i="1">
                <a:latin typeface="Times New Roman"/>
                <a:ea typeface="Times New Roman"/>
                <a:cs typeface="Times New Roman"/>
                <a:sym typeface="Times New Roman"/>
              </a:rPr>
              <a:t>which is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97</a:t>
            </a:r>
          </a:p>
          <a:p>
            <a:pPr marL="444500" lvl="1" indent="-367791">
              <a:lnSpc>
                <a:spcPct val="80000"/>
              </a:lnSpc>
              <a:buSzTx/>
              <a:buNone/>
              <a:defRPr sz="2000" b="1" i="1">
                <a:solidFill>
                  <a:srgbClr val="6C6C6C"/>
                </a:solidFill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3558" indent="-342900">
              <a:lnSpc>
                <a:spcPct val="80000"/>
              </a:lnSpc>
              <a:buClr>
                <a:schemeClr val="accent4"/>
              </a:buClr>
              <a:buChar char="⦿"/>
              <a:defRPr sz="2400"/>
            </a:pPr>
            <a:r>
              <a:t>No information is lost in the conversion</a:t>
            </a:r>
          </a:p>
          <a:p>
            <a:pPr marL="342900" indent="-412241">
              <a:lnSpc>
                <a:spcPct val="80000"/>
              </a:lnSpc>
              <a:buSzTx/>
              <a:buNone/>
              <a:defRPr sz="2400"/>
            </a:pPr>
            <a:r>
              <a:t>    char c2=i;   //c2 has same value as c</a:t>
            </a:r>
          </a:p>
          <a:p>
            <a:pPr marL="521208" lvl="1" indent="-444500">
              <a:lnSpc>
                <a:spcPct val="80000"/>
              </a:lnSpc>
              <a:buClr>
                <a:schemeClr val="accent4"/>
              </a:buClr>
              <a:buChar char="◼"/>
              <a:defRPr sz="2100"/>
            </a:pPr>
            <a:r>
              <a:t>Can convert int back to char type, and get the original value</a:t>
            </a:r>
          </a:p>
          <a:p>
            <a:pPr marL="273558" indent="-342900">
              <a:lnSpc>
                <a:spcPct val="80000"/>
              </a:lnSpc>
              <a:buClr>
                <a:schemeClr val="accent4"/>
              </a:buClr>
              <a:buChar char="⦿"/>
              <a:defRPr sz="2400">
                <a:solidFill>
                  <a:srgbClr val="C00000"/>
                </a:solidFill>
              </a:defRPr>
            </a:pPr>
            <a:r>
              <a:t>Safe conversion:</a:t>
            </a:r>
          </a:p>
          <a:p>
            <a:pPr marL="521208" lvl="1" indent="-444500">
              <a:lnSpc>
                <a:spcPct val="80000"/>
              </a:lnSpc>
              <a:buClr>
                <a:schemeClr val="accent4"/>
              </a:buClr>
              <a:buChar char="◼"/>
              <a:defRPr sz="2100">
                <a:solidFill>
                  <a:srgbClr val="C00000"/>
                </a:solidFill>
              </a:defRPr>
            </a:pPr>
            <a:r>
              <a:t>bool to char, int, double</a:t>
            </a:r>
          </a:p>
          <a:p>
            <a:pPr marL="521208" lvl="1" indent="-444500">
              <a:lnSpc>
                <a:spcPct val="80000"/>
              </a:lnSpc>
              <a:buClr>
                <a:schemeClr val="accent4"/>
              </a:buClr>
              <a:buChar char="◼"/>
              <a:defRPr sz="2100">
                <a:solidFill>
                  <a:srgbClr val="C00000"/>
                </a:solidFill>
              </a:defRPr>
            </a:pPr>
            <a:r>
              <a:t>char to int, double</a:t>
            </a:r>
          </a:p>
          <a:p>
            <a:pPr marL="521208" lvl="1" indent="-444500">
              <a:lnSpc>
                <a:spcPct val="80000"/>
              </a:lnSpc>
              <a:buClr>
                <a:schemeClr val="accent4"/>
              </a:buClr>
              <a:buChar char="◼"/>
              <a:defRPr sz="2100">
                <a:solidFill>
                  <a:srgbClr val="C00000"/>
                </a:solidFill>
              </a:defRPr>
            </a:pPr>
            <a:r>
              <a:t>int to double</a:t>
            </a:r>
          </a:p>
        </p:txBody>
      </p:sp>
      <p:grpSp>
        <p:nvGrpSpPr>
          <p:cNvPr id="414" name="Rectangle 4"/>
          <p:cNvGrpSpPr/>
          <p:nvPr/>
        </p:nvGrpSpPr>
        <p:grpSpPr>
          <a:xfrm>
            <a:off x="5562600" y="1905000"/>
            <a:ext cx="1219200" cy="381000"/>
            <a:chOff x="0" y="0"/>
            <a:chExt cx="1219200" cy="381000"/>
          </a:xfrm>
        </p:grpSpPr>
        <p:sp>
          <p:nvSpPr>
            <p:cNvPr id="412" name="Rectangle"/>
            <p:cNvSpPr/>
            <p:nvPr/>
          </p:nvSpPr>
          <p:spPr>
            <a:xfrm>
              <a:off x="0" y="0"/>
              <a:ext cx="1219200" cy="381000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413" name="01100001"/>
            <p:cNvSpPr txBox="1"/>
            <p:nvPr/>
          </p:nvSpPr>
          <p:spPr>
            <a:xfrm>
              <a:off x="57467" y="15169"/>
              <a:ext cx="1104266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1800"/>
              </a:lvl1pPr>
            </a:lstStyle>
            <a:p>
              <a:r>
                <a:t>01100001</a:t>
              </a:r>
            </a:p>
          </p:txBody>
        </p:sp>
      </p:grpSp>
      <p:sp>
        <p:nvSpPr>
          <p:cNvPr id="415" name="Text Box 14"/>
          <p:cNvSpPr txBox="1"/>
          <p:nvPr/>
        </p:nvSpPr>
        <p:spPr>
          <a:xfrm>
            <a:off x="4800600" y="1904999"/>
            <a:ext cx="53340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400"/>
              </a:spcBef>
            </a:lvl1pPr>
          </a:lstStyle>
          <a:p>
            <a:r>
              <a:t>c:</a:t>
            </a:r>
          </a:p>
        </p:txBody>
      </p:sp>
      <p:grpSp>
        <p:nvGrpSpPr>
          <p:cNvPr id="418" name="Rectangle 4"/>
          <p:cNvGrpSpPr/>
          <p:nvPr/>
        </p:nvGrpSpPr>
        <p:grpSpPr>
          <a:xfrm>
            <a:off x="4843798" y="2438400"/>
            <a:ext cx="4028404" cy="381000"/>
            <a:chOff x="0" y="0"/>
            <a:chExt cx="4028402" cy="381000"/>
          </a:xfrm>
        </p:grpSpPr>
        <p:sp>
          <p:nvSpPr>
            <p:cNvPr id="416" name="Rectangle"/>
            <p:cNvSpPr/>
            <p:nvPr/>
          </p:nvSpPr>
          <p:spPr>
            <a:xfrm>
              <a:off x="33001" y="0"/>
              <a:ext cx="3962401" cy="381000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417" name="0000000000000000000000001100001"/>
            <p:cNvSpPr txBox="1"/>
            <p:nvPr/>
          </p:nvSpPr>
          <p:spPr>
            <a:xfrm>
              <a:off x="0" y="15169"/>
              <a:ext cx="4028403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>
                <a:defRPr sz="1800"/>
              </a:pPr>
              <a:r>
                <a:t>00000000000000000000000</a:t>
              </a:r>
              <a:r>
                <a:rPr>
                  <a:solidFill>
                    <a:srgbClr val="FF0000"/>
                  </a:solidFill>
                </a:rPr>
                <a:t>01100001</a:t>
              </a:r>
            </a:p>
          </p:txBody>
        </p:sp>
      </p:grpSp>
      <p:sp>
        <p:nvSpPr>
          <p:cNvPr id="419" name="Text Box 14"/>
          <p:cNvSpPr txBox="1"/>
          <p:nvPr/>
        </p:nvSpPr>
        <p:spPr>
          <a:xfrm>
            <a:off x="4267200" y="2514599"/>
            <a:ext cx="53340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400"/>
              </a:spcBef>
            </a:lvl1pPr>
          </a:lstStyle>
          <a:p>
            <a:r>
              <a:t>i:</a:t>
            </a:r>
          </a:p>
        </p:txBody>
      </p:sp>
      <p:sp>
        <p:nvSpPr>
          <p:cNvPr id="420" name="Slide Number Placeholder 5"/>
          <p:cNvSpPr txBox="1">
            <a:spLocks noGrp="1"/>
          </p:cNvSpPr>
          <p:nvPr>
            <p:ph type="sldNum" sz="quarter" idx="4294967295"/>
          </p:nvPr>
        </p:nvSpPr>
        <p:spPr>
          <a:xfrm>
            <a:off x="146050" y="6356349"/>
            <a:ext cx="457200" cy="165101"/>
          </a:xfrm>
          <a:prstGeom prst="rect">
            <a:avLst/>
          </a:prstGeom>
          <a:solidFill>
            <a:srgbClr val="D34817"/>
          </a:solidFill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/>
          <a:lstStyle>
            <a:lvl1pPr algn="ctr">
              <a:defRPr sz="1100">
                <a:solidFill>
                  <a:srgbClr val="A7A7A7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fld id="{86CB4B4D-7CA3-9044-876B-883B54F8677D}" type="slidenum">
              <a:rPr/>
              <a:t>19</a:t>
            </a:fld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omputation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1"/>
          </a:xfrm>
          <a:prstGeom prst="rect">
            <a:avLst/>
          </a:prstGeom>
        </p:spPr>
        <p:txBody>
          <a:bodyPr/>
          <a:lstStyle/>
          <a:p>
            <a:r>
              <a:t>Computation</a:t>
            </a:r>
          </a:p>
        </p:txBody>
      </p:sp>
      <p:sp>
        <p:nvSpPr>
          <p:cNvPr id="266" name="Input: from keyboard, files, other input devices, other programs, other parts of a program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59396" indent="-259396" defTabSz="868680">
              <a:lnSpc>
                <a:spcPct val="70000"/>
              </a:lnSpc>
              <a:spcBef>
                <a:spcPts val="1500"/>
              </a:spcBef>
              <a:buChar char="●"/>
              <a:defRPr sz="2200"/>
            </a:pPr>
            <a:r>
              <a:t>Input: from keyboard, files, other input devices, other programs, other parts of a program</a:t>
            </a:r>
          </a:p>
          <a:p>
            <a:pPr marL="259396" indent="-259396" defTabSz="868680">
              <a:lnSpc>
                <a:spcPct val="70000"/>
              </a:lnSpc>
              <a:spcBef>
                <a:spcPts val="1500"/>
              </a:spcBef>
              <a:buChar char="●"/>
              <a:defRPr sz="2200"/>
            </a:pPr>
            <a:r>
              <a:t>Computation – what our program will do with the input to produce the output.</a:t>
            </a:r>
          </a:p>
          <a:p>
            <a:pPr marL="259396" indent="-259396" defTabSz="868680">
              <a:lnSpc>
                <a:spcPct val="70000"/>
              </a:lnSpc>
              <a:spcBef>
                <a:spcPts val="1500"/>
              </a:spcBef>
              <a:buChar char="●"/>
              <a:defRPr sz="2200"/>
            </a:pPr>
            <a:r>
              <a:t>Output: to screen, files, other output devices, other programs, other parts of a program</a:t>
            </a:r>
          </a:p>
        </p:txBody>
      </p:sp>
      <p:sp>
        <p:nvSpPr>
          <p:cNvPr id="267" name="Rounded Rectangle"/>
          <p:cNvSpPr/>
          <p:nvPr/>
        </p:nvSpPr>
        <p:spPr>
          <a:xfrm>
            <a:off x="3111500" y="3517900"/>
            <a:ext cx="2743200" cy="1905000"/>
          </a:xfrm>
          <a:prstGeom prst="roundRect">
            <a:avLst>
              <a:gd name="adj" fmla="val 16667"/>
            </a:avLst>
          </a:prstGeom>
          <a:solidFill>
            <a:srgbClr val="D34817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268" name="(input) data"/>
          <p:cNvSpPr txBox="1"/>
          <p:nvPr/>
        </p:nvSpPr>
        <p:spPr>
          <a:xfrm>
            <a:off x="215900" y="4051300"/>
            <a:ext cx="1676400" cy="348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spcBef>
                <a:spcPts val="1000"/>
              </a:spcBef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(input) data</a:t>
            </a:r>
          </a:p>
        </p:txBody>
      </p:sp>
      <p:sp>
        <p:nvSpPr>
          <p:cNvPr id="269" name="(output) data"/>
          <p:cNvSpPr txBox="1"/>
          <p:nvPr/>
        </p:nvSpPr>
        <p:spPr>
          <a:xfrm>
            <a:off x="6769100" y="4127500"/>
            <a:ext cx="1752600" cy="348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(output) data</a:t>
            </a:r>
          </a:p>
        </p:txBody>
      </p:sp>
      <p:sp>
        <p:nvSpPr>
          <p:cNvPr id="270" name="Line"/>
          <p:cNvSpPr/>
          <p:nvPr/>
        </p:nvSpPr>
        <p:spPr>
          <a:xfrm>
            <a:off x="1816100" y="4279900"/>
            <a:ext cx="1295401" cy="0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71" name="Line"/>
          <p:cNvSpPr/>
          <p:nvPr/>
        </p:nvSpPr>
        <p:spPr>
          <a:xfrm>
            <a:off x="5854700" y="4356100"/>
            <a:ext cx="914401" cy="0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72" name="data"/>
          <p:cNvSpPr/>
          <p:nvPr/>
        </p:nvSpPr>
        <p:spPr>
          <a:xfrm>
            <a:off x="4787900" y="4660900"/>
            <a:ext cx="758825" cy="34842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800">
                <a:solidFill>
                  <a:srgbClr val="69646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data</a:t>
            </a:r>
          </a:p>
        </p:txBody>
      </p:sp>
      <p:sp>
        <p:nvSpPr>
          <p:cNvPr id="273" name="Code, often messy,…"/>
          <p:cNvSpPr txBox="1"/>
          <p:nvPr/>
        </p:nvSpPr>
        <p:spPr>
          <a:xfrm>
            <a:off x="3278187" y="3849477"/>
            <a:ext cx="1039171" cy="3484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spcBef>
                <a:spcPts val="1000"/>
              </a:spcBef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Code</a:t>
            </a:r>
          </a:p>
        </p:txBody>
      </p:sp>
      <p:sp>
        <p:nvSpPr>
          <p:cNvPr id="274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46050" y="6339789"/>
            <a:ext cx="457200" cy="198222"/>
          </a:xfrm>
          <a:prstGeom prst="rect">
            <a:avLst/>
          </a:prstGeom>
          <a:solidFill>
            <a:srgbClr val="D34817"/>
          </a:solidFill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/>
          <a:lstStyle>
            <a:lvl1pPr algn="ctr">
              <a:defRPr sz="14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Rectangle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Type safety</a:t>
            </a:r>
          </a:p>
        </p:txBody>
      </p:sp>
      <p:sp>
        <p:nvSpPr>
          <p:cNvPr id="423" name="Rectangle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80000"/>
              </a:lnSpc>
              <a:defRPr sz="2400" b="1">
                <a:solidFill>
                  <a:srgbClr val="C00000"/>
                </a:solidFill>
              </a:defRPr>
            </a:pPr>
            <a:r>
              <a:t>Type safety</a:t>
            </a:r>
            <a:r>
              <a:rPr b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 is extent to which a programming language discourages or prevents </a:t>
            </a:r>
            <a:r>
              <a:rPr>
                <a:solidFill>
                  <a:srgbClr val="000000"/>
                </a:solidFill>
              </a:rPr>
              <a:t>type errors</a:t>
            </a:r>
            <a:r>
              <a:rPr b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</a:p>
          <a:p>
            <a:pPr marL="342900" indent="-342900">
              <a:lnSpc>
                <a:spcPct val="80000"/>
              </a:lnSpc>
              <a:defRPr sz="2400"/>
            </a:pPr>
            <a:r>
              <a:t>Ideally, every object will be used only according to its type</a:t>
            </a:r>
          </a:p>
          <a:p>
            <a:pPr marL="763587" lvl="1" indent="-444500">
              <a:lnSpc>
                <a:spcPct val="80000"/>
              </a:lnSpc>
              <a:defRPr sz="2400"/>
            </a:pPr>
            <a:r>
              <a:t>A variable will be used only after it has been </a:t>
            </a:r>
            <a:r>
              <a:rPr>
                <a:solidFill>
                  <a:srgbClr val="C00000"/>
                </a:solidFill>
              </a:rPr>
              <a:t>initialized</a:t>
            </a:r>
          </a:p>
          <a:p>
            <a:pPr marL="763587" lvl="1" indent="-444500">
              <a:lnSpc>
                <a:spcPct val="80000"/>
              </a:lnSpc>
              <a:defRPr sz="2400"/>
            </a:pPr>
            <a:r>
              <a:t>Only operations defined for the variable's declared type will be applied</a:t>
            </a:r>
          </a:p>
          <a:p>
            <a:pPr marL="763587" lvl="1" indent="-444500">
              <a:lnSpc>
                <a:spcPct val="80000"/>
              </a:lnSpc>
              <a:defRPr sz="2400"/>
            </a:pPr>
            <a:r>
              <a:t>Every operation defined for a variable leaves the variable with a valid value</a:t>
            </a:r>
          </a:p>
          <a:p>
            <a:pPr marL="763587" lvl="1" indent="-444500">
              <a:lnSpc>
                <a:spcPct val="80000"/>
              </a:lnSpc>
              <a:defRPr sz="2400"/>
            </a:pPr>
            <a:endParaRPr/>
          </a:p>
          <a:p>
            <a:pPr marL="0" lvl="1" indent="319087">
              <a:lnSpc>
                <a:spcPct val="80000"/>
              </a:lnSpc>
              <a:buSzTx/>
              <a:buNone/>
              <a:defRPr sz="1800"/>
            </a:pPr>
            <a:r>
              <a:t>E.g.,  double x;   //x is not initialized,</a:t>
            </a:r>
          </a:p>
          <a:p>
            <a:pPr marL="0" indent="0">
              <a:lnSpc>
                <a:spcPct val="80000"/>
              </a:lnSpc>
              <a:buSzTx/>
              <a:buNone/>
              <a:defRPr sz="1800"/>
            </a:pPr>
            <a:r>
              <a:t>                     // memory contains random bit string</a:t>
            </a:r>
          </a:p>
          <a:p>
            <a:pPr marL="0" indent="0">
              <a:lnSpc>
                <a:spcPct val="80000"/>
              </a:lnSpc>
              <a:buSzTx/>
              <a:buNone/>
              <a:defRPr sz="1800"/>
            </a:pPr>
            <a:r>
              <a:t>               double y=x; //use uninitialized x</a:t>
            </a:r>
          </a:p>
        </p:txBody>
      </p:sp>
      <p:sp>
        <p:nvSpPr>
          <p:cNvPr id="424" name="Slide Number Placeholder 5"/>
          <p:cNvSpPr txBox="1">
            <a:spLocks noGrp="1"/>
          </p:cNvSpPr>
          <p:nvPr>
            <p:ph type="sldNum" sz="quarter" idx="4294967295"/>
          </p:nvPr>
        </p:nvSpPr>
        <p:spPr>
          <a:xfrm>
            <a:off x="146050" y="6356349"/>
            <a:ext cx="457200" cy="165101"/>
          </a:xfrm>
          <a:prstGeom prst="rect">
            <a:avLst/>
          </a:prstGeom>
          <a:solidFill>
            <a:srgbClr val="D34817"/>
          </a:solidFill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/>
          <a:lstStyle>
            <a:lvl1pPr algn="ctr">
              <a:defRPr sz="1100">
                <a:solidFill>
                  <a:srgbClr val="A7A7A7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fld id="{86CB4B4D-7CA3-9044-876B-883B54F8677D}" type="slidenum">
              <a:rPr/>
              <a:t>20</a:t>
            </a:fld>
            <a:endParaRPr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27" name="Content Placeholder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36042" indent="-336042" defTabSz="896111">
              <a:spcBef>
                <a:spcPts val="400"/>
              </a:spcBef>
              <a:buSzTx/>
              <a:buNone/>
              <a:defRPr sz="1960"/>
            </a:pPr>
            <a:r>
              <a:t>#include &lt;iostream&gt; </a:t>
            </a:r>
          </a:p>
          <a:p>
            <a:pPr marL="336042" indent="-336042" defTabSz="896111">
              <a:spcBef>
                <a:spcPts val="400"/>
              </a:spcBef>
              <a:buSzTx/>
              <a:buNone/>
              <a:defRPr sz="1960"/>
            </a:pPr>
            <a:r>
              <a:t>using namespace std; </a:t>
            </a:r>
          </a:p>
          <a:p>
            <a:pPr marL="336042" indent="-336042" defTabSz="896111">
              <a:spcBef>
                <a:spcPts val="400"/>
              </a:spcBef>
              <a:buSzTx/>
              <a:buNone/>
              <a:defRPr sz="1960"/>
            </a:pPr>
            <a:r>
              <a:t>int main()</a:t>
            </a:r>
          </a:p>
          <a:p>
            <a:pPr marL="336042" indent="-336042" defTabSz="896111">
              <a:spcBef>
                <a:spcPts val="400"/>
              </a:spcBef>
              <a:buSzTx/>
              <a:buNone/>
              <a:defRPr sz="1960"/>
            </a:pPr>
            <a:r>
              <a:t>{ </a:t>
            </a:r>
          </a:p>
          <a:p>
            <a:pPr marL="336042" indent="-336042" defTabSz="896111">
              <a:spcBef>
                <a:spcPts val="400"/>
              </a:spcBef>
              <a:buSzTx/>
              <a:buNone/>
              <a:defRPr sz="1960"/>
            </a:pPr>
            <a:r>
              <a:t>    int pennies = 8; 		</a:t>
            </a:r>
            <a:r>
              <a:rPr>
                <a:solidFill>
                  <a:srgbClr val="C00000"/>
                </a:solidFill>
              </a:rPr>
              <a:t>//what if change 8 to "eight"?</a:t>
            </a:r>
          </a:p>
          <a:p>
            <a:pPr marL="336042" indent="-336042" defTabSz="896111">
              <a:spcBef>
                <a:spcPts val="400"/>
              </a:spcBef>
              <a:buSzTx/>
              <a:buNone/>
              <a:defRPr sz="1960"/>
            </a:pPr>
            <a:r>
              <a:t>    int dimes = 4; </a:t>
            </a:r>
          </a:p>
          <a:p>
            <a:pPr marL="336042" indent="-336042" defTabSz="896111">
              <a:spcBef>
                <a:spcPts val="400"/>
              </a:spcBef>
              <a:buSzTx/>
              <a:buNone/>
              <a:defRPr sz="1960"/>
            </a:pPr>
            <a:r>
              <a:t>    int quarters = 3;</a:t>
            </a:r>
          </a:p>
          <a:p>
            <a:pPr marL="336042" indent="-336042" defTabSz="896111">
              <a:spcBef>
                <a:spcPts val="400"/>
              </a:spcBef>
              <a:buSzTx/>
              <a:buNone/>
              <a:defRPr sz="1960"/>
            </a:pPr>
            <a:r>
              <a:t> </a:t>
            </a:r>
          </a:p>
          <a:p>
            <a:pPr marL="336042" indent="-336042" defTabSz="896111">
              <a:spcBef>
                <a:spcPts val="400"/>
              </a:spcBef>
              <a:buSzTx/>
              <a:buNone/>
              <a:defRPr sz="1960"/>
            </a:pPr>
            <a:r>
              <a:t>    double total = </a:t>
            </a:r>
            <a:r>
              <a:rPr>
                <a:solidFill>
                  <a:srgbClr val="C00000"/>
                </a:solidFill>
              </a:rPr>
              <a:t>pennies </a:t>
            </a:r>
            <a:r>
              <a:t>* 0.01 + </a:t>
            </a:r>
            <a:r>
              <a:rPr>
                <a:solidFill>
                  <a:srgbClr val="C00000"/>
                </a:solidFill>
              </a:rPr>
              <a:t>dimes</a:t>
            </a:r>
            <a:r>
              <a:t> * 0.10</a:t>
            </a:r>
          </a:p>
          <a:p>
            <a:pPr marL="336042" indent="-336042" defTabSz="896111">
              <a:spcBef>
                <a:spcPts val="400"/>
              </a:spcBef>
              <a:buSzTx/>
              <a:buNone/>
              <a:defRPr sz="1960"/>
            </a:pPr>
            <a:r>
              <a:t>         + </a:t>
            </a:r>
            <a:r>
              <a:rPr>
                <a:solidFill>
                  <a:srgbClr val="C00000"/>
                </a:solidFill>
              </a:rPr>
              <a:t>quarters</a:t>
            </a:r>
            <a:r>
              <a:t> * 0.25; 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// Total value of the coins </a:t>
            </a:r>
          </a:p>
          <a:p>
            <a:pPr marL="336042" indent="-336042" defTabSz="896111">
              <a:spcBef>
                <a:spcPts val="400"/>
              </a:spcBef>
              <a:buSzTx/>
              <a:buNone/>
              <a:defRPr sz="1960"/>
            </a:pPr>
            <a:r>
              <a:t>    cout &lt;&lt; "Total value = " &lt;&lt; total &lt;&lt; "\n"; </a:t>
            </a:r>
          </a:p>
          <a:p>
            <a:pPr marL="336042" indent="-336042" defTabSz="896111">
              <a:spcBef>
                <a:spcPts val="400"/>
              </a:spcBef>
              <a:buSzTx/>
              <a:buNone/>
              <a:defRPr sz="1960"/>
            </a:pPr>
            <a:r>
              <a:t>    return 0; </a:t>
            </a:r>
          </a:p>
          <a:p>
            <a:pPr marL="336042" indent="-336042" defTabSz="896111">
              <a:spcBef>
                <a:spcPts val="400"/>
              </a:spcBef>
              <a:buSzTx/>
              <a:buNone/>
              <a:defRPr sz="1960"/>
            </a:pPr>
            <a:r>
              <a:t>}</a:t>
            </a:r>
          </a:p>
        </p:txBody>
      </p:sp>
      <p:sp>
        <p:nvSpPr>
          <p:cNvPr id="428" name="TextBox 4"/>
          <p:cNvSpPr txBox="1"/>
          <p:nvPr/>
        </p:nvSpPr>
        <p:spPr>
          <a:xfrm>
            <a:off x="5410200" y="3319780"/>
            <a:ext cx="3297694" cy="828041"/>
          </a:xfrm>
          <a:prstGeom prst="rect">
            <a:avLst/>
          </a:prstGeom>
          <a:solidFill>
            <a:srgbClr val="FFFF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Implicit type conversion</a:t>
            </a:r>
          </a:p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   int to double</a:t>
            </a:r>
          </a:p>
        </p:txBody>
      </p:sp>
      <p:sp>
        <p:nvSpPr>
          <p:cNvPr id="429" name="Slide Number Placeholder 5"/>
          <p:cNvSpPr txBox="1">
            <a:spLocks noGrp="1"/>
          </p:cNvSpPr>
          <p:nvPr>
            <p:ph type="sldNum" sz="quarter" idx="4294967295"/>
          </p:nvPr>
        </p:nvSpPr>
        <p:spPr>
          <a:xfrm>
            <a:off x="146050" y="6356349"/>
            <a:ext cx="457200" cy="165101"/>
          </a:xfrm>
          <a:prstGeom prst="rect">
            <a:avLst/>
          </a:prstGeom>
          <a:solidFill>
            <a:srgbClr val="D34817"/>
          </a:solidFill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/>
          <a:lstStyle>
            <a:lvl1pPr algn="ctr">
              <a:defRPr sz="1100">
                <a:solidFill>
                  <a:srgbClr val="A7A7A7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fld id="{86CB4B4D-7CA3-9044-876B-883B54F8677D}" type="slidenum">
              <a:rPr/>
              <a:t>21</a:t>
            </a:fld>
            <a:endParaRPr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Rectangle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Type safety ENFORCEMENT</a:t>
            </a:r>
          </a:p>
        </p:txBody>
      </p:sp>
      <p:sp>
        <p:nvSpPr>
          <p:cNvPr id="432" name="Rectangle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99000"/>
              </a:lnSpc>
              <a:defRPr sz="2400"/>
            </a:pPr>
            <a:r>
              <a:rPr dirty="0"/>
              <a:t>A language supports </a:t>
            </a:r>
            <a:r>
              <a:rPr b="1" dirty="0"/>
              <a:t>static type safety </a:t>
            </a:r>
            <a:r>
              <a:rPr dirty="0"/>
              <a:t>if</a:t>
            </a:r>
          </a:p>
          <a:p>
            <a:pPr marL="763587" lvl="1" indent="-444500">
              <a:lnSpc>
                <a:spcPct val="99000"/>
              </a:lnSpc>
              <a:defRPr sz="2400"/>
            </a:pPr>
            <a:r>
              <a:rPr dirty="0"/>
              <a:t>A program that violates type safety </a:t>
            </a:r>
            <a:r>
              <a:rPr b="1" dirty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will not compile</a:t>
            </a:r>
          </a:p>
          <a:p>
            <a:pPr marL="860425" lvl="2" indent="-266700">
              <a:lnSpc>
                <a:spcPct val="99000"/>
              </a:lnSpc>
              <a:defRPr sz="2400"/>
            </a:pPr>
            <a:r>
              <a:rPr dirty="0"/>
              <a:t>Compiler reports every violation</a:t>
            </a:r>
          </a:p>
          <a:p>
            <a:pPr marL="860425" lvl="2" indent="-266700">
              <a:lnSpc>
                <a:spcPct val="99000"/>
              </a:lnSpc>
              <a:defRPr sz="2400"/>
            </a:pPr>
            <a:r>
              <a:rPr dirty="0"/>
              <a:t>“when you program, the compiler is your best friend”</a:t>
            </a:r>
          </a:p>
          <a:p>
            <a:pPr marL="342900" indent="-342900">
              <a:lnSpc>
                <a:spcPct val="99000"/>
              </a:lnSpc>
              <a:defRPr sz="2400"/>
            </a:pPr>
            <a:r>
              <a:rPr dirty="0"/>
              <a:t>A language supports </a:t>
            </a:r>
            <a:r>
              <a:rPr b="1" dirty="0"/>
              <a:t>dynamic type safety</a:t>
            </a:r>
            <a:r>
              <a:rPr dirty="0"/>
              <a:t>, if </a:t>
            </a:r>
          </a:p>
          <a:p>
            <a:pPr marL="763587" lvl="1" indent="-444500">
              <a:lnSpc>
                <a:spcPct val="99000"/>
              </a:lnSpc>
              <a:defRPr sz="2400"/>
            </a:pPr>
            <a:r>
              <a:rPr dirty="0"/>
              <a:t>a program that violates type safety it will be </a:t>
            </a:r>
            <a:r>
              <a:rPr b="1" dirty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detected at run time</a:t>
            </a:r>
          </a:p>
          <a:p>
            <a:pPr marL="860425" lvl="2" indent="-266700">
              <a:lnSpc>
                <a:spcPct val="99000"/>
              </a:lnSpc>
              <a:defRPr sz="2400"/>
            </a:pPr>
            <a:r>
              <a:rPr dirty="0"/>
              <a:t>Some code (typically “ run-time system") detects every violation not found by compiler</a:t>
            </a:r>
          </a:p>
        </p:txBody>
      </p:sp>
      <p:sp>
        <p:nvSpPr>
          <p:cNvPr id="433" name="Slide Number Placeholder 5"/>
          <p:cNvSpPr txBox="1">
            <a:spLocks noGrp="1"/>
          </p:cNvSpPr>
          <p:nvPr>
            <p:ph type="sldNum" sz="quarter" idx="4294967295"/>
          </p:nvPr>
        </p:nvSpPr>
        <p:spPr>
          <a:xfrm>
            <a:off x="146050" y="6356349"/>
            <a:ext cx="457200" cy="165101"/>
          </a:xfrm>
          <a:prstGeom prst="rect">
            <a:avLst/>
          </a:prstGeom>
          <a:solidFill>
            <a:srgbClr val="D34817"/>
          </a:solidFill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/>
          <a:lstStyle>
            <a:lvl1pPr algn="ctr">
              <a:defRPr sz="1100">
                <a:solidFill>
                  <a:srgbClr val="A7A7A7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fld id="{86CB4B4D-7CA3-9044-876B-883B54F8677D}" type="slidenum">
              <a:rPr/>
              <a:t>22</a:t>
            </a:fld>
            <a:endParaRPr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Rectangle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C++ Type safety</a:t>
            </a:r>
          </a:p>
        </p:txBody>
      </p:sp>
      <p:sp>
        <p:nvSpPr>
          <p:cNvPr id="436" name="Rectangle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90000"/>
              </a:lnSpc>
              <a:defRPr sz="2400"/>
            </a:pPr>
            <a:r>
              <a:t>C++ is not (completely) statically type safe</a:t>
            </a:r>
          </a:p>
          <a:p>
            <a:pPr marL="763587" lvl="1" indent="-444500">
              <a:lnSpc>
                <a:spcPct val="90000"/>
              </a:lnSpc>
              <a:defRPr sz="2000"/>
            </a:pPr>
            <a:r>
              <a:t>No widely-used language is (completely) statically type safe</a:t>
            </a:r>
          </a:p>
          <a:p>
            <a:pPr marL="342900" indent="-342900">
              <a:lnSpc>
                <a:spcPct val="90000"/>
              </a:lnSpc>
              <a:defRPr sz="2400"/>
            </a:pPr>
            <a:r>
              <a:t>C++ is not (completely) dynamically type safe</a:t>
            </a:r>
          </a:p>
          <a:p>
            <a:pPr marL="763587" lvl="1" indent="-444500">
              <a:lnSpc>
                <a:spcPct val="90000"/>
              </a:lnSpc>
              <a:defRPr sz="2000"/>
            </a:pPr>
            <a:r>
              <a:t>Many languages are dynamically type safe</a:t>
            </a:r>
          </a:p>
          <a:p>
            <a:pPr marL="318407" indent="-318407">
              <a:lnSpc>
                <a:spcPct val="90000"/>
              </a:lnSpc>
            </a:pPr>
            <a:r>
              <a:t>Being completely statically or dynamically type safe may interfere with </a:t>
            </a:r>
            <a:r>
              <a:rPr>
                <a:solidFill>
                  <a:srgbClr val="C00000"/>
                </a:solidFill>
              </a:rPr>
              <a:t>the ability to express ideas</a:t>
            </a:r>
            <a:r>
              <a:t> and often makes generated code bigger and/or slower</a:t>
            </a:r>
          </a:p>
          <a:p>
            <a:pPr marL="763587" lvl="1" indent="-444500">
              <a:lnSpc>
                <a:spcPct val="90000"/>
              </a:lnSpc>
              <a:defRPr sz="2400"/>
            </a:pPr>
            <a:r>
              <a:t>A trade-off ! </a:t>
            </a:r>
          </a:p>
          <a:p>
            <a:pPr marL="342900" indent="-342900">
              <a:lnSpc>
                <a:spcPct val="90000"/>
              </a:lnSpc>
              <a:defRPr sz="2400"/>
            </a:pPr>
            <a:r>
              <a:t>Most of what you’ll be taught here is type safe</a:t>
            </a:r>
          </a:p>
          <a:p>
            <a:pPr marL="763587" lvl="1" indent="-444500">
              <a:lnSpc>
                <a:spcPct val="90000"/>
              </a:lnSpc>
              <a:defRPr sz="2000"/>
            </a:pPr>
            <a:r>
              <a:t>We’ll specifically mention anything that is not</a:t>
            </a:r>
          </a:p>
        </p:txBody>
      </p:sp>
      <p:sp>
        <p:nvSpPr>
          <p:cNvPr id="437" name="Slide Number Placeholder 5"/>
          <p:cNvSpPr txBox="1">
            <a:spLocks noGrp="1"/>
          </p:cNvSpPr>
          <p:nvPr>
            <p:ph type="sldNum" sz="quarter" idx="4294967295"/>
          </p:nvPr>
        </p:nvSpPr>
        <p:spPr>
          <a:xfrm>
            <a:off x="146050" y="6356349"/>
            <a:ext cx="457200" cy="165101"/>
          </a:xfrm>
          <a:prstGeom prst="rect">
            <a:avLst/>
          </a:prstGeom>
          <a:solidFill>
            <a:srgbClr val="D34817"/>
          </a:solidFill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/>
          <a:lstStyle>
            <a:lvl1pPr algn="ctr">
              <a:defRPr sz="1100">
                <a:solidFill>
                  <a:srgbClr val="A7A7A7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fld id="{86CB4B4D-7CA3-9044-876B-883B54F8677D}" type="slidenum">
              <a:rPr/>
              <a:t>23</a:t>
            </a:fld>
            <a:endParaRPr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Rectangle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A type-safety violation</a:t>
            </a:r>
            <a:br/>
            <a:r>
              <a:rPr sz="2800"/>
              <a:t>(“implicit narrowing”)</a:t>
            </a:r>
          </a:p>
        </p:txBody>
      </p:sp>
      <p:sp>
        <p:nvSpPr>
          <p:cNvPr id="440" name="Rectangle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60604" indent="-260604" defTabSz="868680">
              <a:lnSpc>
                <a:spcPct val="81000"/>
              </a:lnSpc>
              <a:spcBef>
                <a:spcPts val="400"/>
              </a:spcBef>
              <a:buSzTx/>
              <a:buNone/>
              <a:defRPr sz="1900" b="1">
                <a:effectLst>
                  <a:outerShdw blurRad="36195" dist="36195" dir="2700000" rotWithShape="0">
                    <a:srgbClr val="C0C0C0"/>
                  </a:outerShdw>
                </a:effectLst>
              </a:defRPr>
            </a:pPr>
            <a:r>
              <a:t>// </a:t>
            </a:r>
            <a:r>
              <a:rPr b="0" i="1">
                <a:latin typeface="Times New Roman"/>
                <a:ea typeface="Times New Roman"/>
                <a:cs typeface="Times New Roman"/>
                <a:sym typeface="Times New Roman"/>
              </a:rPr>
              <a:t>Beware: C++ does not prevent you from trying to </a:t>
            </a:r>
            <a:r>
              <a:rPr i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put a large value</a:t>
            </a:r>
          </a:p>
          <a:p>
            <a:pPr marL="260604" indent="-260604" defTabSz="868680">
              <a:lnSpc>
                <a:spcPct val="81000"/>
              </a:lnSpc>
              <a:spcBef>
                <a:spcPts val="400"/>
              </a:spcBef>
              <a:buSzTx/>
              <a:buNone/>
              <a:defRPr sz="1900" b="1">
                <a:solidFill>
                  <a:srgbClr val="FF0000"/>
                </a:solidFill>
                <a:effectLst>
                  <a:outerShdw blurRad="36195" dist="36195" dir="2700000" rotWithShape="0">
                    <a:srgbClr val="C0C0C0"/>
                  </a:outerShdw>
                </a:effectLst>
              </a:defRPr>
            </a:pPr>
            <a:r>
              <a:t>//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into a small variable </a:t>
            </a:r>
            <a:r>
              <a:rPr b="0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(though a compiler may warn)</a:t>
            </a:r>
          </a:p>
          <a:p>
            <a:pPr marL="260604" indent="-260604" defTabSz="868680">
              <a:lnSpc>
                <a:spcPct val="81000"/>
              </a:lnSpc>
              <a:spcBef>
                <a:spcPts val="400"/>
              </a:spcBef>
              <a:buSzTx/>
              <a:buNone/>
              <a:defRPr sz="950" b="1">
                <a:effectLst>
                  <a:outerShdw blurRad="36195" dist="36195" dir="2700000" rotWithShape="0">
                    <a:srgbClr val="C0C0C0"/>
                  </a:outerShdw>
                </a:effectLst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60604" indent="-260604" defTabSz="868680">
              <a:lnSpc>
                <a:spcPct val="81000"/>
              </a:lnSpc>
              <a:spcBef>
                <a:spcPts val="400"/>
              </a:spcBef>
              <a:buSzTx/>
              <a:buNone/>
              <a:defRPr sz="1900" b="1">
                <a:effectLst>
                  <a:outerShdw blurRad="36195" dist="36195" dir="2700000" rotWithShape="0">
                    <a:srgbClr val="C0C0C0"/>
                  </a:outerShdw>
                </a:effectLst>
              </a:defRPr>
            </a:pPr>
            <a:r>
              <a:t>int main()</a:t>
            </a:r>
          </a:p>
          <a:p>
            <a:pPr marL="260604" indent="-260604" defTabSz="868680">
              <a:lnSpc>
                <a:spcPct val="81000"/>
              </a:lnSpc>
              <a:spcBef>
                <a:spcPts val="400"/>
              </a:spcBef>
              <a:buSzTx/>
              <a:buNone/>
              <a:defRPr sz="1900" b="1">
                <a:effectLst>
                  <a:outerShdw blurRad="36195" dist="36195" dir="2700000" rotWithShape="0">
                    <a:srgbClr val="C0C0C0"/>
                  </a:outerShdw>
                </a:effectLst>
              </a:defRPr>
            </a:pPr>
            <a:r>
              <a:t>{</a:t>
            </a:r>
          </a:p>
          <a:p>
            <a:pPr marL="260604" indent="-260604" defTabSz="868680">
              <a:lnSpc>
                <a:spcPct val="81000"/>
              </a:lnSpc>
              <a:spcBef>
                <a:spcPts val="400"/>
              </a:spcBef>
              <a:buSzTx/>
              <a:buNone/>
              <a:defRPr sz="1900" b="1">
                <a:effectLst>
                  <a:outerShdw blurRad="36195" dist="36195" dir="2700000" rotWithShape="0">
                    <a:srgbClr val="C0C0C0"/>
                  </a:outerShdw>
                </a:effectLst>
              </a:defRPr>
            </a:pPr>
            <a:r>
              <a:t>	int a = 20000;</a:t>
            </a:r>
          </a:p>
          <a:p>
            <a:pPr marL="260604" indent="-260604" defTabSz="868680">
              <a:lnSpc>
                <a:spcPct val="81000"/>
              </a:lnSpc>
              <a:spcBef>
                <a:spcPts val="400"/>
              </a:spcBef>
              <a:buSzTx/>
              <a:buNone/>
              <a:defRPr sz="1900" b="1">
                <a:effectLst>
                  <a:outerShdw blurRad="36195" dist="36195" dir="2700000" rotWithShape="0">
                    <a:srgbClr val="C0C0C0"/>
                  </a:outerShdw>
                </a:effectLst>
              </a:defRPr>
            </a:pPr>
            <a:r>
              <a:t>	char c = a;</a:t>
            </a:r>
          </a:p>
          <a:p>
            <a:pPr marL="260604" indent="-260604" defTabSz="868680">
              <a:lnSpc>
                <a:spcPct val="81000"/>
              </a:lnSpc>
              <a:spcBef>
                <a:spcPts val="400"/>
              </a:spcBef>
              <a:buSzTx/>
              <a:buNone/>
              <a:defRPr sz="1900" b="1">
                <a:effectLst>
                  <a:outerShdw blurRad="36195" dist="36195" dir="2700000" rotWithShape="0">
                    <a:srgbClr val="C0C0C0"/>
                  </a:outerShdw>
                </a:effectLst>
              </a:defRPr>
            </a:pPr>
            <a:r>
              <a:t>	int b = c;</a:t>
            </a:r>
          </a:p>
          <a:p>
            <a:pPr marL="260604" indent="-260604" defTabSz="868680">
              <a:lnSpc>
                <a:spcPct val="81000"/>
              </a:lnSpc>
              <a:spcBef>
                <a:spcPts val="400"/>
              </a:spcBef>
              <a:buSzTx/>
              <a:buNone/>
              <a:defRPr sz="1900" b="1">
                <a:effectLst>
                  <a:outerShdw blurRad="36195" dist="36195" dir="2700000" rotWithShape="0">
                    <a:srgbClr val="C0C0C0"/>
                  </a:outerShdw>
                </a:effectLst>
              </a:defRPr>
            </a:pPr>
            <a:r>
              <a:t>	if (a != b)	    	// 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!= </a:t>
            </a:r>
            <a:r>
              <a:rPr b="0" i="1">
                <a:latin typeface="Times New Roman"/>
                <a:ea typeface="Times New Roman"/>
                <a:cs typeface="Times New Roman"/>
                <a:sym typeface="Times New Roman"/>
              </a:rPr>
              <a:t>means “not equal”</a:t>
            </a:r>
          </a:p>
          <a:p>
            <a:pPr marL="260604" indent="-260604" defTabSz="868680">
              <a:lnSpc>
                <a:spcPct val="81000"/>
              </a:lnSpc>
              <a:spcBef>
                <a:spcPts val="400"/>
              </a:spcBef>
              <a:buSzTx/>
              <a:buNone/>
              <a:defRPr sz="1900" b="1">
                <a:effectLst>
                  <a:outerShdw blurRad="36195" dist="36195" dir="2700000" rotWithShape="0">
                    <a:srgbClr val="C0C0C0"/>
                  </a:outerShdw>
                </a:effectLst>
              </a:defRPr>
            </a:pPr>
            <a:r>
              <a:t>		cout &lt;&lt; "oops!: " &lt;&lt; a &lt;&lt; "!=" &lt;&lt; b &lt;&lt; '\n';</a:t>
            </a:r>
          </a:p>
          <a:p>
            <a:pPr marL="260604" indent="-260604" defTabSz="868680">
              <a:lnSpc>
                <a:spcPct val="81000"/>
              </a:lnSpc>
              <a:spcBef>
                <a:spcPts val="400"/>
              </a:spcBef>
              <a:buSzTx/>
              <a:buNone/>
              <a:defRPr sz="1900" b="1">
                <a:effectLst>
                  <a:outerShdw blurRad="36195" dist="36195" dir="2700000" rotWithShape="0">
                    <a:srgbClr val="C0C0C0"/>
                  </a:outerShdw>
                </a:effectLst>
              </a:defRPr>
            </a:pPr>
            <a:r>
              <a:t>	else</a:t>
            </a:r>
          </a:p>
          <a:p>
            <a:pPr marL="260604" indent="-260604" defTabSz="868680">
              <a:lnSpc>
                <a:spcPct val="81000"/>
              </a:lnSpc>
              <a:spcBef>
                <a:spcPts val="400"/>
              </a:spcBef>
              <a:buSzTx/>
              <a:buNone/>
              <a:defRPr sz="1900" b="1">
                <a:effectLst>
                  <a:outerShdw blurRad="36195" dist="36195" dir="2700000" rotWithShape="0">
                    <a:srgbClr val="C0C0C0"/>
                  </a:outerShdw>
                </a:effectLst>
              </a:defRPr>
            </a:pPr>
            <a:r>
              <a:t>		cout &lt;&lt; "Wow! We have large characters\n";</a:t>
            </a:r>
          </a:p>
          <a:p>
            <a:pPr marL="260604" indent="-260604" defTabSz="868680">
              <a:lnSpc>
                <a:spcPct val="81000"/>
              </a:lnSpc>
              <a:spcBef>
                <a:spcPts val="400"/>
              </a:spcBef>
              <a:buSzTx/>
              <a:buNone/>
              <a:defRPr sz="1900" b="1">
                <a:effectLst>
                  <a:outerShdw blurRad="36195" dist="36195" dir="2700000" rotWithShape="0">
                    <a:srgbClr val="C0C0C0"/>
                  </a:outerShdw>
                </a:effectLst>
              </a:defRPr>
            </a:pPr>
            <a:r>
              <a:t>}</a:t>
            </a:r>
          </a:p>
          <a:p>
            <a:pPr marL="260604" indent="-260604" defTabSz="868680">
              <a:lnSpc>
                <a:spcPct val="81000"/>
              </a:lnSpc>
              <a:spcBef>
                <a:spcPts val="400"/>
              </a:spcBef>
              <a:buSzTx/>
              <a:buNone/>
              <a:defRPr sz="950" b="1">
                <a:effectLst>
                  <a:outerShdw blurRad="36195" dist="36195" dir="2700000" rotWithShape="0">
                    <a:srgbClr val="C0C0C0"/>
                  </a:outerShdw>
                </a:effectLst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60604" indent="-260604" defTabSz="868680">
              <a:lnSpc>
                <a:spcPct val="81000"/>
              </a:lnSpc>
              <a:spcBef>
                <a:spcPts val="400"/>
              </a:spcBef>
              <a:buSzTx/>
              <a:buNone/>
              <a:defRPr sz="2280"/>
            </a:pPr>
            <a:r>
              <a:t>(demo2.cpp) Try it to see what value</a:t>
            </a:r>
            <a:r>
              <a:rPr b="1">
                <a:latin typeface="Comic Sans MS"/>
                <a:ea typeface="Comic Sans MS"/>
                <a:cs typeface="Comic Sans MS"/>
                <a:sym typeface="Comic Sans MS"/>
              </a:rPr>
              <a:t> b </a:t>
            </a:r>
            <a:r>
              <a:t>gets on your machine,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why?</a:t>
            </a:r>
          </a:p>
        </p:txBody>
      </p:sp>
      <p:grpSp>
        <p:nvGrpSpPr>
          <p:cNvPr id="443" name="Rectangle 4"/>
          <p:cNvGrpSpPr/>
          <p:nvPr/>
        </p:nvGrpSpPr>
        <p:grpSpPr>
          <a:xfrm>
            <a:off x="6416675" y="2169560"/>
            <a:ext cx="2057400" cy="457201"/>
            <a:chOff x="0" y="0"/>
            <a:chExt cx="2057400" cy="457200"/>
          </a:xfrm>
        </p:grpSpPr>
        <p:sp>
          <p:nvSpPr>
            <p:cNvPr id="441" name="Rectangle"/>
            <p:cNvSpPr/>
            <p:nvPr/>
          </p:nvSpPr>
          <p:spPr>
            <a:xfrm>
              <a:off x="0" y="0"/>
              <a:ext cx="2057400" cy="457200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442" name="20000"/>
            <p:cNvSpPr txBox="1"/>
            <p:nvPr/>
          </p:nvSpPr>
          <p:spPr>
            <a:xfrm>
              <a:off x="552841" y="10065"/>
              <a:ext cx="951718" cy="4370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/>
            </a:lstStyle>
            <a:p>
              <a:r>
                <a:t>20000</a:t>
              </a:r>
            </a:p>
          </p:txBody>
        </p:sp>
      </p:grpSp>
      <p:sp>
        <p:nvSpPr>
          <p:cNvPr id="444" name="Text Box 5"/>
          <p:cNvSpPr txBox="1"/>
          <p:nvPr/>
        </p:nvSpPr>
        <p:spPr>
          <a:xfrm>
            <a:off x="6035675" y="2245760"/>
            <a:ext cx="7620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400"/>
              </a:spcBef>
            </a:lvl1pPr>
          </a:lstStyle>
          <a:p>
            <a:r>
              <a:t>a</a:t>
            </a:r>
          </a:p>
        </p:txBody>
      </p:sp>
      <p:grpSp>
        <p:nvGrpSpPr>
          <p:cNvPr id="447" name="Rectangle 6"/>
          <p:cNvGrpSpPr/>
          <p:nvPr/>
        </p:nvGrpSpPr>
        <p:grpSpPr>
          <a:xfrm>
            <a:off x="7901032" y="2779160"/>
            <a:ext cx="612686" cy="457201"/>
            <a:chOff x="0" y="0"/>
            <a:chExt cx="612685" cy="457200"/>
          </a:xfrm>
        </p:grpSpPr>
        <p:sp>
          <p:nvSpPr>
            <p:cNvPr id="445" name="Rectangle"/>
            <p:cNvSpPr/>
            <p:nvPr/>
          </p:nvSpPr>
          <p:spPr>
            <a:xfrm>
              <a:off x="39642" y="0"/>
              <a:ext cx="533401" cy="457200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446" name="???"/>
            <p:cNvSpPr txBox="1"/>
            <p:nvPr/>
          </p:nvSpPr>
          <p:spPr>
            <a:xfrm>
              <a:off x="0" y="10065"/>
              <a:ext cx="612686" cy="4370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/>
            </a:lstStyle>
            <a:p>
              <a:r>
                <a:t>???</a:t>
              </a:r>
            </a:p>
          </p:txBody>
        </p:sp>
      </p:grpSp>
      <p:sp>
        <p:nvSpPr>
          <p:cNvPr id="448" name="Text Box 7"/>
          <p:cNvSpPr txBox="1"/>
          <p:nvPr/>
        </p:nvSpPr>
        <p:spPr>
          <a:xfrm>
            <a:off x="7254875" y="2855360"/>
            <a:ext cx="5334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400"/>
              </a:spcBef>
            </a:lvl1pPr>
          </a:lstStyle>
          <a:p>
            <a:r>
              <a:t>c:</a:t>
            </a:r>
          </a:p>
        </p:txBody>
      </p:sp>
      <p:grpSp>
        <p:nvGrpSpPr>
          <p:cNvPr id="451" name="Rectangle 4"/>
          <p:cNvGrpSpPr/>
          <p:nvPr/>
        </p:nvGrpSpPr>
        <p:grpSpPr>
          <a:xfrm>
            <a:off x="6624727" y="3373520"/>
            <a:ext cx="2057401" cy="457201"/>
            <a:chOff x="0" y="0"/>
            <a:chExt cx="2057400" cy="457200"/>
          </a:xfrm>
        </p:grpSpPr>
        <p:sp>
          <p:nvSpPr>
            <p:cNvPr id="449" name="Rectangle"/>
            <p:cNvSpPr/>
            <p:nvPr/>
          </p:nvSpPr>
          <p:spPr>
            <a:xfrm>
              <a:off x="0" y="0"/>
              <a:ext cx="2057400" cy="457200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450" name="??"/>
            <p:cNvSpPr txBox="1"/>
            <p:nvPr/>
          </p:nvSpPr>
          <p:spPr>
            <a:xfrm>
              <a:off x="807114" y="10065"/>
              <a:ext cx="443172" cy="4370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/>
            </a:lstStyle>
            <a:p>
              <a:r>
                <a:t>??</a:t>
              </a:r>
            </a:p>
          </p:txBody>
        </p:sp>
      </p:grpSp>
      <p:sp>
        <p:nvSpPr>
          <p:cNvPr id="452" name="Text Box 5"/>
          <p:cNvSpPr txBox="1"/>
          <p:nvPr/>
        </p:nvSpPr>
        <p:spPr>
          <a:xfrm>
            <a:off x="6243727" y="3449720"/>
            <a:ext cx="762001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400"/>
              </a:spcBef>
            </a:lvl1pPr>
          </a:lstStyle>
          <a:p>
            <a:r>
              <a:t>b</a:t>
            </a:r>
          </a:p>
        </p:txBody>
      </p:sp>
      <p:sp>
        <p:nvSpPr>
          <p:cNvPr id="453" name="Slide Number Placeholder 5"/>
          <p:cNvSpPr txBox="1">
            <a:spLocks noGrp="1"/>
          </p:cNvSpPr>
          <p:nvPr>
            <p:ph type="sldNum" sz="quarter" idx="4294967295"/>
          </p:nvPr>
        </p:nvSpPr>
        <p:spPr>
          <a:xfrm>
            <a:off x="146050" y="6356349"/>
            <a:ext cx="457200" cy="165101"/>
          </a:xfrm>
          <a:prstGeom prst="rect">
            <a:avLst/>
          </a:prstGeom>
          <a:solidFill>
            <a:srgbClr val="D34817"/>
          </a:solidFill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/>
          <a:lstStyle>
            <a:lvl1pPr algn="ctr">
              <a:defRPr sz="1100">
                <a:solidFill>
                  <a:srgbClr val="A7A7A7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fld id="{86CB4B4D-7CA3-9044-876B-883B54F8677D}" type="slidenum">
              <a:rPr/>
              <a:t>24</a:t>
            </a:fld>
            <a:endParaRPr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“narrowing” conversion</a:t>
            </a:r>
          </a:p>
        </p:txBody>
      </p:sp>
      <p:sp>
        <p:nvSpPr>
          <p:cNvPr id="456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90000"/>
              </a:lnSpc>
              <a:buSzTx/>
              <a:buNone/>
              <a:defRPr sz="1800"/>
            </a:pPr>
            <a:r>
              <a:t>int main()</a:t>
            </a:r>
            <a:endParaRPr sz="2500"/>
          </a:p>
          <a:p>
            <a:pPr marL="342900" indent="-342900">
              <a:lnSpc>
                <a:spcPct val="90000"/>
              </a:lnSpc>
              <a:buSzTx/>
              <a:buNone/>
              <a:defRPr sz="1800"/>
            </a:pPr>
            <a:r>
              <a:t>{    </a:t>
            </a:r>
            <a:endParaRPr sz="2500"/>
          </a:p>
          <a:p>
            <a:pPr marL="342900" indent="-342900">
              <a:lnSpc>
                <a:spcPct val="90000"/>
              </a:lnSpc>
              <a:buSzTx/>
              <a:buNone/>
              <a:defRPr sz="1800"/>
            </a:pPr>
            <a:r>
              <a:t>     double d =0;</a:t>
            </a:r>
            <a:endParaRPr sz="2500"/>
          </a:p>
          <a:p>
            <a:pPr marL="342900" indent="-342900">
              <a:lnSpc>
                <a:spcPct val="90000"/>
              </a:lnSpc>
              <a:buSzTx/>
              <a:buNone/>
              <a:defRPr sz="1800"/>
            </a:pPr>
            <a:r>
              <a:t>     while (cin&gt;&gt;d) </a:t>
            </a:r>
            <a:endParaRPr sz="2500"/>
          </a:p>
          <a:p>
            <a:pPr marL="342900" indent="-342900">
              <a:lnSpc>
                <a:spcPct val="90000"/>
              </a:lnSpc>
              <a:buSzTx/>
              <a:buNone/>
              <a:defRPr sz="1800"/>
            </a:pPr>
            <a:r>
              <a:t>     {   // repeat the statements below as long as we type in numbers</a:t>
            </a:r>
            <a:endParaRPr sz="2500"/>
          </a:p>
          <a:p>
            <a:pPr marL="342900" indent="-342900">
              <a:lnSpc>
                <a:spcPct val="90000"/>
              </a:lnSpc>
              <a:buSzTx/>
              <a:buNone/>
              <a:defRPr sz="1800"/>
            </a:pPr>
            <a:r>
              <a:t>        </a:t>
            </a:r>
            <a:r>
              <a:rPr>
                <a:solidFill>
                  <a:srgbClr val="C00000"/>
                </a:solidFill>
              </a:rPr>
              <a:t>int i = d;     // try to squeeze a double into an int      </a:t>
            </a:r>
            <a:endParaRPr sz="2500"/>
          </a:p>
          <a:p>
            <a:pPr marL="342900" indent="-342900">
              <a:lnSpc>
                <a:spcPct val="90000"/>
              </a:lnSpc>
              <a:buSzTx/>
              <a:buNone/>
              <a:defRPr sz="1800"/>
            </a:pPr>
            <a:r>
              <a:t>        char c = i;    // try to squeeze an int into a char        </a:t>
            </a:r>
            <a:endParaRPr sz="2500"/>
          </a:p>
          <a:p>
            <a:pPr marL="342900" indent="-342900">
              <a:lnSpc>
                <a:spcPct val="90000"/>
              </a:lnSpc>
              <a:buSzTx/>
              <a:buNone/>
              <a:defRPr sz="1800"/>
            </a:pPr>
            <a:r>
              <a:t>        int i2 = c;    // get the integer value of the character</a:t>
            </a:r>
            <a:endParaRPr sz="2500"/>
          </a:p>
          <a:p>
            <a:pPr marL="342900" indent="-342900">
              <a:lnSpc>
                <a:spcPct val="90000"/>
              </a:lnSpc>
              <a:buSzTx/>
              <a:buNone/>
              <a:defRPr sz="1800"/>
            </a:pPr>
            <a:r>
              <a:t>        cout &lt;&lt; "d==" &lt;&lt; d              // the original double </a:t>
            </a:r>
            <a:endParaRPr sz="2500"/>
          </a:p>
          <a:p>
            <a:pPr marL="342900" indent="-342900">
              <a:lnSpc>
                <a:spcPct val="90000"/>
              </a:lnSpc>
              <a:buSzTx/>
              <a:buNone/>
              <a:defRPr sz="1800"/>
            </a:pPr>
            <a:r>
              <a:t>               &lt;&lt; " i=="&lt;&lt; i              // converted to int         </a:t>
            </a:r>
            <a:endParaRPr sz="2500"/>
          </a:p>
          <a:p>
            <a:pPr marL="342900" indent="-342900">
              <a:lnSpc>
                <a:spcPct val="90000"/>
              </a:lnSpc>
              <a:buSzTx/>
              <a:buNone/>
              <a:defRPr sz="1800"/>
            </a:pPr>
            <a:r>
              <a:t>               &lt;&lt; " i2==" &lt;&lt; i2           // int value of char        </a:t>
            </a:r>
            <a:endParaRPr sz="2500"/>
          </a:p>
          <a:p>
            <a:pPr marL="342900" indent="-342900">
              <a:lnSpc>
                <a:spcPct val="90000"/>
              </a:lnSpc>
              <a:buSzTx/>
              <a:buNone/>
              <a:defRPr sz="1800"/>
            </a:pPr>
            <a:r>
              <a:t>               &lt;&lt; " char(" &lt;&lt; c &lt;&lt; ")\n"; // the char </a:t>
            </a:r>
            <a:endParaRPr sz="2500"/>
          </a:p>
          <a:p>
            <a:pPr marL="342900" indent="-342900">
              <a:lnSpc>
                <a:spcPct val="90000"/>
              </a:lnSpc>
              <a:buSzTx/>
              <a:buNone/>
              <a:defRPr sz="1800"/>
            </a:pPr>
            <a:r>
              <a:t>    }</a:t>
            </a:r>
            <a:endParaRPr sz="2500"/>
          </a:p>
          <a:p>
            <a:pPr marL="342900" indent="-342900">
              <a:lnSpc>
                <a:spcPct val="90000"/>
              </a:lnSpc>
              <a:buSzTx/>
              <a:buNone/>
              <a:defRPr sz="1800"/>
            </a:pPr>
            <a:r>
              <a:t>}</a:t>
            </a:r>
          </a:p>
        </p:txBody>
      </p:sp>
      <p:sp>
        <p:nvSpPr>
          <p:cNvPr id="457" name="TextBox 5"/>
          <p:cNvSpPr txBox="1"/>
          <p:nvPr/>
        </p:nvSpPr>
        <p:spPr>
          <a:xfrm>
            <a:off x="5359399" y="5905499"/>
            <a:ext cx="3374937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Demo: TestCode/narrow</a:t>
            </a:r>
          </a:p>
        </p:txBody>
      </p:sp>
      <p:sp>
        <p:nvSpPr>
          <p:cNvPr id="458" name="Slide Number Placeholder 4"/>
          <p:cNvSpPr txBox="1">
            <a:spLocks noGrp="1"/>
          </p:cNvSpPr>
          <p:nvPr>
            <p:ph type="sldNum" sz="quarter" idx="4294967295"/>
          </p:nvPr>
        </p:nvSpPr>
        <p:spPr>
          <a:xfrm>
            <a:off x="146050" y="6356349"/>
            <a:ext cx="457200" cy="165101"/>
          </a:xfrm>
          <a:prstGeom prst="rect">
            <a:avLst/>
          </a:prstGeom>
          <a:solidFill>
            <a:srgbClr val="D34817"/>
          </a:solidFill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/>
          <a:lstStyle>
            <a:lvl1pPr algn="ctr">
              <a:defRPr sz="1100">
                <a:solidFill>
                  <a:srgbClr val="A7A7A7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fld id="{86CB4B4D-7CA3-9044-876B-883B54F8677D}" type="slidenum">
              <a:rPr/>
              <a:t>25</a:t>
            </a:fld>
            <a:endParaRPr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Rectangle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A type-safety violation </a:t>
            </a:r>
            <a:r>
              <a:rPr sz="2400"/>
              <a:t>(Uninitialized variables)</a:t>
            </a:r>
          </a:p>
        </p:txBody>
      </p:sp>
      <p:sp>
        <p:nvSpPr>
          <p:cNvPr id="461" name="Rectangle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60604" indent="-260604" defTabSz="868680">
              <a:lnSpc>
                <a:spcPct val="90000"/>
              </a:lnSpc>
              <a:spcBef>
                <a:spcPts val="400"/>
              </a:spcBef>
              <a:buSzTx/>
              <a:buNone/>
              <a:defRPr sz="1900" b="1">
                <a:effectLst>
                  <a:outerShdw blurRad="36195" dist="36195" dir="2700000" rotWithShape="0">
                    <a:srgbClr val="C0C0C0"/>
                  </a:outerShdw>
                </a:effectLst>
              </a:defRPr>
            </a:pPr>
            <a:r>
              <a:t>// </a:t>
            </a:r>
            <a:r>
              <a:rPr b="0" i="1">
                <a:latin typeface="Times New Roman"/>
                <a:ea typeface="Times New Roman"/>
                <a:cs typeface="Times New Roman"/>
                <a:sym typeface="Times New Roman"/>
              </a:rPr>
              <a:t>Beware: C++ does not prevent you from trying to use a variable</a:t>
            </a:r>
          </a:p>
          <a:p>
            <a:pPr marL="260604" indent="-260604" defTabSz="868680">
              <a:lnSpc>
                <a:spcPct val="90000"/>
              </a:lnSpc>
              <a:spcBef>
                <a:spcPts val="400"/>
              </a:spcBef>
              <a:buSzTx/>
              <a:buNone/>
              <a:defRPr sz="1900" b="1">
                <a:effectLst>
                  <a:outerShdw blurRad="36195" dist="36195" dir="2700000" rotWithShape="0">
                    <a:srgbClr val="C0C0C0"/>
                  </a:outerShdw>
                </a:effectLst>
              </a:defRPr>
            </a:pPr>
            <a:r>
              <a:t>// </a:t>
            </a:r>
            <a:r>
              <a:rPr b="0" i="1">
                <a:latin typeface="Times New Roman"/>
                <a:ea typeface="Times New Roman"/>
                <a:cs typeface="Times New Roman"/>
                <a:sym typeface="Times New Roman"/>
              </a:rPr>
              <a:t>before you have initialized it  (though a compiler typically warns)</a:t>
            </a:r>
          </a:p>
          <a:p>
            <a:pPr marL="260604" indent="-260604" defTabSz="868680">
              <a:lnSpc>
                <a:spcPct val="90000"/>
              </a:lnSpc>
              <a:spcBef>
                <a:spcPts val="400"/>
              </a:spcBef>
              <a:buSzTx/>
              <a:buNone/>
              <a:defRPr sz="950" b="1">
                <a:effectLst>
                  <a:outerShdw blurRad="36195" dist="36195" dir="2700000" rotWithShape="0">
                    <a:srgbClr val="C0C0C0"/>
                  </a:outerShdw>
                </a:effectLst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60604" indent="-260604" defTabSz="868680">
              <a:lnSpc>
                <a:spcPct val="90000"/>
              </a:lnSpc>
              <a:spcBef>
                <a:spcPts val="400"/>
              </a:spcBef>
              <a:buSzTx/>
              <a:buNone/>
              <a:defRPr sz="1900" b="1">
                <a:effectLst>
                  <a:outerShdw blurRad="36195" dist="36195" dir="2700000" rotWithShape="0">
                    <a:srgbClr val="C0C0C0"/>
                  </a:outerShdw>
                </a:effectLst>
              </a:defRPr>
            </a:pPr>
            <a:r>
              <a:t>int main()</a:t>
            </a:r>
          </a:p>
          <a:p>
            <a:pPr marL="260604" indent="-260604" defTabSz="868680">
              <a:lnSpc>
                <a:spcPct val="90000"/>
              </a:lnSpc>
              <a:spcBef>
                <a:spcPts val="400"/>
              </a:spcBef>
              <a:buSzTx/>
              <a:buNone/>
              <a:defRPr sz="1900" b="1">
                <a:effectLst>
                  <a:outerShdw blurRad="36195" dist="36195" dir="2700000" rotWithShape="0">
                    <a:srgbClr val="C0C0C0"/>
                  </a:outerShdw>
                </a:effectLst>
              </a:defRPr>
            </a:pPr>
            <a:r>
              <a:t>{</a:t>
            </a:r>
          </a:p>
          <a:p>
            <a:pPr marL="260604" indent="-260604" defTabSz="868680">
              <a:lnSpc>
                <a:spcPct val="90000"/>
              </a:lnSpc>
              <a:spcBef>
                <a:spcPts val="400"/>
              </a:spcBef>
              <a:buSzTx/>
              <a:buNone/>
              <a:defRPr sz="1900" b="1">
                <a:effectLst>
                  <a:outerShdw blurRad="36195" dist="36195" dir="2700000" rotWithShape="0">
                    <a:srgbClr val="C0C0C0"/>
                  </a:outerShdw>
                </a:effectLst>
              </a:defRPr>
            </a:pPr>
            <a:r>
              <a:t>	int x;		// </a:t>
            </a:r>
            <a:r>
              <a:rPr b="0" i="1">
                <a:latin typeface="Times New Roman"/>
                <a:ea typeface="Times New Roman"/>
                <a:cs typeface="Times New Roman"/>
                <a:sym typeface="Times New Roman"/>
              </a:rPr>
              <a:t>x gets a “random” initial value</a:t>
            </a:r>
          </a:p>
          <a:p>
            <a:pPr marL="260604" indent="-260604" defTabSz="868680">
              <a:lnSpc>
                <a:spcPct val="90000"/>
              </a:lnSpc>
              <a:spcBef>
                <a:spcPts val="400"/>
              </a:spcBef>
              <a:buSzTx/>
              <a:buNone/>
              <a:defRPr sz="1900" b="1">
                <a:effectLst>
                  <a:outerShdw blurRad="36195" dist="36195" dir="2700000" rotWithShape="0">
                    <a:srgbClr val="C0C0C0"/>
                  </a:outerShdw>
                </a:effectLst>
              </a:defRPr>
            </a:pPr>
            <a:r>
              <a:t>	char c; 	// </a:t>
            </a:r>
            <a:r>
              <a:rPr b="0" i="1">
                <a:latin typeface="Times New Roman"/>
                <a:ea typeface="Times New Roman"/>
                <a:cs typeface="Times New Roman"/>
                <a:sym typeface="Times New Roman"/>
              </a:rPr>
              <a:t>c gets a “random” initial value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60604" indent="-260604" defTabSz="868680">
              <a:lnSpc>
                <a:spcPct val="90000"/>
              </a:lnSpc>
              <a:spcBef>
                <a:spcPts val="400"/>
              </a:spcBef>
              <a:buSzTx/>
              <a:buNone/>
              <a:defRPr sz="1900" b="1">
                <a:effectLst>
                  <a:outerShdw blurRad="36195" dist="36195" dir="2700000" rotWithShape="0">
                    <a:srgbClr val="C0C0C0"/>
                  </a:outerShdw>
                </a:effectLst>
              </a:defRPr>
            </a:pPr>
            <a:r>
              <a:t>	double d; 	// </a:t>
            </a:r>
            <a:r>
              <a:rPr b="0" i="1">
                <a:latin typeface="Times New Roman"/>
                <a:ea typeface="Times New Roman"/>
                <a:cs typeface="Times New Roman"/>
                <a:sym typeface="Times New Roman"/>
              </a:rPr>
              <a:t>d gets a “random” initial value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60604" indent="-260604" defTabSz="868680">
              <a:lnSpc>
                <a:spcPct val="90000"/>
              </a:lnSpc>
              <a:spcBef>
                <a:spcPts val="400"/>
              </a:spcBef>
              <a:buSzTx/>
              <a:buNone/>
              <a:defRPr sz="1900">
                <a:effectLst>
                  <a:outerShdw blurRad="36195" dist="36195" dir="2700000" rotWithShape="0">
                    <a:srgbClr val="C0C0C0"/>
                  </a:outerShdw>
                </a:effectLst>
              </a:defRPr>
            </a:pPr>
            <a:r>
              <a:t>			</a:t>
            </a: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//</a:t>
            </a:r>
            <a:r>
              <a:t>    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– not every bit pattern is a valid floating-point value</a:t>
            </a:r>
            <a:endParaRPr b="1"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60604" indent="-260604" defTabSz="868680">
              <a:lnSpc>
                <a:spcPct val="90000"/>
              </a:lnSpc>
              <a:spcBef>
                <a:spcPts val="400"/>
              </a:spcBef>
              <a:buSzTx/>
              <a:buNone/>
              <a:defRPr sz="1900" b="1">
                <a:effectLst>
                  <a:outerShdw blurRad="36195" dist="36195" dir="2700000" rotWithShape="0">
                    <a:srgbClr val="C0C0C0"/>
                  </a:outerShdw>
                </a:effectLst>
              </a:defRPr>
            </a:pPr>
            <a:r>
              <a:t>	double dd = d;	// </a:t>
            </a:r>
            <a:r>
              <a:rPr b="0" i="1">
                <a:latin typeface="Times New Roman"/>
                <a:ea typeface="Times New Roman"/>
                <a:cs typeface="Times New Roman"/>
                <a:sym typeface="Times New Roman"/>
              </a:rPr>
              <a:t>potential error: some implementations</a:t>
            </a:r>
          </a:p>
          <a:p>
            <a:pPr marL="260604" indent="-260604" defTabSz="868680">
              <a:lnSpc>
                <a:spcPct val="90000"/>
              </a:lnSpc>
              <a:spcBef>
                <a:spcPts val="400"/>
              </a:spcBef>
              <a:buSzTx/>
              <a:buNone/>
              <a:defRPr sz="1900">
                <a:effectLst>
                  <a:outerShdw blurRad="36195" dist="36195" dir="2700000" rotWithShape="0">
                    <a:srgbClr val="C0C0C0"/>
                  </a:outerShdw>
                </a:effectLst>
              </a:defRPr>
            </a:pPr>
            <a:r>
              <a:t>				</a:t>
            </a: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//</a:t>
            </a:r>
            <a:r>
              <a:t>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can’t copy invalid floating-point values</a:t>
            </a:r>
          </a:p>
          <a:p>
            <a:pPr marL="260604" indent="-260604" defTabSz="868680">
              <a:lnSpc>
                <a:spcPct val="90000"/>
              </a:lnSpc>
              <a:spcBef>
                <a:spcPts val="400"/>
              </a:spcBef>
              <a:buSzTx/>
              <a:buNone/>
              <a:defRPr sz="1900" b="1">
                <a:effectLst>
                  <a:outerShdw blurRad="36195" dist="36195" dir="2700000" rotWithShape="0">
                    <a:srgbClr val="C0C0C0"/>
                  </a:outerShdw>
                </a:effectLst>
              </a:defRPr>
            </a:pPr>
            <a:r>
              <a:t>	cout &lt;&lt; " x: " &lt;&lt; x &lt;&lt; " c: " &lt;&lt; c &lt;&lt; " d: " &lt;&lt; d &lt;&lt; '\n';</a:t>
            </a:r>
          </a:p>
          <a:p>
            <a:pPr marL="260604" indent="-260604" defTabSz="868680">
              <a:lnSpc>
                <a:spcPct val="90000"/>
              </a:lnSpc>
              <a:spcBef>
                <a:spcPts val="400"/>
              </a:spcBef>
              <a:buSzTx/>
              <a:buNone/>
              <a:defRPr sz="1900" b="1">
                <a:effectLst>
                  <a:outerShdw blurRad="36195" dist="36195" dir="2700000" rotWithShape="0">
                    <a:srgbClr val="C0C0C0"/>
                  </a:outerShdw>
                </a:effectLst>
              </a:defRPr>
            </a:pPr>
            <a:r>
              <a:t>}</a:t>
            </a:r>
          </a:p>
          <a:p>
            <a:pPr marL="260604" indent="-260604" defTabSz="868680">
              <a:lnSpc>
                <a:spcPct val="90000"/>
              </a:lnSpc>
              <a:spcBef>
                <a:spcPts val="400"/>
              </a:spcBef>
              <a:buChar char="⦿"/>
              <a:defRPr sz="1900">
                <a:effectLst>
                  <a:outerShdw blurRad="36195" dist="36195" dir="2700000" rotWithShape="0">
                    <a:srgbClr val="C0C0C0"/>
                  </a:outerShdw>
                </a:effectLst>
              </a:defRPr>
            </a:pPr>
            <a:r>
              <a:t>Always initialize your variables – beware: “debug mode” may initialize</a:t>
            </a:r>
          </a:p>
          <a:p>
            <a:pPr marL="495147" lvl="1" indent="-422275" defTabSz="868680">
              <a:lnSpc>
                <a:spcPct val="90000"/>
              </a:lnSpc>
              <a:spcBef>
                <a:spcPts val="400"/>
              </a:spcBef>
              <a:buClr>
                <a:schemeClr val="accent4"/>
              </a:buClr>
              <a:buChar char="◼"/>
              <a:defRPr sz="1615">
                <a:solidFill>
                  <a:srgbClr val="6C6C6C"/>
                </a:solidFill>
                <a:effectLst>
                  <a:outerShdw blurRad="36195" dist="36195" dir="2700000" rotWithShape="0">
                    <a:srgbClr val="C0C0C0"/>
                  </a:outerShdw>
                </a:effectLst>
              </a:defRPr>
            </a:pPr>
            <a:r>
              <a:t>valid exception to this rule: input variable</a:t>
            </a:r>
          </a:p>
        </p:txBody>
      </p:sp>
      <p:sp>
        <p:nvSpPr>
          <p:cNvPr id="462" name="Slide Number Placeholder 5"/>
          <p:cNvSpPr txBox="1">
            <a:spLocks noGrp="1"/>
          </p:cNvSpPr>
          <p:nvPr>
            <p:ph type="sldNum" sz="quarter" idx="4294967295"/>
          </p:nvPr>
        </p:nvSpPr>
        <p:spPr>
          <a:xfrm>
            <a:off x="146050" y="6356349"/>
            <a:ext cx="457200" cy="165101"/>
          </a:xfrm>
          <a:prstGeom prst="rect">
            <a:avLst/>
          </a:prstGeom>
          <a:solidFill>
            <a:srgbClr val="D34817"/>
          </a:solidFill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/>
          <a:lstStyle>
            <a:lvl1pPr algn="ctr">
              <a:defRPr sz="1100">
                <a:solidFill>
                  <a:srgbClr val="A7A7A7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fld id="{86CB4B4D-7CA3-9044-876B-883B54F8677D}" type="slidenum">
              <a:rPr/>
              <a:t>26</a:t>
            </a:fld>
            <a:endParaRPr/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Rectangle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Implicit &amp; </a:t>
            </a:r>
            <a:r>
              <a:rPr dirty="0"/>
              <a:t>Explicit type </a:t>
            </a:r>
            <a:r>
              <a:rPr lang="en-US" dirty="0"/>
              <a:t>Casting /</a:t>
            </a:r>
            <a:r>
              <a:rPr dirty="0"/>
              <a:t>conversion </a:t>
            </a:r>
          </a:p>
        </p:txBody>
      </p:sp>
      <p:sp>
        <p:nvSpPr>
          <p:cNvPr id="465" name="Rectangle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274320" indent="-274320">
              <a:lnSpc>
                <a:spcPct val="90000"/>
              </a:lnSpc>
              <a:buSzTx/>
              <a:buNone/>
              <a:defRPr sz="2000" b="1">
                <a:effectLst>
                  <a:outerShdw blurRad="38100" dist="38100" dir="2700000" rotWithShape="0">
                    <a:srgbClr val="C0C0C0"/>
                  </a:outerShdw>
                </a:effectLst>
              </a:defRPr>
            </a:pPr>
            <a:endParaRPr lang="en-US" dirty="0"/>
          </a:p>
          <a:p>
            <a:pPr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61738E"/>
                </a:solidFill>
                <a:effectLst/>
                <a:latin typeface="__Source_Sans_Pro_2fe30b"/>
              </a:rPr>
              <a:t>Changing the data type of a variable is called type conversion.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61738E"/>
                </a:solidFill>
                <a:effectLst/>
                <a:latin typeface="__Source_Sans_Pro_2fe30b"/>
              </a:rPr>
              <a:t>Type conversion in C++ is of two types - implicit and explicit. Implicit type conversion is done automatically by the compiler, while explicit type conversion is done manually by the programmer.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61738E"/>
                </a:solidFill>
                <a:effectLst/>
                <a:latin typeface="__Source_Sans_Pro_2fe30b"/>
              </a:rPr>
              <a:t>Explicit typecasting in C++ can be done in two ways - by using the assignment operator or the cast operator.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0" i="0">
                <a:solidFill>
                  <a:srgbClr val="61738E"/>
                </a:solidFill>
                <a:effectLst/>
                <a:latin typeface="__Source_Sans_Pro_2fe30b"/>
              </a:rPr>
              <a:t>There </a:t>
            </a:r>
            <a:r>
              <a:rPr lang="en-US" b="0" i="0" dirty="0">
                <a:solidFill>
                  <a:srgbClr val="61738E"/>
                </a:solidFill>
                <a:effectLst/>
                <a:latin typeface="__Source_Sans_Pro_2fe30b"/>
              </a:rPr>
              <a:t>are 4 types of cast operators - static cast, dynamic cast, const cast, and reinterpret cast.</a:t>
            </a:r>
          </a:p>
          <a:p>
            <a:pPr marL="274320" indent="-274320">
              <a:lnSpc>
                <a:spcPct val="90000"/>
              </a:lnSpc>
              <a:buSzTx/>
              <a:buNone/>
              <a:defRPr sz="2000" b="1">
                <a:effectLst>
                  <a:outerShdw blurRad="38100" dist="38100" dir="2700000" rotWithShape="0">
                    <a:srgbClr val="C0C0C0"/>
                  </a:outerShdw>
                </a:effectLst>
              </a:defRPr>
            </a:pPr>
            <a:endParaRPr lang="en-US" dirty="0"/>
          </a:p>
          <a:p>
            <a:pPr marL="0" indent="0" defTabSz="457200">
              <a:spcBef>
                <a:spcPts val="0"/>
              </a:spcBef>
              <a:buClrTx/>
              <a:buSzTx/>
              <a:buNone/>
              <a:defRPr sz="1600"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B0"/>
                </a:solidFill>
              </a:rPr>
              <a:t>short</a:t>
            </a:r>
            <a:r>
              <a:rPr dirty="0"/>
              <a:t> a=2000;</a:t>
            </a:r>
          </a:p>
          <a:p>
            <a:pPr marL="0" indent="0" defTabSz="457200">
              <a:spcBef>
                <a:spcPts val="0"/>
              </a:spcBef>
              <a:buClrTx/>
              <a:buSzTx/>
              <a:buNone/>
              <a:defRPr sz="1600"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B0"/>
                </a:solidFill>
              </a:rPr>
              <a:t>int</a:t>
            </a:r>
            <a:r>
              <a:rPr dirty="0"/>
              <a:t> b;</a:t>
            </a:r>
          </a:p>
          <a:p>
            <a:pPr marL="0" indent="0" defTabSz="457200">
              <a:spcBef>
                <a:spcPts val="0"/>
              </a:spcBef>
              <a:buClrTx/>
              <a:buSzTx/>
              <a:buNone/>
              <a:defRPr sz="1600">
                <a:solidFill>
                  <a:srgbClr val="007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b = (</a:t>
            </a:r>
            <a:r>
              <a:rPr dirty="0">
                <a:solidFill>
                  <a:srgbClr val="0000B0"/>
                </a:solidFill>
              </a:rPr>
              <a:t>int</a:t>
            </a:r>
            <a:r>
              <a:rPr dirty="0">
                <a:solidFill>
                  <a:srgbClr val="000000"/>
                </a:solidFill>
              </a:rPr>
              <a:t>) a;    </a:t>
            </a:r>
            <a:r>
              <a:rPr dirty="0"/>
              <a:t>// c-like cast notation</a:t>
            </a:r>
            <a:endParaRPr dirty="0"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None/>
              <a:defRPr sz="1600">
                <a:solidFill>
                  <a:srgbClr val="007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b = </a:t>
            </a:r>
            <a:r>
              <a:rPr dirty="0">
                <a:solidFill>
                  <a:srgbClr val="0000B0"/>
                </a:solidFill>
              </a:rPr>
              <a:t>int</a:t>
            </a:r>
            <a:r>
              <a:rPr dirty="0">
                <a:solidFill>
                  <a:srgbClr val="000000"/>
                </a:solidFill>
              </a:rPr>
              <a:t> (a);    </a:t>
            </a:r>
            <a:r>
              <a:rPr dirty="0"/>
              <a:t>// functional notation 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466" name="Slide Number Placeholder 5"/>
          <p:cNvSpPr txBox="1">
            <a:spLocks noGrp="1"/>
          </p:cNvSpPr>
          <p:nvPr>
            <p:ph type="sldNum" sz="quarter" idx="4294967295"/>
          </p:nvPr>
        </p:nvSpPr>
        <p:spPr>
          <a:xfrm>
            <a:off x="146050" y="6356350"/>
            <a:ext cx="457200" cy="165101"/>
          </a:xfrm>
          <a:prstGeom prst="rect">
            <a:avLst/>
          </a:prstGeom>
          <a:solidFill>
            <a:srgbClr val="D34817"/>
          </a:solidFill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/>
          <a:lstStyle>
            <a:lvl1pPr algn="ctr">
              <a:defRPr sz="1100">
                <a:solidFill>
                  <a:srgbClr val="A7A7A7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fld id="{86CB4B4D-7CA3-9044-876B-883B54F8677D}" type="slidenum">
              <a:rPr/>
              <a:t>27</a:t>
            </a:fld>
            <a:endParaRPr/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Overview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1"/>
          </a:xfrm>
          <a:prstGeom prst="rect">
            <a:avLst/>
          </a:prstGeom>
        </p:spPr>
        <p:txBody>
          <a:bodyPr/>
          <a:lstStyle/>
          <a:p>
            <a:r>
              <a:t>Overview</a:t>
            </a:r>
          </a:p>
        </p:txBody>
      </p:sp>
      <p:sp>
        <p:nvSpPr>
          <p:cNvPr id="469" name="Variables and Assignments…"/>
          <p:cNvSpPr txBox="1">
            <a:spLocks noGrp="1"/>
          </p:cNvSpPr>
          <p:nvPr>
            <p:ph type="body" idx="1"/>
          </p:nvPr>
        </p:nvSpPr>
        <p:spPr>
          <a:xfrm>
            <a:off x="914400" y="1447799"/>
            <a:ext cx="7772400" cy="457200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5000"/>
              </a:lnSpc>
              <a:buFont typeface="Baskerville"/>
              <a:buChar char="❑"/>
              <a:defRPr>
                <a:solidFill>
                  <a:srgbClr val="05310F"/>
                </a:solidFill>
              </a:defRPr>
            </a:pPr>
            <a:r>
              <a:t>Variables and Assignments </a:t>
            </a:r>
          </a:p>
          <a:p>
            <a:pPr>
              <a:lnSpc>
                <a:spcPct val="155000"/>
              </a:lnSpc>
              <a:buFont typeface="Baskerville"/>
              <a:buChar char="❑"/>
            </a:pPr>
            <a:r>
              <a:t>Data Types </a:t>
            </a:r>
          </a:p>
          <a:p>
            <a:pPr>
              <a:lnSpc>
                <a:spcPct val="155000"/>
              </a:lnSpc>
              <a:buFont typeface="Baskerville"/>
              <a:buChar char="❑"/>
            </a:pPr>
            <a:r>
              <a:t>Expressions</a:t>
            </a:r>
          </a:p>
          <a:p>
            <a:pPr>
              <a:lnSpc>
                <a:spcPct val="155000"/>
              </a:lnSpc>
              <a:buFont typeface="Baskerville"/>
              <a:buChar char="❑"/>
              <a:defRPr>
                <a:solidFill>
                  <a:srgbClr val="C00000"/>
                </a:solidFill>
              </a:defRPr>
            </a:pPr>
            <a:r>
              <a:t>Input and Output</a:t>
            </a:r>
          </a:p>
          <a:p>
            <a:pPr>
              <a:lnSpc>
                <a:spcPct val="155000"/>
              </a:lnSpc>
              <a:buFont typeface="Baskerville"/>
              <a:buChar char="❑"/>
              <a:defRPr>
                <a:solidFill>
                  <a:srgbClr val="05310F"/>
                </a:solidFill>
              </a:defRPr>
            </a:pPr>
            <a:r>
              <a:t>Program Style</a:t>
            </a:r>
          </a:p>
        </p:txBody>
      </p:sp>
      <p:sp>
        <p:nvSpPr>
          <p:cNvPr id="470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46050" y="6339789"/>
            <a:ext cx="457200" cy="198222"/>
          </a:xfrm>
          <a:prstGeom prst="rect">
            <a:avLst/>
          </a:prstGeom>
          <a:solidFill>
            <a:srgbClr val="D34817"/>
          </a:solidFill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/>
          <a:lstStyle>
            <a:lvl1pPr algn="ctr">
              <a:defRPr sz="14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fld id="{86CB4B4D-7CA3-9044-876B-883B54F8677D}" type="slidenum">
              <a:rPr/>
              <a:t>28</a:t>
            </a:fld>
            <a:endParaRPr/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Input and Output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1"/>
          </a:xfrm>
          <a:prstGeom prst="rect">
            <a:avLst/>
          </a:prstGeom>
        </p:spPr>
        <p:txBody>
          <a:bodyPr/>
          <a:lstStyle/>
          <a:p>
            <a:r>
              <a:t>Input and Output</a:t>
            </a:r>
          </a:p>
        </p:txBody>
      </p:sp>
      <p:sp>
        <p:nvSpPr>
          <p:cNvPr id="473" name="A data stream is a sequence of data: in the form of characters or numbers…"/>
          <p:cNvSpPr txBox="1">
            <a:spLocks noGrp="1"/>
          </p:cNvSpPr>
          <p:nvPr>
            <p:ph type="body" idx="1"/>
          </p:nvPr>
        </p:nvSpPr>
        <p:spPr>
          <a:xfrm>
            <a:off x="914400" y="1447799"/>
            <a:ext cx="7772400" cy="457200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buChar char="●"/>
              <a:defRPr sz="2400"/>
            </a:pPr>
            <a:r>
              <a:t>A data stream is a sequence of data: in the form of characters or numbers</a:t>
            </a:r>
          </a:p>
          <a:p>
            <a:pPr>
              <a:lnSpc>
                <a:spcPct val="80000"/>
              </a:lnSpc>
              <a:buChar char="●"/>
              <a:defRPr sz="2400"/>
            </a:pPr>
            <a:r>
              <a:t>An </a:t>
            </a:r>
            <a:r>
              <a:rPr>
                <a:solidFill>
                  <a:srgbClr val="D34817"/>
                </a:solidFill>
              </a:rPr>
              <a:t>input stream </a:t>
            </a:r>
            <a:r>
              <a:t>is data for the program to use, </a:t>
            </a:r>
            <a:r>
              <a:rPr sz="2600"/>
              <a:t>originating from keyboard, a file … </a:t>
            </a:r>
          </a:p>
          <a:p>
            <a:pPr>
              <a:lnSpc>
                <a:spcPct val="80000"/>
              </a:lnSpc>
              <a:buChar char="●"/>
              <a:defRPr sz="2400"/>
            </a:pPr>
            <a:r>
              <a:t>An </a:t>
            </a:r>
            <a:r>
              <a:rPr>
                <a:solidFill>
                  <a:srgbClr val="D34817"/>
                </a:solidFill>
              </a:rPr>
              <a:t>output stream </a:t>
            </a:r>
            <a:r>
              <a:t>is the program’s output, destining to </a:t>
            </a:r>
            <a:r>
              <a:rPr sz="2600"/>
              <a:t>monitor, or a file , ..</a:t>
            </a:r>
          </a:p>
          <a:p>
            <a:pPr>
              <a:lnSpc>
                <a:spcPct val="90000"/>
              </a:lnSpc>
              <a:buChar char="●"/>
              <a:defRPr sz="2400">
                <a:solidFill>
                  <a:srgbClr val="D34817"/>
                </a:solidFill>
              </a:defRPr>
            </a:pPr>
            <a:r>
              <a:t>Include directives: </a:t>
            </a:r>
            <a:r>
              <a:rPr>
                <a:solidFill>
                  <a:srgbClr val="000000"/>
                </a:solidFill>
              </a:rPr>
              <a:t>add library files to our programs</a:t>
            </a:r>
          </a:p>
          <a:p>
            <a:pPr marL="547687" lvl="1" indent="-228600">
              <a:lnSpc>
                <a:spcPct val="90000"/>
              </a:lnSpc>
              <a:spcBef>
                <a:spcPts val="300"/>
              </a:spcBef>
              <a:buClr>
                <a:srgbClr val="9B2D1F"/>
              </a:buClr>
              <a:defRPr sz="2400"/>
            </a:pPr>
            <a:r>
              <a:t>To make definitions of the cin and cout available :                </a:t>
            </a:r>
            <a:br/>
            <a:r>
              <a:t>                             #include &lt;iostream&gt;</a:t>
            </a:r>
          </a:p>
          <a:p>
            <a:pPr>
              <a:lnSpc>
                <a:spcPct val="90000"/>
              </a:lnSpc>
              <a:buChar char="●"/>
              <a:defRPr sz="2400" b="1">
                <a:solidFill>
                  <a:srgbClr val="D34817"/>
                </a:solidFill>
              </a:defRPr>
            </a:pPr>
            <a:r>
              <a:t>Using directives: </a:t>
            </a:r>
            <a:r>
              <a:rPr b="0">
                <a:solidFill>
                  <a:srgbClr val="000000"/>
                </a:solidFill>
              </a:rPr>
              <a:t>include a collection of defined names</a:t>
            </a:r>
          </a:p>
          <a:p>
            <a:pPr marL="547687" lvl="1" indent="-228600">
              <a:lnSpc>
                <a:spcPct val="90000"/>
              </a:lnSpc>
              <a:spcBef>
                <a:spcPts val="300"/>
              </a:spcBef>
              <a:buClr>
                <a:srgbClr val="9B2D1F"/>
              </a:buClr>
              <a:defRPr sz="2400"/>
            </a:pPr>
            <a:r>
              <a:t>To make names cin and cout available to our program:</a:t>
            </a:r>
            <a:br/>
            <a:r>
              <a:t>                     using namespace std;</a:t>
            </a:r>
          </a:p>
        </p:txBody>
      </p:sp>
      <p:sp>
        <p:nvSpPr>
          <p:cNvPr id="474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46050" y="6339789"/>
            <a:ext cx="457200" cy="198222"/>
          </a:xfrm>
          <a:prstGeom prst="rect">
            <a:avLst/>
          </a:prstGeom>
          <a:solidFill>
            <a:srgbClr val="D34817"/>
          </a:solidFill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/>
          <a:lstStyle>
            <a:lvl1pPr algn="ctr">
              <a:defRPr sz="14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fld id="{86CB4B4D-7CA3-9044-876B-883B54F8677D}" type="slidenum">
              <a:rPr/>
              <a:t>29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 dir="r"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Overvie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Overview</a:t>
            </a:r>
          </a:p>
        </p:txBody>
      </p:sp>
      <p:sp>
        <p:nvSpPr>
          <p:cNvPr id="277" name="Variables and Assignment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55000"/>
              </a:lnSpc>
              <a:buFont typeface="Arial"/>
              <a:buChar char="❑"/>
              <a:defRPr>
                <a:solidFill>
                  <a:srgbClr val="05310F"/>
                </a:solidFill>
              </a:defRPr>
            </a:pPr>
            <a:r>
              <a:t>Variables and Assignments </a:t>
            </a:r>
          </a:p>
          <a:p>
            <a:pPr>
              <a:lnSpc>
                <a:spcPct val="155000"/>
              </a:lnSpc>
              <a:buFont typeface="Arial"/>
              <a:buChar char="❑"/>
              <a:defRPr>
                <a:solidFill>
                  <a:srgbClr val="05310F"/>
                </a:solidFill>
              </a:defRPr>
            </a:pPr>
            <a:r>
              <a:t>Data Types and Expressions</a:t>
            </a:r>
          </a:p>
          <a:p>
            <a:pPr>
              <a:lnSpc>
                <a:spcPct val="155000"/>
              </a:lnSpc>
              <a:buFont typeface="Arial"/>
              <a:buChar char="❑"/>
              <a:defRPr>
                <a:solidFill>
                  <a:srgbClr val="05310F"/>
                </a:solidFill>
              </a:defRPr>
            </a:pPr>
            <a:r>
              <a:t>Input and Output</a:t>
            </a:r>
          </a:p>
          <a:p>
            <a:pPr>
              <a:lnSpc>
                <a:spcPct val="155000"/>
              </a:lnSpc>
              <a:buFont typeface="Arial"/>
              <a:buChar char="❑"/>
              <a:defRPr>
                <a:solidFill>
                  <a:srgbClr val="05310F"/>
                </a:solidFill>
              </a:defRPr>
            </a:pPr>
            <a:r>
              <a:t>Program Style</a:t>
            </a:r>
          </a:p>
        </p:txBody>
      </p:sp>
      <p:sp>
        <p:nvSpPr>
          <p:cNvPr id="278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46050" y="6340208"/>
            <a:ext cx="457200" cy="197384"/>
          </a:xfrm>
          <a:prstGeom prst="rect">
            <a:avLst/>
          </a:prstGeom>
          <a:solidFill>
            <a:srgbClr val="D34817"/>
          </a:solidFill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/>
          <a:lstStyle>
            <a:lvl1pPr algn="ctr">
              <a:defRPr sz="1400" b="1"/>
            </a:lvl1pPr>
          </a:lstStyle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Output using cout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1"/>
          </a:xfrm>
          <a:prstGeom prst="rect">
            <a:avLst/>
          </a:prstGeom>
        </p:spPr>
        <p:txBody>
          <a:bodyPr/>
          <a:lstStyle/>
          <a:p>
            <a:r>
              <a:t>Output using cout</a:t>
            </a:r>
          </a:p>
        </p:txBody>
      </p:sp>
      <p:sp>
        <p:nvSpPr>
          <p:cNvPr id="477" name="cout is an output stream for program to send data to monitor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67588" indent="-267588" defTabSz="896111">
              <a:lnSpc>
                <a:spcPct val="80000"/>
              </a:lnSpc>
              <a:spcBef>
                <a:spcPts val="400"/>
              </a:spcBef>
              <a:buChar char="●"/>
              <a:defRPr sz="2352" b="1">
                <a:solidFill>
                  <a:srgbClr val="D34817"/>
                </a:solidFill>
              </a:defRPr>
            </a:pPr>
            <a:r>
              <a:t>cout</a:t>
            </a:r>
            <a:r>
              <a:rPr b="0">
                <a:solidFill>
                  <a:srgbClr val="000000"/>
                </a:solidFill>
              </a:rPr>
              <a:t> is an output stream for program to send data to monitor</a:t>
            </a:r>
          </a:p>
          <a:p>
            <a:pPr marL="536733" lvl="1" indent="-224027" defTabSz="896111">
              <a:lnSpc>
                <a:spcPct val="80000"/>
              </a:lnSpc>
              <a:spcBef>
                <a:spcPts val="200"/>
              </a:spcBef>
              <a:buClr>
                <a:srgbClr val="9B2D1F"/>
              </a:buClr>
              <a:defRPr sz="2156"/>
            </a:pPr>
            <a:r>
              <a:t>insertion operator "&lt;&lt;" inserts data into cout</a:t>
            </a:r>
          </a:p>
          <a:p>
            <a:pPr marL="267588" indent="-267588" defTabSz="896111">
              <a:lnSpc>
                <a:spcPct val="80000"/>
              </a:lnSpc>
              <a:spcBef>
                <a:spcPts val="400"/>
              </a:spcBef>
              <a:buChar char="●"/>
              <a:defRPr sz="2352"/>
            </a:pPr>
            <a:r>
              <a:t>cout </a:t>
            </a:r>
            <a:r>
              <a:rPr b="1">
                <a:solidFill>
                  <a:srgbClr val="D34817"/>
                </a:solidFill>
              </a:rPr>
              <a:t>&lt;&lt;</a:t>
            </a:r>
            <a:r>
              <a:t> number_of_bars </a:t>
            </a:r>
            <a:r>
              <a:rPr b="1">
                <a:solidFill>
                  <a:srgbClr val="D34817"/>
                </a:solidFill>
              </a:rPr>
              <a:t>&lt;&lt;</a:t>
            </a:r>
            <a:r>
              <a:t> " candy bars\n";</a:t>
            </a:r>
          </a:p>
          <a:p>
            <a:pPr marL="536733" lvl="1" indent="-224027" defTabSz="896111">
              <a:lnSpc>
                <a:spcPct val="80000"/>
              </a:lnSpc>
              <a:spcBef>
                <a:spcPts val="200"/>
              </a:spcBef>
              <a:buClr>
                <a:srgbClr val="9B2D1F"/>
              </a:buClr>
              <a:defRPr sz="2352"/>
            </a:pPr>
            <a:r>
              <a:t>sends two items to monitor: </a:t>
            </a:r>
            <a:r>
              <a:rPr sz="1960"/>
              <a:t>value of number_of_bars, and quoted string constant </a:t>
            </a:r>
          </a:p>
          <a:p>
            <a:pPr marL="805878" lvl="2" indent="-224027" defTabSz="896111">
              <a:lnSpc>
                <a:spcPct val="80000"/>
              </a:lnSpc>
              <a:spcBef>
                <a:spcPts val="0"/>
              </a:spcBef>
              <a:buClr>
                <a:srgbClr val="E6B1AB"/>
              </a:buClr>
              <a:defRPr sz="1960"/>
            </a:pPr>
            <a:r>
              <a:t>No space added between items, therefore space before the ‘c’ in candy,</a:t>
            </a:r>
          </a:p>
          <a:p>
            <a:pPr marL="805878" lvl="2" indent="-224027" defTabSz="896111">
              <a:lnSpc>
                <a:spcPct val="80000"/>
              </a:lnSpc>
              <a:spcBef>
                <a:spcPts val="0"/>
              </a:spcBef>
              <a:buClr>
                <a:srgbClr val="E6B1AB"/>
              </a:buClr>
              <a:defRPr sz="1960"/>
            </a:pPr>
            <a:r>
              <a:t>A blank space can also be inserted with        </a:t>
            </a:r>
            <a:br/>
            <a:r>
              <a:t>    cout &lt;&lt; name &lt;&lt; " " &lt;&lt;age &lt;&lt;endl ;</a:t>
            </a:r>
          </a:p>
          <a:p>
            <a:pPr marL="536733" lvl="1" indent="-224027" defTabSz="896111">
              <a:lnSpc>
                <a:spcPct val="80000"/>
              </a:lnSpc>
              <a:spcBef>
                <a:spcPts val="200"/>
              </a:spcBef>
              <a:buClr>
                <a:srgbClr val="9B2D1F"/>
              </a:buClr>
              <a:defRPr sz="2352"/>
            </a:pPr>
            <a:r>
              <a:t>A new insertion operator is used for each item of output</a:t>
            </a:r>
          </a:p>
          <a:p>
            <a:pPr marL="536733" lvl="1" indent="-224027" defTabSz="896111">
              <a:lnSpc>
                <a:spcPct val="80000"/>
              </a:lnSpc>
              <a:spcBef>
                <a:spcPts val="200"/>
              </a:spcBef>
              <a:buClr>
                <a:srgbClr val="9B2D1F"/>
              </a:buClr>
              <a:defRPr sz="2352"/>
            </a:pPr>
            <a:r>
              <a:t>same as </a:t>
            </a:r>
          </a:p>
          <a:p>
            <a:pPr marL="0" lvl="1" indent="312705" defTabSz="896111">
              <a:lnSpc>
                <a:spcPct val="80000"/>
              </a:lnSpc>
              <a:spcBef>
                <a:spcPts val="200"/>
              </a:spcBef>
              <a:buSzTx/>
              <a:buNone/>
              <a:defRPr sz="2352"/>
            </a:pPr>
            <a:r>
              <a:t>		cout &lt;&lt; number_of_bars ;</a:t>
            </a:r>
            <a:br/>
            <a:r>
              <a:t>     cout &lt;&lt; " candy bars\n";</a:t>
            </a:r>
          </a:p>
          <a:p>
            <a:pPr marL="267588" indent="-267588" defTabSz="896111">
              <a:lnSpc>
                <a:spcPct val="80000"/>
              </a:lnSpc>
              <a:spcBef>
                <a:spcPts val="400"/>
              </a:spcBef>
              <a:buChar char="●"/>
              <a:defRPr sz="2352"/>
            </a:pPr>
            <a:r>
              <a:t>cout an expression directly</a:t>
            </a:r>
          </a:p>
          <a:p>
            <a:pPr marL="267588" indent="-267588" defTabSz="896111">
              <a:lnSpc>
                <a:spcPct val="80000"/>
              </a:lnSpc>
              <a:spcBef>
                <a:spcPts val="400"/>
              </a:spcBef>
              <a:buSzTx/>
              <a:buNone/>
              <a:defRPr sz="2352"/>
            </a:pPr>
            <a:r>
              <a:t>          cout &lt;&lt; "Total cost is $" &lt;&lt; (price + tax);</a:t>
            </a:r>
          </a:p>
        </p:txBody>
      </p:sp>
      <p:sp>
        <p:nvSpPr>
          <p:cNvPr id="478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46050" y="6339789"/>
            <a:ext cx="457200" cy="198222"/>
          </a:xfrm>
          <a:prstGeom prst="rect">
            <a:avLst/>
          </a:prstGeom>
          <a:solidFill>
            <a:srgbClr val="D34817"/>
          </a:solidFill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/>
          <a:lstStyle>
            <a:lvl1pPr algn="ctr">
              <a:defRPr sz="14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fld id="{86CB4B4D-7CA3-9044-876B-883B54F8677D}" type="slidenum">
              <a:rPr/>
              <a:t>30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 dir="r"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Formatting Output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1"/>
          </a:xfrm>
          <a:prstGeom prst="rect">
            <a:avLst/>
          </a:prstGeom>
        </p:spPr>
        <p:txBody>
          <a:bodyPr/>
          <a:lstStyle/>
          <a:p>
            <a:r>
              <a:t>Formatting Output</a:t>
            </a:r>
          </a:p>
        </p:txBody>
      </p:sp>
      <p:sp>
        <p:nvSpPr>
          <p:cNvPr id="481" name="Escape sequences: tell the compiler to treat characters  in a special way, allow one to specify special characters…"/>
          <p:cNvSpPr txBox="1">
            <a:spLocks noGrp="1"/>
          </p:cNvSpPr>
          <p:nvPr>
            <p:ph type="body" idx="1"/>
          </p:nvPr>
        </p:nvSpPr>
        <p:spPr>
          <a:xfrm>
            <a:off x="914400" y="1447799"/>
            <a:ext cx="7772400" cy="457200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buChar char="●"/>
              <a:defRPr sz="2400" b="1">
                <a:solidFill>
                  <a:srgbClr val="D34817"/>
                </a:solidFill>
              </a:defRPr>
            </a:pPr>
            <a:r>
              <a:t>Escape sequences: </a:t>
            </a:r>
            <a:r>
              <a:rPr b="0">
                <a:solidFill>
                  <a:srgbClr val="000000"/>
                </a:solidFill>
              </a:rPr>
              <a:t>tell the compiler to treat characters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in a special way, allow one to specify special characters</a:t>
            </a:r>
          </a:p>
          <a:p>
            <a:pPr>
              <a:lnSpc>
                <a:spcPct val="80000"/>
              </a:lnSpc>
              <a:buChar char="●"/>
              <a:defRPr sz="2400"/>
            </a:pPr>
            <a:r>
              <a:t>'\' is escape character</a:t>
            </a:r>
          </a:p>
          <a:p>
            <a:pPr>
              <a:lnSpc>
                <a:spcPct val="80000"/>
              </a:lnSpc>
              <a:buChar char="●"/>
            </a:pPr>
            <a:r>
              <a:t>To create a newline in output use \n, or endl;</a:t>
            </a:r>
            <a:br/>
            <a:r>
              <a:t>              cout &lt;&lt; "Hello\n";</a:t>
            </a:r>
            <a:br/>
            <a:r>
              <a:t>              cout &lt;&lt; "Hello"&lt;&lt;endl;</a:t>
            </a:r>
          </a:p>
          <a:p>
            <a:pPr>
              <a:lnSpc>
                <a:spcPct val="80000"/>
              </a:lnSpc>
              <a:buChar char="●"/>
            </a:pPr>
            <a:r>
              <a:t>Other escape sequences:</a:t>
            </a:r>
            <a:br/>
            <a:r>
              <a:t>             \t  		--  a tab</a:t>
            </a:r>
            <a:br/>
            <a:r>
              <a:t>             \\  	--  a backslash character</a:t>
            </a:r>
            <a:br/>
            <a:r>
              <a:t>             \"  	--  a quote character</a:t>
            </a:r>
          </a:p>
          <a:p>
            <a:pPr>
              <a:lnSpc>
                <a:spcPct val="80000"/>
              </a:lnSpc>
              <a:buChar char="●"/>
            </a:pPr>
            <a:r>
              <a:t>When printing receipt, use \t to line up different columns</a:t>
            </a:r>
          </a:p>
          <a:p>
            <a:pPr marL="547687" lvl="1" indent="-228600">
              <a:lnSpc>
                <a:spcPct val="80000"/>
              </a:lnSpc>
              <a:spcBef>
                <a:spcPts val="300"/>
              </a:spcBef>
              <a:buClr>
                <a:srgbClr val="9B2D1F"/>
              </a:buClr>
              <a:defRPr sz="2000"/>
            </a:pPr>
            <a:r>
              <a:t>Other ways possible … </a:t>
            </a:r>
          </a:p>
          <a:p>
            <a:pPr>
              <a:lnSpc>
                <a:spcPct val="80000"/>
              </a:lnSpc>
              <a:buSzTx/>
              <a:buNone/>
            </a:pPr>
            <a:r>
              <a:t>		        </a:t>
            </a:r>
          </a:p>
        </p:txBody>
      </p:sp>
      <p:sp>
        <p:nvSpPr>
          <p:cNvPr id="48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46050" y="6339789"/>
            <a:ext cx="457200" cy="198222"/>
          </a:xfrm>
          <a:prstGeom prst="rect">
            <a:avLst/>
          </a:prstGeom>
          <a:solidFill>
            <a:srgbClr val="D34817"/>
          </a:solidFill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/>
          <a:lstStyle>
            <a:lvl1pPr algn="ctr">
              <a:defRPr sz="14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fld id="{86CB4B4D-7CA3-9044-876B-883B54F8677D}" type="slidenum">
              <a:rPr/>
              <a:t>31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 dir="r"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Formatting Real Numbers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1"/>
          </a:xfrm>
          <a:prstGeom prst="rect">
            <a:avLst/>
          </a:prstGeom>
        </p:spPr>
        <p:txBody>
          <a:bodyPr/>
          <a:lstStyle/>
          <a:p>
            <a:r>
              <a:t>Formatting Real Numbers</a:t>
            </a:r>
          </a:p>
        </p:txBody>
      </p:sp>
      <p:sp>
        <p:nvSpPr>
          <p:cNvPr id="485" name="Real numbers (type double) produce a variety of outputs  double price = 78.5;  cout &lt;&lt; &quot;The price is $&quot; &lt;&lt; price &lt;&lt; endl;…"/>
          <p:cNvSpPr txBox="1">
            <a:spLocks noGrp="1"/>
          </p:cNvSpPr>
          <p:nvPr>
            <p:ph type="body" idx="1"/>
          </p:nvPr>
        </p:nvSpPr>
        <p:spPr>
          <a:xfrm>
            <a:off x="914400" y="1447799"/>
            <a:ext cx="7772400" cy="457200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Char char="●"/>
              <a:defRPr sz="2400"/>
            </a:pPr>
            <a:r>
              <a:t>Real numbers (type double) produce a variety of outputs</a:t>
            </a:r>
            <a:br/>
            <a:r>
              <a:t>	double price = 78.5;</a:t>
            </a:r>
            <a:br/>
            <a:r>
              <a:t>	cout &lt;&lt; "The price is $" &lt;&lt; price &lt;&lt; endl;  </a:t>
            </a:r>
          </a:p>
          <a:p>
            <a:pPr marL="547687" lvl="1" indent="-228600">
              <a:lnSpc>
                <a:spcPct val="90000"/>
              </a:lnSpc>
              <a:spcBef>
                <a:spcPts val="300"/>
              </a:spcBef>
              <a:buClr>
                <a:srgbClr val="9B2D1F"/>
              </a:buClr>
              <a:defRPr sz="2400"/>
            </a:pPr>
            <a:r>
              <a:t>output could be any of these:</a:t>
            </a:r>
            <a:br/>
            <a:r>
              <a:t>                   	The price is $78.5</a:t>
            </a:r>
            <a:br/>
            <a:r>
              <a:t> 			The price is $78.500000</a:t>
            </a:r>
            <a:br/>
            <a:r>
              <a:t>			The price is $7.850000e01</a:t>
            </a:r>
          </a:p>
          <a:p>
            <a:pPr marL="547687" lvl="1" indent="-228600">
              <a:lnSpc>
                <a:spcPct val="90000"/>
              </a:lnSpc>
              <a:spcBef>
                <a:spcPts val="300"/>
              </a:spcBef>
              <a:buClr>
                <a:srgbClr val="9B2D1F"/>
              </a:buClr>
              <a:defRPr sz="2400"/>
            </a:pPr>
            <a:r>
              <a:t>unlikely to get:</a:t>
            </a:r>
            <a:br/>
            <a:r>
              <a:t> 			The price is $78.50</a:t>
            </a:r>
          </a:p>
        </p:txBody>
      </p:sp>
      <p:sp>
        <p:nvSpPr>
          <p:cNvPr id="486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46050" y="6339789"/>
            <a:ext cx="457200" cy="198222"/>
          </a:xfrm>
          <a:prstGeom prst="rect">
            <a:avLst/>
          </a:prstGeom>
          <a:solidFill>
            <a:srgbClr val="D34817"/>
          </a:solidFill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/>
          <a:lstStyle>
            <a:lvl1pPr algn="ctr">
              <a:defRPr sz="14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fld id="{86CB4B4D-7CA3-9044-876B-883B54F8677D}" type="slidenum">
              <a:t>32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 dir="r"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owing Decimal Places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1"/>
          </a:xfrm>
          <a:prstGeom prst="rect">
            <a:avLst/>
          </a:prstGeom>
        </p:spPr>
        <p:txBody>
          <a:bodyPr/>
          <a:lstStyle/>
          <a:p>
            <a:r>
              <a:t>Showing Decimal Places</a:t>
            </a:r>
          </a:p>
        </p:txBody>
      </p:sp>
      <p:sp>
        <p:nvSpPr>
          <p:cNvPr id="489" name="cout includes tools to specify the output of type double…"/>
          <p:cNvSpPr txBox="1">
            <a:spLocks noGrp="1"/>
          </p:cNvSpPr>
          <p:nvPr>
            <p:ph type="body" idx="1"/>
          </p:nvPr>
        </p:nvSpPr>
        <p:spPr>
          <a:xfrm>
            <a:off x="914400" y="1447799"/>
            <a:ext cx="7772400" cy="457200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Char char="●"/>
              <a:defRPr sz="2400"/>
            </a:pPr>
            <a:r>
              <a:t>cout includes tools to specify the output of type double</a:t>
            </a:r>
          </a:p>
          <a:p>
            <a:pPr>
              <a:lnSpc>
                <a:spcPct val="90000"/>
              </a:lnSpc>
              <a:buChar char="●"/>
              <a:defRPr sz="2400"/>
            </a:pPr>
            <a:r>
              <a:t>To </a:t>
            </a:r>
            <a:r>
              <a:rPr>
                <a:solidFill>
                  <a:srgbClr val="D34817"/>
                </a:solidFill>
              </a:rPr>
              <a:t>specify fixed point notation</a:t>
            </a:r>
          </a:p>
          <a:p>
            <a:pPr marL="547687" lvl="1" indent="-228600">
              <a:lnSpc>
                <a:spcPct val="90000"/>
              </a:lnSpc>
              <a:spcBef>
                <a:spcPts val="300"/>
              </a:spcBef>
              <a:buClr>
                <a:srgbClr val="9B2D1F"/>
              </a:buClr>
              <a:defRPr sz="2400"/>
            </a:pPr>
            <a:r>
              <a:t>setf(ios::fixed) </a:t>
            </a:r>
          </a:p>
          <a:p>
            <a:pPr>
              <a:lnSpc>
                <a:spcPct val="90000"/>
              </a:lnSpc>
              <a:buChar char="●"/>
              <a:defRPr sz="2400"/>
            </a:pPr>
            <a:r>
              <a:t>To specify that </a:t>
            </a:r>
            <a:r>
              <a:rPr>
                <a:solidFill>
                  <a:srgbClr val="D34817"/>
                </a:solidFill>
              </a:rPr>
              <a:t>decimal point will always be shown </a:t>
            </a:r>
          </a:p>
          <a:p>
            <a:pPr marL="547687" lvl="1" indent="-228600">
              <a:lnSpc>
                <a:spcPct val="90000"/>
              </a:lnSpc>
              <a:spcBef>
                <a:spcPts val="300"/>
              </a:spcBef>
              <a:buClr>
                <a:srgbClr val="9B2D1F"/>
              </a:buClr>
              <a:defRPr sz="2400"/>
            </a:pPr>
            <a:r>
              <a:t>setf(ios::showpoint)</a:t>
            </a:r>
          </a:p>
          <a:p>
            <a:pPr>
              <a:lnSpc>
                <a:spcPct val="90000"/>
              </a:lnSpc>
              <a:buChar char="●"/>
              <a:defRPr sz="2400"/>
            </a:pPr>
            <a:r>
              <a:t>To specify that </a:t>
            </a:r>
            <a:r>
              <a:rPr>
                <a:solidFill>
                  <a:srgbClr val="D34817"/>
                </a:solidFill>
              </a:rPr>
              <a:t>two decimal places </a:t>
            </a:r>
            <a:r>
              <a:t>will always be shown </a:t>
            </a:r>
          </a:p>
          <a:p>
            <a:pPr marL="547687" lvl="1" indent="-228600">
              <a:lnSpc>
                <a:spcPct val="90000"/>
              </a:lnSpc>
              <a:spcBef>
                <a:spcPts val="300"/>
              </a:spcBef>
              <a:buClr>
                <a:srgbClr val="9B2D1F"/>
              </a:buClr>
              <a:defRPr sz="2400"/>
            </a:pPr>
            <a:r>
              <a:t>precision(2)</a:t>
            </a:r>
          </a:p>
          <a:p>
            <a:pPr>
              <a:lnSpc>
                <a:spcPct val="90000"/>
              </a:lnSpc>
              <a:buChar char="●"/>
            </a:pPr>
            <a:r>
              <a:t>e.g.:		</a:t>
            </a:r>
            <a:r>
              <a:rPr sz="2400"/>
              <a:t>cout.setf(ios::fixed);</a:t>
            </a:r>
            <a:br>
              <a:rPr sz="2400"/>
            </a:br>
            <a:r>
              <a:rPr sz="2400"/>
              <a:t>		cout.setf(ios::showpoint);</a:t>
            </a:r>
            <a:br>
              <a:rPr sz="2400"/>
            </a:br>
            <a:r>
              <a:rPr sz="2400"/>
              <a:t>		cout.precision(2);</a:t>
            </a:r>
            <a:br>
              <a:rPr sz="2400"/>
            </a:br>
            <a:r>
              <a:rPr sz="2400"/>
              <a:t>		cout 	&lt;&lt; "The price is $" </a:t>
            </a:r>
            <a:br>
              <a:rPr sz="2400"/>
            </a:br>
            <a:r>
              <a:rPr sz="2400"/>
              <a:t>			&lt;&lt; price &lt;&lt; endl;</a:t>
            </a:r>
          </a:p>
        </p:txBody>
      </p:sp>
      <p:sp>
        <p:nvSpPr>
          <p:cNvPr id="490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46050" y="6339789"/>
            <a:ext cx="457200" cy="198222"/>
          </a:xfrm>
          <a:prstGeom prst="rect">
            <a:avLst/>
          </a:prstGeom>
          <a:solidFill>
            <a:srgbClr val="D34817"/>
          </a:solidFill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/>
          <a:lstStyle>
            <a:lvl1pPr algn="ctr">
              <a:defRPr sz="14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fld id="{86CB4B4D-7CA3-9044-876B-883B54F8677D}" type="slidenum">
              <a:rPr/>
              <a:t>33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 dir="r"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Input Using cin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1"/>
          </a:xfrm>
          <a:prstGeom prst="rect">
            <a:avLst/>
          </a:prstGeom>
        </p:spPr>
        <p:txBody>
          <a:bodyPr/>
          <a:lstStyle/>
          <a:p>
            <a:r>
              <a:t>Input Using cin</a:t>
            </a:r>
          </a:p>
        </p:txBody>
      </p:sp>
      <p:sp>
        <p:nvSpPr>
          <p:cNvPr id="493" name="cin is an input stream bringing data from the keyboard…"/>
          <p:cNvSpPr txBox="1">
            <a:spLocks noGrp="1"/>
          </p:cNvSpPr>
          <p:nvPr>
            <p:ph type="body" idx="1"/>
          </p:nvPr>
        </p:nvSpPr>
        <p:spPr>
          <a:xfrm>
            <a:off x="914400" y="1447799"/>
            <a:ext cx="7772400" cy="4572002"/>
          </a:xfrm>
          <a:prstGeom prst="rect">
            <a:avLst/>
          </a:prstGeom>
        </p:spPr>
        <p:txBody>
          <a:bodyPr/>
          <a:lstStyle/>
          <a:p>
            <a:pPr marL="270318" indent="-270318" defTabSz="905255">
              <a:lnSpc>
                <a:spcPct val="90000"/>
              </a:lnSpc>
              <a:spcBef>
                <a:spcPts val="400"/>
              </a:spcBef>
              <a:buChar char="●"/>
              <a:defRPr sz="2300">
                <a:solidFill>
                  <a:srgbClr val="FF0000"/>
                </a:solidFill>
              </a:defRPr>
            </a:pPr>
            <a:r>
              <a:t>cin </a:t>
            </a:r>
            <a:r>
              <a:rPr>
                <a:solidFill>
                  <a:srgbClr val="000000"/>
                </a:solidFill>
              </a:rPr>
              <a:t>is an input stream bringing data from the keyboard</a:t>
            </a:r>
          </a:p>
          <a:p>
            <a:pPr marL="270318" indent="-270318" defTabSz="905255">
              <a:lnSpc>
                <a:spcPct val="90000"/>
              </a:lnSpc>
              <a:spcBef>
                <a:spcPts val="400"/>
              </a:spcBef>
              <a:buChar char="●"/>
              <a:defRPr sz="2300">
                <a:solidFill>
                  <a:srgbClr val="FF0000"/>
                </a:solidFill>
              </a:defRPr>
            </a:pPr>
            <a:r>
              <a:t>extraction operator </a:t>
            </a:r>
            <a:r>
              <a:rPr>
                <a:solidFill>
                  <a:srgbClr val="000000"/>
                </a:solidFill>
              </a:rPr>
              <a:t>(&gt;&gt;) removes data to be used</a:t>
            </a:r>
          </a:p>
          <a:p>
            <a:pPr marL="270318" indent="-270318" defTabSz="905255">
              <a:lnSpc>
                <a:spcPct val="90000"/>
              </a:lnSpc>
              <a:spcBef>
                <a:spcPts val="400"/>
              </a:spcBef>
              <a:buChar char="●"/>
              <a:defRPr sz="2300"/>
            </a:pPr>
            <a:r>
              <a:t>e.g., </a:t>
            </a:r>
            <a:br/>
            <a:r>
              <a:t>	cout &lt;&lt; "Enter the number of bars in a package\n";</a:t>
            </a:r>
            <a:br/>
            <a:r>
              <a:t>     	cout &lt;&lt; " and the weight in ounces of one bar.\n";</a:t>
            </a:r>
            <a:br/>
            <a:r>
              <a:t>     	cin &gt;&gt; number_of_bars;  // program will wait for input</a:t>
            </a:r>
            <a:br/>
            <a:r>
              <a:t>  	cin &gt;&gt; one_weight;</a:t>
            </a:r>
          </a:p>
          <a:p>
            <a:pPr marL="270318" indent="-270318" defTabSz="905255">
              <a:lnSpc>
                <a:spcPct val="90000"/>
              </a:lnSpc>
              <a:spcBef>
                <a:spcPts val="400"/>
              </a:spcBef>
              <a:buChar char="●"/>
              <a:defRPr sz="2300"/>
            </a:pPr>
            <a:r>
              <a:t>code </a:t>
            </a:r>
            <a:r>
              <a:rPr b="1">
                <a:solidFill>
                  <a:srgbClr val="D34817"/>
                </a:solidFill>
              </a:rPr>
              <a:t>prompts</a:t>
            </a:r>
            <a:r>
              <a:t> user to enter data then reads two data items from cin</a:t>
            </a:r>
          </a:p>
          <a:p>
            <a:pPr marL="542209" lvl="1" indent="-226313" defTabSz="905255">
              <a:lnSpc>
                <a:spcPct val="90000"/>
              </a:lnSpc>
              <a:spcBef>
                <a:spcPts val="200"/>
              </a:spcBef>
              <a:buClr>
                <a:srgbClr val="9B2D1F"/>
              </a:buClr>
              <a:defRPr sz="2300"/>
            </a:pPr>
            <a:r>
              <a:t>first value read is stored in number_of_bars</a:t>
            </a:r>
          </a:p>
          <a:p>
            <a:pPr marL="542209" lvl="1" indent="-226313" defTabSz="905255">
              <a:lnSpc>
                <a:spcPct val="90000"/>
              </a:lnSpc>
              <a:spcBef>
                <a:spcPts val="200"/>
              </a:spcBef>
              <a:buClr>
                <a:srgbClr val="9B2D1F"/>
              </a:buClr>
              <a:defRPr sz="2300"/>
            </a:pPr>
            <a:r>
              <a:t>second value read is stored in one_weight	</a:t>
            </a:r>
          </a:p>
          <a:p>
            <a:pPr marL="542209" lvl="1" indent="-226313" defTabSz="905255">
              <a:lnSpc>
                <a:spcPct val="90000"/>
              </a:lnSpc>
              <a:spcBef>
                <a:spcPts val="200"/>
              </a:spcBef>
              <a:buClr>
                <a:srgbClr val="9B2D1F"/>
              </a:buClr>
              <a:defRPr sz="2300"/>
            </a:pPr>
            <a:r>
              <a:t>Data is separated by spaces when entered</a:t>
            </a:r>
          </a:p>
        </p:txBody>
      </p:sp>
      <p:sp>
        <p:nvSpPr>
          <p:cNvPr id="494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46050" y="6339789"/>
            <a:ext cx="457200" cy="198222"/>
          </a:xfrm>
          <a:prstGeom prst="rect">
            <a:avLst/>
          </a:prstGeom>
          <a:solidFill>
            <a:srgbClr val="D34817"/>
          </a:solidFill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/>
          <a:lstStyle>
            <a:lvl1pPr algn="ctr">
              <a:defRPr sz="14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fld id="{86CB4B4D-7CA3-9044-876B-883B54F8677D}" type="slidenum">
              <a:t>34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 dir="r"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Reading Data From cin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1"/>
          </a:xfrm>
          <a:prstGeom prst="rect">
            <a:avLst/>
          </a:prstGeom>
        </p:spPr>
        <p:txBody>
          <a:bodyPr/>
          <a:lstStyle/>
          <a:p>
            <a:r>
              <a:t>Reading Data From cin</a:t>
            </a:r>
          </a:p>
        </p:txBody>
      </p:sp>
      <p:sp>
        <p:nvSpPr>
          <p:cNvPr id="497" name="Multiple data items are separated by spaces (space, tab, newline)…"/>
          <p:cNvSpPr txBox="1">
            <a:spLocks noGrp="1"/>
          </p:cNvSpPr>
          <p:nvPr>
            <p:ph type="body" idx="1"/>
          </p:nvPr>
        </p:nvSpPr>
        <p:spPr>
          <a:xfrm>
            <a:off x="914400" y="1447799"/>
            <a:ext cx="7772400" cy="457200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Char char="●"/>
              <a:defRPr sz="2400"/>
            </a:pPr>
            <a:r>
              <a:t>Multiple data items are separated by spaces (space, tab, newline)</a:t>
            </a:r>
          </a:p>
          <a:p>
            <a:pPr marL="547687" lvl="1" indent="-228600">
              <a:lnSpc>
                <a:spcPct val="90000"/>
              </a:lnSpc>
              <a:spcBef>
                <a:spcPts val="300"/>
              </a:spcBef>
              <a:buClr>
                <a:srgbClr val="9B2D1F"/>
              </a:buClr>
              <a:defRPr sz="2200"/>
            </a:pPr>
            <a:r>
              <a:t>cin skips blanks and line breaks looking for data</a:t>
            </a:r>
          </a:p>
          <a:p>
            <a:pPr>
              <a:lnSpc>
                <a:spcPct val="90000"/>
              </a:lnSpc>
              <a:buChar char="●"/>
              <a:defRPr sz="2400"/>
            </a:pPr>
            <a:r>
              <a:t>Data is not read until enter key is pressed</a:t>
            </a:r>
          </a:p>
          <a:p>
            <a:pPr marL="547687" lvl="1" indent="-228600">
              <a:lnSpc>
                <a:spcPct val="90000"/>
              </a:lnSpc>
              <a:spcBef>
                <a:spcPts val="300"/>
              </a:spcBef>
              <a:buClr>
                <a:srgbClr val="9B2D1F"/>
              </a:buClr>
              <a:defRPr sz="2200"/>
            </a:pPr>
            <a:r>
              <a:t>Allows user to make corrections</a:t>
            </a:r>
          </a:p>
          <a:p>
            <a:pPr>
              <a:lnSpc>
                <a:spcPct val="90000"/>
              </a:lnSpc>
              <a:buSzTx/>
              <a:buNone/>
              <a:defRPr sz="2200"/>
            </a:pPr>
            <a:r>
              <a:t>  cin &gt;&gt; v1 &gt;&gt; v2 &gt;&gt; v3;</a:t>
            </a:r>
          </a:p>
          <a:p>
            <a:pPr marL="547687" lvl="1" indent="-228600">
              <a:lnSpc>
                <a:spcPct val="90000"/>
              </a:lnSpc>
              <a:spcBef>
                <a:spcPts val="300"/>
              </a:spcBef>
              <a:buClr>
                <a:srgbClr val="9B2D1F"/>
              </a:buClr>
              <a:defRPr sz="2200"/>
            </a:pPr>
            <a:r>
              <a:t>Requires three space separated values </a:t>
            </a:r>
          </a:p>
          <a:p>
            <a:pPr marL="547687" lvl="1" indent="-228600">
              <a:lnSpc>
                <a:spcPct val="90000"/>
              </a:lnSpc>
              <a:spcBef>
                <a:spcPts val="300"/>
              </a:spcBef>
              <a:buClr>
                <a:srgbClr val="9B2D1F"/>
              </a:buClr>
              <a:defRPr sz="2200"/>
            </a:pPr>
            <a:r>
              <a:t>User might type </a:t>
            </a:r>
            <a:br/>
            <a:r>
              <a:t>              34  45  12   &lt;enter key&gt;</a:t>
            </a:r>
          </a:p>
          <a:p>
            <a:pPr marL="547687" lvl="1" indent="-228600">
              <a:lnSpc>
                <a:spcPct val="90000"/>
              </a:lnSpc>
              <a:spcBef>
                <a:spcPts val="300"/>
              </a:spcBef>
              <a:buClr>
                <a:srgbClr val="9B2D1F"/>
              </a:buClr>
              <a:defRPr sz="2200"/>
            </a:pPr>
            <a:r>
              <a:t>Or </a:t>
            </a:r>
          </a:p>
          <a:p>
            <a:pPr marL="0" lvl="1" indent="319086">
              <a:lnSpc>
                <a:spcPct val="90000"/>
              </a:lnSpc>
              <a:spcBef>
                <a:spcPts val="300"/>
              </a:spcBef>
              <a:buSzTx/>
              <a:buNone/>
              <a:defRPr sz="2200"/>
            </a:pPr>
            <a:r>
              <a:t>	 34  &lt;enter key&gt;</a:t>
            </a:r>
          </a:p>
          <a:p>
            <a:pPr marL="0" lvl="1" indent="319086">
              <a:lnSpc>
                <a:spcPct val="90000"/>
              </a:lnSpc>
              <a:spcBef>
                <a:spcPts val="300"/>
              </a:spcBef>
              <a:buSzTx/>
              <a:buNone/>
              <a:defRPr sz="2200"/>
            </a:pPr>
            <a:r>
              <a:t>	 45 &lt;enter key&gt;</a:t>
            </a:r>
          </a:p>
          <a:p>
            <a:pPr marL="0" lvl="1" indent="319086">
              <a:lnSpc>
                <a:spcPct val="90000"/>
              </a:lnSpc>
              <a:spcBef>
                <a:spcPts val="300"/>
              </a:spcBef>
              <a:buSzTx/>
              <a:buNone/>
              <a:defRPr sz="2200"/>
            </a:pPr>
            <a:r>
              <a:t>	 12   &lt;enter key&gt;</a:t>
            </a:r>
          </a:p>
        </p:txBody>
      </p:sp>
      <p:sp>
        <p:nvSpPr>
          <p:cNvPr id="498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46050" y="6339789"/>
            <a:ext cx="457200" cy="198222"/>
          </a:xfrm>
          <a:prstGeom prst="rect">
            <a:avLst/>
          </a:prstGeom>
          <a:solidFill>
            <a:srgbClr val="D34817"/>
          </a:solidFill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/>
          <a:lstStyle>
            <a:lvl1pPr algn="ctr">
              <a:defRPr sz="14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fld id="{86CB4B4D-7CA3-9044-876B-883B54F8677D}" type="slidenum">
              <a:rPr/>
              <a:t>35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 dir="r"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Reading Character Data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1"/>
          </a:xfrm>
          <a:prstGeom prst="rect">
            <a:avLst/>
          </a:prstGeom>
        </p:spPr>
        <p:txBody>
          <a:bodyPr/>
          <a:lstStyle/>
          <a:p>
            <a:r>
              <a:t>Reading Character Data</a:t>
            </a:r>
          </a:p>
        </p:txBody>
      </p:sp>
      <p:sp>
        <p:nvSpPr>
          <p:cNvPr id="501" name="following reads two characters but skips any space that might be between             char symbol1, symbol2;                  cin  &gt;&gt;  symbol1  &gt;&gt;  symbol2;…"/>
          <p:cNvSpPr txBox="1">
            <a:spLocks noGrp="1"/>
          </p:cNvSpPr>
          <p:nvPr>
            <p:ph type="body" idx="1"/>
          </p:nvPr>
        </p:nvSpPr>
        <p:spPr>
          <a:xfrm>
            <a:off x="914400" y="1447799"/>
            <a:ext cx="7772400" cy="457200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Char char="●"/>
              <a:defRPr sz="2400"/>
            </a:pPr>
            <a:r>
              <a:t>following reads two characters but skips any space that might be between </a:t>
            </a:r>
            <a:br/>
            <a:r>
              <a:t>   	       char symbol1, symbol2;</a:t>
            </a:r>
            <a:br/>
            <a:r>
              <a:t>                 cin  &gt;&gt;  symbol1  &gt;&gt;  symbol2;</a:t>
            </a:r>
          </a:p>
          <a:p>
            <a:pPr>
              <a:lnSpc>
                <a:spcPct val="90000"/>
              </a:lnSpc>
              <a:buChar char="●"/>
              <a:defRPr sz="2400"/>
            </a:pPr>
            <a:r>
              <a:t>User normally separate data items by spaces</a:t>
            </a:r>
            <a:br/>
            <a:r>
              <a:t>              			J    D</a:t>
            </a:r>
          </a:p>
          <a:p>
            <a:pPr>
              <a:lnSpc>
                <a:spcPct val="90000"/>
              </a:lnSpc>
              <a:buChar char="●"/>
              <a:defRPr sz="2400"/>
            </a:pPr>
            <a:r>
              <a:t>Results are same if  data is not separated by spaces</a:t>
            </a:r>
            <a:br/>
            <a:r>
              <a:t> 				JD</a:t>
            </a:r>
          </a:p>
        </p:txBody>
      </p:sp>
      <p:sp>
        <p:nvSpPr>
          <p:cNvPr id="50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46050" y="6339789"/>
            <a:ext cx="457200" cy="198222"/>
          </a:xfrm>
          <a:prstGeom prst="rect">
            <a:avLst/>
          </a:prstGeom>
          <a:solidFill>
            <a:srgbClr val="D34817"/>
          </a:solidFill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/>
          <a:lstStyle>
            <a:lvl1pPr algn="ctr">
              <a:defRPr sz="14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fld id="{86CB4B4D-7CA3-9044-876B-883B54F8677D}" type="slidenum">
              <a:t>36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 dir="r"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Designing Input and Output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1"/>
          </a:xfrm>
          <a:prstGeom prst="rect">
            <a:avLst/>
          </a:prstGeom>
        </p:spPr>
        <p:txBody>
          <a:bodyPr/>
          <a:lstStyle/>
          <a:p>
            <a:r>
              <a:t>Designing Input and Output</a:t>
            </a:r>
          </a:p>
        </p:txBody>
      </p:sp>
      <p:sp>
        <p:nvSpPr>
          <p:cNvPr id="505" name="Prompt the user for input that is desired…"/>
          <p:cNvSpPr txBox="1">
            <a:spLocks noGrp="1"/>
          </p:cNvSpPr>
          <p:nvPr>
            <p:ph type="body" idx="1"/>
          </p:nvPr>
        </p:nvSpPr>
        <p:spPr>
          <a:xfrm>
            <a:off x="914400" y="1447799"/>
            <a:ext cx="7772400" cy="457200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Char char="●"/>
            </a:pPr>
            <a:r>
              <a:t>Prompt the user for input that is desired</a:t>
            </a:r>
          </a:p>
          <a:p>
            <a:pPr marL="547687" lvl="1" indent="-228600">
              <a:lnSpc>
                <a:spcPct val="90000"/>
              </a:lnSpc>
              <a:spcBef>
                <a:spcPts val="300"/>
              </a:spcBef>
              <a:buClr>
                <a:srgbClr val="9B2D1F"/>
              </a:buClr>
              <a:defRPr sz="2400"/>
            </a:pPr>
            <a:r>
              <a:t>cout statements provide instructions </a:t>
            </a:r>
            <a:br/>
            <a:r>
              <a:t>  	cout &lt;&lt; "Enter your age: ";</a:t>
            </a:r>
            <a:br/>
            <a:r>
              <a:t>	cin &gt;&gt; age;</a:t>
            </a:r>
          </a:p>
          <a:p>
            <a:pPr marL="822325" lvl="2" indent="-228600">
              <a:lnSpc>
                <a:spcPct val="90000"/>
              </a:lnSpc>
              <a:spcBef>
                <a:spcPts val="0"/>
              </a:spcBef>
              <a:buClr>
                <a:srgbClr val="E6B1AB"/>
              </a:buClr>
              <a:defRPr sz="2000"/>
            </a:pPr>
            <a:r>
              <a:t>Notice the absence of a new line before using cin</a:t>
            </a:r>
          </a:p>
          <a:p>
            <a:pPr>
              <a:lnSpc>
                <a:spcPct val="90000"/>
              </a:lnSpc>
              <a:buChar char="●"/>
            </a:pPr>
            <a:r>
              <a:t>Echo the input by displaying what was read</a:t>
            </a:r>
          </a:p>
          <a:p>
            <a:pPr marL="547687" lvl="1" indent="-228600">
              <a:lnSpc>
                <a:spcPct val="90000"/>
              </a:lnSpc>
              <a:spcBef>
                <a:spcPts val="300"/>
              </a:spcBef>
              <a:buClr>
                <a:srgbClr val="9B2D1F"/>
              </a:buClr>
              <a:defRPr sz="2400"/>
            </a:pPr>
            <a:r>
              <a:t>Gives the user a chance to verify data</a:t>
            </a:r>
            <a:br/>
            <a:r>
              <a:t>cout &lt;&lt; age &lt;&lt; " was entered." &lt;&lt; endl;</a:t>
            </a:r>
          </a:p>
        </p:txBody>
      </p:sp>
      <p:sp>
        <p:nvSpPr>
          <p:cNvPr id="506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46050" y="6339789"/>
            <a:ext cx="457200" cy="198222"/>
          </a:xfrm>
          <a:prstGeom prst="rect">
            <a:avLst/>
          </a:prstGeom>
          <a:solidFill>
            <a:srgbClr val="D34817"/>
          </a:solidFill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/>
          <a:lstStyle>
            <a:lvl1pPr algn="ctr">
              <a:defRPr sz="14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fld id="{86CB4B4D-7CA3-9044-876B-883B54F8677D}" type="slidenum">
              <a:t>37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 dir="r"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Overview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1"/>
          </a:xfrm>
          <a:prstGeom prst="rect">
            <a:avLst/>
          </a:prstGeom>
        </p:spPr>
        <p:txBody>
          <a:bodyPr/>
          <a:lstStyle/>
          <a:p>
            <a:r>
              <a:t>Overview</a:t>
            </a:r>
          </a:p>
        </p:txBody>
      </p:sp>
      <p:sp>
        <p:nvSpPr>
          <p:cNvPr id="509" name="Variables and Assignments…"/>
          <p:cNvSpPr txBox="1">
            <a:spLocks noGrp="1"/>
          </p:cNvSpPr>
          <p:nvPr>
            <p:ph type="body" idx="1"/>
          </p:nvPr>
        </p:nvSpPr>
        <p:spPr>
          <a:xfrm>
            <a:off x="914400" y="1447799"/>
            <a:ext cx="7772400" cy="457200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5000"/>
              </a:lnSpc>
              <a:buFont typeface="Baskerville"/>
              <a:buChar char="❑"/>
              <a:defRPr>
                <a:solidFill>
                  <a:srgbClr val="05310F"/>
                </a:solidFill>
              </a:defRPr>
            </a:pPr>
            <a:r>
              <a:t>Variables and Assignments </a:t>
            </a:r>
          </a:p>
          <a:p>
            <a:pPr>
              <a:lnSpc>
                <a:spcPct val="155000"/>
              </a:lnSpc>
              <a:buFont typeface="Baskerville"/>
              <a:buChar char="❑"/>
            </a:pPr>
            <a:r>
              <a:t>Data Types </a:t>
            </a:r>
          </a:p>
          <a:p>
            <a:pPr>
              <a:lnSpc>
                <a:spcPct val="155000"/>
              </a:lnSpc>
              <a:buFont typeface="Baskerville"/>
              <a:buChar char="❑"/>
            </a:pPr>
            <a:r>
              <a:t>Expressions</a:t>
            </a:r>
          </a:p>
          <a:p>
            <a:pPr>
              <a:lnSpc>
                <a:spcPct val="155000"/>
              </a:lnSpc>
              <a:buFont typeface="Baskerville"/>
              <a:buChar char="❑"/>
            </a:pPr>
            <a:r>
              <a:t>Input and Output</a:t>
            </a:r>
          </a:p>
          <a:p>
            <a:pPr>
              <a:lnSpc>
                <a:spcPct val="155000"/>
              </a:lnSpc>
              <a:buFont typeface="Baskerville"/>
              <a:buChar char="❑"/>
              <a:defRPr>
                <a:solidFill>
                  <a:srgbClr val="C00000"/>
                </a:solidFill>
              </a:defRPr>
            </a:pPr>
            <a:r>
              <a:t>Constants</a:t>
            </a:r>
          </a:p>
        </p:txBody>
      </p:sp>
      <p:sp>
        <p:nvSpPr>
          <p:cNvPr id="510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46050" y="6339789"/>
            <a:ext cx="457200" cy="198222"/>
          </a:xfrm>
          <a:prstGeom prst="rect">
            <a:avLst/>
          </a:prstGeom>
          <a:solidFill>
            <a:srgbClr val="D34817"/>
          </a:solidFill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/>
          <a:lstStyle>
            <a:lvl1pPr algn="ctr">
              <a:defRPr sz="14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fld id="{86CB4B4D-7CA3-9044-876B-883B54F8677D}" type="slidenum">
              <a:t>38</a:t>
            </a:fld>
            <a:endParaRPr/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Program Style - Constants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1"/>
          </a:xfrm>
          <a:prstGeom prst="rect">
            <a:avLst/>
          </a:prstGeom>
        </p:spPr>
        <p:txBody>
          <a:bodyPr/>
          <a:lstStyle/>
          <a:p>
            <a:r>
              <a:t>Program Style - Constants</a:t>
            </a:r>
          </a:p>
        </p:txBody>
      </p:sp>
      <p:sp>
        <p:nvSpPr>
          <p:cNvPr id="513" name="Literal constants:  have no mnemonic value, i.e., no nam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Char char="●"/>
              <a:defRPr sz="2200" b="1">
                <a:solidFill>
                  <a:srgbClr val="D34817"/>
                </a:solidFill>
              </a:defRPr>
            </a:pPr>
            <a:r>
              <a:t>Literal constants</a:t>
            </a:r>
            <a:r>
              <a:rPr b="0">
                <a:solidFill>
                  <a:srgbClr val="000000"/>
                </a:solidFill>
              </a:rPr>
              <a:t>:  have no mnemonic value, i.e., no name </a:t>
            </a:r>
          </a:p>
          <a:p>
            <a:pPr marL="547687" lvl="1" indent="-228600">
              <a:lnSpc>
                <a:spcPct val="90000"/>
              </a:lnSpc>
              <a:spcBef>
                <a:spcPts val="300"/>
              </a:spcBef>
              <a:buClr>
                <a:srgbClr val="9B2D1F"/>
              </a:buClr>
              <a:defRPr sz="2000"/>
            </a:pPr>
            <a:r>
              <a:t>total_price = large*14.82+small*12.34;</a:t>
            </a:r>
          </a:p>
          <a:p>
            <a:pPr marL="547687" lvl="1" indent="-228600">
              <a:lnSpc>
                <a:spcPct val="90000"/>
              </a:lnSpc>
              <a:spcBef>
                <a:spcPts val="300"/>
              </a:spcBef>
              <a:buClr>
                <a:srgbClr val="9B2D1F"/>
              </a:buClr>
              <a:defRPr sz="2000"/>
            </a:pPr>
            <a:r>
              <a:t>cout &lt;&lt;</a:t>
            </a:r>
            <a:r>
              <a:rPr sz="1900"/>
              <a:t> </a:t>
            </a:r>
            <a:r>
              <a:rPr sz="1900">
                <a:latin typeface="Trebuchet MS"/>
                <a:ea typeface="Trebuchet MS"/>
                <a:cs typeface="Trebuchet MS"/>
                <a:sym typeface="Trebuchet MS"/>
              </a:rPr>
              <a:t>″Hello world″;</a:t>
            </a:r>
          </a:p>
          <a:p>
            <a:pPr marL="547687" lvl="1" indent="-228600">
              <a:lnSpc>
                <a:spcPct val="90000"/>
              </a:lnSpc>
              <a:spcBef>
                <a:spcPts val="300"/>
              </a:spcBef>
              <a:buClr>
                <a:srgbClr val="9B2D1F"/>
              </a:buClr>
              <a:defRPr sz="2000"/>
            </a:pPr>
            <a:r>
              <a:t>Cons:  difficult to find and change when needed, harder to understand</a:t>
            </a:r>
          </a:p>
          <a:p>
            <a:pPr>
              <a:lnSpc>
                <a:spcPct val="90000"/>
              </a:lnSpc>
              <a:buChar char="●"/>
              <a:defRPr sz="2200" b="1">
                <a:solidFill>
                  <a:srgbClr val="D34817"/>
                </a:solidFill>
              </a:defRPr>
            </a:pPr>
            <a:r>
              <a:t>Named constants</a:t>
            </a:r>
            <a:r>
              <a:rPr b="0">
                <a:solidFill>
                  <a:srgbClr val="000000"/>
                </a:solidFill>
              </a:rPr>
              <a:t>: give a name to a constant</a:t>
            </a:r>
          </a:p>
          <a:p>
            <a:pPr marL="547687" lvl="1" indent="-228600">
              <a:lnSpc>
                <a:spcPct val="90000"/>
              </a:lnSpc>
              <a:spcBef>
                <a:spcPts val="300"/>
              </a:spcBef>
              <a:buClr>
                <a:srgbClr val="9B2D1F"/>
              </a:buClr>
              <a:defRPr sz="2200"/>
            </a:pPr>
            <a:r>
              <a:t>Allow us to change all occurrences simply by </a:t>
            </a:r>
            <a:br/>
            <a:r>
              <a:t>changing value of constant</a:t>
            </a:r>
          </a:p>
          <a:p>
            <a:pPr marL="547687" lvl="1" indent="-228600">
              <a:lnSpc>
                <a:spcPct val="80000"/>
              </a:lnSpc>
              <a:spcBef>
                <a:spcPts val="300"/>
              </a:spcBef>
              <a:buClr>
                <a:srgbClr val="9B2D1F"/>
              </a:buClr>
              <a:defRPr sz="2200"/>
            </a:pPr>
            <a:r>
              <a:t>e.g.:</a:t>
            </a:r>
            <a:br/>
            <a:r>
              <a:t>            </a:t>
            </a:r>
            <a:r>
              <a:rPr b="1">
                <a:solidFill>
                  <a:srgbClr val="D34817"/>
                </a:solidFill>
              </a:rPr>
              <a:t>const</a:t>
            </a:r>
            <a:r>
              <a:t> int WINDOW_COUNT = 10;</a:t>
            </a:r>
            <a:br/>
            <a:r>
              <a:t>declares a constant named WINDOW_COUNT</a:t>
            </a:r>
          </a:p>
          <a:p>
            <a:pPr marL="547687" lvl="1" indent="-228600">
              <a:lnSpc>
                <a:spcPct val="80000"/>
              </a:lnSpc>
              <a:spcBef>
                <a:spcPts val="300"/>
              </a:spcBef>
              <a:buClr>
                <a:srgbClr val="9B2D1F"/>
              </a:buClr>
              <a:defRPr sz="2200" b="1">
                <a:solidFill>
                  <a:srgbClr val="D34817"/>
                </a:solidFill>
              </a:defRPr>
            </a:pPr>
            <a:r>
              <a:t>const</a:t>
            </a:r>
            <a:r>
              <a:rPr b="0">
                <a:solidFill>
                  <a:srgbClr val="000000"/>
                </a:solidFill>
              </a:rPr>
              <a:t> is keyword to declare a constant</a:t>
            </a:r>
          </a:p>
          <a:p>
            <a:pPr marL="547687" lvl="1" indent="-228600">
              <a:lnSpc>
                <a:spcPct val="80000"/>
              </a:lnSpc>
              <a:spcBef>
                <a:spcPts val="300"/>
              </a:spcBef>
              <a:buClr>
                <a:srgbClr val="9B2D1F"/>
              </a:buClr>
              <a:defRPr sz="2200"/>
            </a:pPr>
            <a:r>
              <a:t>Its value cannot be changed by the program (unlike a variable)</a:t>
            </a:r>
          </a:p>
          <a:p>
            <a:pPr marL="547687" lvl="1" indent="-228600">
              <a:lnSpc>
                <a:spcPct val="80000"/>
              </a:lnSpc>
              <a:spcBef>
                <a:spcPts val="300"/>
              </a:spcBef>
              <a:buClr>
                <a:srgbClr val="9B2D1F"/>
              </a:buClr>
              <a:defRPr sz="2200"/>
            </a:pPr>
            <a:r>
              <a:t>Common practice:  name constants with </a:t>
            </a:r>
            <a:r>
              <a:rPr>
                <a:solidFill>
                  <a:srgbClr val="D34817"/>
                </a:solidFill>
              </a:rPr>
              <a:t>all capitals</a:t>
            </a:r>
          </a:p>
        </p:txBody>
      </p:sp>
      <p:sp>
        <p:nvSpPr>
          <p:cNvPr id="514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46050" y="6339789"/>
            <a:ext cx="457200" cy="198222"/>
          </a:xfrm>
          <a:prstGeom prst="rect">
            <a:avLst/>
          </a:prstGeom>
          <a:solidFill>
            <a:srgbClr val="D34817"/>
          </a:solidFill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/>
          <a:lstStyle>
            <a:lvl1pPr algn="ctr">
              <a:defRPr sz="14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fld id="{86CB4B4D-7CA3-9044-876B-883B54F8677D}" type="slidenum">
              <a:t>39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 dir="r"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Rectangle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C++ Variables</a:t>
            </a:r>
          </a:p>
        </p:txBody>
      </p:sp>
      <p:sp>
        <p:nvSpPr>
          <p:cNvPr id="281" name="Rectangle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74320" indent="-274320">
              <a:lnSpc>
                <a:spcPct val="80000"/>
              </a:lnSpc>
              <a:buChar char="⦿"/>
              <a:defRPr sz="2400"/>
            </a:pPr>
            <a:r>
              <a:t>A variable is some memory that can hold a value of a given type</a:t>
            </a:r>
          </a:p>
          <a:p>
            <a:pPr marL="274320" indent="-274320">
              <a:lnSpc>
                <a:spcPct val="80000"/>
              </a:lnSpc>
              <a:buChar char="⦿"/>
              <a:defRPr sz="2400"/>
            </a:pPr>
            <a:r>
              <a:t>Each variable has </a:t>
            </a:r>
            <a:r>
              <a:rPr>
                <a:solidFill>
                  <a:srgbClr val="C00000"/>
                </a:solidFill>
              </a:rPr>
              <a:t>name, type, value</a:t>
            </a:r>
            <a:endParaRPr sz="2200"/>
          </a:p>
          <a:p>
            <a:pPr marL="274320" indent="-274320">
              <a:lnSpc>
                <a:spcPct val="80000"/>
              </a:lnSpc>
              <a:buSzTx/>
              <a:buNone/>
              <a:defRPr sz="2200"/>
            </a:pPr>
            <a:r>
              <a:t>A </a:t>
            </a:r>
            <a:r>
              <a:rPr b="1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declaration</a:t>
            </a:r>
            <a:r>
              <a:t> names a variable</a:t>
            </a:r>
          </a:p>
        </p:txBody>
      </p:sp>
      <p:sp>
        <p:nvSpPr>
          <p:cNvPr id="282" name="Rectangle 9"/>
          <p:cNvSpPr txBox="1"/>
          <p:nvPr/>
        </p:nvSpPr>
        <p:spPr>
          <a:xfrm>
            <a:off x="304800" y="3428999"/>
            <a:ext cx="4343400" cy="32305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274320" indent="-274320">
              <a:lnSpc>
                <a:spcPct val="72000"/>
              </a:lnSpc>
              <a:spcBef>
                <a:spcPts val="600"/>
              </a:spcBef>
              <a:defRPr sz="2200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int a = 7;</a:t>
            </a:r>
            <a:endParaRPr sz="2500"/>
          </a:p>
          <a:p>
            <a:pPr marL="274320" indent="-274320">
              <a:lnSpc>
                <a:spcPct val="72000"/>
              </a:lnSpc>
              <a:spcBef>
                <a:spcPts val="600"/>
              </a:spcBef>
              <a:defRPr sz="2200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char c = 'x';</a:t>
            </a:r>
            <a:endParaRPr sz="2500"/>
          </a:p>
          <a:p>
            <a:pPr marL="274320" indent="-274320">
              <a:lnSpc>
                <a:spcPct val="72000"/>
              </a:lnSpc>
              <a:spcBef>
                <a:spcPts val="600"/>
              </a:spcBef>
              <a:defRPr sz="2200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string s = "qwerty";</a:t>
            </a:r>
          </a:p>
        </p:txBody>
      </p:sp>
      <p:grpSp>
        <p:nvGrpSpPr>
          <p:cNvPr id="285" name="Rectangle 4"/>
          <p:cNvGrpSpPr/>
          <p:nvPr/>
        </p:nvGrpSpPr>
        <p:grpSpPr>
          <a:xfrm>
            <a:off x="5638800" y="3400965"/>
            <a:ext cx="1600200" cy="437070"/>
            <a:chOff x="0" y="0"/>
            <a:chExt cx="1600200" cy="437068"/>
          </a:xfrm>
        </p:grpSpPr>
        <p:sp>
          <p:nvSpPr>
            <p:cNvPr id="283" name="Rectangle"/>
            <p:cNvSpPr/>
            <p:nvPr/>
          </p:nvSpPr>
          <p:spPr>
            <a:xfrm>
              <a:off x="0" y="28034"/>
              <a:ext cx="1600200" cy="381001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284" name="7"/>
            <p:cNvSpPr txBox="1"/>
            <p:nvPr/>
          </p:nvSpPr>
          <p:spPr>
            <a:xfrm>
              <a:off x="663272" y="0"/>
              <a:ext cx="273656" cy="437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/>
            </a:lstStyle>
            <a:p>
              <a:r>
                <a:t>7</a:t>
              </a:r>
            </a:p>
          </p:txBody>
        </p:sp>
      </p:grpSp>
      <p:grpSp>
        <p:nvGrpSpPr>
          <p:cNvPr id="288" name="Rectangle 5"/>
          <p:cNvGrpSpPr/>
          <p:nvPr/>
        </p:nvGrpSpPr>
        <p:grpSpPr>
          <a:xfrm>
            <a:off x="5638800" y="3858165"/>
            <a:ext cx="533400" cy="437070"/>
            <a:chOff x="0" y="0"/>
            <a:chExt cx="533400" cy="437068"/>
          </a:xfrm>
        </p:grpSpPr>
        <p:sp>
          <p:nvSpPr>
            <p:cNvPr id="286" name="Rectangle"/>
            <p:cNvSpPr/>
            <p:nvPr/>
          </p:nvSpPr>
          <p:spPr>
            <a:xfrm>
              <a:off x="0" y="28034"/>
              <a:ext cx="533400" cy="381001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287" name="'x'"/>
            <p:cNvSpPr txBox="1"/>
            <p:nvPr/>
          </p:nvSpPr>
          <p:spPr>
            <a:xfrm>
              <a:off x="80238" y="0"/>
              <a:ext cx="372924" cy="437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/>
            </a:lstStyle>
            <a:p>
              <a:r>
                <a:t>'x'</a:t>
              </a:r>
            </a:p>
          </p:txBody>
        </p:sp>
      </p:grpSp>
      <p:sp>
        <p:nvSpPr>
          <p:cNvPr id="289" name="Rectangle 7"/>
          <p:cNvSpPr/>
          <p:nvPr/>
        </p:nvSpPr>
        <p:spPr>
          <a:xfrm>
            <a:off x="3124200" y="4724400"/>
            <a:ext cx="1295400" cy="457200"/>
          </a:xfrm>
          <a:prstGeom prst="rect">
            <a:avLst/>
          </a:prstGeom>
          <a:solidFill>
            <a:schemeClr val="accent1"/>
          </a:solidFill>
          <a:ln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grpSp>
        <p:nvGrpSpPr>
          <p:cNvPr id="292" name="Rectangle 8"/>
          <p:cNvGrpSpPr/>
          <p:nvPr/>
        </p:nvGrpSpPr>
        <p:grpSpPr>
          <a:xfrm>
            <a:off x="5791200" y="4876800"/>
            <a:ext cx="1905000" cy="457200"/>
            <a:chOff x="0" y="0"/>
            <a:chExt cx="1905000" cy="457200"/>
          </a:xfrm>
        </p:grpSpPr>
        <p:sp>
          <p:nvSpPr>
            <p:cNvPr id="290" name="Rectangle"/>
            <p:cNvSpPr/>
            <p:nvPr/>
          </p:nvSpPr>
          <p:spPr>
            <a:xfrm>
              <a:off x="0" y="0"/>
              <a:ext cx="1905000" cy="457200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291" name="&quot;qwerty&quot;"/>
            <p:cNvSpPr txBox="1"/>
            <p:nvPr/>
          </p:nvSpPr>
          <p:spPr>
            <a:xfrm>
              <a:off x="343366" y="10065"/>
              <a:ext cx="1218268" cy="4370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/>
            </a:lstStyle>
            <a:p>
              <a:r>
                <a:t>"qwerty"</a:t>
              </a:r>
            </a:p>
          </p:txBody>
        </p:sp>
      </p:grpSp>
      <p:grpSp>
        <p:nvGrpSpPr>
          <p:cNvPr id="295" name="Rectangle 11"/>
          <p:cNvGrpSpPr/>
          <p:nvPr/>
        </p:nvGrpSpPr>
        <p:grpSpPr>
          <a:xfrm>
            <a:off x="1676400" y="4724400"/>
            <a:ext cx="1447800" cy="457200"/>
            <a:chOff x="0" y="0"/>
            <a:chExt cx="1447800" cy="457200"/>
          </a:xfrm>
        </p:grpSpPr>
        <p:sp>
          <p:nvSpPr>
            <p:cNvPr id="293" name="Rectangle"/>
            <p:cNvSpPr/>
            <p:nvPr/>
          </p:nvSpPr>
          <p:spPr>
            <a:xfrm>
              <a:off x="0" y="0"/>
              <a:ext cx="1447800" cy="457200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294" name="6"/>
            <p:cNvSpPr txBox="1"/>
            <p:nvPr/>
          </p:nvSpPr>
          <p:spPr>
            <a:xfrm>
              <a:off x="544730" y="10065"/>
              <a:ext cx="358340" cy="4370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/>
            </a:lstStyle>
            <a:p>
              <a:r>
                <a:t>6 </a:t>
              </a:r>
            </a:p>
          </p:txBody>
        </p:sp>
      </p:grpSp>
      <p:sp>
        <p:nvSpPr>
          <p:cNvPr id="296" name="Line 12"/>
          <p:cNvSpPr/>
          <p:nvPr/>
        </p:nvSpPr>
        <p:spPr>
          <a:xfrm>
            <a:off x="3733800" y="4952999"/>
            <a:ext cx="2057401" cy="228602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97" name="Text Box 14"/>
          <p:cNvSpPr txBox="1"/>
          <p:nvPr/>
        </p:nvSpPr>
        <p:spPr>
          <a:xfrm>
            <a:off x="4876800" y="3428999"/>
            <a:ext cx="53340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400"/>
              </a:spcBef>
            </a:lvl1pPr>
          </a:lstStyle>
          <a:p>
            <a:r>
              <a:t>a:</a:t>
            </a:r>
          </a:p>
        </p:txBody>
      </p:sp>
      <p:sp>
        <p:nvSpPr>
          <p:cNvPr id="298" name="Text Box 15"/>
          <p:cNvSpPr txBox="1"/>
          <p:nvPr/>
        </p:nvSpPr>
        <p:spPr>
          <a:xfrm>
            <a:off x="914400" y="4800599"/>
            <a:ext cx="60960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400"/>
              </a:spcBef>
            </a:lvl1pPr>
          </a:lstStyle>
          <a:p>
            <a:r>
              <a:t>s:</a:t>
            </a:r>
          </a:p>
        </p:txBody>
      </p:sp>
      <p:sp>
        <p:nvSpPr>
          <p:cNvPr id="299" name="Text Box 16"/>
          <p:cNvSpPr txBox="1"/>
          <p:nvPr/>
        </p:nvSpPr>
        <p:spPr>
          <a:xfrm>
            <a:off x="4876800" y="3886199"/>
            <a:ext cx="60960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400"/>
              </a:spcBef>
            </a:lvl1pPr>
          </a:lstStyle>
          <a:p>
            <a:r>
              <a:t>c:</a:t>
            </a:r>
          </a:p>
        </p:txBody>
      </p:sp>
      <p:sp>
        <p:nvSpPr>
          <p:cNvPr id="300" name="TextBox 18"/>
          <p:cNvSpPr txBox="1"/>
          <p:nvPr/>
        </p:nvSpPr>
        <p:spPr>
          <a:xfrm>
            <a:off x="762000" y="5714999"/>
            <a:ext cx="4724400" cy="828041"/>
          </a:xfrm>
          <a:prstGeom prst="rect">
            <a:avLst/>
          </a:prstGeom>
          <a:solidFill>
            <a:srgbClr val="FFFF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C000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Size of memory varies for objects </a:t>
            </a:r>
          </a:p>
          <a:p>
            <a:pPr>
              <a:defRPr>
                <a:solidFill>
                  <a:srgbClr val="C000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of different types !</a:t>
            </a:r>
          </a:p>
        </p:txBody>
      </p:sp>
      <p:sp>
        <p:nvSpPr>
          <p:cNvPr id="301" name="Straight Arrow Connector 20"/>
          <p:cNvSpPr/>
          <p:nvPr/>
        </p:nvSpPr>
        <p:spPr>
          <a:xfrm flipH="1">
            <a:off x="1676399" y="3130550"/>
            <a:ext cx="1295402" cy="228601"/>
          </a:xfrm>
          <a:prstGeom prst="line">
            <a:avLst/>
          </a:prstGeom>
          <a:ln>
            <a:solidFill>
              <a:srgbClr val="00DFA4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02" name="Slide Number Placeholder 6"/>
          <p:cNvSpPr txBox="1">
            <a:spLocks noGrp="1"/>
          </p:cNvSpPr>
          <p:nvPr>
            <p:ph type="sldNum" sz="quarter" idx="4294967295"/>
          </p:nvPr>
        </p:nvSpPr>
        <p:spPr>
          <a:xfrm>
            <a:off x="146050" y="6254749"/>
            <a:ext cx="457200" cy="368301"/>
          </a:xfrm>
          <a:prstGeom prst="rect">
            <a:avLst/>
          </a:prstGeom>
          <a:solidFill>
            <a:srgbClr val="D34817"/>
          </a:solidFill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/>
          <a:lstStyle>
            <a:lvl1pPr algn="ctr">
              <a:defRPr>
                <a:solidFill>
                  <a:srgbClr val="A7A7A7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fld id="{86CB4B4D-7CA3-9044-876B-883B54F8677D}" type="slidenum">
              <a:t>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 dir="r"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Rounded Rectangle"/>
          <p:cNvSpPr/>
          <p:nvPr/>
        </p:nvSpPr>
        <p:spPr>
          <a:xfrm>
            <a:off x="1219200" y="2133600"/>
            <a:ext cx="5638800" cy="4572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700">
            <a:solidFill>
              <a:srgbClr val="9B320E"/>
            </a:solidFill>
          </a:ln>
        </p:spPr>
        <p:txBody>
          <a:bodyPr lIns="45718" tIns="45718" rIns="45718" bIns="45718" anchor="ctr"/>
          <a:lstStyle/>
          <a:p>
            <a:pPr algn="ctr">
              <a:defRPr sz="1800">
                <a:solidFill>
                  <a:srgbClr val="FFFFFF"/>
                </a:solidFill>
                <a:latin typeface="Perpetua"/>
                <a:ea typeface="Perpetua"/>
                <a:cs typeface="Perpetua"/>
                <a:sym typeface="Perpetua"/>
              </a:defRPr>
            </a:pPr>
            <a:endParaRPr/>
          </a:p>
        </p:txBody>
      </p:sp>
      <p:sp>
        <p:nvSpPr>
          <p:cNvPr id="305" name="Declaring Variables (1)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1"/>
          </a:xfrm>
          <a:prstGeom prst="rect">
            <a:avLst/>
          </a:prstGeom>
        </p:spPr>
        <p:txBody>
          <a:bodyPr/>
          <a:lstStyle/>
          <a:p>
            <a:r>
              <a:t>Declaring Variables</a:t>
            </a:r>
          </a:p>
        </p:txBody>
      </p:sp>
      <p:sp>
        <p:nvSpPr>
          <p:cNvPr id="306" name="Before use, variables must be declared…"/>
          <p:cNvSpPr txBox="1">
            <a:spLocks noGrp="1"/>
          </p:cNvSpPr>
          <p:nvPr>
            <p:ph type="body" idx="1"/>
          </p:nvPr>
        </p:nvSpPr>
        <p:spPr>
          <a:xfrm>
            <a:off x="774700" y="1333499"/>
            <a:ext cx="7772400" cy="457200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Char char="●"/>
            </a:pPr>
            <a:r>
              <a:t>Before use, variables must be declared</a:t>
            </a:r>
            <a:endParaRPr sz="1900"/>
          </a:p>
          <a:p>
            <a:pPr>
              <a:lnSpc>
                <a:spcPct val="90000"/>
              </a:lnSpc>
              <a:buChar char="●"/>
            </a:pPr>
            <a:r>
              <a:t>Declaration syntax:</a:t>
            </a:r>
          </a:p>
          <a:p>
            <a:pPr marL="0" lvl="1" indent="319086">
              <a:lnSpc>
                <a:spcPct val="90000"/>
              </a:lnSpc>
              <a:spcBef>
                <a:spcPts val="300"/>
              </a:spcBef>
              <a:buSzTx/>
              <a:buNone/>
              <a:defRPr sz="2200"/>
            </a:pPr>
            <a:r>
              <a:t>type_name  variable_1 ,  variable_2, . . . ;</a:t>
            </a:r>
            <a:endParaRPr sz="1700"/>
          </a:p>
          <a:p>
            <a:pPr marL="547687" lvl="1" indent="-228600">
              <a:lnSpc>
                <a:spcPct val="90000"/>
              </a:lnSpc>
              <a:spcBef>
                <a:spcPts val="300"/>
              </a:spcBef>
              <a:buClr>
                <a:srgbClr val="9B2D1F"/>
              </a:buClr>
              <a:defRPr sz="2000"/>
            </a:pPr>
            <a:endParaRPr sz="1700"/>
          </a:p>
          <a:p>
            <a:pPr marL="547687" lvl="1" indent="-228600">
              <a:lnSpc>
                <a:spcPct val="90000"/>
              </a:lnSpc>
              <a:spcBef>
                <a:spcPts val="300"/>
              </a:spcBef>
              <a:buClr>
                <a:srgbClr val="9B2D1F"/>
              </a:buClr>
              <a:defRPr sz="2000"/>
            </a:pPr>
            <a:r>
              <a:t>Tells the compiler: I need variable(s) named … to store .. type of data </a:t>
            </a:r>
          </a:p>
          <a:p>
            <a:pPr marL="0" lvl="1" indent="319086">
              <a:lnSpc>
                <a:spcPct val="90000"/>
              </a:lnSpc>
              <a:spcBef>
                <a:spcPts val="300"/>
              </a:spcBef>
              <a:buSzTx/>
              <a:buNone/>
              <a:defRPr sz="2000"/>
            </a:pPr>
            <a:r>
              <a:t>		    int       number_of_bars;</a:t>
            </a:r>
            <a:br/>
            <a:r>
              <a:t>                       double one_weight,  total_weight;</a:t>
            </a:r>
          </a:p>
          <a:p>
            <a:pPr marL="0" lvl="1" indent="319086">
              <a:lnSpc>
                <a:spcPct val="90000"/>
              </a:lnSpc>
              <a:spcBef>
                <a:spcPts val="300"/>
              </a:spcBef>
              <a:buSzTx/>
              <a:buNone/>
              <a:defRPr sz="2000"/>
            </a:pPr>
            <a:endParaRPr/>
          </a:p>
          <a:p>
            <a:pPr marL="0" lvl="1" indent="319086">
              <a:lnSpc>
                <a:spcPct val="90000"/>
              </a:lnSpc>
              <a:spcBef>
                <a:spcPts val="300"/>
              </a:spcBef>
              <a:buSzTx/>
              <a:buNone/>
              <a:defRPr sz="2000"/>
            </a:pPr>
            <a:r>
              <a:t>Try this: what does the above three declarations say? </a:t>
            </a:r>
          </a:p>
          <a:p>
            <a:pPr marL="0" lvl="1" indent="319086">
              <a:lnSpc>
                <a:spcPct val="90000"/>
              </a:lnSpc>
              <a:spcBef>
                <a:spcPts val="300"/>
              </a:spcBef>
              <a:buSzTx/>
              <a:buNone/>
              <a:defRPr sz="2000"/>
            </a:pPr>
            <a:endParaRPr/>
          </a:p>
          <a:p>
            <a:pPr marL="0" lvl="1" indent="319086">
              <a:lnSpc>
                <a:spcPct val="90000"/>
              </a:lnSpc>
              <a:spcBef>
                <a:spcPts val="300"/>
              </a:spcBef>
              <a:buSzTx/>
              <a:buNone/>
              <a:defRPr sz="2000"/>
            </a:pPr>
            <a:r>
              <a:t>How about this?  </a:t>
            </a:r>
          </a:p>
          <a:p>
            <a:pPr marL="0" lvl="1" indent="319086">
              <a:lnSpc>
                <a:spcPct val="90000"/>
              </a:lnSpc>
              <a:spcBef>
                <a:spcPts val="300"/>
              </a:spcBef>
              <a:buSzTx/>
              <a:buNone/>
              <a:defRPr sz="2000"/>
            </a:pPr>
            <a:endParaRPr/>
          </a:p>
          <a:p>
            <a:pPr marL="0" lvl="1" indent="319086">
              <a:lnSpc>
                <a:spcPct val="90000"/>
              </a:lnSpc>
              <a:spcBef>
                <a:spcPts val="300"/>
              </a:spcBef>
              <a:buSzTx/>
              <a:buNone/>
              <a:defRPr sz="2000"/>
            </a:pPr>
            <a:r>
              <a:t>char   response, option; </a:t>
            </a:r>
          </a:p>
        </p:txBody>
      </p:sp>
      <p:sp>
        <p:nvSpPr>
          <p:cNvPr id="307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46050" y="6339789"/>
            <a:ext cx="457200" cy="198222"/>
          </a:xfrm>
          <a:prstGeom prst="rect">
            <a:avLst/>
          </a:prstGeom>
          <a:solidFill>
            <a:srgbClr val="D34817"/>
          </a:solidFill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/>
          <a:lstStyle>
            <a:lvl1pPr algn="ctr">
              <a:defRPr sz="14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fld id="{86CB4B4D-7CA3-9044-876B-883B54F8677D}" type="slidenum">
              <a:t>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 dir="r"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Assignment Statements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1"/>
          </a:xfrm>
          <a:prstGeom prst="rect">
            <a:avLst/>
          </a:prstGeom>
        </p:spPr>
        <p:txBody>
          <a:bodyPr/>
          <a:lstStyle/>
          <a:p>
            <a:r>
              <a:t>Assignment Statements</a:t>
            </a:r>
          </a:p>
        </p:txBody>
      </p:sp>
      <p:sp>
        <p:nvSpPr>
          <p:cNvPr id="310" name="An assignment statement changes the value of a variable…"/>
          <p:cNvSpPr txBox="1">
            <a:spLocks noGrp="1"/>
          </p:cNvSpPr>
          <p:nvPr>
            <p:ph type="body" idx="1"/>
          </p:nvPr>
        </p:nvSpPr>
        <p:spPr>
          <a:xfrm>
            <a:off x="812800" y="1447800"/>
            <a:ext cx="7772400" cy="4572000"/>
          </a:xfrm>
          <a:prstGeom prst="rect">
            <a:avLst/>
          </a:prstGeom>
        </p:spPr>
        <p:txBody>
          <a:bodyPr/>
          <a:lstStyle/>
          <a:p>
            <a:pPr marL="253546" indent="-253546">
              <a:lnSpc>
                <a:spcPct val="80000"/>
              </a:lnSpc>
              <a:buChar char="●"/>
              <a:defRPr b="1">
                <a:solidFill>
                  <a:srgbClr val="C00000"/>
                </a:solidFill>
              </a:defRPr>
            </a:pPr>
            <a:r>
              <a:t>An assignment statement </a:t>
            </a:r>
            <a:r>
              <a:rPr sz="2400" b="0">
                <a:solidFill>
                  <a:srgbClr val="000000"/>
                </a:solidFill>
              </a:rPr>
              <a:t>changes the value of a variable</a:t>
            </a:r>
            <a:endParaRPr sz="2400"/>
          </a:p>
          <a:p>
            <a:pPr marL="531358" lvl="1" indent="-212271">
              <a:lnSpc>
                <a:spcPct val="80000"/>
              </a:lnSpc>
              <a:spcBef>
                <a:spcPts val="300"/>
              </a:spcBef>
              <a:buClr>
                <a:srgbClr val="9B2D1F"/>
              </a:buClr>
            </a:pPr>
            <a:r>
              <a:t>total_weight = one_weight + number_of_bars</a:t>
            </a:r>
            <a:r>
              <a:rPr>
                <a:solidFill>
                  <a:srgbClr val="FF0000"/>
                </a:solidFill>
              </a:rPr>
              <a:t>;</a:t>
            </a:r>
            <a:r>
              <a:t> </a:t>
            </a:r>
          </a:p>
          <a:p>
            <a:pPr marL="868044" lvl="2" indent="-274319">
              <a:lnSpc>
                <a:spcPct val="80000"/>
              </a:lnSpc>
              <a:spcBef>
                <a:spcPts val="0"/>
              </a:spcBef>
              <a:buClr>
                <a:srgbClr val="E6B1AB"/>
              </a:buClr>
              <a:defRPr sz="2400"/>
            </a:pPr>
            <a:r>
              <a:t>total_weight  is set to the sum one_weight + number_of_bars </a:t>
            </a:r>
          </a:p>
          <a:p>
            <a:pPr marL="868044" lvl="2" indent="-274319">
              <a:lnSpc>
                <a:spcPct val="80000"/>
              </a:lnSpc>
              <a:spcBef>
                <a:spcPts val="0"/>
              </a:spcBef>
              <a:buClr>
                <a:srgbClr val="E6B1AB"/>
              </a:buClr>
              <a:defRPr sz="2400"/>
            </a:pPr>
            <a:endParaRPr/>
          </a:p>
          <a:p>
            <a:pPr marL="531358" lvl="1" indent="-212271">
              <a:lnSpc>
                <a:spcPct val="80000"/>
              </a:lnSpc>
              <a:spcBef>
                <a:spcPts val="300"/>
              </a:spcBef>
              <a:buClr>
                <a:srgbClr val="9B2D1F"/>
              </a:buClr>
              <a:defRPr b="1">
                <a:solidFill>
                  <a:srgbClr val="C00000"/>
                </a:solidFill>
              </a:defRPr>
            </a:pPr>
            <a:r>
              <a:t>Left  hand side (LHS): </a:t>
            </a:r>
            <a:r>
              <a:rPr b="0">
                <a:solidFill>
                  <a:srgbClr val="000000"/>
                </a:solidFill>
              </a:rPr>
              <a:t>variable whose value is to be changed</a:t>
            </a:r>
          </a:p>
          <a:p>
            <a:pPr marL="531358" lvl="1" indent="-212271">
              <a:lnSpc>
                <a:spcPct val="80000"/>
              </a:lnSpc>
              <a:spcBef>
                <a:spcPts val="300"/>
              </a:spcBef>
              <a:buClr>
                <a:srgbClr val="9B2D1F"/>
              </a:buClr>
              <a:defRPr b="1">
                <a:solidFill>
                  <a:srgbClr val="C00000"/>
                </a:solidFill>
              </a:defRPr>
            </a:pPr>
            <a:r>
              <a:t>Right hand side (RHS):</a:t>
            </a:r>
            <a:r>
              <a:rPr b="0">
                <a:solidFill>
                  <a:srgbClr val="000000"/>
                </a:solidFill>
              </a:rPr>
              <a:t> new value for the LHS variable: </a:t>
            </a:r>
          </a:p>
          <a:p>
            <a:pPr marL="868044" lvl="2" indent="-274319">
              <a:lnSpc>
                <a:spcPct val="80000"/>
              </a:lnSpc>
              <a:spcBef>
                <a:spcPts val="0"/>
              </a:spcBef>
              <a:buClr>
                <a:srgbClr val="E6B1AB"/>
              </a:buClr>
              <a:defRPr sz="2400"/>
            </a:pPr>
            <a:r>
              <a:t>Constants --   age = 21;</a:t>
            </a:r>
          </a:p>
          <a:p>
            <a:pPr marL="868044" lvl="2" indent="-274319">
              <a:lnSpc>
                <a:spcPct val="80000"/>
              </a:lnSpc>
              <a:spcBef>
                <a:spcPts val="0"/>
              </a:spcBef>
              <a:buClr>
                <a:srgbClr val="E6B1AB"/>
              </a:buClr>
              <a:defRPr sz="2400"/>
            </a:pPr>
            <a:r>
              <a:t>Variables --   my_cost = your_cost;</a:t>
            </a:r>
          </a:p>
          <a:p>
            <a:pPr marL="868044" lvl="2" indent="-274319">
              <a:lnSpc>
                <a:spcPct val="80000"/>
              </a:lnSpc>
              <a:spcBef>
                <a:spcPts val="0"/>
              </a:spcBef>
              <a:buClr>
                <a:srgbClr val="E6B1AB"/>
              </a:buClr>
              <a:defRPr sz="2400"/>
            </a:pPr>
            <a:r>
              <a:t>Expressions --  circumference = diameter * 3.14159;</a:t>
            </a:r>
          </a:p>
        </p:txBody>
      </p:sp>
      <p:sp>
        <p:nvSpPr>
          <p:cNvPr id="311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46050" y="6339789"/>
            <a:ext cx="457200" cy="198222"/>
          </a:xfrm>
          <a:prstGeom prst="rect">
            <a:avLst/>
          </a:prstGeom>
          <a:solidFill>
            <a:srgbClr val="D34817"/>
          </a:solidFill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/>
          <a:lstStyle>
            <a:lvl1pPr algn="ctr">
              <a:defRPr sz="14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fld id="{86CB4B4D-7CA3-9044-876B-883B54F8677D}" type="slidenum">
              <a:t>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 dir="r"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Initializing Variables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1"/>
          </a:xfrm>
          <a:prstGeom prst="rect">
            <a:avLst/>
          </a:prstGeom>
        </p:spPr>
        <p:txBody>
          <a:bodyPr/>
          <a:lstStyle/>
          <a:p>
            <a:r>
              <a:t>Initializing Variables</a:t>
            </a:r>
          </a:p>
        </p:txBody>
      </p:sp>
      <p:sp>
        <p:nvSpPr>
          <p:cNvPr id="314" name="Declaring a variable does not give it a valu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Char char="●"/>
              <a:defRPr sz="2400"/>
            </a:pPr>
            <a:r>
              <a:t>Declaring a variable does not give it a value</a:t>
            </a:r>
          </a:p>
          <a:p>
            <a:pPr marL="547687" lvl="1" indent="-228600">
              <a:lnSpc>
                <a:spcPct val="90000"/>
              </a:lnSpc>
              <a:spcBef>
                <a:spcPts val="300"/>
              </a:spcBef>
              <a:buClr>
                <a:srgbClr val="9B2D1F"/>
              </a:buClr>
              <a:defRPr sz="2400"/>
            </a:pPr>
            <a:r>
              <a:t>Giving a variable its first value is </a:t>
            </a:r>
            <a:r>
              <a:rPr>
                <a:solidFill>
                  <a:srgbClr val="FF0000"/>
                </a:solidFill>
              </a:rPr>
              <a:t>initializing the variable</a:t>
            </a:r>
          </a:p>
          <a:p>
            <a:pPr>
              <a:lnSpc>
                <a:spcPct val="90000"/>
              </a:lnSpc>
              <a:buChar char="●"/>
              <a:defRPr sz="2400"/>
            </a:pPr>
            <a:r>
              <a:t>Variables are initialized  in assignment statements</a:t>
            </a:r>
            <a:br/>
            <a:br/>
            <a:r>
              <a:t>		double mpg;        // declare the variable</a:t>
            </a:r>
            <a:br/>
            <a:r>
              <a:t>     		mpg = 26.3;         // initialize the variable</a:t>
            </a:r>
          </a:p>
          <a:p>
            <a:pPr>
              <a:lnSpc>
                <a:spcPct val="90000"/>
              </a:lnSpc>
              <a:buChar char="●"/>
              <a:defRPr sz="2400"/>
            </a:pPr>
            <a:r>
              <a:t>Declaration and initialization can be combined</a:t>
            </a:r>
          </a:p>
          <a:p>
            <a:pPr marL="547687" lvl="1" indent="-228600">
              <a:lnSpc>
                <a:spcPct val="90000"/>
              </a:lnSpc>
              <a:spcBef>
                <a:spcPts val="300"/>
              </a:spcBef>
              <a:buClr>
                <a:srgbClr val="9B2D1F"/>
              </a:buClr>
              <a:defRPr sz="2400"/>
            </a:pPr>
            <a:r>
              <a:t>Method 1</a:t>
            </a:r>
            <a:br/>
            <a:r>
              <a:t>		double mpg = 26.3, area = 0.0 , volume;</a:t>
            </a:r>
          </a:p>
          <a:p>
            <a:pPr marL="547687" lvl="1" indent="-228600">
              <a:lnSpc>
                <a:spcPct val="90000"/>
              </a:lnSpc>
              <a:spcBef>
                <a:spcPts val="300"/>
              </a:spcBef>
              <a:buClr>
                <a:srgbClr val="9B2D1F"/>
              </a:buClr>
              <a:defRPr sz="2400"/>
            </a:pPr>
            <a:r>
              <a:t>Method 2</a:t>
            </a:r>
            <a:br/>
            <a:r>
              <a:t> 		double mpg(26.3),  area(0.0), volume;</a:t>
            </a:r>
          </a:p>
        </p:txBody>
      </p:sp>
      <p:sp>
        <p:nvSpPr>
          <p:cNvPr id="315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46050" y="6339789"/>
            <a:ext cx="457200" cy="198222"/>
          </a:xfrm>
          <a:prstGeom prst="rect">
            <a:avLst/>
          </a:prstGeom>
          <a:solidFill>
            <a:srgbClr val="D34817"/>
          </a:solidFill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/>
          <a:lstStyle>
            <a:lvl1pPr algn="ctr">
              <a:defRPr sz="14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fld id="{86CB4B4D-7CA3-9044-876B-883B54F8677D}" type="slidenum">
              <a:t>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 dir="r"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ypes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1"/>
          </a:xfrm>
          <a:prstGeom prst="rect">
            <a:avLst/>
          </a:prstGeom>
        </p:spPr>
        <p:txBody>
          <a:bodyPr/>
          <a:lstStyle/>
          <a:p>
            <a:r>
              <a:t>Types </a:t>
            </a:r>
          </a:p>
        </p:txBody>
      </p:sp>
      <p:sp>
        <p:nvSpPr>
          <p:cNvPr id="318" name="C++ provides a set of types…"/>
          <p:cNvSpPr txBox="1">
            <a:spLocks noGrp="1"/>
          </p:cNvSpPr>
          <p:nvPr>
            <p:ph type="body" idx="1"/>
          </p:nvPr>
        </p:nvSpPr>
        <p:spPr>
          <a:xfrm>
            <a:off x="914400" y="1447799"/>
            <a:ext cx="7772400" cy="4572002"/>
          </a:xfrm>
          <a:prstGeom prst="rect">
            <a:avLst/>
          </a:prstGeom>
        </p:spPr>
        <p:txBody>
          <a:bodyPr/>
          <a:lstStyle/>
          <a:p>
            <a:pPr marL="253546" indent="-253546">
              <a:lnSpc>
                <a:spcPct val="90000"/>
              </a:lnSpc>
              <a:buChar char="●"/>
              <a:defRPr>
                <a:solidFill>
                  <a:srgbClr val="C00000"/>
                </a:solidFill>
              </a:defRPr>
            </a:pPr>
            <a:r>
              <a:rPr dirty="0"/>
              <a:t>C++ </a:t>
            </a:r>
            <a:r>
              <a:rPr dirty="0">
                <a:solidFill>
                  <a:srgbClr val="000000"/>
                </a:solidFill>
              </a:rPr>
              <a:t>provides a set of types</a:t>
            </a:r>
          </a:p>
          <a:p>
            <a:pPr marL="547687" lvl="1" indent="-228600">
              <a:lnSpc>
                <a:spcPct val="90000"/>
              </a:lnSpc>
              <a:spcBef>
                <a:spcPts val="300"/>
              </a:spcBef>
              <a:buClr>
                <a:srgbClr val="9B2D1F"/>
              </a:buClr>
              <a:defRPr sz="2400"/>
            </a:pPr>
            <a:r>
              <a:rPr dirty="0"/>
              <a:t>E.g. </a:t>
            </a:r>
            <a:r>
              <a:rPr sz="2000" b="1" dirty="0"/>
              <a:t>bool</a:t>
            </a:r>
            <a:r>
              <a:rPr sz="2000" dirty="0"/>
              <a:t>,</a:t>
            </a:r>
            <a:r>
              <a:rPr sz="2000" b="1" dirty="0"/>
              <a:t> char</a:t>
            </a:r>
            <a:r>
              <a:rPr b="1" dirty="0"/>
              <a:t>, </a:t>
            </a:r>
            <a:r>
              <a:rPr sz="2000" b="1" dirty="0"/>
              <a:t>int</a:t>
            </a:r>
            <a:r>
              <a:rPr b="1" dirty="0"/>
              <a:t>, </a:t>
            </a:r>
            <a:r>
              <a:rPr sz="2000" b="1" dirty="0"/>
              <a:t>double</a:t>
            </a:r>
          </a:p>
          <a:p>
            <a:pPr marL="547687" lvl="1" indent="-228600">
              <a:lnSpc>
                <a:spcPct val="90000"/>
              </a:lnSpc>
              <a:spcBef>
                <a:spcPts val="300"/>
              </a:spcBef>
              <a:buClr>
                <a:srgbClr val="9B2D1F"/>
              </a:buClr>
              <a:defRPr sz="2000" b="1"/>
            </a:pPr>
            <a:r>
              <a:rPr dirty="0"/>
              <a:t>Called “</a:t>
            </a:r>
            <a:r>
              <a:rPr dirty="0">
                <a:solidFill>
                  <a:srgbClr val="C00000"/>
                </a:solidFill>
              </a:rPr>
              <a:t>built-in types</a:t>
            </a:r>
            <a:r>
              <a:rPr dirty="0"/>
              <a:t>”</a:t>
            </a:r>
          </a:p>
          <a:p>
            <a:pPr marL="253546" indent="-253546">
              <a:lnSpc>
                <a:spcPct val="90000"/>
              </a:lnSpc>
              <a:buChar char="●"/>
            </a:pPr>
            <a:r>
              <a:rPr dirty="0"/>
              <a:t>C++ programmers can define new types</a:t>
            </a:r>
          </a:p>
          <a:p>
            <a:pPr marL="547687" lvl="1" indent="-228600">
              <a:lnSpc>
                <a:spcPct val="90000"/>
              </a:lnSpc>
              <a:spcBef>
                <a:spcPts val="300"/>
              </a:spcBef>
              <a:buClr>
                <a:srgbClr val="9B2D1F"/>
              </a:buClr>
              <a:defRPr sz="2400"/>
            </a:pPr>
            <a:r>
              <a:rPr dirty="0"/>
              <a:t>Called “</a:t>
            </a:r>
            <a:r>
              <a:rPr dirty="0">
                <a:solidFill>
                  <a:srgbClr val="C00000"/>
                </a:solidFill>
              </a:rPr>
              <a:t>user-defined types</a:t>
            </a:r>
            <a:r>
              <a:rPr dirty="0"/>
              <a:t>”</a:t>
            </a:r>
          </a:p>
          <a:p>
            <a:pPr marL="547687" lvl="1" indent="-228600">
              <a:lnSpc>
                <a:spcPct val="90000"/>
              </a:lnSpc>
              <a:spcBef>
                <a:spcPts val="300"/>
              </a:spcBef>
              <a:buClr>
                <a:srgbClr val="9B2D1F"/>
              </a:buClr>
              <a:defRPr sz="2400"/>
            </a:pPr>
            <a:r>
              <a:rPr dirty="0"/>
              <a:t>We'll get to that eventually</a:t>
            </a:r>
          </a:p>
          <a:p>
            <a:pPr marL="253546" indent="-253546">
              <a:lnSpc>
                <a:spcPct val="90000"/>
              </a:lnSpc>
              <a:buChar char="●"/>
              <a:defRPr>
                <a:solidFill>
                  <a:srgbClr val="C00000"/>
                </a:solidFill>
              </a:defRPr>
            </a:pPr>
            <a:r>
              <a:rPr dirty="0"/>
              <a:t>C++ standard library </a:t>
            </a:r>
            <a:r>
              <a:rPr dirty="0">
                <a:solidFill>
                  <a:srgbClr val="000000"/>
                </a:solidFill>
              </a:rPr>
              <a:t>provides a set of types</a:t>
            </a:r>
          </a:p>
          <a:p>
            <a:pPr marL="547687" lvl="1" indent="-228600">
              <a:lnSpc>
                <a:spcPct val="90000"/>
              </a:lnSpc>
              <a:spcBef>
                <a:spcPts val="300"/>
              </a:spcBef>
              <a:buClr>
                <a:srgbClr val="9B2D1F"/>
              </a:buClr>
              <a:defRPr sz="2400"/>
            </a:pPr>
            <a:r>
              <a:rPr dirty="0"/>
              <a:t>E.g. </a:t>
            </a:r>
            <a:r>
              <a:rPr sz="2000" b="1" dirty="0"/>
              <a:t>string</a:t>
            </a:r>
            <a:r>
              <a:rPr sz="2000" dirty="0"/>
              <a:t>,</a:t>
            </a:r>
            <a:r>
              <a:rPr sz="2000" b="1" dirty="0"/>
              <a:t> vector</a:t>
            </a:r>
            <a:r>
              <a:rPr sz="2000" dirty="0"/>
              <a:t>,</a:t>
            </a:r>
            <a:r>
              <a:rPr sz="2000" b="1" dirty="0"/>
              <a:t> complex</a:t>
            </a:r>
          </a:p>
          <a:p>
            <a:pPr marL="547687" lvl="1" indent="-228600">
              <a:lnSpc>
                <a:spcPct val="90000"/>
              </a:lnSpc>
              <a:spcBef>
                <a:spcPts val="300"/>
              </a:spcBef>
              <a:buClr>
                <a:srgbClr val="9B2D1F"/>
              </a:buClr>
              <a:defRPr sz="2400"/>
            </a:pPr>
            <a:r>
              <a:rPr dirty="0"/>
              <a:t>Technically, these are user-defined types</a:t>
            </a:r>
          </a:p>
          <a:p>
            <a:pPr marL="822325" lvl="2" indent="-228600">
              <a:lnSpc>
                <a:spcPct val="90000"/>
              </a:lnSpc>
              <a:spcBef>
                <a:spcPts val="0"/>
              </a:spcBef>
              <a:buClr>
                <a:srgbClr val="E6B1AB"/>
              </a:buClr>
              <a:defRPr sz="2000"/>
            </a:pPr>
            <a:r>
              <a:rPr dirty="0"/>
              <a:t> they are built using only facilities available to every user</a:t>
            </a:r>
          </a:p>
        </p:txBody>
      </p:sp>
      <p:sp>
        <p:nvSpPr>
          <p:cNvPr id="319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46050" y="6339789"/>
            <a:ext cx="457200" cy="198222"/>
          </a:xfrm>
          <a:prstGeom prst="rect">
            <a:avLst/>
          </a:prstGeom>
          <a:solidFill>
            <a:srgbClr val="D34817"/>
          </a:solidFill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/>
          <a:lstStyle>
            <a:lvl1pPr algn="ctr">
              <a:defRPr sz="14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fld id="{86CB4B4D-7CA3-9044-876B-883B54F8677D}" type="slidenum">
              <a:rPr/>
              <a:t>8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 dir="r"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Rectangle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Literal constants</a:t>
            </a:r>
          </a:p>
        </p:txBody>
      </p:sp>
      <p:sp>
        <p:nvSpPr>
          <p:cNvPr id="322" name="Rectangle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49631" indent="-249631" defTabSz="832104">
              <a:lnSpc>
                <a:spcPct val="80000"/>
              </a:lnSpc>
              <a:spcBef>
                <a:spcPts val="400"/>
              </a:spcBef>
              <a:buSzTx/>
              <a:buNone/>
              <a:defRPr sz="1820">
                <a:solidFill>
                  <a:srgbClr val="161616"/>
                </a:solidFill>
              </a:defRPr>
            </a:pPr>
            <a:r>
              <a:t>int pennies = </a:t>
            </a:r>
            <a:r>
              <a:rPr>
                <a:solidFill>
                  <a:srgbClr val="C00000"/>
                </a:solidFill>
              </a:rPr>
              <a:t>8</a:t>
            </a:r>
            <a:r>
              <a:t>;</a:t>
            </a:r>
          </a:p>
          <a:p>
            <a:pPr marL="249631" indent="-249631" defTabSz="832104">
              <a:lnSpc>
                <a:spcPct val="80000"/>
              </a:lnSpc>
              <a:spcBef>
                <a:spcPts val="400"/>
              </a:spcBef>
              <a:buSzTx/>
              <a:buNone/>
              <a:defRPr sz="1820">
                <a:solidFill>
                  <a:srgbClr val="161616"/>
                </a:solidFill>
              </a:defRPr>
            </a:pPr>
            <a:r>
              <a:t>cout &lt;&lt; </a:t>
            </a:r>
            <a:r>
              <a:rPr b="1"/>
              <a:t>" </a:t>
            </a:r>
            <a:r>
              <a:rPr>
                <a:solidFill>
                  <a:srgbClr val="C00000"/>
                </a:solidFill>
              </a:rPr>
              <a:t>Hello world\n</a:t>
            </a:r>
            <a:r>
              <a:rPr b="1"/>
              <a:t> "</a:t>
            </a:r>
            <a:r>
              <a:t>;</a:t>
            </a:r>
          </a:p>
          <a:p>
            <a:pPr marL="249631" indent="-249631" defTabSz="832104">
              <a:lnSpc>
                <a:spcPct val="80000"/>
              </a:lnSpc>
              <a:spcBef>
                <a:spcPts val="400"/>
              </a:spcBef>
              <a:buChar char="⦿"/>
              <a:defRPr sz="2184">
                <a:solidFill>
                  <a:srgbClr val="C00000"/>
                </a:solidFill>
              </a:defRPr>
            </a:pPr>
            <a:r>
              <a:t>Literal constants</a:t>
            </a:r>
            <a:r>
              <a:rPr>
                <a:solidFill>
                  <a:srgbClr val="161616"/>
                </a:solidFill>
              </a:rPr>
              <a:t>: values that occurs in the program (red part above)</a:t>
            </a:r>
          </a:p>
          <a:p>
            <a:pPr marL="474992" lvl="1" indent="-249631" defTabSz="832104">
              <a:lnSpc>
                <a:spcPct val="80000"/>
              </a:lnSpc>
              <a:spcBef>
                <a:spcPts val="400"/>
              </a:spcBef>
              <a:buChar char="⦿"/>
              <a:defRPr sz="1820">
                <a:solidFill>
                  <a:srgbClr val="161616"/>
                </a:solidFill>
              </a:defRPr>
            </a:pPr>
            <a:r>
              <a:t>Literal, as we can only speak of it in terms of its value</a:t>
            </a:r>
            <a:endParaRPr sz="2184"/>
          </a:p>
          <a:p>
            <a:pPr marL="474992" lvl="1" indent="-249631" defTabSz="832104">
              <a:lnSpc>
                <a:spcPct val="80000"/>
              </a:lnSpc>
              <a:spcBef>
                <a:spcPts val="400"/>
              </a:spcBef>
              <a:buChar char="⦿"/>
              <a:defRPr sz="1820">
                <a:solidFill>
                  <a:srgbClr val="161616"/>
                </a:solidFill>
              </a:defRPr>
            </a:pPr>
            <a:r>
              <a:t>Constant: its value cannot be changed</a:t>
            </a:r>
            <a:endParaRPr sz="2184"/>
          </a:p>
          <a:p>
            <a:pPr marL="249631" indent="-249631" defTabSz="832104">
              <a:lnSpc>
                <a:spcPct val="80000"/>
              </a:lnSpc>
              <a:spcBef>
                <a:spcPts val="400"/>
              </a:spcBef>
              <a:buChar char="⦿"/>
              <a:defRPr sz="2184">
                <a:solidFill>
                  <a:srgbClr val="161616"/>
                </a:solidFill>
              </a:defRPr>
            </a:pPr>
            <a:r>
              <a:t>How to write literals? </a:t>
            </a:r>
          </a:p>
          <a:p>
            <a:pPr marL="474992" lvl="1" indent="-249631" defTabSz="832104">
              <a:lnSpc>
                <a:spcPct val="80000"/>
              </a:lnSpc>
              <a:spcBef>
                <a:spcPts val="400"/>
              </a:spcBef>
              <a:buChar char="⦿"/>
              <a:defRPr sz="1820">
                <a:solidFill>
                  <a:srgbClr val="161616"/>
                </a:solidFill>
              </a:defRPr>
            </a:pPr>
            <a:r>
              <a:t>Depending on the type of the literal</a:t>
            </a:r>
            <a:endParaRPr sz="2184"/>
          </a:p>
          <a:p>
            <a:pPr marL="474992" lvl="1" indent="-249631" defTabSz="832104">
              <a:lnSpc>
                <a:spcPct val="80000"/>
              </a:lnSpc>
              <a:spcBef>
                <a:spcPts val="400"/>
              </a:spcBef>
              <a:buChar char="⦿"/>
              <a:defRPr sz="1820">
                <a:solidFill>
                  <a:srgbClr val="161616"/>
                </a:solidFill>
              </a:defRPr>
            </a:pPr>
            <a:r>
              <a:t>8 is of type int, “Hello world\n” is of type string</a:t>
            </a:r>
            <a:endParaRPr sz="2184"/>
          </a:p>
          <a:p>
            <a:pPr marL="249631" indent="-249631" defTabSz="832104">
              <a:lnSpc>
                <a:spcPct val="80000"/>
              </a:lnSpc>
              <a:spcBef>
                <a:spcPts val="400"/>
              </a:spcBef>
              <a:buChar char="⦿"/>
              <a:defRPr sz="2184">
                <a:solidFill>
                  <a:srgbClr val="161616"/>
                </a:solidFill>
              </a:defRPr>
            </a:pPr>
            <a:r>
              <a:t>More examples: </a:t>
            </a:r>
          </a:p>
          <a:p>
            <a:pPr marL="474992" lvl="1" indent="-249631" defTabSz="832104">
              <a:lnSpc>
                <a:spcPct val="80000"/>
              </a:lnSpc>
              <a:spcBef>
                <a:spcPts val="400"/>
              </a:spcBef>
              <a:buChar char="⦿"/>
              <a:defRPr sz="1820">
                <a:solidFill>
                  <a:srgbClr val="161616"/>
                </a:solidFill>
              </a:defRPr>
            </a:pPr>
            <a:r>
              <a:t>bool  validInput = </a:t>
            </a:r>
            <a:r>
              <a:rPr>
                <a:solidFill>
                  <a:srgbClr val="C00000"/>
                </a:solidFill>
              </a:rPr>
              <a:t>true</a:t>
            </a:r>
            <a:r>
              <a:t>;</a:t>
            </a:r>
            <a:endParaRPr sz="2184"/>
          </a:p>
          <a:p>
            <a:pPr marL="474992" lvl="1" indent="-249631" defTabSz="832104">
              <a:lnSpc>
                <a:spcPct val="80000"/>
              </a:lnSpc>
              <a:spcBef>
                <a:spcPts val="400"/>
              </a:spcBef>
              <a:buChar char="⦿"/>
              <a:defRPr sz="1820">
                <a:solidFill>
                  <a:srgbClr val="161616"/>
                </a:solidFill>
              </a:defRPr>
            </a:pPr>
            <a:r>
              <a:t>bool  continue = </a:t>
            </a:r>
            <a:r>
              <a:rPr>
                <a:solidFill>
                  <a:srgbClr val="C00000"/>
                </a:solidFill>
              </a:rPr>
              <a:t>false</a:t>
            </a:r>
            <a:r>
              <a:t>;   // true, false are reserved words </a:t>
            </a:r>
            <a:endParaRPr b="1"/>
          </a:p>
          <a:p>
            <a:pPr marL="474992" lvl="1" indent="-249631" defTabSz="832104">
              <a:lnSpc>
                <a:spcPct val="80000"/>
              </a:lnSpc>
              <a:spcBef>
                <a:spcPts val="400"/>
              </a:spcBef>
              <a:buChar char="⦿"/>
              <a:defRPr sz="1820">
                <a:solidFill>
                  <a:srgbClr val="161616"/>
                </a:solidFill>
              </a:defRPr>
            </a:pPr>
            <a:r>
              <a:t>Character literals: </a:t>
            </a:r>
            <a:r>
              <a:rPr b="1"/>
              <a:t>'a', 'x', '4', '\n', ‘$’ </a:t>
            </a:r>
            <a:r>
              <a:rPr b="1">
                <a:solidFill>
                  <a:srgbClr val="0070C0"/>
                </a:solidFill>
              </a:rPr>
              <a:t>// use single quotation mark</a:t>
            </a:r>
            <a:endParaRPr sz="2184"/>
          </a:p>
          <a:p>
            <a:pPr marL="474992" lvl="1" indent="-249631" defTabSz="832104">
              <a:lnSpc>
                <a:spcPct val="80000"/>
              </a:lnSpc>
              <a:spcBef>
                <a:spcPts val="400"/>
              </a:spcBef>
              <a:buChar char="⦿"/>
              <a:defRPr sz="1820">
                <a:solidFill>
                  <a:srgbClr val="161616"/>
                </a:solidFill>
              </a:defRPr>
            </a:pPr>
            <a:r>
              <a:t>Integer literals: </a:t>
            </a:r>
            <a:r>
              <a:rPr b="1"/>
              <a:t>0, 1, 123, -6, </a:t>
            </a:r>
            <a:r>
              <a:rPr b="1">
                <a:solidFill>
                  <a:srgbClr val="C00000"/>
                </a:solidFill>
              </a:rPr>
              <a:t>0x34, 0xa3, 024  //0x means it’s in base 16</a:t>
            </a:r>
            <a:endParaRPr sz="2184"/>
          </a:p>
          <a:p>
            <a:pPr marL="474992" lvl="1" indent="-249631" defTabSz="832104">
              <a:lnSpc>
                <a:spcPct val="80000"/>
              </a:lnSpc>
              <a:spcBef>
                <a:spcPts val="400"/>
              </a:spcBef>
              <a:buChar char="⦿"/>
              <a:defRPr sz="1820">
                <a:solidFill>
                  <a:srgbClr val="161616"/>
                </a:solidFill>
              </a:defRPr>
            </a:pPr>
            <a:r>
              <a:t>Floating point literals: </a:t>
            </a:r>
            <a:r>
              <a:rPr b="1"/>
              <a:t>1.2, 13.345, .3, -0.54, 1.2</a:t>
            </a:r>
            <a:r>
              <a:rPr b="1">
                <a:solidFill>
                  <a:srgbClr val="C00000"/>
                </a:solidFill>
              </a:rPr>
              <a:t>e</a:t>
            </a:r>
            <a:r>
              <a:rPr b="1"/>
              <a:t>3, . 3</a:t>
            </a:r>
            <a:r>
              <a:rPr b="1">
                <a:solidFill>
                  <a:srgbClr val="C00000"/>
                </a:solidFill>
              </a:rPr>
              <a:t>F</a:t>
            </a:r>
            <a:r>
              <a:rPr b="1"/>
              <a:t>, .3</a:t>
            </a:r>
            <a:r>
              <a:rPr b="1">
                <a:solidFill>
                  <a:srgbClr val="C00000"/>
                </a:solidFill>
              </a:rPr>
              <a:t>F</a:t>
            </a:r>
            <a:endParaRPr sz="2184"/>
          </a:p>
          <a:p>
            <a:pPr marL="474992" lvl="1" indent="-249631" defTabSz="832104">
              <a:lnSpc>
                <a:spcPct val="80000"/>
              </a:lnSpc>
              <a:spcBef>
                <a:spcPts val="400"/>
              </a:spcBef>
              <a:buChar char="⦿"/>
              <a:defRPr sz="1820">
                <a:solidFill>
                  <a:srgbClr val="161616"/>
                </a:solidFill>
              </a:defRPr>
            </a:pPr>
            <a:r>
              <a:t>String literals: </a:t>
            </a:r>
            <a:r>
              <a:rPr b="1"/>
              <a:t>"asdf"</a:t>
            </a:r>
            <a:r>
              <a:t>,  </a:t>
            </a:r>
            <a:r>
              <a:rPr b="1"/>
              <a:t>"Howdy, all y'all! " </a:t>
            </a:r>
            <a:r>
              <a:rPr b="1">
                <a:solidFill>
                  <a:srgbClr val="0070C0"/>
                </a:solidFill>
              </a:rPr>
              <a:t>//double quotation mark</a:t>
            </a:r>
          </a:p>
        </p:txBody>
      </p:sp>
      <p:sp>
        <p:nvSpPr>
          <p:cNvPr id="323" name="Slide Number Placeholder 6"/>
          <p:cNvSpPr txBox="1">
            <a:spLocks noGrp="1"/>
          </p:cNvSpPr>
          <p:nvPr>
            <p:ph type="sldNum" sz="quarter" idx="4294967295"/>
          </p:nvPr>
        </p:nvSpPr>
        <p:spPr>
          <a:xfrm>
            <a:off x="146050" y="6254749"/>
            <a:ext cx="457200" cy="368301"/>
          </a:xfrm>
          <a:prstGeom prst="rect">
            <a:avLst/>
          </a:prstGeom>
          <a:solidFill>
            <a:srgbClr val="D34817"/>
          </a:solidFill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/>
          <a:lstStyle>
            <a:lvl1pPr algn="ctr">
              <a:defRPr>
                <a:solidFill>
                  <a:srgbClr val="A7A7A7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fld id="{86CB4B4D-7CA3-9044-876B-883B54F8677D}" type="slidenum">
              <a:rPr/>
              <a:t>9</a:t>
            </a:fld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1_Blends">
  <a:themeElements>
    <a:clrScheme name="1_Blend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E4A8"/>
      </a:accent1>
      <a:accent2>
        <a:srgbClr val="FFCF01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1_Blend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1_Blend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_Blends">
  <a:themeElements>
    <a:clrScheme name="1_Blend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E4A8"/>
      </a:accent1>
      <a:accent2>
        <a:srgbClr val="FFCF01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1_Blend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1_Blend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3729</Words>
  <Application>Microsoft Office PowerPoint</Application>
  <PresentationFormat>On-screen Show (4:3)</PresentationFormat>
  <Paragraphs>524</Paragraphs>
  <Slides>39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0" baseType="lpstr">
      <vt:lpstr>__Source_Sans_Pro_2fe30b</vt:lpstr>
      <vt:lpstr>Arial</vt:lpstr>
      <vt:lpstr>Baskerville</vt:lpstr>
      <vt:lpstr>Comic Sans MS</vt:lpstr>
      <vt:lpstr>Franklin Gothic Book</vt:lpstr>
      <vt:lpstr>Perpetua</vt:lpstr>
      <vt:lpstr>Tahoma</vt:lpstr>
      <vt:lpstr>Times New Roman</vt:lpstr>
      <vt:lpstr>Trebuchet MS</vt:lpstr>
      <vt:lpstr>Wingdings</vt:lpstr>
      <vt:lpstr>1_Blends</vt:lpstr>
      <vt:lpstr>Goals</vt:lpstr>
      <vt:lpstr>Computation</vt:lpstr>
      <vt:lpstr>Overview</vt:lpstr>
      <vt:lpstr>C++ Variables</vt:lpstr>
      <vt:lpstr>Declaring Variables</vt:lpstr>
      <vt:lpstr>Assignment Statements</vt:lpstr>
      <vt:lpstr>Initializing Variables</vt:lpstr>
      <vt:lpstr>Types </vt:lpstr>
      <vt:lpstr>Literal constants</vt:lpstr>
      <vt:lpstr>floating point constants: two forms</vt:lpstr>
      <vt:lpstr>Types and Varaibles closer look</vt:lpstr>
      <vt:lpstr>More example</vt:lpstr>
      <vt:lpstr>value: a sequence of bits in memory</vt:lpstr>
      <vt:lpstr>value: a sequence of bits in memory (cont’d)</vt:lpstr>
      <vt:lpstr>ASCII Code</vt:lpstr>
      <vt:lpstr>A bit sequence (string) Interpretation</vt:lpstr>
      <vt:lpstr>A technical detail</vt:lpstr>
      <vt:lpstr>Sizeof operator</vt:lpstr>
      <vt:lpstr>Char-to-int conversion</vt:lpstr>
      <vt:lpstr>Type safety</vt:lpstr>
      <vt:lpstr>PowerPoint Presentation</vt:lpstr>
      <vt:lpstr>Type safety ENFORCEMENT</vt:lpstr>
      <vt:lpstr>C++ Type safety</vt:lpstr>
      <vt:lpstr>A type-safety violation (“implicit narrowing”)</vt:lpstr>
      <vt:lpstr>“narrowing” conversion</vt:lpstr>
      <vt:lpstr>A type-safety violation (Uninitialized variables)</vt:lpstr>
      <vt:lpstr>Implicit &amp; Explicit type Casting /conversion </vt:lpstr>
      <vt:lpstr>Overview</vt:lpstr>
      <vt:lpstr>Input and Output</vt:lpstr>
      <vt:lpstr>Output using cout</vt:lpstr>
      <vt:lpstr>Formatting Output</vt:lpstr>
      <vt:lpstr>Formatting Real Numbers</vt:lpstr>
      <vt:lpstr>Showing Decimal Places</vt:lpstr>
      <vt:lpstr>Input Using cin</vt:lpstr>
      <vt:lpstr>Reading Data From cin</vt:lpstr>
      <vt:lpstr>Reading Character Data</vt:lpstr>
      <vt:lpstr>Designing Input and Output</vt:lpstr>
      <vt:lpstr>Overview</vt:lpstr>
      <vt:lpstr>Program Style - Constants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Azhar Ud Din</cp:lastModifiedBy>
  <cp:revision>5</cp:revision>
  <dcterms:modified xsi:type="dcterms:W3CDTF">2025-04-22T06:06:56Z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2025-03-23T02:05:05Z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6199a700-02cf-4ad8-8738-8eb7a4473107</vt:lpwstr>
  </property>
  <property fmtid="{D5CDD505-2E9C-101B-9397-08002B2CF9AE}" pid="7" name="MSIP_Label_defa4170-0d19-0005-0004-bc88714345d2_ActionId">
    <vt:lpwstr>07a0d389-2a16-4dda-a3bb-0f9d1cd77d82</vt:lpwstr>
  </property>
  <property fmtid="{D5CDD505-2E9C-101B-9397-08002B2CF9AE}" pid="8" name="MSIP_Label_defa4170-0d19-0005-0004-bc88714345d2_ContentBits">
    <vt:lpwstr>0</vt:lpwstr>
  </property>
  <property fmtid="{D5CDD505-2E9C-101B-9397-08002B2CF9AE}" pid="9" name="MSIP_Label_defa4170-0d19-0005-0004-bc88714345d2_Tag">
    <vt:lpwstr>10, 3, 0, 1</vt:lpwstr>
  </property>
</Properties>
</file>