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notesMasterIdLst>
    <p:notesMasterId r:id="rId60"/>
  </p:notesMasterIdLst>
  <p:handoutMasterIdLst>
    <p:handoutMasterId r:id="rId61"/>
  </p:handoutMasterIdLst>
  <p:sldIdLst>
    <p:sldId id="256" r:id="rId2"/>
    <p:sldId id="259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70" r:id="rId11"/>
    <p:sldId id="271" r:id="rId12"/>
    <p:sldId id="272" r:id="rId13"/>
    <p:sldId id="342" r:id="rId14"/>
    <p:sldId id="275" r:id="rId15"/>
    <p:sldId id="276" r:id="rId16"/>
    <p:sldId id="277" r:id="rId17"/>
    <p:sldId id="278" r:id="rId18"/>
    <p:sldId id="279" r:id="rId19"/>
    <p:sldId id="281" r:id="rId20"/>
    <p:sldId id="282" r:id="rId21"/>
    <p:sldId id="283" r:id="rId22"/>
    <p:sldId id="284" r:id="rId23"/>
    <p:sldId id="286" r:id="rId24"/>
    <p:sldId id="287" r:id="rId25"/>
    <p:sldId id="288" r:id="rId26"/>
    <p:sldId id="292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43" r:id="rId37"/>
    <p:sldId id="303" r:id="rId38"/>
    <p:sldId id="304" r:id="rId39"/>
    <p:sldId id="306" r:id="rId40"/>
    <p:sldId id="307" r:id="rId41"/>
    <p:sldId id="308" r:id="rId42"/>
    <p:sldId id="309" r:id="rId43"/>
    <p:sldId id="310" r:id="rId44"/>
    <p:sldId id="318" r:id="rId45"/>
    <p:sldId id="319" r:id="rId46"/>
    <p:sldId id="320" r:id="rId47"/>
    <p:sldId id="321" r:id="rId48"/>
    <p:sldId id="322" r:id="rId49"/>
    <p:sldId id="323" r:id="rId50"/>
    <p:sldId id="327" r:id="rId51"/>
    <p:sldId id="328" r:id="rId52"/>
    <p:sldId id="336" r:id="rId53"/>
    <p:sldId id="337" r:id="rId54"/>
    <p:sldId id="338" r:id="rId55"/>
    <p:sldId id="339" r:id="rId56"/>
    <p:sldId id="340" r:id="rId57"/>
    <p:sldId id="341" r:id="rId58"/>
    <p:sldId id="345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155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notesViewPr>
    <p:cSldViewPr snapToGrid="0" snapToObjects="1">
      <p:cViewPr varScale="1">
        <p:scale>
          <a:sx n="84" d="100"/>
          <a:sy n="84" d="100"/>
        </p:scale>
        <p:origin x="19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4/26/2025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71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5400420-BC2F-40E9-87C5-83A1A97A7E59}" type="slidenum">
              <a:rPr kumimoji="0" lang="en-US" altLang="en-US"/>
              <a:pPr>
                <a:spcBef>
                  <a:spcPct val="0"/>
                </a:spcBef>
              </a:pPr>
              <a:t>13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29223857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E0E60A0-E119-4F79-B3AB-6F148C1F6427}" type="slidenum">
              <a:rPr lang="en-CA" altLang="en-US"/>
              <a:pPr eaLnBrk="1" hangingPunct="1"/>
              <a:t>19</a:t>
            </a:fld>
            <a:endParaRPr lang="en-CA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829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3DB4D753-04D7-4B03-BBAF-9960C6788E51}" type="slidenum">
              <a:rPr lang="en-CA" altLang="en-US"/>
              <a:pPr eaLnBrk="1" hangingPunct="1"/>
              <a:t>21</a:t>
            </a:fld>
            <a:endParaRPr lang="en-CA" alt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2115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CD27388-2982-4D55-9AD3-3A0BC3E4174E}" type="slidenum">
              <a:rPr lang="en-CA" altLang="en-US"/>
              <a:pPr eaLnBrk="1" hangingPunct="1"/>
              <a:t>22</a:t>
            </a:fld>
            <a:endParaRPr lang="en-CA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154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3F4A612-15F8-4B29-8073-51E14DF87805}" type="slidenum">
              <a:rPr lang="en-CA" altLang="en-US"/>
              <a:pPr eaLnBrk="1" hangingPunct="1"/>
              <a:t>27</a:t>
            </a:fld>
            <a:endParaRPr lang="en-CA" alt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134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1C14D94-A55A-4E0C-9595-9B660B4A140C}" type="slidenum">
              <a:rPr lang="en-CA" altLang="en-US"/>
              <a:pPr eaLnBrk="1" hangingPunct="1"/>
              <a:t>32</a:t>
            </a:fld>
            <a:endParaRPr lang="en-CA" alt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7770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BB41D3-D510-44DB-8B1F-E52E4F54C0A3}" type="slidenum">
              <a:rPr kumimoji="0" lang="en-US" altLang="en-US"/>
              <a:pPr>
                <a:spcBef>
                  <a:spcPct val="0"/>
                </a:spcBef>
              </a:pPr>
              <a:t>36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396846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DE8C1973-204C-4207-BD3D-CA2253B213F1}" type="slidenum">
              <a:rPr lang="en-CA" altLang="en-US"/>
              <a:pPr eaLnBrk="1" hangingPunct="1"/>
              <a:t>39</a:t>
            </a:fld>
            <a:endParaRPr lang="en-CA" alt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4536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224F678C-ACD9-48B0-9D77-F72BA12B2813}" type="slidenum">
              <a:rPr lang="en-CA" altLang="en-US"/>
              <a:pPr eaLnBrk="1" hangingPunct="1"/>
              <a:t>40</a:t>
            </a:fld>
            <a:endParaRPr lang="en-CA" alt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0435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E8DE482B-886B-460E-B45A-4CA60A6F95F2}" type="slidenum">
              <a:rPr lang="en-CA" altLang="en-US"/>
              <a:pPr eaLnBrk="1" hangingPunct="1"/>
              <a:t>44</a:t>
            </a:fld>
            <a:endParaRPr lang="en-CA" alt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677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66B1506-BE2F-4C53-B211-9C9A5EAD9C62}" type="slidenum">
              <a:rPr lang="en-CA" altLang="en-US"/>
              <a:pPr eaLnBrk="1" hangingPunct="1"/>
              <a:t>2</a:t>
            </a:fld>
            <a:endParaRPr lang="en-CA" alt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9359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F4F66FD-2FC2-44F2-B1EF-CC78A350C9E7}" type="slidenum">
              <a:rPr lang="en-CA" altLang="en-US"/>
              <a:pPr eaLnBrk="1" hangingPunct="1"/>
              <a:t>45</a:t>
            </a:fld>
            <a:endParaRPr lang="en-CA" alt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045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61AA634A-4520-4F20-9705-5B13FD7A1CD4}" type="slidenum">
              <a:rPr lang="en-CA" altLang="en-US"/>
              <a:pPr eaLnBrk="1" hangingPunct="1"/>
              <a:t>49</a:t>
            </a:fld>
            <a:endParaRPr lang="en-CA" alt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1720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42CDEB7F-BB32-41AA-A6F9-D827345CC956}" type="slidenum">
              <a:rPr lang="en-CA" altLang="en-US"/>
              <a:pPr eaLnBrk="1" hangingPunct="1"/>
              <a:t>52</a:t>
            </a:fld>
            <a:endParaRPr lang="en-CA" alt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090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F5666389-E535-45AB-9A57-6FDD0362E545}" type="slidenum">
              <a:rPr lang="en-CA" altLang="en-US"/>
              <a:pPr eaLnBrk="1" hangingPunct="1"/>
              <a:t>53</a:t>
            </a:fld>
            <a:endParaRPr lang="en-CA" alt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34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0DAF7415-DE3A-430B-892E-36FB4992A687}" type="slidenum">
              <a:rPr lang="en-CA" altLang="en-US"/>
              <a:pPr eaLnBrk="1" hangingPunct="1"/>
              <a:t>54</a:t>
            </a:fld>
            <a:endParaRPr lang="en-CA" alt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70783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93B2BC9-675A-4E31-89A7-C85E0E46147C}" type="slidenum">
              <a:rPr lang="en-CA" altLang="en-US"/>
              <a:pPr eaLnBrk="1" hangingPunct="1"/>
              <a:t>55</a:t>
            </a:fld>
            <a:endParaRPr lang="en-CA" alt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74910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2BB41D3-D510-44DB-8B1F-E52E4F54C0A3}" type="slidenum">
              <a:rPr kumimoji="0" lang="en-US" altLang="en-US"/>
              <a:pPr>
                <a:spcBef>
                  <a:spcPct val="0"/>
                </a:spcBef>
              </a:pPr>
              <a:t>58</a:t>
            </a:fld>
            <a:endParaRPr kumimoji="0" lang="en-US" altLang="en-US"/>
          </a:p>
        </p:txBody>
      </p:sp>
    </p:spTree>
    <p:extLst>
      <p:ext uri="{BB962C8B-B14F-4D97-AF65-F5344CB8AC3E}">
        <p14:creationId xmlns:p14="http://schemas.microsoft.com/office/powerpoint/2010/main" val="1796285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9D569661-E0CC-400B-915A-A3E89C1A2F1A}" type="slidenum">
              <a:rPr lang="en-CA" altLang="en-US"/>
              <a:pPr eaLnBrk="1" hangingPunct="1"/>
              <a:t>3</a:t>
            </a:fld>
            <a:endParaRPr lang="en-CA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6989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882429C6-E647-4CA0-8AC2-61CC2CFBF7F5}" type="slidenum">
              <a:rPr lang="en-CA" altLang="en-US"/>
              <a:pPr eaLnBrk="1" hangingPunct="1"/>
              <a:t>4</a:t>
            </a:fld>
            <a:endParaRPr lang="en-CA" alt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784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5C4344AA-0708-4611-ABEA-8DAAF8941368}" type="slidenum">
              <a:rPr lang="en-CA" altLang="en-US"/>
              <a:pPr eaLnBrk="1" hangingPunct="1"/>
              <a:t>5</a:t>
            </a:fld>
            <a:endParaRPr lang="en-CA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3976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5B1D3AE-7E64-499B-AC6C-6E1CFCBCB29F}" type="slidenum">
              <a:rPr lang="en-CA" altLang="en-US"/>
              <a:pPr eaLnBrk="1" hangingPunct="1"/>
              <a:t>7</a:t>
            </a:fld>
            <a:endParaRPr lang="en-CA" alt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811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792BD356-7563-4E23-BBD6-0B18CE94A41B}" type="slidenum">
              <a:rPr lang="en-CA" altLang="en-US"/>
              <a:pPr eaLnBrk="1" hangingPunct="1"/>
              <a:t>8</a:t>
            </a:fld>
            <a:endParaRPr lang="en-CA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984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40B2FCF-7AF7-47A5-9FF5-E97CAED62831}" type="slidenum">
              <a:rPr lang="en-CA" altLang="en-US"/>
              <a:pPr eaLnBrk="1" hangingPunct="1"/>
              <a:t>9</a:t>
            </a:fld>
            <a:endParaRPr lang="en-CA" alt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328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fld id="{B35FC9BE-120B-4841-B6CF-5976A3F42241}" type="slidenum">
              <a:rPr lang="en-CA" altLang="en-US"/>
              <a:pPr eaLnBrk="1" hangingPunct="1"/>
              <a:t>10</a:t>
            </a:fld>
            <a:endParaRPr lang="en-CA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8885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340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887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0685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638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413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59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48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325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557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081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582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27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34314" y="3031503"/>
            <a:ext cx="7366686" cy="1203617"/>
          </a:xfrm>
        </p:spPr>
        <p:txBody>
          <a:bodyPr>
            <a:normAutofit fontScale="90000"/>
          </a:bodyPr>
          <a:lstStyle/>
          <a:p>
            <a:pPr eaLnBrk="1" hangingPunct="1"/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and Vectors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0384" y="5380725"/>
            <a:ext cx="6867330" cy="1156214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Sampath Jayarathna</a:t>
            </a:r>
          </a:p>
          <a:p>
            <a:pPr eaLnBrk="1" hangingPunct="1"/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 Poly Pomona</a:t>
            </a:r>
          </a:p>
          <a:p>
            <a:r>
              <a:rPr lang="en-US" sz="1400" dirty="0"/>
              <a:t>Based on slides created by Bjarne </a:t>
            </a:r>
            <a:r>
              <a:rPr lang="en-US" sz="1400" dirty="0" err="1"/>
              <a:t>Stroustrup</a:t>
            </a:r>
            <a:r>
              <a:rPr lang="en-US" sz="1400" dirty="0"/>
              <a:t> &amp; Tony Gaddis</a:t>
            </a:r>
            <a:endParaRPr lang="en-US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Array Contents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46275"/>
            <a:ext cx="8153400" cy="3741738"/>
          </a:xfrm>
        </p:spPr>
        <p:txBody>
          <a:bodyPr/>
          <a:lstStyle/>
          <a:p>
            <a:r>
              <a:rPr lang="en-US" altLang="en-US"/>
              <a:t>Can access element with a constant or literal subscript:</a:t>
            </a:r>
          </a:p>
          <a:p>
            <a:pPr lvl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itchFamily="49" charset="0"/>
              </a:rPr>
              <a:t>cout &lt;&lt; tests[3] &lt;&lt; endl;</a:t>
            </a:r>
            <a:br>
              <a:rPr lang="en-US" altLang="en-US">
                <a:latin typeface="Courier New" pitchFamily="49" charset="0"/>
              </a:rPr>
            </a:br>
            <a:endParaRPr lang="en-US" altLang="en-US">
              <a:latin typeface="Courier New" pitchFamily="49" charset="0"/>
            </a:endParaRPr>
          </a:p>
          <a:p>
            <a:r>
              <a:rPr lang="en-US" altLang="en-US"/>
              <a:t>Can use integer expression as subscript: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itchFamily="49" charset="0"/>
              </a:rPr>
              <a:t>int i = 5;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>
                <a:latin typeface="Courier New" pitchFamily="49" charset="0"/>
              </a:rPr>
              <a:t>	cout &lt;&lt; tests[i]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121121663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a Loop to Step Through an Array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14541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Example – The following code defines an array, </a:t>
            </a:r>
            <a:r>
              <a:rPr lang="en-US" altLang="en-US">
                <a:latin typeface="Courier New" pitchFamily="49" charset="0"/>
              </a:rPr>
              <a:t>numbers</a:t>
            </a:r>
            <a:r>
              <a:rPr lang="en-US" altLang="en-US"/>
              <a:t>, and assigns 99 to each element: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04800" y="3505200"/>
            <a:ext cx="8534400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urier New" pitchFamily="49" charset="0"/>
              </a:rPr>
              <a:t>const int ARRAY_SIZE = 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urier New" pitchFamily="49" charset="0"/>
              </a:rPr>
              <a:t>int numbers[ARRAY_SIZE];</a:t>
            </a:r>
            <a:br>
              <a:rPr lang="en-US" altLang="en-US" sz="2200">
                <a:latin typeface="Courier New" pitchFamily="49" charset="0"/>
              </a:rPr>
            </a:br>
            <a:endParaRPr lang="en-US" altLang="en-US" sz="220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urier New" pitchFamily="49" charset="0"/>
              </a:rPr>
              <a:t>for (int count = 0; count &lt; ARRAY_SIZE; count++)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200">
                <a:latin typeface="Courier New" pitchFamily="49" charset="0"/>
              </a:rPr>
              <a:t>     numbers[count] = 99;</a:t>
            </a:r>
          </a:p>
        </p:txBody>
      </p:sp>
    </p:spTree>
    <p:extLst>
      <p:ext uri="{BB962C8B-B14F-4D97-AF65-F5344CB8AC3E}">
        <p14:creationId xmlns:p14="http://schemas.microsoft.com/office/powerpoint/2010/main" val="408929917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Closer Look At the Loop</a:t>
            </a:r>
          </a:p>
        </p:txBody>
      </p:sp>
      <p:pic>
        <p:nvPicPr>
          <p:cNvPr id="18435" name="Picture 3" descr="0708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2362200"/>
            <a:ext cx="7138987" cy="260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1377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365126"/>
            <a:ext cx="823595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Activity 13   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00200"/>
            <a:ext cx="8407400" cy="501366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Create an integer array of size 3 called hours. ARRAY_SIZE  is a constant of value 3. </a:t>
            </a:r>
          </a:p>
          <a:p>
            <a:pPr eaLnBrk="1" hangingPunct="1"/>
            <a:r>
              <a:rPr lang="en-US" altLang="en-US" sz="2800" dirty="0"/>
              <a:t>Get hours for 3 employees and add the data to array and display the hours.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Modify the above code to have a for loop to collect hours for 6 employees.</a:t>
            </a:r>
          </a:p>
          <a:p>
            <a:pPr eaLnBrk="1" hangingPunct="1"/>
            <a:r>
              <a:rPr lang="en-US" altLang="en-US" sz="2800" dirty="0"/>
              <a:t>Display the array data using a loop. </a:t>
            </a:r>
            <a:endParaRPr lang="en-US" altLang="en-US" dirty="0"/>
          </a:p>
          <a:p>
            <a:pPr marL="3429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362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 Bounds Checking in C++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46275"/>
            <a:ext cx="8229600" cy="3741738"/>
          </a:xfrm>
        </p:spPr>
        <p:txBody>
          <a:bodyPr/>
          <a:lstStyle/>
          <a:p>
            <a:r>
              <a:rPr lang="en-US" altLang="en-US"/>
              <a:t>When you use a value as an array subscript, C++ does not check it to make sure it is a </a:t>
            </a:r>
            <a:r>
              <a:rPr lang="en-US" altLang="en-US" i="1"/>
              <a:t>valid</a:t>
            </a:r>
            <a:r>
              <a:rPr lang="en-US" altLang="en-US"/>
              <a:t> subscript.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In other words, you can use subscripts that are beyond the bounds of the array.</a:t>
            </a:r>
          </a:p>
        </p:txBody>
      </p:sp>
    </p:spTree>
    <p:extLst>
      <p:ext uri="{BB962C8B-B14F-4D97-AF65-F5344CB8AC3E}">
        <p14:creationId xmlns:p14="http://schemas.microsoft.com/office/powerpoint/2010/main" val="72520028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Code From Program 7-5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1593850"/>
          </a:xfrm>
        </p:spPr>
        <p:txBody>
          <a:bodyPr/>
          <a:lstStyle/>
          <a:p>
            <a:r>
              <a:rPr lang="en-US" altLang="en-US"/>
              <a:t>The following code defines a three-element array, and then writes five values to it!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27388"/>
            <a:ext cx="8534400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838671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0813"/>
            <a:ext cx="7743825" cy="992187"/>
          </a:xfrm>
        </p:spPr>
        <p:txBody>
          <a:bodyPr/>
          <a:lstStyle/>
          <a:p>
            <a:r>
              <a:rPr lang="en-US" altLang="en-US"/>
              <a:t>What the Code Does</a:t>
            </a:r>
          </a:p>
        </p:txBody>
      </p:sp>
      <p:pic>
        <p:nvPicPr>
          <p:cNvPr id="23555" name="Picture 3" descr="0709sowc cop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68438"/>
            <a:ext cx="83058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535229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 Bounds Checking in C++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46275"/>
            <a:ext cx="8229600" cy="3741738"/>
          </a:xfrm>
        </p:spPr>
        <p:txBody>
          <a:bodyPr/>
          <a:lstStyle/>
          <a:p>
            <a:r>
              <a:rPr lang="en-US" altLang="en-US"/>
              <a:t>Be careful not to use invalid subscripts.</a:t>
            </a:r>
          </a:p>
          <a:p>
            <a:r>
              <a:rPr lang="en-US" altLang="en-US"/>
              <a:t>Doing so can corrupt other memory locations, crash program, or lock up computer, and cause elusive bugs.</a:t>
            </a:r>
          </a:p>
          <a:p>
            <a:pPr>
              <a:buFont typeface="Times" pitchFamily="18" charset="0"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29910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Off-By-One Errors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2008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An off-by-one error happens when you use array subscripts that are off by one.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This can happen when you start subscripts at 1 rather than 0: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914400" y="4038600"/>
            <a:ext cx="6781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// This code has an off-by-one error.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const int SIZE = 100;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int numbers[SIZE];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for (int count = 1; count &lt;= SIZE; count++)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numbers[count] = 0;</a:t>
            </a:r>
          </a:p>
        </p:txBody>
      </p:sp>
    </p:spTree>
    <p:extLst>
      <p:ext uri="{BB962C8B-B14F-4D97-AF65-F5344CB8AC3E}">
        <p14:creationId xmlns:p14="http://schemas.microsoft.com/office/powerpoint/2010/main" val="8833298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altLang="en-US"/>
              <a:t>Array Initialization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001000" cy="5181600"/>
          </a:xfrm>
        </p:spPr>
        <p:txBody>
          <a:bodyPr/>
          <a:lstStyle/>
          <a:p>
            <a:r>
              <a:rPr lang="en-US" altLang="en-US"/>
              <a:t>Arrays can be initialized with an </a:t>
            </a:r>
            <a:r>
              <a:rPr lang="en-US" altLang="en-US" u="sng"/>
              <a:t>initialization list</a:t>
            </a:r>
            <a:r>
              <a:rPr lang="en-US" altLang="en-US"/>
              <a:t>:</a:t>
            </a:r>
            <a:br>
              <a:rPr lang="en-US" altLang="en-US"/>
            </a:br>
            <a:br>
              <a:rPr lang="en-US" altLang="en-US"/>
            </a:br>
            <a:r>
              <a:rPr lang="en-US" altLang="en-US" sz="2600">
                <a:latin typeface="Courier New" pitchFamily="49" charset="0"/>
              </a:rPr>
              <a:t>const int SIZE = 5;</a:t>
            </a:r>
            <a:br>
              <a:rPr lang="en-US" altLang="en-US" sz="2600">
                <a:latin typeface="Courier New" pitchFamily="49" charset="0"/>
              </a:rPr>
            </a:br>
            <a:r>
              <a:rPr lang="en-US" altLang="en-US" sz="2600">
                <a:latin typeface="Courier New" pitchFamily="49" charset="0"/>
              </a:rPr>
              <a:t>int tests[SIZE] = {79,82,91,77,84};</a:t>
            </a:r>
            <a:br>
              <a:rPr lang="en-US" altLang="en-US" sz="2600">
                <a:latin typeface="Courier New" pitchFamily="49" charset="0"/>
              </a:rPr>
            </a:br>
            <a:endParaRPr lang="en-US" altLang="en-US" sz="2600"/>
          </a:p>
          <a:p>
            <a:r>
              <a:rPr lang="en-US" altLang="en-US" sz="2800"/>
              <a:t>The values are stored in the array in the order in which they appear in the list.</a:t>
            </a:r>
          </a:p>
          <a:p>
            <a:r>
              <a:rPr lang="en-US" altLang="en-US" sz="2800"/>
              <a:t>The initialization list cannot exceed the array size.</a:t>
            </a:r>
          </a:p>
        </p:txBody>
      </p:sp>
    </p:spTree>
    <p:extLst>
      <p:ext uri="{BB962C8B-B14F-4D97-AF65-F5344CB8AC3E}">
        <p14:creationId xmlns:p14="http://schemas.microsoft.com/office/powerpoint/2010/main" val="142036112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Arrays Hold Multiple Values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/>
              <a:t>Array</a:t>
            </a:r>
            <a:r>
              <a:rPr lang="en-US" altLang="en-US"/>
              <a:t>: variable that can store multiple values of the same type</a:t>
            </a:r>
          </a:p>
          <a:p>
            <a:r>
              <a:rPr lang="en-US" altLang="en-US"/>
              <a:t>Values are stored in adjacent memory locations</a:t>
            </a:r>
          </a:p>
          <a:p>
            <a:r>
              <a:rPr lang="en-US" altLang="en-US"/>
              <a:t>Declared using </a:t>
            </a:r>
            <a:r>
              <a:rPr lang="en-US" altLang="en-US">
                <a:latin typeface="Courier New" pitchFamily="49" charset="0"/>
              </a:rPr>
              <a:t>[]</a:t>
            </a:r>
            <a:r>
              <a:rPr lang="en-US" altLang="en-US"/>
              <a:t> operator:</a:t>
            </a:r>
          </a:p>
          <a:p>
            <a:pPr lvl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itchFamily="49" charset="0"/>
              </a:rPr>
              <a:t>int tests[5];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71846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altLang="en-US"/>
              <a:t>Code From Program 7-6</a:t>
            </a:r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4679950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657600"/>
            <a:ext cx="4918075" cy="266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588372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altLang="en-US"/>
              <a:t>Partial Array Initialization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7924800" cy="4648200"/>
          </a:xfrm>
        </p:spPr>
        <p:txBody>
          <a:bodyPr/>
          <a:lstStyle/>
          <a:p>
            <a:r>
              <a:rPr lang="en-US" altLang="en-US"/>
              <a:t>If array is initialized with fewer initial values than the size declarator, the remaining elements will be set to </a:t>
            </a:r>
            <a:r>
              <a:rPr lang="en-US" altLang="en-US">
                <a:latin typeface="Courier New" pitchFamily="49" charset="0"/>
              </a:rPr>
              <a:t>0:</a:t>
            </a:r>
          </a:p>
          <a:p>
            <a:pPr lvl="1">
              <a:buFontTx/>
              <a:buNone/>
            </a:pPr>
            <a:br>
              <a:rPr lang="en-US" altLang="en-US">
                <a:latin typeface="Courier New" pitchFamily="49" charset="0"/>
              </a:rPr>
            </a:br>
            <a:br>
              <a:rPr lang="en-US" altLang="en-US">
                <a:latin typeface="Courier New" pitchFamily="49" charset="0"/>
              </a:rPr>
            </a:br>
            <a:endParaRPr lang="en-US" altLang="en-US">
              <a:latin typeface="Courier New" pitchFamily="49" charset="0"/>
            </a:endParaRPr>
          </a:p>
        </p:txBody>
      </p:sp>
      <p:pic>
        <p:nvPicPr>
          <p:cNvPr id="29700" name="Picture 4" descr="0711sowc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08375"/>
            <a:ext cx="80772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689995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Implicit Array Sizing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Can determine array size by the size of the initialization list:</a:t>
            </a:r>
          </a:p>
          <a:p>
            <a:pPr lvl="1"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itchFamily="49" charset="0"/>
              </a:rPr>
              <a:t>int quizzes[]={12,17,15,11};</a:t>
            </a:r>
            <a:endParaRPr lang="en-US" altLang="en-US"/>
          </a:p>
          <a:p>
            <a:pPr lvl="1">
              <a:buFontTx/>
              <a:buNone/>
            </a:pPr>
            <a:endParaRPr lang="en-US" altLang="en-US"/>
          </a:p>
          <a:p>
            <a:pPr lvl="1">
              <a:buFontTx/>
              <a:buNone/>
            </a:pPr>
            <a:endParaRPr lang="en-US" altLang="en-US"/>
          </a:p>
          <a:p>
            <a:r>
              <a:rPr lang="en-US" altLang="en-US"/>
              <a:t>Must use either array size declarator or initialization list at array definition</a:t>
            </a:r>
          </a:p>
        </p:txBody>
      </p:sp>
      <p:graphicFrame>
        <p:nvGraphicFramePr>
          <p:cNvPr id="75776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797905"/>
              </p:ext>
            </p:extLst>
          </p:nvPr>
        </p:nvGraphicFramePr>
        <p:xfrm>
          <a:off x="1524000" y="4193070"/>
          <a:ext cx="6096000" cy="3810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96910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Range-Based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/>
              <a:t> Loop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C++ 11 provides a specialized version of the 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sz="2400"/>
              <a:t> loop that,  in many circumstances, simplifies array processing.</a:t>
            </a:r>
          </a:p>
          <a:p>
            <a:r>
              <a:rPr lang="en-US" altLang="en-US" sz="2400" i="1"/>
              <a:t>The range-based </a:t>
            </a:r>
            <a:r>
              <a:rPr lang="en-US" altLang="en-US" sz="2400" i="1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sz="2400" i="1"/>
              <a:t> loop is a loop that iterates once for each element in an array.</a:t>
            </a:r>
          </a:p>
          <a:p>
            <a:r>
              <a:rPr lang="en-US" altLang="en-US" sz="2400" i="1"/>
              <a:t>Each time the loop iterates, it copies an element from the array to a built-in variable, known as the range variable.</a:t>
            </a:r>
          </a:p>
          <a:p>
            <a:r>
              <a:rPr lang="en-US" altLang="en-US" sz="2400"/>
              <a:t>The range-based 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sz="2400"/>
              <a:t> loop automatically knows the number of elements in an array.</a:t>
            </a:r>
          </a:p>
          <a:p>
            <a:pPr lvl="1"/>
            <a:r>
              <a:rPr lang="en-US" altLang="en-US" sz="2000"/>
              <a:t>You do not have to use a counter variable.</a:t>
            </a:r>
          </a:p>
          <a:p>
            <a:pPr lvl="1"/>
            <a:r>
              <a:rPr lang="en-US" altLang="en-US" sz="2000"/>
              <a:t>You do not have to worry about stepping outside the bounds of the array.</a:t>
            </a:r>
          </a:p>
        </p:txBody>
      </p:sp>
    </p:spTree>
    <p:extLst>
      <p:ext uri="{BB962C8B-B14F-4D97-AF65-F5344CB8AC3E}">
        <p14:creationId xmlns:p14="http://schemas.microsoft.com/office/powerpoint/2010/main" val="25182694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Range-Based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/>
              <a:t>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 dirty="0"/>
              <a:t>Here is the general format  of the range-based  for loop: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sz="2000" i="1" dirty="0"/>
          </a:p>
          <a:p>
            <a:pPr>
              <a:defRPr/>
            </a:pP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2000" i="1" dirty="0"/>
              <a:t> </a:t>
            </a:r>
            <a:r>
              <a:rPr lang="en-US" sz="2000" dirty="0"/>
              <a:t>is the data type of the range variable.</a:t>
            </a:r>
          </a:p>
          <a:p>
            <a:pPr>
              <a:defRPr/>
            </a:pPr>
            <a:r>
              <a:rPr lang="en-US" sz="2000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rangeVariable</a:t>
            </a:r>
            <a:r>
              <a:rPr lang="en-US" sz="2000" i="1" dirty="0"/>
              <a:t> </a:t>
            </a:r>
            <a:r>
              <a:rPr lang="en-US" sz="2000" dirty="0"/>
              <a:t>is the name of the range variable. This  variable  will  receive the  value  of a different array  element  during  each  loop  iteration.</a:t>
            </a:r>
          </a:p>
          <a:p>
            <a:pPr>
              <a:defRPr/>
            </a:pP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2000" i="1" dirty="0"/>
              <a:t> </a:t>
            </a:r>
            <a:r>
              <a:rPr lang="en-US" sz="2000" dirty="0"/>
              <a:t>is the name of an array  on which you wish the loop to operate.</a:t>
            </a:r>
          </a:p>
          <a:p>
            <a:pPr>
              <a:defRPr/>
            </a:pPr>
            <a:r>
              <a:rPr lang="en-US" sz="20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statement</a:t>
            </a:r>
            <a:r>
              <a:rPr lang="en-US" sz="2000" i="1" dirty="0"/>
              <a:t> </a:t>
            </a:r>
            <a:r>
              <a:rPr lang="en-US" sz="2000" dirty="0"/>
              <a:t>is a statement that  executes during  a loop iteration. If you need to execute more than one statement in the loop, enclose the statements in a set of braces.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/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1524000" y="2155995"/>
            <a:ext cx="5943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altLang="en-US" sz="2000" b="1" i="1" dirty="0" err="1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altLang="en-US" sz="20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i="1" dirty="0" err="1">
                <a:latin typeface="Courier New" pitchFamily="49" charset="0"/>
                <a:cs typeface="Courier New" pitchFamily="49" charset="0"/>
              </a:rPr>
              <a:t>rangeVariable</a:t>
            </a:r>
            <a:r>
              <a:rPr lang="en-US" altLang="en-US" sz="2000" b="1" i="1" dirty="0">
                <a:latin typeface="Courier New" pitchFamily="49" charset="0"/>
                <a:cs typeface="Courier New" pitchFamily="49" charset="0"/>
              </a:rPr>
              <a:t> : array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/>
            <a:r>
              <a:rPr lang="en-US" altLang="en-US" sz="2000" b="1" i="1" dirty="0">
                <a:latin typeface="Courier New" pitchFamily="49" charset="0"/>
                <a:cs typeface="Courier New" pitchFamily="49" charset="0"/>
              </a:rPr>
              <a:t> 	    statement;</a:t>
            </a: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02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The range-based </a:t>
            </a:r>
            <a:r>
              <a:rPr lang="en-US" altLang="en-US" sz="320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sz="3200"/>
              <a:t> loop in Program 7-10 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723900" y="1600200"/>
            <a:ext cx="7696200" cy="424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>
                <a:latin typeface="Courier New" pitchFamily="49" charset="0"/>
                <a:cs typeface="Courier New" pitchFamily="49" charset="0"/>
              </a:rPr>
              <a:t> // This program demonstrates the range-based for loop.</a:t>
            </a:r>
            <a:br>
              <a:rPr lang="en-US" altLang="en-US">
                <a:latin typeface="Courier New" pitchFamily="49" charset="0"/>
                <a:cs typeface="Courier New" pitchFamily="49" charset="0"/>
              </a:rPr>
            </a:br>
            <a:r>
              <a:rPr lang="en-US" altLang="en-US">
                <a:latin typeface="Courier New" pitchFamily="49" charset="0"/>
                <a:cs typeface="Courier New" pitchFamily="49" charset="0"/>
              </a:rPr>
              <a:t> #include &lt;iostream&gt;</a:t>
            </a:r>
            <a:br>
              <a:rPr lang="en-US" altLang="en-US">
                <a:latin typeface="Courier New" pitchFamily="49" charset="0"/>
                <a:cs typeface="Courier New" pitchFamily="49" charset="0"/>
              </a:rPr>
            </a:br>
            <a:r>
              <a:rPr lang="en-US" altLang="en-US">
                <a:latin typeface="Courier New" pitchFamily="49" charset="0"/>
                <a:cs typeface="Courier New" pitchFamily="49" charset="0"/>
              </a:rPr>
              <a:t> using namespace std;</a:t>
            </a:r>
            <a:br>
              <a:rPr lang="en-US" altLang="en-US">
                <a:latin typeface="Courier New" pitchFamily="49" charset="0"/>
                <a:cs typeface="Courier New" pitchFamily="49" charset="0"/>
              </a:rPr>
            </a:br>
            <a:r>
              <a:rPr lang="en-US" altLang="en-US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altLang="en-US">
                <a:latin typeface="Courier New" pitchFamily="49" charset="0"/>
                <a:cs typeface="Courier New" pitchFamily="49" charset="0"/>
              </a:rPr>
            </a:br>
            <a:r>
              <a:rPr lang="en-US" altLang="en-US">
                <a:latin typeface="Courier New" pitchFamily="49" charset="0"/>
                <a:cs typeface="Courier New" pitchFamily="49" charset="0"/>
              </a:rPr>
              <a:t> int main()</a:t>
            </a:r>
            <a:br>
              <a:rPr lang="en-US" altLang="en-US">
                <a:latin typeface="Courier New" pitchFamily="49" charset="0"/>
                <a:cs typeface="Courier New" pitchFamily="49" charset="0"/>
              </a:rPr>
            </a:br>
            <a:r>
              <a:rPr lang="en-US" altLang="en-US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altLang="en-US">
                <a:latin typeface="Courier New" pitchFamily="49" charset="0"/>
                <a:cs typeface="Courier New" pitchFamily="49" charset="0"/>
              </a:rPr>
            </a:br>
            <a:r>
              <a:rPr lang="en-US" altLang="en-US">
                <a:latin typeface="Courier New" pitchFamily="49" charset="0"/>
                <a:cs typeface="Courier New" pitchFamily="49" charset="0"/>
              </a:rPr>
              <a:t>    // Define an array of integers.</a:t>
            </a:r>
            <a:br>
              <a:rPr lang="en-US" altLang="en-US">
                <a:latin typeface="Courier New" pitchFamily="49" charset="0"/>
                <a:cs typeface="Courier New" pitchFamily="49" charset="0"/>
              </a:rPr>
            </a:br>
            <a:r>
              <a:rPr lang="en-US" altLang="en-US">
                <a:latin typeface="Courier New" pitchFamily="49" charset="0"/>
                <a:cs typeface="Courier New" pitchFamily="49" charset="0"/>
              </a:rPr>
              <a:t>    int numbers[] = { 10, 20, 30, 40, 50 };</a:t>
            </a:r>
            <a:br>
              <a:rPr lang="en-US" altLang="en-US">
                <a:latin typeface="Courier New" pitchFamily="49" charset="0"/>
                <a:cs typeface="Courier New" pitchFamily="49" charset="0"/>
              </a:rPr>
            </a:br>
            <a:r>
              <a:rPr lang="en-US" altLang="en-US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altLang="en-US">
                <a:latin typeface="Courier New" pitchFamily="49" charset="0"/>
                <a:cs typeface="Courier New" pitchFamily="49" charset="0"/>
              </a:rPr>
            </a:br>
            <a:r>
              <a:rPr lang="en-US" altLang="en-US">
                <a:latin typeface="Courier New" pitchFamily="49" charset="0"/>
                <a:cs typeface="Courier New" pitchFamily="49" charset="0"/>
              </a:rPr>
              <a:t>    // Display the values in the array.</a:t>
            </a:r>
            <a:br>
              <a:rPr lang="en-US" altLang="en-US">
                <a:latin typeface="Courier New" pitchFamily="49" charset="0"/>
                <a:cs typeface="Courier New" pitchFamily="49" charset="0"/>
              </a:rPr>
            </a:br>
            <a:r>
              <a:rPr lang="en-US" altLang="en-US">
                <a:latin typeface="Courier New" pitchFamily="49" charset="0"/>
                <a:cs typeface="Courier New" pitchFamily="49" charset="0"/>
              </a:rPr>
              <a:t>    for (int val : numbers)</a:t>
            </a:r>
            <a:br>
              <a:rPr lang="en-US" altLang="en-US">
                <a:latin typeface="Courier New" pitchFamily="49" charset="0"/>
                <a:cs typeface="Courier New" pitchFamily="49" charset="0"/>
              </a:rPr>
            </a:br>
            <a:r>
              <a:rPr lang="en-US" altLang="en-US">
                <a:latin typeface="Courier New" pitchFamily="49" charset="0"/>
                <a:cs typeface="Courier New" pitchFamily="49" charset="0"/>
              </a:rPr>
              <a:t>       cout &lt;&lt; val &lt;&lt; endl;</a:t>
            </a:r>
            <a:br>
              <a:rPr lang="en-US" altLang="en-US">
                <a:latin typeface="Courier New" pitchFamily="49" charset="0"/>
                <a:cs typeface="Courier New" pitchFamily="49" charset="0"/>
              </a:rPr>
            </a:br>
            <a:r>
              <a:rPr lang="en-US" altLang="en-US">
                <a:latin typeface="Courier New" pitchFamily="49" charset="0"/>
                <a:cs typeface="Courier New" pitchFamily="49" charset="0"/>
              </a:rPr>
              <a:t> </a:t>
            </a:r>
            <a:br>
              <a:rPr lang="en-US" altLang="en-US">
                <a:latin typeface="Courier New" pitchFamily="49" charset="0"/>
                <a:cs typeface="Courier New" pitchFamily="49" charset="0"/>
              </a:rPr>
            </a:br>
            <a:r>
              <a:rPr lang="en-US" altLang="en-US">
                <a:latin typeface="Courier New" pitchFamily="49" charset="0"/>
                <a:cs typeface="Courier New" pitchFamily="49" charset="0"/>
              </a:rPr>
              <a:t>    return 0;</a:t>
            </a:r>
            <a:br>
              <a:rPr lang="en-US" altLang="en-US">
                <a:latin typeface="Courier New" pitchFamily="49" charset="0"/>
                <a:cs typeface="Courier New" pitchFamily="49" charset="0"/>
              </a:rPr>
            </a:br>
            <a:r>
              <a:rPr lang="en-US" altLang="en-US"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946717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Range-Based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 versus the Regular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dirty="0"/>
              <a:t> Loop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range-based for loop can be used in any situation where you need to step through the elements of an array, and you do not need to use the element subscripts. </a:t>
            </a:r>
          </a:p>
          <a:p>
            <a:endParaRPr lang="en-US" altLang="en-US"/>
          </a:p>
          <a:p>
            <a:r>
              <a:rPr lang="en-US" altLang="en-US"/>
              <a:t>If you need the element subscript for some purpose, use the regular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/>
              <a:t> loop.</a:t>
            </a:r>
          </a:p>
        </p:txBody>
      </p:sp>
    </p:spTree>
    <p:extLst>
      <p:ext uri="{BB962C8B-B14F-4D97-AF65-F5344CB8AC3E}">
        <p14:creationId xmlns:p14="http://schemas.microsoft.com/office/powerpoint/2010/main" val="12270226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Processing Array Contents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Array elements can be treated as ordinary variables of the same type as the array</a:t>
            </a:r>
            <a:br>
              <a:rPr lang="en-US" altLang="en-US"/>
            </a:b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When using </a:t>
            </a:r>
            <a:r>
              <a:rPr lang="en-US" altLang="en-US">
                <a:latin typeface="Courier New" pitchFamily="49" charset="0"/>
              </a:rPr>
              <a:t>++</a:t>
            </a:r>
            <a:r>
              <a:rPr lang="en-US" altLang="en-US"/>
              <a:t>, </a:t>
            </a:r>
            <a:r>
              <a:rPr lang="en-US" altLang="en-US">
                <a:latin typeface="Courier New" pitchFamily="49" charset="0"/>
              </a:rPr>
              <a:t>--</a:t>
            </a:r>
            <a:r>
              <a:rPr lang="en-US" altLang="en-US"/>
              <a:t> operators, don’t confuse the element with the subscript: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itchFamily="49" charset="0"/>
              </a:rPr>
              <a:t>tests[i]++; // add 1 to tests[i]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itchFamily="49" charset="0"/>
              </a:rPr>
              <a:t>	tests[i++]; // increment i, no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>
                <a:latin typeface="Courier New" pitchFamily="49" charset="0"/>
              </a:rPr>
              <a:t>				</a:t>
            </a:r>
            <a:r>
              <a:rPr lang="en-US" altLang="en-US"/>
              <a:t>     </a:t>
            </a:r>
            <a:r>
              <a:rPr lang="en-US" altLang="en-US">
                <a:latin typeface="Courier New" pitchFamily="49" charset="0"/>
              </a:rPr>
              <a:t>// effect on tests</a:t>
            </a:r>
            <a:r>
              <a:rPr lang="en-US" alt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414979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Assignment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36725"/>
            <a:ext cx="7999413" cy="3743325"/>
          </a:xfrm>
        </p:spPr>
        <p:txBody>
          <a:bodyPr/>
          <a:lstStyle/>
          <a:p>
            <a:pPr>
              <a:buFont typeface="Times" pitchFamily="18" charset="0"/>
              <a:buNone/>
            </a:pPr>
            <a:r>
              <a:rPr lang="en-US" altLang="en-US"/>
              <a:t>To copy one array to another,</a:t>
            </a:r>
          </a:p>
          <a:p>
            <a:r>
              <a:rPr lang="en-US" altLang="en-US"/>
              <a:t>Don’t try to assign one array to the other: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itchFamily="49" charset="0"/>
              </a:rPr>
              <a:t>newTests = tests;  // Won't work</a:t>
            </a:r>
            <a:br>
              <a:rPr lang="en-US" altLang="en-US">
                <a:latin typeface="Courier New" pitchFamily="49" charset="0"/>
              </a:rPr>
            </a:br>
            <a:endParaRPr lang="en-US" altLang="en-US">
              <a:latin typeface="Courier New" pitchFamily="49" charset="0"/>
            </a:endParaRPr>
          </a:p>
          <a:p>
            <a:r>
              <a:rPr lang="en-US" altLang="en-US"/>
              <a:t>Instead, assign element-by-element: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itchFamily="49" charset="0"/>
              </a:rPr>
              <a:t>for (i = 0; i &lt; ARRAY_SIZE; i++)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itchFamily="49" charset="0"/>
              </a:rPr>
              <a:t>		  newTests[i] = tests[i];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966984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Printing the Contents of an Array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46275"/>
            <a:ext cx="7999413" cy="3741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You can display the contents of a </a:t>
            </a:r>
            <a:r>
              <a:rPr lang="en-US" altLang="en-US" i="1"/>
              <a:t>character</a:t>
            </a:r>
            <a:r>
              <a:rPr lang="en-US" altLang="en-US"/>
              <a:t> array by sending its name to cout: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</a:t>
            </a:r>
            <a:r>
              <a:rPr lang="en-US" altLang="en-US">
                <a:latin typeface="Courier New" pitchFamily="49" charset="0"/>
              </a:rPr>
              <a:t>char fName[] = "Henry";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itchFamily="49" charset="0"/>
              </a:rPr>
              <a:t>cout &lt;&lt; fName &lt;&lt; endl;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endParaRPr lang="en-US" altLang="en-US">
              <a:latin typeface="Courier New" pitchFamily="49" charset="0"/>
            </a:endParaRP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/>
              <a:t>But, this ONLY works with character arrays!</a:t>
            </a:r>
          </a:p>
        </p:txBody>
      </p:sp>
    </p:spTree>
    <p:extLst>
      <p:ext uri="{BB962C8B-B14F-4D97-AF65-F5344CB8AC3E}">
        <p14:creationId xmlns:p14="http://schemas.microsoft.com/office/powerpoint/2010/main" val="85075621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- Memory Layout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definition:</a:t>
            </a:r>
          </a:p>
          <a:p>
            <a:pPr lvl="1">
              <a:buFontTx/>
              <a:buNone/>
            </a:pPr>
            <a:r>
              <a:rPr lang="en-US" altLang="en-US"/>
              <a:t>	 </a:t>
            </a:r>
            <a:r>
              <a:rPr lang="en-US" altLang="en-US">
                <a:latin typeface="Courier New" pitchFamily="49" charset="0"/>
              </a:rPr>
              <a:t>int tests[5];</a:t>
            </a:r>
          </a:p>
          <a:p>
            <a:pPr>
              <a:buFont typeface="Times" pitchFamily="18" charset="0"/>
              <a:buNone/>
            </a:pPr>
            <a:r>
              <a:rPr lang="en-US" altLang="en-US">
                <a:latin typeface="Courier New" pitchFamily="49" charset="0"/>
              </a:rPr>
              <a:t>	</a:t>
            </a:r>
            <a:r>
              <a:rPr lang="en-US" altLang="en-US"/>
              <a:t>allocates the following memory:</a:t>
            </a:r>
            <a:endParaRPr lang="en-US" altLang="en-US">
              <a:latin typeface="Courier New" pitchFamily="49" charset="0"/>
            </a:endParaRPr>
          </a:p>
        </p:txBody>
      </p:sp>
      <p:graphicFrame>
        <p:nvGraphicFramePr>
          <p:cNvPr id="726020" name="Group 4"/>
          <p:cNvGraphicFramePr>
            <a:graphicFrameLocks noGrp="1"/>
          </p:cNvGraphicFramePr>
          <p:nvPr/>
        </p:nvGraphicFramePr>
        <p:xfrm>
          <a:off x="1524000" y="3886200"/>
          <a:ext cx="6096000" cy="4572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6034" name="Group 18"/>
          <p:cNvGraphicFramePr>
            <a:graphicFrameLocks noGrp="1"/>
          </p:cNvGraphicFramePr>
          <p:nvPr/>
        </p:nvGraphicFramePr>
        <p:xfrm>
          <a:off x="1524000" y="4876800"/>
          <a:ext cx="6096000" cy="8382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first element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second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third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fourth element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fifth element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68" name="Line 36"/>
          <p:cNvSpPr>
            <a:spLocks noChangeShapeType="1"/>
          </p:cNvSpPr>
          <p:nvPr/>
        </p:nvSpPr>
        <p:spPr bwMode="auto">
          <a:xfrm flipV="1">
            <a:off x="21336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6169" name="Line 37"/>
          <p:cNvSpPr>
            <a:spLocks noChangeShapeType="1"/>
          </p:cNvSpPr>
          <p:nvPr/>
        </p:nvSpPr>
        <p:spPr bwMode="auto">
          <a:xfrm flipH="1" flipV="1">
            <a:off x="33528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6170" name="Line 38"/>
          <p:cNvSpPr>
            <a:spLocks noChangeShapeType="1"/>
          </p:cNvSpPr>
          <p:nvPr/>
        </p:nvSpPr>
        <p:spPr bwMode="auto">
          <a:xfrm flipV="1">
            <a:off x="45720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6171" name="Line 39"/>
          <p:cNvSpPr>
            <a:spLocks noChangeShapeType="1"/>
          </p:cNvSpPr>
          <p:nvPr/>
        </p:nvSpPr>
        <p:spPr bwMode="auto">
          <a:xfrm flipV="1">
            <a:off x="57912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6172" name="Line 40"/>
          <p:cNvSpPr>
            <a:spLocks noChangeShapeType="1"/>
          </p:cNvSpPr>
          <p:nvPr/>
        </p:nvSpPr>
        <p:spPr bwMode="auto">
          <a:xfrm flipV="1">
            <a:off x="7010400" y="4419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0187641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Printing the Contents of an Array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46275"/>
            <a:ext cx="7999413" cy="3741738"/>
          </a:xfrm>
        </p:spPr>
        <p:txBody>
          <a:bodyPr/>
          <a:lstStyle/>
          <a:p>
            <a:r>
              <a:rPr lang="en-US" altLang="en-US"/>
              <a:t>For other types of arrays, you must print element-by-element:</a:t>
            </a:r>
            <a:br>
              <a:rPr lang="en-US" altLang="en-US"/>
            </a:br>
            <a:endParaRPr lang="en-US" altLang="en-US"/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itchFamily="49" charset="0"/>
              </a:rPr>
              <a:t>for (i = 0; i &lt; ARRAY_SIZE; i++)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itchFamily="49" charset="0"/>
              </a:rPr>
              <a:t>		  cout &lt;&lt; tests[i] &lt;&lt; endl;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23217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Printing the Contents of an Array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C++ 11 you can use the range-based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/>
              <a:t> loop to display an array's contents, as shown here:</a:t>
            </a:r>
          </a:p>
        </p:txBody>
      </p:sp>
      <p:sp>
        <p:nvSpPr>
          <p:cNvPr id="45060" name="Rectangle 3"/>
          <p:cNvSpPr>
            <a:spLocks noChangeArrowheads="1"/>
          </p:cNvSpPr>
          <p:nvPr/>
        </p:nvSpPr>
        <p:spPr bwMode="auto">
          <a:xfrm>
            <a:off x="1752600" y="3581400"/>
            <a:ext cx="5334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800">
                <a:latin typeface="Courier New" pitchFamily="49" charset="0"/>
                <a:cs typeface="Courier New" pitchFamily="49" charset="0"/>
              </a:rPr>
              <a:t> for (int val : numbers)</a:t>
            </a:r>
          </a:p>
          <a:p>
            <a:pPr eaLnBrk="1" hangingPunct="1"/>
            <a:r>
              <a:rPr lang="en-US" altLang="en-US" sz="2800">
                <a:latin typeface="Courier New" pitchFamily="49" charset="0"/>
                <a:cs typeface="Courier New" pitchFamily="49" charset="0"/>
              </a:rPr>
              <a:t>    cout &lt;&lt; val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2525241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Summing and Averaging Array Elements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610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Use a simple loop to add together array elements: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 err="1">
                <a:latin typeface="Courier New" pitchFamily="49" charset="0"/>
              </a:rPr>
              <a:t>int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 err="1">
                <a:latin typeface="Courier New" pitchFamily="49" charset="0"/>
              </a:rPr>
              <a:t>tnum</a:t>
            </a:r>
            <a:r>
              <a:rPr lang="en-US" altLang="en-US" dirty="0">
                <a:latin typeface="Courier New" pitchFamily="49" charset="0"/>
              </a:rPr>
              <a:t>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itchFamily="49" charset="0"/>
              </a:rPr>
              <a:t>	double average, sum = 0;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itchFamily="49" charset="0"/>
              </a:rPr>
              <a:t>	for(</a:t>
            </a:r>
            <a:r>
              <a:rPr lang="en-US" altLang="en-US" dirty="0" err="1">
                <a:latin typeface="Courier New" pitchFamily="49" charset="0"/>
              </a:rPr>
              <a:t>tnum</a:t>
            </a:r>
            <a:r>
              <a:rPr lang="en-US" altLang="en-US" dirty="0">
                <a:latin typeface="Courier New" pitchFamily="49" charset="0"/>
              </a:rPr>
              <a:t> = 0; </a:t>
            </a:r>
            <a:r>
              <a:rPr lang="en-US" altLang="en-US" dirty="0" err="1">
                <a:latin typeface="Courier New" pitchFamily="49" charset="0"/>
              </a:rPr>
              <a:t>tnum</a:t>
            </a:r>
            <a:r>
              <a:rPr lang="en-US" altLang="en-US" dirty="0">
                <a:latin typeface="Courier New" pitchFamily="49" charset="0"/>
              </a:rPr>
              <a:t> &lt; SIZE; </a:t>
            </a:r>
            <a:r>
              <a:rPr lang="en-US" altLang="en-US" dirty="0" err="1">
                <a:latin typeface="Courier New" pitchFamily="49" charset="0"/>
              </a:rPr>
              <a:t>tnum</a:t>
            </a:r>
            <a:r>
              <a:rPr lang="en-US" altLang="en-US" dirty="0">
                <a:latin typeface="Courier New" pitchFamily="49" charset="0"/>
              </a:rPr>
              <a:t>++)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>
                <a:latin typeface="Courier New" pitchFamily="49" charset="0"/>
              </a:rPr>
              <a:t>			sum += tests[</a:t>
            </a:r>
            <a:r>
              <a:rPr lang="en-US" altLang="en-US" dirty="0" err="1">
                <a:latin typeface="Courier New" pitchFamily="49" charset="0"/>
              </a:rPr>
              <a:t>tnum</a:t>
            </a:r>
            <a:r>
              <a:rPr lang="en-US" altLang="en-US" dirty="0">
                <a:latin typeface="Courier New" pitchFamily="49" charset="0"/>
              </a:rPr>
              <a:t>];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Once summed, can compute average: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itchFamily="49" charset="0"/>
              </a:rPr>
              <a:t>average = sum / SIZE;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2019263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Summing and Averaging  Array Elements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C++ 11 you can use the range-based </a:t>
            </a:r>
            <a:r>
              <a:rPr lang="en-US" altLang="en-US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/>
              <a:t> loop, as shown here: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7108" name="Rectangle 3"/>
          <p:cNvSpPr>
            <a:spLocks noChangeArrowheads="1"/>
          </p:cNvSpPr>
          <p:nvPr/>
        </p:nvSpPr>
        <p:spPr bwMode="auto">
          <a:xfrm>
            <a:off x="403225" y="3048000"/>
            <a:ext cx="833755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Courier New" pitchFamily="49" charset="0"/>
                <a:cs typeface="Courier New" pitchFamily="49" charset="0"/>
              </a:rPr>
              <a:t>double total = 0;  // Initialize accumulator</a:t>
            </a:r>
          </a:p>
          <a:p>
            <a:pPr eaLnBrk="1" hangingPunct="1"/>
            <a:r>
              <a:rPr lang="en-US" altLang="en-US" sz="2400">
                <a:latin typeface="Courier New" pitchFamily="49" charset="0"/>
                <a:cs typeface="Courier New" pitchFamily="49" charset="0"/>
              </a:rPr>
              <a:t>double average;    // Will hold the average</a:t>
            </a:r>
          </a:p>
          <a:p>
            <a:pPr eaLnBrk="1" hangingPunct="1"/>
            <a:r>
              <a:rPr lang="en-US" altLang="en-US" sz="2400">
                <a:latin typeface="Courier New" pitchFamily="49" charset="0"/>
                <a:cs typeface="Courier New" pitchFamily="49" charset="0"/>
              </a:rPr>
              <a:t>for (int val : scores)</a:t>
            </a:r>
          </a:p>
          <a:p>
            <a:pPr eaLnBrk="1" hangingPunct="1"/>
            <a:r>
              <a:rPr lang="en-US" altLang="en-US" sz="2400">
                <a:latin typeface="Courier New" pitchFamily="49" charset="0"/>
                <a:cs typeface="Courier New" pitchFamily="49" charset="0"/>
              </a:rPr>
              <a:t>    total += val;</a:t>
            </a:r>
          </a:p>
          <a:p>
            <a:pPr eaLnBrk="1" hangingPunct="1"/>
            <a:r>
              <a:rPr lang="en-US" altLang="en-US" sz="2400">
                <a:latin typeface="Courier New" pitchFamily="49" charset="0"/>
                <a:cs typeface="Courier New" pitchFamily="49" charset="0"/>
              </a:rPr>
              <a:t>average = total / NUM_SCORES;</a:t>
            </a:r>
          </a:p>
        </p:txBody>
      </p:sp>
    </p:spTree>
    <p:extLst>
      <p:ext uri="{BB962C8B-B14F-4D97-AF65-F5344CB8AC3E}">
        <p14:creationId xmlns:p14="http://schemas.microsoft.com/office/powerpoint/2010/main" val="1738079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Highest Value in an Array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790700" y="2133600"/>
            <a:ext cx="5562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int count;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int highest;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highest = numbers[0];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for (count = 1; count &lt; SIZE; count++)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if (numbers[count] &gt; highest)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  highest = numbers[count];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}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304800" y="4953000"/>
            <a:ext cx="845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When this code is finished, the </a:t>
            </a:r>
            <a:r>
              <a:rPr lang="en-US" altLang="en-US" sz="1800">
                <a:solidFill>
                  <a:srgbClr val="FA8218"/>
                </a:solidFill>
                <a:latin typeface="Courier New" pitchFamily="49" charset="0"/>
              </a:rPr>
              <a:t>highest</a:t>
            </a:r>
            <a:r>
              <a:rPr lang="en-US" altLang="en-US" sz="1800">
                <a:solidFill>
                  <a:srgbClr val="FA8218"/>
                </a:solidFill>
              </a:rPr>
              <a:t> variable will contains the highest value in the </a:t>
            </a:r>
            <a:r>
              <a:rPr lang="en-US" altLang="en-US" sz="1800">
                <a:solidFill>
                  <a:srgbClr val="FA8218"/>
                </a:solidFill>
                <a:latin typeface="Courier New" pitchFamily="49" charset="0"/>
              </a:rPr>
              <a:t>numbers</a:t>
            </a:r>
            <a:r>
              <a:rPr lang="en-US" altLang="en-US" sz="1800">
                <a:solidFill>
                  <a:srgbClr val="FA8218"/>
                </a:solidFill>
              </a:rPr>
              <a:t> array.</a:t>
            </a:r>
          </a:p>
        </p:txBody>
      </p:sp>
    </p:spTree>
    <p:extLst>
      <p:ext uri="{BB962C8B-B14F-4D97-AF65-F5344CB8AC3E}">
        <p14:creationId xmlns:p14="http://schemas.microsoft.com/office/powerpoint/2010/main" val="266967470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Finding the Lowest Value in an Array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790700" y="2209800"/>
            <a:ext cx="5562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int count;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int lowest;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lowest = numbers[0];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for (count = 1; count &lt; SIZE; count++)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if (numbers[count] &lt; lowest)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  lowest = numbers[count];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}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81000" y="5334000"/>
            <a:ext cx="8458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FA8218"/>
                </a:solidFill>
              </a:rPr>
              <a:t>When this code is finished, the </a:t>
            </a:r>
            <a:r>
              <a:rPr lang="en-US" altLang="en-US" sz="1800">
                <a:solidFill>
                  <a:srgbClr val="FA8218"/>
                </a:solidFill>
                <a:latin typeface="Courier New" pitchFamily="49" charset="0"/>
              </a:rPr>
              <a:t>lowest</a:t>
            </a:r>
            <a:r>
              <a:rPr lang="en-US" altLang="en-US" sz="1800">
                <a:solidFill>
                  <a:srgbClr val="FA8218"/>
                </a:solidFill>
              </a:rPr>
              <a:t> variable will contains the lowest value in the </a:t>
            </a:r>
            <a:r>
              <a:rPr lang="en-US" altLang="en-US" sz="1800">
                <a:solidFill>
                  <a:srgbClr val="FA8218"/>
                </a:solidFill>
                <a:latin typeface="Courier New" pitchFamily="49" charset="0"/>
              </a:rPr>
              <a:t>numbers</a:t>
            </a:r>
            <a:r>
              <a:rPr lang="en-US" altLang="en-US" sz="1800">
                <a:solidFill>
                  <a:srgbClr val="FA8218"/>
                </a:solidFill>
              </a:rPr>
              <a:t> array.</a:t>
            </a:r>
          </a:p>
        </p:txBody>
      </p:sp>
    </p:spTree>
    <p:extLst>
      <p:ext uri="{BB962C8B-B14F-4D97-AF65-F5344CB8AC3E}">
        <p14:creationId xmlns:p14="http://schemas.microsoft.com/office/powerpoint/2010/main" val="197246612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2079" y="365126"/>
            <a:ext cx="8333445" cy="13255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Activity 14   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2080" y="1675138"/>
            <a:ext cx="8333445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Finding the Highest Value and the Lowest value of the following array.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Also find the sum of the array elements and the average.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Modify your code to get a user input and search the particular number received from the user in the array. Display appropriate message when you locate the item from the array.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marL="0" lvl="1" indent="0">
              <a:spcBef>
                <a:spcPts val="750"/>
              </a:spcBef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marL="0" lvl="1" indent="0">
              <a:spcBef>
                <a:spcPts val="750"/>
              </a:spcBef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 marL="0" lvl="1" indent="0">
              <a:spcBef>
                <a:spcPts val="750"/>
              </a:spcBef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[]days = {16, 28, 12, 30, 11, 5, 21, 6, 23, 3, 7, 31};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6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61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Partially-Filled Arrays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If it is unknown how much data an array will be holding:</a:t>
            </a:r>
          </a:p>
          <a:p>
            <a:pPr lvl="1"/>
            <a:r>
              <a:rPr lang="en-US" altLang="en-US" sz="2800" dirty="0"/>
              <a:t>Make the array large enough to hold the largest expected number of elements.</a:t>
            </a:r>
          </a:p>
          <a:p>
            <a:pPr lvl="1"/>
            <a:r>
              <a:rPr lang="en-US" altLang="en-US" sz="2800" dirty="0"/>
              <a:t>Use a counter variable to keep track of the number of items stored in the array.</a:t>
            </a:r>
          </a:p>
        </p:txBody>
      </p:sp>
    </p:spTree>
    <p:extLst>
      <p:ext uri="{BB962C8B-B14F-4D97-AF65-F5344CB8AC3E}">
        <p14:creationId xmlns:p14="http://schemas.microsoft.com/office/powerpoint/2010/main" val="248970519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/>
          <a:lstStyle/>
          <a:p>
            <a:r>
              <a:rPr lang="en-US" altLang="en-US"/>
              <a:t>Comparing Arrays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229600" cy="1371600"/>
          </a:xfrm>
        </p:spPr>
        <p:txBody>
          <a:bodyPr/>
          <a:lstStyle/>
          <a:p>
            <a:r>
              <a:rPr lang="en-US" altLang="en-US" sz="2800"/>
              <a:t>To compare two arrays, you must compare element-by-element:</a:t>
            </a: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1562100" y="2752725"/>
            <a:ext cx="60198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const int SIZE = 5;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int firstArray[SIZE] = { 5, 10, 15, 20, 25 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int secondArray[SIZE] = { 5, 10, 15, 20, 25 };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bool arraysEqual = true; // Flag variable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int count = 0;           // Loop counter variable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// Compare the two arrays.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while (arraysEqual &amp;&amp; count &lt; SIZE)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if (firstArray[count] != secondArray[count])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   arraysEqual = false;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count++;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if (arraysEqual)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cout &lt;&lt; "The arrays are equal.\n";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latin typeface="Courier New" pitchFamily="49" charset="0"/>
              </a:rPr>
              <a:t>   cout &lt;&lt; "The arrays are not equal.\n";</a:t>
            </a:r>
          </a:p>
        </p:txBody>
      </p:sp>
    </p:spTree>
    <p:extLst>
      <p:ext uri="{BB962C8B-B14F-4D97-AF65-F5344CB8AC3E}">
        <p14:creationId xmlns:p14="http://schemas.microsoft.com/office/powerpoint/2010/main" val="2502603080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Parallel Arrays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u="sng"/>
              <a:t>Parallel arrays</a:t>
            </a:r>
            <a:r>
              <a:rPr lang="en-US" altLang="en-US"/>
              <a:t>: two or more arrays that contain related data</a:t>
            </a:r>
          </a:p>
          <a:p>
            <a:r>
              <a:rPr lang="en-US" altLang="en-US"/>
              <a:t>A subscript is used to relate arrays: elements at same subscript are related</a:t>
            </a:r>
          </a:p>
          <a:p>
            <a:r>
              <a:rPr lang="en-US" altLang="en-US"/>
              <a:t>Arrays may be of different types</a:t>
            </a:r>
            <a:endParaRPr lang="en-US" altLang="en-US" u="sng"/>
          </a:p>
        </p:txBody>
      </p:sp>
    </p:spTree>
    <p:extLst>
      <p:ext uri="{BB962C8B-B14F-4D97-AF65-F5344CB8AC3E}">
        <p14:creationId xmlns:p14="http://schemas.microsoft.com/office/powerpoint/2010/main" val="209646307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Terminology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46275"/>
            <a:ext cx="8229600" cy="3741738"/>
          </a:xfrm>
        </p:spPr>
        <p:txBody>
          <a:bodyPr/>
          <a:lstStyle/>
          <a:p>
            <a:pPr>
              <a:lnSpc>
                <a:spcPct val="90000"/>
              </a:lnSpc>
              <a:buFont typeface="Times" pitchFamily="18" charset="0"/>
              <a:buNone/>
            </a:pPr>
            <a:r>
              <a:rPr lang="en-US" altLang="en-US"/>
              <a:t>In the definition </a:t>
            </a:r>
            <a:r>
              <a:rPr lang="en-US" altLang="en-US">
                <a:latin typeface="Courier New" pitchFamily="49" charset="0"/>
              </a:rPr>
              <a:t>int tests[5];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>
                <a:latin typeface="Courier New" pitchFamily="49" charset="0"/>
              </a:rPr>
              <a:t>int</a:t>
            </a:r>
            <a:r>
              <a:rPr lang="en-US" altLang="en-US"/>
              <a:t> is the data type of the array elements</a:t>
            </a:r>
            <a:endParaRPr lang="en-US" altLang="en-US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>
                <a:latin typeface="Courier New" pitchFamily="49" charset="0"/>
              </a:rPr>
              <a:t>tests</a:t>
            </a:r>
            <a:r>
              <a:rPr lang="en-US" altLang="en-US"/>
              <a:t> is the </a:t>
            </a:r>
            <a:r>
              <a:rPr lang="en-US" altLang="en-US" u="sng"/>
              <a:t>name</a:t>
            </a:r>
            <a:r>
              <a:rPr lang="en-US" altLang="en-US"/>
              <a:t> of the array</a:t>
            </a:r>
          </a:p>
          <a:p>
            <a:pPr>
              <a:lnSpc>
                <a:spcPct val="90000"/>
              </a:lnSpc>
            </a:pPr>
            <a:r>
              <a:rPr lang="en-US" altLang="en-US">
                <a:latin typeface="Courier New" pitchFamily="49" charset="0"/>
              </a:rPr>
              <a:t>5,</a:t>
            </a:r>
            <a:r>
              <a:rPr lang="en-US" altLang="en-US"/>
              <a:t> in </a:t>
            </a:r>
            <a:r>
              <a:rPr lang="en-US" altLang="en-US">
                <a:latin typeface="Courier New" pitchFamily="49" charset="0"/>
              </a:rPr>
              <a:t>[5],</a:t>
            </a:r>
            <a:r>
              <a:rPr lang="en-US" altLang="en-US"/>
              <a:t> is the </a:t>
            </a:r>
            <a:r>
              <a:rPr lang="en-US" altLang="en-US" u="sng"/>
              <a:t>size declarator</a:t>
            </a:r>
            <a:r>
              <a:rPr lang="en-US" altLang="en-US"/>
              <a:t>.  It shows the number of elements in the array.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 u="sng"/>
              <a:t>size</a:t>
            </a:r>
            <a:r>
              <a:rPr lang="en-US" altLang="en-US"/>
              <a:t> of an array is (number of elements) * (size of each element)</a:t>
            </a:r>
          </a:p>
        </p:txBody>
      </p:sp>
    </p:spTree>
    <p:extLst>
      <p:ext uri="{BB962C8B-B14F-4D97-AF65-F5344CB8AC3E}">
        <p14:creationId xmlns:p14="http://schemas.microsoft.com/office/powerpoint/2010/main" val="4152774893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altLang="en-US"/>
              <a:t>Parallel Array Example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76400"/>
            <a:ext cx="8686800" cy="4648200"/>
          </a:xfrm>
        </p:spPr>
        <p:txBody>
          <a:bodyPr/>
          <a:lstStyle/>
          <a:p>
            <a:pPr>
              <a:lnSpc>
                <a:spcPct val="80000"/>
              </a:lnSpc>
              <a:buFont typeface="Times" pitchFamily="18" charset="0"/>
              <a:buNone/>
            </a:pPr>
            <a:r>
              <a:rPr lang="en-US" altLang="en-US" sz="2400">
                <a:latin typeface="Courier New" pitchFamily="49" charset="0"/>
              </a:rPr>
              <a:t>	const int SIZE = 5;   // Array size</a:t>
            </a:r>
          </a:p>
          <a:p>
            <a:pPr>
              <a:lnSpc>
                <a:spcPct val="80000"/>
              </a:lnSpc>
              <a:buFont typeface="Times" pitchFamily="18" charset="0"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itchFamily="49" charset="0"/>
              </a:rPr>
              <a:t>int id[SIZE];         // student ID</a:t>
            </a:r>
          </a:p>
          <a:p>
            <a:pPr>
              <a:lnSpc>
                <a:spcPct val="80000"/>
              </a:lnSpc>
              <a:buFont typeface="Times" pitchFamily="18" charset="0"/>
              <a:buNone/>
            </a:pPr>
            <a:r>
              <a:rPr lang="en-US" altLang="en-US" sz="2400">
                <a:latin typeface="Courier New" pitchFamily="49" charset="0"/>
              </a:rPr>
              <a:t>	double average[SIZE]; // course average</a:t>
            </a:r>
          </a:p>
          <a:p>
            <a:pPr>
              <a:lnSpc>
                <a:spcPct val="80000"/>
              </a:lnSpc>
              <a:buFont typeface="Times" pitchFamily="18" charset="0"/>
              <a:buNone/>
            </a:pPr>
            <a:r>
              <a:rPr lang="en-US" altLang="en-US" sz="2400">
                <a:latin typeface="Courier New" pitchFamily="49" charset="0"/>
              </a:rPr>
              <a:t>	char grade[SIZE];     // course grade</a:t>
            </a:r>
          </a:p>
          <a:p>
            <a:pPr>
              <a:lnSpc>
                <a:spcPct val="80000"/>
              </a:lnSpc>
              <a:buFont typeface="Times" pitchFamily="18" charset="0"/>
              <a:buNone/>
            </a:pPr>
            <a:r>
              <a:rPr lang="en-US" altLang="en-US" sz="2400">
                <a:latin typeface="Courier New" pitchFamily="49" charset="0"/>
              </a:rPr>
              <a:t>	...</a:t>
            </a:r>
          </a:p>
          <a:p>
            <a:pPr>
              <a:lnSpc>
                <a:spcPct val="80000"/>
              </a:lnSpc>
              <a:buFont typeface="Times" pitchFamily="18" charset="0"/>
              <a:buNone/>
            </a:pPr>
            <a:r>
              <a:rPr lang="en-US" altLang="en-US" sz="2400">
                <a:latin typeface="Courier New" pitchFamily="49" charset="0"/>
              </a:rPr>
              <a:t>	for(int i = 0; i &lt; SIZE; i++)</a:t>
            </a:r>
            <a:br>
              <a:rPr lang="en-US" altLang="en-US" sz="2400">
                <a:latin typeface="Courier New" pitchFamily="49" charset="0"/>
              </a:rPr>
            </a:br>
            <a:r>
              <a:rPr lang="en-US" altLang="en-US" sz="240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 typeface="Times" pitchFamily="18" charset="0"/>
              <a:buNone/>
            </a:pPr>
            <a:r>
              <a:rPr lang="en-US" altLang="en-US" sz="2400">
                <a:latin typeface="Courier New" pitchFamily="49" charset="0"/>
              </a:rPr>
              <a:t>		cout &lt;&lt; "Student ID: " &lt;&lt; id[i]</a:t>
            </a:r>
          </a:p>
          <a:p>
            <a:pPr>
              <a:lnSpc>
                <a:spcPct val="80000"/>
              </a:lnSpc>
              <a:buFont typeface="Times" pitchFamily="18" charset="0"/>
              <a:buNone/>
            </a:pPr>
            <a:r>
              <a:rPr lang="en-US" altLang="en-US" sz="2400">
                <a:latin typeface="Courier New" pitchFamily="49" charset="0"/>
              </a:rPr>
              <a:t>		     &lt;&lt; " average: " &lt;&lt; average[i]</a:t>
            </a:r>
          </a:p>
          <a:p>
            <a:pPr>
              <a:lnSpc>
                <a:spcPct val="80000"/>
              </a:lnSpc>
              <a:buFont typeface="Times" pitchFamily="18" charset="0"/>
              <a:buNone/>
            </a:pPr>
            <a:r>
              <a:rPr lang="en-US" altLang="en-US" sz="2400">
                <a:latin typeface="Courier New" pitchFamily="49" charset="0"/>
              </a:rPr>
              <a:t>			&lt;&lt; " grade: " &lt;&lt; grade[i]</a:t>
            </a:r>
          </a:p>
          <a:p>
            <a:pPr>
              <a:lnSpc>
                <a:spcPct val="80000"/>
              </a:lnSpc>
              <a:buFont typeface="Times" pitchFamily="18" charset="0"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itchFamily="49" charset="0"/>
              </a:rPr>
              <a:t>		&lt;&lt; endl;</a:t>
            </a:r>
            <a:br>
              <a:rPr lang="en-US" altLang="en-US" sz="2400">
                <a:latin typeface="Courier New" pitchFamily="49" charset="0"/>
              </a:rPr>
            </a:br>
            <a:r>
              <a:rPr lang="en-US" altLang="en-US" sz="2400">
                <a:latin typeface="Courier New" pitchFamily="49" charset="0"/>
              </a:rPr>
              <a:t>}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1804990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27188"/>
            <a:ext cx="625792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5746750" y="5943600"/>
            <a:ext cx="301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(Program Continues)</a:t>
            </a:r>
          </a:p>
        </p:txBody>
      </p:sp>
      <p:sp>
        <p:nvSpPr>
          <p:cNvPr id="553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Parallel Arrays in Program 7-15</a:t>
            </a:r>
          </a:p>
        </p:txBody>
      </p:sp>
    </p:spTree>
    <p:extLst>
      <p:ext uri="{BB962C8B-B14F-4D97-AF65-F5344CB8AC3E}">
        <p14:creationId xmlns:p14="http://schemas.microsoft.com/office/powerpoint/2010/main" val="10461039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5" descr="Pink tissue pape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752600"/>
            <a:ext cx="7007225" cy="457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Parallel Arrays in Program 7-15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887019012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584325"/>
            <a:ext cx="5397500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7" name="Picture 3" descr="0714sowc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0000"/>
            <a:ext cx="5383213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304800" y="3184525"/>
            <a:ext cx="800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/>
              <a:t>The </a:t>
            </a:r>
            <a:r>
              <a:rPr lang="en-US" altLang="en-US" sz="2000">
                <a:latin typeface="Courier New" pitchFamily="49" charset="0"/>
              </a:rPr>
              <a:t>hours</a:t>
            </a:r>
            <a:r>
              <a:rPr lang="en-US" altLang="en-US" sz="2000"/>
              <a:t> and </a:t>
            </a:r>
            <a:r>
              <a:rPr lang="en-US" altLang="en-US" sz="2000">
                <a:latin typeface="Courier New" pitchFamily="49" charset="0"/>
              </a:rPr>
              <a:t>payRate</a:t>
            </a:r>
            <a:r>
              <a:rPr lang="en-US" altLang="en-US" sz="2000"/>
              <a:t> arrays are related through their </a:t>
            </a:r>
            <a:r>
              <a:rPr lang="en-US" altLang="en-US" sz="1800"/>
              <a:t>subscripts</a:t>
            </a:r>
            <a:r>
              <a:rPr lang="en-US" altLang="en-US" sz="2000"/>
              <a:t>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Parallel Arrays in Program 7-15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55455922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altLang="en-US"/>
              <a:t>Two-Dimensional Arrays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Can define one array for multiple sets of data</a:t>
            </a:r>
          </a:p>
          <a:p>
            <a:pPr>
              <a:lnSpc>
                <a:spcPct val="90000"/>
              </a:lnSpc>
            </a:pPr>
            <a:r>
              <a:rPr lang="en-US" altLang="en-US"/>
              <a:t>Like a table in a spreadsheet</a:t>
            </a:r>
          </a:p>
          <a:p>
            <a:pPr>
              <a:lnSpc>
                <a:spcPct val="90000"/>
              </a:lnSpc>
            </a:pPr>
            <a:r>
              <a:rPr lang="en-US" altLang="en-US"/>
              <a:t>Use two size declarators in definition:</a:t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>
                <a:latin typeface="Courier New" pitchFamily="49" charset="0"/>
              </a:rPr>
              <a:t>	const int ROWS = 4, COLS = 3;</a:t>
            </a:r>
            <a:br>
              <a:rPr lang="en-US" altLang="en-US"/>
            </a:br>
            <a:r>
              <a:rPr lang="en-US" altLang="en-US">
                <a:latin typeface="Courier New" pitchFamily="49" charset="0"/>
              </a:rPr>
              <a:t>int exams[ROWS][COLS];</a:t>
            </a:r>
            <a:br>
              <a:rPr lang="en-US" altLang="en-US">
                <a:latin typeface="Courier New" pitchFamily="49" charset="0"/>
              </a:rPr>
            </a:br>
            <a:endParaRPr lang="en-US" altLang="en-US"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/>
              <a:t>First declarator is number of rows; second is number of columns</a:t>
            </a:r>
          </a:p>
        </p:txBody>
      </p:sp>
    </p:spTree>
    <p:extLst>
      <p:ext uri="{BB962C8B-B14F-4D97-AF65-F5344CB8AC3E}">
        <p14:creationId xmlns:p14="http://schemas.microsoft.com/office/powerpoint/2010/main" val="255135920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altLang="en-US"/>
              <a:t>Two-Dimensional Array Representation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95400"/>
            <a:ext cx="7772400" cy="4876800"/>
          </a:xfrm>
        </p:spPr>
        <p:txBody>
          <a:bodyPr/>
          <a:lstStyle/>
          <a:p>
            <a:pPr>
              <a:lnSpc>
                <a:spcPct val="90000"/>
              </a:lnSpc>
              <a:buFont typeface="Times" pitchFamily="18" charset="0"/>
              <a:buNone/>
            </a:pPr>
            <a:br>
              <a:rPr lang="en-US" altLang="en-US" sz="2800"/>
            </a:br>
            <a:r>
              <a:rPr lang="en-US" altLang="en-US" sz="2800"/>
              <a:t> </a:t>
            </a:r>
            <a:r>
              <a:rPr lang="en-US" altLang="en-US" sz="2800">
                <a:latin typeface="Courier New" pitchFamily="49" charset="0"/>
              </a:rPr>
              <a:t>const int ROWS = 4, COLS = 3;</a:t>
            </a:r>
            <a:r>
              <a:rPr lang="en-US" altLang="en-US" sz="2800"/>
              <a:t>  </a:t>
            </a:r>
            <a:r>
              <a:rPr lang="en-US" altLang="en-US" sz="2800">
                <a:latin typeface="Courier New" pitchFamily="49" charset="0"/>
              </a:rPr>
              <a:t>int exams[ROWS][COLS];</a:t>
            </a:r>
          </a:p>
          <a:p>
            <a:pPr>
              <a:lnSpc>
                <a:spcPct val="90000"/>
              </a:lnSpc>
              <a:buFont typeface="Times" pitchFamily="18" charset="0"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 typeface="Times" pitchFamily="18" charset="0"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 typeface="Times" pitchFamily="18" charset="0"/>
              <a:buNone/>
            </a:pPr>
            <a:endParaRPr lang="en-US" altLang="en-US" sz="2800"/>
          </a:p>
          <a:p>
            <a:pPr>
              <a:lnSpc>
                <a:spcPct val="90000"/>
              </a:lnSpc>
              <a:buFont typeface="Times" pitchFamily="18" charset="0"/>
              <a:buNone/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Use two subscripts to access element: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sz="2400">
                <a:latin typeface="Courier New" pitchFamily="49" charset="0"/>
              </a:rPr>
              <a:t>exams[2][2] = 86;</a:t>
            </a:r>
          </a:p>
        </p:txBody>
      </p:sp>
      <p:graphicFrame>
        <p:nvGraphicFramePr>
          <p:cNvPr id="789508" name="Group 4"/>
          <p:cNvGraphicFramePr>
            <a:graphicFrameLocks noGrp="1"/>
          </p:cNvGraphicFramePr>
          <p:nvPr/>
        </p:nvGraphicFramePr>
        <p:xfrm>
          <a:off x="1981200" y="2895600"/>
          <a:ext cx="5715000" cy="1758964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12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exams[0][0]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exams[0][1]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exams[0][2]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9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exams[1][0]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exams[1][1]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exams[1][2]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exams[2][0]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exams[2][1]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exams[2][2]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exams[3][0]</a:t>
                      </a:r>
                    </a:p>
                  </a:txBody>
                  <a:tcPr marT="45700" marB="457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exams[3][1]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exams[3][2]</a:t>
                      </a:r>
                    </a:p>
                  </a:txBody>
                  <a:tcPr marT="45700" marB="457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586" name="Text Box 26"/>
          <p:cNvSpPr txBox="1">
            <a:spLocks noChangeArrowheads="1"/>
          </p:cNvSpPr>
          <p:nvPr/>
        </p:nvSpPr>
        <p:spPr bwMode="auto">
          <a:xfrm>
            <a:off x="4343400" y="2514600"/>
            <a:ext cx="1130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columns</a:t>
            </a:r>
          </a:p>
        </p:txBody>
      </p:sp>
      <p:sp>
        <p:nvSpPr>
          <p:cNvPr id="66587" name="Text Box 27"/>
          <p:cNvSpPr txBox="1">
            <a:spLocks noChangeArrowheads="1"/>
          </p:cNvSpPr>
          <p:nvPr/>
        </p:nvSpPr>
        <p:spPr bwMode="auto">
          <a:xfrm>
            <a:off x="1447800" y="3276600"/>
            <a:ext cx="3683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r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o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w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FA8218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69520573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1600200"/>
            <a:ext cx="7766050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200" kern="0" dirty="0"/>
              <a:t>A Two-dimensional Array in Program 7-21</a:t>
            </a:r>
          </a:p>
        </p:txBody>
      </p:sp>
    </p:spTree>
    <p:extLst>
      <p:ext uri="{BB962C8B-B14F-4D97-AF65-F5344CB8AC3E}">
        <p14:creationId xmlns:p14="http://schemas.microsoft.com/office/powerpoint/2010/main" val="213424353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284" y="1665759"/>
            <a:ext cx="58991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200" kern="0" dirty="0"/>
              <a:t>A Two-dimensional Array in Program 7-21</a:t>
            </a:r>
          </a:p>
        </p:txBody>
      </p:sp>
    </p:spTree>
    <p:extLst>
      <p:ext uri="{BB962C8B-B14F-4D97-AF65-F5344CB8AC3E}">
        <p14:creationId xmlns:p14="http://schemas.microsoft.com/office/powerpoint/2010/main" val="1500164584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795849"/>
            <a:ext cx="6019800" cy="452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0488AE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3300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3200" kern="0" dirty="0"/>
              <a:t>A Two-dimensional Array in Program 7-21</a:t>
            </a:r>
          </a:p>
        </p:txBody>
      </p:sp>
    </p:spTree>
    <p:extLst>
      <p:ext uri="{BB962C8B-B14F-4D97-AF65-F5344CB8AC3E}">
        <p14:creationId xmlns:p14="http://schemas.microsoft.com/office/powerpoint/2010/main" val="2022146743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1143000"/>
          </a:xfrm>
        </p:spPr>
        <p:txBody>
          <a:bodyPr/>
          <a:lstStyle/>
          <a:p>
            <a:r>
              <a:rPr lang="en-US" altLang="en-US"/>
              <a:t>2D Array Initialization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686800" cy="4343400"/>
          </a:xfrm>
        </p:spPr>
        <p:txBody>
          <a:bodyPr/>
          <a:lstStyle/>
          <a:p>
            <a:r>
              <a:rPr lang="en-US" altLang="en-US" sz="2800"/>
              <a:t>Two-dimensional arrays are initialized row-by-row:</a:t>
            </a:r>
            <a:br>
              <a:rPr lang="en-US" altLang="en-US" sz="2800"/>
            </a:br>
            <a:r>
              <a:rPr lang="en-US" altLang="en-US" sz="2200">
                <a:latin typeface="Courier New" pitchFamily="49" charset="0"/>
              </a:rPr>
              <a:t>const int ROWS = 2, COLS = 2;</a:t>
            </a:r>
            <a:br>
              <a:rPr lang="en-US" altLang="en-US" sz="2200"/>
            </a:br>
            <a:r>
              <a:rPr lang="en-US" altLang="en-US" sz="2200">
                <a:latin typeface="Courier New" pitchFamily="49" charset="0"/>
              </a:rPr>
              <a:t>int exams[ROWS][COLS] = { {84, 78},</a:t>
            </a:r>
          </a:p>
          <a:p>
            <a:pPr lvl="1">
              <a:buClr>
                <a:srgbClr val="3333CC"/>
              </a:buClr>
              <a:buFontTx/>
              <a:buNone/>
            </a:pPr>
            <a:r>
              <a:rPr lang="en-US" altLang="en-US" sz="2200">
                <a:latin typeface="Courier New" pitchFamily="49" charset="0"/>
              </a:rPr>
              <a:t>						 {92, 97} };</a:t>
            </a:r>
            <a:br>
              <a:rPr lang="en-US" altLang="en-US" sz="2200">
                <a:latin typeface="Courier New" pitchFamily="49" charset="0"/>
              </a:rPr>
            </a:br>
            <a:br>
              <a:rPr lang="en-US" altLang="en-US" sz="2200">
                <a:latin typeface="Courier New" pitchFamily="49" charset="0"/>
              </a:rPr>
            </a:br>
            <a:endParaRPr lang="en-US" altLang="en-US" sz="2200"/>
          </a:p>
          <a:p>
            <a:pPr lvl="1">
              <a:buClr>
                <a:srgbClr val="3333CC"/>
              </a:buClr>
              <a:buFontTx/>
              <a:buNone/>
            </a:pPr>
            <a:endParaRPr lang="en-US" altLang="en-US" sz="2400"/>
          </a:p>
          <a:p>
            <a:r>
              <a:rPr lang="en-US" altLang="en-US" sz="2800"/>
              <a:t>Can omit inner </a:t>
            </a:r>
            <a:r>
              <a:rPr lang="en-US" altLang="en-US" sz="2800">
                <a:latin typeface="Courier New" pitchFamily="49" charset="0"/>
              </a:rPr>
              <a:t>{ }</a:t>
            </a:r>
            <a:r>
              <a:rPr lang="en-US" altLang="en-US" sz="2800"/>
              <a:t>, some initial values in a row –  array elements without initial values will be set to </a:t>
            </a:r>
            <a:r>
              <a:rPr lang="en-US" altLang="en-US" sz="2800">
                <a:latin typeface="Courier New" pitchFamily="49" charset="0"/>
              </a:rPr>
              <a:t>0</a:t>
            </a:r>
            <a:r>
              <a:rPr lang="en-US" altLang="en-US" sz="2800"/>
              <a:t> or </a:t>
            </a:r>
            <a:r>
              <a:rPr lang="en-US" altLang="en-US" sz="2800">
                <a:latin typeface="Courier New" pitchFamily="49" charset="0"/>
              </a:rPr>
              <a:t>NULL</a:t>
            </a:r>
          </a:p>
        </p:txBody>
      </p:sp>
      <p:graphicFrame>
        <p:nvGraphicFramePr>
          <p:cNvPr id="794628" name="Group 4"/>
          <p:cNvGraphicFramePr>
            <a:graphicFrameLocks noGrp="1"/>
          </p:cNvGraphicFramePr>
          <p:nvPr/>
        </p:nvGraphicFramePr>
        <p:xfrm>
          <a:off x="2743200" y="3200400"/>
          <a:ext cx="1066800" cy="914400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84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92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73643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Array Terminology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981200"/>
            <a:ext cx="8534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 u="sng"/>
              <a:t>size</a:t>
            </a:r>
            <a:r>
              <a:rPr lang="en-US" altLang="en-US"/>
              <a:t> of an array is: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the total number of bytes allocated for it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 (number of elements) * (number of bytes for each element)</a:t>
            </a:r>
          </a:p>
          <a:p>
            <a:pPr>
              <a:lnSpc>
                <a:spcPct val="90000"/>
              </a:lnSpc>
            </a:pPr>
            <a:r>
              <a:rPr lang="en-US" altLang="en-US"/>
              <a:t>Examples: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itchFamily="49" charset="0"/>
              </a:rPr>
              <a:t>int tests[5]</a:t>
            </a:r>
            <a:r>
              <a:rPr lang="en-US" altLang="en-US"/>
              <a:t> is an array of 20 bytes, assuming 4 bytes for an </a:t>
            </a:r>
            <a:r>
              <a:rPr lang="en-US" altLang="en-US">
                <a:latin typeface="Courier New" pitchFamily="49" charset="0"/>
              </a:rPr>
              <a:t>int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itchFamily="49" charset="0"/>
              </a:rPr>
              <a:t>long double measures[10]</a:t>
            </a:r>
            <a:r>
              <a:rPr lang="en-US" altLang="en-US"/>
              <a:t>is an array of 80 bytes, assuming 8 bytes for a </a:t>
            </a:r>
            <a:r>
              <a:rPr lang="en-US" altLang="en-US">
                <a:latin typeface="Courier New" pitchFamily="49" charset="0"/>
              </a:rPr>
              <a:t>long double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0623611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Summing All the Elements in a           Two-Dimensional Array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305800" cy="693738"/>
          </a:xfrm>
        </p:spPr>
        <p:txBody>
          <a:bodyPr/>
          <a:lstStyle/>
          <a:p>
            <a:r>
              <a:rPr lang="en-US" altLang="en-US"/>
              <a:t>Given the following definitions:</a:t>
            </a: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381000" y="2362200"/>
            <a:ext cx="84582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const int NUM_ROWS = 5; // Number of rows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const int NUM_COLS = 5; // Number of columns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int total = 0;          // Accumulator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int numbers[NUM_ROWS][NUM_COLS] =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{{2, 7, 9, 6, 4},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{6, 1, 8, 9, 4},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{4, 3, 7, 2, 9},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{9, 9, 0, 3, 1},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{6, 2, 7, 4, 1}};</a:t>
            </a:r>
          </a:p>
        </p:txBody>
      </p:sp>
    </p:spTree>
    <p:extLst>
      <p:ext uri="{BB962C8B-B14F-4D97-AF65-F5344CB8AC3E}">
        <p14:creationId xmlns:p14="http://schemas.microsoft.com/office/powerpoint/2010/main" val="2321863110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Summing All the Elements in a           Two-Dimensional Array</a:t>
            </a:r>
          </a:p>
        </p:txBody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304800" y="1905000"/>
            <a:ext cx="8229600" cy="337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// Sum the array elements.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for (int row = 0; row &lt; NUM_ROWS; row++)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for (int col = 0; col &lt; NUM_COLS; col++)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      total += numbers[row][col];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}</a:t>
            </a:r>
            <a:br>
              <a:rPr lang="en-US" altLang="en-US" sz="1800">
                <a:latin typeface="Courier New" pitchFamily="49" charset="0"/>
              </a:rPr>
            </a:br>
            <a:endParaRPr lang="en-US" altLang="en-US" sz="1800">
              <a:latin typeface="Courier New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// Display the sum.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itchFamily="49" charset="0"/>
              </a:rPr>
              <a:t>cout &lt;&lt; "The total is " &lt;&lt; total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3070572099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the STL </a:t>
            </a:r>
            <a:r>
              <a:rPr lang="en-US" altLang="en-US">
                <a:latin typeface="Courier New" pitchFamily="49" charset="0"/>
              </a:rPr>
              <a:t>vector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294688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data type defined in the Standard Template Library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Can hold values of any type:</a:t>
            </a:r>
          </a:p>
          <a:p>
            <a:pPr lvl="1">
              <a:lnSpc>
                <a:spcPct val="90000"/>
              </a:lnSpc>
              <a:buClr>
                <a:srgbClr val="3333CC"/>
              </a:buClr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latin typeface="Courier New" pitchFamily="49" charset="0"/>
              </a:rPr>
              <a:t>vector&lt;</a:t>
            </a:r>
            <a:r>
              <a:rPr lang="en-US" altLang="en-US" dirty="0" err="1">
                <a:latin typeface="Courier New" pitchFamily="49" charset="0"/>
              </a:rPr>
              <a:t>int</a:t>
            </a:r>
            <a:r>
              <a:rPr lang="en-US" altLang="en-US" dirty="0">
                <a:latin typeface="Courier New" pitchFamily="49" charset="0"/>
              </a:rPr>
              <a:t>&gt; scores;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Automatically adds space as more is needed – no need to determine size at definition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Can use </a:t>
            </a:r>
            <a:r>
              <a:rPr lang="en-US" altLang="en-US" dirty="0">
                <a:latin typeface="Courier New" pitchFamily="49" charset="0"/>
              </a:rPr>
              <a:t>[]</a:t>
            </a:r>
            <a:r>
              <a:rPr lang="en-US" altLang="en-US" dirty="0"/>
              <a:t> to access elements</a:t>
            </a:r>
          </a:p>
        </p:txBody>
      </p:sp>
    </p:spTree>
    <p:extLst>
      <p:ext uri="{BB962C8B-B14F-4D97-AF65-F5344CB8AC3E}">
        <p14:creationId xmlns:p14="http://schemas.microsoft.com/office/powerpoint/2010/main" val="4108724284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Declaring Vectors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28800"/>
            <a:ext cx="8077200" cy="46482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800"/>
              <a:t>You must </a:t>
            </a:r>
            <a:r>
              <a:rPr lang="en-US" altLang="en-US" sz="2800">
                <a:latin typeface="Courier New" pitchFamily="49" charset="0"/>
              </a:rPr>
              <a:t>#include&lt;vector&gt;</a:t>
            </a:r>
          </a:p>
          <a:p>
            <a:pPr>
              <a:lnSpc>
                <a:spcPct val="85000"/>
              </a:lnSpc>
            </a:pPr>
            <a:r>
              <a:rPr lang="en-US" altLang="en-US" sz="2800"/>
              <a:t>Declare a vector to hold </a:t>
            </a:r>
            <a:r>
              <a:rPr lang="en-US" altLang="en-US" sz="2800">
                <a:latin typeface="Courier New" pitchFamily="49" charset="0"/>
              </a:rPr>
              <a:t>int</a:t>
            </a:r>
            <a:r>
              <a:rPr lang="en-US" altLang="en-US" sz="2800"/>
              <a:t> element: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itchFamily="49" charset="0"/>
              </a:rPr>
              <a:t>vector&lt;int&gt; scores;</a:t>
            </a:r>
            <a:endParaRPr lang="en-US" altLang="en-US" sz="2400"/>
          </a:p>
          <a:p>
            <a:pPr>
              <a:lnSpc>
                <a:spcPct val="85000"/>
              </a:lnSpc>
            </a:pPr>
            <a:r>
              <a:rPr lang="en-US" altLang="en-US" sz="2800"/>
              <a:t>Declare a vector with initial size 30: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itchFamily="49" charset="0"/>
              </a:rPr>
              <a:t>vector&lt;int&gt; scores(30);</a:t>
            </a:r>
          </a:p>
          <a:p>
            <a:pPr>
              <a:lnSpc>
                <a:spcPct val="85000"/>
              </a:lnSpc>
            </a:pPr>
            <a:r>
              <a:rPr lang="en-US" altLang="en-US" sz="2800"/>
              <a:t>Declare a vector and initialize all elements to 0: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itchFamily="49" charset="0"/>
              </a:rPr>
              <a:t>vector&lt;int&gt; scores(30, 0);</a:t>
            </a:r>
          </a:p>
          <a:p>
            <a:pPr>
              <a:lnSpc>
                <a:spcPct val="85000"/>
              </a:lnSpc>
            </a:pPr>
            <a:r>
              <a:rPr lang="en-US" altLang="en-US" sz="2800"/>
              <a:t>Declare a vector initialized to size and contents of another vector: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itchFamily="49" charset="0"/>
              </a:rPr>
              <a:t>vector&lt;int&gt; finals(scores);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208479292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Elements to a Vector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If you are using C++ 11, you can initialize a vector with a list of values: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vector&lt;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numbers { 10, 20, 30, 40 };</a:t>
            </a:r>
          </a:p>
          <a:p>
            <a:pPr marL="0" indent="0">
              <a:buFontTx/>
              <a:buNone/>
              <a:defRPr/>
            </a:pPr>
            <a:endParaRPr lang="en-US" altLang="en-US" sz="1200" dirty="0"/>
          </a:p>
          <a:p>
            <a:pPr>
              <a:defRPr/>
            </a:pPr>
            <a:r>
              <a:rPr lang="en-US" altLang="en-US" sz="2400" dirty="0"/>
              <a:t>Use </a:t>
            </a:r>
            <a:r>
              <a:rPr lang="en-US" altLang="en-US" sz="2400" dirty="0" err="1">
                <a:latin typeface="Courier New" pitchFamily="-16" charset="0"/>
              </a:rPr>
              <a:t>push_back</a:t>
            </a:r>
            <a:r>
              <a:rPr lang="en-US" altLang="en-US" sz="2400" dirty="0"/>
              <a:t> member function to add element to a full array or to an array that had no defined size:</a:t>
            </a:r>
          </a:p>
          <a:p>
            <a:pPr lvl="1">
              <a:buFontTx/>
              <a:buNone/>
              <a:defRPr/>
            </a:pPr>
            <a:r>
              <a:rPr lang="en-US" altLang="en-US" dirty="0"/>
              <a:t>	</a:t>
            </a:r>
            <a:r>
              <a:rPr lang="en-US" altLang="en-US" dirty="0" err="1">
                <a:latin typeface="Courier New" pitchFamily="-16" charset="0"/>
              </a:rPr>
              <a:t>scores.push_back</a:t>
            </a:r>
            <a:r>
              <a:rPr lang="en-US" altLang="en-US" dirty="0">
                <a:latin typeface="Courier New" pitchFamily="-16" charset="0"/>
              </a:rPr>
              <a:t>(75); </a:t>
            </a:r>
          </a:p>
          <a:p>
            <a:pPr>
              <a:defRPr/>
            </a:pPr>
            <a:r>
              <a:rPr lang="en-US" altLang="en-US" sz="2400" dirty="0"/>
              <a:t>Use </a:t>
            </a:r>
            <a:r>
              <a:rPr lang="en-US" altLang="en-US" sz="2400" dirty="0">
                <a:latin typeface="Courier New" pitchFamily="-16" charset="0"/>
              </a:rPr>
              <a:t>size</a:t>
            </a:r>
            <a:r>
              <a:rPr lang="en-US" altLang="en-US" sz="2400" dirty="0"/>
              <a:t> member function to determine size of a vector:</a:t>
            </a:r>
          </a:p>
          <a:p>
            <a:pPr lvl="1">
              <a:buFontTx/>
              <a:buNone/>
              <a:defRPr/>
            </a:pPr>
            <a:r>
              <a:rPr lang="en-US" altLang="en-US" dirty="0"/>
              <a:t>	</a:t>
            </a:r>
            <a:r>
              <a:rPr lang="en-US" altLang="en-US" dirty="0" err="1">
                <a:latin typeface="Courier New" pitchFamily="-16" charset="0"/>
              </a:rPr>
              <a:t>howbig</a:t>
            </a:r>
            <a:r>
              <a:rPr lang="en-US" altLang="en-US" dirty="0">
                <a:latin typeface="Courier New" pitchFamily="-16" charset="0"/>
              </a:rPr>
              <a:t> = </a:t>
            </a:r>
            <a:r>
              <a:rPr lang="en-US" altLang="en-US" dirty="0" err="1">
                <a:latin typeface="Courier New" pitchFamily="-16" charset="0"/>
              </a:rPr>
              <a:t>scores.size</a:t>
            </a:r>
            <a:r>
              <a:rPr lang="en-US" altLang="en-US" dirty="0">
                <a:latin typeface="Courier New" pitchFamily="-16" charset="0"/>
              </a:rPr>
              <a:t>();</a:t>
            </a:r>
          </a:p>
          <a:p>
            <a:pPr lvl="1">
              <a:buFontTx/>
              <a:buNone/>
              <a:defRPr/>
            </a:pPr>
            <a:endParaRPr lang="en-US" altLang="en-US" dirty="0">
              <a:latin typeface="Courier New" pitchFamily="-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817398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Removing Vector Elements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sz="2800"/>
              <a:t>Use </a:t>
            </a:r>
            <a:r>
              <a:rPr lang="en-US" altLang="en-US" sz="2800">
                <a:latin typeface="Courier New" pitchFamily="49" charset="0"/>
              </a:rPr>
              <a:t>pop_back</a:t>
            </a:r>
            <a:r>
              <a:rPr lang="en-US" altLang="en-US" sz="2800"/>
              <a:t> member function to remove last element from vector: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000"/>
              <a:t>	</a:t>
            </a:r>
            <a:r>
              <a:rPr lang="en-US" altLang="en-US" sz="2400">
                <a:latin typeface="Courier New" pitchFamily="49" charset="0"/>
              </a:rPr>
              <a:t>scores.pop_back();</a:t>
            </a:r>
          </a:p>
          <a:p>
            <a:pPr>
              <a:lnSpc>
                <a:spcPct val="85000"/>
              </a:lnSpc>
            </a:pPr>
            <a:r>
              <a:rPr lang="en-US" altLang="en-US" sz="2800"/>
              <a:t>To remove all contents of vector, use </a:t>
            </a:r>
            <a:r>
              <a:rPr lang="en-US" altLang="en-US" sz="2800">
                <a:latin typeface="Courier New" pitchFamily="49" charset="0"/>
              </a:rPr>
              <a:t>clear</a:t>
            </a:r>
            <a:r>
              <a:rPr lang="en-US" altLang="en-US" sz="2800"/>
              <a:t> member function: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000"/>
              <a:t>	</a:t>
            </a:r>
            <a:r>
              <a:rPr lang="en-US" altLang="en-US" sz="2400">
                <a:latin typeface="Courier New" pitchFamily="49" charset="0"/>
              </a:rPr>
              <a:t>scores.clear();</a:t>
            </a:r>
          </a:p>
          <a:p>
            <a:pPr>
              <a:lnSpc>
                <a:spcPct val="85000"/>
              </a:lnSpc>
            </a:pPr>
            <a:r>
              <a:rPr lang="en-US" altLang="en-US" sz="2800"/>
              <a:t>To determine if vector is empty, use </a:t>
            </a:r>
            <a:r>
              <a:rPr lang="en-US" altLang="en-US" sz="2800">
                <a:latin typeface="Courier New" pitchFamily="49" charset="0"/>
              </a:rPr>
              <a:t>empty</a:t>
            </a:r>
            <a:r>
              <a:rPr lang="en-US" altLang="en-US" sz="2800"/>
              <a:t> member function:</a:t>
            </a:r>
          </a:p>
          <a:p>
            <a:pPr lvl="1">
              <a:lnSpc>
                <a:spcPct val="85000"/>
              </a:lnSpc>
              <a:buClr>
                <a:srgbClr val="3333CC"/>
              </a:buClr>
              <a:buFontTx/>
              <a:buNone/>
            </a:pPr>
            <a:r>
              <a:rPr lang="en-US" altLang="en-US" sz="2000"/>
              <a:t>	</a:t>
            </a:r>
            <a:r>
              <a:rPr lang="en-US" altLang="en-US" sz="2400">
                <a:latin typeface="Courier New" pitchFamily="49" charset="0"/>
              </a:rPr>
              <a:t>while (!scores.empty()) ...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125197451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Using the Range-Based </a:t>
            </a:r>
            <a:r>
              <a:rPr lang="en-US" altLang="en-US" sz="240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altLang="en-US" sz="2400"/>
              <a:t> Loop with a vector in C++ 11 </a:t>
            </a:r>
          </a:p>
        </p:txBody>
      </p:sp>
      <p:pic>
        <p:nvPicPr>
          <p:cNvPr id="88067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447800"/>
            <a:ext cx="6864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7967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Useful Member Functions</a:t>
            </a:r>
          </a:p>
        </p:txBody>
      </p:sp>
      <p:graphicFrame>
        <p:nvGraphicFramePr>
          <p:cNvPr id="820257" name="Group 33"/>
          <p:cNvGraphicFramePr>
            <a:graphicFrameLocks noGrp="1"/>
          </p:cNvGraphicFramePr>
          <p:nvPr/>
        </p:nvGraphicFramePr>
        <p:xfrm>
          <a:off x="381000" y="1828800"/>
          <a:ext cx="8229600" cy="4135453"/>
        </p:xfrm>
        <a:graphic>
          <a:graphicData uri="http://schemas.openxmlformats.org/drawingml/2006/table">
            <a:tbl>
              <a:tblPr/>
              <a:tblGrid>
                <a:gridCol w="1704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7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Member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Function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Description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Example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1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at(elt)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Returns the value of the element at position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elt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 in the vector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cout &lt;&lt;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 vec1.at(i);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7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capacity()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Returns the maximum number of elements a vector can store without allocating more memory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maxelts =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 vec1.capacity();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reverse()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Reverse the order of the elements in a vector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vec1.reverse();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1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resize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(elts,val)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Add elements to a vector, optionally initializes them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vec1.resize(5,0);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7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swap(vec2)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pitchFamily="-16" charset="-128"/>
                        </a:rPr>
                        <a:t>Exchange the contents of two vectors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vec1.swap(vec2);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688991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82079" y="365126"/>
            <a:ext cx="8333445" cy="13255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Activity 15 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2080" y="1675138"/>
            <a:ext cx="8333445" cy="47244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Create an Vector of Integer called  </a:t>
            </a:r>
            <a:r>
              <a:rPr lang="en-US" altLang="en-US" sz="2400" dirty="0" err="1"/>
              <a:t>randoms</a:t>
            </a:r>
            <a:r>
              <a:rPr lang="en-US" altLang="en-US" sz="2400" dirty="0"/>
              <a:t> and generate 50 random values in the range 1-100 to store in the Vector</a:t>
            </a:r>
          </a:p>
          <a:p>
            <a:pPr lvl="1"/>
            <a:r>
              <a:rPr lang="en-US" altLang="en-US" dirty="0"/>
              <a:t>Use rand() %100 to generate values in the range of 0-99</a:t>
            </a:r>
          </a:p>
          <a:p>
            <a:r>
              <a:rPr lang="en-US" altLang="en-US" dirty="0"/>
              <a:t>Display the values of the </a:t>
            </a:r>
            <a:r>
              <a:rPr lang="en-US" altLang="en-US" dirty="0" err="1"/>
              <a:t>randoms</a:t>
            </a:r>
            <a:endParaRPr lang="en-US" altLang="en-US" dirty="0"/>
          </a:p>
          <a:p>
            <a:r>
              <a:rPr lang="en-US" altLang="en-US" dirty="0"/>
              <a:t>Sort the vector values using sort(</a:t>
            </a:r>
            <a:r>
              <a:rPr lang="en-US" altLang="en-US" dirty="0" err="1"/>
              <a:t>randoms.begin</a:t>
            </a:r>
            <a:r>
              <a:rPr lang="en-US" altLang="en-US" dirty="0"/>
              <a:t>(), </a:t>
            </a:r>
            <a:r>
              <a:rPr lang="en-US" altLang="en-US" dirty="0" err="1"/>
              <a:t>randoms.end</a:t>
            </a:r>
            <a:r>
              <a:rPr lang="en-US" altLang="en-US" dirty="0"/>
              <a:t>()) </a:t>
            </a:r>
          </a:p>
          <a:p>
            <a:pPr lvl="1"/>
            <a:r>
              <a:rPr lang="en-US" altLang="en-US" dirty="0"/>
              <a:t>Need to include &lt;algorithm</a:t>
            </a:r>
            <a:r>
              <a:rPr lang="en-US" altLang="en-US"/>
              <a:t>&gt; header</a:t>
            </a:r>
            <a:endParaRPr lang="en-US" altLang="en-US" dirty="0"/>
          </a:p>
          <a:p>
            <a:r>
              <a:rPr lang="en-US" altLang="en-US" dirty="0"/>
              <a:t>Display the values of the </a:t>
            </a:r>
            <a:r>
              <a:rPr lang="en-US" altLang="en-US" dirty="0" err="1"/>
              <a:t>randoms</a:t>
            </a:r>
            <a:r>
              <a:rPr lang="en-US" altLang="en-US" dirty="0"/>
              <a:t> after sort. </a:t>
            </a:r>
          </a:p>
          <a:p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6575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Size Declarators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Named constants are commonly used as size declarators.</a:t>
            </a:r>
            <a:br>
              <a:rPr lang="en-US" altLang="en-US"/>
            </a:br>
            <a:br>
              <a:rPr lang="en-US" altLang="en-US"/>
            </a:br>
            <a:r>
              <a:rPr lang="en-US" altLang="en-US">
                <a:latin typeface="Courier New" pitchFamily="49" charset="0"/>
              </a:rPr>
              <a:t>const int SIZE = 5;</a:t>
            </a:r>
            <a:br>
              <a:rPr lang="en-US" altLang="en-US"/>
            </a:br>
            <a:r>
              <a:rPr lang="en-US" altLang="en-US">
                <a:latin typeface="Courier New" pitchFamily="49" charset="0"/>
              </a:rPr>
              <a:t>int tests[SIZE];</a:t>
            </a:r>
          </a:p>
          <a:p>
            <a:r>
              <a:rPr lang="en-US" altLang="en-US"/>
              <a:t>This eases program maintenance when the size of the array needs to be changed.</a:t>
            </a:r>
          </a:p>
        </p:txBody>
      </p:sp>
    </p:spTree>
    <p:extLst>
      <p:ext uri="{BB962C8B-B14F-4D97-AF65-F5344CB8AC3E}">
        <p14:creationId xmlns:p14="http://schemas.microsoft.com/office/powerpoint/2010/main" val="112361981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848600" cy="1143000"/>
          </a:xfrm>
        </p:spPr>
        <p:txBody>
          <a:bodyPr/>
          <a:lstStyle/>
          <a:p>
            <a:r>
              <a:rPr lang="en-US" altLang="en-US"/>
              <a:t>Accessing Array Elements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294688" cy="4572000"/>
          </a:xfrm>
        </p:spPr>
        <p:txBody>
          <a:bodyPr/>
          <a:lstStyle/>
          <a:p>
            <a:r>
              <a:rPr lang="en-US" altLang="en-US"/>
              <a:t>Each element in an array is assigned a unique </a:t>
            </a:r>
            <a:r>
              <a:rPr lang="en-US" altLang="en-US" i="1"/>
              <a:t>subscript</a:t>
            </a:r>
            <a:r>
              <a:rPr lang="en-US" altLang="en-US"/>
              <a:t>.</a:t>
            </a:r>
          </a:p>
          <a:p>
            <a:r>
              <a:rPr lang="en-US" altLang="en-US"/>
              <a:t>Subscripts start at 0</a:t>
            </a:r>
          </a:p>
          <a:p>
            <a:endParaRPr lang="en-US" altLang="en-US"/>
          </a:p>
          <a:p>
            <a:endParaRPr lang="en-US" altLang="en-US"/>
          </a:p>
        </p:txBody>
      </p:sp>
      <p:graphicFrame>
        <p:nvGraphicFramePr>
          <p:cNvPr id="733188" name="Group 4"/>
          <p:cNvGraphicFramePr>
            <a:graphicFrameLocks noGrp="1"/>
          </p:cNvGraphicFramePr>
          <p:nvPr/>
        </p:nvGraphicFramePr>
        <p:xfrm>
          <a:off x="1524000" y="4633913"/>
          <a:ext cx="6096000" cy="365482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0</a:t>
                      </a:r>
                    </a:p>
                  </a:txBody>
                  <a:tcPr marT="45581" marB="4558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1</a:t>
                      </a:r>
                    </a:p>
                  </a:txBody>
                  <a:tcPr marT="45581" marB="4558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2</a:t>
                      </a:r>
                    </a:p>
                  </a:txBody>
                  <a:tcPr marT="45581" marB="4558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3</a:t>
                      </a:r>
                    </a:p>
                  </a:txBody>
                  <a:tcPr marT="45581" marB="4558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4</a:t>
                      </a:r>
                    </a:p>
                  </a:txBody>
                  <a:tcPr marT="45581" marB="4558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3206" name="Group 22"/>
          <p:cNvGraphicFramePr>
            <a:graphicFrameLocks noGrp="1"/>
          </p:cNvGraphicFramePr>
          <p:nvPr/>
        </p:nvGraphicFramePr>
        <p:xfrm>
          <a:off x="1524000" y="5014913"/>
          <a:ext cx="6096000" cy="3810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88" name="Text Box 36"/>
          <p:cNvSpPr txBox="1">
            <a:spLocks noChangeArrowheads="1"/>
          </p:cNvSpPr>
          <p:nvPr/>
        </p:nvSpPr>
        <p:spPr bwMode="auto">
          <a:xfrm>
            <a:off x="1447800" y="4267200"/>
            <a:ext cx="139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subscripts:</a:t>
            </a:r>
          </a:p>
        </p:txBody>
      </p:sp>
    </p:spTree>
    <p:extLst>
      <p:ext uri="{BB962C8B-B14F-4D97-AF65-F5344CB8AC3E}">
        <p14:creationId xmlns:p14="http://schemas.microsoft.com/office/powerpoint/2010/main" val="415214980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Array Elements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294688" cy="4572000"/>
          </a:xfrm>
        </p:spPr>
        <p:txBody>
          <a:bodyPr/>
          <a:lstStyle/>
          <a:p>
            <a:r>
              <a:rPr lang="en-US" altLang="en-US"/>
              <a:t>The last element’s subscript is </a:t>
            </a:r>
            <a:r>
              <a:rPr lang="en-US" altLang="en-US" i="1"/>
              <a:t>n</a:t>
            </a:r>
            <a:r>
              <a:rPr lang="en-US" altLang="en-US"/>
              <a:t>-1 where </a:t>
            </a:r>
            <a:r>
              <a:rPr lang="en-US" altLang="en-US" i="1"/>
              <a:t>n</a:t>
            </a:r>
            <a:r>
              <a:rPr lang="en-US" altLang="en-US"/>
              <a:t> is the number of elements in the array.</a:t>
            </a:r>
          </a:p>
        </p:txBody>
      </p:sp>
      <p:graphicFrame>
        <p:nvGraphicFramePr>
          <p:cNvPr id="735236" name="Group 4"/>
          <p:cNvGraphicFramePr>
            <a:graphicFrameLocks noGrp="1"/>
          </p:cNvGraphicFramePr>
          <p:nvPr/>
        </p:nvGraphicFramePr>
        <p:xfrm>
          <a:off x="1447800" y="4405313"/>
          <a:ext cx="6096000" cy="395287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6" charset="0"/>
                          <a:ea typeface="ヒラギノ角ゴ Pro W3" pitchFamily="-16" charset="-128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35254" name="Group 22"/>
          <p:cNvGraphicFramePr>
            <a:graphicFrameLocks noGrp="1"/>
          </p:cNvGraphicFramePr>
          <p:nvPr/>
        </p:nvGraphicFramePr>
        <p:xfrm>
          <a:off x="1447800" y="4786313"/>
          <a:ext cx="6096000" cy="395287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pitchFamily="-16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12" name="Text Box 36"/>
          <p:cNvSpPr txBox="1">
            <a:spLocks noChangeArrowheads="1"/>
          </p:cNvSpPr>
          <p:nvPr/>
        </p:nvSpPr>
        <p:spPr bwMode="auto">
          <a:xfrm>
            <a:off x="1371600" y="4038600"/>
            <a:ext cx="139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subscripts:</a:t>
            </a:r>
          </a:p>
        </p:txBody>
      </p:sp>
    </p:spTree>
    <p:extLst>
      <p:ext uri="{BB962C8B-B14F-4D97-AF65-F5344CB8AC3E}">
        <p14:creationId xmlns:p14="http://schemas.microsoft.com/office/powerpoint/2010/main" val="301575499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Accessing Array Elements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294688" cy="4572000"/>
          </a:xfrm>
        </p:spPr>
        <p:txBody>
          <a:bodyPr/>
          <a:lstStyle/>
          <a:p>
            <a:r>
              <a:rPr lang="en-US" altLang="en-US" sz="2800"/>
              <a:t>Array elements can be used as regular variables:  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itchFamily="49" charset="0"/>
              </a:rPr>
              <a:t>	</a:t>
            </a:r>
            <a:r>
              <a:rPr lang="en-US" altLang="en-US" sz="2400">
                <a:latin typeface="Courier New" pitchFamily="49" charset="0"/>
              </a:rPr>
              <a:t>tests[0] = 79;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	cout &lt;&lt; tests[0];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	cin &gt;&gt; tests[1];</a:t>
            </a:r>
          </a:p>
          <a:p>
            <a:pPr lvl="1">
              <a:buFontTx/>
              <a:buNone/>
            </a:pPr>
            <a:r>
              <a:rPr lang="en-US" altLang="en-US" sz="2400">
                <a:latin typeface="Courier New" pitchFamily="49" charset="0"/>
              </a:rPr>
              <a:t>	tests[4] = tests[0] + tests[1];</a:t>
            </a:r>
          </a:p>
          <a:p>
            <a:r>
              <a:rPr lang="en-US" altLang="en-US" sz="2800"/>
              <a:t>Arrays must be accessed via individual elements:</a:t>
            </a:r>
          </a:p>
          <a:p>
            <a:pPr lvl="1">
              <a:buClr>
                <a:schemeClr val="tx1"/>
              </a:buClr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>
                <a:latin typeface="Courier New" pitchFamily="49" charset="0"/>
              </a:rPr>
              <a:t>cout &lt;&lt; tests; // not legal</a:t>
            </a: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28549010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4997</TotalTime>
  <Words>3157</Words>
  <Application>Microsoft Office PowerPoint</Application>
  <PresentationFormat>On-screen Show (4:3)</PresentationFormat>
  <Paragraphs>405</Paragraphs>
  <Slides>58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Arial</vt:lpstr>
      <vt:lpstr>Calibri</vt:lpstr>
      <vt:lpstr>Courier New</vt:lpstr>
      <vt:lpstr>Times</vt:lpstr>
      <vt:lpstr>Times New Roman</vt:lpstr>
      <vt:lpstr>Office Theme</vt:lpstr>
      <vt:lpstr> Arrays and Vectors</vt:lpstr>
      <vt:lpstr>Arrays Hold Multiple Values</vt:lpstr>
      <vt:lpstr>Array - Memory Layout</vt:lpstr>
      <vt:lpstr>Array Terminology</vt:lpstr>
      <vt:lpstr>Array Terminology</vt:lpstr>
      <vt:lpstr>Size Declarators</vt:lpstr>
      <vt:lpstr>Accessing Array Elements</vt:lpstr>
      <vt:lpstr>Accessing Array Elements</vt:lpstr>
      <vt:lpstr>Accessing Array Elements</vt:lpstr>
      <vt:lpstr>Accessing Array Contents</vt:lpstr>
      <vt:lpstr>Using a Loop to Step Through an Array</vt:lpstr>
      <vt:lpstr>A Closer Look At the Loop</vt:lpstr>
      <vt:lpstr>Activity 13   </vt:lpstr>
      <vt:lpstr>No Bounds Checking in C++</vt:lpstr>
      <vt:lpstr>Code From Program 7-5</vt:lpstr>
      <vt:lpstr>What the Code Does</vt:lpstr>
      <vt:lpstr>No Bounds Checking in C++</vt:lpstr>
      <vt:lpstr>Off-By-One Errors</vt:lpstr>
      <vt:lpstr>Array Initialization</vt:lpstr>
      <vt:lpstr>Code From Program 7-6</vt:lpstr>
      <vt:lpstr>Partial Array Initialization</vt:lpstr>
      <vt:lpstr>Implicit Array Sizing</vt:lpstr>
      <vt:lpstr>The Range-Based for Loop</vt:lpstr>
      <vt:lpstr>The Range-Based for Loop</vt:lpstr>
      <vt:lpstr>The range-based for loop in Program 7-10 </vt:lpstr>
      <vt:lpstr>The Range-Based for Loop versus the Regular for Loop</vt:lpstr>
      <vt:lpstr>Processing Array Contents</vt:lpstr>
      <vt:lpstr>Array Assignment</vt:lpstr>
      <vt:lpstr>Printing the Contents of an Array</vt:lpstr>
      <vt:lpstr>Printing the Contents of an Array</vt:lpstr>
      <vt:lpstr>Printing the Contents of an Array</vt:lpstr>
      <vt:lpstr>Summing and Averaging Array Elements</vt:lpstr>
      <vt:lpstr>Summing and Averaging  Array Elements</vt:lpstr>
      <vt:lpstr>Finding the Highest Value in an Array</vt:lpstr>
      <vt:lpstr>Finding the Lowest Value in an Array</vt:lpstr>
      <vt:lpstr>Activity 14   </vt:lpstr>
      <vt:lpstr>Partially-Filled Arrays</vt:lpstr>
      <vt:lpstr>Comparing Arrays</vt:lpstr>
      <vt:lpstr>Using Parallel Arrays</vt:lpstr>
      <vt:lpstr>Parallel Array Example</vt:lpstr>
      <vt:lpstr>Parallel Arrays in Program 7-15</vt:lpstr>
      <vt:lpstr>PowerPoint Presentation</vt:lpstr>
      <vt:lpstr>PowerPoint Presentation</vt:lpstr>
      <vt:lpstr>Two-Dimensional Arrays</vt:lpstr>
      <vt:lpstr>Two-Dimensional Array Representation</vt:lpstr>
      <vt:lpstr>PowerPoint Presentation</vt:lpstr>
      <vt:lpstr>PowerPoint Presentation</vt:lpstr>
      <vt:lpstr>PowerPoint Presentation</vt:lpstr>
      <vt:lpstr>2D Array Initialization</vt:lpstr>
      <vt:lpstr>Summing All the Elements in a           Two-Dimensional Array</vt:lpstr>
      <vt:lpstr>Summing All the Elements in a           Two-Dimensional Array</vt:lpstr>
      <vt:lpstr>Introduction to the STL vector</vt:lpstr>
      <vt:lpstr>Declaring Vectors</vt:lpstr>
      <vt:lpstr>Adding Elements to a Vector</vt:lpstr>
      <vt:lpstr>Removing Vector Elements</vt:lpstr>
      <vt:lpstr>Using the Range-Based for Loop with a vector in C++ 11 </vt:lpstr>
      <vt:lpstr>Other Useful Member Functions</vt:lpstr>
      <vt:lpstr>Activity 15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1- Introduction</dc:title>
  <dc:creator>sam</dc:creator>
  <cp:lastModifiedBy>Azhar Ud Din</cp:lastModifiedBy>
  <cp:revision>102</cp:revision>
  <dcterms:created xsi:type="dcterms:W3CDTF">2009-12-29T10:39:27Z</dcterms:created>
  <dcterms:modified xsi:type="dcterms:W3CDTF">2025-04-26T12:45:20Z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2025-04-26T12:43:34Z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6199a700-02cf-4ad8-8738-8eb7a4473107</vt:lpwstr>
  </property>
  <property fmtid="{D5CDD505-2E9C-101B-9397-08002B2CF9AE}" pid="7" name="MSIP_Label_defa4170-0d19-0005-0004-bc88714345d2_ActionId">
    <vt:lpwstr>b33273e4-ae14-4dd4-a3e7-89700f0953fd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