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88" r:id="rId4"/>
    <p:sldId id="306" r:id="rId5"/>
    <p:sldId id="289" r:id="rId6"/>
    <p:sldId id="303" r:id="rId7"/>
    <p:sldId id="304" r:id="rId8"/>
    <p:sldId id="290" r:id="rId9"/>
    <p:sldId id="291" r:id="rId10"/>
    <p:sldId id="292" r:id="rId11"/>
    <p:sldId id="293" r:id="rId12"/>
    <p:sldId id="294" r:id="rId13"/>
    <p:sldId id="295" r:id="rId14"/>
    <p:sldId id="307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282" r:id="rId23"/>
    <p:sldId id="30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AA3F4-436D-9C7A-8CCA-060686A60010}" v="70" dt="2025-01-12T18:23:29.438"/>
    <p1510:client id="{65B7EF95-8072-4CAD-A696-46D3A59621BF}" v="680" dt="2025-01-12T20:28:31.427"/>
    <p1510:client id="{870CEBE1-8F8B-D409-56D2-AA31F521A7DF}" v="27" dt="2025-01-11T19:57:44.2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1" autoAdjust="0"/>
    <p:restoredTop sz="94660"/>
  </p:normalViewPr>
  <p:slideViewPr>
    <p:cSldViewPr>
      <p:cViewPr varScale="1">
        <p:scale>
          <a:sx n="78" d="100"/>
          <a:sy n="78" d="100"/>
        </p:scale>
        <p:origin x="15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FEBA4-1B70-4E96-B09C-B293B5971979}" type="datetimeFigureOut">
              <a:rPr lang="pt-PT" smtClean="0"/>
              <a:t>12/01/2025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FBB2C-1034-455C-9452-359157A5AFE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476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22" name="Subtítulo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PT"/>
              <a:t>Faça clique para editar o estilo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E7BC-CA6C-4519-B6E7-F0CA86FBBE4E}" type="datetimeFigureOut">
              <a:rPr lang="en-GB" smtClean="0"/>
              <a:pPr/>
              <a:t>12/01/2025</a:t>
            </a:fld>
            <a:endParaRPr lang="en-GB"/>
          </a:p>
        </p:txBody>
      </p:sp>
      <p:sp>
        <p:nvSpPr>
          <p:cNvPr id="20" name="Marcador de Posição do Rodapé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Marcador de Posição do Número do Diapositivo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3796-D06C-4E63-9B17-7B0CF747C926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E7BC-CA6C-4519-B6E7-F0CA86FBBE4E}" type="datetimeFigureOut">
              <a:rPr lang="en-GB" smtClean="0"/>
              <a:pPr/>
              <a:t>12/01/2025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3796-D06C-4E63-9B17-7B0CF747C926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E7BC-CA6C-4519-B6E7-F0CA86FBBE4E}" type="datetimeFigureOut">
              <a:rPr lang="en-GB" smtClean="0"/>
              <a:pPr/>
              <a:t>12/01/2025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3796-D06C-4E63-9B17-7B0CF747C926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E7BC-CA6C-4519-B6E7-F0CA86FBBE4E}" type="datetimeFigureOut">
              <a:rPr lang="en-GB" smtClean="0"/>
              <a:pPr/>
              <a:t>12/01/2025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3796-D06C-4E63-9B17-7B0CF747C926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ângulo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E7BC-CA6C-4519-B6E7-F0CA86FBBE4E}" type="datetimeFigureOut">
              <a:rPr lang="en-GB" smtClean="0"/>
              <a:pPr/>
              <a:t>12/01/2025</a:t>
            </a:fld>
            <a:endParaRPr lang="en-GB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3796-D06C-4E63-9B17-7B0CF747C926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10" name="Rectângulo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E7BC-CA6C-4519-B6E7-F0CA86FBBE4E}" type="datetimeFigureOut">
              <a:rPr lang="en-GB" smtClean="0"/>
              <a:pPr/>
              <a:t>12/01/2025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3796-D06C-4E63-9B17-7B0CF747C926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E7BC-CA6C-4519-B6E7-F0CA86FBBE4E}" type="datetimeFigureOut">
              <a:rPr lang="en-GB" smtClean="0"/>
              <a:pPr/>
              <a:t>12/01/2025</a:t>
            </a:fld>
            <a:endParaRPr lang="en-GB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3796-D06C-4E63-9B17-7B0CF747C926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E7BC-CA6C-4519-B6E7-F0CA86FBBE4E}" type="datetimeFigureOut">
              <a:rPr lang="en-GB" smtClean="0"/>
              <a:pPr/>
              <a:t>12/01/2025</a:t>
            </a:fld>
            <a:endParaRPr lang="en-GB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3796-D06C-4E63-9B17-7B0CF747C926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ângulo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E7BC-CA6C-4519-B6E7-F0CA86FBBE4E}" type="datetimeFigureOut">
              <a:rPr lang="en-GB" smtClean="0"/>
              <a:pPr/>
              <a:t>12/01/2025</a:t>
            </a:fld>
            <a:endParaRPr lang="en-GB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3796-D06C-4E63-9B17-7B0CF747C926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6" name="Rectângulo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PT"/>
              <a:t>Clique para editar os estilos</a:t>
            </a:r>
          </a:p>
          <a:p>
            <a:pPr lvl="1" eaLnBrk="1" latinLnBrk="0" hangingPunct="1"/>
            <a:r>
              <a:rPr lang="pt-PT"/>
              <a:t>Segundo nível</a:t>
            </a:r>
          </a:p>
          <a:p>
            <a:pPr lvl="2" eaLnBrk="1" latinLnBrk="0" hangingPunct="1"/>
            <a:r>
              <a:rPr lang="pt-PT"/>
              <a:t>Terceiro nível</a:t>
            </a:r>
          </a:p>
          <a:p>
            <a:pPr lvl="3" eaLnBrk="1" latinLnBrk="0" hangingPunct="1"/>
            <a:r>
              <a:rPr lang="pt-PT"/>
              <a:t>Quarto nível</a:t>
            </a:r>
          </a:p>
          <a:p>
            <a:pPr lvl="4" eaLnBrk="1" latinLnBrk="0" hangingPunct="1"/>
            <a:r>
              <a:rPr lang="pt-PT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E7BC-CA6C-4519-B6E7-F0CA86FBBE4E}" type="datetimeFigureOut">
              <a:rPr lang="en-GB" smtClean="0"/>
              <a:pPr/>
              <a:t>12/01/2025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3796-D06C-4E63-9B17-7B0CF747C926}" type="slidenum">
              <a:rPr lang="en-GB" smtClean="0"/>
              <a:pPr/>
              <a:t>‹nº›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0E7BC-CA6C-4519-B6E7-F0CA86FBBE4E}" type="datetimeFigureOut">
              <a:rPr lang="en-GB" smtClean="0"/>
              <a:pPr/>
              <a:t>12/01/2025</a:t>
            </a:fld>
            <a:endParaRPr lang="en-GB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73796-D06C-4E63-9B17-7B0CF747C926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8" name="Rectângulo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pt-PT"/>
              <a:t>Clique no ícone para adicionar uma imagem</a:t>
            </a:r>
            <a:endParaRPr kumimoji="0" lang="en-US" dirty="0"/>
          </a:p>
        </p:txBody>
      </p:sp>
      <p:sp>
        <p:nvSpPr>
          <p:cNvPr id="9" name="Fluxograma: Processo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uxograma: Processo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PT"/>
              <a:t>Clique para editar os estilos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ular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Anel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ângulo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Marcador de Posição do Título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pt-PT"/>
              <a:t>Clique para editar o estilo</a:t>
            </a:r>
            <a:endParaRPr kumimoji="0" lang="en-US"/>
          </a:p>
        </p:txBody>
      </p:sp>
      <p:sp>
        <p:nvSpPr>
          <p:cNvPr id="9" name="Marcador de Posição do Texto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pt-PT"/>
              <a:t>Clique para editar os estilos</a:t>
            </a:r>
          </a:p>
          <a:p>
            <a:pPr lvl="1" eaLnBrk="1" latinLnBrk="0" hangingPunct="1"/>
            <a:r>
              <a:rPr kumimoji="0" lang="pt-PT"/>
              <a:t>Segundo nível</a:t>
            </a:r>
          </a:p>
          <a:p>
            <a:pPr lvl="2" eaLnBrk="1" latinLnBrk="0" hangingPunct="1"/>
            <a:r>
              <a:rPr kumimoji="0" lang="pt-PT"/>
              <a:t>Terceiro nível</a:t>
            </a:r>
          </a:p>
          <a:p>
            <a:pPr lvl="3" eaLnBrk="1" latinLnBrk="0" hangingPunct="1"/>
            <a:r>
              <a:rPr kumimoji="0" lang="pt-PT"/>
              <a:t>Quarto nível</a:t>
            </a:r>
          </a:p>
          <a:p>
            <a:pPr lvl="4" eaLnBrk="1" latinLnBrk="0" hangingPunct="1"/>
            <a:r>
              <a:rPr kumimoji="0" lang="pt-PT"/>
              <a:t>Quinto nível</a:t>
            </a:r>
            <a:endParaRPr kumimoji="0" lang="en-US"/>
          </a:p>
        </p:txBody>
      </p:sp>
      <p:sp>
        <p:nvSpPr>
          <p:cNvPr id="24" name="Marcador de Posição da Data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790E7BC-CA6C-4519-B6E7-F0CA86FBBE4E}" type="datetimeFigureOut">
              <a:rPr lang="en-GB" smtClean="0"/>
              <a:pPr/>
              <a:t>12/01/2025</a:t>
            </a:fld>
            <a:endParaRPr lang="en-GB"/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GB"/>
          </a:p>
        </p:txBody>
      </p:sp>
      <p:sp>
        <p:nvSpPr>
          <p:cNvPr id="22" name="Marcador de Posição do Número do Diapositivo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9473796-D06C-4E63-9B17-7B0CF747C926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15" name="Rectângulo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14332" y="904080"/>
            <a:ext cx="8316416" cy="2524920"/>
          </a:xfrm>
        </p:spPr>
        <p:txBody>
          <a:bodyPr>
            <a:normAutofit fontScale="90000"/>
          </a:bodyPr>
          <a:lstStyle/>
          <a:p>
            <a:pPr algn="ctr"/>
            <a:r>
              <a:rPr lang="pt-PT" b="1" dirty="0">
                <a:solidFill>
                  <a:schemeClr val="tx1"/>
                </a:solidFill>
              </a:rPr>
              <a:t>Unidade Curricular de Bases de Dados</a:t>
            </a:r>
            <a:br>
              <a:rPr lang="en-GB" dirty="0"/>
            </a:br>
            <a:r>
              <a:rPr lang="pt-PT" sz="3600" dirty="0">
                <a:solidFill>
                  <a:schemeClr val="tx1"/>
                </a:solidFill>
              </a:rPr>
              <a:t>Ano Letivo de 2024/2025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38813" y="4330344"/>
            <a:ext cx="7406640" cy="1752600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PT" sz="7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Alexandra Calafate (A100060)</a:t>
            </a:r>
            <a:endParaRPr lang="pt-PT" sz="7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7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Hélder Simão Pereira (A102521)</a:t>
            </a:r>
            <a:endParaRPr lang="pt-PT" sz="7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7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Guilherme Duarte (A101122)</a:t>
            </a:r>
            <a:endParaRPr lang="pt-PT" sz="7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PT" sz="72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Killian</a:t>
            </a:r>
            <a:r>
              <a:rPr lang="pt-PT" sz="7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Oliveira (A105532)</a:t>
            </a:r>
            <a:endParaRPr lang="pt-PT" sz="7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pt-PT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GB"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7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Janeiro,2025</a:t>
            </a:r>
            <a:endParaRPr lang="en-GB" sz="7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1026" name="Picture 2" descr="corReitor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4725144"/>
            <a:ext cx="2151512" cy="1078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411483" y="5823034"/>
            <a:ext cx="27305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Universidade do Minho</a:t>
            </a:r>
            <a:endParaRPr kumimoji="0" lang="en-GB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200" b="0" i="0" u="none" strike="noStrike" cap="none" normalizeH="0" baseline="0" dirty="0">
                <a:ln>
                  <a:noFill/>
                </a:ln>
                <a:solidFill>
                  <a:srgbClr val="A6A6A6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Licenciatura em Ciências da Computação</a:t>
            </a:r>
            <a:endParaRPr kumimoji="0" lang="pt-P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4BDDA2B8-D575-D9CD-3BF3-B35AF957F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616" y="116632"/>
            <a:ext cx="7636932" cy="1075691"/>
          </a:xfrm>
        </p:spPr>
        <p:txBody>
          <a:bodyPr lIns="91440" tIns="45720" rIns="91440" bIns="45720" anchor="t">
            <a:normAutofit/>
          </a:bodyPr>
          <a:lstStyle/>
          <a:p>
            <a:pPr indent="-283210"/>
            <a:r>
              <a:rPr lang="pt-PT" sz="2000" dirty="0">
                <a:latin typeface="Arial"/>
                <a:ea typeface="+mn-lt"/>
                <a:cs typeface="+mn-lt"/>
              </a:rPr>
              <a:t>Dado o nome de uma universidade saber quais são os seus atletas (exemplo: Universidade de Cambridge) </a:t>
            </a:r>
            <a:endParaRPr lang="pt-PT" sz="2000">
              <a:latin typeface="Arial"/>
              <a:ea typeface="+mn-lt"/>
              <a:cs typeface="+mn-lt"/>
            </a:endParaRP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70CBBDF-933E-B37A-80D8-9D8EF64DB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0806" y="3939255"/>
            <a:ext cx="7636934" cy="789940"/>
          </a:xfrm>
        </p:spPr>
        <p:txBody>
          <a:bodyPr lIns="91440" tIns="45720" rIns="91440" bIns="45720" anchor="t">
            <a:normAutofit/>
          </a:bodyPr>
          <a:lstStyle/>
          <a:p>
            <a:pPr indent="-283210"/>
            <a:r>
              <a:rPr lang="pt-PT" sz="2000" dirty="0">
                <a:latin typeface="Arial"/>
                <a:ea typeface="+mn-lt"/>
                <a:cs typeface="+mn-lt"/>
              </a:rPr>
              <a:t>Saber a nacionalidade com mais atletas </a:t>
            </a:r>
            <a:endParaRPr lang="pt-PT" dirty="0">
              <a:latin typeface="Arial"/>
              <a:ea typeface="+mn-lt"/>
              <a:cs typeface="+mn-lt"/>
            </a:endParaRPr>
          </a:p>
        </p:txBody>
      </p:sp>
      <p:pic>
        <p:nvPicPr>
          <p:cNvPr id="3074" name="Imagem 1">
            <a:extLst>
              <a:ext uri="{FF2B5EF4-FFF2-40B4-BE49-F238E27FC236}">
                <a16:creationId xmlns:a16="http://schemas.microsoft.com/office/drawing/2014/main" id="{4EFA0AB8-AE91-58CB-2790-C76D6502E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61" y="917017"/>
            <a:ext cx="7611831" cy="103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Imagem 1">
            <a:extLst>
              <a:ext uri="{FF2B5EF4-FFF2-40B4-BE49-F238E27FC236}">
                <a16:creationId xmlns:a16="http://schemas.microsoft.com/office/drawing/2014/main" id="{2C7D9FEF-D641-F529-239B-B843E7A32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340" y="1992708"/>
            <a:ext cx="5732294" cy="1848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Imagem 1">
            <a:extLst>
              <a:ext uri="{FF2B5EF4-FFF2-40B4-BE49-F238E27FC236}">
                <a16:creationId xmlns:a16="http://schemas.microsoft.com/office/drawing/2014/main" id="{ECB59B32-3019-D0AF-344A-13A201D45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75" y="4431164"/>
            <a:ext cx="5678369" cy="180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Imagem 1">
            <a:extLst>
              <a:ext uri="{FF2B5EF4-FFF2-40B4-BE49-F238E27FC236}">
                <a16:creationId xmlns:a16="http://schemas.microsoft.com/office/drawing/2014/main" id="{5168B434-79C2-6321-3FDA-35AFE7F07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659813"/>
            <a:ext cx="3572454" cy="78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636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9DB58D-198A-5ADE-582B-D247B55BF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496" y="954341"/>
            <a:ext cx="8153400" cy="361944"/>
          </a:xfrm>
        </p:spPr>
        <p:txBody>
          <a:bodyPr lIns="91440" tIns="45720" rIns="91440" bIns="45720" anchor="t">
            <a:normAutofit fontScale="92500" lnSpcReduction="10000"/>
          </a:bodyPr>
          <a:lstStyle/>
          <a:p>
            <a:pPr indent="-283210"/>
            <a:r>
              <a:rPr lang="pt-PT" sz="2000" dirty="0" err="1">
                <a:latin typeface="Arial"/>
                <a:ea typeface="+mn-lt"/>
                <a:cs typeface="+mn-lt"/>
              </a:rPr>
              <a:t>View</a:t>
            </a:r>
            <a:r>
              <a:rPr lang="pt-PT" sz="2000" dirty="0">
                <a:latin typeface="Arial"/>
                <a:ea typeface="+mn-lt"/>
                <a:cs typeface="+mn-lt"/>
              </a:rPr>
              <a:t> sobre o número de participantes e de Staffs em cada Evento </a:t>
            </a:r>
          </a:p>
        </p:txBody>
      </p:sp>
      <p:pic>
        <p:nvPicPr>
          <p:cNvPr id="4098" name="Imagem 1">
            <a:extLst>
              <a:ext uri="{FF2B5EF4-FFF2-40B4-BE49-F238E27FC236}">
                <a16:creationId xmlns:a16="http://schemas.microsoft.com/office/drawing/2014/main" id="{95A04896-44B2-C66D-0F6B-DC5A81555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390432"/>
            <a:ext cx="4608512" cy="389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Imagem 1">
            <a:extLst>
              <a:ext uri="{FF2B5EF4-FFF2-40B4-BE49-F238E27FC236}">
                <a16:creationId xmlns:a16="http://schemas.microsoft.com/office/drawing/2014/main" id="{534210E6-370A-D5EB-894B-2F35EFD21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522548"/>
            <a:ext cx="5796136" cy="31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FC860C2-29E3-B2D0-AEB8-DFCC73ECF684}"/>
              </a:ext>
            </a:extLst>
          </p:cNvPr>
          <p:cNvSpPr txBox="1"/>
          <p:nvPr/>
        </p:nvSpPr>
        <p:spPr>
          <a:xfrm>
            <a:off x="251520" y="157640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>
                <a:latin typeface="Arial"/>
                <a:ea typeface="+mj-lt"/>
                <a:cs typeface="+mj-lt"/>
              </a:rPr>
              <a:t>Definição e caracterização das vistas de utilização em SQL (alguns exemplos) 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28437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9DB58D-198A-5ADE-582B-D247B55BF26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251519" y="260648"/>
            <a:ext cx="8369300" cy="1008112"/>
          </a:xfrm>
        </p:spPr>
        <p:txBody>
          <a:bodyPr lIns="91440" tIns="45720" rIns="91440" bIns="45720" anchor="t">
            <a:noAutofit/>
          </a:bodyPr>
          <a:lstStyle/>
          <a:p>
            <a:pPr marL="342900" lvl="0" indent="-342900" algn="l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18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View</a:t>
            </a: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que mostra quais universidades têm atletas a participar no maior número de modalidades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Imagem 1">
            <a:extLst>
              <a:ext uri="{FF2B5EF4-FFF2-40B4-BE49-F238E27FC236}">
                <a16:creationId xmlns:a16="http://schemas.microsoft.com/office/drawing/2014/main" id="{3409F4C2-E502-600B-DA51-973CB6B89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268760"/>
            <a:ext cx="6782969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Imagem 1">
            <a:extLst>
              <a:ext uri="{FF2B5EF4-FFF2-40B4-BE49-F238E27FC236}">
                <a16:creationId xmlns:a16="http://schemas.microsoft.com/office/drawing/2014/main" id="{10B57661-D598-2C71-54CC-190B95BD5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293096"/>
            <a:ext cx="4968553" cy="226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43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A7BD01E-6431-7557-20D2-C6055AF53A7D}"/>
              </a:ext>
            </a:extLst>
          </p:cNvPr>
          <p:cNvSpPr txBox="1"/>
          <p:nvPr/>
        </p:nvSpPr>
        <p:spPr>
          <a:xfrm>
            <a:off x="1048546" y="476672"/>
            <a:ext cx="8095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>
                <a:latin typeface="Arial"/>
                <a:ea typeface="+mj-lt"/>
                <a:cs typeface="+mj-lt"/>
              </a:rPr>
              <a:t>Definição dos perfis de utilização para cada utilizador da base de dados</a:t>
            </a:r>
            <a:endParaRPr lang="pt-PT" sz="2400" dirty="0"/>
          </a:p>
        </p:txBody>
      </p:sp>
      <p:pic>
        <p:nvPicPr>
          <p:cNvPr id="6146" name="Imagem 1">
            <a:extLst>
              <a:ext uri="{FF2B5EF4-FFF2-40B4-BE49-F238E27FC236}">
                <a16:creationId xmlns:a16="http://schemas.microsoft.com/office/drawing/2014/main" id="{BD6C36C9-FE33-AC4E-A876-DCCED2123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84784"/>
            <a:ext cx="4808537" cy="461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6441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Imagem 1">
            <a:extLst>
              <a:ext uri="{FF2B5EF4-FFF2-40B4-BE49-F238E27FC236}">
                <a16:creationId xmlns:a16="http://schemas.microsoft.com/office/drawing/2014/main" id="{A10F41E1-5720-3AEB-EA0F-42FD14C56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7805319" cy="2651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62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B11FE78-C52C-7195-8D0B-A75DC3F4FA1E}"/>
              </a:ext>
            </a:extLst>
          </p:cNvPr>
          <p:cNvSpPr txBox="1"/>
          <p:nvPr/>
        </p:nvSpPr>
        <p:spPr>
          <a:xfrm>
            <a:off x="2128863" y="692696"/>
            <a:ext cx="4886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Arial"/>
                <a:ea typeface="+mj-lt"/>
                <a:cs typeface="+mj-lt"/>
              </a:rPr>
              <a:t>Indexação</a:t>
            </a:r>
            <a:r>
              <a:rPr lang="en-US" sz="2400" b="1" dirty="0">
                <a:latin typeface="Arial"/>
                <a:ea typeface="+mj-lt"/>
                <a:cs typeface="+mj-lt"/>
              </a:rPr>
              <a:t> do Sistema de Dados</a:t>
            </a:r>
            <a:endParaRPr lang="pt-PT" sz="2400" b="1" dirty="0"/>
          </a:p>
        </p:txBody>
      </p:sp>
      <p:pic>
        <p:nvPicPr>
          <p:cNvPr id="8194" name="Imagem 1">
            <a:extLst>
              <a:ext uri="{FF2B5EF4-FFF2-40B4-BE49-F238E27FC236}">
                <a16:creationId xmlns:a16="http://schemas.microsoft.com/office/drawing/2014/main" id="{5711547D-83FB-01EC-5F5A-92F0E98C0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80" y="2168860"/>
            <a:ext cx="695804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135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DAE54A-A786-6D8D-C3C2-7A0D267BA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8107" y="718079"/>
            <a:ext cx="7139516" cy="991024"/>
          </a:xfrm>
        </p:spPr>
        <p:txBody>
          <a:bodyPr lIns="91440" tIns="45720" rIns="91440" bIns="45720" anchor="t">
            <a:normAutofit/>
          </a:bodyPr>
          <a:lstStyle/>
          <a:p>
            <a:pPr indent="-283210"/>
            <a:r>
              <a:rPr lang="en-US" sz="2000" dirty="0" err="1">
                <a:latin typeface="Arial"/>
                <a:ea typeface="+mn-lt"/>
                <a:cs typeface="+mn-lt"/>
              </a:rPr>
              <a:t>Procedimento</a:t>
            </a:r>
            <a:r>
              <a:rPr lang="en-US" sz="2000" dirty="0">
                <a:latin typeface="Arial"/>
                <a:ea typeface="+mn-lt"/>
                <a:cs typeface="+mn-lt"/>
              </a:rPr>
              <a:t> de </a:t>
            </a:r>
            <a:r>
              <a:rPr lang="en-US" sz="2000" dirty="0" err="1">
                <a:latin typeface="Arial"/>
                <a:ea typeface="+mn-lt"/>
                <a:cs typeface="+mn-lt"/>
              </a:rPr>
              <a:t>adicionar</a:t>
            </a:r>
            <a:r>
              <a:rPr lang="en-US" sz="2000" dirty="0">
                <a:latin typeface="Arial"/>
                <a:ea typeface="+mn-lt"/>
                <a:cs typeface="+mn-lt"/>
              </a:rPr>
              <a:t> um </a:t>
            </a:r>
            <a:r>
              <a:rPr lang="en-US" sz="2000" dirty="0" err="1">
                <a:latin typeface="Arial"/>
                <a:ea typeface="+mn-lt"/>
                <a:cs typeface="+mn-lt"/>
              </a:rPr>
              <a:t>Atleta</a:t>
            </a:r>
            <a:r>
              <a:rPr lang="en-US" sz="2000" dirty="0">
                <a:latin typeface="Arial"/>
                <a:ea typeface="+mn-lt"/>
                <a:cs typeface="+mn-lt"/>
              </a:rPr>
              <a:t> novo 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6CC2716-ADC2-007D-C312-C93008A0411C}"/>
              </a:ext>
            </a:extLst>
          </p:cNvPr>
          <p:cNvSpPr txBox="1"/>
          <p:nvPr/>
        </p:nvSpPr>
        <p:spPr>
          <a:xfrm>
            <a:off x="1816031" y="133304"/>
            <a:ext cx="6378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Arial"/>
                <a:ea typeface="+mj-lt"/>
                <a:cs typeface="+mj-lt"/>
              </a:rPr>
              <a:t>Procedimentos</a:t>
            </a:r>
            <a:r>
              <a:rPr lang="en-US" sz="3200" b="1" dirty="0">
                <a:latin typeface="Arial"/>
                <a:ea typeface="+mj-lt"/>
                <a:cs typeface="+mj-lt"/>
              </a:rPr>
              <a:t> </a:t>
            </a:r>
            <a:r>
              <a:rPr lang="en-US" sz="3200" b="1" dirty="0" err="1">
                <a:latin typeface="Arial"/>
                <a:ea typeface="+mj-lt"/>
                <a:cs typeface="+mj-lt"/>
              </a:rPr>
              <a:t>Implementados</a:t>
            </a:r>
            <a:r>
              <a:rPr lang="en-US" sz="3200" b="1" dirty="0">
                <a:latin typeface="Arial"/>
                <a:ea typeface="+mj-lt"/>
                <a:cs typeface="+mj-lt"/>
              </a:rPr>
              <a:t> </a:t>
            </a:r>
            <a:endParaRPr lang="pt-PT" sz="3200" dirty="0"/>
          </a:p>
        </p:txBody>
      </p:sp>
      <p:pic>
        <p:nvPicPr>
          <p:cNvPr id="9218" name="Imagem 1">
            <a:extLst>
              <a:ext uri="{FF2B5EF4-FFF2-40B4-BE49-F238E27FC236}">
                <a16:creationId xmlns:a16="http://schemas.microsoft.com/office/drawing/2014/main" id="{065D6AA1-CF01-7F36-440E-6974044E5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196752"/>
            <a:ext cx="6424314" cy="327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Imagem 1">
            <a:extLst>
              <a:ext uri="{FF2B5EF4-FFF2-40B4-BE49-F238E27FC236}">
                <a16:creationId xmlns:a16="http://schemas.microsoft.com/office/drawing/2014/main" id="{A04DFAC4-B3DB-50B9-927C-0547F3C88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618436"/>
            <a:ext cx="1873880" cy="208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7784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CEA17D2-F5FA-6A9E-A82A-05E3A5A539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6422" y="440668"/>
            <a:ext cx="3810000" cy="1224136"/>
          </a:xfrm>
        </p:spPr>
        <p:txBody>
          <a:bodyPr lIns="91440" tIns="45720" rIns="91440" bIns="45720" anchor="t">
            <a:normAutofit/>
          </a:bodyPr>
          <a:lstStyle/>
          <a:p>
            <a:pPr marL="0"/>
            <a:r>
              <a:rPr lang="pt-PT" sz="2000" dirty="0">
                <a:latin typeface="Arial"/>
                <a:ea typeface="+mn-lt"/>
                <a:cs typeface="Arial"/>
              </a:rPr>
              <a:t>Procedimento de estabelecer a relação entre um treinador e uma modalidade nova </a:t>
            </a:r>
            <a:endParaRPr lang="pt-PT" sz="2000" dirty="0">
              <a:latin typeface="Arial"/>
              <a:cs typeface="Arial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4270D0-DEB3-1CA7-C6B3-5FC2F7C77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8064" y="419220"/>
            <a:ext cx="3678560" cy="1224136"/>
          </a:xfrm>
        </p:spPr>
        <p:txBody>
          <a:bodyPr lIns="91440" tIns="45720" rIns="91440" bIns="45720" anchor="t">
            <a:normAutofit lnSpcReduction="10000"/>
          </a:bodyPr>
          <a:lstStyle/>
          <a:p>
            <a:pPr marL="82550" indent="0">
              <a:buNone/>
            </a:pPr>
            <a:r>
              <a:rPr lang="pt-PT" sz="2000" dirty="0">
                <a:latin typeface="Arial"/>
                <a:ea typeface="+mn-lt"/>
                <a:cs typeface="+mn-lt"/>
              </a:rPr>
              <a:t>Procedimento de remover um atleta da base de dados, incluindo os registos associados </a:t>
            </a:r>
          </a:p>
        </p:txBody>
      </p:sp>
      <p:pic>
        <p:nvPicPr>
          <p:cNvPr id="10242" name="Imagem 1">
            <a:extLst>
              <a:ext uri="{FF2B5EF4-FFF2-40B4-BE49-F238E27FC236}">
                <a16:creationId xmlns:a16="http://schemas.microsoft.com/office/drawing/2014/main" id="{7F51A23F-4B67-19AB-EAD7-9CA94A690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37" y="1700808"/>
            <a:ext cx="426777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Imagem 1">
            <a:extLst>
              <a:ext uri="{FF2B5EF4-FFF2-40B4-BE49-F238E27FC236}">
                <a16:creationId xmlns:a16="http://schemas.microsoft.com/office/drawing/2014/main" id="{8E25A773-BE8D-DC96-5DC6-8FC850CDC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694" y="1826822"/>
            <a:ext cx="4379285" cy="3852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77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6834B8-4DE9-05D5-9953-27D875677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2560" y="2060848"/>
            <a:ext cx="7406640" cy="3294456"/>
          </a:xfrm>
        </p:spPr>
        <p:txBody>
          <a:bodyPr lIns="91440" tIns="0" rIns="91440" bIns="45720" anchor="t">
            <a:normAutofit/>
          </a:bodyPr>
          <a:lstStyle/>
          <a:p>
            <a:pPr marL="27305"/>
            <a:r>
              <a:rPr lang="pt-PT" sz="2000" dirty="0">
                <a:solidFill>
                  <a:srgbClr val="1A1827"/>
                </a:solidFill>
                <a:latin typeface="Arial"/>
                <a:ea typeface="+mn-lt"/>
                <a:cs typeface="+mn-lt"/>
              </a:rPr>
              <a:t>Para que uma base de dados seja utilizada de forma eficaz, é essencial garantir certos aspetos, como a disponibilidade, a integridade e a confidencialidade dos dados armazenados:</a:t>
            </a:r>
          </a:p>
          <a:p>
            <a:pPr marL="27305"/>
            <a:endParaRPr lang="pt-PT" dirty="0">
              <a:latin typeface="Gill Sans MT"/>
              <a:ea typeface="+mn-lt"/>
              <a:cs typeface="+mn-lt"/>
            </a:endParaRPr>
          </a:p>
          <a:p>
            <a:pPr marL="370205" indent="-342900">
              <a:buFont typeface="Arial"/>
              <a:buChar char="•"/>
            </a:pPr>
            <a:r>
              <a:rPr lang="pt-PT" sz="2000" b="1" dirty="0">
                <a:latin typeface="Arial"/>
                <a:cs typeface="Arial"/>
              </a:rPr>
              <a:t>Confidencialidade</a:t>
            </a:r>
          </a:p>
          <a:p>
            <a:pPr marL="370205" indent="-342900">
              <a:buFont typeface="Arial"/>
              <a:buChar char="•"/>
            </a:pPr>
            <a:r>
              <a:rPr lang="pt-PT" sz="2000" b="1" dirty="0">
                <a:latin typeface="Arial"/>
                <a:cs typeface="Arial"/>
              </a:rPr>
              <a:t>Integridade</a:t>
            </a:r>
          </a:p>
          <a:p>
            <a:pPr marL="370205" indent="-342900">
              <a:buFont typeface="Arial"/>
              <a:buChar char="•"/>
            </a:pPr>
            <a:r>
              <a:rPr lang="pt-PT" sz="2000" b="1" dirty="0">
                <a:latin typeface="Arial"/>
                <a:cs typeface="Arial"/>
              </a:rPr>
              <a:t>Disponibilidade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13A218-A44A-1EB9-3F9B-25B0EA1A6AB4}"/>
              </a:ext>
            </a:extLst>
          </p:cNvPr>
          <p:cNvSpPr txBox="1"/>
          <p:nvPr/>
        </p:nvSpPr>
        <p:spPr>
          <a:xfrm>
            <a:off x="2063931" y="404664"/>
            <a:ext cx="6143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>
                <a:latin typeface="Arial"/>
                <a:ea typeface="+mj-lt"/>
                <a:cs typeface="+mj-lt"/>
              </a:rPr>
              <a:t>Plano de segurança e recuperação de dados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77793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8751ED-4AB8-83F9-3FED-7122B95B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648" y="1772816"/>
            <a:ext cx="7411408" cy="4529747"/>
          </a:xfrm>
        </p:spPr>
        <p:txBody>
          <a:bodyPr lIns="91440" tIns="45720" rIns="91440" bIns="45720" anchor="t">
            <a:normAutofit/>
          </a:bodyPr>
          <a:lstStyle/>
          <a:p>
            <a:pPr indent="-283210"/>
            <a:r>
              <a:rPr lang="pt-PT" sz="2000" b="1" dirty="0">
                <a:latin typeface="Arial"/>
                <a:ea typeface="+mn-lt"/>
                <a:cs typeface="+mn-lt"/>
              </a:rPr>
              <a:t>Confidencialidade:</a:t>
            </a:r>
            <a:r>
              <a:rPr lang="pt-PT" sz="2000" dirty="0">
                <a:latin typeface="Arial"/>
                <a:ea typeface="+mn-lt"/>
                <a:cs typeface="+mn-lt"/>
              </a:rPr>
              <a:t> A base de dados contém informações sensíveis, como dados de clientes e detalhes de encomendas. Para proteger essas informações contra acessos não autorizados, é crucial manter os dados encriptados. Assim, mesmo em caso de invasão dos servidores, os dados permanecerão inacessíveis. O </a:t>
            </a:r>
            <a:r>
              <a:rPr lang="pt-PT" sz="2000" dirty="0" err="1">
                <a:latin typeface="Arial"/>
                <a:ea typeface="+mn-lt"/>
                <a:cs typeface="+mn-lt"/>
              </a:rPr>
              <a:t>MySQL</a:t>
            </a:r>
            <a:r>
              <a:rPr lang="pt-PT" sz="2000" dirty="0">
                <a:latin typeface="Arial"/>
                <a:ea typeface="+mn-lt"/>
                <a:cs typeface="+mn-lt"/>
              </a:rPr>
              <a:t> oferece a funcionalidade de “criptografia de chave pública” como uma solução eficaz para garantir a confidencialidade das informações. </a:t>
            </a:r>
          </a:p>
        </p:txBody>
      </p:sp>
    </p:spTree>
    <p:extLst>
      <p:ext uri="{BB962C8B-B14F-4D97-AF65-F5344CB8AC3E}">
        <p14:creationId xmlns:p14="http://schemas.microsoft.com/office/powerpoint/2010/main" val="174419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067944" y="1340768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200" b="1" dirty="0">
                <a:latin typeface="Arial" pitchFamily="34" charset="0"/>
                <a:cs typeface="Arial" pitchFamily="34" charset="0"/>
              </a:rPr>
              <a:t>Resumo</a:t>
            </a:r>
            <a:endParaRPr lang="en-GB" sz="3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403648" y="2780928"/>
            <a:ext cx="73448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Arial" pitchFamily="34" charset="0"/>
                <a:cs typeface="Arial" pitchFamily="34" charset="0"/>
              </a:rPr>
              <a:t>	O objetivo deste trabalho é desenvolver um sistema de base de dados para o caso de estudo no domínio da “Gestão de Atletas, Equipas e Resultados de uma Competição Desportiva Multimodalidade”.</a:t>
            </a:r>
          </a:p>
          <a:p>
            <a:r>
              <a:rPr lang="pt-PT" sz="2000" dirty="0">
                <a:latin typeface="Arial" pitchFamily="34" charset="0"/>
                <a:cs typeface="Arial" pitchFamily="34" charset="0"/>
              </a:rPr>
              <a:t>Criamos uma base de dados para os organizadores de um evento desportivo, de forma organizada e de fácil compreensão. </a:t>
            </a:r>
          </a:p>
          <a:p>
            <a:pPr algn="just"/>
            <a:endParaRPr lang="pt-PT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8751ED-4AB8-83F9-3FED-7122B95B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908720"/>
            <a:ext cx="7411408" cy="4529747"/>
          </a:xfrm>
        </p:spPr>
        <p:txBody>
          <a:bodyPr lIns="91440" tIns="45720" rIns="91440" bIns="45720" anchor="t">
            <a:normAutofit/>
          </a:bodyPr>
          <a:lstStyle/>
          <a:p>
            <a:pPr indent="-283210"/>
            <a:r>
              <a:rPr lang="pt-PT" sz="2000" b="1" dirty="0">
                <a:latin typeface="Arial"/>
                <a:ea typeface="+mn-lt"/>
                <a:cs typeface="+mn-lt"/>
              </a:rPr>
              <a:t>Integridade:</a:t>
            </a:r>
            <a:r>
              <a:rPr lang="pt-PT" sz="2000" dirty="0">
                <a:latin typeface="Arial"/>
                <a:ea typeface="+mn-lt"/>
                <a:cs typeface="+mn-lt"/>
              </a:rPr>
              <a:t> Para assegurar a integridade da base de dados, é necessário implementar uma prática fundamental: Backups regulares: É imprescindível realizar cópias de segurança frequentes dos dados para evitar perdas significativas. Os backups também devem seguir os mesmos padrões de segurança aplicados à base de dados principal. O comando “</a:t>
            </a:r>
            <a:r>
              <a:rPr lang="pt-PT" sz="2000" dirty="0" err="1">
                <a:latin typeface="Arial"/>
                <a:ea typeface="+mn-lt"/>
                <a:cs typeface="+mn-lt"/>
              </a:rPr>
              <a:t>mysqldump</a:t>
            </a:r>
            <a:r>
              <a:rPr lang="pt-PT" sz="2000" dirty="0">
                <a:latin typeface="Arial"/>
                <a:ea typeface="+mn-lt"/>
                <a:cs typeface="+mn-lt"/>
              </a:rPr>
              <a:t>”, disponível no </a:t>
            </a:r>
            <a:r>
              <a:rPr lang="pt-PT" sz="2000" dirty="0" err="1">
                <a:latin typeface="Arial"/>
                <a:ea typeface="+mn-lt"/>
                <a:cs typeface="+mn-lt"/>
              </a:rPr>
              <a:t>MySQL</a:t>
            </a:r>
            <a:r>
              <a:rPr lang="pt-PT" sz="2000" dirty="0">
                <a:latin typeface="Arial"/>
                <a:ea typeface="+mn-lt"/>
                <a:cs typeface="+mn-lt"/>
              </a:rPr>
              <a:t>, é ferramenta usada para este propósito. </a:t>
            </a:r>
          </a:p>
          <a:p>
            <a:pPr indent="-283210"/>
            <a:endParaRPr lang="pt-PT" sz="2000" dirty="0">
              <a:latin typeface="Arial"/>
              <a:ea typeface="+mn-lt"/>
              <a:cs typeface="+mn-lt"/>
            </a:endParaRPr>
          </a:p>
          <a:p>
            <a:pPr indent="-283210"/>
            <a:endParaRPr lang="pt-PT" sz="2000" dirty="0">
              <a:latin typeface="Arial"/>
              <a:ea typeface="+mn-lt"/>
              <a:cs typeface="+mn-lt"/>
            </a:endParaRPr>
          </a:p>
        </p:txBody>
      </p:sp>
      <p:pic>
        <p:nvPicPr>
          <p:cNvPr id="11267" name="Imagem 1">
            <a:extLst>
              <a:ext uri="{FF2B5EF4-FFF2-40B4-BE49-F238E27FC236}">
                <a16:creationId xmlns:a16="http://schemas.microsoft.com/office/drawing/2014/main" id="{B45239E4-CE5B-A18B-5F1A-901EF6659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969" y="4005064"/>
            <a:ext cx="6082750" cy="22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6588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8751ED-4AB8-83F9-3FED-7122B95B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640" y="2060848"/>
            <a:ext cx="7411408" cy="4529747"/>
          </a:xfrm>
        </p:spPr>
        <p:txBody>
          <a:bodyPr lIns="91440" tIns="45720" rIns="91440" bIns="45720" anchor="t">
            <a:normAutofit/>
          </a:bodyPr>
          <a:lstStyle/>
          <a:p>
            <a:pPr indent="-283210"/>
            <a:r>
              <a:rPr lang="pt-PT" sz="2000" b="1" dirty="0">
                <a:latin typeface="Arial"/>
                <a:ea typeface="+mn-lt"/>
                <a:cs typeface="+mn-lt"/>
              </a:rPr>
              <a:t>Disponibilidade:</a:t>
            </a:r>
            <a:r>
              <a:rPr lang="pt-PT" sz="2000" dirty="0">
                <a:latin typeface="Arial"/>
                <a:ea typeface="+mn-lt"/>
                <a:cs typeface="+mn-lt"/>
              </a:rPr>
              <a:t> O número de utilizadores com </a:t>
            </a:r>
            <a:r>
              <a:rPr lang="pt-PT" sz="2000" dirty="0" err="1">
                <a:latin typeface="Arial"/>
                <a:ea typeface="+mn-lt"/>
                <a:cs typeface="+mn-lt"/>
              </a:rPr>
              <a:t>permições</a:t>
            </a:r>
            <a:r>
              <a:rPr lang="pt-PT" sz="2000" dirty="0">
                <a:latin typeface="Arial"/>
                <a:ea typeface="+mn-lt"/>
                <a:cs typeface="+mn-lt"/>
              </a:rPr>
              <a:t> para modificar a base de dados deve ser reduzido ao mínimo necessário. Além disso, as permissões devem ser configuradas de forma restritiva, garantindo que os utilizadores possam desempenhar suas funções sem comprometer a segurança. Para tal, recomenda-se a criação de contas de utilizadores, com as permissões ajustadas por meio dos comandos “GRANT” e “REVOKE”. </a:t>
            </a:r>
          </a:p>
        </p:txBody>
      </p:sp>
    </p:spTree>
    <p:extLst>
      <p:ext uri="{BB962C8B-B14F-4D97-AF65-F5344CB8AC3E}">
        <p14:creationId xmlns:p14="http://schemas.microsoft.com/office/powerpoint/2010/main" val="438888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1F7FE6A-3C4A-5AD1-3A7B-054CC6725B89}"/>
              </a:ext>
            </a:extLst>
          </p:cNvPr>
          <p:cNvSpPr txBox="1"/>
          <p:nvPr/>
        </p:nvSpPr>
        <p:spPr>
          <a:xfrm>
            <a:off x="1424495" y="404664"/>
            <a:ext cx="676875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sz="3200" b="1" dirty="0">
                <a:latin typeface="Arial"/>
                <a:cs typeface="Arial"/>
              </a:rPr>
              <a:t>Conclusão e Trabalho Futuro</a:t>
            </a:r>
            <a:endParaRPr lang="pt-PT" sz="3200" b="1" dirty="0">
              <a:latin typeface="Arial"/>
              <a:ea typeface="+mn-lt"/>
              <a:cs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85110C-961F-8F5B-7421-9744D481692B}"/>
              </a:ext>
            </a:extLst>
          </p:cNvPr>
          <p:cNvSpPr txBox="1"/>
          <p:nvPr/>
        </p:nvSpPr>
        <p:spPr>
          <a:xfrm>
            <a:off x="1403648" y="2060848"/>
            <a:ext cx="7560840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sz="2000" dirty="0">
                <a:latin typeface="Arial"/>
                <a:ea typeface="+mn-lt"/>
                <a:cs typeface="+mn-lt"/>
              </a:rPr>
              <a:t>Para concluir, consideramos que os objetivos principais que nos foram propostos para este projeto foram alcançados. </a:t>
            </a:r>
          </a:p>
          <a:p>
            <a:endParaRPr lang="pt-PT" sz="2000" dirty="0">
              <a:latin typeface="Arial"/>
              <a:cs typeface="Arial"/>
            </a:endParaRPr>
          </a:p>
          <a:p>
            <a:r>
              <a:rPr lang="pt-PT" sz="2000" dirty="0">
                <a:latin typeface="Arial"/>
                <a:ea typeface="+mn-lt"/>
                <a:cs typeface="+mn-lt"/>
              </a:rPr>
              <a:t>No entanto, às vezes encontramos alguns obstáculos pelo caminho mas a nosso ver eles foram resolvidos. </a:t>
            </a:r>
          </a:p>
          <a:p>
            <a:endParaRPr lang="pt-PT" sz="2000" dirty="0">
              <a:latin typeface="Arial"/>
              <a:cs typeface="Arial"/>
            </a:endParaRPr>
          </a:p>
          <a:p>
            <a:r>
              <a:rPr lang="pt-PT" sz="2000" dirty="0">
                <a:latin typeface="Arial"/>
                <a:ea typeface="+mn-lt"/>
                <a:cs typeface="+mn-lt"/>
              </a:rPr>
              <a:t>Sentimos que o trabalho foi uma maneira muito importante para melhorar a nossa compreensão sobre a matéria e sobre a utilização da plataforma </a:t>
            </a:r>
            <a:r>
              <a:rPr lang="pt-PT" sz="2000" dirty="0" err="1">
                <a:latin typeface="Arial"/>
                <a:ea typeface="+mn-lt"/>
                <a:cs typeface="+mn-lt"/>
              </a:rPr>
              <a:t>MySQL</a:t>
            </a:r>
            <a:r>
              <a:rPr lang="pt-PT" sz="2000" dirty="0">
                <a:latin typeface="Arial"/>
                <a:ea typeface="+mn-lt"/>
                <a:cs typeface="+mn-lt"/>
              </a:rPr>
              <a:t>. </a:t>
            </a:r>
            <a:endParaRPr lang="pt-PT" sz="2000" dirty="0">
              <a:latin typeface="Arial"/>
              <a:cs typeface="Arial"/>
            </a:endParaRPr>
          </a:p>
          <a:p>
            <a:endParaRPr lang="pt-PT" sz="2000" dirty="0">
              <a:latin typeface="Arial"/>
              <a:cs typeface="Arial"/>
            </a:endParaRPr>
          </a:p>
          <a:p>
            <a:r>
              <a:rPr lang="pt-PT" sz="2000" dirty="0">
                <a:latin typeface="Arial"/>
                <a:ea typeface="+mn-lt"/>
                <a:cs typeface="+mn-lt"/>
              </a:rPr>
              <a:t>Ficou também evidente que existe espaço para melhorar. </a:t>
            </a:r>
            <a:endParaRPr lang="pt-PT"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9044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1F7FE6A-3C4A-5AD1-3A7B-054CC6725B89}"/>
              </a:ext>
            </a:extLst>
          </p:cNvPr>
          <p:cNvSpPr txBox="1"/>
          <p:nvPr/>
        </p:nvSpPr>
        <p:spPr>
          <a:xfrm>
            <a:off x="1583160" y="1484784"/>
            <a:ext cx="676875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sz="3200" dirty="0">
                <a:latin typeface="Arial"/>
                <a:ea typeface="+mn-lt"/>
                <a:cs typeface="+mn-lt"/>
              </a:rPr>
              <a:t>Referências Bibliográficas</a:t>
            </a:r>
            <a:endParaRPr lang="pt-PT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985110C-961F-8F5B-7421-9744D481692B}"/>
              </a:ext>
            </a:extLst>
          </p:cNvPr>
          <p:cNvSpPr txBox="1"/>
          <p:nvPr/>
        </p:nvSpPr>
        <p:spPr>
          <a:xfrm>
            <a:off x="1583160" y="2232505"/>
            <a:ext cx="7560840" cy="25237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pt-PT" dirty="0">
              <a:latin typeface="Arial"/>
              <a:cs typeface="Arial"/>
            </a:endParaRPr>
          </a:p>
          <a:p>
            <a:r>
              <a:rPr lang="pt-PT" sz="2000" b="1" dirty="0">
                <a:latin typeface="Arial"/>
                <a:cs typeface="Arial"/>
              </a:rPr>
              <a:t>Ferramentas Utilizadas:</a:t>
            </a:r>
          </a:p>
          <a:p>
            <a:pPr marL="285750" indent="-285750">
              <a:buFont typeface="Arial MT"/>
              <a:buChar char="•"/>
            </a:pPr>
            <a:r>
              <a:rPr lang="pt-PT" sz="2000" err="1">
                <a:latin typeface="Arial"/>
                <a:ea typeface="Verdana"/>
                <a:cs typeface="Arial"/>
              </a:rPr>
              <a:t>Brmodelo</a:t>
            </a:r>
            <a:r>
              <a:rPr lang="pt-PT" sz="2000" dirty="0">
                <a:latin typeface="Arial"/>
                <a:ea typeface="Verdana"/>
                <a:cs typeface="Arial"/>
              </a:rPr>
              <a:t>;</a:t>
            </a:r>
          </a:p>
          <a:p>
            <a:pPr marL="285750" indent="-285750">
              <a:buFont typeface="Arial MT"/>
              <a:buChar char="•"/>
            </a:pPr>
            <a:r>
              <a:rPr lang="pt-PT" sz="2000" dirty="0">
                <a:latin typeface="Arial"/>
                <a:ea typeface="Verdana"/>
                <a:cs typeface="+mn-lt"/>
              </a:rPr>
              <a:t>MYSQL Workbench;</a:t>
            </a:r>
            <a:endParaRPr lang="pt-PT" sz="2000" dirty="0">
              <a:latin typeface="Arial"/>
              <a:ea typeface="Verdana"/>
              <a:cs typeface="Arial"/>
            </a:endParaRPr>
          </a:p>
          <a:p>
            <a:pPr marL="285750" indent="-285750">
              <a:buFont typeface="Arial MT"/>
              <a:buChar char="•"/>
            </a:pPr>
            <a:r>
              <a:rPr lang="pt-PT" sz="2000" dirty="0">
                <a:latin typeface="Arial"/>
                <a:ea typeface="Verdana"/>
                <a:cs typeface="Arial"/>
              </a:rPr>
              <a:t>Microsoft Word;</a:t>
            </a:r>
          </a:p>
          <a:p>
            <a:pPr marL="285750" indent="-285750">
              <a:buFont typeface="Arial MT"/>
              <a:buChar char="•"/>
            </a:pPr>
            <a:r>
              <a:rPr lang="pt-PT" sz="2000" dirty="0">
                <a:latin typeface="Arial"/>
                <a:ea typeface="Verdana"/>
                <a:cs typeface="+mn-lt"/>
              </a:rPr>
              <a:t>Relax;</a:t>
            </a:r>
            <a:endParaRPr lang="pt-PT" sz="2000" dirty="0">
              <a:latin typeface="Arial"/>
              <a:ea typeface="Verdana"/>
              <a:cs typeface="Arial"/>
            </a:endParaRPr>
          </a:p>
          <a:p>
            <a:pPr marL="285750" indent="-285750">
              <a:buFont typeface="Arial MT"/>
              <a:buChar char="•"/>
            </a:pPr>
            <a:r>
              <a:rPr lang="pt-PT" sz="2000" dirty="0">
                <a:latin typeface="Arial"/>
                <a:ea typeface="Verdana"/>
                <a:cs typeface="Arial"/>
              </a:rPr>
              <a:t>Microsoft Excel;</a:t>
            </a:r>
          </a:p>
          <a:p>
            <a:endParaRPr lang="pt-PT" sz="2000" dirty="0">
              <a:latin typeface="Arial"/>
              <a:ea typeface="+mn-lt"/>
              <a:cs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5777AA-E1EC-D28D-2CBC-A561EC18C94F}"/>
              </a:ext>
            </a:extLst>
          </p:cNvPr>
          <p:cNvSpPr txBox="1"/>
          <p:nvPr/>
        </p:nvSpPr>
        <p:spPr>
          <a:xfrm>
            <a:off x="8172400" y="623731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57220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3C8B70B-4901-B6DF-D2D3-71D7725DA4A8}"/>
              </a:ext>
            </a:extLst>
          </p:cNvPr>
          <p:cNvSpPr txBox="1"/>
          <p:nvPr/>
        </p:nvSpPr>
        <p:spPr>
          <a:xfrm>
            <a:off x="1043608" y="67351"/>
            <a:ext cx="6840759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sz="3200" b="1" dirty="0">
                <a:latin typeface="Arial"/>
                <a:ea typeface="+mn-lt"/>
                <a:cs typeface="Times New Roman"/>
              </a:rPr>
              <a:t>Apresentação do processo de criação da base de dados</a:t>
            </a:r>
            <a:endParaRPr lang="pt-PT" b="1" dirty="0">
              <a:latin typeface="Arial"/>
              <a:cs typeface="Arial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F27E9DB-EAD3-63AA-28DB-3D37B83FDE77}"/>
              </a:ext>
            </a:extLst>
          </p:cNvPr>
          <p:cNvSpPr txBox="1"/>
          <p:nvPr/>
        </p:nvSpPr>
        <p:spPr>
          <a:xfrm>
            <a:off x="513011" y="1418042"/>
            <a:ext cx="811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kumimoji="0" lang="pt-PT" sz="1800" kern="1200" dirty="0">
                <a:latin typeface="Arial" panose="020B0604020202020204" pitchFamily="34" charset="0"/>
                <a:cs typeface="Arial" panose="020B0604020202020204" pitchFamily="34" charset="0"/>
              </a:rPr>
              <a:t>Alguns dos exemplos da criação das tabelas da nossa base de dados são:</a:t>
            </a:r>
          </a:p>
        </p:txBody>
      </p:sp>
      <p:pic>
        <p:nvPicPr>
          <p:cNvPr id="9" name="Imagem 1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391FD6A6-F545-1A77-B8EC-BB811E544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3668" y="2060848"/>
            <a:ext cx="5976664" cy="3810123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3861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1">
            <a:extLst>
              <a:ext uri="{FF2B5EF4-FFF2-40B4-BE49-F238E27FC236}">
                <a16:creationId xmlns:a16="http://schemas.microsoft.com/office/drawing/2014/main" id="{D0AB48BF-1010-CBB8-2C42-E76ECB06E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8640"/>
            <a:ext cx="4450585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1">
            <a:extLst>
              <a:ext uri="{FF2B5EF4-FFF2-40B4-BE49-F238E27FC236}">
                <a16:creationId xmlns:a16="http://schemas.microsoft.com/office/drawing/2014/main" id="{B655D350-F26E-2FEF-1625-3A5EE49E4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65" y="1844824"/>
            <a:ext cx="4176464" cy="215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1">
            <a:extLst>
              <a:ext uri="{FF2B5EF4-FFF2-40B4-BE49-F238E27FC236}">
                <a16:creationId xmlns:a16="http://schemas.microsoft.com/office/drawing/2014/main" id="{6CC96378-C05A-8423-DA4D-ADAA16348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177191"/>
            <a:ext cx="5807762" cy="2507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49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3C8B70B-4901-B6DF-D2D3-71D7725DA4A8}"/>
              </a:ext>
            </a:extLst>
          </p:cNvPr>
          <p:cNvSpPr txBox="1"/>
          <p:nvPr/>
        </p:nvSpPr>
        <p:spPr>
          <a:xfrm>
            <a:off x="899592" y="116632"/>
            <a:ext cx="8124038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sz="2400" b="1" dirty="0">
                <a:latin typeface="Arial"/>
                <a:cs typeface="Times New Roman"/>
              </a:rPr>
              <a:t>Cálculo do espaço da base de dados(inicial e taxa de crescimento anual)</a:t>
            </a:r>
            <a:endParaRPr lang="pt-PT" sz="2400" b="1" dirty="0">
              <a:latin typeface="Arial"/>
              <a:cs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E9605C7-AF7D-AD60-05ED-2B0411049479}"/>
              </a:ext>
            </a:extLst>
          </p:cNvPr>
          <p:cNvSpPr txBox="1"/>
          <p:nvPr/>
        </p:nvSpPr>
        <p:spPr>
          <a:xfrm>
            <a:off x="1181191" y="1085345"/>
            <a:ext cx="7560840" cy="21185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dirty="0">
                <a:latin typeface="Arial"/>
                <a:ea typeface="+mn-lt"/>
                <a:cs typeface="+mn-lt"/>
              </a:rPr>
              <a:t>Para calcular o espaço da Base de Dados, iremos estimar o tamanho, em bytes, de cada atributo de cada tabela. Seguimos a documentação Oficial do </a:t>
            </a:r>
            <a:r>
              <a:rPr lang="pt-PT" dirty="0" err="1">
                <a:latin typeface="Arial"/>
                <a:ea typeface="+mn-lt"/>
                <a:cs typeface="+mn-lt"/>
              </a:rPr>
              <a:t>MySQL</a:t>
            </a:r>
            <a:r>
              <a:rPr lang="pt-PT" dirty="0">
                <a:latin typeface="Arial"/>
                <a:ea typeface="+mn-lt"/>
                <a:cs typeface="+mn-lt"/>
              </a:rPr>
              <a:t>, em que o tipo de dados INT ocupa 4bytes, DATE ocupa 3bytes, DATETIME ocupa 8bytes e VARCHAR(X) ocupa X+1bytes.</a:t>
            </a:r>
            <a:endParaRPr lang="pt-PT" dirty="0">
              <a:latin typeface="Arial"/>
              <a:cs typeface="Times New Roman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7E9B7C-A69D-D9EA-54B1-001A0F2B7180}"/>
              </a:ext>
            </a:extLst>
          </p:cNvPr>
          <p:cNvSpPr txBox="1"/>
          <p:nvPr/>
        </p:nvSpPr>
        <p:spPr>
          <a:xfrm>
            <a:off x="1165851" y="3236095"/>
            <a:ext cx="6912768" cy="4992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2000" dirty="0">
                <a:latin typeface="Arial"/>
                <a:ea typeface="+mn-lt"/>
                <a:cs typeface="+mn-lt"/>
              </a:rPr>
              <a:t>Universidade </a:t>
            </a:r>
            <a:endParaRPr lang="pt-PT" sz="2000" dirty="0">
              <a:latin typeface="Arial"/>
              <a:cs typeface="Times New Roman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3569A90C-5D44-3FB4-984D-D86E03BDF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305020"/>
              </p:ext>
            </p:extLst>
          </p:nvPr>
        </p:nvGraphicFramePr>
        <p:xfrm>
          <a:off x="1619672" y="3933056"/>
          <a:ext cx="6566520" cy="265493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88840">
                  <a:extLst>
                    <a:ext uri="{9D8B030D-6E8A-4147-A177-3AD203B41FA5}">
                      <a16:colId xmlns:a16="http://schemas.microsoft.com/office/drawing/2014/main" val="1601617876"/>
                    </a:ext>
                  </a:extLst>
                </a:gridCol>
                <a:gridCol w="2188840">
                  <a:extLst>
                    <a:ext uri="{9D8B030D-6E8A-4147-A177-3AD203B41FA5}">
                      <a16:colId xmlns:a16="http://schemas.microsoft.com/office/drawing/2014/main" val="1249347345"/>
                    </a:ext>
                  </a:extLst>
                </a:gridCol>
                <a:gridCol w="2188840">
                  <a:extLst>
                    <a:ext uri="{9D8B030D-6E8A-4147-A177-3AD203B41FA5}">
                      <a16:colId xmlns:a16="http://schemas.microsoft.com/office/drawing/2014/main" val="1285989348"/>
                    </a:ext>
                  </a:extLst>
                </a:gridCol>
              </a:tblGrid>
              <a:tr h="397000"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spcBef>
                          <a:spcPts val="10"/>
                        </a:spcBef>
                      </a:pPr>
                      <a:r>
                        <a:rPr lang="pt-PT" sz="1000" b="1" dirty="0">
                          <a:effectLst/>
                          <a:latin typeface="Arial" panose="020B0604020202020204" pitchFamily="34" charset="0"/>
                        </a:rPr>
                        <a:t>Atributos </a:t>
                      </a:r>
                      <a:endParaRPr lang="pt-PT" b="1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spcBef>
                          <a:spcPts val="10"/>
                        </a:spcBef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Tipos de Dados </a:t>
                      </a:r>
                      <a:endParaRPr lang="pt-PT" b="1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spcBef>
                          <a:spcPts val="10"/>
                        </a:spcBef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Tamanho(Bytes) </a:t>
                      </a:r>
                      <a:endParaRPr lang="pt-PT" b="1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749589"/>
                  </a:ext>
                </a:extLst>
              </a:tr>
              <a:tr h="376323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 dirty="0" err="1">
                          <a:effectLst/>
                          <a:latin typeface="Arial" panose="020B0604020202020204" pitchFamily="34" charset="0"/>
                        </a:rPr>
                        <a:t>IdUniversidade</a:t>
                      </a:r>
                      <a:r>
                        <a:rPr lang="pt-PT" sz="1000" b="1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 b="1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INT </a:t>
                      </a:r>
                      <a:endParaRPr lang="pt-PT" b="1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4 </a:t>
                      </a:r>
                      <a:endParaRPr lang="pt-PT" b="1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965869"/>
                  </a:ext>
                </a:extLst>
              </a:tr>
              <a:tr h="376323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NomeUniversidade </a:t>
                      </a:r>
                      <a:endParaRPr lang="pt-PT" b="1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VARCHAR(45) </a:t>
                      </a:r>
                      <a:endParaRPr lang="pt-PT" b="1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46 </a:t>
                      </a:r>
                      <a:endParaRPr lang="pt-PT" b="1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838487"/>
                  </a:ext>
                </a:extLst>
              </a:tr>
              <a:tr h="376323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Contacto </a:t>
                      </a:r>
                      <a:endParaRPr lang="pt-PT" b="1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 dirty="0">
                          <a:effectLst/>
                          <a:latin typeface="Arial" panose="020B0604020202020204" pitchFamily="34" charset="0"/>
                        </a:rPr>
                        <a:t>INT </a:t>
                      </a:r>
                      <a:endParaRPr lang="pt-PT" b="1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4 </a:t>
                      </a:r>
                      <a:endParaRPr lang="pt-PT" b="1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16364"/>
                  </a:ext>
                </a:extLst>
              </a:tr>
              <a:tr h="376323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Pais </a:t>
                      </a:r>
                      <a:endParaRPr lang="pt-PT" b="1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VARCHAR(50) </a:t>
                      </a:r>
                      <a:endParaRPr lang="pt-PT" b="1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51 </a:t>
                      </a:r>
                      <a:endParaRPr lang="pt-PT" b="1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609381"/>
                  </a:ext>
                </a:extLst>
              </a:tr>
              <a:tr h="376323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Total </a:t>
                      </a:r>
                      <a:endParaRPr lang="pt-PT" b="1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- </a:t>
                      </a:r>
                      <a:endParaRPr lang="pt-PT" b="1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105 </a:t>
                      </a:r>
                      <a:endParaRPr lang="pt-PT" b="1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255837"/>
                  </a:ext>
                </a:extLst>
              </a:tr>
              <a:tr h="376323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Crescimento Anual </a:t>
                      </a:r>
                      <a:endParaRPr lang="pt-PT" b="1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- </a:t>
                      </a:r>
                      <a:endParaRPr lang="pt-PT" b="1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 dirty="0">
                          <a:effectLst/>
                          <a:latin typeface="Arial" panose="020B0604020202020204" pitchFamily="34" charset="0"/>
                        </a:rPr>
                        <a:t>7*105 = 735 </a:t>
                      </a:r>
                      <a:endParaRPr lang="pt-PT" b="1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719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19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BD9F6D7A-B8D3-9049-3589-B1FF8646D1EA}"/>
              </a:ext>
            </a:extLst>
          </p:cNvPr>
          <p:cNvSpPr txBox="1"/>
          <p:nvPr/>
        </p:nvSpPr>
        <p:spPr>
          <a:xfrm>
            <a:off x="1043608" y="1177390"/>
            <a:ext cx="6912768" cy="4992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2000" dirty="0">
                <a:latin typeface="Arial"/>
                <a:ea typeface="+mn-lt"/>
                <a:cs typeface="+mn-lt"/>
              </a:rPr>
              <a:t>Atleta</a:t>
            </a:r>
            <a:endParaRPr lang="pt-PT" sz="2000" dirty="0">
              <a:latin typeface="Arial"/>
              <a:cs typeface="Times New Roman"/>
            </a:endParaRP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D5A4D19E-5A9F-73F3-25BA-BA2706C1D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959858"/>
              </p:ext>
            </p:extLst>
          </p:nvPr>
        </p:nvGraphicFramePr>
        <p:xfrm>
          <a:off x="2699792" y="260647"/>
          <a:ext cx="6236733" cy="2336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78911">
                  <a:extLst>
                    <a:ext uri="{9D8B030D-6E8A-4147-A177-3AD203B41FA5}">
                      <a16:colId xmlns:a16="http://schemas.microsoft.com/office/drawing/2014/main" val="1801641660"/>
                    </a:ext>
                  </a:extLst>
                </a:gridCol>
                <a:gridCol w="2078911">
                  <a:extLst>
                    <a:ext uri="{9D8B030D-6E8A-4147-A177-3AD203B41FA5}">
                      <a16:colId xmlns:a16="http://schemas.microsoft.com/office/drawing/2014/main" val="2014773012"/>
                    </a:ext>
                  </a:extLst>
                </a:gridCol>
                <a:gridCol w="2078911">
                  <a:extLst>
                    <a:ext uri="{9D8B030D-6E8A-4147-A177-3AD203B41FA5}">
                      <a16:colId xmlns:a16="http://schemas.microsoft.com/office/drawing/2014/main" val="3358553530"/>
                    </a:ext>
                  </a:extLst>
                </a:gridCol>
              </a:tblGrid>
              <a:tr h="213676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Atributos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Tipos de Dados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Tamanho(Bytes)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459034"/>
                  </a:ext>
                </a:extLst>
              </a:tr>
              <a:tr h="213676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IdAtleta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155193"/>
                  </a:ext>
                </a:extLst>
              </a:tr>
              <a:tr h="213676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NomeAtleta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VARCHAR(75)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76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301726"/>
                  </a:ext>
                </a:extLst>
              </a:tr>
              <a:tr h="213676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Email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VARCHAR(75)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76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754944"/>
                  </a:ext>
                </a:extLst>
              </a:tr>
              <a:tr h="213676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Contacto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624166"/>
                  </a:ext>
                </a:extLst>
              </a:tr>
              <a:tr h="213676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Genero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VARCHAR(20)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325651"/>
                  </a:ext>
                </a:extLst>
              </a:tr>
              <a:tr h="213676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 dirty="0" err="1">
                          <a:effectLst/>
                          <a:latin typeface="Arial" panose="020B0604020202020204" pitchFamily="34" charset="0"/>
                        </a:rPr>
                        <a:t>Data_Nascimento</a:t>
                      </a:r>
                      <a:r>
                        <a:rPr lang="pt-PT" sz="100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DATE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903612"/>
                  </a:ext>
                </a:extLst>
              </a:tr>
              <a:tr h="213676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Nacionalidade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VARCHAR(50)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51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361414"/>
                  </a:ext>
                </a:extLst>
              </a:tr>
              <a:tr h="225416"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spcBef>
                          <a:spcPts val="10"/>
                        </a:spcBef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spcBef>
                          <a:spcPts val="10"/>
                        </a:spcBef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spcBef>
                          <a:spcPts val="10"/>
                        </a:spcBef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235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818749"/>
                  </a:ext>
                </a:extLst>
              </a:tr>
              <a:tr h="225416"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spcBef>
                          <a:spcPts val="10"/>
                        </a:spcBef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Crescimento Anual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spcBef>
                          <a:spcPts val="10"/>
                        </a:spcBef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spcBef>
                          <a:spcPts val="10"/>
                        </a:spcBef>
                      </a:pPr>
                      <a:r>
                        <a:rPr lang="pt-PT" sz="1000" b="1" dirty="0">
                          <a:effectLst/>
                          <a:latin typeface="Arial" panose="020B0604020202020204" pitchFamily="34" charset="0"/>
                        </a:rPr>
                        <a:t>50*235 = 11750</a:t>
                      </a:r>
                      <a:r>
                        <a:rPr lang="pt-PT" sz="100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114501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C27E9B7C-A69D-D9EA-54B1-001A0F2B7180}"/>
              </a:ext>
            </a:extLst>
          </p:cNvPr>
          <p:cNvSpPr txBox="1"/>
          <p:nvPr/>
        </p:nvSpPr>
        <p:spPr>
          <a:xfrm>
            <a:off x="1043608" y="3301109"/>
            <a:ext cx="6912768" cy="4992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2000" dirty="0">
                <a:latin typeface="Arial"/>
                <a:ea typeface="+mn-lt"/>
                <a:cs typeface="+mn-lt"/>
              </a:rPr>
              <a:t>Morada</a:t>
            </a:r>
            <a:endParaRPr lang="pt-PT" sz="2000" dirty="0">
              <a:latin typeface="Arial"/>
              <a:ea typeface="+mn-lt"/>
              <a:cs typeface="Times New Roman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C13D934-1325-E1B5-CE2D-26EFE5136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798924"/>
              </p:ext>
            </p:extLst>
          </p:nvPr>
        </p:nvGraphicFramePr>
        <p:xfrm>
          <a:off x="2699792" y="2853566"/>
          <a:ext cx="6236733" cy="1617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78911">
                  <a:extLst>
                    <a:ext uri="{9D8B030D-6E8A-4147-A177-3AD203B41FA5}">
                      <a16:colId xmlns:a16="http://schemas.microsoft.com/office/drawing/2014/main" val="174146707"/>
                    </a:ext>
                  </a:extLst>
                </a:gridCol>
                <a:gridCol w="2078911">
                  <a:extLst>
                    <a:ext uri="{9D8B030D-6E8A-4147-A177-3AD203B41FA5}">
                      <a16:colId xmlns:a16="http://schemas.microsoft.com/office/drawing/2014/main" val="3469074181"/>
                    </a:ext>
                  </a:extLst>
                </a:gridCol>
                <a:gridCol w="2078911">
                  <a:extLst>
                    <a:ext uri="{9D8B030D-6E8A-4147-A177-3AD203B41FA5}">
                      <a16:colId xmlns:a16="http://schemas.microsoft.com/office/drawing/2014/main" val="25945955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Atributos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Tipos de Dados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Tamanho(Bytes)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115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IdMorada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269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Rua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VARCHAR(45)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122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NrPorta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285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CodPostal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VARCHAR(45)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444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098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Crescimento Anual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 dirty="0">
                          <a:effectLst/>
                          <a:latin typeface="Arial" panose="020B0604020202020204" pitchFamily="34" charset="0"/>
                        </a:rPr>
                        <a:t>60 * 100 = 6000</a:t>
                      </a:r>
                      <a:r>
                        <a:rPr lang="pt-PT" sz="100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009939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BD9F6D7A-B8D3-9049-3589-B1FF8646D1EA}"/>
              </a:ext>
            </a:extLst>
          </p:cNvPr>
          <p:cNvSpPr txBox="1"/>
          <p:nvPr/>
        </p:nvSpPr>
        <p:spPr>
          <a:xfrm>
            <a:off x="1043608" y="5424828"/>
            <a:ext cx="6912768" cy="4992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PT" sz="2000" dirty="0">
                <a:latin typeface="Arial"/>
                <a:ea typeface="+mn-lt"/>
                <a:cs typeface="+mn-lt"/>
              </a:rPr>
              <a:t>Evento</a:t>
            </a:r>
            <a:endParaRPr lang="pt-PT" sz="2000" dirty="0">
              <a:latin typeface="Arial"/>
              <a:cs typeface="Times New Roman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280E7218-665A-7FD4-425E-E78E0951E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561372"/>
              </p:ext>
            </p:extLst>
          </p:nvPr>
        </p:nvGraphicFramePr>
        <p:xfrm>
          <a:off x="2699792" y="4937643"/>
          <a:ext cx="6236733" cy="16433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78911">
                  <a:extLst>
                    <a:ext uri="{9D8B030D-6E8A-4147-A177-3AD203B41FA5}">
                      <a16:colId xmlns:a16="http://schemas.microsoft.com/office/drawing/2014/main" val="2729582254"/>
                    </a:ext>
                  </a:extLst>
                </a:gridCol>
                <a:gridCol w="2078911">
                  <a:extLst>
                    <a:ext uri="{9D8B030D-6E8A-4147-A177-3AD203B41FA5}">
                      <a16:colId xmlns:a16="http://schemas.microsoft.com/office/drawing/2014/main" val="1997022939"/>
                    </a:ext>
                  </a:extLst>
                </a:gridCol>
                <a:gridCol w="2078911">
                  <a:extLst>
                    <a:ext uri="{9D8B030D-6E8A-4147-A177-3AD203B41FA5}">
                      <a16:colId xmlns:a16="http://schemas.microsoft.com/office/drawing/2014/main" val="5084440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Atributos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Tipos de Dados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Tamanho(Bytes)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917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IdEvento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INT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921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NomeEvento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VARCHAR(45)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46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75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Locall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VARCHAR(60)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61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564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Data_Hora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DATETIME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145"/>
                        </a:lnSpc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14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spcBef>
                          <a:spcPts val="10"/>
                        </a:spcBef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Total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spcBef>
                          <a:spcPts val="10"/>
                        </a:spcBef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spcBef>
                          <a:spcPts val="10"/>
                        </a:spcBef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119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45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spcBef>
                          <a:spcPts val="10"/>
                        </a:spcBef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Crescimento Anual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spcBef>
                          <a:spcPts val="10"/>
                        </a:spcBef>
                      </a:pPr>
                      <a:r>
                        <a:rPr lang="pt-PT" sz="1000" b="1"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r>
                        <a:rPr lang="pt-PT" sz="100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200"/>
                        </a:lnSpc>
                        <a:spcBef>
                          <a:spcPts val="10"/>
                        </a:spcBef>
                      </a:pPr>
                      <a:r>
                        <a:rPr lang="pt-PT" sz="1000" b="1" dirty="0">
                          <a:effectLst/>
                          <a:latin typeface="Arial" panose="020B0604020202020204" pitchFamily="34" charset="0"/>
                        </a:rPr>
                        <a:t>18 * 119 = 2142</a:t>
                      </a:r>
                      <a:r>
                        <a:rPr lang="pt-PT" sz="1000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pt-PT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52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267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466D4E2-2BB6-E5EA-0A29-83F2374CA5A8}"/>
              </a:ext>
            </a:extLst>
          </p:cNvPr>
          <p:cNvSpPr txBox="1"/>
          <p:nvPr/>
        </p:nvSpPr>
        <p:spPr>
          <a:xfrm>
            <a:off x="2235952" y="908720"/>
            <a:ext cx="5373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latin typeface="Arial" panose="020B0604020202020204" pitchFamily="34" charset="0"/>
                <a:cs typeface="Arial" panose="020B0604020202020204" pitchFamily="34" charset="0"/>
              </a:rPr>
              <a:t>Crescimento anual total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328D37-0ECC-7E9F-C89D-07F31AB166FF}"/>
              </a:ext>
            </a:extLst>
          </p:cNvPr>
          <p:cNvSpPr txBox="1"/>
          <p:nvPr/>
        </p:nvSpPr>
        <p:spPr>
          <a:xfrm>
            <a:off x="1502532" y="2161986"/>
            <a:ext cx="6840760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50000"/>
              </a:lnSpc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Após o calculo de todas as tabelas o tamanho total da nossa base de dados seria, sem povoamento, 1206 bytes.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entanto, para uma estimativa real, tendo em conta o povoamento do nosso modelo seria um total de:</a:t>
            </a:r>
          </a:p>
          <a:p>
            <a:pPr marL="228600" algn="just">
              <a:lnSpc>
                <a:spcPct val="150000"/>
              </a:lnSpc>
            </a:pP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algn="just">
              <a:lnSpc>
                <a:spcPct val="150000"/>
              </a:lnSpc>
            </a:pPr>
            <a:r>
              <a:rPr lang="pt-PT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7*105 + 50*235 + 60 * 100 + 18 * 119 + 15 * 212 + 18 * 273 + 15 * 130 + 110 * 8 + 115 * 8 + 110 * 8 + 18 * 8 = 33495 bytes </a:t>
            </a:r>
            <a:endParaRPr lang="pt-PT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07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Imagem 1">
            <a:extLst>
              <a:ext uri="{FF2B5EF4-FFF2-40B4-BE49-F238E27FC236}">
                <a16:creationId xmlns:a16="http://schemas.microsoft.com/office/drawing/2014/main" id="{CEA21358-D085-4037-55A1-58BA5F11F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6" y="3140968"/>
            <a:ext cx="4381500" cy="36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3C8B70B-4901-B6DF-D2D3-71D7725DA4A8}"/>
              </a:ext>
            </a:extLst>
          </p:cNvPr>
          <p:cNvSpPr txBox="1"/>
          <p:nvPr/>
        </p:nvSpPr>
        <p:spPr>
          <a:xfrm>
            <a:off x="839413" y="239305"/>
            <a:ext cx="746517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sz="3200" b="1" dirty="0">
                <a:latin typeface="Arial"/>
                <a:cs typeface="Times New Roman"/>
              </a:rPr>
              <a:t>Realização do povoamento da base de dados</a:t>
            </a:r>
          </a:p>
        </p:txBody>
      </p:sp>
      <p:pic>
        <p:nvPicPr>
          <p:cNvPr id="1026" name="Imagem 1">
            <a:extLst>
              <a:ext uri="{FF2B5EF4-FFF2-40B4-BE49-F238E27FC236}">
                <a16:creationId xmlns:a16="http://schemas.microsoft.com/office/drawing/2014/main" id="{00690207-7342-9A31-AB1F-3E916E2C9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40768"/>
            <a:ext cx="43973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m 1">
            <a:extLst>
              <a:ext uri="{FF2B5EF4-FFF2-40B4-BE49-F238E27FC236}">
                <a16:creationId xmlns:a16="http://schemas.microsoft.com/office/drawing/2014/main" id="{42979230-5CA9-8065-467F-075ECFC90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8800"/>
            <a:ext cx="4495800" cy="25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0997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3C8B70B-4901-B6DF-D2D3-71D7725DA4A8}"/>
              </a:ext>
            </a:extLst>
          </p:cNvPr>
          <p:cNvSpPr txBox="1"/>
          <p:nvPr/>
        </p:nvSpPr>
        <p:spPr>
          <a:xfrm>
            <a:off x="1297439" y="199020"/>
            <a:ext cx="746517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PT" sz="3200" b="1" dirty="0">
                <a:latin typeface="Arial"/>
                <a:cs typeface="Times New Roman"/>
              </a:rPr>
              <a:t>Tradução das interrogações do utilizador para SQL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4BDDA2B8-D575-D9CD-3BF3-B35AF957F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4191" y="2313710"/>
            <a:ext cx="7478183" cy="758191"/>
          </a:xfrm>
        </p:spPr>
        <p:txBody>
          <a:bodyPr lIns="91440" tIns="45720" rIns="91440" bIns="45720" anchor="t">
            <a:normAutofit/>
          </a:bodyPr>
          <a:lstStyle/>
          <a:p>
            <a:pPr indent="-283210"/>
            <a:r>
              <a:rPr lang="pt-PT" sz="2000" dirty="0">
                <a:latin typeface="Arial"/>
                <a:ea typeface="+mn-lt"/>
                <a:cs typeface="+mn-lt"/>
              </a:rPr>
              <a:t>Mostrar o número de atletas Masculinos</a:t>
            </a:r>
            <a:r>
              <a:rPr lang="pt-PT" dirty="0">
                <a:ea typeface="+mn-lt"/>
                <a:cs typeface="+mn-lt"/>
              </a:rPr>
              <a:t> 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70CBBDF-933E-B37A-80D8-9D8EF64DB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608" y="4476333"/>
            <a:ext cx="7488766" cy="758191"/>
          </a:xfrm>
        </p:spPr>
        <p:txBody>
          <a:bodyPr lIns="91440" tIns="45720" rIns="91440" bIns="45720" anchor="t">
            <a:normAutofit/>
          </a:bodyPr>
          <a:lstStyle/>
          <a:p>
            <a:pPr indent="-283210"/>
            <a:r>
              <a:rPr lang="pt-PT" sz="2000" dirty="0">
                <a:latin typeface="Arial"/>
                <a:ea typeface="+mn-lt"/>
                <a:cs typeface="+mn-lt"/>
              </a:rPr>
              <a:t>Listar uma data especifica de um certo evento (exemplo: </a:t>
            </a:r>
            <a:r>
              <a:rPr lang="pt-PT" sz="2000" dirty="0" err="1">
                <a:latin typeface="Arial"/>
                <a:ea typeface="+mn-lt"/>
                <a:cs typeface="+mn-lt"/>
              </a:rPr>
              <a:t>Volleyball</a:t>
            </a:r>
            <a:r>
              <a:rPr lang="pt-PT" sz="2000" dirty="0">
                <a:latin typeface="Arial"/>
                <a:ea typeface="+mn-lt"/>
                <a:cs typeface="+mn-lt"/>
              </a:rPr>
              <a:t> Feminina) </a:t>
            </a:r>
          </a:p>
        </p:txBody>
      </p:sp>
      <p:pic>
        <p:nvPicPr>
          <p:cNvPr id="2050" name="Imagem 1">
            <a:extLst>
              <a:ext uri="{FF2B5EF4-FFF2-40B4-BE49-F238E27FC236}">
                <a16:creationId xmlns:a16="http://schemas.microsoft.com/office/drawing/2014/main" id="{031274C1-90EC-58F9-59E1-F8F5B52D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00963"/>
            <a:ext cx="4418732" cy="1159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Imagem 1">
            <a:extLst>
              <a:ext uri="{FF2B5EF4-FFF2-40B4-BE49-F238E27FC236}">
                <a16:creationId xmlns:a16="http://schemas.microsoft.com/office/drawing/2014/main" id="{32A8FA5E-FCF5-E1AB-4B2A-7E224CFB2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749" y="3680695"/>
            <a:ext cx="3108584" cy="75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Imagem 1">
            <a:extLst>
              <a:ext uri="{FF2B5EF4-FFF2-40B4-BE49-F238E27FC236}">
                <a16:creationId xmlns:a16="http://schemas.microsoft.com/office/drawing/2014/main" id="{B6DDD5E8-3324-E943-66D5-040996F20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331" y="5309417"/>
            <a:ext cx="7465174" cy="105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Imagem 1">
            <a:extLst>
              <a:ext uri="{FF2B5EF4-FFF2-40B4-BE49-F238E27FC236}">
                <a16:creationId xmlns:a16="http://schemas.microsoft.com/office/drawing/2014/main" id="{9FDC1FCA-0F2A-7384-CE7D-80B8951A1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691" y="6005876"/>
            <a:ext cx="2679814" cy="71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E86ED0-7423-AD92-9738-F7B22499F9F0}"/>
              </a:ext>
            </a:extLst>
          </p:cNvPr>
          <p:cNvSpPr txBox="1"/>
          <p:nvPr/>
        </p:nvSpPr>
        <p:spPr>
          <a:xfrm>
            <a:off x="1318575" y="1358957"/>
            <a:ext cx="7488766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Para mostrar que o modelo físico desenvolvido se encontra válido os requisitos foram convertidos em interrogações e traduzidos para SQL.</a:t>
            </a:r>
            <a:endParaRPr lang="pt-PT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343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ício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Solstício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íci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Words>971</Words>
  <Application>Microsoft Office PowerPoint</Application>
  <PresentationFormat>Apresentação no Ecrã (4:3)</PresentationFormat>
  <Paragraphs>160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32" baseType="lpstr">
      <vt:lpstr>Arial MT</vt:lpstr>
      <vt:lpstr>Aptos</vt:lpstr>
      <vt:lpstr>Arial</vt:lpstr>
      <vt:lpstr>Calibri</vt:lpstr>
      <vt:lpstr>Gill Sans MT</vt:lpstr>
      <vt:lpstr>Symbol</vt:lpstr>
      <vt:lpstr>Verdana</vt:lpstr>
      <vt:lpstr>Wingdings 2</vt:lpstr>
      <vt:lpstr>Solstício</vt:lpstr>
      <vt:lpstr>Unidade Curricular de Bases de Dados Ano Letivo de 2024/2025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Unidade Curricular de Bases de Dados Ano Lectivo de 2023/2024</dc:title>
  <dc:creator>Alex_pc</dc:creator>
  <cp:lastModifiedBy>Alex C</cp:lastModifiedBy>
  <cp:revision>498</cp:revision>
  <dcterms:created xsi:type="dcterms:W3CDTF">2023-11-01T15:57:43Z</dcterms:created>
  <dcterms:modified xsi:type="dcterms:W3CDTF">2025-01-12T22:18:24Z</dcterms:modified>
</cp:coreProperties>
</file>