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92" r:id="rId2"/>
    <p:sldId id="271" r:id="rId3"/>
    <p:sldId id="272" r:id="rId4"/>
    <p:sldId id="269" r:id="rId5"/>
    <p:sldId id="274" r:id="rId6"/>
    <p:sldId id="276" r:id="rId7"/>
    <p:sldId id="297" r:id="rId8"/>
    <p:sldId id="277" r:id="rId9"/>
    <p:sldId id="279" r:id="rId10"/>
    <p:sldId id="281" r:id="rId11"/>
    <p:sldId id="282" r:id="rId12"/>
    <p:sldId id="280" r:id="rId13"/>
    <p:sldId id="294" r:id="rId14"/>
    <p:sldId id="293" r:id="rId15"/>
    <p:sldId id="285" r:id="rId16"/>
    <p:sldId id="286" r:id="rId17"/>
    <p:sldId id="296" r:id="rId18"/>
    <p:sldId id="288" r:id="rId19"/>
    <p:sldId id="289" r:id="rId20"/>
    <p:sldId id="298" r:id="rId21"/>
    <p:sldId id="300" r:id="rId22"/>
    <p:sldId id="290" r:id="rId23"/>
    <p:sldId id="291" r:id="rId24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 autoAdjust="0"/>
    <p:restoredTop sz="79424" autoAdjust="0"/>
  </p:normalViewPr>
  <p:slideViewPr>
    <p:cSldViewPr>
      <p:cViewPr varScale="1">
        <p:scale>
          <a:sx n="91" d="100"/>
          <a:sy n="91" d="100"/>
        </p:scale>
        <p:origin x="2184" y="11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290EDD15-38DB-436B-B9F0-14EDBE3C06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44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10781" indent="-273377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093509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530912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1968316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405720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843124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280528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717931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6216E6-9EFC-4AFE-9D84-1F703B94AE2F}" type="slidenum">
              <a:rPr lang="en-GB" altLang="en-US" i="0" smtClean="0"/>
              <a:pPr eaLnBrk="1" hangingPunct="1"/>
              <a:t>1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2248154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88C4AE-37C6-48E3-BEF4-A8F15B6C785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45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z="1300" dirty="0">
              <a:latin typeface="+mn-lt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B31A2-D1A6-41A4-91EF-247227312CE2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222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z="1300" dirty="0">
              <a:latin typeface="+mn-lt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B31A2-D1A6-41A4-91EF-247227312CE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689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B9BE6-1E72-46C9-A80B-C68B8363E4B6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374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C8E7C-4EAB-491E-B3F9-11CBC6AF833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962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B9BE6-1E72-46C9-A80B-C68B8363E4B6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911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B9BE6-1E72-46C9-A80B-C68B8363E4B6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143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B9BE6-1E72-46C9-A80B-C68B8363E4B6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370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00" dirty="0"/>
              <a:t>A method of </a:t>
            </a:r>
            <a:r>
              <a:rPr lang="en-GB" sz="1300" b="1" dirty="0" err="1"/>
              <a:t>StreamReader</a:t>
            </a:r>
            <a:r>
              <a:rPr lang="en-GB" sz="1300" dirty="0"/>
              <a:t> called </a:t>
            </a:r>
            <a:r>
              <a:rPr lang="en-GB" sz="1300" b="1" dirty="0" err="1"/>
              <a:t>ReadToEnd</a:t>
            </a:r>
            <a:r>
              <a:rPr lang="en-GB" sz="1300" b="1" dirty="0"/>
              <a:t> </a:t>
            </a:r>
            <a:r>
              <a:rPr lang="en-GB" sz="1300" dirty="0"/>
              <a:t>will read an entire text file in a single go into one string variable</a:t>
            </a:r>
            <a:r>
              <a:rPr lang="en-GB" sz="1300" baseline="0" dirty="0"/>
              <a:t> – but we want to practise reading one line a time using a while loop.</a:t>
            </a:r>
            <a:endParaRPr lang="en-GB" sz="13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B9BE6-1E72-46C9-A80B-C68B8363E4B6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24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DAF045-EBCB-4EAF-BBCB-8B21F1E9409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005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1E699-E090-4144-BBD3-B93E2DA497F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40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z="1300" dirty="0">
              <a:latin typeface="+mn-lt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B31A2-D1A6-41A4-91EF-247227312CE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64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A4E303-F71F-4BE5-A312-C1DC68E9DAEA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053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A4E303-F71F-4BE5-A312-C1DC68E9DAEA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73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089D54-326B-492D-8414-592D041BA9E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98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78182-DA27-4954-A9E7-CA909EF3FEE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87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33DBE9-CA07-42BC-91D7-710F06D51A16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37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28775"/>
            <a:ext cx="91440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8" y="3068638"/>
            <a:ext cx="9104312" cy="457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58B7AF31-4172-468D-BF18-06C454C576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147221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85070-CD6C-492C-8713-6ADC9565AA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6864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76200"/>
            <a:ext cx="22860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76200"/>
            <a:ext cx="67056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9FF1D-A1DB-41BF-9327-F01C20204B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60930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53645-B982-450F-BB3A-0485B4548C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93553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E4C80-A387-4605-912F-9056E4D690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888961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9F1A7-EC48-47A9-87A1-D20C86695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87691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DCEC8-75E9-4323-BBB7-1AEA9C9441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909512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4554C-B2DE-4952-A83A-912F305F49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00123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132C7-E05D-468D-9F70-41E546217E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878821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01C4B-3F4E-4EBB-A2DA-0100BE9DE7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421063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64018-44BC-4FF6-BD36-A0A9F8CE15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65150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0" y="0"/>
            <a:ext cx="9144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pPr>
              <a:defRPr/>
            </a:pPr>
            <a:fld id="{19B2268B-6612-4A99-BD55-4E144CE2A9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buzz+lightyear&amp;source=images&amp;cd=&amp;cad=rja&amp;docid=ClQVaPRtG4Dx0M&amp;tbnid=wVwwR-l6t_WulM:&amp;ved=0CAUQjRw&amp;url=http://disney-clipart.com/toy-story/jpg/characters/Buzz-Lightyear.php&amp;ei=-ONfUb-SNKPP0AXLkIGQBw&amp;bvm=bv.44770516,d.d2k&amp;psig=AFQjCNGpmkZH2JEMLoWsziI4qPUJn-4o3g&amp;ust=136532337432240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z="3600" dirty="0"/>
              <a:t>A Level Computer Science </a:t>
            </a:r>
            <a:br>
              <a:rPr lang="en-GB" altLang="en-US" sz="3600" dirty="0"/>
            </a:br>
            <a:r>
              <a:rPr lang="en-GB" altLang="en-US" sz="3600"/>
              <a:t>AQA 7516/1</a:t>
            </a:r>
            <a:endParaRPr lang="en-GB" altLang="en-US" sz="2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dirty="0"/>
              <a:t>C# Programming 3 – Iteration</a:t>
            </a:r>
          </a:p>
        </p:txBody>
      </p:sp>
    </p:spTree>
    <p:extLst>
      <p:ext uri="{BB962C8B-B14F-4D97-AF65-F5344CB8AC3E}">
        <p14:creationId xmlns:p14="http://schemas.microsoft.com/office/powerpoint/2010/main" val="334932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Unreachable Code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/>
              <a:t>If we test the condition at the beginning of the loop construct, we may never pass through the code.</a:t>
            </a:r>
          </a:p>
          <a:p>
            <a:pPr eaLnBrk="1" hangingPunct="1"/>
            <a:r>
              <a:rPr lang="en-GB" sz="2800" dirty="0"/>
              <a:t>So unreachable code could be a problem.</a:t>
            </a:r>
          </a:p>
          <a:p>
            <a:pPr marL="0" indent="0">
              <a:buNone/>
            </a:pPr>
            <a:endParaRPr lang="en-GB" sz="18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564904"/>
            <a:ext cx="813690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(1 + 1 == 1)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Contradication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5370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b="0" dirty="0">
                <a:cs typeface="Courier New" pitchFamily="49" charset="0"/>
              </a:rPr>
              <a:t>A program </a:t>
            </a:r>
            <a:r>
              <a:rPr lang="en-GB" sz="2800" dirty="0">
                <a:cs typeface="Courier New" pitchFamily="49" charset="0"/>
              </a:rPr>
              <a:t>hangs</a:t>
            </a:r>
            <a:r>
              <a:rPr lang="en-GB" sz="2800" b="0" dirty="0">
                <a:cs typeface="Courier New" pitchFamily="49" charset="0"/>
              </a:rPr>
              <a:t> when caught in an infinite loop.</a:t>
            </a:r>
          </a:p>
          <a:p>
            <a:pPr eaLnBrk="1" hangingPunct="1"/>
            <a:r>
              <a:rPr lang="en-GB" sz="2800" b="0" dirty="0">
                <a:cs typeface="Courier New" pitchFamily="49" charset="0"/>
              </a:rPr>
              <a:t>Caused by condition controlled loops which have no way of affecting the outcome of the test condition.</a:t>
            </a:r>
          </a:p>
          <a:p>
            <a:pPr marL="0" indent="0" eaLnBrk="1" hangingPunct="1">
              <a:buNone/>
            </a:pPr>
            <a:endParaRPr lang="en-GB" sz="2400" b="0" dirty="0">
              <a:cs typeface="Courier New" pitchFamily="49" charset="0"/>
            </a:endParaRPr>
          </a:p>
          <a:p>
            <a:pPr marL="0" indent="0" eaLnBrk="1" hangingPunct="1">
              <a:buNone/>
            </a:pPr>
            <a:endParaRPr lang="en-GB" sz="2400" b="0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7" y="2706896"/>
            <a:ext cx="849694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(1 + 1 == 2)</a:t>
            </a:r>
          </a:p>
          <a:p>
            <a:pPr marL="0" lvl="0" indent="0">
              <a:buNone/>
            </a:pP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GB" sz="24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"Tautology"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GB" sz="5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4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Infinite Loop</a:t>
            </a:r>
          </a:p>
        </p:txBody>
      </p:sp>
      <p:pic>
        <p:nvPicPr>
          <p:cNvPr id="6146" name="Picture 2" descr="http://disney-clipart.com/toy-story/jpg/characters/Buzz-Lightyear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2813833"/>
            <a:ext cx="1962951" cy="19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6663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/>
              <a:t>Program </a:t>
            </a:r>
            <a:r>
              <a:rPr lang="en-GB" sz="3600" dirty="0" smtClean="0"/>
              <a:t>3C </a:t>
            </a:r>
            <a:r>
              <a:rPr lang="en-GB" sz="3600" dirty="0"/>
              <a:t>– Let me in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b="0" dirty="0"/>
              <a:t>Write a program that prompts a user to enter a predetermined password and either grants or denies access. Up to 3 attempts should be allowed (user should be advised how many attempts remain with each prompt).</a:t>
            </a:r>
            <a:endParaRPr lang="en-GB" sz="1600" b="0" dirty="0"/>
          </a:p>
          <a:p>
            <a:pPr marL="0" indent="0">
              <a:buNone/>
            </a:pPr>
            <a:r>
              <a:rPr lang="en-GB" sz="1600" b="0" dirty="0"/>
              <a:t> 	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</a:rPr>
              <a:t>        </a:t>
            </a:r>
            <a:endParaRPr lang="en-GB" sz="1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386662" y="2420888"/>
            <a:ext cx="8370676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PASSWORD = </a:t>
            </a:r>
            <a:r>
              <a:rPr lang="en-GB" sz="1600" smtClean="0">
                <a:solidFill>
                  <a:srgbClr val="A31515"/>
                </a:solidFill>
                <a:latin typeface="Consolas" panose="020B0609020204030204" pitchFamily="49" charset="0"/>
              </a:rPr>
              <a:t>"please"</a:t>
            </a:r>
            <a:r>
              <a:rPr lang="en-GB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MAX_ATTEMPTS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= 3;</a:t>
            </a:r>
          </a:p>
          <a:p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Attempts = 0;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"What's the magic word? ({0} attempts remaining): 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MAX_ATTEMPTS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- Attempts);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Attempts++;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GB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(Value != PASSWORD &amp;&amp; Attempts &lt; MAX);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(Value == PASSWORD)</a:t>
            </a:r>
          </a:p>
          <a:p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"Access granted."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"Access denied."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0852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Program </a:t>
            </a:r>
            <a:r>
              <a:rPr lang="en-GB" dirty="0" smtClean="0"/>
              <a:t>3D </a:t>
            </a:r>
            <a:r>
              <a:rPr lang="en-GB" dirty="0"/>
              <a:t>–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400" b="0" dirty="0"/>
              <a:t>Write a program to calculate and display the factorial of a </a:t>
            </a:r>
            <a:r>
              <a:rPr lang="en-GB" sz="2400" dirty="0"/>
              <a:t>number entered by the user.</a:t>
            </a:r>
          </a:p>
          <a:p>
            <a:pPr eaLnBrk="1" hangingPunct="1">
              <a:defRPr/>
            </a:pPr>
            <a:r>
              <a:rPr lang="en-GB" sz="2400" dirty="0"/>
              <a:t>Decide upon the most appropriate iterative construct – FOR or WHILE.</a:t>
            </a:r>
          </a:p>
          <a:p>
            <a:pPr marL="0" indent="0" eaLnBrk="1" hangingPunct="1">
              <a:buNone/>
              <a:defRPr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11113" eaLnBrk="1" hangingPunct="1">
              <a:buFontTx/>
              <a:buNone/>
              <a:defRPr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endParaRPr lang="en-GB" sz="28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564904"/>
            <a:ext cx="8064896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Factorial = 1;</a:t>
            </a:r>
          </a:p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n, Counter;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"FACTORIAL CALCULATOR\n"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Counter = n;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(Counter &gt; 1)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Factorial *= Counter;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Counter--;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"{0}! = {1}"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n, Factorial);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925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Program </a:t>
            </a:r>
            <a:r>
              <a:rPr lang="en-GB" dirty="0" smtClean="0"/>
              <a:t>3D </a:t>
            </a:r>
            <a:r>
              <a:rPr lang="en-GB" dirty="0"/>
              <a:t>–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400" b="0" dirty="0"/>
              <a:t>Write a program to calculate and display the factorial of a </a:t>
            </a:r>
            <a:r>
              <a:rPr lang="en-GB" sz="2400" dirty="0"/>
              <a:t>number entered by the user.</a:t>
            </a:r>
          </a:p>
          <a:p>
            <a:pPr eaLnBrk="1" hangingPunct="1">
              <a:defRPr/>
            </a:pPr>
            <a:r>
              <a:rPr lang="en-GB" sz="2400" dirty="0"/>
              <a:t>Decide upon the most appropriate iterative construct – FOR or WHILE.</a:t>
            </a:r>
          </a:p>
          <a:p>
            <a:pPr marL="0" indent="0" eaLnBrk="1" hangingPunct="1">
              <a:buNone/>
              <a:defRPr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11113" eaLnBrk="1" hangingPunct="1">
              <a:buFontTx/>
              <a:buNone/>
              <a:defRPr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endParaRPr lang="en-GB" sz="28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564904"/>
            <a:ext cx="8064896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Factorial = 1;</a:t>
            </a:r>
          </a:p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n, Counter;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"FACTORIAL CALCULATOR\n"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(Counter = 1; Counter &lt;= n; Counter++)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Factorial *= Counter;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"{0}! = {1}"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n, Factorial);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8613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Syntax (compilation errors) are a breeze to address, especially with a great IDE like Visual Studio.</a:t>
            </a:r>
          </a:p>
          <a:p>
            <a:r>
              <a:rPr lang="en-GB" sz="2400" dirty="0"/>
              <a:t>Once compiled though, a run-time error (crash) can spoil all the fun.</a:t>
            </a:r>
          </a:p>
          <a:p>
            <a:r>
              <a:rPr lang="en-GB" sz="2400" dirty="0"/>
              <a:t>Programs should never crash. It is simply poor coding!</a:t>
            </a:r>
          </a:p>
          <a:p>
            <a:r>
              <a:rPr lang="en-GB" sz="2400" dirty="0"/>
              <a:t>An exception will be thrown if a conversion is attempted that leads to a data type mismatch.</a:t>
            </a:r>
          </a:p>
          <a:p>
            <a:r>
              <a:rPr lang="en-GB" sz="2400" dirty="0"/>
              <a:t>Exceptions can be handled to prevent run-time errors, using the </a:t>
            </a:r>
            <a:r>
              <a:rPr lang="en-GB" sz="2400" b="1" dirty="0"/>
              <a:t>Try...Catch</a:t>
            </a:r>
            <a:r>
              <a:rPr lang="en-GB" sz="2400" dirty="0"/>
              <a:t> </a:t>
            </a:r>
            <a:r>
              <a:rPr lang="en-GB" sz="2400" dirty="0" smtClean="0"/>
              <a:t>construct in C#.</a:t>
            </a:r>
            <a:endParaRPr lang="en-GB" sz="24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0897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Try…Catch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692696"/>
            <a:ext cx="9001000" cy="5112568"/>
          </a:xfrm>
        </p:spPr>
        <p:txBody>
          <a:bodyPr/>
          <a:lstStyle/>
          <a:p>
            <a:endParaRPr lang="en-GB" sz="2000" dirty="0"/>
          </a:p>
          <a:p>
            <a:pPr marL="282575" lvl="1" indent="0">
              <a:buNone/>
            </a:pPr>
            <a:endParaRPr lang="en-GB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692696"/>
            <a:ext cx="8352928" cy="5416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Number = 0;</a:t>
            </a:r>
          </a:p>
          <a:p>
            <a:r>
              <a:rPr lang="en-GB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Square = 0;</a:t>
            </a:r>
          </a:p>
          <a:p>
            <a:r>
              <a:rPr lang="en-GB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BadType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"SQUARE NUMBER PROGRAM\n"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.Write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 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Number 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.Parse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.ReadLine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GB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GB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BadType</a:t>
            </a:r>
            <a:r>
              <a:rPr lang="en-GB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BadType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"Invalid type entered"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Square 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= (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.Pow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(Number,2);</a:t>
            </a:r>
          </a:p>
          <a:p>
            <a:r>
              <a:rPr lang="en-GB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"{0}\xB2 = {1}"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, Number, Square);</a:t>
            </a:r>
          </a:p>
          <a:p>
            <a:r>
              <a:rPr lang="en-GB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2204864"/>
            <a:ext cx="3546394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It is best practise not to jam-pack the try block.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The </a:t>
            </a:r>
            <a:r>
              <a:rPr lang="en-GB" dirty="0">
                <a:solidFill>
                  <a:schemeClr val="tx1"/>
                </a:solidFill>
              </a:rPr>
              <a:t>only line that </a:t>
            </a:r>
            <a:r>
              <a:rPr lang="en-GB" u="sng" dirty="0">
                <a:solidFill>
                  <a:schemeClr val="tx1"/>
                </a:solidFill>
              </a:rPr>
              <a:t>could</a:t>
            </a:r>
            <a:r>
              <a:rPr lang="en-GB" dirty="0">
                <a:solidFill>
                  <a:schemeClr val="tx1"/>
                </a:solidFill>
              </a:rPr>
              <a:t> throw an exception is the call to </a:t>
            </a:r>
            <a:r>
              <a:rPr lang="en-GB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int.Parse</a:t>
            </a:r>
            <a:endParaRPr lang="en-GB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097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 smtClean="0"/>
              <a:t>Assessment 1 </a:t>
            </a:r>
            <a:r>
              <a:rPr lang="en-GB" sz="3600" dirty="0"/>
              <a:t>- Better Validation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Modify </a:t>
            </a:r>
            <a:r>
              <a:rPr lang="en-GB" altLang="en-US" sz="2400" dirty="0"/>
              <a:t>your solution to Assessment 1 (double glazing calculator) so that the width and height are validated as follows:</a:t>
            </a:r>
          </a:p>
          <a:p>
            <a:pPr lvl="1"/>
            <a:r>
              <a:rPr lang="en-GB" altLang="en-US" sz="2400" dirty="0"/>
              <a:t>Width must be between 0.5 and 5.0</a:t>
            </a:r>
          </a:p>
          <a:p>
            <a:pPr lvl="1"/>
            <a:r>
              <a:rPr lang="en-GB" altLang="en-US" sz="2400" dirty="0"/>
              <a:t>Height must be between 0.75 and 3.0</a:t>
            </a:r>
          </a:p>
          <a:p>
            <a:r>
              <a:rPr lang="en-GB" altLang="en-US" sz="2400" dirty="0"/>
              <a:t>If a value is entered which is </a:t>
            </a:r>
            <a:r>
              <a:rPr lang="en-GB" altLang="en-US" sz="2400" dirty="0" smtClean="0"/>
              <a:t>an invalid type or invalid range, an appropriate error message should be reported and the prompt should be repeated; the user should be continually prompted until a valid entry is made.</a:t>
            </a:r>
            <a:endParaRPr lang="en-GB" sz="2400" dirty="0"/>
          </a:p>
          <a:p>
            <a:r>
              <a:rPr lang="en-GB" sz="2400" dirty="0"/>
              <a:t>Hint: Enclosing a </a:t>
            </a:r>
            <a:r>
              <a:rPr lang="en-GB" sz="2400" b="1" dirty="0"/>
              <a:t>Try…Catch </a:t>
            </a:r>
            <a:r>
              <a:rPr lang="en-GB" sz="2400" dirty="0"/>
              <a:t>statement inside a condition controlled loop is particularly useful in ensuring valid input.</a:t>
            </a:r>
          </a:p>
          <a:p>
            <a:endParaRPr lang="en-GB" sz="2400" dirty="0"/>
          </a:p>
          <a:p>
            <a:endParaRPr lang="en-GB" sz="2400" dirty="0"/>
          </a:p>
          <a:p>
            <a:pPr eaLnBrk="1" hangingPunct="1"/>
            <a:endParaRPr lang="en-GB" sz="2400" b="0" dirty="0"/>
          </a:p>
        </p:txBody>
      </p:sp>
    </p:spTree>
    <p:extLst>
      <p:ext uri="{BB962C8B-B14F-4D97-AF65-F5344CB8AC3E}">
        <p14:creationId xmlns:p14="http://schemas.microsoft.com/office/powerpoint/2010/main" val="23498523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All data stored in our programs so far has been stored in RAM.</a:t>
            </a:r>
          </a:p>
          <a:p>
            <a:r>
              <a:rPr lang="en-GB" sz="2800" dirty="0"/>
              <a:t>In order to keep data beyond the running time of the program we need to use files.</a:t>
            </a:r>
          </a:p>
          <a:p>
            <a:r>
              <a:rPr lang="en-GB" sz="2800" dirty="0"/>
              <a:t>Reading and writing text files is as easy as reading from and writing to the console!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903680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Text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 stream is a link between your program and a file (actually it is a link to the OS which handles the file directly</a:t>
            </a:r>
            <a:r>
              <a:rPr lang="en-GB" sz="2400" dirty="0" smtClean="0"/>
              <a:t>).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153483"/>
            <a:ext cx="8352928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System.IO;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GB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FILEPATH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dirty="0" smtClean="0">
                <a:solidFill>
                  <a:srgbClr val="A31515"/>
                </a:solidFill>
                <a:latin typeface="Consolas" panose="020B0609020204030204" pitchFamily="49" charset="0"/>
              </a:rPr>
              <a:t>@"H:\MyFile.txt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GB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rFile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FirstLine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rFile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(FILEPATH);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FirstLine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rFile.ReadLine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rFile.Close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FirstLine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9567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/>
              <a:t>Key Vocabulary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b="0" dirty="0"/>
              <a:t>Iteration</a:t>
            </a:r>
          </a:p>
          <a:p>
            <a:pPr eaLnBrk="1" hangingPunct="1">
              <a:buFontTx/>
              <a:buNone/>
            </a:pPr>
            <a:r>
              <a:rPr lang="en-GB" b="0" dirty="0"/>
              <a:t>Nesting</a:t>
            </a:r>
          </a:p>
          <a:p>
            <a:pPr eaLnBrk="1" hangingPunct="1">
              <a:buFontTx/>
              <a:buNone/>
            </a:pPr>
            <a:r>
              <a:rPr lang="en-GB" b="0" dirty="0"/>
              <a:t>Infinite loop</a:t>
            </a:r>
          </a:p>
          <a:p>
            <a:pPr eaLnBrk="1" hangingPunct="1">
              <a:buFontTx/>
              <a:buNone/>
            </a:pPr>
            <a:r>
              <a:rPr lang="en-GB" dirty="0"/>
              <a:t>Unreachable code</a:t>
            </a:r>
          </a:p>
          <a:p>
            <a:pPr eaLnBrk="1" hangingPunct="1">
              <a:buFontTx/>
              <a:buNone/>
            </a:pPr>
            <a:r>
              <a:rPr lang="en-GB" b="0" dirty="0"/>
              <a:t>Count controlled</a:t>
            </a:r>
          </a:p>
          <a:p>
            <a:pPr eaLnBrk="1" hangingPunct="1">
              <a:buFontTx/>
              <a:buNone/>
            </a:pPr>
            <a:r>
              <a:rPr lang="en-GB" dirty="0"/>
              <a:t>Condition controlled</a:t>
            </a:r>
          </a:p>
          <a:p>
            <a:pPr eaLnBrk="1" hangingPunct="1">
              <a:buFontTx/>
              <a:buNone/>
            </a:pPr>
            <a:r>
              <a:rPr lang="en-GB" b="0"/>
              <a:t>Exception handling</a:t>
            </a:r>
            <a:endParaRPr lang="en-GB" b="0" dirty="0"/>
          </a:p>
          <a:p>
            <a:pPr eaLnBrk="1" hangingPunct="1"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2204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Try…Catch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692696"/>
            <a:ext cx="9001000" cy="5112568"/>
          </a:xfrm>
        </p:spPr>
        <p:txBody>
          <a:bodyPr/>
          <a:lstStyle/>
          <a:p>
            <a:r>
              <a:rPr lang="en-GB" sz="2000" dirty="0"/>
              <a:t>The filename, path and format are beyond the control of the program, and so exception handling should be used.</a:t>
            </a:r>
          </a:p>
          <a:p>
            <a:endParaRPr lang="en-GB" sz="2000" dirty="0"/>
          </a:p>
          <a:p>
            <a:pPr marL="282575" lvl="1" indent="0">
              <a:buNone/>
            </a:pPr>
            <a:endParaRPr lang="en-GB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20160"/>
            <a:ext cx="8352928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rFile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FirstLine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FileOK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58775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rFile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(FILENAME);</a:t>
            </a:r>
          </a:p>
          <a:p>
            <a:pPr marL="358775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FirstLine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rFile.ReadLine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58775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rFile.Close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58775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FileOK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FileOK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FirstLine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358775"/>
            <a:r>
              <a:rPr lang="en-GB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"File could not be opened</a:t>
            </a:r>
            <a:r>
              <a:rPr lang="en-GB" dirty="0" smtClean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7853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Text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Data </a:t>
            </a:r>
            <a:r>
              <a:rPr lang="en-GB" sz="2400" dirty="0"/>
              <a:t>can flow upstream or downstream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When we open an upstream connection (file writing), we need to specify a mode – </a:t>
            </a:r>
            <a:r>
              <a:rPr lang="en-GB" sz="2400" u="sng" dirty="0" smtClean="0"/>
              <a:t>append</a:t>
            </a:r>
            <a:r>
              <a:rPr lang="en-GB" sz="2400" dirty="0" smtClean="0"/>
              <a:t> to the end or </a:t>
            </a:r>
            <a:r>
              <a:rPr lang="en-GB" sz="2400" u="sng" dirty="0" smtClean="0"/>
              <a:t>create</a:t>
            </a:r>
            <a:r>
              <a:rPr lang="en-GB" sz="2400" dirty="0" smtClean="0"/>
              <a:t> to overwrite the file contents.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550348"/>
            <a:ext cx="849694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System.IO;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FILENAME = </a:t>
            </a:r>
            <a:r>
              <a:rPr lang="nn-NO" dirty="0">
                <a:solidFill>
                  <a:srgbClr val="800000"/>
                </a:solidFill>
                <a:latin typeface="Consolas" panose="020B0609020204030204" pitchFamily="49" charset="0"/>
              </a:rPr>
              <a:t>@"H:\MyFile.txt"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StreamWriter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wFile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FirstLine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wFile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StreamWriter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(FILENAME,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FileMode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</a:p>
          <a:p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wFile.WriteLine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wFile.Close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4048" y="4437112"/>
            <a:ext cx="3528392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Beware - any file opened for </a:t>
            </a:r>
            <a:r>
              <a:rPr lang="en-GB" dirty="0" smtClean="0">
                <a:solidFill>
                  <a:schemeClr val="tx1"/>
                </a:solidFill>
              </a:rPr>
              <a:t>overwriting </a:t>
            </a:r>
            <a:r>
              <a:rPr lang="en-GB" dirty="0">
                <a:solidFill>
                  <a:schemeClr val="tx1"/>
                </a:solidFill>
              </a:rPr>
              <a:t>will instantly be wiped!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 clean file </a:t>
            </a:r>
            <a:r>
              <a:rPr lang="en-GB" u="sng" dirty="0">
                <a:solidFill>
                  <a:schemeClr val="tx1"/>
                </a:solidFill>
              </a:rPr>
              <a:t>close</a:t>
            </a:r>
            <a:r>
              <a:rPr lang="en-GB" dirty="0">
                <a:solidFill>
                  <a:schemeClr val="tx1"/>
                </a:solidFill>
              </a:rPr>
              <a:t> is essential, or data will not be readable.</a:t>
            </a:r>
          </a:p>
        </p:txBody>
      </p:sp>
    </p:spTree>
    <p:extLst>
      <p:ext uri="{BB962C8B-B14F-4D97-AF65-F5344CB8AC3E}">
        <p14:creationId xmlns:p14="http://schemas.microsoft.com/office/powerpoint/2010/main" val="19398701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multiple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Of course, if we had an unknown number of lines in a text file, we would need to read until the end of file marker (EOF) is read.</a:t>
            </a:r>
          </a:p>
          <a:p>
            <a:r>
              <a:rPr lang="en-GB" sz="2400" dirty="0"/>
              <a:t>A property indicating whether the EOF has been reached is built into the </a:t>
            </a:r>
            <a:r>
              <a:rPr lang="en-GB" sz="2400" b="1" dirty="0" err="1"/>
              <a:t>StreamReader</a:t>
            </a:r>
            <a:r>
              <a:rPr lang="en-GB" sz="2400" dirty="0"/>
              <a:t> class, called </a:t>
            </a:r>
            <a:r>
              <a:rPr lang="en-GB" sz="2400" b="1" dirty="0" err="1"/>
              <a:t>EndOfStream</a:t>
            </a:r>
            <a:r>
              <a:rPr lang="en-GB" sz="2400" dirty="0"/>
              <a:t>. It returns a Boolean type.</a:t>
            </a:r>
          </a:p>
          <a:p>
            <a:pPr>
              <a:buNone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291561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</a:t>
            </a:r>
            <a:r>
              <a:rPr lang="en-GB" dirty="0" smtClean="0"/>
              <a:t>3E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Build a program that displays the complete contents of a text file, the full path of which is entered at runtime.</a:t>
            </a:r>
          </a:p>
          <a:p>
            <a:r>
              <a:rPr lang="en-GB" sz="2000" dirty="0"/>
              <a:t>If the file cannot be opened, the program should say so and then terminate.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829100"/>
            <a:ext cx="8712968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Filename;</a:t>
            </a:r>
          </a:p>
          <a:p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rFile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Contents =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FileOK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full file path (including drive and extension): 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Filename = 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58775"/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rFile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(Filename);</a:t>
            </a:r>
          </a:p>
          <a:p>
            <a:pPr marL="358775"/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rFile.EndOfStream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58775"/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Contents 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.Concat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(Contents,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rFile.ReadLine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GB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"\n"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58775"/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rFile.Close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FileOK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FileOK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(Contents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GB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"File could not be opened."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202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Conditional statements allow runtime decisions to be made.</a:t>
            </a:r>
          </a:p>
          <a:p>
            <a:r>
              <a:rPr lang="en-GB" dirty="0"/>
              <a:t>Sometimes you will need to repeat code </a:t>
            </a:r>
            <a:r>
              <a:rPr lang="en-GB" b="1" dirty="0"/>
              <a:t>while</a:t>
            </a:r>
            <a:r>
              <a:rPr lang="en-GB" dirty="0"/>
              <a:t> a particular condition is true or a given number of times.</a:t>
            </a:r>
          </a:p>
          <a:p>
            <a:r>
              <a:rPr lang="en-GB" dirty="0"/>
              <a:t>Most programming languages provide a construct for a count and condition controlled loop.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2036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Controlled Loop -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Repeats execution of a block of code a specific number of times</a:t>
            </a:r>
          </a:p>
          <a:p>
            <a:pPr eaLnBrk="1" hangingPunct="1"/>
            <a:r>
              <a:rPr lang="en-GB" dirty="0"/>
              <a:t>Uses a loop control variable</a:t>
            </a:r>
          </a:p>
          <a:p>
            <a:pPr eaLnBrk="1" hangingPunct="1"/>
            <a:r>
              <a:rPr lang="en-GB" dirty="0"/>
              <a:t>e.g. Display a row of 10 stars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429000"/>
            <a:ext cx="6624736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GB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2000" dirty="0">
                <a:solidFill>
                  <a:prstClr val="black"/>
                </a:solidFill>
                <a:latin typeface="Consolas"/>
              </a:rPr>
              <a:t> x = 1; x &lt;= 10; x++)</a:t>
            </a:r>
          </a:p>
          <a:p>
            <a:r>
              <a:rPr lang="en-GB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20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GB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sz="20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en-GB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2000" dirty="0">
                <a:solidFill>
                  <a:srgbClr val="A31515"/>
                </a:solidFill>
                <a:latin typeface="Consolas"/>
              </a:rPr>
              <a:t>"*"</a:t>
            </a:r>
            <a:r>
              <a:rPr lang="en-GB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sz="2000" dirty="0">
                <a:solidFill>
                  <a:prstClr val="black"/>
                </a:solidFill>
                <a:latin typeface="Consolas"/>
              </a:rPr>
              <a:t>}</a:t>
            </a:r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388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Program 3A – Two times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0" dirty="0"/>
              <a:t>Write a program to display the two times table (up to 10x2) in a single row. </a:t>
            </a:r>
          </a:p>
          <a:p>
            <a:pPr eaLnBrk="1" hangingPunct="1">
              <a:defRPr/>
            </a:pPr>
            <a:r>
              <a:rPr lang="en-GB" b="0" dirty="0"/>
              <a:t>Use the tab character to separate the values.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11113" eaLnBrk="1" hangingPunct="1">
              <a:buFontTx/>
              <a:buNone/>
              <a:defRPr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endParaRPr lang="en-GB" b="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924944"/>
            <a:ext cx="720080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x = 1; x &lt;= 10; x++)</a:t>
            </a:r>
          </a:p>
          <a:p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0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"{0}\t"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, x * 2);</a:t>
            </a:r>
          </a:p>
          <a:p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9206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/>
              <a:t>Program 3A – Multiplication Grid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0" dirty="0"/>
              <a:t>Modify your program to display a </a:t>
            </a:r>
            <a:r>
              <a:rPr lang="en-GB" b="0" dirty="0" smtClean="0"/>
              <a:t>8x8 </a:t>
            </a:r>
            <a:r>
              <a:rPr lang="en-GB" b="0" dirty="0"/>
              <a:t>multiplication grid.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4556361"/>
            <a:ext cx="7462698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y = 1; y &lt;= 10; y++)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1; x &lt;= 10; x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               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"{0}\t"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x * y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845737"/>
            <a:ext cx="5918621" cy="24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16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/>
              <a:t>Program </a:t>
            </a:r>
            <a:r>
              <a:rPr lang="en-GB" sz="3600" dirty="0" smtClean="0"/>
              <a:t>3B </a:t>
            </a:r>
            <a:r>
              <a:rPr lang="en-GB" sz="3600" dirty="0"/>
              <a:t>– </a:t>
            </a:r>
            <a:r>
              <a:rPr lang="en-GB" sz="3600" dirty="0" smtClean="0"/>
              <a:t>Total and Average</a:t>
            </a:r>
            <a:endParaRPr lang="en-GB" sz="3600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0" dirty="0" smtClean="0"/>
              <a:t>Write a program which prompts a user to enter 5 whole numbers and then displays the total and average.</a:t>
            </a:r>
            <a:endParaRPr lang="en-GB" b="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418127"/>
            <a:ext cx="6084168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MAX = 5;</a:t>
            </a:r>
          </a:p>
          <a:p>
            <a:r>
              <a:rPr lang="en-GB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Total = 0;</a:t>
            </a:r>
          </a:p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Average;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"TOTAL AND AVERAGE\n"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MAX; i++)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"Enter number {0}: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Total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Average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 Total / 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)MAX;</a:t>
            </a:r>
          </a:p>
          <a:p>
            <a:pPr marL="450850" indent="-450850"/>
            <a:r>
              <a:rPr lang="en-GB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"Total = {0}\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nAverage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 = {1}"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Total,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Average.ToString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"0.0"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4702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processing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Count controlled loops are very convenient for accessing array elements.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120" y="1772816"/>
            <a:ext cx="813690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 Numbers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"Enter number {0}: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Numbers[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31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/>
              <a:t>Condition Controlled Loop - WHILE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2" indent="-342900" eaLnBrk="1" hangingPunct="1"/>
            <a:r>
              <a:rPr lang="en-GB" dirty="0"/>
              <a:t>Repeats execution of a block of code while condition is </a:t>
            </a:r>
            <a:r>
              <a:rPr lang="en-GB" b="1" dirty="0">
                <a:latin typeface="Consolas" panose="020B0609020204030204" pitchFamily="49" charset="0"/>
              </a:rPr>
              <a:t>true</a:t>
            </a:r>
          </a:p>
          <a:p>
            <a:pPr lvl="1" eaLnBrk="1" hangingPunct="1">
              <a:buFontTx/>
              <a:buNone/>
            </a:pPr>
            <a:endParaRPr lang="en-GB" sz="2400" dirty="0"/>
          </a:p>
          <a:p>
            <a:pPr marL="400050" lvl="1" indent="0" eaLnBrk="1" hangingPunct="1">
              <a:buNone/>
            </a:pPr>
            <a:r>
              <a:rPr lang="en-GB" sz="2400" b="1" dirty="0">
                <a:latin typeface="Consolas" panose="020B0609020204030204" pitchFamily="49" charset="0"/>
              </a:rPr>
              <a:t>while (condition) </a:t>
            </a:r>
          </a:p>
          <a:p>
            <a:pPr marL="400050" lvl="1" indent="0" eaLnBrk="1" hangingPunct="1">
              <a:buNone/>
            </a:pPr>
            <a:r>
              <a:rPr lang="en-GB" sz="2400" b="1" dirty="0">
                <a:latin typeface="Consolas" panose="020B0609020204030204" pitchFamily="49" charset="0"/>
              </a:rPr>
              <a:t>{…}</a:t>
            </a:r>
          </a:p>
          <a:p>
            <a:pPr lvl="2" eaLnBrk="1" hangingPunct="1"/>
            <a:r>
              <a:rPr lang="en-GB" dirty="0"/>
              <a:t>Evaluates test condition </a:t>
            </a:r>
            <a:r>
              <a:rPr lang="en-GB" u="sng" dirty="0"/>
              <a:t>before</a:t>
            </a:r>
            <a:r>
              <a:rPr lang="en-GB" dirty="0"/>
              <a:t> first iteration</a:t>
            </a:r>
          </a:p>
          <a:p>
            <a:pPr lvl="2" eaLnBrk="1" hangingPunct="1"/>
            <a:r>
              <a:rPr lang="en-GB" dirty="0"/>
              <a:t>So might never execute loop.</a:t>
            </a:r>
          </a:p>
          <a:p>
            <a:pPr lvl="2" eaLnBrk="1" hangingPunct="1"/>
            <a:endParaRPr lang="en-GB" dirty="0"/>
          </a:p>
          <a:p>
            <a:pPr marL="400050" lvl="1" indent="0" eaLnBrk="1" hangingPunct="1">
              <a:buNone/>
            </a:pPr>
            <a:r>
              <a:rPr lang="en-GB" sz="2400" b="1" dirty="0">
                <a:latin typeface="Consolas" panose="020B0609020204030204" pitchFamily="49" charset="0"/>
              </a:rPr>
              <a:t>do </a:t>
            </a:r>
          </a:p>
          <a:p>
            <a:pPr marL="400050" lvl="1" indent="0" eaLnBrk="1" hangingPunct="1">
              <a:buNone/>
            </a:pPr>
            <a:r>
              <a:rPr lang="en-GB" sz="2400" b="1" dirty="0">
                <a:latin typeface="Consolas" panose="020B0609020204030204" pitchFamily="49" charset="0"/>
              </a:rPr>
              <a:t>{…} while (condition);</a:t>
            </a:r>
          </a:p>
          <a:p>
            <a:pPr lvl="2" eaLnBrk="1" hangingPunct="1"/>
            <a:r>
              <a:rPr lang="en-GB" dirty="0"/>
              <a:t>Evaluates test condition </a:t>
            </a:r>
            <a:r>
              <a:rPr lang="en-GB" u="sng" dirty="0"/>
              <a:t>after</a:t>
            </a:r>
            <a:r>
              <a:rPr lang="en-GB" dirty="0"/>
              <a:t> first iteration</a:t>
            </a:r>
          </a:p>
          <a:p>
            <a:pPr lvl="2" eaLnBrk="1" hangingPunct="1"/>
            <a:r>
              <a:rPr lang="en-GB" dirty="0"/>
              <a:t>So executes loop at least once.</a:t>
            </a:r>
          </a:p>
          <a:p>
            <a:pPr lvl="1" eaLnBrk="1" hangingPunct="1"/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894162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chnological awakening design template">
  <a:themeElements>
    <a:clrScheme name="1_Technological awakening design template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1_Technological awakening design 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chnological awakening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chnological awakening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7">
        <a:dk1>
          <a:srgbClr val="969696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7F7F7F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2297</TotalTime>
  <Words>1612</Words>
  <Application>Microsoft Office PowerPoint</Application>
  <PresentationFormat>On-screen Show (4:3)</PresentationFormat>
  <Paragraphs>284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Consolas</vt:lpstr>
      <vt:lpstr>Courier New</vt:lpstr>
      <vt:lpstr>1_Technological awakening design template</vt:lpstr>
      <vt:lpstr>A Level Computer Science  AQA 7516/1</vt:lpstr>
      <vt:lpstr>Key Vocabulary</vt:lpstr>
      <vt:lpstr>Iteration</vt:lpstr>
      <vt:lpstr>Count Controlled Loop - FOR</vt:lpstr>
      <vt:lpstr>Program 3A – Two times table</vt:lpstr>
      <vt:lpstr>Program 3A – Multiplication Grid</vt:lpstr>
      <vt:lpstr>Program 3B – Total and Average</vt:lpstr>
      <vt:lpstr>Array processing</vt:lpstr>
      <vt:lpstr>Condition Controlled Loop - WHILE</vt:lpstr>
      <vt:lpstr>Unreachable Code</vt:lpstr>
      <vt:lpstr>Infinite Loop</vt:lpstr>
      <vt:lpstr>Program 3C – Let me in</vt:lpstr>
      <vt:lpstr>Program 3D – Factorial</vt:lpstr>
      <vt:lpstr>Program 3D – Factorial</vt:lpstr>
      <vt:lpstr>Exception Handling</vt:lpstr>
      <vt:lpstr>Try…Catch</vt:lpstr>
      <vt:lpstr>Assessment 1 - Better Validation </vt:lpstr>
      <vt:lpstr>Using Files</vt:lpstr>
      <vt:lpstr>Reading Text Files</vt:lpstr>
      <vt:lpstr>Try…Catch</vt:lpstr>
      <vt:lpstr>Writing Text Files</vt:lpstr>
      <vt:lpstr>Reading multiple lines</vt:lpstr>
      <vt:lpstr>Program 3E</vt:lpstr>
    </vt:vector>
  </TitlesOfParts>
  <Company>Payne-Gallway Publishers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</dc:creator>
  <cp:lastModifiedBy>Darren Smith</cp:lastModifiedBy>
  <cp:revision>531</cp:revision>
  <cp:lastPrinted>1601-01-01T00:00:00Z</cp:lastPrinted>
  <dcterms:created xsi:type="dcterms:W3CDTF">2001-07-31T14:37:55Z</dcterms:created>
  <dcterms:modified xsi:type="dcterms:W3CDTF">2017-10-16T13:43:14Z</dcterms:modified>
</cp:coreProperties>
</file>