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handoutMasterIdLst>
    <p:handoutMasterId r:id="rId14"/>
  </p:handoutMasterIdLst>
  <p:sldIdLst>
    <p:sldId id="256" r:id="rId2"/>
    <p:sldId id="257" r:id="rId3"/>
    <p:sldId id="258" r:id="rId4"/>
    <p:sldId id="262" r:id="rId5"/>
    <p:sldId id="265" r:id="rId6"/>
    <p:sldId id="266" r:id="rId7"/>
    <p:sldId id="261" r:id="rId8"/>
    <p:sldId id="267" r:id="rId9"/>
    <p:sldId id="270" r:id="rId10"/>
    <p:sldId id="259" r:id="rId11"/>
    <p:sldId id="260" r:id="rId12"/>
    <p:sldId id="264" r:id="rId13"/>
  </p:sldIdLst>
  <p:sldSz cx="9144000" cy="6858000" type="screen4x3"/>
  <p:notesSz cx="6805613" cy="99393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9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24318-5BEE-4CCD-BD8C-2FC8B69D3A1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D9ADA-7E34-4055-80B7-B9416A485E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2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1D12-7D3D-44D3-9414-202FFC09C8D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0ACC-77DA-4B88-937E-A37324488A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4004-DD8D-4984-91AE-1478A60B9A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16C5-F4FE-4653-99CA-30315534E7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23BA-DE55-44C1-8782-87EF813D5B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2AF7-022E-4292-BD58-1F333AB5EA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A687-612E-4591-9AF6-1545B4CF41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FFB-DEB8-4E77-A15F-7999CB6CF7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A54-669C-4179-BC17-C5697DE66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4-46A4-429C-A857-AE702B40F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CAFADF7-110A-415D-B957-3FEC2E8B924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E49DABF-8592-4791-96E6-C41BB31483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Science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43075"/>
            <a:ext cx="7772400" cy="51149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Procedure </a:t>
            </a:r>
            <a:r>
              <a:rPr lang="en-GB" sz="2400" dirty="0" err="1"/>
              <a:t>PrintList</a:t>
            </a:r>
            <a:r>
              <a:rPr lang="en-GB" sz="2400" dirty="0"/>
              <a:t>(</a:t>
            </a:r>
            <a:r>
              <a:rPr lang="en-GB" sz="2400" dirty="0" err="1"/>
              <a:t>num:integer</a:t>
            </a:r>
            <a:r>
              <a:rPr lang="en-GB" sz="24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/>
              <a:t>	Begin</a:t>
            </a: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err="1" smtClean="0"/>
              <a:t>num</a:t>
            </a:r>
            <a:r>
              <a:rPr lang="en-GB" sz="2400" dirty="0" smtClean="0"/>
              <a:t> </a:t>
            </a:r>
            <a:r>
              <a:rPr lang="en-GB" sz="2400" dirty="0"/>
              <a:t>:= num – 1</a:t>
            </a:r>
          </a:p>
          <a:p>
            <a:pPr>
              <a:lnSpc>
                <a:spcPct val="90000"/>
              </a:lnSpc>
              <a:buNone/>
            </a:pPr>
            <a:r>
              <a:rPr lang="en-GB" sz="2400" dirty="0"/>
              <a:t>	</a:t>
            </a:r>
            <a:r>
              <a:rPr lang="en-GB" sz="2400" dirty="0" smtClean="0"/>
              <a:t>	if </a:t>
            </a:r>
            <a:r>
              <a:rPr lang="en-GB" sz="2400" dirty="0"/>
              <a:t>num &gt; 1 then </a:t>
            </a:r>
            <a:r>
              <a:rPr lang="en-GB" sz="2400" dirty="0" err="1"/>
              <a:t>PrintList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); </a:t>
            </a:r>
            <a:r>
              <a:rPr lang="en-GB" sz="2400" dirty="0" smtClean="0"/>
              <a:t>	Line A</a:t>
            </a: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err="1" smtClean="0"/>
              <a:t>writeln</a:t>
            </a:r>
            <a:r>
              <a:rPr lang="en-GB" sz="2400" dirty="0" smtClean="0"/>
              <a:t>(</a:t>
            </a:r>
            <a:r>
              <a:rPr lang="en-GB" sz="2400" dirty="0" err="1" smtClean="0"/>
              <a:t>num</a:t>
            </a:r>
            <a:r>
              <a:rPr lang="en-GB" sz="2400" dirty="0"/>
              <a:t>)				</a:t>
            </a:r>
            <a:endParaRPr lang="en-GB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/>
              <a:t>	End</a:t>
            </a: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400" dirty="0" err="1"/>
              <a:t>abc</a:t>
            </a:r>
            <a:r>
              <a:rPr lang="en-GB" sz="2400" dirty="0"/>
              <a:t> := 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400" dirty="0" err="1"/>
              <a:t>Printlist</a:t>
            </a:r>
            <a:r>
              <a:rPr lang="en-GB" sz="2400" dirty="0"/>
              <a:t>(</a:t>
            </a:r>
            <a:r>
              <a:rPr lang="en-GB" sz="2400" dirty="0" err="1"/>
              <a:t>abc</a:t>
            </a:r>
            <a:r>
              <a:rPr lang="en-GB" sz="2400" dirty="0"/>
              <a:t>); </a:t>
            </a:r>
            <a:r>
              <a:rPr lang="en-GB" sz="2400" dirty="0" smtClean="0"/>
              <a:t>				Line </a:t>
            </a:r>
            <a:r>
              <a:rPr lang="en-GB" sz="2400" dirty="0"/>
              <a:t>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400" dirty="0" err="1"/>
              <a:t>writlen</a:t>
            </a:r>
            <a:r>
              <a:rPr lang="en-GB" sz="2400" dirty="0"/>
              <a:t>(</a:t>
            </a:r>
            <a:r>
              <a:rPr lang="en-GB" sz="2400" dirty="0" err="1"/>
              <a:t>abc</a:t>
            </a:r>
            <a:r>
              <a:rPr lang="en-GB" sz="2400" dirty="0"/>
              <a:t>)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STACK:</a:t>
            </a:r>
          </a:p>
          <a:p>
            <a:endParaRPr lang="en-GB"/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r>
              <a:rPr lang="en-GB"/>
              <a:t>	</a:t>
            </a:r>
          </a:p>
          <a:p>
            <a:pPr>
              <a:buFontTx/>
              <a:buNone/>
            </a:pPr>
            <a:r>
              <a:rPr lang="en-GB"/>
              <a:t>	Line A		2</a:t>
            </a:r>
          </a:p>
          <a:p>
            <a:pPr>
              <a:buFontTx/>
              <a:buNone/>
            </a:pPr>
            <a:r>
              <a:rPr lang="en-GB"/>
              <a:t>	Line A		3</a:t>
            </a:r>
          </a:p>
          <a:p>
            <a:pPr>
              <a:buFontTx/>
              <a:buNone/>
            </a:pPr>
            <a:r>
              <a:rPr lang="en-GB"/>
              <a:t>	Line B		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/>
              <a:t>Advantages and Disadvantages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/>
              <a:t>Non-recursive solutions are more efficient – time and space</a:t>
            </a:r>
          </a:p>
          <a:p>
            <a:pPr lvl="1"/>
            <a:r>
              <a:rPr lang="en-GB" sz="2400"/>
              <a:t>With recursion a computer will have to store multiple procedure calls and return addresses</a:t>
            </a:r>
          </a:p>
          <a:p>
            <a:pPr lvl="1"/>
            <a:r>
              <a:rPr lang="en-GB" sz="2400"/>
              <a:t>Could cause stack overflow issues</a:t>
            </a:r>
          </a:p>
          <a:p>
            <a:pPr lvl="1"/>
            <a:r>
              <a:rPr lang="en-GB" sz="2400"/>
              <a:t>Memory may run out</a:t>
            </a:r>
          </a:p>
          <a:p>
            <a:r>
              <a:rPr lang="en-GB" sz="2800"/>
              <a:t>Advantage is that some solutions naturally fall to that of recursion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Recursive Procedures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Recursion is an important </a:t>
            </a:r>
            <a:r>
              <a:rPr lang="en-GB" dirty="0" smtClean="0"/>
              <a:t>technique</a:t>
            </a:r>
          </a:p>
          <a:p>
            <a:r>
              <a:rPr lang="en-GB" dirty="0" smtClean="0"/>
              <a:t>Recursion describes the ability of a routine to call itself. </a:t>
            </a:r>
          </a:p>
          <a:p>
            <a:pPr lvl="1"/>
            <a:r>
              <a:rPr lang="en-GB" dirty="0" smtClean="0"/>
              <a:t>A recursive routine is defined in terms of itself</a:t>
            </a:r>
          </a:p>
          <a:p>
            <a:r>
              <a:rPr lang="en-GB" dirty="0" smtClean="0"/>
              <a:t>A classic example of a recursive routine is:</a:t>
            </a:r>
          </a:p>
          <a:p>
            <a:pPr lvl="1"/>
            <a:r>
              <a:rPr lang="en-GB" i="1" dirty="0" smtClean="0"/>
              <a:t>n factorial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772400" cy="1143000"/>
          </a:xfrm>
        </p:spPr>
        <p:txBody>
          <a:bodyPr/>
          <a:lstStyle/>
          <a:p>
            <a:r>
              <a:rPr lang="en-GB"/>
              <a:t>An Analogy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458200" cy="45434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The way recursion works in a computer may be the same as the way you use a text book for Computing</a:t>
            </a:r>
            <a:r>
              <a:rPr lang="en-GB" sz="2800" dirty="0" smtClean="0"/>
              <a:t>.</a:t>
            </a:r>
          </a:p>
          <a:p>
            <a:pPr>
              <a:lnSpc>
                <a:spcPct val="80000"/>
              </a:lnSpc>
              <a:buNone/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Reading Chapter </a:t>
            </a:r>
            <a:r>
              <a:rPr lang="en-GB" sz="2800" dirty="0" smtClean="0"/>
              <a:t>2.2 </a:t>
            </a:r>
            <a:r>
              <a:rPr lang="en-GB" sz="2800" dirty="0"/>
              <a:t>about recursion, refers to </a:t>
            </a:r>
            <a:r>
              <a:rPr lang="en-GB" sz="2800" dirty="0" smtClean="0"/>
              <a:t>writing an algorithm.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Therefore you may </a:t>
            </a:r>
            <a:r>
              <a:rPr lang="en-GB" sz="2800" dirty="0" smtClean="0"/>
              <a:t>go </a:t>
            </a:r>
            <a:r>
              <a:rPr lang="en-GB" sz="2800" dirty="0"/>
              <a:t>to the chapter on </a:t>
            </a:r>
            <a:r>
              <a:rPr lang="en-GB" sz="2800" dirty="0" smtClean="0"/>
              <a:t>Algorithms in the AS text book.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Once your revision on </a:t>
            </a:r>
            <a:r>
              <a:rPr lang="en-GB" sz="2800" dirty="0" smtClean="0"/>
              <a:t>Algorithms is </a:t>
            </a:r>
            <a:r>
              <a:rPr lang="en-GB" sz="2800" dirty="0"/>
              <a:t>finished, you will return to chapter </a:t>
            </a:r>
            <a:r>
              <a:rPr lang="en-GB" sz="2800" dirty="0" smtClean="0"/>
              <a:t>2.2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You have just completed a recursive procedure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Factorial</a:t>
            </a:r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Recursion is essential when you have a recursive problem such as n! ( factorial n)</a:t>
            </a:r>
          </a:p>
          <a:p>
            <a:pPr>
              <a:buFontTx/>
              <a:buNone/>
            </a:pPr>
            <a:r>
              <a:rPr lang="en-GB" dirty="0"/>
              <a:t>If n=0 then n! = 1</a:t>
            </a:r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r>
              <a:rPr lang="en-GB" dirty="0" smtClean="0"/>
              <a:t>n! = n x (n-1)!</a:t>
            </a:r>
            <a:endParaRPr lang="en-GB" dirty="0"/>
          </a:p>
          <a:p>
            <a:pPr>
              <a:buFontTx/>
              <a:buNone/>
            </a:pPr>
            <a:r>
              <a:rPr lang="en-GB" dirty="0"/>
              <a:t>4! = </a:t>
            </a:r>
            <a:r>
              <a:rPr lang="en-GB" dirty="0" smtClean="0"/>
              <a:t>4 x 3! = 4 x 3 x 2! = 4 </a:t>
            </a:r>
            <a:r>
              <a:rPr lang="en-GB" dirty="0"/>
              <a:t>x 3 x 2 x </a:t>
            </a:r>
            <a:r>
              <a:rPr lang="en-GB" dirty="0" smtClean="0"/>
              <a:t>1</a:t>
            </a:r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r>
              <a:rPr lang="en-GB" dirty="0" smtClean="0"/>
              <a:t>1! = 1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Recursive solutions have a </a:t>
            </a:r>
            <a:r>
              <a:rPr lang="en-GB" b="1" dirty="0" smtClean="0"/>
              <a:t>General Case </a:t>
            </a:r>
            <a:r>
              <a:rPr lang="en-GB" dirty="0" smtClean="0"/>
              <a:t>and a </a:t>
            </a:r>
            <a:r>
              <a:rPr lang="en-GB" b="1" dirty="0" smtClean="0"/>
              <a:t>Base Case</a:t>
            </a:r>
          </a:p>
          <a:p>
            <a:r>
              <a:rPr lang="en-GB" b="1" dirty="0" smtClean="0"/>
              <a:t>General Case:</a:t>
            </a:r>
          </a:p>
          <a:p>
            <a:pPr lvl="1"/>
            <a:r>
              <a:rPr lang="en-GB" dirty="0" smtClean="0"/>
              <a:t>n! = n x (n-1)!</a:t>
            </a:r>
          </a:p>
          <a:p>
            <a:r>
              <a:rPr lang="en-GB" b="1" dirty="0" smtClean="0"/>
              <a:t>Base Case</a:t>
            </a:r>
          </a:p>
          <a:p>
            <a:pPr lvl="1"/>
            <a:r>
              <a:rPr lang="en-GB" dirty="0" smtClean="0"/>
              <a:t>1! = 1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Function </a:t>
            </a:r>
            <a:r>
              <a:rPr lang="en-GB" dirty="0" smtClean="0"/>
              <a:t>Factorial ( n : integer) : integer;</a:t>
            </a:r>
          </a:p>
          <a:p>
            <a:pPr>
              <a:buNone/>
            </a:pPr>
            <a:r>
              <a:rPr lang="en-GB" b="1" dirty="0" smtClean="0"/>
              <a:t>		Begin</a:t>
            </a:r>
          </a:p>
          <a:p>
            <a:pPr>
              <a:buNone/>
            </a:pPr>
            <a:r>
              <a:rPr lang="en-GB" b="1" dirty="0" smtClean="0"/>
              <a:t>		 	If </a:t>
            </a:r>
            <a:r>
              <a:rPr lang="en-GB" dirty="0" smtClean="0"/>
              <a:t>n = 1</a:t>
            </a:r>
          </a:p>
          <a:p>
            <a:pPr>
              <a:buNone/>
            </a:pPr>
            <a:r>
              <a:rPr lang="en-GB" b="1" dirty="0" smtClean="0"/>
              <a:t>				Then </a:t>
            </a:r>
            <a:r>
              <a:rPr lang="en-GB" dirty="0" smtClean="0"/>
              <a:t>Result := 1</a:t>
            </a:r>
          </a:p>
          <a:p>
            <a:pPr>
              <a:buNone/>
            </a:pPr>
            <a:r>
              <a:rPr lang="en-GB" b="1" dirty="0" smtClean="0"/>
              <a:t>				Else   </a:t>
            </a:r>
            <a:r>
              <a:rPr lang="en-GB" dirty="0" smtClean="0"/>
              <a:t>Result := n * Factorial(n-1)</a:t>
            </a:r>
          </a:p>
          <a:p>
            <a:pPr>
              <a:buNone/>
            </a:pPr>
            <a:r>
              <a:rPr lang="en-GB" b="1" dirty="0" smtClean="0"/>
              <a:t>		End;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endParaRPr lang="en-GB" b="1" dirty="0" smtClean="0"/>
          </a:p>
          <a:p>
            <a:r>
              <a:rPr lang="en-GB" dirty="0" smtClean="0"/>
              <a:t>Tracing a Recursive Table can be difficult.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Recursive Process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stopping condition must be included which when met means that the routine will not call itself and start to ‘unwind’</a:t>
            </a:r>
          </a:p>
          <a:p>
            <a:r>
              <a:rPr lang="en-GB"/>
              <a:t>For input – the routine must call itself</a:t>
            </a:r>
          </a:p>
          <a:p>
            <a:r>
              <a:rPr lang="en-GB"/>
              <a:t>The stopping condition must be reached after a finite number of calls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time a routine is called, a special area of memory called the </a:t>
            </a:r>
            <a:r>
              <a:rPr lang="en-GB" b="1" dirty="0" smtClean="0"/>
              <a:t>stack</a:t>
            </a:r>
            <a:r>
              <a:rPr lang="en-GB" dirty="0" smtClean="0"/>
              <a:t> is used.</a:t>
            </a:r>
          </a:p>
          <a:p>
            <a:r>
              <a:rPr lang="en-GB" dirty="0" smtClean="0"/>
              <a:t>A return address will be stored there as well as contents of the </a:t>
            </a:r>
            <a:r>
              <a:rPr lang="en-GB" b="1" dirty="0" smtClean="0"/>
              <a:t>registers. </a:t>
            </a:r>
            <a:endParaRPr lang="en-GB" dirty="0" smtClean="0"/>
          </a:p>
          <a:p>
            <a:r>
              <a:rPr lang="en-GB" dirty="0" smtClean="0"/>
              <a:t>Any local variables will also be stored there</a:t>
            </a:r>
          </a:p>
          <a:p>
            <a:r>
              <a:rPr lang="en-GB" dirty="0" smtClean="0"/>
              <a:t>The stack locations for one routine call are known as </a:t>
            </a:r>
            <a:r>
              <a:rPr lang="en-GB" b="1" dirty="0" smtClean="0"/>
              <a:t>stack frame</a:t>
            </a:r>
            <a:endParaRPr lang="en-GB" dirty="0" smtClean="0"/>
          </a:p>
          <a:p>
            <a:r>
              <a:rPr lang="en-GB" dirty="0" smtClean="0"/>
              <a:t>When a routine ends, control passes to the return address and its stack frame.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Operations of Push and Pop are completed on a Stack</a:t>
            </a:r>
          </a:p>
          <a:p>
            <a:r>
              <a:rPr lang="en-GB" dirty="0" smtClean="0"/>
              <a:t>A stack is said to preserve the current state of the machine.</a:t>
            </a:r>
          </a:p>
          <a:p>
            <a:r>
              <a:rPr lang="en-GB" dirty="0" smtClean="0"/>
              <a:t>A stack is used in order to correctly return to the previous invocation by using the local variables and return addresses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89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109</TotalTime>
  <Words>422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Corbel</vt:lpstr>
      <vt:lpstr>Times New Roman</vt:lpstr>
      <vt:lpstr>Wingdings</vt:lpstr>
      <vt:lpstr>Wingdings 2</vt:lpstr>
      <vt:lpstr>Wingdings 3</vt:lpstr>
      <vt:lpstr>Module</vt:lpstr>
      <vt:lpstr>Computer Science</vt:lpstr>
      <vt:lpstr>Recursive Procedures</vt:lpstr>
      <vt:lpstr>An Analogy</vt:lpstr>
      <vt:lpstr>Factorial</vt:lpstr>
      <vt:lpstr>Factorial</vt:lpstr>
      <vt:lpstr>Factorial</vt:lpstr>
      <vt:lpstr>Recursive Process</vt:lpstr>
      <vt:lpstr>PowerPoint Presentation</vt:lpstr>
      <vt:lpstr>A Stack</vt:lpstr>
      <vt:lpstr>PowerPoint Presentation</vt:lpstr>
      <vt:lpstr>PowerPoint Presentation</vt:lpstr>
      <vt:lpstr>Advantages and Disadvantages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 Computing</dc:title>
  <dc:creator>Darren</dc:creator>
  <cp:lastModifiedBy>Darren Smith</cp:lastModifiedBy>
  <cp:revision>14</cp:revision>
  <dcterms:created xsi:type="dcterms:W3CDTF">2006-10-27T11:10:06Z</dcterms:created>
  <dcterms:modified xsi:type="dcterms:W3CDTF">2016-10-11T17:01:48Z</dcterms:modified>
</cp:coreProperties>
</file>