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93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96" r:id="rId11"/>
    <p:sldId id="294" r:id="rId12"/>
    <p:sldId id="266" r:id="rId13"/>
    <p:sldId id="268" r:id="rId14"/>
    <p:sldId id="288" r:id="rId15"/>
    <p:sldId id="270" r:id="rId16"/>
    <p:sldId id="271" r:id="rId17"/>
    <p:sldId id="272" r:id="rId18"/>
    <p:sldId id="295" r:id="rId19"/>
    <p:sldId id="279" r:id="rId20"/>
    <p:sldId id="282" r:id="rId21"/>
    <p:sldId id="286" r:id="rId22"/>
    <p:sldId id="289" r:id="rId23"/>
    <p:sldId id="283" r:id="rId24"/>
    <p:sldId id="274" r:id="rId25"/>
    <p:sldId id="287" r:id="rId26"/>
    <p:sldId id="275" r:id="rId27"/>
    <p:sldId id="292" r:id="rId28"/>
    <p:sldId id="291" r:id="rId29"/>
    <p:sldId id="290" r:id="rId30"/>
    <p:sldId id="277" r:id="rId31"/>
    <p:sldId id="278" r:id="rId32"/>
    <p:sldId id="297" r:id="rId3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79424" autoAdjust="0"/>
  </p:normalViewPr>
  <p:slideViewPr>
    <p:cSldViewPr>
      <p:cViewPr varScale="1">
        <p:scale>
          <a:sx n="91" d="100"/>
          <a:sy n="91" d="100"/>
        </p:scale>
        <p:origin x="218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90EDD15-38DB-436B-B9F0-14EDBE3C0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44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10781" indent="-273377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093509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530912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1968316" indent="-218702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405720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843124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280528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717931" indent="-218702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216E6-9EFC-4AFE-9D84-1F703B94AE2F}" type="slidenum">
              <a:rPr lang="en-GB" altLang="en-US" i="0" smtClean="0"/>
              <a:pPr eaLnBrk="1" hangingPunct="1"/>
              <a:t>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97670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82362-0956-4D84-9B3D-067536D40A8E}" type="slidenum">
              <a:rPr lang="en-GB" altLang="en-US" i="0" smtClean="0"/>
              <a:pPr eaLnBrk="1" hangingPunct="1"/>
              <a:t>13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7176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536F2-101E-45A6-A00F-AD5D981F9861}" type="slidenum">
              <a:rPr lang="en-GB" altLang="en-US" i="0" smtClean="0"/>
              <a:pPr eaLnBrk="1" hangingPunct="1"/>
              <a:t>14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37218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C3EAE-A267-4042-9053-7BBE1EC0228E}" type="slidenum">
              <a:rPr lang="en-GB" altLang="en-US" i="0" smtClean="0"/>
              <a:pPr eaLnBrk="1" hangingPunct="1"/>
              <a:t>15</a:t>
            </a:fld>
            <a:endParaRPr lang="en-GB" altLang="en-US" i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241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eaLnBrk="1" hangingPunct="1">
              <a:buFontTx/>
              <a:buAutoNum type="arabicPeriod"/>
            </a:pPr>
            <a:r>
              <a:rPr lang="en-GB" altLang="en-US" dirty="0"/>
              <a:t>e.g. 1996/4 = 499, so 1996 is a leap year.</a:t>
            </a:r>
          </a:p>
          <a:p>
            <a:pPr marL="247620" indent="-247620" eaLnBrk="1" hangingPunct="1">
              <a:buFontTx/>
              <a:buAutoNum type="arabicPeriod"/>
            </a:pPr>
            <a:r>
              <a:rPr lang="en-GB" altLang="en-US" dirty="0"/>
              <a:t>e.g.1900/4 = 475, but 1900/100=19, so 1900 is a normal year of 365 days; as is 2100.</a:t>
            </a:r>
          </a:p>
          <a:p>
            <a:pPr marL="247620" indent="-247620" eaLnBrk="1" hangingPunct="1">
              <a:buFontTx/>
              <a:buAutoNum type="arabicPeriod"/>
            </a:pPr>
            <a:r>
              <a:rPr lang="en-GB" altLang="en-US" dirty="0"/>
              <a:t>e.g. 2000/4 = 500, but 2000/100=20, but 2000/400=5, so 2000 is a leap year after all!</a:t>
            </a:r>
          </a:p>
          <a:p>
            <a:endParaRPr lang="en-GB" dirty="0"/>
          </a:p>
          <a:p>
            <a:r>
              <a:rPr lang="en-GB" dirty="0"/>
              <a:t>http://www.tondering.dk/claus/cal/gregorian.php</a:t>
            </a:r>
          </a:p>
          <a:p>
            <a:endParaRPr lang="en-GB" dirty="0"/>
          </a:p>
          <a:p>
            <a:r>
              <a:rPr lang="en-GB" dirty="0"/>
              <a:t>365</a:t>
            </a:r>
            <a:r>
              <a:rPr lang="en-GB" baseline="30000" dirty="0"/>
              <a:t>969</a:t>
            </a:r>
            <a:r>
              <a:rPr lang="en-GB" dirty="0"/>
              <a:t>/</a:t>
            </a:r>
            <a:r>
              <a:rPr lang="en-GB" baseline="-25000" dirty="0"/>
              <a:t>4000 </a:t>
            </a:r>
            <a:r>
              <a:rPr lang="en-GB" baseline="0" dirty="0"/>
              <a:t> - d</a:t>
            </a:r>
            <a:r>
              <a:rPr lang="en-GB" dirty="0"/>
              <a:t>rop one every</a:t>
            </a:r>
            <a:r>
              <a:rPr lang="en-GB" baseline="0" dirty="0"/>
              <a:t> 4000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1E699-E090-4144-BBD3-B93E2DA497F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2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B714-627C-4B65-A316-C56BC45220E8}" type="slidenum">
              <a:rPr lang="en-GB" altLang="en-US" i="0" smtClean="0"/>
              <a:pPr eaLnBrk="1" hangingPunct="1"/>
              <a:t>17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9654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B714-627C-4B65-A316-C56BC45220E8}" type="slidenum">
              <a:rPr lang="en-GB" altLang="en-US" i="0" smtClean="0"/>
              <a:pPr eaLnBrk="1" hangingPunct="1"/>
              <a:t>18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40233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DCB714-627C-4B65-A316-C56BC45220E8}" type="slidenum">
              <a:rPr lang="en-GB" altLang="en-US" i="0" smtClean="0"/>
              <a:pPr eaLnBrk="1" hangingPunct="1"/>
              <a:t>19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9654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70033A-AA0D-4D16-997B-D7DDF8129DBF}" type="slidenum">
              <a:rPr lang="en-GB" altLang="en-US" i="0" smtClean="0"/>
              <a:pPr eaLnBrk="1" hangingPunct="1"/>
              <a:t>22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55281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EDD15-38DB-436B-B9F0-14EDBE3C060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5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70033A-AA0D-4D16-997B-D7DDF8129DBF}" type="slidenum">
              <a:rPr lang="en-GB" altLang="en-US" i="0" smtClean="0"/>
              <a:pPr eaLnBrk="1" hangingPunct="1"/>
              <a:t>24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55281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201AF3-FA01-4AA2-8C11-8C801811D2AE}" type="slidenum">
              <a:rPr lang="en-GB" altLang="en-US" i="0" smtClean="0"/>
              <a:pPr eaLnBrk="1" hangingPunct="1"/>
              <a:t>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806801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F4F7EF-4134-4746-A44D-9F036F9474BC}" type="slidenum">
              <a:rPr lang="en-GB" altLang="en-US" i="0" smtClean="0"/>
              <a:pPr eaLnBrk="1" hangingPunct="1"/>
              <a:t>26</a:t>
            </a:fld>
            <a:endParaRPr lang="en-GB" altLang="en-US" i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46278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27979A-F941-401E-AF04-CC997C310EF5}" type="slidenum">
              <a:rPr lang="en-GB" altLang="en-US" i="0" smtClean="0"/>
              <a:pPr eaLnBrk="1" hangingPunct="1"/>
              <a:t>28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60853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27979A-F941-401E-AF04-CC997C310EF5}" type="slidenum">
              <a:rPr lang="en-GB" altLang="en-US" i="0" smtClean="0"/>
              <a:pPr eaLnBrk="1" hangingPunct="1"/>
              <a:t>29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60853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EF7D8-1627-4C6B-B9B2-39C9ABB8194F}" type="slidenum">
              <a:rPr lang="en-GB" altLang="en-US" i="0" smtClean="0"/>
              <a:pPr eaLnBrk="1" hangingPunct="1"/>
              <a:t>30</a:t>
            </a:fld>
            <a:endParaRPr lang="en-GB" altLang="en-US" i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91582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0DE1D-B2DE-4A62-9E7F-F895980BB41B}" type="slidenum">
              <a:rPr lang="en-GB" altLang="en-US" i="0" smtClean="0"/>
              <a:pPr eaLnBrk="1" hangingPunct="1"/>
              <a:t>31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032996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0DE1D-B2DE-4A62-9E7F-F895980BB41B}" type="slidenum">
              <a:rPr lang="en-GB" altLang="en-US" i="0" smtClean="0"/>
              <a:pPr eaLnBrk="1" hangingPunct="1"/>
              <a:t>32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271194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/>
              <a:t>Assembly code – used when programs need to execute as efficiently as possible or when a high level language compiler is not available.</a:t>
            </a:r>
          </a:p>
          <a:p>
            <a:r>
              <a:rPr lang="en-GB" baseline="0" dirty="0"/>
              <a:t>Device drivers and embedded system software are prime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9BE6-1E72-46C9-A80B-C68B8363E4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15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536F2-101E-45A6-A00F-AD5D981F9861}" type="slidenum">
              <a:rPr lang="en-GB" altLang="en-US" i="0" smtClean="0"/>
              <a:pPr eaLnBrk="1" hangingPunct="1"/>
              <a:t>8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57549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DAC70-7DEF-4C2A-81EC-3F18F9806A99}" type="slidenum">
              <a:rPr lang="en-GB" altLang="en-US" i="0" smtClean="0"/>
              <a:pPr eaLnBrk="1" hangingPunct="1"/>
              <a:t>9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84144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536F2-101E-45A6-A00F-AD5D981F9861}" type="slidenum">
              <a:rPr lang="en-GB" altLang="en-US" i="0" smtClean="0"/>
              <a:pPr eaLnBrk="1" hangingPunct="1"/>
              <a:t>10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0284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6164DA-BB79-46B1-A24B-6A126058799B}" type="slidenum">
              <a:rPr lang="en-GB" altLang="en-US" i="0" smtClean="0"/>
              <a:pPr eaLnBrk="1" hangingPunct="1"/>
              <a:t>11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312722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300" dirty="0">
                <a:latin typeface="+mn-lt"/>
              </a:rPr>
              <a:t>De Morgan’s law – first and last examples above are logically equivalent.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CCD10E-EBCE-46AD-ADE3-5117A5D64FA6}" type="slidenum">
              <a:rPr lang="en-GB" altLang="en-US" i="0" smtClean="0"/>
              <a:pPr eaLnBrk="1" hangingPunct="1"/>
              <a:t>12</a:t>
            </a:fld>
            <a:endParaRPr lang="en-GB" altLang="en-US" i="0"/>
          </a:p>
        </p:txBody>
      </p:sp>
    </p:spTree>
    <p:extLst>
      <p:ext uri="{BB962C8B-B14F-4D97-AF65-F5344CB8AC3E}">
        <p14:creationId xmlns:p14="http://schemas.microsoft.com/office/powerpoint/2010/main" val="13895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068638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58B7AF31-4172-468D-BF18-06C454C576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722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5070-CD6C-492C-8713-6ADC9565A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6864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FF1D-A1DB-41BF-9327-F01C20204B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609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3645-B982-450F-BB3A-0485B4548C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3553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4C80-A387-4605-912F-9056E4D690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896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1A7-EC48-47A9-87A1-D20C86695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876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CEC8-75E9-4323-BBB7-1AEA9C94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095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4554C-B2DE-4952-A83A-912F305F4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012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32C7-E05D-468D-9F70-41E546217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7882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1C4B-3F4E-4EBB-A2DA-0100BE9DE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063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4018-44BC-4FF6-BD36-A0A9F8CE15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5150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pPr>
              <a:defRPr/>
            </a:pPr>
            <a:fld id="{19B2268B-6612-4A99-BD55-4E144CE2A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A Level Computer Science </a:t>
            </a:r>
            <a:br>
              <a:rPr lang="en-GB" altLang="en-US" sz="3600" dirty="0"/>
            </a:br>
            <a:r>
              <a:rPr lang="en-GB" altLang="en-US" sz="3600"/>
              <a:t>AQA 7516/1</a:t>
            </a:r>
            <a:endParaRPr lang="en-GB" altLang="en-US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/>
              <a:t>C# Programming 2 – Selection</a:t>
            </a:r>
          </a:p>
        </p:txBody>
      </p:sp>
    </p:spTree>
    <p:extLst>
      <p:ext uri="{BB962C8B-B14F-4D97-AF65-F5344CB8AC3E}">
        <p14:creationId xmlns:p14="http://schemas.microsoft.com/office/powerpoint/2010/main" val="42457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altLang="en-US" sz="4000" dirty="0"/>
              <a:t>Boolean Operators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b="0" dirty="0"/>
              <a:t>AND	</a:t>
            </a:r>
            <a:r>
              <a:rPr lang="en-GB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GB" altLang="en-US" dirty="0"/>
              <a:t>OR	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</a:p>
          <a:p>
            <a:r>
              <a:rPr lang="en-GB" altLang="en-US" b="0" dirty="0"/>
              <a:t>NOT	</a:t>
            </a:r>
            <a:r>
              <a:rPr lang="en-GB" alt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lvl="1">
              <a:buFontTx/>
              <a:buNone/>
            </a:pPr>
            <a:endParaRPr lang="en-GB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</a:p>
          <a:p>
            <a:pPr lvl="1">
              <a:buFontTx/>
              <a:buNone/>
            </a:pPr>
            <a:endParaRPr lang="en-GB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107" y="2924944"/>
            <a:ext cx="41044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Tx/>
              <a:buNone/>
            </a:pPr>
            <a:r>
              <a:rPr lang="en-GB" sz="2400" dirty="0">
                <a:solidFill>
                  <a:schemeClr val="tx1"/>
                </a:solidFill>
                <a:latin typeface="Consolas"/>
              </a:rPr>
              <a:t>…</a:t>
            </a:r>
          </a:p>
          <a:p>
            <a:pPr lvl="1"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(!Success) 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	…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7947" y="2924944"/>
            <a:ext cx="444066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Tx/>
              <a:buNone/>
            </a:pPr>
            <a:r>
              <a:rPr lang="en-GB" sz="2400" dirty="0">
                <a:solidFill>
                  <a:schemeClr val="tx1"/>
                </a:solidFill>
                <a:latin typeface="Consolas"/>
              </a:rPr>
              <a:t>…</a:t>
            </a:r>
          </a:p>
          <a:p>
            <a:pPr lvl="1"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(Success ==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	…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132478"/>
            <a:ext cx="784887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1 and 10: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&gt;= 1 ||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&lt;= 10)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"Invalid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Validation</a:t>
            </a:r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code logically correct?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56176" y="609600"/>
            <a:ext cx="2772308" cy="12409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would be sensible test data for this program?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132856"/>
            <a:ext cx="784887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1 and 10: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&gt;= 1 ||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&lt;= 10)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//tautology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"Invalid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//unreachable code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2263649"/>
            <a:ext cx="787598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between 1 and 10: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&gt;= 1 </a:t>
            </a:r>
            <a:r>
              <a:rPr lang="en-GB" b="1" dirty="0">
                <a:solidFill>
                  <a:prstClr val="black"/>
                </a:solidFill>
                <a:latin typeface="Consolas" panose="020B0609020204030204" pitchFamily="49" charset="0"/>
              </a:rPr>
              <a:t>&amp;&amp;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&lt;= 10)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"Invalid number."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4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218752" y="1628799"/>
            <a:ext cx="8529711" cy="3500989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4000" dirty="0"/>
              <a:t>Reverse Logic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9206" y="782216"/>
            <a:ext cx="8867328" cy="5516563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GB" altLang="en-US" sz="2400" dirty="0">
                <a:cs typeface="Consolas" panose="020B0609020204030204" pitchFamily="49" charset="0"/>
              </a:rPr>
              <a:t>e.g. Validate age range for a club 18-30 holiday.</a:t>
            </a:r>
          </a:p>
          <a:p>
            <a:pPr marL="0" indent="0">
              <a:buNone/>
              <a:defRPr/>
            </a:pPr>
            <a:endParaRPr lang="en-GB" sz="2800" b="1" dirty="0"/>
          </a:p>
          <a:p>
            <a:pPr marL="0" indent="0">
              <a:buNone/>
              <a:defRPr/>
            </a:pPr>
            <a:r>
              <a:rPr lang="en-GB" sz="2800" b="1" dirty="0"/>
              <a:t>AND</a:t>
            </a:r>
            <a:r>
              <a:rPr lang="en-GB" sz="2800" dirty="0"/>
              <a:t> – overall expression is true only if </a:t>
            </a:r>
            <a:r>
              <a:rPr lang="en-GB" sz="2800" b="1" dirty="0"/>
              <a:t>both</a:t>
            </a:r>
            <a:r>
              <a:rPr lang="en-GB" sz="2800" dirty="0"/>
              <a:t> conditions are true, e.g.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(Age     18 </a:t>
            </a:r>
            <a:r>
              <a:rPr lang="en-GB" sz="2000" b="1" dirty="0">
                <a:solidFill>
                  <a:prstClr val="black"/>
                </a:solidFill>
                <a:latin typeface="Consolas"/>
              </a:rPr>
              <a:t>&amp;&amp;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Age     30) </a:t>
            </a:r>
            <a:r>
              <a:rPr lang="en-GB" sz="2000" dirty="0">
                <a:solidFill>
                  <a:srgbClr val="008000"/>
                </a:solidFill>
                <a:latin typeface="Consolas"/>
              </a:rPr>
              <a:t>//true if valid </a:t>
            </a:r>
            <a:endParaRPr lang="en-GB" sz="20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GB" sz="20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800" b="1" dirty="0"/>
              <a:t>OR</a:t>
            </a:r>
            <a:r>
              <a:rPr lang="en-GB" sz="2800" dirty="0"/>
              <a:t> – overall expression is true if </a:t>
            </a:r>
            <a:r>
              <a:rPr lang="en-GB" sz="2800" b="1" dirty="0"/>
              <a:t>either</a:t>
            </a:r>
            <a:r>
              <a:rPr lang="en-GB" sz="2800" dirty="0"/>
              <a:t> condition is true, e.g.</a:t>
            </a: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(Age    18 </a:t>
            </a:r>
            <a:r>
              <a:rPr lang="en-GB" sz="2000" b="1" dirty="0">
                <a:solidFill>
                  <a:prstClr val="black"/>
                </a:solidFill>
                <a:latin typeface="Consolas"/>
              </a:rPr>
              <a:t>||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Age    30) </a:t>
            </a:r>
            <a:r>
              <a:rPr lang="en-GB" sz="2000" dirty="0">
                <a:solidFill>
                  <a:srgbClr val="008000"/>
                </a:solidFill>
                <a:latin typeface="Consolas"/>
              </a:rPr>
              <a:t>//true if invalid </a:t>
            </a:r>
            <a:endParaRPr lang="en-GB" sz="20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1348209" y="261878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onsolas"/>
              </a:rPr>
              <a:t>&gt;=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320387" y="261878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onsolas"/>
              </a:rPr>
              <a:t>&lt;=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377344" y="42813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onsolas"/>
              </a:rPr>
              <a:t>&lt;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16212" y="42813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onsolas"/>
              </a:rPr>
              <a:t>&gt;</a:t>
            </a:r>
            <a:endParaRPr lang="en-GB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51385" y="4872018"/>
            <a:ext cx="2197078" cy="1451248"/>
            <a:chOff x="6953864" y="4037733"/>
            <a:chExt cx="2197078" cy="1451248"/>
          </a:xfrm>
        </p:grpSpPr>
        <p:sp>
          <p:nvSpPr>
            <p:cNvPr id="13" name="Rounded Rectangle 12"/>
            <p:cNvSpPr/>
            <p:nvPr/>
          </p:nvSpPr>
          <p:spPr>
            <a:xfrm>
              <a:off x="6953864" y="4037733"/>
              <a:ext cx="2197078" cy="145124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 Morgan’s Law: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A.B = A+B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A+B = A.B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7557781" y="4624885"/>
              <a:ext cx="28533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555983" y="5151243"/>
              <a:ext cx="40039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8150374" y="4624885"/>
              <a:ext cx="114134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439661" y="4624885"/>
              <a:ext cx="114134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452656" y="5156345"/>
              <a:ext cx="114134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8206055" y="5151243"/>
              <a:ext cx="114134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27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 smtClean="0"/>
              <a:t>Assessment 1 </a:t>
            </a:r>
            <a:r>
              <a:rPr lang="en-GB" altLang="en-US" sz="3600" dirty="0"/>
              <a:t>– Simple Validation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b="0" dirty="0" smtClean="0"/>
              <a:t>Modify </a:t>
            </a:r>
            <a:r>
              <a:rPr lang="en-GB" altLang="en-US" sz="2800" b="0" dirty="0"/>
              <a:t>your solution to </a:t>
            </a:r>
            <a:r>
              <a:rPr lang="en-GB" altLang="en-US" sz="2800" b="0" dirty="0" smtClean="0"/>
              <a:t>Assessment 1 (double glazing calculator)</a:t>
            </a:r>
            <a:r>
              <a:rPr lang="en-GB" altLang="en-US" sz="2800" dirty="0" smtClean="0"/>
              <a:t> </a:t>
            </a:r>
            <a:r>
              <a:rPr lang="en-GB" altLang="en-US" sz="2800" b="0" dirty="0"/>
              <a:t>so that the width and height are validated as follows:</a:t>
            </a:r>
          </a:p>
          <a:p>
            <a:pPr lvl="1"/>
            <a:r>
              <a:rPr lang="en-GB" altLang="en-US" sz="2400" dirty="0"/>
              <a:t>Width must be between 0.5 and 5.0</a:t>
            </a:r>
          </a:p>
          <a:p>
            <a:pPr lvl="1"/>
            <a:r>
              <a:rPr lang="en-GB" altLang="en-US" sz="2400" dirty="0"/>
              <a:t>Height must be between 0.75 and 3.0</a:t>
            </a:r>
          </a:p>
          <a:p>
            <a:r>
              <a:rPr lang="en-GB" altLang="en-US" sz="2800" b="0" dirty="0"/>
              <a:t>If a value is entered which is smaller than the minimum then the minimum should be used instead. Likewise for the maximum.</a:t>
            </a:r>
          </a:p>
          <a:p>
            <a:r>
              <a:rPr lang="en-GB" altLang="en-US" sz="2800" dirty="0"/>
              <a:t>Some indication should be given to the user that minimum or maximum values have been used.</a:t>
            </a:r>
            <a:endParaRPr lang="en-GB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33284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 of precedence: BODMAS</a:t>
            </a:r>
          </a:p>
          <a:p>
            <a:pPr lvl="1"/>
            <a:r>
              <a:rPr lang="en-GB" dirty="0"/>
              <a:t>Brackets </a:t>
            </a:r>
          </a:p>
          <a:p>
            <a:pPr lvl="1"/>
            <a:r>
              <a:rPr lang="en-GB" dirty="0"/>
              <a:t>Order </a:t>
            </a:r>
          </a:p>
          <a:p>
            <a:pPr lvl="1"/>
            <a:r>
              <a:rPr lang="en-GB" dirty="0"/>
              <a:t>Division </a:t>
            </a:r>
          </a:p>
          <a:p>
            <a:pPr lvl="1"/>
            <a:r>
              <a:rPr lang="en-GB" dirty="0"/>
              <a:t>Multiplication </a:t>
            </a:r>
          </a:p>
          <a:p>
            <a:pPr lvl="1"/>
            <a:r>
              <a:rPr lang="en-GB" dirty="0"/>
              <a:t>Addition </a:t>
            </a:r>
          </a:p>
          <a:p>
            <a:pPr lvl="1"/>
            <a:r>
              <a:rPr lang="en-GB" dirty="0"/>
              <a:t>Subtraction </a:t>
            </a:r>
          </a:p>
          <a:p>
            <a:endParaRPr lang="en-GB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altLang="en-US" sz="4000" dirty="0"/>
              <a:t>Arithmetic Operators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1484784"/>
            <a:ext cx="3528392" cy="626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e.g.</a:t>
            </a:r>
          </a:p>
          <a:p>
            <a:pPr algn="ctr"/>
            <a:r>
              <a:rPr lang="en-GB" dirty="0"/>
              <a:t>4^2*2+4/2-4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2195" y="2661877"/>
            <a:ext cx="3528392" cy="626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Brackets help readability! </a:t>
            </a:r>
          </a:p>
          <a:p>
            <a:pPr algn="ctr"/>
            <a:r>
              <a:rPr lang="en-GB" dirty="0"/>
              <a:t>((4^2)*2)+(4/2)-4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3703361"/>
            <a:ext cx="3528392" cy="626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= 30</a:t>
            </a:r>
          </a:p>
        </p:txBody>
      </p:sp>
    </p:spTree>
    <p:extLst>
      <p:ext uri="{BB962C8B-B14F-4D97-AF65-F5344CB8AC3E}">
        <p14:creationId xmlns:p14="http://schemas.microsoft.com/office/powerpoint/2010/main" val="24892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Modulo Operator (MOD)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b="0" dirty="0"/>
              <a:t>The remainder after integer division (DIV)</a:t>
            </a:r>
          </a:p>
          <a:p>
            <a:pPr eaLnBrk="1" hangingPunct="1">
              <a:buFontTx/>
              <a:buNone/>
            </a:pPr>
            <a:r>
              <a:rPr lang="en-GB" altLang="en-US" b="0" dirty="0"/>
              <a:t>		</a:t>
            </a:r>
            <a:r>
              <a:rPr lang="en-GB" altLang="en-US" sz="2400" b="0" dirty="0"/>
              <a:t>e.g.	</a:t>
            </a:r>
            <a:r>
              <a:rPr lang="en-GB" alt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18 MOD 4 = 2</a:t>
            </a:r>
          </a:p>
          <a:p>
            <a:pPr eaLnBrk="1" hangingPunct="1">
              <a:buFontTx/>
              <a:buNone/>
            </a:pPr>
            <a:r>
              <a:rPr lang="en-GB" altLang="en-US" sz="2400" b="0" dirty="0"/>
              <a:t>			</a:t>
            </a:r>
            <a:r>
              <a:rPr lang="en-GB" altLang="en-US" sz="2400" b="0" i="1" dirty="0"/>
              <a:t>4 goes into 18 (4 times) leaving remainder 2</a:t>
            </a:r>
          </a:p>
          <a:p>
            <a:pPr marL="800100" lvl="2" indent="0">
              <a:buNone/>
            </a:pP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83968" y="2643414"/>
            <a:ext cx="4104456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C# MOD operator is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43414"/>
            <a:ext cx="31683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Remainder;</a:t>
            </a:r>
          </a:p>
          <a:p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Remainder = 18 % 4;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50747" y="4327804"/>
            <a:ext cx="4137677" cy="109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C# does </a:t>
            </a:r>
            <a:r>
              <a:rPr lang="en-GB" u="sng" dirty="0"/>
              <a:t>not</a:t>
            </a:r>
            <a:r>
              <a:rPr lang="en-GB" dirty="0"/>
              <a:t> have a DIV operator,</a:t>
            </a:r>
          </a:p>
          <a:p>
            <a:pPr algn="ctr"/>
            <a:r>
              <a:rPr lang="en-GB" dirty="0"/>
              <a:t>Because integer division truncates</a:t>
            </a:r>
          </a:p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/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=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365104"/>
            <a:ext cx="31683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GoesInto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GoesInto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18 / 4;</a:t>
            </a:r>
          </a:p>
        </p:txBody>
      </p:sp>
    </p:spTree>
    <p:extLst>
      <p:ext uri="{BB962C8B-B14F-4D97-AF65-F5344CB8AC3E}">
        <p14:creationId xmlns:p14="http://schemas.microsoft.com/office/powerpoint/2010/main" val="19006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365.2425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Gregorian calendar's rule for leap years has three parts: </a:t>
            </a:r>
          </a:p>
          <a:p>
            <a:pPr lvl="1"/>
            <a:r>
              <a:rPr lang="en-GB" altLang="en-US" sz="2400" dirty="0"/>
              <a:t>If divisible evenly by 4, it is a leap year, UNLESS</a:t>
            </a:r>
            <a:endParaRPr lang="en-GB" altLang="en-US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altLang="en-US" sz="2400" dirty="0"/>
              <a:t>If divisible evenly by 100, it is </a:t>
            </a:r>
            <a:r>
              <a:rPr lang="en-GB" altLang="en-US" sz="2400" u="sng"/>
              <a:t>not</a:t>
            </a:r>
            <a:r>
              <a:rPr lang="en-GB" altLang="en-US" sz="2400"/>
              <a:t> a leap </a:t>
            </a:r>
            <a:r>
              <a:rPr lang="en-GB" altLang="en-US" sz="2400" dirty="0"/>
              <a:t>year, UNLESS</a:t>
            </a:r>
          </a:p>
          <a:p>
            <a:pPr lvl="1"/>
            <a:r>
              <a:rPr lang="en-GB" altLang="en-US" sz="2400" dirty="0"/>
              <a:t>If divisible evenly by 400, it is a leap year. 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4149080"/>
            <a:ext cx="2952328" cy="12024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 takes the Earth 365 </a:t>
            </a:r>
            <a:r>
              <a:rPr lang="en-GB" baseline="30000" dirty="0"/>
              <a:t>97</a:t>
            </a:r>
            <a:r>
              <a:rPr lang="en-GB" dirty="0"/>
              <a:t>/</a:t>
            </a:r>
            <a:r>
              <a:rPr lang="en-GB" baseline="-25000" dirty="0"/>
              <a:t>400</a:t>
            </a:r>
            <a:r>
              <a:rPr lang="en-GB" dirty="0"/>
              <a:t> days to orbit the Sun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92080" y="4117752"/>
            <a:ext cx="2952328" cy="12024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…actually even this is approximate!</a:t>
            </a:r>
          </a:p>
        </p:txBody>
      </p:sp>
    </p:spTree>
    <p:extLst>
      <p:ext uri="{BB962C8B-B14F-4D97-AF65-F5344CB8AC3E}">
        <p14:creationId xmlns:p14="http://schemas.microsoft.com/office/powerpoint/2010/main" val="281206953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Leap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following algorithm evaluates whether or not a given year is a leap year.</a:t>
            </a:r>
          </a:p>
          <a:p>
            <a:endParaRPr lang="en-GB" altLang="en-US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075254"/>
            <a:ext cx="6624736" cy="34778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IF Year MOD 4 = 0 THEN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onsolas"/>
              </a:rPr>
              <a:t>IsLeap</a:t>
            </a:r>
            <a:r>
              <a:rPr lang="en-GB" sz="2000" dirty="0">
                <a:solidFill>
                  <a:schemeClr val="tx1"/>
                </a:solidFill>
                <a:latin typeface="Consolas"/>
              </a:rPr>
              <a:t> = TRUE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IF Year MOD 100 = 0 THEN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    </a:t>
            </a:r>
            <a:r>
              <a:rPr lang="en-GB" sz="2000" dirty="0" err="1">
                <a:solidFill>
                  <a:schemeClr val="tx1"/>
                </a:solidFill>
                <a:latin typeface="Consolas"/>
              </a:rPr>
              <a:t>IsLeap</a:t>
            </a:r>
            <a:r>
              <a:rPr lang="en-GB" sz="2000" dirty="0">
                <a:solidFill>
                  <a:schemeClr val="tx1"/>
                </a:solidFill>
                <a:latin typeface="Consolas"/>
              </a:rPr>
              <a:t> = FALSE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    IF Year MOD 400 = 0 THEN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        </a:t>
            </a:r>
            <a:r>
              <a:rPr lang="en-GB" sz="2000" dirty="0" err="1">
                <a:solidFill>
                  <a:schemeClr val="tx1"/>
                </a:solidFill>
                <a:latin typeface="Consolas"/>
              </a:rPr>
              <a:t>IsLeap</a:t>
            </a:r>
            <a:r>
              <a:rPr lang="en-GB" sz="2000" dirty="0">
                <a:solidFill>
                  <a:schemeClr val="tx1"/>
                </a:solidFill>
                <a:latin typeface="Consolas"/>
              </a:rPr>
              <a:t> = TRUE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    END IF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ENDIF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onsolas"/>
              </a:rPr>
              <a:t>IsLeap</a:t>
            </a:r>
            <a:r>
              <a:rPr lang="en-GB" sz="2000" dirty="0">
                <a:solidFill>
                  <a:schemeClr val="tx1"/>
                </a:solidFill>
                <a:latin typeface="Consolas"/>
              </a:rPr>
              <a:t> = False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nsolas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34802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2A – Leap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Write a program to evaluate whether or not an input year is a leap year.</a:t>
            </a:r>
          </a:p>
          <a:p>
            <a:endParaRPr lang="en-GB" altLang="en-US" sz="2800" dirty="0"/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759599"/>
            <a:ext cx="835292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year: 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Year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(Year % 4 == 0)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(Year % 100 == 0)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(Year % 400 == 0)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	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IsLeap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a leap year."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NOT a leap year."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93904" y="1675100"/>
            <a:ext cx="2952328" cy="12024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possible solution nesting IFs</a:t>
            </a:r>
          </a:p>
        </p:txBody>
      </p:sp>
    </p:spTree>
    <p:extLst>
      <p:ext uri="{BB962C8B-B14F-4D97-AF65-F5344CB8AC3E}">
        <p14:creationId xmlns:p14="http://schemas.microsoft.com/office/powerpoint/2010/main" val="26982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2A – Leap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Write a program to evaluate whether or not an input year is a leap year.</a:t>
            </a:r>
          </a:p>
          <a:p>
            <a:endParaRPr lang="en-GB" altLang="en-US" sz="2800" dirty="0"/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772816"/>
            <a:ext cx="83529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Year;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year: 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Year =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((Year % 4 == 0 &amp;&amp; Year % 100 != 0) || Year % 400 == 0)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//hard to read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a leap year."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NOT a leap year."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93904" y="1412776"/>
            <a:ext cx="2952328" cy="12024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Alternative solution combining conditions in a single statement</a:t>
            </a:r>
          </a:p>
        </p:txBody>
      </p:sp>
    </p:spTree>
    <p:extLst>
      <p:ext uri="{BB962C8B-B14F-4D97-AF65-F5344CB8AC3E}">
        <p14:creationId xmlns:p14="http://schemas.microsoft.com/office/powerpoint/2010/main" val="14580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Key Vocabulary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 dirty="0"/>
              <a:t>Flowchart</a:t>
            </a:r>
          </a:p>
          <a:p>
            <a:r>
              <a:rPr lang="en-GB" altLang="en-US" dirty="0"/>
              <a:t>IF…THEN…ELSE</a:t>
            </a:r>
          </a:p>
          <a:p>
            <a:r>
              <a:rPr lang="en-GB" altLang="en-US" dirty="0"/>
              <a:t>Nesting</a:t>
            </a:r>
          </a:p>
          <a:p>
            <a:r>
              <a:rPr lang="en-GB" altLang="en-US" dirty="0"/>
              <a:t>Switch/Case</a:t>
            </a:r>
          </a:p>
          <a:p>
            <a:r>
              <a:rPr lang="en-GB" altLang="en-US" dirty="0"/>
              <a:t>Arithmetic operators, e.g. +, *, /, MOD</a:t>
            </a:r>
          </a:p>
          <a:p>
            <a:r>
              <a:rPr lang="en-GB" altLang="en-US" dirty="0"/>
              <a:t>Relational operators, e.g. ==, !=</a:t>
            </a:r>
          </a:p>
          <a:p>
            <a:r>
              <a:rPr lang="en-GB" altLang="en-US" dirty="0"/>
              <a:t>Boolean operators - AND, OR, NOT</a:t>
            </a:r>
          </a:p>
          <a:p>
            <a:pPr eaLnBrk="1" hangingPunct="1"/>
            <a:r>
              <a:rPr lang="en-GB" altLang="en-US" dirty="0"/>
              <a:t>Unreachable code</a:t>
            </a:r>
          </a:p>
          <a:p>
            <a:pPr eaLnBrk="1" hangingPunct="1"/>
            <a:r>
              <a:rPr lang="en-GB" altLang="en-US" dirty="0"/>
              <a:t>Mutually exclusive</a:t>
            </a:r>
          </a:p>
          <a:p>
            <a:pPr eaLnBrk="1" hangingPunct="1"/>
            <a:r>
              <a:rPr lang="en-GB" altLang="en-US" dirty="0"/>
              <a:t>Array</a:t>
            </a:r>
          </a:p>
          <a:p>
            <a:pPr eaLnBrk="1" hangingPunct="1"/>
            <a:r>
              <a:rPr lang="en-GB" altLang="en-US" dirty="0"/>
              <a:t>Overloading</a:t>
            </a:r>
          </a:p>
          <a:p>
            <a:pPr eaLnBrk="1" hangingPunct="1"/>
            <a:r>
              <a:rPr lang="en-GB" altLang="en-US" dirty="0"/>
              <a:t>Subroutine </a:t>
            </a:r>
          </a:p>
          <a:p>
            <a:pPr eaLnBrk="1" hangingPunct="1"/>
            <a:r>
              <a:rPr lang="en-GB" altLang="en-US" dirty="0"/>
              <a:t>Parameter</a:t>
            </a: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730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Arrays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Arrays occupy contiguous memory locations</a:t>
            </a:r>
          </a:p>
          <a:p>
            <a:r>
              <a:rPr lang="en-GB" altLang="en-US" sz="2800" dirty="0"/>
              <a:t>Initialising an array, e.g.</a:t>
            </a:r>
          </a:p>
          <a:p>
            <a:endParaRPr lang="en-GB" altLang="en-US" sz="2800" dirty="0"/>
          </a:p>
          <a:p>
            <a:endParaRPr lang="en-GB" altLang="en-US" sz="2800" dirty="0"/>
          </a:p>
          <a:p>
            <a:endParaRPr lang="en-GB" altLang="en-US" sz="2800" dirty="0"/>
          </a:p>
          <a:p>
            <a:r>
              <a:rPr lang="en-GB" altLang="en-US" sz="2800" b="1" dirty="0"/>
              <a:t>Contains</a:t>
            </a:r>
            <a:r>
              <a:rPr lang="en-GB" altLang="en-US" sz="2800" dirty="0"/>
              <a:t> - Arrays can be searched using this built-in </a:t>
            </a:r>
            <a:r>
              <a:rPr lang="en-GB" altLang="en-US" sz="2800" u="sng" dirty="0"/>
              <a:t>method</a:t>
            </a:r>
            <a:r>
              <a:rPr lang="en-GB" altLang="en-US" sz="2800" dirty="0"/>
              <a:t>. A Boolean value is returned by this call.</a:t>
            </a:r>
          </a:p>
          <a:p>
            <a:endParaRPr lang="en-GB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2283" y="2132856"/>
            <a:ext cx="8678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PrimeNumbers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{ 2, 3, 5, 7, 11, 13, 17, 19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955" y="4509120"/>
            <a:ext cx="867833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PrimeNumbers.Contains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(11))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…</a:t>
            </a:r>
            <a:endParaRPr lang="en-GB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504462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Program 2B – Prime Number Checker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to request an input number (less than 20) and inform the user if it is a prime number or not.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699" y="2492896"/>
            <a:ext cx="867833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PrimeNumbers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{ 2, 3, 5, 7, 11, 13, 17, 19 };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Number;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a number less then twenty: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Number =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PrimeNumbers.Contains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(Number))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"IS prime."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"Is NOT prime."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endParaRPr lang="en-GB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76969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Manipulation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A single character can be read directly (because a string is really just an array of characters).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b="1" dirty="0"/>
              <a:t>Length </a:t>
            </a:r>
            <a:r>
              <a:rPr lang="en-GB" altLang="en-US" sz="2400" dirty="0"/>
              <a:t>– A string </a:t>
            </a:r>
            <a:r>
              <a:rPr lang="en-GB" altLang="en-US" sz="2400" u="sng" dirty="0"/>
              <a:t>property</a:t>
            </a:r>
            <a:r>
              <a:rPr lang="en-GB" altLang="en-US" sz="2400" dirty="0"/>
              <a:t> that gives the number of characters in the string.</a:t>
            </a:r>
          </a:p>
          <a:p>
            <a:endParaRPr lang="en-GB" altLang="en-US" sz="2400" dirty="0"/>
          </a:p>
          <a:p>
            <a:pPr marL="0" indent="0">
              <a:buNone/>
            </a:pPr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9939" y="1735648"/>
            <a:ext cx="86783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Forename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"Frank"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Initial;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Initial = Forename[0];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939" y="4869160"/>
            <a:ext cx="86783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Sentence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"The quick brown fox jumps over the lazy dog"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NumOfChars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NumOfChars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Sentence.Length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27984" y="2474312"/>
            <a:ext cx="3260057" cy="6607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Index position starts from 0</a:t>
            </a:r>
          </a:p>
        </p:txBody>
      </p:sp>
    </p:spTree>
    <p:extLst>
      <p:ext uri="{BB962C8B-B14F-4D97-AF65-F5344CB8AC3E}">
        <p14:creationId xmlns:p14="http://schemas.microsoft.com/office/powerpoint/2010/main" val="410828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Different versions of </a:t>
            </a:r>
            <a:r>
              <a:rPr lang="en-GB" sz="2800" u="sng" dirty="0"/>
              <a:t>any subroutine</a:t>
            </a:r>
            <a:r>
              <a:rPr lang="en-GB" sz="2800" dirty="0"/>
              <a:t> </a:t>
            </a:r>
            <a:r>
              <a:rPr lang="en-GB" sz="2800" i="1" dirty="0"/>
              <a:t>(procedure, function or method) </a:t>
            </a:r>
            <a:r>
              <a:rPr lang="en-GB" sz="2800" dirty="0"/>
              <a:t>can exist – each distinguished by the number or type of parameters.</a:t>
            </a:r>
          </a:p>
          <a:p>
            <a:r>
              <a:rPr lang="en-GB" sz="2800" dirty="0"/>
              <a:t>e.g. Substring</a:t>
            </a:r>
          </a:p>
        </p:txBody>
      </p:sp>
      <p:pic>
        <p:nvPicPr>
          <p:cNvPr id="4" name="Picture 2" descr="https://c1.staticflickr.com/1/50/151777694_37a4164b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" y="2638653"/>
            <a:ext cx="3516204" cy="27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5" y="2638653"/>
            <a:ext cx="530643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Name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"Aaron Aardvark"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Forename, Surname;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Surname =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Name.Substring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Forename =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Name.Substring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(0, 5);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16530" y="4292979"/>
            <a:ext cx="4436320" cy="6607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The method takes parameter </a:t>
            </a:r>
            <a:r>
              <a:rPr lang="en-GB" i="1" dirty="0">
                <a:solidFill>
                  <a:schemeClr val="bg1"/>
                </a:solidFill>
                <a:cs typeface="Courier New" pitchFamily="49" charset="0"/>
              </a:rPr>
              <a:t>index</a:t>
            </a:r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 and optional parameter </a:t>
            </a:r>
            <a:r>
              <a:rPr lang="en-GB" i="1" dirty="0">
                <a:solidFill>
                  <a:schemeClr val="bg1"/>
                </a:solidFill>
                <a:cs typeface="Courier New" pitchFamily="49" charset="0"/>
              </a:rPr>
              <a:t>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6530" y="5118901"/>
            <a:ext cx="4436320" cy="1142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If </a:t>
            </a:r>
            <a:r>
              <a:rPr lang="en-GB" i="1" dirty="0">
                <a:solidFill>
                  <a:schemeClr val="bg1"/>
                </a:solidFill>
                <a:cs typeface="Courier New" pitchFamily="49" charset="0"/>
              </a:rPr>
              <a:t>length</a:t>
            </a:r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 is not supplied – the assumption is made that the substring should be returned from </a:t>
            </a:r>
            <a:r>
              <a:rPr lang="en-GB" i="1" dirty="0">
                <a:solidFill>
                  <a:schemeClr val="bg1"/>
                </a:solidFill>
                <a:cs typeface="Courier New" pitchFamily="49" charset="0"/>
              </a:rPr>
              <a:t>index</a:t>
            </a:r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 until the end of the string.</a:t>
            </a:r>
            <a:endParaRPr lang="en-GB" i="1" dirty="0">
              <a:solidFill>
                <a:schemeClr val="bg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41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String Manipulation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324528" cy="5638800"/>
          </a:xfrm>
        </p:spPr>
        <p:txBody>
          <a:bodyPr/>
          <a:lstStyle/>
          <a:p>
            <a:r>
              <a:rPr lang="en-GB" altLang="en-US" sz="2400" b="1" dirty="0" err="1"/>
              <a:t>IndexOf</a:t>
            </a:r>
            <a:r>
              <a:rPr lang="en-GB" altLang="en-US" sz="2400" b="1" dirty="0"/>
              <a:t>()</a:t>
            </a:r>
            <a:r>
              <a:rPr lang="en-GB" altLang="en-US" sz="2400" dirty="0"/>
              <a:t> – a </a:t>
            </a:r>
            <a:r>
              <a:rPr lang="en-GB" altLang="en-US" sz="2400" u="sng" dirty="0"/>
              <a:t>method</a:t>
            </a:r>
            <a:r>
              <a:rPr lang="en-GB" altLang="en-US" sz="2400" dirty="0"/>
              <a:t> which returns the location of the first instance of a substring found within a string.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b="1" dirty="0"/>
          </a:p>
          <a:p>
            <a:endParaRPr lang="en-GB" altLang="en-US" sz="2400" b="1" dirty="0"/>
          </a:p>
          <a:p>
            <a:r>
              <a:rPr lang="en-GB" altLang="en-US" sz="2400" b="1" dirty="0"/>
              <a:t>Substring</a:t>
            </a:r>
            <a:r>
              <a:rPr lang="en-GB" altLang="en-US" sz="2400" dirty="0"/>
              <a:t> – a </a:t>
            </a:r>
            <a:r>
              <a:rPr lang="en-GB" altLang="en-US" sz="2400" u="sng" dirty="0"/>
              <a:t>method</a:t>
            </a:r>
            <a:r>
              <a:rPr lang="en-GB" altLang="en-US" sz="2400" dirty="0"/>
              <a:t> which returns a substring from a given starting point until the end, or a given number of characters.</a:t>
            </a:r>
          </a:p>
          <a:p>
            <a:endParaRPr lang="en-GB" altLang="en-US" sz="2400" dirty="0"/>
          </a:p>
          <a:p>
            <a:endParaRPr lang="en-GB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3133" y="1749062"/>
            <a:ext cx="867833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Name =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"Aaron Aardvark"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Forename, Surname;</a:t>
            </a: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SpacePosition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SpacePosition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Name.IndexOf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GB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2741" y="4738191"/>
            <a:ext cx="867833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Surname = </a:t>
            </a:r>
            <a:r>
              <a:rPr lang="en-GB" sz="2000" dirty="0" err="1">
                <a:latin typeface="Consolas" panose="020B0609020204030204" pitchFamily="49" charset="0"/>
              </a:rPr>
              <a:t>Name.Substring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SpacePosition</a:t>
            </a:r>
            <a:r>
              <a:rPr lang="en-GB" sz="2000" dirty="0">
                <a:latin typeface="Consolas" panose="020B0609020204030204" pitchFamily="49" charset="0"/>
              </a:rPr>
              <a:t> + 1);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Forename = </a:t>
            </a:r>
            <a:r>
              <a:rPr lang="en-GB" sz="2000" dirty="0" err="1">
                <a:latin typeface="Consolas" panose="020B0609020204030204" pitchFamily="49" charset="0"/>
              </a:rPr>
              <a:t>Name.Substring</a:t>
            </a:r>
            <a:r>
              <a:rPr lang="en-GB" sz="2000" dirty="0">
                <a:latin typeface="Consolas" panose="020B0609020204030204" pitchFamily="49" charset="0"/>
              </a:rPr>
              <a:t>(0, </a:t>
            </a:r>
            <a:r>
              <a:rPr lang="en-GB" sz="2000" dirty="0" err="1">
                <a:latin typeface="Consolas" panose="020B0609020204030204" pitchFamily="49" charset="0"/>
              </a:rPr>
              <a:t>SpacePosition</a:t>
            </a:r>
            <a:r>
              <a:rPr lang="en-GB" sz="2000" dirty="0">
                <a:latin typeface="Consolas" panose="020B0609020204030204" pitchFamily="49" charset="0"/>
              </a:rPr>
              <a:t>);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40516" y="5229200"/>
            <a:ext cx="2592288" cy="97528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Substring is an overloaded method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6399" y="2871939"/>
            <a:ext cx="3260057" cy="6607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ourier New" pitchFamily="49" charset="0"/>
              </a:rPr>
              <a:t>Index position starts from 0</a:t>
            </a:r>
          </a:p>
        </p:txBody>
      </p:sp>
    </p:spTree>
    <p:extLst>
      <p:ext uri="{BB962C8B-B14F-4D97-AF65-F5344CB8AC3E}">
        <p14:creationId xmlns:p14="http://schemas.microsoft.com/office/powerpoint/2010/main" val="24200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2C – What’s in a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Write a program to request the user’s full name in the format “</a:t>
            </a:r>
            <a:r>
              <a:rPr lang="en-GB" sz="2400" dirty="0" err="1"/>
              <a:t>Surname,Forename</a:t>
            </a:r>
            <a:r>
              <a:rPr lang="en-GB" sz="2400" dirty="0"/>
              <a:t>” (e.g. “</a:t>
            </a:r>
            <a:r>
              <a:rPr lang="en-GB" sz="2400" dirty="0" err="1"/>
              <a:t>Aardvark,Aaron</a:t>
            </a:r>
            <a:r>
              <a:rPr lang="en-GB" sz="2400" dirty="0"/>
              <a:t>”) and then greet the user by forename and state the length of their surname (e.g. “Hello Aaron. Your surname is 8 characters long.”)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492896"/>
            <a:ext cx="892899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Forename, Surname;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CommaPosition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 in the format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Surname,Forename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Name =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CommaPosition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Name.IndexOf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Surname =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Name.Substring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(0,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CommaPosition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Forename =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Name.Substring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CommaPosition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{0}. Your surname is {1} characters long."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Forename, 	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Surname.Length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21987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Mutually Exclusive Conditions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What is wrong with this approach?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516" y="2004933"/>
            <a:ext cx="422134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Choice;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choice: 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Choice =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ProcA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ProcB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GB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7584" y="4923582"/>
            <a:ext cx="3260057" cy="10207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Why carry on looking after you’ve found what you’re looking for?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2376" y="2004933"/>
            <a:ext cx="422134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Choice;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choice: 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Choice =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ProcA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ProcB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(Choice ==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ProcC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en-GB" sz="14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92080" y="4923582"/>
            <a:ext cx="3260057" cy="10207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The entire IF statement block can be exited when one true condition is found.</a:t>
            </a:r>
          </a:p>
        </p:txBody>
      </p:sp>
    </p:spTree>
    <p:extLst>
      <p:ext uri="{BB962C8B-B14F-4D97-AF65-F5344CB8AC3E}">
        <p14:creationId xmlns:p14="http://schemas.microsoft.com/office/powerpoint/2010/main" val="29590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2D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Write a program that requests a character and then outputs either the reverse case (e.g. a to A, Z to z) or a message stating that the input is not a character.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069400"/>
            <a:ext cx="820891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Character;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Code;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IsLetter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ASCII_CASE_OFFSET = 32;</a:t>
            </a:r>
          </a:p>
          <a:p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character to change case: 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Code 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()[0];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(Code &gt;=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&amp;&amp; Code &lt;=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Code += ASCII_CASE_OFFSET;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(Code &gt;=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&amp;&amp; Code &lt;=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Code -= ASCII_CASE_OFFSET;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didn't enter a letter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IsLetter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IsLetter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"Opposite case is: {0}"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)Code);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"You didn't enter a letter!"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99104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Statement</a:t>
            </a:r>
            <a:endParaRPr lang="en-GB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Can handle mutual exclusion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7524" y="1412776"/>
            <a:ext cx="856895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Choice;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"Enter choice: 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Choice =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(Choice)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marL="541338"/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ProcA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marL="541338"/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ProcB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marL="541338"/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ProcC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541338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97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Statement</a:t>
            </a:r>
            <a:endParaRPr lang="en-GB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/>
              <a:t>Can handle multiple conditions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7524" y="1412776"/>
            <a:ext cx="856895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between 1 and 10: "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Number = </a:t>
            </a:r>
            <a:r>
              <a:rPr lang="en-GB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.ReadLine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(Number)</a:t>
            </a:r>
          </a:p>
          <a:p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1: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2: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3: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4: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5:</a:t>
            </a:r>
          </a:p>
          <a:p>
            <a:pPr marL="541338"/>
            <a:r>
              <a:rPr lang="en-GB" sz="13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"Between 1 and 5."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6: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7: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8:</a:t>
            </a:r>
          </a:p>
          <a:p>
            <a:pPr marL="541338"/>
            <a:r>
              <a:rPr lang="en-GB" sz="13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"Between 6 and 8."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9: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 10:</a:t>
            </a:r>
          </a:p>
          <a:p>
            <a:pPr marL="541338"/>
            <a:r>
              <a:rPr lang="en-GB" sz="13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"Equal to 9 or 10."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 marL="541338"/>
            <a:r>
              <a:rPr lang="en-GB" sz="13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GB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"Not between 1 and 10."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541338"/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3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2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Programming Language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First generation language – machine code</a:t>
            </a:r>
          </a:p>
          <a:p>
            <a:pPr lvl="1"/>
            <a:r>
              <a:rPr lang="en-GB" sz="2000" dirty="0"/>
              <a:t>Patterns of binary digits</a:t>
            </a:r>
          </a:p>
          <a:p>
            <a:pPr lvl="1"/>
            <a:r>
              <a:rPr lang="en-GB" sz="2000" dirty="0"/>
              <a:t>Codes corresponding to different operations (instruction set)</a:t>
            </a:r>
          </a:p>
          <a:p>
            <a:pPr lvl="1"/>
            <a:r>
              <a:rPr lang="en-GB" sz="2000" dirty="0"/>
              <a:t>Machine specific</a:t>
            </a:r>
          </a:p>
          <a:p>
            <a:r>
              <a:rPr lang="en-GB" sz="2400" dirty="0"/>
              <a:t>Second generation language – assembly code</a:t>
            </a:r>
          </a:p>
          <a:p>
            <a:pPr lvl="1"/>
            <a:r>
              <a:rPr lang="en-GB" sz="2000" dirty="0"/>
              <a:t>Symbolic representation of operations (e.g. ADD #100)</a:t>
            </a:r>
          </a:p>
          <a:p>
            <a:pPr lvl="1"/>
            <a:r>
              <a:rPr lang="en-GB" sz="2000" dirty="0"/>
              <a:t>Machine specific</a:t>
            </a:r>
          </a:p>
          <a:p>
            <a:r>
              <a:rPr lang="en-GB" sz="2400" dirty="0"/>
              <a:t>Third generation – high level languages (e.g. Visual Basic)</a:t>
            </a:r>
          </a:p>
          <a:p>
            <a:pPr lvl="1"/>
            <a:r>
              <a:rPr lang="en-GB" sz="2000" dirty="0"/>
              <a:t>Problem oriented – </a:t>
            </a:r>
            <a:r>
              <a:rPr lang="en-GB" sz="2000" u="sng" dirty="0"/>
              <a:t>many different</a:t>
            </a:r>
            <a:r>
              <a:rPr lang="en-GB" sz="2000" dirty="0"/>
              <a:t> languages developed</a:t>
            </a:r>
          </a:p>
          <a:p>
            <a:pPr lvl="1"/>
            <a:r>
              <a:rPr lang="en-GB" sz="2000" dirty="0"/>
              <a:t>Machine independent</a:t>
            </a:r>
          </a:p>
        </p:txBody>
      </p:sp>
    </p:spTree>
    <p:extLst>
      <p:ext uri="{BB962C8B-B14F-4D97-AF65-F5344CB8AC3E}">
        <p14:creationId xmlns:p14="http://schemas.microsoft.com/office/powerpoint/2010/main" val="2679332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What have you learnt?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b="0" dirty="0"/>
              <a:t>Under what circumstances are multiple IF statements necessary?</a:t>
            </a:r>
          </a:p>
          <a:p>
            <a:pPr eaLnBrk="1" hangingPunct="1"/>
            <a:endParaRPr lang="en-GB" altLang="en-US" sz="2800" b="0" dirty="0"/>
          </a:p>
          <a:p>
            <a:pPr eaLnBrk="1" hangingPunct="1"/>
            <a:endParaRPr lang="en-GB" altLang="en-US" sz="2800" b="0" dirty="0"/>
          </a:p>
          <a:p>
            <a:pPr eaLnBrk="1" hangingPunct="1"/>
            <a:r>
              <a:rPr lang="en-GB" altLang="en-US" sz="2800" b="0" dirty="0"/>
              <a:t>Under what circumstances would a CASE statement be more appropriate than multiple IF statements?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r>
              <a:rPr lang="en-GB" altLang="en-US" sz="2800" dirty="0"/>
              <a:t>When would nesting be better than independent IFs?</a:t>
            </a:r>
            <a:endParaRPr lang="en-GB" altLang="en-US" sz="2800" b="0" dirty="0"/>
          </a:p>
        </p:txBody>
      </p:sp>
      <p:sp>
        <p:nvSpPr>
          <p:cNvPr id="4" name="Rounded Rectangle 3"/>
          <p:cNvSpPr/>
          <p:nvPr/>
        </p:nvSpPr>
        <p:spPr>
          <a:xfrm>
            <a:off x="4790637" y="1412776"/>
            <a:ext cx="3888432" cy="10104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Multiple IF statements</a:t>
            </a:r>
          </a:p>
          <a:p>
            <a:pPr eaLnBrk="1" hangingPunct="1"/>
            <a:r>
              <a:rPr lang="en-GB" altLang="en-US" dirty="0"/>
              <a:t>– many questions.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90637" y="3635187"/>
            <a:ext cx="3888432" cy="1038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CASE </a:t>
            </a:r>
          </a:p>
          <a:p>
            <a:pPr eaLnBrk="1" hangingPunct="1"/>
            <a:r>
              <a:rPr lang="en-GB" altLang="en-US" dirty="0"/>
              <a:t>– one question with many answers (multiple-choice)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0637" y="5362432"/>
            <a:ext cx="3888432" cy="1038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When the answer to the first question makes asking the second pointless.</a:t>
            </a:r>
          </a:p>
        </p:txBody>
      </p:sp>
    </p:spTree>
    <p:extLst>
      <p:ext uri="{BB962C8B-B14F-4D97-AF65-F5344CB8AC3E}">
        <p14:creationId xmlns:p14="http://schemas.microsoft.com/office/powerpoint/2010/main" val="17643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Exercise 2 </a:t>
            </a:r>
            <a:r>
              <a:rPr lang="en-GB" altLang="en-US" dirty="0"/>
              <a:t>– String Calculator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b="0" dirty="0"/>
              <a:t>Write a console program to function as a basic calculator – supporting operations </a:t>
            </a: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/ + - </a:t>
            </a:r>
          </a:p>
          <a:p>
            <a:r>
              <a:rPr lang="en-GB" altLang="en-US" sz="2400" b="0" dirty="0"/>
              <a:t>The program should allow a single digit expression to be entered without spaces, e.g. </a:t>
            </a:r>
          </a:p>
          <a:p>
            <a:pPr marL="40005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9+3</a:t>
            </a:r>
          </a:p>
          <a:p>
            <a:pPr marL="40005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7*4</a:t>
            </a:r>
          </a:p>
          <a:p>
            <a:r>
              <a:rPr lang="en-GB" altLang="en-US" sz="2400" b="0" dirty="0"/>
              <a:t>Th</a:t>
            </a:r>
            <a:r>
              <a:rPr lang="en-GB" altLang="en-US" sz="2400" dirty="0"/>
              <a:t>e expression should be checked to ensure that it contains a valid operation and either evaluate and display the answer </a:t>
            </a:r>
            <a:r>
              <a:rPr lang="en-GB" altLang="en-US" sz="2400" b="0" dirty="0"/>
              <a:t>or display an error message.</a:t>
            </a:r>
          </a:p>
          <a:p>
            <a:r>
              <a:rPr lang="en-GB" altLang="en-US" sz="2400" dirty="0"/>
              <a:t>The output should be given as an equation, e.g.</a:t>
            </a:r>
          </a:p>
          <a:p>
            <a:pPr marL="45720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9+3=12</a:t>
            </a:r>
          </a:p>
          <a:p>
            <a:r>
              <a:rPr lang="en-GB" altLang="en-US" sz="2400" dirty="0"/>
              <a:t>The answer should be formatted to a maximum of 3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425287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Exercise 2 – Extension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b="0" dirty="0"/>
              <a:t>Adapt the program to allow the user to enter an expression that contains numbers of any length (real types).</a:t>
            </a:r>
          </a:p>
          <a:p>
            <a:pPr marL="40005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12-3</a:t>
            </a:r>
          </a:p>
          <a:p>
            <a:pPr marL="40005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123/4</a:t>
            </a:r>
          </a:p>
          <a:p>
            <a:pPr marL="40005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1.23*4.567</a:t>
            </a:r>
          </a:p>
          <a:p>
            <a:r>
              <a:rPr lang="en-GB" altLang="en-US" sz="2400" b="0" dirty="0"/>
              <a:t>Th</a:t>
            </a:r>
            <a:r>
              <a:rPr lang="en-GB" altLang="en-US" sz="2400" dirty="0"/>
              <a:t>e expression should still be checked to ensure that it contains a </a:t>
            </a:r>
            <a:r>
              <a:rPr lang="en-GB" altLang="en-US" sz="2400" u="sng" dirty="0"/>
              <a:t>valid operation</a:t>
            </a:r>
            <a:r>
              <a:rPr lang="en-GB" altLang="en-US" sz="2400" dirty="0"/>
              <a:t> character and then either evaluate and display the answer </a:t>
            </a:r>
            <a:r>
              <a:rPr lang="en-GB" altLang="en-US" sz="2400" b="0" dirty="0"/>
              <a:t>or display an error message.</a:t>
            </a:r>
          </a:p>
          <a:p>
            <a:r>
              <a:rPr lang="en-GB" altLang="en-US" sz="2400" dirty="0"/>
              <a:t>The output should be given as an equation, e.g.</a:t>
            </a:r>
          </a:p>
          <a:p>
            <a:pPr marL="457200" lvl="1" indent="0"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12-3=9</a:t>
            </a:r>
          </a:p>
          <a:p>
            <a:r>
              <a:rPr lang="en-GB" altLang="en-US" sz="2400" dirty="0"/>
              <a:t>The answer should be formatted to a maximum of 3 decimal places.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19672" y="5375628"/>
            <a:ext cx="4176464" cy="101044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GB" altLang="en-US" dirty="0"/>
              <a:t>Hint: Using the string methods </a:t>
            </a:r>
            <a:r>
              <a:rPr lang="en-GB" altLang="en-US" u="sng" dirty="0"/>
              <a:t>Substring</a:t>
            </a:r>
            <a:r>
              <a:rPr lang="en-GB" altLang="en-US" dirty="0"/>
              <a:t> and </a:t>
            </a:r>
            <a:r>
              <a:rPr lang="en-GB" altLang="en-US" u="sng" dirty="0" err="1"/>
              <a:t>IndexOf</a:t>
            </a:r>
            <a:r>
              <a:rPr lang="en-GB" altLang="en-US" dirty="0"/>
              <a:t> might help!</a:t>
            </a:r>
          </a:p>
        </p:txBody>
      </p:sp>
    </p:spTree>
    <p:extLst>
      <p:ext uri="{BB962C8B-B14F-4D97-AF65-F5344CB8AC3E}">
        <p14:creationId xmlns:p14="http://schemas.microsoft.com/office/powerpoint/2010/main" val="15215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a program its code must be changed from </a:t>
            </a:r>
            <a:r>
              <a:rPr lang="en-GB" b="1" dirty="0"/>
              <a:t>source code </a:t>
            </a:r>
            <a:r>
              <a:rPr lang="en-GB" dirty="0"/>
              <a:t>into something your computer can understand.</a:t>
            </a:r>
          </a:p>
          <a:p>
            <a:r>
              <a:rPr lang="en-GB" dirty="0"/>
              <a:t>Computers only understand 1’s and 0’s (binary numbers) </a:t>
            </a:r>
            <a:r>
              <a:rPr lang="en-GB" b="1" dirty="0"/>
              <a:t>object code </a:t>
            </a:r>
            <a:r>
              <a:rPr lang="en-GB" dirty="0"/>
              <a:t>(AKA machine code).</a:t>
            </a:r>
          </a:p>
          <a:p>
            <a:r>
              <a:rPr lang="en-GB" dirty="0"/>
              <a:t>The Visual Basic </a:t>
            </a:r>
            <a:r>
              <a:rPr lang="en-GB" b="1" dirty="0"/>
              <a:t>compiler</a:t>
            </a:r>
            <a:r>
              <a:rPr lang="en-GB" dirty="0"/>
              <a:t> changes source code into object code.</a:t>
            </a:r>
          </a:p>
        </p:txBody>
      </p:sp>
    </p:spTree>
    <p:extLst>
      <p:ext uri="{BB962C8B-B14F-4D97-AF65-F5344CB8AC3E}">
        <p14:creationId xmlns:p14="http://schemas.microsoft.com/office/powerpoint/2010/main" val="26461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the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the </a:t>
            </a:r>
            <a:r>
              <a:rPr lang="en-GB" b="1" dirty="0"/>
              <a:t>executable</a:t>
            </a:r>
            <a:r>
              <a:rPr lang="en-GB" dirty="0"/>
              <a:t> (machine code file) press Ctrl + Shift + B</a:t>
            </a:r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67" b="39766"/>
          <a:stretch/>
        </p:blipFill>
        <p:spPr bwMode="auto">
          <a:xfrm>
            <a:off x="611560" y="2219126"/>
            <a:ext cx="5154831" cy="375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2"/>
          <a:stretch/>
        </p:blipFill>
        <p:spPr bwMode="auto">
          <a:xfrm>
            <a:off x="1009650" y="2564904"/>
            <a:ext cx="8134350" cy="38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 bwMode="auto">
          <a:xfrm>
            <a:off x="5220072" y="4506064"/>
            <a:ext cx="3743647" cy="1878970"/>
          </a:xfrm>
          <a:prstGeom prst="wedgeEllipseCallout">
            <a:avLst>
              <a:gd name="adj1" fmla="val -69650"/>
              <a:gd name="adj2" fmla="val -8235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Other than ASCII</a:t>
            </a:r>
            <a:r>
              <a:rPr kumimoji="0" lang="en-GB" sz="1600" b="0" i="0" u="none" strike="noStrike" cap="none" normalizeH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 characters, we cannot make any sense of the object code in a text editor.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Integrated Development Environment -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 than just a compiler!</a:t>
            </a:r>
          </a:p>
          <a:p>
            <a:r>
              <a:rPr lang="en-GB" sz="2400" dirty="0"/>
              <a:t>The programming environment a programmer uses to build a program is called an IDE.</a:t>
            </a:r>
          </a:p>
          <a:p>
            <a:r>
              <a:rPr lang="en-GB" sz="2400" dirty="0"/>
              <a:t>The IDE</a:t>
            </a:r>
            <a:r>
              <a:rPr lang="en-GB" sz="2400" b="1" dirty="0"/>
              <a:t> </a:t>
            </a:r>
            <a:r>
              <a:rPr lang="en-GB" sz="2400" dirty="0"/>
              <a:t>is a powerful tool which supports us in coding (writing), testing, debugging and building (compiling) programs.</a:t>
            </a:r>
          </a:p>
          <a:p>
            <a:r>
              <a:rPr lang="en-GB" sz="2400" dirty="0"/>
              <a:t>Visual Studio is a brilliant IDE!</a:t>
            </a:r>
          </a:p>
        </p:txBody>
      </p:sp>
    </p:spTree>
    <p:extLst>
      <p:ext uri="{BB962C8B-B14F-4D97-AF65-F5344CB8AC3E}">
        <p14:creationId xmlns:p14="http://schemas.microsoft.com/office/powerpoint/2010/main" val="4187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Language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4464496" cy="5112568"/>
          </a:xfrm>
        </p:spPr>
        <p:txBody>
          <a:bodyPr/>
          <a:lstStyle/>
          <a:p>
            <a:r>
              <a:rPr lang="en-GB" dirty="0"/>
              <a:t>Sequence</a:t>
            </a:r>
          </a:p>
          <a:p>
            <a:r>
              <a:rPr lang="en-GB" dirty="0"/>
              <a:t>Selection</a:t>
            </a:r>
          </a:p>
          <a:p>
            <a:pPr lvl="1"/>
            <a:r>
              <a:rPr lang="en-GB" dirty="0"/>
              <a:t>IF..THEN..ELSE</a:t>
            </a:r>
          </a:p>
          <a:p>
            <a:r>
              <a:rPr lang="en-GB" dirty="0"/>
              <a:t>Iteration – looping</a:t>
            </a:r>
          </a:p>
          <a:p>
            <a:pPr lvl="1"/>
            <a:r>
              <a:rPr lang="en-GB" dirty="0"/>
              <a:t>Count controlled</a:t>
            </a:r>
          </a:p>
          <a:p>
            <a:pPr lvl="1"/>
            <a:r>
              <a:rPr lang="en-GB" dirty="0"/>
              <a:t>Condition controlled</a:t>
            </a:r>
          </a:p>
        </p:txBody>
      </p:sp>
      <p:pic>
        <p:nvPicPr>
          <p:cNvPr id="1026" name="Picture 2" descr="http://www.farshadoo.com/ic/tutorials/images/flowch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36383"/>
            <a:ext cx="3286125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79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altLang="en-US" sz="4000" dirty="0"/>
              <a:t>Relational Operators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altLang="en-US" sz="2800" b="0" dirty="0"/>
              <a:t>Expression using </a:t>
            </a:r>
            <a:r>
              <a:rPr lang="en-GB" altLang="en-US" sz="2800" u="sng" dirty="0"/>
              <a:t>comparison</a:t>
            </a:r>
            <a:r>
              <a:rPr lang="en-GB" altLang="en-US" sz="2800" dirty="0"/>
              <a:t> operators</a:t>
            </a:r>
            <a:r>
              <a:rPr lang="en-GB" altLang="en-US" sz="2800" b="0" dirty="0"/>
              <a:t> must evaluate to </a:t>
            </a:r>
            <a:r>
              <a:rPr lang="en-GB" altLang="en-US" sz="2800" b="1" dirty="0"/>
              <a:t>true</a:t>
            </a:r>
            <a:r>
              <a:rPr lang="en-GB" altLang="en-US" sz="2800" dirty="0"/>
              <a:t> or </a:t>
            </a:r>
            <a:r>
              <a:rPr lang="en-GB" altLang="en-US" sz="2800" b="1" dirty="0"/>
              <a:t>false</a:t>
            </a:r>
          </a:p>
          <a:p>
            <a:pPr lvl="1">
              <a:buFontTx/>
              <a:buNone/>
            </a:pP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==			</a:t>
            </a: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</a:p>
          <a:p>
            <a:pPr lvl="1">
              <a:buFontTx/>
              <a:buNone/>
            </a:pPr>
            <a:r>
              <a:rPr lang="en-GB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!=	</a:t>
            </a:r>
            <a:r>
              <a:rPr lang="en-GB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</a:p>
          <a:p>
            <a:pPr lvl="1">
              <a:buFontTx/>
              <a:buNone/>
            </a:pPr>
            <a:endParaRPr lang="en-GB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 dirty="0"/>
              <a:t>Boolean variables – use </a:t>
            </a:r>
            <a:r>
              <a:rPr lang="en-GB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GB" altLang="en-US" b="1" dirty="0"/>
              <a:t> </a:t>
            </a:r>
            <a:r>
              <a:rPr lang="en-GB" altLang="en-US" dirty="0"/>
              <a:t>type to store true/false (so we don’t need to compare the value to true/false).</a:t>
            </a:r>
            <a:endParaRPr lang="en-GB" altLang="en-US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37996" y="3207296"/>
            <a:ext cx="331236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Tx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Count = 0;</a:t>
            </a:r>
          </a:p>
          <a:p>
            <a:pPr lvl="1">
              <a:buFontTx/>
              <a:buNone/>
            </a:pPr>
            <a:endParaRPr lang="en-GB" sz="2400" dirty="0">
              <a:solidFill>
                <a:schemeClr val="tx1"/>
              </a:solidFill>
              <a:latin typeface="Consolas"/>
            </a:endParaRPr>
          </a:p>
          <a:p>
            <a:pPr lvl="1"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(Count == 0) 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	…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}</a:t>
            </a:r>
          </a:p>
          <a:p>
            <a:pPr lvl="1">
              <a:buFontTx/>
              <a:buNone/>
            </a:pPr>
            <a:endParaRPr lang="en-GB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872" y="3212976"/>
            <a:ext cx="410445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bool 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Success =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 lvl="1">
              <a:buFontTx/>
              <a:buNone/>
            </a:pPr>
            <a:r>
              <a:rPr lang="en-GB" sz="2400" dirty="0">
                <a:solidFill>
                  <a:schemeClr val="tx1"/>
                </a:solidFill>
                <a:latin typeface="Consolas"/>
              </a:rPr>
              <a:t>…</a:t>
            </a:r>
          </a:p>
          <a:p>
            <a:pPr lvl="1"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(Success) 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	…</a:t>
            </a:r>
          </a:p>
          <a:p>
            <a:pPr lvl="1"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Consolas"/>
                <a:cs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Program 2A –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b="0" dirty="0"/>
              <a:t>Write a program to request a secret password and either grant or deny access.</a:t>
            </a:r>
            <a:r>
              <a:rPr lang="en-GB" sz="1600" dirty="0">
                <a:latin typeface="Consolas"/>
              </a:rPr>
              <a:t>         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pPr>
              <a:defRPr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GB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6624736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PASSWORD =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"$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ecret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GB" dirty="0">
                <a:solidFill>
                  <a:schemeClr val="tx1"/>
                </a:solidFill>
                <a:latin typeface="Consolas"/>
              </a:rPr>
              <a:t>Attempt;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"Please enter password: 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/>
              </a:rPr>
              <a:t>Attempt =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(Attempt == PASSWORD) 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"Access granted."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else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"Access denied."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Consolas"/>
              </a:rPr>
              <a:t>}</a:t>
            </a:r>
            <a:endParaRPr lang="en-GB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Technological awakening design template">
  <a:themeElements>
    <a:clrScheme name="1_Technological awakening design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2265</Words>
  <Application>Microsoft Office PowerPoint</Application>
  <PresentationFormat>On-screen Show (4:3)</PresentationFormat>
  <Paragraphs>496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Courier New</vt:lpstr>
      <vt:lpstr>Gill Sans Light</vt:lpstr>
      <vt:lpstr>ヒラギノ角ゴ ProN W3</vt:lpstr>
      <vt:lpstr>1_Technological awakening design template</vt:lpstr>
      <vt:lpstr>A Level Computer Science  AQA 7516/1</vt:lpstr>
      <vt:lpstr>Key Vocabulary</vt:lpstr>
      <vt:lpstr>Programming Language Generations</vt:lpstr>
      <vt:lpstr>Compiling a Program</vt:lpstr>
      <vt:lpstr>Build the Program</vt:lpstr>
      <vt:lpstr>Integrated Development Environment - IDE</vt:lpstr>
      <vt:lpstr>High Level Language Features</vt:lpstr>
      <vt:lpstr>Relational Operators</vt:lpstr>
      <vt:lpstr>Program 2A – Password</vt:lpstr>
      <vt:lpstr>Boolean Operators</vt:lpstr>
      <vt:lpstr>Validation</vt:lpstr>
      <vt:lpstr>Reverse Logic</vt:lpstr>
      <vt:lpstr>Assessment 1 – Simple Validation</vt:lpstr>
      <vt:lpstr>Arithmetic Operators</vt:lpstr>
      <vt:lpstr>Modulo Operator (MOD)</vt:lpstr>
      <vt:lpstr>365.2425 days</vt:lpstr>
      <vt:lpstr>Leap Years</vt:lpstr>
      <vt:lpstr>Program 2A – Leap Years</vt:lpstr>
      <vt:lpstr>Program 2A – Leap Years</vt:lpstr>
      <vt:lpstr>Arrays</vt:lpstr>
      <vt:lpstr>Program 2B – Prime Number Checker </vt:lpstr>
      <vt:lpstr>String Manipulation</vt:lpstr>
      <vt:lpstr>Overloading</vt:lpstr>
      <vt:lpstr>String Manipulation</vt:lpstr>
      <vt:lpstr>Program 2C – What’s in a name</vt:lpstr>
      <vt:lpstr>Mutually Exclusive Conditions</vt:lpstr>
      <vt:lpstr>Program 2D </vt:lpstr>
      <vt:lpstr>CASE Statement</vt:lpstr>
      <vt:lpstr>CASE Statement</vt:lpstr>
      <vt:lpstr>What have you learnt?</vt:lpstr>
      <vt:lpstr>Exercise 2 – String Calculator</vt:lpstr>
      <vt:lpstr>Exercise 2 – Extension </vt:lpstr>
    </vt:vector>
  </TitlesOfParts>
  <Company>Payne-Gallway Publishers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Darren Smith</cp:lastModifiedBy>
  <cp:revision>484</cp:revision>
  <cp:lastPrinted>1601-01-01T00:00:00Z</cp:lastPrinted>
  <dcterms:created xsi:type="dcterms:W3CDTF">2001-07-31T14:37:55Z</dcterms:created>
  <dcterms:modified xsi:type="dcterms:W3CDTF">2017-09-27T09:18:08Z</dcterms:modified>
</cp:coreProperties>
</file>