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4" r:id="rId3"/>
    <p:sldId id="279" r:id="rId4"/>
    <p:sldId id="257" r:id="rId5"/>
    <p:sldId id="275" r:id="rId6"/>
    <p:sldId id="262" r:id="rId7"/>
    <p:sldId id="263" r:id="rId8"/>
    <p:sldId id="266" r:id="rId9"/>
    <p:sldId id="276" r:id="rId10"/>
    <p:sldId id="265" r:id="rId11"/>
    <p:sldId id="268" r:id="rId12"/>
    <p:sldId id="267" r:id="rId13"/>
    <p:sldId id="277" r:id="rId14"/>
    <p:sldId id="272" r:id="rId15"/>
    <p:sldId id="273" r:id="rId16"/>
    <p:sldId id="270" r:id="rId17"/>
    <p:sldId id="27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8C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557" autoAdjust="0"/>
    <p:restoredTop sz="92832" autoAdjust="0"/>
  </p:normalViewPr>
  <p:slideViewPr>
    <p:cSldViewPr snapToGrid="0">
      <p:cViewPr varScale="1">
        <p:scale>
          <a:sx n="110" d="100"/>
          <a:sy n="110" d="100"/>
        </p:scale>
        <p:origin x="-4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-1808" y="-104"/>
      </p:cViewPr>
      <p:guideLst>
        <p:guide orient="horz" pos="2880"/>
        <p:guide pos="2160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1" charset="-128"/>
              </a:defRPr>
            </a:lvl1pPr>
          </a:lstStyle>
          <a:p>
            <a:pPr>
              <a:defRPr/>
            </a:pPr>
            <a:fld id="{70F4AE1D-B80F-4D0D-8781-166A8EC83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1" charset="-128"/>
              </a:defRPr>
            </a:lvl1pPr>
          </a:lstStyle>
          <a:p>
            <a:pPr>
              <a:defRPr/>
            </a:pPr>
            <a:fld id="{DF7E7561-D087-43BD-92A6-DA068F041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72CDF-C789-4926-BB5F-D03E999B44B9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577B5-0781-4BD1-A958-15373C8EB73A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13DEC-7A6F-4248-965F-12B1086C6711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68DE-AFBD-4673-892D-3A626F16C4DF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30810-F922-45AF-9FCE-7B0EDB5D6ED9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45092-9028-46A6-8DE8-C00FF3EC30ED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0DC9C-1853-4D53-9C0C-DCA161BF838E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6A451-02D0-4947-8B79-BD669C66166B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D56BB-15AB-490D-84D1-0CB483EA1861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A2 ppt backgrou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</p:spPr>
      </p:pic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5410200"/>
            <a:ext cx="6400800" cy="7493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596F8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76275" y="987425"/>
            <a:ext cx="7772400" cy="711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768600" y="34036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GB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gray">
          <a:xfrm>
            <a:off x="238125" y="6545263"/>
            <a:ext cx="52482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sz="800" b="1">
                <a:solidFill>
                  <a:schemeClr val="bg1"/>
                </a:solidFill>
              </a:rPr>
              <a:t>AQA Computing  A2 Level © Nelson Thornes 2009</a:t>
            </a:r>
            <a:endParaRPr lang="en-US" sz="80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620784-FBA3-4B34-8903-F81CBD24692C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156200" y="276225"/>
            <a:ext cx="3757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Trebuchet MS" pitchFamily="34" charset="0"/>
              </a:rPr>
              <a:t>Section 2.6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354013" y="6021388"/>
          <a:ext cx="341312" cy="341312"/>
        </p:xfrm>
        <a:graphic>
          <a:graphicData uri="http://schemas.openxmlformats.org/presentationml/2006/ole">
            <p:oleObj spid="_x0000_s44041" name="Image" r:id="rId4" imgW="1015515" imgH="1015515" progId="Photoshop.Image.10">
              <p:embed/>
            </p:oleObj>
          </a:graphicData>
        </a:graphic>
      </p:graphicFrame>
      <p:pic>
        <p:nvPicPr>
          <p:cNvPr id="44042" name="Picture 10" descr="AQA Computing logo + bloc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9238" y="277813"/>
            <a:ext cx="2112962" cy="328612"/>
          </a:xfrm>
          <a:prstGeom prst="rect">
            <a:avLst/>
          </a:prstGeom>
          <a:noFill/>
        </p:spPr>
      </p:pic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Geneva" pitchFamily="1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65F347-51FC-4D69-B755-DE4E0E5D27E6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836613"/>
            <a:ext cx="2057400" cy="4764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836613"/>
            <a:ext cx="6019800" cy="4764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FB6241-70B9-4B6F-AFDC-740BFD66A1A2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5ED727-E5F5-49E8-9147-1F7D99EA3CFA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88E44A-C284-4C2E-A2BF-CC68DC2321B4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275" y="1647825"/>
            <a:ext cx="3810000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47825"/>
            <a:ext cx="3810000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0A0DC4-03CA-4F2C-8484-65F8D61456B1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85D4F6-D802-4358-AF7A-54A02284C2A6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EC43FD-6B08-4626-84CD-27C65E1EB98E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546342-EA09-4C0D-9FA3-5941FF977B1C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2809B0-F2F4-4C3E-B27A-30C3ABE30617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DC67E5-82CF-4D56-B4E6-BD4C7E147F8E}" type="slidenum">
              <a:rPr lang="en-US"/>
              <a:pPr/>
              <a:t>‹#›</a:t>
            </a:fld>
            <a:r>
              <a:rPr lang="en-US"/>
              <a:t> </a:t>
            </a:r>
            <a:endParaRPr lang="en-US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A2 ppt 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895600" y="41148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GB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82000" y="65405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1456BCA1-3CC5-44E7-8977-58AA743A30DC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895600" y="41148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GB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156200" y="276225"/>
            <a:ext cx="3757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Trebuchet MS" pitchFamily="34" charset="0"/>
              </a:rPr>
              <a:t>Section 2.6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647825"/>
            <a:ext cx="77724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47675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of slide</a:t>
            </a: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354013" y="6021388"/>
          <a:ext cx="341312" cy="341312"/>
        </p:xfrm>
        <a:graphic>
          <a:graphicData uri="http://schemas.openxmlformats.org/presentationml/2006/ole">
            <p:oleObj spid="_x0000_s43017" name="Image" r:id="rId15" imgW="1015515" imgH="1015515" progId="Photoshop.Image.10">
              <p:embed/>
            </p:oleObj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gray">
          <a:xfrm>
            <a:off x="238125" y="6545263"/>
            <a:ext cx="52482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sz="800" b="1">
                <a:solidFill>
                  <a:schemeClr val="bg1"/>
                </a:solidFill>
              </a:rPr>
              <a:t>AQA Computing A2 © Nelson Thornes 2009</a:t>
            </a:r>
            <a:endParaRPr lang="en-US" sz="800"/>
          </a:p>
        </p:txBody>
      </p:sp>
      <p:pic>
        <p:nvPicPr>
          <p:cNvPr id="43019" name="Picture 11" descr="AQA Computing logo + block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9238" y="277813"/>
            <a:ext cx="2112962" cy="3286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482600" indent="-4826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49338" indent="-376238" algn="l" rtl="0" fontAlgn="base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617663" indent="-377825" algn="l" rtl="0" fontAlgn="base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</a:defRPr>
      </a:lvl3pPr>
      <a:lvl4pPr marL="2100263" indent="-2921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Times" pitchFamily="96" charset="0"/>
        <a:buChar char="•"/>
        <a:defRPr sz="2000">
          <a:solidFill>
            <a:schemeClr val="tx1"/>
          </a:solidFill>
          <a:latin typeface="+mn-lt"/>
        </a:defRPr>
      </a:lvl4pPr>
      <a:lvl5pPr marL="2481263" indent="-190500" algn="l" rtl="0" fontAlgn="base">
        <a:spcBef>
          <a:spcPct val="20000"/>
        </a:spcBef>
        <a:spcAft>
          <a:spcPct val="0"/>
        </a:spcAft>
        <a:buFont typeface="Times" pitchFamily="96" charset="0"/>
        <a:buChar char="–"/>
        <a:defRPr sz="1600">
          <a:solidFill>
            <a:schemeClr val="tx1"/>
          </a:solidFill>
          <a:latin typeface="Trebuchet MS" pitchFamily="34" charset="0"/>
        </a:defRPr>
      </a:lvl5pPr>
      <a:lvl6pPr marL="2938463" indent="-190500" algn="l" rtl="0" fontAlgn="base">
        <a:spcBef>
          <a:spcPct val="20000"/>
        </a:spcBef>
        <a:spcAft>
          <a:spcPct val="0"/>
        </a:spcAft>
        <a:buFont typeface="Times" pitchFamily="96" charset="0"/>
        <a:buChar char="–"/>
        <a:defRPr sz="1600">
          <a:solidFill>
            <a:schemeClr val="tx1"/>
          </a:solidFill>
          <a:latin typeface="Trebuchet MS" pitchFamily="34" charset="0"/>
        </a:defRPr>
      </a:lvl6pPr>
      <a:lvl7pPr marL="3395663" indent="-190500" algn="l" rtl="0" fontAlgn="base">
        <a:spcBef>
          <a:spcPct val="20000"/>
        </a:spcBef>
        <a:spcAft>
          <a:spcPct val="0"/>
        </a:spcAft>
        <a:buFont typeface="Times" pitchFamily="96" charset="0"/>
        <a:buChar char="–"/>
        <a:defRPr sz="1600">
          <a:solidFill>
            <a:schemeClr val="tx1"/>
          </a:solidFill>
          <a:latin typeface="Trebuchet MS" pitchFamily="34" charset="0"/>
        </a:defRPr>
      </a:lvl7pPr>
      <a:lvl8pPr marL="3852863" indent="-190500" algn="l" rtl="0" fontAlgn="base">
        <a:spcBef>
          <a:spcPct val="20000"/>
        </a:spcBef>
        <a:spcAft>
          <a:spcPct val="0"/>
        </a:spcAft>
        <a:buFont typeface="Times" pitchFamily="96" charset="0"/>
        <a:buChar char="–"/>
        <a:defRPr sz="1600">
          <a:solidFill>
            <a:schemeClr val="tx1"/>
          </a:solidFill>
          <a:latin typeface="Trebuchet MS" pitchFamily="34" charset="0"/>
        </a:defRPr>
      </a:lvl8pPr>
      <a:lvl9pPr marL="4310063" indent="-190500" algn="l" rtl="0" fontAlgn="base">
        <a:spcBef>
          <a:spcPct val="20000"/>
        </a:spcBef>
        <a:spcAft>
          <a:spcPct val="0"/>
        </a:spcAft>
        <a:buFont typeface="Times" pitchFamily="96" charset="0"/>
        <a:buChar char="–"/>
        <a:defRPr sz="1600">
          <a:solidFill>
            <a:schemeClr val="tx1"/>
          </a:solidFill>
          <a:latin typeface="Trebuchet MS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1196975"/>
            <a:ext cx="8062912" cy="792163"/>
          </a:xfrm>
        </p:spPr>
        <p:txBody>
          <a:bodyPr/>
          <a:lstStyle/>
          <a:p>
            <a:pPr>
              <a:buClr>
                <a:srgbClr val="7CA8CE"/>
              </a:buClr>
              <a:buSzPct val="110000"/>
              <a:buFont typeface="Wingdings" pitchFamily="2" charset="2"/>
              <a:buNone/>
            </a:pPr>
            <a:r>
              <a:rPr lang="en-US" sz="3200">
                <a:latin typeface="Arial Black" pitchFamily="34" charset="0"/>
              </a:rPr>
              <a:t>Section 2.6: Searching and Sorting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2924175"/>
            <a:ext cx="6400800" cy="709613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sz="4000" b="1">
                <a:solidFill>
                  <a:srgbClr val="596F80"/>
                </a:solidFill>
                <a:latin typeface="Arial Narrow" pitchFamily="34" charset="0"/>
              </a:rPr>
              <a:t>Binary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867400" y="928688"/>
            <a:ext cx="2952750" cy="4286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Repeat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Mid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(First + Last) DIV 2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If List[Mid] =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Found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If First &gt;= Last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r>
              <a:rPr lang="en-GB" sz="1400" kern="0" dirty="0">
                <a:latin typeface="+mn-lt"/>
                <a:ea typeface="+mn-ea"/>
              </a:rPr>
              <a:t>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Else	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If (List[Mid] &gt;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)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Last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–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First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+ 1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Until Found OR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endParaRPr lang="en-GB" sz="1400" kern="0" dirty="0">
              <a:latin typeface="+mn-lt"/>
              <a:ea typeface="+mn-ea"/>
            </a:endParaRPr>
          </a:p>
        </p:txBody>
      </p:sp>
      <p:graphicFrame>
        <p:nvGraphicFramePr>
          <p:cNvPr id="11387" name="Group 123"/>
          <p:cNvGraphicFramePr>
            <a:graphicFrameLocks noGrp="1"/>
          </p:cNvGraphicFramePr>
          <p:nvPr/>
        </p:nvGraphicFramePr>
        <p:xfrm>
          <a:off x="323850" y="2382838"/>
          <a:ext cx="5472113" cy="3422650"/>
        </p:xfrm>
        <a:graphic>
          <a:graphicData uri="http://schemas.openxmlformats.org/drawingml/2006/table">
            <a:tbl>
              <a:tblPr/>
              <a:tblGrid>
                <a:gridCol w="1333500"/>
                <a:gridCol w="560388"/>
                <a:gridCol w="842962"/>
                <a:gridCol w="1473200"/>
                <a:gridCol w="630238"/>
                <a:gridCol w="63182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ItemSought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SearchFailed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88" name="Group 124"/>
          <p:cNvGraphicFramePr>
            <a:graphicFrameLocks noGrp="1"/>
          </p:cNvGraphicFramePr>
          <p:nvPr/>
        </p:nvGraphicFramePr>
        <p:xfrm>
          <a:off x="323850" y="1246188"/>
          <a:ext cx="5470525" cy="742950"/>
        </p:xfrm>
        <a:graphic>
          <a:graphicData uri="http://schemas.openxmlformats.org/drawingml/2006/table">
            <a:tbl>
              <a:tblPr/>
              <a:tblGrid>
                <a:gridCol w="527050"/>
                <a:gridCol w="527050"/>
                <a:gridCol w="527050"/>
                <a:gridCol w="512763"/>
                <a:gridCol w="608012"/>
                <a:gridCol w="593725"/>
                <a:gridCol w="487363"/>
                <a:gridCol w="606425"/>
                <a:gridCol w="608012"/>
                <a:gridCol w="4730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3375" y="3176588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Dan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74888" y="3176588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38488" y="3213100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76763" y="3213100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295900" y="36083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4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24463" y="3213100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95450" y="36083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892800" y="1000125"/>
            <a:ext cx="2794000" cy="214313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214688" y="4502150"/>
            <a:ext cx="2725737" cy="17351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10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+ Last = 11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11 DIV 2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is assigned the value of 5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357438" y="4502150"/>
            <a:ext cx="3582987" cy="17351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 = “Fred”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Does List[Mid] = “Dan”?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NO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500438" y="4502150"/>
            <a:ext cx="2439987" cy="17351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500438" y="4502150"/>
            <a:ext cx="2439987" cy="17351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10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not greater than or equal to last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3500438" y="4502150"/>
            <a:ext cx="2439987" cy="17351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3500438" y="4502150"/>
            <a:ext cx="2439987" cy="17351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List[Mid]=“Fred”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“Fred” is greater than “Dan”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500438" y="4502150"/>
            <a:ext cx="2439987" cy="17351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then part is next...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357438" y="4502150"/>
            <a:ext cx="3582987" cy="17351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5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is assigned the value of Mid - 1 (i.e. 4)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2357438" y="4502150"/>
            <a:ext cx="3582987" cy="17351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= false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= false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code gets repeated again...</a:t>
            </a:r>
          </a:p>
        </p:txBody>
      </p:sp>
      <p:sp>
        <p:nvSpPr>
          <p:cNvPr id="11385" name="TextBox 39"/>
          <p:cNvSpPr txBox="1">
            <a:spLocks noChangeArrowheads="1"/>
          </p:cNvSpPr>
          <p:nvPr/>
        </p:nvSpPr>
        <p:spPr bwMode="auto">
          <a:xfrm>
            <a:off x="323850" y="765175"/>
            <a:ext cx="335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200">
                <a:ea typeface="Geneva" pitchFamily="1" charset="-128"/>
              </a:rPr>
              <a:t>Searching for Dan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031E-6 L -0.00277 0.026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2636 L 0.00261 0.0656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6568 L 0.00261 0.138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39 L 0.00261 0.1810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8108 L 0.00261 0.254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544 L 0.00261 0.2964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29653 L 0.0026 0.3280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2801 L 0.0026 0.5479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54792 L 0.00209 0.00255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3" grpId="0"/>
      <p:bldP spid="24" grpId="0"/>
      <p:bldP spid="25" grpId="0"/>
      <p:bldP spid="28" grpId="0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940425" y="928688"/>
            <a:ext cx="2879725" cy="4286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Repeat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Mid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(First + Last) DIV 2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If List[Mid] =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Found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If First &gt;= Last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r>
              <a:rPr lang="en-GB" sz="1400" kern="0" dirty="0">
                <a:latin typeface="+mn-lt"/>
                <a:ea typeface="+mn-ea"/>
              </a:rPr>
              <a:t>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Else	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If (List[Mid] &gt;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)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Last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–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First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+ 1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Until Found OR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endParaRPr lang="en-GB" sz="1400" kern="0" dirty="0">
              <a:latin typeface="+mn-lt"/>
              <a:ea typeface="+mn-ea"/>
            </a:endParaRPr>
          </a:p>
        </p:txBody>
      </p:sp>
      <p:graphicFrame>
        <p:nvGraphicFramePr>
          <p:cNvPr id="12413" name="Group 125"/>
          <p:cNvGraphicFramePr>
            <a:graphicFrameLocks noGrp="1"/>
          </p:cNvGraphicFramePr>
          <p:nvPr/>
        </p:nvGraphicFramePr>
        <p:xfrm>
          <a:off x="323850" y="2454275"/>
          <a:ext cx="5543550" cy="3422650"/>
        </p:xfrm>
        <a:graphic>
          <a:graphicData uri="http://schemas.openxmlformats.org/drawingml/2006/table">
            <a:tbl>
              <a:tblPr/>
              <a:tblGrid>
                <a:gridCol w="1350963"/>
                <a:gridCol w="568325"/>
                <a:gridCol w="852487"/>
                <a:gridCol w="1492250"/>
                <a:gridCol w="639763"/>
                <a:gridCol w="639762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ItemSought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SearchFailed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14" name="Group 126"/>
          <p:cNvGraphicFramePr>
            <a:graphicFrameLocks noGrp="1"/>
          </p:cNvGraphicFramePr>
          <p:nvPr/>
        </p:nvGraphicFramePr>
        <p:xfrm>
          <a:off x="323850" y="1317625"/>
          <a:ext cx="5543550" cy="742950"/>
        </p:xfrm>
        <a:graphic>
          <a:graphicData uri="http://schemas.openxmlformats.org/drawingml/2006/table">
            <a:tbl>
              <a:tblPr/>
              <a:tblGrid>
                <a:gridCol w="534988"/>
                <a:gridCol w="533400"/>
                <a:gridCol w="534987"/>
                <a:gridCol w="519113"/>
                <a:gridCol w="615950"/>
                <a:gridCol w="601662"/>
                <a:gridCol w="493713"/>
                <a:gridCol w="614362"/>
                <a:gridCol w="615950"/>
                <a:gridCol w="4794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5288" y="3284538"/>
            <a:ext cx="1214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Dan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95525" y="3284538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295650" y="3284538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52963" y="3284538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12396" name="TextBox 23"/>
          <p:cNvSpPr txBox="1">
            <a:spLocks noChangeArrowheads="1"/>
          </p:cNvSpPr>
          <p:nvPr/>
        </p:nvSpPr>
        <p:spPr bwMode="auto">
          <a:xfrm>
            <a:off x="5367338" y="3679825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4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19700" y="328453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724025" y="40401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2</a:t>
            </a:r>
          </a:p>
        </p:txBody>
      </p:sp>
      <p:sp>
        <p:nvSpPr>
          <p:cNvPr id="12399" name="TextBox 27"/>
          <p:cNvSpPr txBox="1">
            <a:spLocks noChangeArrowheads="1"/>
          </p:cNvSpPr>
          <p:nvPr/>
        </p:nvSpPr>
        <p:spPr bwMode="auto">
          <a:xfrm>
            <a:off x="1724025" y="3679825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52963" y="4040188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3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867400" y="1000125"/>
            <a:ext cx="2782888" cy="214313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000375" y="4503738"/>
            <a:ext cx="2724150" cy="17335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4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+ Last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5 DIV 2 = 2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is assigned the value of 2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143125" y="4505325"/>
            <a:ext cx="3581400" cy="1516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2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 = “Bob”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Does List[Mid] = “Dan”?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NO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286125" y="4505325"/>
            <a:ext cx="2438400" cy="1516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286125" y="4505325"/>
            <a:ext cx="2438400" cy="1516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4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not greater than or equal to last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3286125" y="4505325"/>
            <a:ext cx="2438400" cy="1516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3286125" y="4505325"/>
            <a:ext cx="2438400" cy="1516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2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List[Mid]=“Bob”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“Bob” is not greater than “Dan”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286125" y="4505325"/>
            <a:ext cx="2438400" cy="1516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143125" y="4505325"/>
            <a:ext cx="3581400" cy="1516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2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assigned the value of Mid + 1 (i.e. 3)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2143125" y="4505325"/>
            <a:ext cx="3581400" cy="1516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= false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= false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code gets repeated again...</a:t>
            </a:r>
          </a:p>
        </p:txBody>
      </p:sp>
      <p:sp>
        <p:nvSpPr>
          <p:cNvPr id="12411" name="TextBox 39"/>
          <p:cNvSpPr txBox="1">
            <a:spLocks noChangeArrowheads="1"/>
          </p:cNvSpPr>
          <p:nvPr/>
        </p:nvSpPr>
        <p:spPr bwMode="auto">
          <a:xfrm>
            <a:off x="323850" y="836613"/>
            <a:ext cx="33575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200">
                <a:ea typeface="Geneva" pitchFamily="1" charset="-128"/>
              </a:rPr>
              <a:t>Searching for Dan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031E-6 L -0.00277 0.026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2636 L 0.00261 0.0656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6568 L 0.00261 0.138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39 L 0.00261 0.1810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8108 L 0.00261 0.254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544 L 0.00261 0.2964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9648 L 0.00261 0.3697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3698 L 0.00261 0.4012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40124 L 0.0026 0.548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4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54278 L 3.61111E-6 1.45236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27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3" grpId="0"/>
      <p:bldP spid="25" grpId="0"/>
      <p:bldP spid="27" grpId="0"/>
      <p:bldP spid="31" grpId="0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892800" y="928688"/>
            <a:ext cx="2927350" cy="4286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Repeat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Mid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(First + Last) DIV 2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If List[Mid] =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Found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If First &gt;= Last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r>
              <a:rPr lang="en-GB" sz="1400" kern="0" dirty="0">
                <a:latin typeface="+mn-lt"/>
                <a:ea typeface="+mn-ea"/>
              </a:rPr>
              <a:t>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Else	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If (List[Mid] &gt;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)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Last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–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First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+ 1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Until Found OR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endParaRPr lang="en-GB" sz="1400" kern="0" dirty="0">
              <a:latin typeface="+mn-lt"/>
              <a:ea typeface="+mn-ea"/>
            </a:endParaRPr>
          </a:p>
        </p:txBody>
      </p:sp>
      <p:graphicFrame>
        <p:nvGraphicFramePr>
          <p:cNvPr id="13434" name="Group 122"/>
          <p:cNvGraphicFramePr>
            <a:graphicFrameLocks noGrp="1"/>
          </p:cNvGraphicFramePr>
          <p:nvPr/>
        </p:nvGraphicFramePr>
        <p:xfrm>
          <a:off x="323850" y="2400300"/>
          <a:ext cx="5472113" cy="2900363"/>
        </p:xfrm>
        <a:graphic>
          <a:graphicData uri="http://schemas.openxmlformats.org/drawingml/2006/table">
            <a:tbl>
              <a:tblPr/>
              <a:tblGrid>
                <a:gridCol w="1333500"/>
                <a:gridCol w="560388"/>
                <a:gridCol w="842962"/>
                <a:gridCol w="1473200"/>
                <a:gridCol w="630238"/>
                <a:gridCol w="63182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ItemSought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SearchFailed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35" name="Group 123"/>
          <p:cNvGraphicFramePr>
            <a:graphicFrameLocks noGrp="1"/>
          </p:cNvGraphicFramePr>
          <p:nvPr/>
        </p:nvGraphicFramePr>
        <p:xfrm>
          <a:off x="323850" y="1268413"/>
          <a:ext cx="5472113" cy="742950"/>
        </p:xfrm>
        <a:graphic>
          <a:graphicData uri="http://schemas.openxmlformats.org/drawingml/2006/table">
            <a:tbl>
              <a:tblPr/>
              <a:tblGrid>
                <a:gridCol w="527050"/>
                <a:gridCol w="527050"/>
                <a:gridCol w="528638"/>
                <a:gridCol w="512762"/>
                <a:gridCol w="608013"/>
                <a:gridCol w="593725"/>
                <a:gridCol w="487362"/>
                <a:gridCol w="606425"/>
                <a:gridCol w="608013"/>
                <a:gridCol w="4730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13416" name="TextBox 12"/>
          <p:cNvSpPr txBox="1">
            <a:spLocks noChangeArrowheads="1"/>
          </p:cNvSpPr>
          <p:nvPr/>
        </p:nvSpPr>
        <p:spPr bwMode="auto">
          <a:xfrm>
            <a:off x="336550" y="274478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Dan</a:t>
            </a:r>
          </a:p>
        </p:txBody>
      </p:sp>
      <p:sp>
        <p:nvSpPr>
          <p:cNvPr id="13417" name="TextBox 16"/>
          <p:cNvSpPr txBox="1">
            <a:spLocks noChangeArrowheads="1"/>
          </p:cNvSpPr>
          <p:nvPr/>
        </p:nvSpPr>
        <p:spPr bwMode="auto">
          <a:xfrm>
            <a:off x="2189163" y="2744788"/>
            <a:ext cx="84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13418" name="TextBox 19"/>
          <p:cNvSpPr txBox="1">
            <a:spLocks noChangeArrowheads="1"/>
          </p:cNvSpPr>
          <p:nvPr/>
        </p:nvSpPr>
        <p:spPr bwMode="auto">
          <a:xfrm>
            <a:off x="3117850" y="2744788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13419" name="TextBox 22"/>
          <p:cNvSpPr txBox="1">
            <a:spLocks noChangeArrowheads="1"/>
          </p:cNvSpPr>
          <p:nvPr/>
        </p:nvSpPr>
        <p:spPr bwMode="auto">
          <a:xfrm>
            <a:off x="4541838" y="2744788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13420" name="TextBox 23"/>
          <p:cNvSpPr txBox="1">
            <a:spLocks noChangeArrowheads="1"/>
          </p:cNvSpPr>
          <p:nvPr/>
        </p:nvSpPr>
        <p:spPr bwMode="auto">
          <a:xfrm>
            <a:off x="5184775" y="3103563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4</a:t>
            </a:r>
          </a:p>
        </p:txBody>
      </p:sp>
      <p:sp>
        <p:nvSpPr>
          <p:cNvPr id="13421" name="TextBox 24"/>
          <p:cNvSpPr txBox="1">
            <a:spLocks noChangeArrowheads="1"/>
          </p:cNvSpPr>
          <p:nvPr/>
        </p:nvSpPr>
        <p:spPr bwMode="auto">
          <a:xfrm>
            <a:off x="5184775" y="2744788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10</a:t>
            </a:r>
          </a:p>
        </p:txBody>
      </p:sp>
      <p:sp>
        <p:nvSpPr>
          <p:cNvPr id="13422" name="TextBox 26"/>
          <p:cNvSpPr txBox="1">
            <a:spLocks noChangeArrowheads="1"/>
          </p:cNvSpPr>
          <p:nvPr/>
        </p:nvSpPr>
        <p:spPr bwMode="auto">
          <a:xfrm>
            <a:off x="1612900" y="3463925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2</a:t>
            </a:r>
          </a:p>
        </p:txBody>
      </p:sp>
      <p:sp>
        <p:nvSpPr>
          <p:cNvPr id="13423" name="TextBox 27"/>
          <p:cNvSpPr txBox="1">
            <a:spLocks noChangeArrowheads="1"/>
          </p:cNvSpPr>
          <p:nvPr/>
        </p:nvSpPr>
        <p:spPr bwMode="auto">
          <a:xfrm>
            <a:off x="1612900" y="3103563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5</a:t>
            </a:r>
          </a:p>
        </p:txBody>
      </p:sp>
      <p:sp>
        <p:nvSpPr>
          <p:cNvPr id="13424" name="TextBox 30"/>
          <p:cNvSpPr txBox="1">
            <a:spLocks noChangeArrowheads="1"/>
          </p:cNvSpPr>
          <p:nvPr/>
        </p:nvSpPr>
        <p:spPr bwMode="auto">
          <a:xfrm>
            <a:off x="4541838" y="3500438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3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892800" y="1000125"/>
            <a:ext cx="2828925" cy="214313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143250" y="4289425"/>
            <a:ext cx="2857500" cy="16605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3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4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+ Last = 7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7 DIV 2 = 3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is assigned the value of 3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286000" y="4289425"/>
            <a:ext cx="3714750" cy="158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3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 = “Dan”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Does List[Mid] = “Dan”?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YES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429000" y="4289425"/>
            <a:ext cx="2581275" cy="16605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then part is next...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...and Found is assigned the value of True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785938" y="4289425"/>
            <a:ext cx="4224337" cy="158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= true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= false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code does not get repeated again – as Dan has been found in the list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12900" y="3824288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3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189163" y="3789363"/>
            <a:ext cx="84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True</a:t>
            </a:r>
          </a:p>
        </p:txBody>
      </p:sp>
      <p:sp>
        <p:nvSpPr>
          <p:cNvPr id="13432" name="TextBox 40"/>
          <p:cNvSpPr txBox="1">
            <a:spLocks noChangeArrowheads="1"/>
          </p:cNvSpPr>
          <p:nvPr/>
        </p:nvSpPr>
        <p:spPr bwMode="auto">
          <a:xfrm>
            <a:off x="323850" y="765175"/>
            <a:ext cx="335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200">
                <a:ea typeface="Geneva" pitchFamily="1" charset="-128"/>
              </a:rPr>
              <a:t>Searching for Dan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031E-6 L -0.00277 0.026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2636 L 0.00261 0.065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6568 L 0.0026 0.1075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0754 L 0.00261 0.54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9" grpId="0" animBg="1"/>
      <p:bldP spid="39" grpId="1" animBg="1"/>
      <p:bldP spid="26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Search 3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/>
              <a:t>In the third example, the binary search algorithm is going to be used to find the name “Ann” in the same list.</a:t>
            </a:r>
          </a:p>
        </p:txBody>
      </p:sp>
      <p:graphicFrame>
        <p:nvGraphicFramePr>
          <p:cNvPr id="14377" name="Group 41"/>
          <p:cNvGraphicFramePr>
            <a:graphicFrameLocks noGrp="1"/>
          </p:cNvGraphicFramePr>
          <p:nvPr/>
        </p:nvGraphicFramePr>
        <p:xfrm>
          <a:off x="1143000" y="3643313"/>
          <a:ext cx="5929313" cy="74295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55625"/>
                <a:gridCol w="658813"/>
                <a:gridCol w="642937"/>
                <a:gridCol w="528638"/>
                <a:gridCol w="657225"/>
                <a:gridCol w="658812"/>
                <a:gridCol w="5127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867400" y="928688"/>
            <a:ext cx="2952750" cy="4286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Repeat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Mid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(First + Last) DIV 2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If List[Mid] =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Found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If First &gt;= Last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r>
              <a:rPr lang="en-GB" sz="1400" kern="0" dirty="0">
                <a:latin typeface="+mn-lt"/>
                <a:ea typeface="+mn-ea"/>
              </a:rPr>
              <a:t>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Else	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If (List[Mid] &gt;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)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Last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–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First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+ 1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Until Found OR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endParaRPr lang="en-GB" sz="1400" kern="0" dirty="0">
              <a:latin typeface="+mn-lt"/>
              <a:ea typeface="+mn-ea"/>
            </a:endParaRPr>
          </a:p>
        </p:txBody>
      </p:sp>
      <p:graphicFrame>
        <p:nvGraphicFramePr>
          <p:cNvPr id="15483" name="Group 123"/>
          <p:cNvGraphicFramePr>
            <a:graphicFrameLocks noGrp="1"/>
          </p:cNvGraphicFramePr>
          <p:nvPr/>
        </p:nvGraphicFramePr>
        <p:xfrm>
          <a:off x="323850" y="2454275"/>
          <a:ext cx="5472113" cy="3422650"/>
        </p:xfrm>
        <a:graphic>
          <a:graphicData uri="http://schemas.openxmlformats.org/drawingml/2006/table">
            <a:tbl>
              <a:tblPr/>
              <a:tblGrid>
                <a:gridCol w="1333500"/>
                <a:gridCol w="560388"/>
                <a:gridCol w="842962"/>
                <a:gridCol w="1473200"/>
                <a:gridCol w="630238"/>
                <a:gridCol w="63182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ItemSought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SearchFailed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84" name="Group 124"/>
          <p:cNvGraphicFramePr>
            <a:graphicFrameLocks noGrp="1"/>
          </p:cNvGraphicFramePr>
          <p:nvPr/>
        </p:nvGraphicFramePr>
        <p:xfrm>
          <a:off x="323850" y="1317625"/>
          <a:ext cx="5472113" cy="742950"/>
        </p:xfrm>
        <a:graphic>
          <a:graphicData uri="http://schemas.openxmlformats.org/drawingml/2006/table">
            <a:tbl>
              <a:tblPr/>
              <a:tblGrid>
                <a:gridCol w="527050"/>
                <a:gridCol w="527050"/>
                <a:gridCol w="528638"/>
                <a:gridCol w="512762"/>
                <a:gridCol w="608013"/>
                <a:gridCol w="593725"/>
                <a:gridCol w="487362"/>
                <a:gridCol w="606425"/>
                <a:gridCol w="608013"/>
                <a:gridCol w="4730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0988" y="3248025"/>
            <a:ext cx="1182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Ann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28838" y="3248025"/>
            <a:ext cx="835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28963" y="3248025"/>
            <a:ext cx="835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476750" y="3248025"/>
            <a:ext cx="48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191125" y="3679825"/>
            <a:ext cx="48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4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9688" y="3248025"/>
            <a:ext cx="487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708150" y="3679825"/>
            <a:ext cx="48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867400" y="1000125"/>
            <a:ext cx="2852738" cy="214313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214688" y="4357688"/>
            <a:ext cx="2857500" cy="17351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10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+ Last = 11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11 DIV 2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is assigned the value of 5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357438" y="4357688"/>
            <a:ext cx="3714750" cy="1447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 = “Fred”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Does List[Mid] = “Ann”?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NO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500438" y="4357688"/>
            <a:ext cx="2581275" cy="1376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500438" y="4357688"/>
            <a:ext cx="2581275" cy="1376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10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not greater than or equal to last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3500438" y="4357688"/>
            <a:ext cx="2584450" cy="1376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3500438" y="4357688"/>
            <a:ext cx="2584450" cy="1376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List[Mid]=“Fred”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“Fred” is greater than “Ann”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500438" y="4357688"/>
            <a:ext cx="2584450" cy="1376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then part is next...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357438" y="4357688"/>
            <a:ext cx="3724275" cy="1376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5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is assigned the value of Mid - 1 (i.e. 4)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2357438" y="4357688"/>
            <a:ext cx="3724275" cy="1376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= false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= false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code gets repeated again...</a:t>
            </a:r>
          </a:p>
        </p:txBody>
      </p:sp>
      <p:sp>
        <p:nvSpPr>
          <p:cNvPr id="15481" name="TextBox 39"/>
          <p:cNvSpPr txBox="1">
            <a:spLocks noChangeArrowheads="1"/>
          </p:cNvSpPr>
          <p:nvPr/>
        </p:nvSpPr>
        <p:spPr bwMode="auto">
          <a:xfrm>
            <a:off x="323850" y="765175"/>
            <a:ext cx="335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200">
                <a:ea typeface="Geneva" pitchFamily="1" charset="-128"/>
              </a:rPr>
              <a:t>Searching for 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29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2636 L 0.00261 0.0656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6568 L 0.00261 0.138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39 L 0.00261 0.1810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8108 L 0.00261 0.254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544 L 0.00261 0.2964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29653 L 0.0026 0.3280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2801 L 0.0026 0.5479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54791 L -0.0052 0.00509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272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3" grpId="0"/>
      <p:bldP spid="24" grpId="0"/>
      <p:bldP spid="25" grpId="0"/>
      <p:bldP spid="28" grpId="0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940425" y="928688"/>
            <a:ext cx="2879725" cy="4286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Repeat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Mid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(First + Last) DIV 2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If List[Mid] =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Found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If First &gt;= Last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r>
              <a:rPr lang="en-GB" sz="1400" kern="0" dirty="0">
                <a:latin typeface="+mn-lt"/>
                <a:ea typeface="+mn-ea"/>
              </a:rPr>
              <a:t>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Else	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If (List[Mid] &gt;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)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Last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–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First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+ 1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Until Found OR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endParaRPr lang="en-GB" sz="1400" kern="0" dirty="0">
              <a:latin typeface="+mn-lt"/>
              <a:ea typeface="+mn-ea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/>
        </p:nvGraphicFramePr>
        <p:xfrm>
          <a:off x="323850" y="2457450"/>
          <a:ext cx="5543550" cy="3419476"/>
        </p:xfrm>
        <a:graphic>
          <a:graphicData uri="http://schemas.openxmlformats.org/drawingml/2006/table">
            <a:tbl>
              <a:tblPr/>
              <a:tblGrid>
                <a:gridCol w="1350963"/>
                <a:gridCol w="568325"/>
                <a:gridCol w="852487"/>
                <a:gridCol w="1492250"/>
                <a:gridCol w="639763"/>
                <a:gridCol w="639762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ItemSought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SearchFailed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/>
        </p:nvGraphicFramePr>
        <p:xfrm>
          <a:off x="323850" y="1319213"/>
          <a:ext cx="5543550" cy="741363"/>
        </p:xfrm>
        <a:graphic>
          <a:graphicData uri="http://schemas.openxmlformats.org/drawingml/2006/table">
            <a:tbl>
              <a:tblPr/>
              <a:tblGrid>
                <a:gridCol w="534988"/>
                <a:gridCol w="533400"/>
                <a:gridCol w="534987"/>
                <a:gridCol w="519113"/>
                <a:gridCol w="615950"/>
                <a:gridCol w="601662"/>
                <a:gridCol w="493713"/>
                <a:gridCol w="614362"/>
                <a:gridCol w="615950"/>
                <a:gridCol w="4794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16488" name="TextBox 12"/>
          <p:cNvSpPr txBox="1">
            <a:spLocks noChangeArrowheads="1"/>
          </p:cNvSpPr>
          <p:nvPr/>
        </p:nvSpPr>
        <p:spPr bwMode="auto">
          <a:xfrm>
            <a:off x="336550" y="3248025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Ann</a:t>
            </a:r>
          </a:p>
        </p:txBody>
      </p:sp>
      <p:sp>
        <p:nvSpPr>
          <p:cNvPr id="16489" name="TextBox 16"/>
          <p:cNvSpPr txBox="1">
            <a:spLocks noChangeArrowheads="1"/>
          </p:cNvSpPr>
          <p:nvPr/>
        </p:nvSpPr>
        <p:spPr bwMode="auto">
          <a:xfrm>
            <a:off x="2189163" y="3248025"/>
            <a:ext cx="84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16490" name="TextBox 19"/>
          <p:cNvSpPr txBox="1">
            <a:spLocks noChangeArrowheads="1"/>
          </p:cNvSpPr>
          <p:nvPr/>
        </p:nvSpPr>
        <p:spPr bwMode="auto">
          <a:xfrm>
            <a:off x="3189288" y="3248025"/>
            <a:ext cx="84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16491" name="TextBox 22"/>
          <p:cNvSpPr txBox="1">
            <a:spLocks noChangeArrowheads="1"/>
          </p:cNvSpPr>
          <p:nvPr/>
        </p:nvSpPr>
        <p:spPr bwMode="auto">
          <a:xfrm>
            <a:off x="4541838" y="3248025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16492" name="TextBox 23"/>
          <p:cNvSpPr txBox="1">
            <a:spLocks noChangeArrowheads="1"/>
          </p:cNvSpPr>
          <p:nvPr/>
        </p:nvSpPr>
        <p:spPr bwMode="auto">
          <a:xfrm>
            <a:off x="5256213" y="3644900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4</a:t>
            </a:r>
          </a:p>
        </p:txBody>
      </p:sp>
      <p:sp>
        <p:nvSpPr>
          <p:cNvPr id="16493" name="TextBox 24"/>
          <p:cNvSpPr txBox="1">
            <a:spLocks noChangeArrowheads="1"/>
          </p:cNvSpPr>
          <p:nvPr/>
        </p:nvSpPr>
        <p:spPr bwMode="auto">
          <a:xfrm>
            <a:off x="5184775" y="3248025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10</a:t>
            </a:r>
          </a:p>
        </p:txBody>
      </p:sp>
      <p:sp>
        <p:nvSpPr>
          <p:cNvPr id="16494" name="TextBox 27"/>
          <p:cNvSpPr txBox="1">
            <a:spLocks noChangeArrowheads="1"/>
          </p:cNvSpPr>
          <p:nvPr/>
        </p:nvSpPr>
        <p:spPr bwMode="auto">
          <a:xfrm>
            <a:off x="1612900" y="3679825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940425" y="1000125"/>
            <a:ext cx="2794000" cy="214313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059113" y="4357688"/>
            <a:ext cx="2857500" cy="17351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4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+ Last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5 DIV 2 = 2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is assigned the value of 2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195513" y="4357688"/>
            <a:ext cx="3714750" cy="1447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2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 = “Bob”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Does List[Mid] = “Ann”?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NO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276600" y="4357688"/>
            <a:ext cx="2581275" cy="13033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348038" y="4357688"/>
            <a:ext cx="2581275" cy="13033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4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not greater than or equal to last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3276600" y="4430713"/>
            <a:ext cx="2581275" cy="13033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8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3276600" y="4502150"/>
            <a:ext cx="2581275" cy="1303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2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List[Mid]=“Bob”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“Bob” is greater than “Ann”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348038" y="4430713"/>
            <a:ext cx="2581275" cy="13033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then part is next...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195513" y="4502150"/>
            <a:ext cx="3724275" cy="1303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2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is assigned the value of Mid - 1 (i.e. 1)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2124075" y="4502150"/>
            <a:ext cx="3724275" cy="1303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= false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= false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code gets repeated again...</a:t>
            </a:r>
          </a:p>
        </p:txBody>
      </p:sp>
      <p:sp>
        <p:nvSpPr>
          <p:cNvPr id="16505" name="TextBox 39"/>
          <p:cNvSpPr txBox="1">
            <a:spLocks noChangeArrowheads="1"/>
          </p:cNvSpPr>
          <p:nvPr/>
        </p:nvSpPr>
        <p:spPr bwMode="auto">
          <a:xfrm>
            <a:off x="323850" y="765175"/>
            <a:ext cx="335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200">
                <a:ea typeface="Geneva" pitchFamily="1" charset="-128"/>
              </a:rPr>
              <a:t>Searching for Ann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12900" y="4040188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2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256213" y="4005263"/>
            <a:ext cx="49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031E-6 L -0.00277 0.026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2636 L 0.00261 0.065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6568 L 0.00261 0.1389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39 L 0.00261 0.181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8108 L 0.00261 0.254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544 L 0.00261 0.2964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29653 L 0.0026 0.3280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2801 L 0.0026 0.5479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4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54792 L 0.00469 -0.0078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7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934075" y="928688"/>
            <a:ext cx="2886075" cy="4286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Repeat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Mid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(First + Last) DIV 2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If List[Mid] =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Found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If First &gt;= Last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r>
              <a:rPr lang="en-GB" sz="1400" kern="0" dirty="0">
                <a:latin typeface="+mn-lt"/>
                <a:ea typeface="+mn-ea"/>
              </a:rPr>
              <a:t>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Else	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If (List[Mid] &gt;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)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Last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–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First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+ 1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Until Found OR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endParaRPr lang="en-GB" sz="1400" kern="0" dirty="0">
              <a:latin typeface="+mn-lt"/>
              <a:ea typeface="+mn-ea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/>
        </p:nvGraphicFramePr>
        <p:xfrm>
          <a:off x="323850" y="2386013"/>
          <a:ext cx="5543550" cy="3419476"/>
        </p:xfrm>
        <a:graphic>
          <a:graphicData uri="http://schemas.openxmlformats.org/drawingml/2006/table">
            <a:tbl>
              <a:tblPr/>
              <a:tblGrid>
                <a:gridCol w="1350963"/>
                <a:gridCol w="568325"/>
                <a:gridCol w="852487"/>
                <a:gridCol w="1492250"/>
                <a:gridCol w="639763"/>
                <a:gridCol w="639762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ItemSought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SearchFailed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/>
        </p:nvGraphicFramePr>
        <p:xfrm>
          <a:off x="323850" y="1319213"/>
          <a:ext cx="5543550" cy="741363"/>
        </p:xfrm>
        <a:graphic>
          <a:graphicData uri="http://schemas.openxmlformats.org/drawingml/2006/table">
            <a:tbl>
              <a:tblPr/>
              <a:tblGrid>
                <a:gridCol w="534988"/>
                <a:gridCol w="533400"/>
                <a:gridCol w="534987"/>
                <a:gridCol w="519113"/>
                <a:gridCol w="615950"/>
                <a:gridCol w="601662"/>
                <a:gridCol w="493713"/>
                <a:gridCol w="614362"/>
                <a:gridCol w="615950"/>
                <a:gridCol w="4794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17512" name="TextBox 12"/>
          <p:cNvSpPr txBox="1">
            <a:spLocks noChangeArrowheads="1"/>
          </p:cNvSpPr>
          <p:nvPr/>
        </p:nvSpPr>
        <p:spPr bwMode="auto">
          <a:xfrm>
            <a:off x="428625" y="3176588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Ann</a:t>
            </a:r>
          </a:p>
        </p:txBody>
      </p:sp>
      <p:sp>
        <p:nvSpPr>
          <p:cNvPr id="17513" name="TextBox 16"/>
          <p:cNvSpPr txBox="1">
            <a:spLocks noChangeArrowheads="1"/>
          </p:cNvSpPr>
          <p:nvPr/>
        </p:nvSpPr>
        <p:spPr bwMode="auto">
          <a:xfrm>
            <a:off x="2286000" y="3176588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03575" y="4256088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True</a:t>
            </a:r>
          </a:p>
        </p:txBody>
      </p:sp>
      <p:sp>
        <p:nvSpPr>
          <p:cNvPr id="17515" name="TextBox 19"/>
          <p:cNvSpPr txBox="1">
            <a:spLocks noChangeArrowheads="1"/>
          </p:cNvSpPr>
          <p:nvPr/>
        </p:nvSpPr>
        <p:spPr bwMode="auto">
          <a:xfrm>
            <a:off x="3286125" y="3176588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17516" name="TextBox 22"/>
          <p:cNvSpPr txBox="1">
            <a:spLocks noChangeArrowheads="1"/>
          </p:cNvSpPr>
          <p:nvPr/>
        </p:nvSpPr>
        <p:spPr bwMode="auto">
          <a:xfrm>
            <a:off x="4643438" y="3176588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17517" name="TextBox 23"/>
          <p:cNvSpPr txBox="1">
            <a:spLocks noChangeArrowheads="1"/>
          </p:cNvSpPr>
          <p:nvPr/>
        </p:nvSpPr>
        <p:spPr bwMode="auto">
          <a:xfrm>
            <a:off x="5286375" y="36083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4</a:t>
            </a:r>
          </a:p>
        </p:txBody>
      </p:sp>
      <p:sp>
        <p:nvSpPr>
          <p:cNvPr id="17518" name="TextBox 24"/>
          <p:cNvSpPr txBox="1">
            <a:spLocks noChangeArrowheads="1"/>
          </p:cNvSpPr>
          <p:nvPr/>
        </p:nvSpPr>
        <p:spPr bwMode="auto">
          <a:xfrm>
            <a:off x="5286375" y="31765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10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714500" y="4327525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17520" name="TextBox 26"/>
          <p:cNvSpPr txBox="1">
            <a:spLocks noChangeArrowheads="1"/>
          </p:cNvSpPr>
          <p:nvPr/>
        </p:nvSpPr>
        <p:spPr bwMode="auto">
          <a:xfrm>
            <a:off x="1714500" y="3968750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2</a:t>
            </a:r>
          </a:p>
        </p:txBody>
      </p:sp>
      <p:sp>
        <p:nvSpPr>
          <p:cNvPr id="17521" name="TextBox 27"/>
          <p:cNvSpPr txBox="1">
            <a:spLocks noChangeArrowheads="1"/>
          </p:cNvSpPr>
          <p:nvPr/>
        </p:nvSpPr>
        <p:spPr bwMode="auto">
          <a:xfrm>
            <a:off x="1714500" y="36083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5</a:t>
            </a:r>
          </a:p>
        </p:txBody>
      </p:sp>
      <p:sp>
        <p:nvSpPr>
          <p:cNvPr id="17522" name="TextBox 30"/>
          <p:cNvSpPr txBox="1">
            <a:spLocks noChangeArrowheads="1"/>
          </p:cNvSpPr>
          <p:nvPr/>
        </p:nvSpPr>
        <p:spPr bwMode="auto">
          <a:xfrm>
            <a:off x="5286375" y="4111625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940425" y="1000125"/>
            <a:ext cx="2820988" cy="214313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109913" y="4581525"/>
            <a:ext cx="2782887" cy="172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+ Last = 2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2 DIV 2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is assigned the value of 1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265363" y="4710113"/>
            <a:ext cx="3613150" cy="14557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 = “Ben”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Does List[Mid] = “Ann”?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NO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448050" y="4802188"/>
            <a:ext cx="2400300" cy="642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408363" y="4710113"/>
            <a:ext cx="2479675" cy="14557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greater than or equal to last (it is equal to)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1920875" y="4764088"/>
            <a:ext cx="3954463" cy="11858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then part is next...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... and searchFailed is assigned a value of true.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1693863" y="4710113"/>
            <a:ext cx="4184650" cy="14557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= false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= true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code does not repeat again, and it is now known that Ann is not in the list.</a:t>
            </a:r>
          </a:p>
        </p:txBody>
      </p:sp>
      <p:sp>
        <p:nvSpPr>
          <p:cNvPr id="17530" name="TextBox 39"/>
          <p:cNvSpPr txBox="1">
            <a:spLocks noChangeArrowheads="1"/>
          </p:cNvSpPr>
          <p:nvPr/>
        </p:nvSpPr>
        <p:spPr bwMode="auto">
          <a:xfrm>
            <a:off x="323850" y="765175"/>
            <a:ext cx="335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200">
                <a:ea typeface="Geneva" pitchFamily="1" charset="-128"/>
              </a:rPr>
              <a:t>Searching for 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031E-6 L -0.00277 0.026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2636 L 0.00261 0.065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6568 L 0.00261 0.1389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3889 L 0.00261 0.1810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8102 L 0.00261 0.222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2292 L 0.00261 0.5562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29" grpId="0" animBg="1"/>
      <p:bldP spid="29" grpId="1" animBg="1"/>
      <p:bldP spid="30" grpId="0" animBg="1"/>
      <p:bldP spid="30" grpId="1" animBg="1"/>
      <p:bldP spid="33" grpId="0" animBg="1"/>
      <p:bldP spid="34" grpId="0" animBg="1"/>
      <p:bldP spid="34" grpId="1" animBg="1"/>
      <p:bldP spid="35" grpId="0" animBg="1"/>
      <p:bldP spid="35" grpId="1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Search 3 - Conclusion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1476375" y="2205038"/>
            <a:ext cx="5759450" cy="2160587"/>
          </a:xfrm>
        </p:spPr>
        <p:txBody>
          <a:bodyPr/>
          <a:lstStyle/>
          <a:p>
            <a:r>
              <a:rPr lang="en-GB"/>
              <a:t>In the third example, the name “Ann” is not in the list, so the search failed.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100"/>
              <a:t>In this presentation you will see how the binary search algorithm works.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100"/>
          </a:p>
          <a:p>
            <a:pPr>
              <a:lnSpc>
                <a:spcPct val="90000"/>
              </a:lnSpc>
            </a:pPr>
            <a:r>
              <a:rPr lang="en-GB" sz="2100"/>
              <a:t>To do this a list containing 10 names will be searched using the algorithm.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100"/>
          </a:p>
          <a:p>
            <a:pPr>
              <a:lnSpc>
                <a:spcPct val="90000"/>
              </a:lnSpc>
            </a:pPr>
            <a:r>
              <a:rPr lang="en-GB" sz="2100"/>
              <a:t>The pseudo code will be traced through step-by-step and the results of each stage shown.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100"/>
          </a:p>
          <a:p>
            <a:pPr>
              <a:lnSpc>
                <a:spcPct val="90000"/>
              </a:lnSpc>
            </a:pPr>
            <a:r>
              <a:rPr lang="en-GB" sz="2100"/>
              <a:t>Three examples of the algorithm being used are given.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Integer Division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/>
              <a:t>The binary search algorithm makes use of the DIV function</a:t>
            </a:r>
          </a:p>
          <a:p>
            <a:pPr>
              <a:buFont typeface="Wingdings" pitchFamily="2" charset="2"/>
              <a:buNone/>
            </a:pPr>
            <a:endParaRPr lang="en-GB"/>
          </a:p>
          <a:p>
            <a:r>
              <a:rPr lang="en-GB"/>
              <a:t>DIV returns the whole number part of integer division </a:t>
            </a:r>
          </a:p>
          <a:p>
            <a:pPr>
              <a:buFont typeface="Wingdings" pitchFamily="2" charset="2"/>
              <a:buNone/>
            </a:pPr>
            <a:endParaRPr lang="en-GB"/>
          </a:p>
          <a:p>
            <a:r>
              <a:rPr lang="en-GB"/>
              <a:t>6 DIV 2 = 3</a:t>
            </a:r>
          </a:p>
          <a:p>
            <a:r>
              <a:rPr lang="en-GB"/>
              <a:t>7 DIV 2 = 3</a:t>
            </a:r>
          </a:p>
          <a:p>
            <a:r>
              <a:rPr lang="en-GB"/>
              <a:t>5 DIV 2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Algorithm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>
          <a:xfrm>
            <a:off x="1042988" y="1628775"/>
            <a:ext cx="3168650" cy="43211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1400"/>
              <a:t>Repeat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Mid </a:t>
            </a:r>
            <a:r>
              <a:rPr lang="en-GB" sz="1400">
                <a:sym typeface="Wingdings 3" pitchFamily="18" charset="2"/>
              </a:rPr>
              <a:t></a:t>
            </a:r>
            <a:r>
              <a:rPr lang="en-GB" sz="1400"/>
              <a:t> (First + Last) DIV 2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If List[Mid] = ItemSought Then 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Found </a:t>
            </a:r>
            <a:r>
              <a:rPr lang="en-GB" sz="1400">
                <a:sym typeface="Wingdings 3" pitchFamily="18" charset="2"/>
              </a:rPr>
              <a:t></a:t>
            </a:r>
            <a:r>
              <a:rPr lang="en-GB" sz="1400"/>
              <a:t> True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Else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If First &gt;= Last Then 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  SearchFailed </a:t>
            </a:r>
            <a:r>
              <a:rPr lang="en-GB" sz="1400">
                <a:sym typeface="Wingdings 3" pitchFamily="18" charset="2"/>
              </a:rPr>
              <a:t></a:t>
            </a:r>
            <a:r>
              <a:rPr lang="en-GB" sz="1400"/>
              <a:t> True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Else	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  If (List[Mid] &gt; ItemSought) Then 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    Last </a:t>
            </a:r>
            <a:r>
              <a:rPr lang="en-GB" sz="1400">
                <a:sym typeface="Wingdings 3" pitchFamily="18" charset="2"/>
              </a:rPr>
              <a:t></a:t>
            </a:r>
            <a:r>
              <a:rPr lang="en-GB" sz="1400"/>
              <a:t> Mid – 1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  Else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    First </a:t>
            </a:r>
            <a:r>
              <a:rPr lang="en-GB" sz="1400">
                <a:sym typeface="Wingdings 3" pitchFamily="18" charset="2"/>
              </a:rPr>
              <a:t></a:t>
            </a:r>
            <a:r>
              <a:rPr lang="en-GB" sz="1400"/>
              <a:t> Mid + 1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  EndIf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  EndIf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  EndIf</a:t>
            </a:r>
          </a:p>
          <a:p>
            <a:pPr>
              <a:buFont typeface="Wingdings" pitchFamily="2" charset="2"/>
              <a:buNone/>
            </a:pPr>
            <a:r>
              <a:rPr lang="en-GB" sz="1400"/>
              <a:t>Until Found OR SearchFailed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716463" y="1341438"/>
            <a:ext cx="3724275" cy="38877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  On the left is an algorithm for a binary search.</a:t>
            </a:r>
          </a:p>
          <a:p>
            <a:pPr>
              <a:buFont typeface="Arial" pitchFamily="34" charset="0"/>
              <a:buChar char="•"/>
            </a:pPr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pPr>
              <a:buFont typeface="Arial" pitchFamily="34" charset="0"/>
              <a:buChar char="•"/>
            </a:pPr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  Found is a Boolean variable that is used to indicate if the item has been found in the list.</a:t>
            </a:r>
          </a:p>
          <a:p>
            <a:pPr>
              <a:buFont typeface="Arial" pitchFamily="34" charset="0"/>
              <a:buChar char="•"/>
            </a:pPr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pPr>
              <a:buFont typeface="Arial" pitchFamily="34" charset="0"/>
              <a:buChar char="•"/>
            </a:pPr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  ItemSought is used to store the item we are looking for.</a:t>
            </a:r>
          </a:p>
          <a:p>
            <a:pPr>
              <a:buFont typeface="Arial" pitchFamily="34" charset="0"/>
              <a:buChar char="•"/>
            </a:pPr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pPr>
              <a:buFont typeface="Arial" pitchFamily="34" charset="0"/>
              <a:buChar char="•"/>
            </a:pPr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  SearchFailed is a Boolean variable that is used if it has been discovered that the item is not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Search 1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/>
              <a:t>In this first example, the binary search algorithm is going to be used to find the name “Thor” in this list:</a:t>
            </a:r>
          </a:p>
        </p:txBody>
      </p:sp>
      <p:graphicFrame>
        <p:nvGraphicFramePr>
          <p:cNvPr id="6185" name="Group 41"/>
          <p:cNvGraphicFramePr>
            <a:graphicFrameLocks noGrp="1"/>
          </p:cNvGraphicFramePr>
          <p:nvPr/>
        </p:nvGraphicFramePr>
        <p:xfrm>
          <a:off x="1143000" y="3643313"/>
          <a:ext cx="5929313" cy="74295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55625"/>
                <a:gridCol w="658813"/>
                <a:gridCol w="642937"/>
                <a:gridCol w="528638"/>
                <a:gridCol w="657225"/>
                <a:gridCol w="658812"/>
                <a:gridCol w="5127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867400" y="928688"/>
            <a:ext cx="2913063" cy="4286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Repeat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Mid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(First + Last) DIV 2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If List[Mid] =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Found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If First &gt;= Last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r>
              <a:rPr lang="en-GB" sz="1400" kern="0" dirty="0">
                <a:latin typeface="+mn-lt"/>
                <a:ea typeface="+mn-ea"/>
              </a:rPr>
              <a:t>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Else	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If (List[Mid] &gt;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)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Last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–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First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+ 1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Until Found OR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endParaRPr lang="en-GB" sz="1400" kern="0" dirty="0">
              <a:latin typeface="+mn-lt"/>
              <a:ea typeface="+mn-ea"/>
            </a:endParaRPr>
          </a:p>
        </p:txBody>
      </p:sp>
      <p:graphicFrame>
        <p:nvGraphicFramePr>
          <p:cNvPr id="7298" name="Group 130"/>
          <p:cNvGraphicFramePr>
            <a:graphicFrameLocks noGrp="1"/>
          </p:cNvGraphicFramePr>
          <p:nvPr/>
        </p:nvGraphicFramePr>
        <p:xfrm>
          <a:off x="323850" y="2311400"/>
          <a:ext cx="5472113" cy="3422650"/>
        </p:xfrm>
        <a:graphic>
          <a:graphicData uri="http://schemas.openxmlformats.org/drawingml/2006/table">
            <a:tbl>
              <a:tblPr/>
              <a:tblGrid>
                <a:gridCol w="1333500"/>
                <a:gridCol w="560388"/>
                <a:gridCol w="842962"/>
                <a:gridCol w="1473200"/>
                <a:gridCol w="630238"/>
                <a:gridCol w="63182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ItemSought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SearchFailed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99" name="Group 131"/>
          <p:cNvGraphicFramePr>
            <a:graphicFrameLocks noGrp="1"/>
          </p:cNvGraphicFramePr>
          <p:nvPr/>
        </p:nvGraphicFramePr>
        <p:xfrm>
          <a:off x="323850" y="1246188"/>
          <a:ext cx="5472113" cy="742950"/>
        </p:xfrm>
        <a:graphic>
          <a:graphicData uri="http://schemas.openxmlformats.org/drawingml/2006/table">
            <a:tbl>
              <a:tblPr/>
              <a:tblGrid>
                <a:gridCol w="527050"/>
                <a:gridCol w="527050"/>
                <a:gridCol w="528638"/>
                <a:gridCol w="512762"/>
                <a:gridCol w="608013"/>
                <a:gridCol w="593725"/>
                <a:gridCol w="487362"/>
                <a:gridCol w="606425"/>
                <a:gridCol w="608013"/>
                <a:gridCol w="4730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41" name="Up Arrow 40"/>
          <p:cNvSpPr>
            <a:spLocks noChangeArrowheads="1"/>
          </p:cNvSpPr>
          <p:nvPr/>
        </p:nvSpPr>
        <p:spPr bwMode="auto">
          <a:xfrm rot="-2035477">
            <a:off x="5175250" y="1763713"/>
            <a:ext cx="863600" cy="1655762"/>
          </a:xfrm>
          <a:prstGeom prst="upArrow">
            <a:avLst>
              <a:gd name="adj1" fmla="val 42324"/>
              <a:gd name="adj2" fmla="val 44861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929313" y="1001713"/>
            <a:ext cx="2674937" cy="31480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In this example we are going to use a binary search. 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Our list is called “List” and has 10 elements in it.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 We are going to search for “Thor”.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929313" y="1073150"/>
            <a:ext cx="2674937" cy="31480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ItemSought is the variable that is used to store the item we are searching for.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929313" y="1073150"/>
            <a:ext cx="2674937" cy="31480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is a Boolean variable that is used to indicate if the item has been found in the list.  It is set to False initially.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929313" y="1073150"/>
            <a:ext cx="2674937" cy="30765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is a Boolean variable that is used to indicate if we have found out the item is not in the list.  It is set to False initially.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8625" y="3068638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Thor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86000" y="3068638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209925" y="3068638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43438" y="3068638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43438" y="3463925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6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86375" y="306863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714500" y="3429000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880100" y="981075"/>
            <a:ext cx="2814638" cy="214313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214688" y="4357688"/>
            <a:ext cx="2581275" cy="1808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10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+ Last = 11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11 DIV 2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is assigned the value of 5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357438" y="4357688"/>
            <a:ext cx="3438525" cy="1808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 = “Fred”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Does List[Mid] = “Thor”?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NO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500438" y="4357688"/>
            <a:ext cx="2295525" cy="1808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500438" y="4357688"/>
            <a:ext cx="2295525" cy="1808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1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10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not greater than or equal to last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3500438" y="4357688"/>
            <a:ext cx="2295525" cy="1808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3500438" y="4357688"/>
            <a:ext cx="2295525" cy="1808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5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List[Mid]=“Fred”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“Fred” is not greater than “Thor”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500438" y="4357688"/>
            <a:ext cx="2295525" cy="1808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195513" y="4357688"/>
            <a:ext cx="3600450" cy="1808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5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assigned the value of Mid + 1 (i.e. 6)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2192338" y="4357688"/>
            <a:ext cx="3603625" cy="1808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= false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= false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code gets repeated again...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5929313" y="1073150"/>
            <a:ext cx="2674937" cy="31480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is a variable that is used to indicate where the end of the sublist being searched is.  This changes as the algorithm is executed.   It is 10 to start with.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929313" y="1073150"/>
            <a:ext cx="2674937" cy="31480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a variable that is used to indicate where the beginning of the sublist being searched is. This changes as the algorithm is executed.   It is 1 to start with.</a:t>
            </a:r>
          </a:p>
        </p:txBody>
      </p:sp>
      <p:sp>
        <p:nvSpPr>
          <p:cNvPr id="7296" name="TextBox 41"/>
          <p:cNvSpPr txBox="1">
            <a:spLocks noChangeArrowheads="1"/>
          </p:cNvSpPr>
          <p:nvPr/>
        </p:nvSpPr>
        <p:spPr bwMode="auto">
          <a:xfrm>
            <a:off x="323850" y="765175"/>
            <a:ext cx="335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200">
                <a:ea typeface="Geneva" pitchFamily="1" charset="-128"/>
              </a:rPr>
              <a:t>Searching for Thor</a:t>
            </a:r>
          </a:p>
        </p:txBody>
      </p:sp>
      <p:sp>
        <p:nvSpPr>
          <p:cNvPr id="7307" name="Rectangle 139"/>
          <p:cNvSpPr>
            <a:spLocks noChangeArrowheads="1"/>
          </p:cNvSpPr>
          <p:nvPr/>
        </p:nvSpPr>
        <p:spPr bwMode="auto">
          <a:xfrm>
            <a:off x="5919788" y="2689225"/>
            <a:ext cx="42862" cy="631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308" name="Rectangle 140"/>
          <p:cNvSpPr>
            <a:spLocks noChangeArrowheads="1"/>
          </p:cNvSpPr>
          <p:nvPr/>
        </p:nvSpPr>
        <p:spPr bwMode="auto">
          <a:xfrm rot="-1981173">
            <a:off x="5922963" y="3292475"/>
            <a:ext cx="47625" cy="444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4.81481E-6 L 0.00382 0.0370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2636 L 0.00261 0.0656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6568 L 0.00261 0.1389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39 L 0.00261 0.1810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8108 L 0.00261 0.2543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544 L 0.00261 0.29649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9648 L 0.00261 0.3697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3698 L 0.00261 0.4012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40124 L 0.0026 0.548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4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54815 L -0.00521 0.0053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272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/>
      <p:bldP spid="17" grpId="0"/>
      <p:bldP spid="20" grpId="0"/>
      <p:bldP spid="23" grpId="0"/>
      <p:bldP spid="24" grpId="0"/>
      <p:bldP spid="25" grpId="0"/>
      <p:bldP spid="28" grpId="0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12" grpId="0" animBg="1"/>
      <p:bldP spid="12" grpId="1" animBg="1"/>
      <p:bldP spid="11" grpId="0" animBg="1"/>
      <p:bldP spid="11" grpId="1" animBg="1"/>
      <p:bldP spid="7307" grpId="0" animBg="1"/>
      <p:bldP spid="7307" grpId="1" animBg="1"/>
      <p:bldP spid="7308" grpId="0" animBg="1"/>
      <p:bldP spid="730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867400" y="928688"/>
            <a:ext cx="2892425" cy="4286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Repeat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Mid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(First + Last) DIV 2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If List[Mid] =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Found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If First &gt;= Last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r>
              <a:rPr lang="en-GB" sz="1400" kern="0" dirty="0">
                <a:latin typeface="+mn-lt"/>
                <a:ea typeface="+mn-ea"/>
              </a:rPr>
              <a:t>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Else	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If (List[Mid] &gt;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)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Last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–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First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+ 1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Until Found OR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endParaRPr lang="en-GB" sz="1400" kern="0" dirty="0">
              <a:latin typeface="+mn-lt"/>
              <a:ea typeface="+mn-ea"/>
            </a:endParaRPr>
          </a:p>
        </p:txBody>
      </p:sp>
      <p:graphicFrame>
        <p:nvGraphicFramePr>
          <p:cNvPr id="8317" name="Group 125"/>
          <p:cNvGraphicFramePr>
            <a:graphicFrameLocks noGrp="1"/>
          </p:cNvGraphicFramePr>
          <p:nvPr/>
        </p:nvGraphicFramePr>
        <p:xfrm>
          <a:off x="323850" y="2311400"/>
          <a:ext cx="5472113" cy="3422650"/>
        </p:xfrm>
        <a:graphic>
          <a:graphicData uri="http://schemas.openxmlformats.org/drawingml/2006/table">
            <a:tbl>
              <a:tblPr/>
              <a:tblGrid>
                <a:gridCol w="1333500"/>
                <a:gridCol w="560388"/>
                <a:gridCol w="842962"/>
                <a:gridCol w="1473200"/>
                <a:gridCol w="630238"/>
                <a:gridCol w="63182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ItemSought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SearchFailed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18" name="Group 126"/>
          <p:cNvGraphicFramePr>
            <a:graphicFrameLocks noGrp="1"/>
          </p:cNvGraphicFramePr>
          <p:nvPr/>
        </p:nvGraphicFramePr>
        <p:xfrm>
          <a:off x="323850" y="1246188"/>
          <a:ext cx="5472113" cy="742950"/>
        </p:xfrm>
        <a:graphic>
          <a:graphicData uri="http://schemas.openxmlformats.org/drawingml/2006/table">
            <a:tbl>
              <a:tblPr/>
              <a:tblGrid>
                <a:gridCol w="527050"/>
                <a:gridCol w="527050"/>
                <a:gridCol w="528638"/>
                <a:gridCol w="512762"/>
                <a:gridCol w="608013"/>
                <a:gridCol w="593725"/>
                <a:gridCol w="487362"/>
                <a:gridCol w="606425"/>
                <a:gridCol w="608013"/>
                <a:gridCol w="4730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8296" name="TextBox 12"/>
          <p:cNvSpPr txBox="1">
            <a:spLocks noChangeArrowheads="1"/>
          </p:cNvSpPr>
          <p:nvPr/>
        </p:nvSpPr>
        <p:spPr bwMode="auto">
          <a:xfrm>
            <a:off x="428625" y="3103563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Thor</a:t>
            </a:r>
          </a:p>
        </p:txBody>
      </p:sp>
      <p:sp>
        <p:nvSpPr>
          <p:cNvPr id="8297" name="TextBox 16"/>
          <p:cNvSpPr txBox="1">
            <a:spLocks noChangeArrowheads="1"/>
          </p:cNvSpPr>
          <p:nvPr/>
        </p:nvSpPr>
        <p:spPr bwMode="auto">
          <a:xfrm>
            <a:off x="2286000" y="3141663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8298" name="TextBox 19"/>
          <p:cNvSpPr txBox="1">
            <a:spLocks noChangeArrowheads="1"/>
          </p:cNvSpPr>
          <p:nvPr/>
        </p:nvSpPr>
        <p:spPr bwMode="auto">
          <a:xfrm>
            <a:off x="3276600" y="3141663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8299" name="TextBox 22"/>
          <p:cNvSpPr txBox="1">
            <a:spLocks noChangeArrowheads="1"/>
          </p:cNvSpPr>
          <p:nvPr/>
        </p:nvSpPr>
        <p:spPr bwMode="auto">
          <a:xfrm>
            <a:off x="4643438" y="3141663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8300" name="TextBox 23"/>
          <p:cNvSpPr txBox="1">
            <a:spLocks noChangeArrowheads="1"/>
          </p:cNvSpPr>
          <p:nvPr/>
        </p:nvSpPr>
        <p:spPr bwMode="auto">
          <a:xfrm>
            <a:off x="4643438" y="3536950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6</a:t>
            </a:r>
          </a:p>
        </p:txBody>
      </p:sp>
      <p:sp>
        <p:nvSpPr>
          <p:cNvPr id="8301" name="TextBox 24"/>
          <p:cNvSpPr txBox="1">
            <a:spLocks noChangeArrowheads="1"/>
          </p:cNvSpPr>
          <p:nvPr/>
        </p:nvSpPr>
        <p:spPr bwMode="auto">
          <a:xfrm>
            <a:off x="5286375" y="314166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714500" y="3895725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8</a:t>
            </a:r>
          </a:p>
        </p:txBody>
      </p:sp>
      <p:sp>
        <p:nvSpPr>
          <p:cNvPr id="8303" name="TextBox 27"/>
          <p:cNvSpPr txBox="1">
            <a:spLocks noChangeArrowheads="1"/>
          </p:cNvSpPr>
          <p:nvPr/>
        </p:nvSpPr>
        <p:spPr bwMode="auto">
          <a:xfrm>
            <a:off x="1714500" y="3536950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43438" y="3860800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9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867400" y="1000125"/>
            <a:ext cx="2794000" cy="214313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143250" y="4430713"/>
            <a:ext cx="2797175" cy="1662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6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10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+ Last = 16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11 DIV 2 = 8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is assigned the value of 8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286000" y="4430713"/>
            <a:ext cx="3654425" cy="1662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8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 = “Matt”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Does List[Mid] = “Thor”?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NO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429000" y="4430713"/>
            <a:ext cx="2511425" cy="1662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429000" y="4430713"/>
            <a:ext cx="2511425" cy="1662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6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10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not greater than or equal to last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3429000" y="4430713"/>
            <a:ext cx="2511425" cy="1662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3429000" y="4430713"/>
            <a:ext cx="2511425" cy="1662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8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List[Mid]=“Matt”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“Matt” is not greater than “Thor”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429000" y="4430713"/>
            <a:ext cx="2511425" cy="1662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else part is next...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286000" y="4430713"/>
            <a:ext cx="3654425" cy="1662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8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is assigned the value of Mid + 1 (i.e. 9)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2286000" y="4430713"/>
            <a:ext cx="3654425" cy="16621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= false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= false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code gets repeated again...</a:t>
            </a:r>
          </a:p>
        </p:txBody>
      </p:sp>
      <p:sp>
        <p:nvSpPr>
          <p:cNvPr id="8315" name="TextBox 39"/>
          <p:cNvSpPr txBox="1">
            <a:spLocks noChangeArrowheads="1"/>
          </p:cNvSpPr>
          <p:nvPr/>
        </p:nvSpPr>
        <p:spPr bwMode="auto">
          <a:xfrm>
            <a:off x="323850" y="765175"/>
            <a:ext cx="335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200">
                <a:ea typeface="Geneva" pitchFamily="1" charset="-128"/>
              </a:rPr>
              <a:t>Searching for Thor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254 L 0.00174 0.03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0255 L 0.00487 0.07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6568 L 0.00261 0.138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39 L 0.00261 0.1810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8108 L 0.00261 0.2543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544 L 0.00261 0.2964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29648 L 0.00261 0.3697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3698 L 0.00261 0.4012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40124 L 0.0026 0.548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4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54815 L 0.00487 0.0025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7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867400" y="928688"/>
            <a:ext cx="2879725" cy="4286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36000" bIns="36000"/>
          <a:lstStyle/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Repeat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Mid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(First + Last) DIV 2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If List[Mid] =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Found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If First &gt;= Last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r>
              <a:rPr lang="en-GB" sz="1400" kern="0" dirty="0">
                <a:latin typeface="+mn-lt"/>
                <a:ea typeface="+mn-ea"/>
              </a:rPr>
              <a:t>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True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Else	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If (List[Mid] &gt; </a:t>
            </a:r>
            <a:r>
              <a:rPr lang="en-GB" sz="1400" kern="0" dirty="0" err="1">
                <a:latin typeface="+mn-lt"/>
                <a:ea typeface="+mn-ea"/>
              </a:rPr>
              <a:t>ItemSought</a:t>
            </a:r>
            <a:r>
              <a:rPr lang="en-GB" sz="1400" kern="0" dirty="0">
                <a:latin typeface="+mn-lt"/>
                <a:ea typeface="+mn-ea"/>
              </a:rPr>
              <a:t>) Then 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Last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–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Else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  First </a:t>
            </a:r>
            <a:r>
              <a:rPr lang="en-GB" sz="1400" kern="0" dirty="0">
                <a:latin typeface="+mn-lt"/>
                <a:ea typeface="+mn-ea"/>
                <a:sym typeface="Wingdings 3"/>
              </a:rPr>
              <a:t></a:t>
            </a:r>
            <a:r>
              <a:rPr lang="en-GB" sz="1400" kern="0" dirty="0">
                <a:latin typeface="+mn-lt"/>
                <a:ea typeface="+mn-ea"/>
              </a:rPr>
              <a:t> Mid + 1</a:t>
            </a: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  </a:t>
            </a:r>
            <a:r>
              <a:rPr lang="en-GB" sz="1400" kern="0" dirty="0" err="1">
                <a:latin typeface="+mn-lt"/>
                <a:ea typeface="+mn-ea"/>
              </a:rPr>
              <a:t>EndIf</a:t>
            </a:r>
            <a:endParaRPr lang="en-GB" sz="1400" kern="0" dirty="0">
              <a:latin typeface="+mn-lt"/>
              <a:ea typeface="+mn-ea"/>
            </a:endParaRPr>
          </a:p>
          <a:p>
            <a:pPr marL="342900" indent="-342900" eaLnBrk="1">
              <a:spcBef>
                <a:spcPct val="20000"/>
              </a:spcBef>
              <a:defRPr/>
            </a:pPr>
            <a:r>
              <a:rPr lang="en-GB" sz="1400" kern="0" dirty="0">
                <a:latin typeface="+mn-lt"/>
                <a:ea typeface="+mn-ea"/>
              </a:rPr>
              <a:t>Until Found OR </a:t>
            </a:r>
            <a:r>
              <a:rPr lang="en-GB" sz="1400" kern="0" dirty="0" err="1">
                <a:latin typeface="+mn-lt"/>
                <a:ea typeface="+mn-ea"/>
              </a:rPr>
              <a:t>SearchFailed</a:t>
            </a:r>
            <a:endParaRPr lang="en-GB" sz="1400" kern="0" dirty="0">
              <a:latin typeface="+mn-lt"/>
              <a:ea typeface="+mn-ea"/>
            </a:endParaRPr>
          </a:p>
        </p:txBody>
      </p:sp>
      <p:graphicFrame>
        <p:nvGraphicFramePr>
          <p:cNvPr id="9338" name="Group 122"/>
          <p:cNvGraphicFramePr>
            <a:graphicFrameLocks noGrp="1"/>
          </p:cNvGraphicFramePr>
          <p:nvPr/>
        </p:nvGraphicFramePr>
        <p:xfrm>
          <a:off x="322263" y="2184400"/>
          <a:ext cx="5497512" cy="2900363"/>
        </p:xfrm>
        <a:graphic>
          <a:graphicData uri="http://schemas.openxmlformats.org/drawingml/2006/table">
            <a:tbl>
              <a:tblPr/>
              <a:tblGrid>
                <a:gridCol w="1339850"/>
                <a:gridCol w="563562"/>
                <a:gridCol w="846138"/>
                <a:gridCol w="1479550"/>
                <a:gridCol w="633412"/>
                <a:gridCol w="635000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ItemSought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SearchFailed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Last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39" name="Group 123"/>
          <p:cNvGraphicFramePr>
            <a:graphicFrameLocks noGrp="1"/>
          </p:cNvGraphicFramePr>
          <p:nvPr/>
        </p:nvGraphicFramePr>
        <p:xfrm>
          <a:off x="322263" y="1246188"/>
          <a:ext cx="5497512" cy="742950"/>
        </p:xfrm>
        <a:graphic>
          <a:graphicData uri="http://schemas.openxmlformats.org/drawingml/2006/table">
            <a:tbl>
              <a:tblPr/>
              <a:tblGrid>
                <a:gridCol w="530225"/>
                <a:gridCol w="530225"/>
                <a:gridCol w="528637"/>
                <a:gridCol w="515938"/>
                <a:gridCol w="611187"/>
                <a:gridCol w="595313"/>
                <a:gridCol w="490537"/>
                <a:gridCol w="609600"/>
                <a:gridCol w="611188"/>
                <a:gridCol w="4746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9320" name="TextBox 12"/>
          <p:cNvSpPr txBox="1">
            <a:spLocks noChangeArrowheads="1"/>
          </p:cNvSpPr>
          <p:nvPr/>
        </p:nvSpPr>
        <p:spPr bwMode="auto">
          <a:xfrm>
            <a:off x="250825" y="2527300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Thor</a:t>
            </a:r>
          </a:p>
        </p:txBody>
      </p:sp>
      <p:sp>
        <p:nvSpPr>
          <p:cNvPr id="9321" name="TextBox 16"/>
          <p:cNvSpPr txBox="1">
            <a:spLocks noChangeArrowheads="1"/>
          </p:cNvSpPr>
          <p:nvPr/>
        </p:nvSpPr>
        <p:spPr bwMode="auto">
          <a:xfrm>
            <a:off x="2176463" y="2565400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9322" name="TextBox 19"/>
          <p:cNvSpPr txBox="1">
            <a:spLocks noChangeArrowheads="1"/>
          </p:cNvSpPr>
          <p:nvPr/>
        </p:nvSpPr>
        <p:spPr bwMode="auto">
          <a:xfrm>
            <a:off x="3105150" y="2565400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False</a:t>
            </a:r>
          </a:p>
        </p:txBody>
      </p:sp>
      <p:sp>
        <p:nvSpPr>
          <p:cNvPr id="9323" name="TextBox 22"/>
          <p:cNvSpPr txBox="1">
            <a:spLocks noChangeArrowheads="1"/>
          </p:cNvSpPr>
          <p:nvPr/>
        </p:nvSpPr>
        <p:spPr bwMode="auto">
          <a:xfrm>
            <a:off x="4533900" y="2565400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</a:t>
            </a:r>
          </a:p>
        </p:txBody>
      </p:sp>
      <p:sp>
        <p:nvSpPr>
          <p:cNvPr id="9324" name="TextBox 23"/>
          <p:cNvSpPr txBox="1">
            <a:spLocks noChangeArrowheads="1"/>
          </p:cNvSpPr>
          <p:nvPr/>
        </p:nvSpPr>
        <p:spPr bwMode="auto">
          <a:xfrm>
            <a:off x="4533900" y="288766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6</a:t>
            </a:r>
          </a:p>
        </p:txBody>
      </p:sp>
      <p:sp>
        <p:nvSpPr>
          <p:cNvPr id="9325" name="TextBox 24"/>
          <p:cNvSpPr txBox="1">
            <a:spLocks noChangeArrowheads="1"/>
          </p:cNvSpPr>
          <p:nvPr/>
        </p:nvSpPr>
        <p:spPr bwMode="auto">
          <a:xfrm>
            <a:off x="5176838" y="2565400"/>
            <a:ext cx="500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10</a:t>
            </a:r>
          </a:p>
        </p:txBody>
      </p:sp>
      <p:sp>
        <p:nvSpPr>
          <p:cNvPr id="9326" name="TextBox 26"/>
          <p:cNvSpPr txBox="1">
            <a:spLocks noChangeArrowheads="1"/>
          </p:cNvSpPr>
          <p:nvPr/>
        </p:nvSpPr>
        <p:spPr bwMode="auto">
          <a:xfrm>
            <a:off x="1619250" y="3248025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8</a:t>
            </a:r>
          </a:p>
        </p:txBody>
      </p:sp>
      <p:sp>
        <p:nvSpPr>
          <p:cNvPr id="9327" name="TextBox 27"/>
          <p:cNvSpPr txBox="1">
            <a:spLocks noChangeArrowheads="1"/>
          </p:cNvSpPr>
          <p:nvPr/>
        </p:nvSpPr>
        <p:spPr bwMode="auto">
          <a:xfrm>
            <a:off x="1619250" y="2887663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5</a:t>
            </a:r>
          </a:p>
        </p:txBody>
      </p:sp>
      <p:sp>
        <p:nvSpPr>
          <p:cNvPr id="9328" name="TextBox 30"/>
          <p:cNvSpPr txBox="1">
            <a:spLocks noChangeArrowheads="1"/>
          </p:cNvSpPr>
          <p:nvPr/>
        </p:nvSpPr>
        <p:spPr bwMode="auto">
          <a:xfrm>
            <a:off x="4533900" y="3248025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9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867400" y="1000125"/>
            <a:ext cx="2857500" cy="214313"/>
          </a:xfrm>
          <a:prstGeom prst="rect">
            <a:avLst/>
          </a:prstGeom>
          <a:solidFill>
            <a:srgbClr val="FF00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ea typeface="Geneva" pitchFamily="1" charset="-128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143250" y="4289425"/>
            <a:ext cx="2857500" cy="18764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= 9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Last = 10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First + Last = 19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11 DIV 2 = 9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is assigned the value of 9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286000" y="4289425"/>
            <a:ext cx="3714750" cy="18764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Mid = 9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List[Mid] = “Thor”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Does List[Mid] = “Thor”?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YES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429000" y="4289425"/>
            <a:ext cx="2581275" cy="18764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then part is next...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...and Found is assigned the value of True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2000250" y="4289425"/>
            <a:ext cx="4011613" cy="18764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Found = true</a:t>
            </a: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SearchFailed = false</a:t>
            </a:r>
          </a:p>
          <a:p>
            <a:endParaRPr lang="en-GB" sz="1600">
              <a:solidFill>
                <a:schemeClr val="bg1"/>
              </a:solidFill>
              <a:ea typeface="Geneva" pitchFamily="1" charset="-128"/>
            </a:endParaRPr>
          </a:p>
          <a:p>
            <a:r>
              <a:rPr lang="en-GB" sz="1600">
                <a:solidFill>
                  <a:schemeClr val="bg1"/>
                </a:solidFill>
                <a:ea typeface="Geneva" pitchFamily="1" charset="-128"/>
              </a:rPr>
              <a:t>So the code does not get repeated again as Thor has been found in the list.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19250" y="3608388"/>
            <a:ext cx="500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9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176463" y="3608388"/>
            <a:ext cx="85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ea typeface="Geneva" pitchFamily="1" charset="-128"/>
              </a:rPr>
              <a:t>True</a:t>
            </a:r>
          </a:p>
        </p:txBody>
      </p:sp>
      <p:sp>
        <p:nvSpPr>
          <p:cNvPr id="9336" name="TextBox 40"/>
          <p:cNvSpPr txBox="1">
            <a:spLocks noChangeArrowheads="1"/>
          </p:cNvSpPr>
          <p:nvPr/>
        </p:nvSpPr>
        <p:spPr bwMode="auto">
          <a:xfrm>
            <a:off x="323850" y="765175"/>
            <a:ext cx="3357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200">
                <a:ea typeface="Geneva" pitchFamily="1" charset="-128"/>
              </a:rPr>
              <a:t>Searching for Thor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55 L 0.00139 0.0368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03 L 0.00139 0.076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6568 L 0.0026 0.1075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10754 L 0.00261 0.54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9" grpId="0" animBg="1"/>
      <p:bldP spid="39" grpId="1" animBg="1"/>
      <p:bldP spid="26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/>
              <a:t>Search 2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/>
              <a:t>In the second example, the binary search algorithm is going to be used to find the name “Dan” in the same list.</a:t>
            </a:r>
          </a:p>
        </p:txBody>
      </p:sp>
      <p:graphicFrame>
        <p:nvGraphicFramePr>
          <p:cNvPr id="10281" name="Group 41"/>
          <p:cNvGraphicFramePr>
            <a:graphicFrameLocks noGrp="1"/>
          </p:cNvGraphicFramePr>
          <p:nvPr/>
        </p:nvGraphicFramePr>
        <p:xfrm>
          <a:off x="1143000" y="3643313"/>
          <a:ext cx="5929313" cy="74295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55625"/>
                <a:gridCol w="658813"/>
                <a:gridCol w="642937"/>
                <a:gridCol w="528638"/>
                <a:gridCol w="657225"/>
                <a:gridCol w="658812"/>
                <a:gridCol w="5127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Lily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E master2">
  <a:themeElements>
    <a:clrScheme name="GCSE mas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CSE master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GCSE mas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E master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E master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E master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E master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E master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E master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E master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E master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E master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E master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E master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A2_Computing</Template>
  <TotalTime>936</TotalTime>
  <Words>2229</Words>
  <Application>Microsoft Office PowerPoint</Application>
  <PresentationFormat>On-screen Show (4:3)</PresentationFormat>
  <Paragraphs>808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Geneva</vt:lpstr>
      <vt:lpstr>Wingdings</vt:lpstr>
      <vt:lpstr>Times</vt:lpstr>
      <vt:lpstr>Trebuchet MS</vt:lpstr>
      <vt:lpstr>ＭＳ Ｐゴシック</vt:lpstr>
      <vt:lpstr>Arial Black</vt:lpstr>
      <vt:lpstr>Arial Narrow</vt:lpstr>
      <vt:lpstr>Wingdings 3</vt:lpstr>
      <vt:lpstr>GCSE master2</vt:lpstr>
      <vt:lpstr>Adobe Photoshop Image</vt:lpstr>
      <vt:lpstr>Section 2.6: Searching and Sorting</vt:lpstr>
      <vt:lpstr>Introduction</vt:lpstr>
      <vt:lpstr>Integer Division</vt:lpstr>
      <vt:lpstr>Algorithm</vt:lpstr>
      <vt:lpstr>Search 1</vt:lpstr>
      <vt:lpstr>Slide 6</vt:lpstr>
      <vt:lpstr>Slide 7</vt:lpstr>
      <vt:lpstr>Slide 8</vt:lpstr>
      <vt:lpstr>Search 2</vt:lpstr>
      <vt:lpstr>Slide 10</vt:lpstr>
      <vt:lpstr>Slide 11</vt:lpstr>
      <vt:lpstr>Slide 12</vt:lpstr>
      <vt:lpstr>Search 3</vt:lpstr>
      <vt:lpstr>Slide 14</vt:lpstr>
      <vt:lpstr>Slide 15</vt:lpstr>
      <vt:lpstr>Slide 16</vt:lpstr>
      <vt:lpstr>Search 3 - Conclusion</vt:lpstr>
    </vt:vector>
  </TitlesOfParts>
  <Company>Nigel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Nigel</dc:creator>
  <cp:lastModifiedBy>Dazza</cp:lastModifiedBy>
  <cp:revision>79</cp:revision>
  <dcterms:created xsi:type="dcterms:W3CDTF">2007-04-10T12:24:18Z</dcterms:created>
  <dcterms:modified xsi:type="dcterms:W3CDTF">2010-10-28T14:13:20Z</dcterms:modified>
</cp:coreProperties>
</file>