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45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1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4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3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3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2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A-Level Computer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 some properties of a ball</a:t>
            </a:r>
          </a:p>
          <a:p>
            <a:r>
              <a:rPr lang="en-GB" dirty="0" smtClean="0"/>
              <a:t>What can you do to or with a ball?</a:t>
            </a:r>
          </a:p>
          <a:p>
            <a:r>
              <a:rPr lang="en-GB" dirty="0" smtClean="0"/>
              <a:t>Are there other types of balls?</a:t>
            </a:r>
          </a:p>
          <a:p>
            <a:r>
              <a:rPr lang="en-GB" dirty="0" smtClean="0"/>
              <a:t>What do they have in common?</a:t>
            </a:r>
          </a:p>
          <a:p>
            <a:r>
              <a:rPr lang="en-GB" dirty="0" smtClean="0"/>
              <a:t>What ways do they differ?  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057400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1 – So what is an Object?</a:t>
            </a:r>
          </a:p>
          <a:p>
            <a:r>
              <a:rPr lang="en-GB" dirty="0" smtClean="0"/>
              <a:t>Task 2 – What is a non-Object?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5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in the real world:</a:t>
            </a:r>
          </a:p>
          <a:p>
            <a:pPr lvl="1"/>
            <a:r>
              <a:rPr lang="en-GB" dirty="0" smtClean="0"/>
              <a:t>An Identity (a distinct individual)</a:t>
            </a:r>
          </a:p>
          <a:p>
            <a:pPr lvl="1"/>
            <a:r>
              <a:rPr lang="en-GB" dirty="0" smtClean="0"/>
              <a:t>A state (properties)</a:t>
            </a:r>
          </a:p>
          <a:p>
            <a:pPr lvl="1"/>
            <a:r>
              <a:rPr lang="en-GB" dirty="0" smtClean="0"/>
              <a:t>Behaviour (methods … can do stuff or have things done to it)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Identify: Mary’s Tennis Ball</a:t>
            </a:r>
          </a:p>
          <a:p>
            <a:pPr lvl="1"/>
            <a:r>
              <a:rPr lang="en-GB" dirty="0" smtClean="0"/>
              <a:t>State: Size Colour Radius</a:t>
            </a:r>
          </a:p>
          <a:p>
            <a:pPr lvl="1"/>
            <a:r>
              <a:rPr lang="en-GB" dirty="0" smtClean="0"/>
              <a:t>Behaviour: Spinning, Bouncing…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34" y="4136531"/>
            <a:ext cx="1881255" cy="18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 &amp;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can be thought of as a blue print or a master copy of a related group of items</a:t>
            </a:r>
          </a:p>
          <a:p>
            <a:r>
              <a:rPr lang="en-GB" dirty="0" smtClean="0"/>
              <a:t>An Object is an instance of a class</a:t>
            </a:r>
          </a:p>
          <a:p>
            <a:r>
              <a:rPr lang="en-GB" dirty="0" smtClean="0"/>
              <a:t>Instantiation is the process of creating an object of the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0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What properties and methods would the following classes have?</a:t>
            </a:r>
          </a:p>
          <a:p>
            <a:pPr lvl="1"/>
            <a:r>
              <a:rPr lang="en-GB" sz="2800" dirty="0" smtClean="0"/>
              <a:t>Human</a:t>
            </a:r>
          </a:p>
          <a:p>
            <a:pPr lvl="1"/>
            <a:r>
              <a:rPr lang="en-GB" sz="2800" dirty="0" smtClean="0"/>
              <a:t>Car</a:t>
            </a:r>
          </a:p>
          <a:p>
            <a:pPr lvl="1"/>
            <a:r>
              <a:rPr lang="en-GB" sz="2800" dirty="0" smtClean="0"/>
              <a:t>Dog </a:t>
            </a:r>
          </a:p>
          <a:p>
            <a:pPr lvl="1"/>
            <a:r>
              <a:rPr lang="en-GB" sz="2800" dirty="0" smtClean="0"/>
              <a:t>Customer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42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336873"/>
            <a:ext cx="8788400" cy="3599316"/>
          </a:xfrm>
        </p:spPr>
        <p:txBody>
          <a:bodyPr/>
          <a:lstStyle/>
          <a:p>
            <a:r>
              <a:rPr lang="en-GB" dirty="0" smtClean="0"/>
              <a:t>Although not tangible – they can still be created</a:t>
            </a:r>
          </a:p>
          <a:p>
            <a:r>
              <a:rPr lang="en-GB" dirty="0" smtClean="0"/>
              <a:t>Let’s think about bank accounts</a:t>
            </a:r>
          </a:p>
          <a:p>
            <a:endParaRPr lang="en-GB" dirty="0"/>
          </a:p>
          <a:p>
            <a:r>
              <a:rPr lang="en-GB" dirty="0" smtClean="0"/>
              <a:t>Identity:    	Mary’s Bank Account</a:t>
            </a:r>
          </a:p>
          <a:p>
            <a:r>
              <a:rPr lang="en-GB" dirty="0" smtClean="0"/>
              <a:t>State:	Balance, </a:t>
            </a:r>
            <a:r>
              <a:rPr lang="en-GB" dirty="0" err="1" smtClean="0"/>
              <a:t>OverdraftLimit</a:t>
            </a:r>
            <a:endParaRPr lang="en-GB" dirty="0" smtClean="0"/>
          </a:p>
          <a:p>
            <a:r>
              <a:rPr lang="en-GB" dirty="0" smtClean="0"/>
              <a:t>Behaviour:	</a:t>
            </a:r>
            <a:r>
              <a:rPr lang="en-GB" dirty="0" err="1" smtClean="0"/>
              <a:t>MakeDeposit</a:t>
            </a:r>
            <a:r>
              <a:rPr lang="en-GB" dirty="0" smtClean="0"/>
              <a:t>    </a:t>
            </a:r>
            <a:r>
              <a:rPr lang="en-GB" dirty="0" err="1" smtClean="0"/>
              <a:t>CheckBalance</a:t>
            </a:r>
            <a:r>
              <a:rPr lang="en-GB" dirty="0" smtClean="0"/>
              <a:t>   </a:t>
            </a:r>
            <a:r>
              <a:rPr lang="en-GB" dirty="0" err="1" smtClean="0"/>
              <a:t>MakeWithdrawal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Diagrammatically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2103437"/>
            <a:ext cx="8104188" cy="46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Classes can be thought of as a </a:t>
            </a:r>
          </a:p>
          <a:p>
            <a:pPr marL="0" indent="0">
              <a:buNone/>
            </a:pPr>
            <a:r>
              <a:rPr lang="en-GB" dirty="0" smtClean="0"/>
              <a:t>Blueprint or a master copy</a:t>
            </a:r>
          </a:p>
          <a:p>
            <a:r>
              <a:rPr lang="en-GB" dirty="0" smtClean="0"/>
              <a:t>Gingerbread man</a:t>
            </a:r>
          </a:p>
          <a:p>
            <a:pPr lvl="1"/>
            <a:r>
              <a:rPr lang="en-GB" dirty="0" smtClean="0"/>
              <a:t>Each created with the same basic features but each can have different characteristics</a:t>
            </a:r>
          </a:p>
          <a:p>
            <a:pPr lvl="1"/>
            <a:r>
              <a:rPr lang="en-GB" dirty="0" smtClean="0"/>
              <a:t>You can create any number</a:t>
            </a:r>
          </a:p>
          <a:p>
            <a:pPr lvl="1"/>
            <a:r>
              <a:rPr lang="en-GB" dirty="0" smtClean="0"/>
              <a:t>You can also destroy them Yum </a:t>
            </a:r>
            <a:r>
              <a:rPr lang="en-GB" dirty="0" err="1" smtClean="0"/>
              <a:t>Yum</a:t>
            </a:r>
            <a:r>
              <a:rPr lang="en-GB" dirty="0" smtClean="0"/>
              <a:t>!</a:t>
            </a:r>
          </a:p>
          <a:p>
            <a:pPr lvl="1"/>
            <a:r>
              <a:rPr lang="en-GB" dirty="0" smtClean="0"/>
              <a:t>The cutter can be used again and again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23" y="127000"/>
            <a:ext cx="3111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086600" cy="391152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concept of grouping data and methods together within the same object is known as Encapsulation</a:t>
            </a:r>
          </a:p>
          <a:p>
            <a:r>
              <a:rPr lang="en-GB" dirty="0" smtClean="0"/>
              <a:t>Subroutines act on the data within the object</a:t>
            </a:r>
          </a:p>
          <a:p>
            <a:r>
              <a:rPr lang="en-GB" dirty="0" smtClean="0"/>
              <a:t>Key feature of OOP</a:t>
            </a:r>
          </a:p>
          <a:p>
            <a:r>
              <a:rPr lang="en-GB" dirty="0" smtClean="0"/>
              <a:t>Objects are self-contained</a:t>
            </a:r>
          </a:p>
          <a:p>
            <a:r>
              <a:rPr lang="en-GB" dirty="0" smtClean="0"/>
              <a:t>Overcomes issue of a routine in one procedure overwriting values in another</a:t>
            </a:r>
          </a:p>
          <a:p>
            <a:r>
              <a:rPr lang="en-GB" dirty="0" smtClean="0"/>
              <a:t>In OOP the data can only be manipulated directly by the methods from that object.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Information Hiding</a:t>
            </a:r>
          </a:p>
          <a:p>
            <a:pPr lvl="1"/>
            <a:r>
              <a:rPr lang="en-GB" dirty="0" smtClean="0"/>
              <a:t>Data within an Object can only be accessed or modified by the methods within the Object</a:t>
            </a:r>
          </a:p>
          <a:p>
            <a:pPr lvl="1"/>
            <a:r>
              <a:rPr lang="en-GB" dirty="0" smtClean="0"/>
              <a:t>Any code outside the class can only access the data through the defined methods.</a:t>
            </a:r>
          </a:p>
          <a:p>
            <a:pPr lvl="1"/>
            <a:r>
              <a:rPr lang="en-GB" dirty="0" smtClean="0"/>
              <a:t>Going back to our bank account class we can see the data (properties) and methods which </a:t>
            </a:r>
            <a:r>
              <a:rPr lang="en-GB" dirty="0" err="1" smtClean="0"/>
              <a:t>acr</a:t>
            </a:r>
            <a:r>
              <a:rPr lang="en-GB" dirty="0" smtClean="0"/>
              <a:t> on it. This means that to withdraw from an account we can only use </a:t>
            </a:r>
            <a:r>
              <a:rPr lang="en-GB" b="1" i="1" dirty="0" err="1" smtClean="0"/>
              <a:t>MakeWithdrawal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0"/>
            <a:ext cx="2019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OOP?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9" y="2377280"/>
            <a:ext cx="2917031" cy="4255433"/>
          </a:xfrm>
        </p:spPr>
      </p:pic>
    </p:spTree>
    <p:extLst>
      <p:ext uri="{BB962C8B-B14F-4D97-AF65-F5344CB8AC3E}">
        <p14:creationId xmlns:p14="http://schemas.microsoft.com/office/powerpoint/2010/main" val="19101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Modifiers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76627"/>
          </a:xfrm>
        </p:spPr>
        <p:txBody>
          <a:bodyPr>
            <a:normAutofit/>
          </a:bodyPr>
          <a:lstStyle/>
          <a:p>
            <a:r>
              <a:rPr lang="en-GB" dirty="0" smtClean="0"/>
              <a:t>Properties of a class – declared as Private</a:t>
            </a:r>
          </a:p>
          <a:p>
            <a:r>
              <a:rPr lang="en-GB" dirty="0" smtClean="0"/>
              <a:t>Methods (procedures/functions) can be declared as:</a:t>
            </a:r>
          </a:p>
          <a:p>
            <a:pPr lvl="1"/>
            <a:r>
              <a:rPr lang="en-GB" dirty="0" smtClean="0"/>
              <a:t>Public</a:t>
            </a:r>
          </a:p>
          <a:p>
            <a:pPr lvl="1"/>
            <a:r>
              <a:rPr lang="en-GB" dirty="0" smtClean="0"/>
              <a:t>Protected</a:t>
            </a:r>
          </a:p>
          <a:p>
            <a:pPr lvl="1"/>
            <a:r>
              <a:rPr lang="en-GB" dirty="0" smtClean="0"/>
              <a:t>Private</a:t>
            </a:r>
          </a:p>
          <a:p>
            <a:pPr lvl="1"/>
            <a:r>
              <a:rPr lang="en-GB" dirty="0" smtClean="0"/>
              <a:t>Friend</a:t>
            </a:r>
          </a:p>
          <a:p>
            <a:r>
              <a:rPr lang="en-GB" dirty="0" smtClean="0"/>
              <a:t>Class methods declared as Public enable properties of the class to be accessed outside of the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9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237670"/>
            <a:ext cx="8652724" cy="64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407400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Name the class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Decide the properties of the class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Declare the properties as Private or Protected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Declare the methods of the class (Procedures/Functions)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Declare the methods as public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Write the code for the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9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Properties – Private</a:t>
            </a:r>
          </a:p>
          <a:p>
            <a:r>
              <a:rPr lang="en-GB" dirty="0" smtClean="0"/>
              <a:t>Methods – Public</a:t>
            </a:r>
          </a:p>
          <a:p>
            <a:r>
              <a:rPr lang="en-GB" dirty="0" smtClean="0"/>
              <a:t>Encapsulation</a:t>
            </a:r>
          </a:p>
          <a:p>
            <a:r>
              <a:rPr lang="en-GB" dirty="0" smtClean="0"/>
              <a:t>Information Hiding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6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4902200" cy="3599316"/>
          </a:xfrm>
        </p:spPr>
        <p:txBody>
          <a:bodyPr/>
          <a:lstStyle/>
          <a:p>
            <a:r>
              <a:rPr lang="en-GB" dirty="0" smtClean="0"/>
              <a:t>Use a + or – to indicate visibility of a property or method</a:t>
            </a:r>
          </a:p>
          <a:p>
            <a:r>
              <a:rPr lang="en-GB" dirty="0" smtClean="0"/>
              <a:t>+ means method or property is Public</a:t>
            </a:r>
          </a:p>
          <a:p>
            <a:r>
              <a:rPr lang="en-GB" dirty="0" smtClean="0"/>
              <a:t>- means methods/property is private</a:t>
            </a:r>
          </a:p>
          <a:p>
            <a:r>
              <a:rPr lang="en-GB" dirty="0" smtClean="0"/>
              <a:t>Use a # to indicate it is protected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89" y="2238374"/>
            <a:ext cx="3005292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7" y="406401"/>
            <a:ext cx="3732373" cy="27389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6" y="2882900"/>
            <a:ext cx="6132673" cy="3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Imperative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7662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Assignment statements are used to change the value in a memory location</a:t>
            </a:r>
          </a:p>
          <a:p>
            <a:r>
              <a:rPr lang="en-GB" dirty="0" smtClean="0"/>
              <a:t>Instructions are executed in programmer defined sequence</a:t>
            </a:r>
          </a:p>
          <a:p>
            <a:r>
              <a:rPr lang="en-GB" dirty="0" smtClean="0"/>
              <a:t>Values are changed using structured programming approach employing sequence, selection and iteration.</a:t>
            </a:r>
          </a:p>
          <a:p>
            <a:r>
              <a:rPr lang="en-GB" dirty="0" smtClean="0"/>
              <a:t>Use of procedures and functions to carry out tasks</a:t>
            </a:r>
          </a:p>
          <a:p>
            <a:r>
              <a:rPr lang="en-GB" dirty="0" smtClean="0"/>
              <a:t>Programs are compiled, executed and run to completion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1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Imperative…Where we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programs were like our pile of books</a:t>
            </a:r>
          </a:p>
          <a:p>
            <a:r>
              <a:rPr lang="en-GB" dirty="0" smtClean="0"/>
              <a:t>Then we separated tasks into procedures and functions (shelves)</a:t>
            </a:r>
          </a:p>
          <a:p>
            <a:r>
              <a:rPr lang="en-GB" dirty="0" smtClean="0"/>
              <a:t>Doesn’t prevent somebody going to a shelf and picking up a book and putting it somewhere else</a:t>
            </a:r>
          </a:p>
          <a:p>
            <a:r>
              <a:rPr lang="en-GB" dirty="0" smtClean="0"/>
              <a:t>E.g. Changing a variable in one function which accidently alters another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Imperative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226300" cy="3987727"/>
          </a:xfrm>
        </p:spPr>
        <p:txBody>
          <a:bodyPr>
            <a:normAutofit/>
          </a:bodyPr>
          <a:lstStyle/>
          <a:p>
            <a:r>
              <a:rPr lang="en-GB" dirty="0" smtClean="0"/>
              <a:t>Programs become complex</a:t>
            </a:r>
          </a:p>
          <a:p>
            <a:pPr lvl="1"/>
            <a:r>
              <a:rPr lang="en-GB" dirty="0" smtClean="0"/>
              <a:t>Real world problems end up as hundreds of procedures and functions</a:t>
            </a:r>
          </a:p>
          <a:p>
            <a:pPr lvl="1"/>
            <a:endParaRPr lang="en-GB" dirty="0"/>
          </a:p>
          <a:p>
            <a:r>
              <a:rPr lang="en-GB" dirty="0" smtClean="0"/>
              <a:t>If data changes in one module but not in another – the results can be a disaster. Tempting to use Global variables in larger programs</a:t>
            </a:r>
          </a:p>
          <a:p>
            <a:endParaRPr lang="en-GB" dirty="0" smtClean="0"/>
          </a:p>
          <a:p>
            <a:r>
              <a:rPr lang="en-GB" dirty="0" smtClean="0"/>
              <a:t>Maintaining imperative programs can be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9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Object Oriented?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62900" cy="4241727"/>
          </a:xfrm>
        </p:spPr>
        <p:txBody>
          <a:bodyPr>
            <a:normAutofit/>
          </a:bodyPr>
          <a:lstStyle/>
          <a:p>
            <a:r>
              <a:rPr lang="en-GB" dirty="0" smtClean="0"/>
              <a:t>OO is a different approach</a:t>
            </a:r>
          </a:p>
          <a:p>
            <a:pPr lvl="1"/>
            <a:r>
              <a:rPr lang="en-GB" dirty="0" smtClean="0"/>
              <a:t>Procedures and Functions are grouped around related data to construct an Object</a:t>
            </a:r>
          </a:p>
          <a:p>
            <a:r>
              <a:rPr lang="en-GB" dirty="0" smtClean="0"/>
              <a:t>Objects are created from classes and a class can be thought of an a blueprint or a master copy of a related group of items. It defines the </a:t>
            </a:r>
            <a:r>
              <a:rPr lang="en-GB" dirty="0" err="1" smtClean="0"/>
              <a:t>properites</a:t>
            </a:r>
            <a:r>
              <a:rPr lang="en-GB" dirty="0" smtClean="0"/>
              <a:t> and methods of a group of similar objects.</a:t>
            </a:r>
          </a:p>
          <a:p>
            <a:r>
              <a:rPr lang="en-GB" dirty="0" smtClean="0"/>
              <a:t>An instance of a class is called an Object</a:t>
            </a:r>
          </a:p>
          <a:p>
            <a:r>
              <a:rPr lang="en-GB" dirty="0" smtClean="0"/>
              <a:t>An object is a collection of data and its corresponding subroutines (methods) that act on that data.</a:t>
            </a:r>
          </a:p>
        </p:txBody>
      </p:sp>
    </p:spTree>
    <p:extLst>
      <p:ext uri="{BB962C8B-B14F-4D97-AF65-F5344CB8AC3E}">
        <p14:creationId xmlns:p14="http://schemas.microsoft.com/office/powerpoint/2010/main" val="35595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Object </a:t>
            </a:r>
            <a:r>
              <a:rPr lang="en-GB" dirty="0" err="1" smtClean="0"/>
              <a:t>Oritented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object acts like a black box</a:t>
            </a:r>
          </a:p>
          <a:p>
            <a:pPr lvl="1"/>
            <a:r>
              <a:rPr lang="en-GB" dirty="0" smtClean="0"/>
              <a:t>Put stuff in</a:t>
            </a:r>
          </a:p>
          <a:p>
            <a:pPr lvl="1"/>
            <a:r>
              <a:rPr lang="en-GB" dirty="0" smtClean="0"/>
              <a:t>Get stuff out</a:t>
            </a:r>
          </a:p>
          <a:p>
            <a:pPr lvl="1"/>
            <a:r>
              <a:rPr lang="en-GB" dirty="0" smtClean="0"/>
              <a:t>Not concerned with the inner workings</a:t>
            </a:r>
          </a:p>
          <a:p>
            <a:pPr lvl="1"/>
            <a:endParaRPr lang="en-GB" dirty="0"/>
          </a:p>
          <a:p>
            <a:r>
              <a:rPr lang="en-GB" dirty="0" smtClean="0"/>
              <a:t>Objects are considered to be more in line with the way humans see the world which can help the programmer solve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8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Object Oriented?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Reusability!</a:t>
            </a:r>
          </a:p>
          <a:p>
            <a:pPr lvl="1"/>
            <a:r>
              <a:rPr lang="en-GB" dirty="0" smtClean="0"/>
              <a:t>Once a class has been written, created and debugged it can be re-used in other programs</a:t>
            </a:r>
          </a:p>
          <a:p>
            <a:pPr lvl="1"/>
            <a:r>
              <a:rPr lang="en-GB" dirty="0" smtClean="0"/>
              <a:t>Re-used without modifying or we can add additional features</a:t>
            </a:r>
          </a:p>
          <a:p>
            <a:pPr lvl="1"/>
            <a:r>
              <a:rPr lang="en-GB" dirty="0" smtClean="0"/>
              <a:t>New classes can be derived from an existing class (Inheritance)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7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1352</TotalTime>
  <Words>825</Words>
  <Application>Microsoft Office PowerPoint</Application>
  <PresentationFormat>On-screen Show (4:3)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Object Oriented Programming</vt:lpstr>
      <vt:lpstr>Why OOP?</vt:lpstr>
      <vt:lpstr>PowerPoint Presentation</vt:lpstr>
      <vt:lpstr>Imperative Approach</vt:lpstr>
      <vt:lpstr>Imperative…Where we started</vt:lpstr>
      <vt:lpstr>Problems with Imperative</vt:lpstr>
      <vt:lpstr>So Why Object Oriented?</vt:lpstr>
      <vt:lpstr>So Why Object Oritented?</vt:lpstr>
      <vt:lpstr>So Why Object Oriented?</vt:lpstr>
      <vt:lpstr>Objects</vt:lpstr>
      <vt:lpstr>Objects</vt:lpstr>
      <vt:lpstr>Objects</vt:lpstr>
      <vt:lpstr>Classes &amp; Objects</vt:lpstr>
      <vt:lpstr>Class</vt:lpstr>
      <vt:lpstr>Software Objects</vt:lpstr>
      <vt:lpstr>Diagrammatically</vt:lpstr>
      <vt:lpstr>Classes</vt:lpstr>
      <vt:lpstr>Encapsulation</vt:lpstr>
      <vt:lpstr>Encapsulation</vt:lpstr>
      <vt:lpstr>Access Modifiers</vt:lpstr>
      <vt:lpstr>PowerPoint Presentation</vt:lpstr>
      <vt:lpstr>Defining a Class</vt:lpstr>
      <vt:lpstr>PowerPoint Presentation</vt:lpstr>
      <vt:lpstr>Summary</vt:lpstr>
      <vt:lpstr>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Darren Smith</dc:creator>
  <cp:lastModifiedBy>Darren Smith</cp:lastModifiedBy>
  <cp:revision>12</cp:revision>
  <dcterms:created xsi:type="dcterms:W3CDTF">2016-12-01T09:48:30Z</dcterms:created>
  <dcterms:modified xsi:type="dcterms:W3CDTF">2016-12-02T08:21:10Z</dcterms:modified>
</cp:coreProperties>
</file>