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94" r:id="rId3"/>
    <p:sldId id="295" r:id="rId4"/>
    <p:sldId id="296" r:id="rId5"/>
    <p:sldId id="297" r:id="rId6"/>
    <p:sldId id="299" r:id="rId7"/>
    <p:sldId id="298" r:id="rId8"/>
    <p:sldId id="300" r:id="rId9"/>
    <p:sldId id="301" r:id="rId10"/>
    <p:sldId id="302"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8" autoAdjust="0"/>
    <p:restoredTop sz="94660"/>
  </p:normalViewPr>
  <p:slideViewPr>
    <p:cSldViewPr snapToGrid="0">
      <p:cViewPr varScale="1">
        <p:scale>
          <a:sx n="91" d="100"/>
          <a:sy n="91"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78ABE3C1-DBE1-495D-B57B-2849774B866A}" type="datetimeFigureOut">
              <a:rPr lang="en-US" smtClean="0"/>
              <a:t>10/9/2017</a:t>
            </a:fld>
            <a:endParaRPr lang="en-US" dirty="0"/>
          </a:p>
        </p:txBody>
      </p:sp>
      <p:sp>
        <p:nvSpPr>
          <p:cNvPr id="5" name="Footer Placeholder 4"/>
          <p:cNvSpPr>
            <a:spLocks noGrp="1"/>
          </p:cNvSpPr>
          <p:nvPr>
            <p:ph type="ftr" sz="quarter" idx="11"/>
          </p:nvPr>
        </p:nvSpPr>
        <p:spPr>
          <a:xfrm>
            <a:off x="533401" y="5936189"/>
            <a:ext cx="4021666" cy="365125"/>
          </a:xfrm>
        </p:spPr>
        <p:txBody>
          <a:bodyPr/>
          <a:lstStyle/>
          <a:p>
            <a:endParaRPr lang="en-US" dirty="0"/>
          </a:p>
        </p:txBody>
      </p:sp>
      <p:sp>
        <p:nvSpPr>
          <p:cNvPr id="6" name="Slide Number Placeholder 5"/>
          <p:cNvSpPr>
            <a:spLocks noGrp="1"/>
          </p:cNvSpPr>
          <p:nvPr>
            <p:ph type="sldNum" sz="quarter" idx="12"/>
          </p:nvPr>
        </p:nvSpPr>
        <p:spPr>
          <a:xfrm>
            <a:off x="7010399" y="2750337"/>
            <a:ext cx="1370293"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086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310"/>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213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1161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468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083450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856438" y="470992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881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584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8132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9437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6178E61D-D431-422C-9764-11DAFE33AB63}" type="datetimeFigureOut">
              <a:rPr lang="en-US" smtClean="0"/>
              <a:t>10/9/2017</a:t>
            </a:fld>
            <a:endParaRPr lang="en-US" dirty="0"/>
          </a:p>
        </p:txBody>
      </p:sp>
      <p:sp>
        <p:nvSpPr>
          <p:cNvPr id="5" name="Footer Placeholder 4"/>
          <p:cNvSpPr>
            <a:spLocks noGrp="1"/>
          </p:cNvSpPr>
          <p:nvPr>
            <p:ph type="ftr" sz="quarter" idx="11"/>
          </p:nvPr>
        </p:nvSpPr>
        <p:spPr>
          <a:xfrm>
            <a:off x="510241" y="5936189"/>
            <a:ext cx="4518959" cy="365125"/>
          </a:xfrm>
        </p:spPr>
        <p:txBody>
          <a:bodyPr/>
          <a:lstStyle/>
          <a:p>
            <a:endParaRPr lang="en-US" dirty="0"/>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5913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10/9/2017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26627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30578ACC-22D6-47C1-A373-4FD133E34F3C}" type="datetimeFigureOut">
              <a:rPr lang="en-US" smtClean="0"/>
              <a:t>10/9/2017</a:t>
            </a:fld>
            <a:endParaRPr lang="en-US" dirty="0"/>
          </a:p>
        </p:txBody>
      </p:sp>
      <p:sp>
        <p:nvSpPr>
          <p:cNvPr id="5" name="Footer Placeholder 4"/>
          <p:cNvSpPr>
            <a:spLocks noGrp="1"/>
          </p:cNvSpPr>
          <p:nvPr>
            <p:ph type="ftr" sz="quarter" idx="11"/>
          </p:nvPr>
        </p:nvSpPr>
        <p:spPr>
          <a:xfrm>
            <a:off x="533400" y="5936189"/>
            <a:ext cx="4834673" cy="365125"/>
          </a:xfrm>
        </p:spPr>
        <p:txBody>
          <a:bodyPr/>
          <a:lstStyle/>
          <a:p>
            <a:endParaRPr lang="en-US" dirty="0"/>
          </a:p>
        </p:txBody>
      </p:sp>
      <p:sp>
        <p:nvSpPr>
          <p:cNvPr id="6" name="Slide Number Placeholder 5"/>
          <p:cNvSpPr>
            <a:spLocks noGrp="1"/>
          </p:cNvSpPr>
          <p:nvPr>
            <p:ph type="sldNum" sz="quarter" idx="12"/>
          </p:nvPr>
        </p:nvSpPr>
        <p:spPr>
          <a:xfrm>
            <a:off x="7856438" y="2869896"/>
            <a:ext cx="1149836"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4730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7007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10/9/2017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37540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10/9/2017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5402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10/9/2017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464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959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10/9/2017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712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10/9/2017</a:t>
            </a:fld>
            <a:endParaRPr lang="en-US" dirty="0"/>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1426091"/>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Object Oriented Programming</a:t>
            </a:r>
            <a:endParaRPr lang="en-GB" dirty="0"/>
          </a:p>
        </p:txBody>
      </p:sp>
      <p:sp>
        <p:nvSpPr>
          <p:cNvPr id="3" name="Subtitle 2"/>
          <p:cNvSpPr>
            <a:spLocks noGrp="1"/>
          </p:cNvSpPr>
          <p:nvPr>
            <p:ph type="subTitle" idx="1"/>
          </p:nvPr>
        </p:nvSpPr>
        <p:spPr/>
        <p:txBody>
          <a:bodyPr/>
          <a:lstStyle/>
          <a:p>
            <a:r>
              <a:rPr lang="en-GB" dirty="0" smtClean="0"/>
              <a:t>A-Level Computer Science</a:t>
            </a:r>
            <a:endParaRPr lang="en-GB" dirty="0"/>
          </a:p>
        </p:txBody>
      </p:sp>
    </p:spTree>
    <p:extLst>
      <p:ext uri="{BB962C8B-B14F-4D97-AF65-F5344CB8AC3E}">
        <p14:creationId xmlns:p14="http://schemas.microsoft.com/office/powerpoint/2010/main" val="18435709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Principles</a:t>
            </a:r>
            <a:endParaRPr lang="en-GB" dirty="0"/>
          </a:p>
        </p:txBody>
      </p:sp>
      <p:sp>
        <p:nvSpPr>
          <p:cNvPr id="3" name="Content Placeholder 2"/>
          <p:cNvSpPr>
            <a:spLocks noGrp="1"/>
          </p:cNvSpPr>
          <p:nvPr>
            <p:ph idx="1"/>
          </p:nvPr>
        </p:nvSpPr>
        <p:spPr/>
        <p:txBody>
          <a:bodyPr>
            <a:normAutofit lnSpcReduction="10000"/>
          </a:bodyPr>
          <a:lstStyle/>
          <a:p>
            <a:r>
              <a:rPr lang="en-GB" dirty="0" smtClean="0"/>
              <a:t>Program to interfaces, not implementation</a:t>
            </a:r>
          </a:p>
          <a:p>
            <a:pPr lvl="1"/>
            <a:r>
              <a:rPr lang="en-GB" dirty="0" smtClean="0"/>
              <a:t>Interface defines methods to be used</a:t>
            </a:r>
          </a:p>
          <a:p>
            <a:pPr lvl="2"/>
            <a:r>
              <a:rPr lang="en-GB" dirty="0" smtClean="0"/>
              <a:t>Applied when classes are defined</a:t>
            </a:r>
          </a:p>
          <a:p>
            <a:pPr lvl="2"/>
            <a:endParaRPr lang="en-GB" dirty="0"/>
          </a:p>
          <a:p>
            <a:pPr lvl="1"/>
            <a:r>
              <a:rPr lang="en-GB" dirty="0" smtClean="0"/>
              <a:t>Interface is an abstract type which is implemented when a class is created.</a:t>
            </a:r>
          </a:p>
          <a:p>
            <a:pPr lvl="2"/>
            <a:r>
              <a:rPr lang="en-GB" dirty="0" smtClean="0"/>
              <a:t>Check balance</a:t>
            </a:r>
          </a:p>
          <a:p>
            <a:pPr lvl="2"/>
            <a:r>
              <a:rPr lang="en-GB" dirty="0" smtClean="0"/>
              <a:t>Add interest</a:t>
            </a:r>
          </a:p>
          <a:p>
            <a:pPr lvl="2"/>
            <a:endParaRPr lang="en-GB" dirty="0"/>
          </a:p>
          <a:p>
            <a:pPr lvl="2"/>
            <a:r>
              <a:rPr lang="en-GB" dirty="0" smtClean="0"/>
              <a:t>All accounts must have these regardless of the exact class. Would be required by the interface. Programs can then be written based on the interface.</a:t>
            </a:r>
            <a:endParaRPr lang="en-GB" dirty="0"/>
          </a:p>
        </p:txBody>
      </p:sp>
    </p:spTree>
    <p:extLst>
      <p:ext uri="{BB962C8B-B14F-4D97-AF65-F5344CB8AC3E}">
        <p14:creationId xmlns:p14="http://schemas.microsoft.com/office/powerpoint/2010/main" val="1849975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Abstract, Virtual, Static</a:t>
            </a:r>
            <a:endParaRPr lang="en-GB" dirty="0"/>
          </a:p>
        </p:txBody>
      </p:sp>
      <p:sp>
        <p:nvSpPr>
          <p:cNvPr id="3" name="Content Placeholder 2"/>
          <p:cNvSpPr>
            <a:spLocks noGrp="1"/>
          </p:cNvSpPr>
          <p:nvPr>
            <p:ph idx="1"/>
          </p:nvPr>
        </p:nvSpPr>
        <p:spPr/>
        <p:txBody>
          <a:bodyPr/>
          <a:lstStyle/>
          <a:p>
            <a:r>
              <a:rPr lang="en-GB" dirty="0" smtClean="0"/>
              <a:t>Object oriented languages handle objects in three different ways.</a:t>
            </a:r>
          </a:p>
          <a:p>
            <a:pPr lvl="1"/>
            <a:r>
              <a:rPr lang="en-GB" dirty="0" smtClean="0"/>
              <a:t>Static – method can be used without an object being instantiated</a:t>
            </a:r>
          </a:p>
          <a:p>
            <a:pPr lvl="1"/>
            <a:r>
              <a:rPr lang="en-GB" dirty="0" smtClean="0"/>
              <a:t>Virtual – method is defined in the base class but can be overridden by the method in the subclass where it will be used. This is a feature of Polymorphism</a:t>
            </a:r>
          </a:p>
          <a:p>
            <a:pPr lvl="1"/>
            <a:r>
              <a:rPr lang="en-GB" dirty="0" smtClean="0"/>
              <a:t>Abstract – the actual method is not supplied in the base class, which means that it must be provided in the subclass. The object is being used as an interface between the method and the data.</a:t>
            </a:r>
            <a:endParaRPr lang="en-GB" dirty="0"/>
          </a:p>
        </p:txBody>
      </p:sp>
    </p:spTree>
    <p:extLst>
      <p:ext uri="{BB962C8B-B14F-4D97-AF65-F5344CB8AC3E}">
        <p14:creationId xmlns:p14="http://schemas.microsoft.com/office/powerpoint/2010/main" val="3477714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Aggregation</a:t>
            </a:r>
            <a:endParaRPr lang="en-GB" dirty="0"/>
          </a:p>
        </p:txBody>
      </p:sp>
      <p:sp>
        <p:nvSpPr>
          <p:cNvPr id="3" name="Content Placeholder 2"/>
          <p:cNvSpPr>
            <a:spLocks noGrp="1"/>
          </p:cNvSpPr>
          <p:nvPr>
            <p:ph idx="1"/>
          </p:nvPr>
        </p:nvSpPr>
        <p:spPr/>
        <p:txBody>
          <a:bodyPr/>
          <a:lstStyle/>
          <a:p>
            <a:r>
              <a:rPr lang="en-GB" dirty="0" smtClean="0"/>
              <a:t>Method of creating new objects that contain existing objects</a:t>
            </a:r>
          </a:p>
          <a:p>
            <a:r>
              <a:rPr lang="en-GB" dirty="0" smtClean="0"/>
              <a:t>E.g. you may have an Object: Workforce and another called Job Roles.</a:t>
            </a:r>
          </a:p>
          <a:p>
            <a:pPr lvl="1"/>
            <a:r>
              <a:rPr lang="en-GB" dirty="0" smtClean="0"/>
              <a:t>Workforce may have Manager and Employees under it</a:t>
            </a:r>
          </a:p>
          <a:p>
            <a:pPr lvl="1"/>
            <a:r>
              <a:rPr lang="en-GB" dirty="0" smtClean="0"/>
              <a:t>Job Roles can be taken on by Managers and Employees</a:t>
            </a:r>
          </a:p>
          <a:p>
            <a:pPr lvl="1"/>
            <a:endParaRPr lang="en-GB" dirty="0"/>
          </a:p>
          <a:p>
            <a:pPr marL="457200" lvl="1" indent="0">
              <a:buNone/>
            </a:pPr>
            <a:endParaRPr lang="en-GB" dirty="0"/>
          </a:p>
        </p:txBody>
      </p:sp>
    </p:spTree>
    <p:extLst>
      <p:ext uri="{BB962C8B-B14F-4D97-AF65-F5344CB8AC3E}">
        <p14:creationId xmlns:p14="http://schemas.microsoft.com/office/powerpoint/2010/main" val="1993723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Composition Aggregation</a:t>
            </a:r>
            <a:endParaRPr lang="en-GB" dirty="0"/>
          </a:p>
        </p:txBody>
      </p:sp>
      <p:sp>
        <p:nvSpPr>
          <p:cNvPr id="3" name="Content Placeholder 2"/>
          <p:cNvSpPr>
            <a:spLocks noGrp="1"/>
          </p:cNvSpPr>
          <p:nvPr>
            <p:ph idx="1"/>
          </p:nvPr>
        </p:nvSpPr>
        <p:spPr/>
        <p:txBody>
          <a:bodyPr/>
          <a:lstStyle/>
          <a:p>
            <a:r>
              <a:rPr lang="en-GB" dirty="0" smtClean="0"/>
              <a:t>Creating an object that contains other objects, and will cease to exist if the containing object is destroyed.</a:t>
            </a:r>
          </a:p>
          <a:p>
            <a:endParaRPr lang="en-GB" dirty="0"/>
          </a:p>
          <a:p>
            <a:r>
              <a:rPr lang="en-GB" dirty="0" smtClean="0"/>
              <a:t>Workforce is made up of a Manager and Employee. If you delete workforce you would delete Employee and Manager.</a:t>
            </a:r>
            <a:endParaRPr lang="en-GB" dirty="0"/>
          </a:p>
        </p:txBody>
      </p:sp>
    </p:spTree>
    <p:extLst>
      <p:ext uri="{BB962C8B-B14F-4D97-AF65-F5344CB8AC3E}">
        <p14:creationId xmlns:p14="http://schemas.microsoft.com/office/powerpoint/2010/main" val="366829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Composition Aggregation</a:t>
            </a:r>
            <a:endParaRPr lang="en-GB" dirty="0"/>
          </a:p>
        </p:txBody>
      </p:sp>
      <p:sp>
        <p:nvSpPr>
          <p:cNvPr id="3" name="Content Placeholder 2"/>
          <p:cNvSpPr>
            <a:spLocks noGrp="1"/>
          </p:cNvSpPr>
          <p:nvPr>
            <p:ph idx="1"/>
          </p:nvPr>
        </p:nvSpPr>
        <p:spPr/>
        <p:txBody>
          <a:bodyPr/>
          <a:lstStyle/>
          <a:p>
            <a:endParaRPr lang="en-GB" dirty="0"/>
          </a:p>
        </p:txBody>
      </p:sp>
      <p:sp>
        <p:nvSpPr>
          <p:cNvPr id="7" name="Rectangle 6"/>
          <p:cNvSpPr/>
          <p:nvPr/>
        </p:nvSpPr>
        <p:spPr>
          <a:xfrm>
            <a:off x="2832100" y="2717800"/>
            <a:ext cx="1701800" cy="711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Workforce</a:t>
            </a:r>
            <a:endParaRPr lang="en-GB" dirty="0">
              <a:solidFill>
                <a:sysClr val="windowText" lastClr="000000"/>
              </a:solidFill>
            </a:endParaRPr>
          </a:p>
        </p:txBody>
      </p:sp>
      <p:sp>
        <p:nvSpPr>
          <p:cNvPr id="11" name="Rectangle 10"/>
          <p:cNvSpPr/>
          <p:nvPr/>
        </p:nvSpPr>
        <p:spPr>
          <a:xfrm>
            <a:off x="1130300" y="4136531"/>
            <a:ext cx="1701800" cy="711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Manager</a:t>
            </a:r>
            <a:endParaRPr lang="en-GB" dirty="0">
              <a:solidFill>
                <a:sysClr val="windowText" lastClr="000000"/>
              </a:solidFill>
            </a:endParaRPr>
          </a:p>
        </p:txBody>
      </p:sp>
      <p:sp>
        <p:nvSpPr>
          <p:cNvPr id="12" name="Rectangle 11"/>
          <p:cNvSpPr/>
          <p:nvPr/>
        </p:nvSpPr>
        <p:spPr>
          <a:xfrm>
            <a:off x="4686300" y="4136531"/>
            <a:ext cx="1701800" cy="711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Employee</a:t>
            </a:r>
            <a:endParaRPr lang="en-GB" dirty="0">
              <a:solidFill>
                <a:sysClr val="windowText" lastClr="000000"/>
              </a:solidFill>
            </a:endParaRPr>
          </a:p>
        </p:txBody>
      </p:sp>
      <p:cxnSp>
        <p:nvCxnSpPr>
          <p:cNvPr id="14" name="Straight Connector 13"/>
          <p:cNvCxnSpPr>
            <a:stCxn id="11" idx="0"/>
          </p:cNvCxnSpPr>
          <p:nvPr/>
        </p:nvCxnSpPr>
        <p:spPr>
          <a:xfrm flipV="1">
            <a:off x="1981200" y="3429000"/>
            <a:ext cx="1066800" cy="70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216400" y="3429000"/>
            <a:ext cx="1041400" cy="707531"/>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rot="19056664">
            <a:off x="4296558" y="3372096"/>
            <a:ext cx="342900" cy="54128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Decision 17"/>
          <p:cNvSpPr/>
          <p:nvPr/>
        </p:nvSpPr>
        <p:spPr>
          <a:xfrm rot="3013521">
            <a:off x="2669381" y="3363179"/>
            <a:ext cx="342900" cy="541289"/>
          </a:xfrm>
          <a:prstGeom prst="flowChartDecis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577680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Association Aggregation</a:t>
            </a:r>
            <a:endParaRPr lang="en-GB" dirty="0"/>
          </a:p>
        </p:txBody>
      </p:sp>
      <p:sp>
        <p:nvSpPr>
          <p:cNvPr id="3" name="Content Placeholder 2"/>
          <p:cNvSpPr>
            <a:spLocks noGrp="1"/>
          </p:cNvSpPr>
          <p:nvPr>
            <p:ph idx="1"/>
          </p:nvPr>
        </p:nvSpPr>
        <p:spPr/>
        <p:txBody>
          <a:bodyPr/>
          <a:lstStyle/>
          <a:p>
            <a:r>
              <a:rPr lang="en-GB" dirty="0" smtClean="0"/>
              <a:t>Creating an object that contains other objects, which can continue to exist even if the containing object is destroyed.</a:t>
            </a:r>
          </a:p>
          <a:p>
            <a:endParaRPr lang="en-GB" dirty="0"/>
          </a:p>
          <a:p>
            <a:r>
              <a:rPr lang="en-GB" dirty="0" smtClean="0"/>
              <a:t>We could extend the workforce object to include </a:t>
            </a:r>
            <a:r>
              <a:rPr lang="en-GB" dirty="0" err="1" smtClean="0"/>
              <a:t>JobRole</a:t>
            </a:r>
            <a:r>
              <a:rPr lang="en-GB" dirty="0" smtClean="0"/>
              <a:t>. Manager and Employees could carry out specific </a:t>
            </a:r>
            <a:r>
              <a:rPr lang="en-GB" dirty="0" err="1" smtClean="0"/>
              <a:t>jobroles</a:t>
            </a:r>
            <a:r>
              <a:rPr lang="en-GB" dirty="0" smtClean="0"/>
              <a:t> but if a Job Role was removed the Manager and Employee could still exist.</a:t>
            </a:r>
            <a:endParaRPr lang="en-GB" dirty="0"/>
          </a:p>
        </p:txBody>
      </p:sp>
    </p:spTree>
    <p:extLst>
      <p:ext uri="{BB962C8B-B14F-4D97-AF65-F5344CB8AC3E}">
        <p14:creationId xmlns:p14="http://schemas.microsoft.com/office/powerpoint/2010/main" val="2503289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Association </a:t>
            </a:r>
            <a:r>
              <a:rPr lang="en-GB" dirty="0" smtClean="0"/>
              <a:t>Aggregation</a:t>
            </a:r>
            <a:endParaRPr lang="en-GB" dirty="0"/>
          </a:p>
        </p:txBody>
      </p:sp>
      <p:sp>
        <p:nvSpPr>
          <p:cNvPr id="3" name="Content Placeholder 2"/>
          <p:cNvSpPr>
            <a:spLocks noGrp="1"/>
          </p:cNvSpPr>
          <p:nvPr>
            <p:ph idx="1"/>
          </p:nvPr>
        </p:nvSpPr>
        <p:spPr/>
        <p:txBody>
          <a:bodyPr/>
          <a:lstStyle/>
          <a:p>
            <a:endParaRPr lang="en-GB" dirty="0"/>
          </a:p>
        </p:txBody>
      </p:sp>
      <p:sp>
        <p:nvSpPr>
          <p:cNvPr id="7" name="Rectangle 6"/>
          <p:cNvSpPr/>
          <p:nvPr/>
        </p:nvSpPr>
        <p:spPr>
          <a:xfrm>
            <a:off x="2832100" y="2717800"/>
            <a:ext cx="1701800" cy="711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Job Role</a:t>
            </a:r>
            <a:endParaRPr lang="en-GB" dirty="0">
              <a:solidFill>
                <a:sysClr val="windowText" lastClr="000000"/>
              </a:solidFill>
            </a:endParaRPr>
          </a:p>
        </p:txBody>
      </p:sp>
      <p:sp>
        <p:nvSpPr>
          <p:cNvPr id="11" name="Rectangle 10"/>
          <p:cNvSpPr/>
          <p:nvPr/>
        </p:nvSpPr>
        <p:spPr>
          <a:xfrm>
            <a:off x="1130300" y="4136531"/>
            <a:ext cx="1701800" cy="711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Manager</a:t>
            </a:r>
            <a:endParaRPr lang="en-GB" dirty="0">
              <a:solidFill>
                <a:sysClr val="windowText" lastClr="000000"/>
              </a:solidFill>
            </a:endParaRPr>
          </a:p>
        </p:txBody>
      </p:sp>
      <p:sp>
        <p:nvSpPr>
          <p:cNvPr id="12" name="Rectangle 11"/>
          <p:cNvSpPr/>
          <p:nvPr/>
        </p:nvSpPr>
        <p:spPr>
          <a:xfrm>
            <a:off x="4686300" y="4136531"/>
            <a:ext cx="1701800" cy="7112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ysClr val="windowText" lastClr="000000"/>
                </a:solidFill>
              </a:rPr>
              <a:t>Employee</a:t>
            </a:r>
            <a:endParaRPr lang="en-GB" dirty="0">
              <a:solidFill>
                <a:sysClr val="windowText" lastClr="000000"/>
              </a:solidFill>
            </a:endParaRPr>
          </a:p>
        </p:txBody>
      </p:sp>
      <p:cxnSp>
        <p:nvCxnSpPr>
          <p:cNvPr id="14" name="Straight Connector 13"/>
          <p:cNvCxnSpPr>
            <a:stCxn id="11" idx="0"/>
          </p:cNvCxnSpPr>
          <p:nvPr/>
        </p:nvCxnSpPr>
        <p:spPr>
          <a:xfrm flipV="1">
            <a:off x="1981200" y="3429000"/>
            <a:ext cx="1066800" cy="707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flipV="1">
            <a:off x="4216400" y="3429000"/>
            <a:ext cx="1041400" cy="707531"/>
          </a:xfrm>
          <a:prstGeom prst="line">
            <a:avLst/>
          </a:prstGeom>
        </p:spPr>
        <p:style>
          <a:lnRef idx="1">
            <a:schemeClr val="accent1"/>
          </a:lnRef>
          <a:fillRef idx="0">
            <a:schemeClr val="accent1"/>
          </a:fillRef>
          <a:effectRef idx="0">
            <a:schemeClr val="accent1"/>
          </a:effectRef>
          <a:fontRef idx="minor">
            <a:schemeClr val="tx1"/>
          </a:fontRef>
        </p:style>
      </p:cxnSp>
      <p:sp>
        <p:nvSpPr>
          <p:cNvPr id="17" name="Flowchart: Decision 16"/>
          <p:cNvSpPr/>
          <p:nvPr/>
        </p:nvSpPr>
        <p:spPr>
          <a:xfrm rot="19056664">
            <a:off x="4296558" y="3372096"/>
            <a:ext cx="342900" cy="541289"/>
          </a:xfrm>
          <a:prstGeom prst="flowChartDecision">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Flowchart: Decision 17"/>
          <p:cNvSpPr/>
          <p:nvPr/>
        </p:nvSpPr>
        <p:spPr>
          <a:xfrm rot="3013521">
            <a:off x="2669381" y="3363179"/>
            <a:ext cx="342900" cy="541289"/>
          </a:xfrm>
          <a:prstGeom prst="flowChartDecision">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94888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Principles</a:t>
            </a:r>
            <a:endParaRPr lang="en-GB" dirty="0"/>
          </a:p>
        </p:txBody>
      </p:sp>
      <p:sp>
        <p:nvSpPr>
          <p:cNvPr id="3" name="Content Placeholder 2"/>
          <p:cNvSpPr>
            <a:spLocks noGrp="1"/>
          </p:cNvSpPr>
          <p:nvPr>
            <p:ph idx="1"/>
          </p:nvPr>
        </p:nvSpPr>
        <p:spPr/>
        <p:txBody>
          <a:bodyPr/>
          <a:lstStyle/>
          <a:p>
            <a:r>
              <a:rPr lang="en-GB" dirty="0" smtClean="0"/>
              <a:t>Encapsulate what varies</a:t>
            </a:r>
          </a:p>
          <a:p>
            <a:pPr lvl="1"/>
            <a:r>
              <a:rPr lang="en-GB" dirty="0" smtClean="0"/>
              <a:t>Properties and methods are divided into as many classes as needed to reflect a real life situation</a:t>
            </a:r>
          </a:p>
          <a:p>
            <a:pPr lvl="1"/>
            <a:r>
              <a:rPr lang="en-GB" dirty="0" smtClean="0"/>
              <a:t>E.g.</a:t>
            </a:r>
          </a:p>
          <a:p>
            <a:pPr lvl="2"/>
            <a:r>
              <a:rPr lang="en-GB" dirty="0" smtClean="0"/>
              <a:t>Account as a base class</a:t>
            </a:r>
          </a:p>
          <a:p>
            <a:pPr lvl="2"/>
            <a:r>
              <a:rPr lang="en-GB" dirty="0" smtClean="0"/>
              <a:t>Current and Mortgage as subclasses</a:t>
            </a:r>
          </a:p>
          <a:p>
            <a:pPr lvl="2"/>
            <a:r>
              <a:rPr lang="en-GB" dirty="0" smtClean="0"/>
              <a:t>Current could be subdivided into Standard, Premium, Child</a:t>
            </a:r>
            <a:endParaRPr lang="en-GB" dirty="0"/>
          </a:p>
        </p:txBody>
      </p:sp>
    </p:spTree>
    <p:extLst>
      <p:ext uri="{BB962C8B-B14F-4D97-AF65-F5344CB8AC3E}">
        <p14:creationId xmlns:p14="http://schemas.microsoft.com/office/powerpoint/2010/main" val="40815995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 Principles</a:t>
            </a:r>
            <a:endParaRPr lang="en-GB" dirty="0"/>
          </a:p>
        </p:txBody>
      </p:sp>
      <p:sp>
        <p:nvSpPr>
          <p:cNvPr id="3" name="Content Placeholder 2"/>
          <p:cNvSpPr>
            <a:spLocks noGrp="1"/>
          </p:cNvSpPr>
          <p:nvPr>
            <p:ph idx="1"/>
          </p:nvPr>
        </p:nvSpPr>
        <p:spPr/>
        <p:txBody>
          <a:bodyPr/>
          <a:lstStyle/>
          <a:p>
            <a:r>
              <a:rPr lang="en-GB" dirty="0" smtClean="0"/>
              <a:t>Favour composition over inheritance</a:t>
            </a:r>
          </a:p>
          <a:p>
            <a:pPr lvl="1"/>
            <a:r>
              <a:rPr lang="en-GB" dirty="0" smtClean="0"/>
              <a:t>Objects can be created from a base class and inherit its properties and methods</a:t>
            </a:r>
          </a:p>
          <a:p>
            <a:pPr lvl="1"/>
            <a:r>
              <a:rPr lang="en-GB" dirty="0" smtClean="0"/>
              <a:t>Alternative is to use aggregation or composition to combine existing objects to make a new one</a:t>
            </a:r>
          </a:p>
          <a:p>
            <a:pPr lvl="2"/>
            <a:r>
              <a:rPr lang="en-GB" dirty="0" smtClean="0"/>
              <a:t>Less error prone</a:t>
            </a:r>
          </a:p>
          <a:p>
            <a:pPr lvl="2"/>
            <a:r>
              <a:rPr lang="en-GB" dirty="0" smtClean="0"/>
              <a:t>Simpler maintenance</a:t>
            </a:r>
          </a:p>
          <a:p>
            <a:pPr lvl="2"/>
            <a:endParaRPr lang="en-GB" dirty="0"/>
          </a:p>
          <a:p>
            <a:pPr lvl="1"/>
            <a:r>
              <a:rPr lang="en-GB" dirty="0" smtClean="0"/>
              <a:t>Workforce – employees and manager</a:t>
            </a:r>
            <a:endParaRPr lang="en-GB" dirty="0"/>
          </a:p>
        </p:txBody>
      </p:sp>
    </p:spTree>
    <p:extLst>
      <p:ext uri="{BB962C8B-B14F-4D97-AF65-F5344CB8AC3E}">
        <p14:creationId xmlns:p14="http://schemas.microsoft.com/office/powerpoint/2010/main" val="2835610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1882</TotalTime>
  <Words>410</Words>
  <Application>Microsoft Office PowerPoint</Application>
  <PresentationFormat>On-screen Show (4:3)</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Object Oriented Programming</vt:lpstr>
      <vt:lpstr>Abstract, Virtual, Static</vt:lpstr>
      <vt:lpstr>Aggregation</vt:lpstr>
      <vt:lpstr>Composition Aggregation</vt:lpstr>
      <vt:lpstr>Composition Aggregation</vt:lpstr>
      <vt:lpstr>Association Aggregation</vt:lpstr>
      <vt:lpstr>Association Aggregation</vt:lpstr>
      <vt:lpstr>Design Principles</vt:lpstr>
      <vt:lpstr>Design Principles</vt:lpstr>
      <vt:lpstr>Design Principles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Darren Smith</dc:creator>
  <cp:lastModifiedBy>Darren Smith</cp:lastModifiedBy>
  <cp:revision>24</cp:revision>
  <dcterms:created xsi:type="dcterms:W3CDTF">2016-12-01T09:48:30Z</dcterms:created>
  <dcterms:modified xsi:type="dcterms:W3CDTF">2017-10-09T11:02:03Z</dcterms:modified>
</cp:coreProperties>
</file>