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98" r:id="rId2"/>
    <p:sldId id="274" r:id="rId3"/>
    <p:sldId id="281" r:id="rId4"/>
    <p:sldId id="282" r:id="rId5"/>
    <p:sldId id="296" r:id="rId6"/>
    <p:sldId id="297" r:id="rId7"/>
    <p:sldId id="284" r:id="rId8"/>
    <p:sldId id="285" r:id="rId9"/>
    <p:sldId id="294" r:id="rId10"/>
    <p:sldId id="287" r:id="rId11"/>
    <p:sldId id="286" r:id="rId12"/>
    <p:sldId id="288" r:id="rId13"/>
    <p:sldId id="290" r:id="rId14"/>
    <p:sldId id="299" r:id="rId15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3300"/>
    <a:srgbClr val="9966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8" autoAdjust="0"/>
    <p:restoredTop sz="79424" autoAdjust="0"/>
  </p:normalViewPr>
  <p:slideViewPr>
    <p:cSldViewPr>
      <p:cViewPr varScale="1">
        <p:scale>
          <a:sx n="74" d="100"/>
          <a:sy n="74" d="100"/>
        </p:scale>
        <p:origin x="60" y="3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90EDD15-38DB-436B-B9F0-14EDBE3C06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44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6216E6-9EFC-4AFE-9D84-1F703B94AE2F}" type="slidenum">
              <a:rPr lang="en-GB" altLang="en-US" i="0" smtClean="0"/>
              <a:pPr eaLnBrk="1" hangingPunct="1"/>
              <a:t>1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152400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9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Beware of overwriting scope!</a:t>
            </a:r>
          </a:p>
          <a:p>
            <a:endParaRPr lang="en-GB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00FFF5-0D26-4BEA-A9ED-CC05A06517DA}" type="slidenum">
              <a:rPr lang="en-GB" altLang="en-US" i="0" smtClean="0"/>
              <a:pPr eaLnBrk="1" hangingPunct="1"/>
              <a:t>5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6837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dirty="0"/>
              <a:t>Sometimes it is desirable to keep the same instance of a local variable between successive procedure calls, in VB this can be achieved by using the </a:t>
            </a:r>
            <a:r>
              <a:rPr lang="en-GB" sz="1100" b="1" dirty="0"/>
              <a:t>static</a:t>
            </a:r>
            <a:r>
              <a:rPr lang="en-GB" sz="1100" dirty="0"/>
              <a:t> keyword (instead of </a:t>
            </a:r>
            <a:r>
              <a:rPr lang="en-GB" sz="1100" b="1" dirty="0"/>
              <a:t>dim</a:t>
            </a:r>
            <a:r>
              <a:rPr lang="en-GB" sz="1100" dirty="0"/>
              <a:t>), e.g. 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GB" sz="1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sz="1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20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</a:t>
            </a:r>
            <a:r>
              <a:rPr lang="en-GB" baseline="0" dirty="0"/>
              <a:t> scope, e.g. n, product, count.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4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</a:t>
            </a:r>
            <a:r>
              <a:rPr lang="en-GB" baseline="0" dirty="0"/>
              <a:t> scope, e.g. n, product, count.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4E4C7-0BB6-43E6-B0A7-750A0E3BA87A}" type="slidenum">
              <a:rPr lang="en-GB"/>
              <a:pPr/>
              <a:t>12</a:t>
            </a:fld>
            <a:endParaRPr lang="en-GB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12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4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068638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8B7AF31-4172-468D-BF18-06C454C576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4722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5070-CD6C-492C-8713-6ADC9565A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6864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9FF1D-A1DB-41BF-9327-F01C20204B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6093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3645-B982-450F-BB3A-0485B4548C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3553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E4C80-A387-4605-912F-9056E4D690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8896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F1A7-EC48-47A9-87A1-D20C86695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8769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DCEC8-75E9-4323-BBB7-1AEA9C9441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09512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4554C-B2DE-4952-A83A-912F305F49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012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132C7-E05D-468D-9F70-41E546217E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7882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1C4B-3F4E-4EBB-A2DA-0100BE9DE7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063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64018-44BC-4FF6-BD36-A0A9F8CE15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5150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>
              <a:defRPr/>
            </a:pPr>
            <a:fld id="{19B2268B-6612-4A99-BD55-4E144CE2A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/>
              <a:t>A Level Computer Science </a:t>
            </a:r>
            <a:br>
              <a:rPr lang="en-GB" altLang="en-US" sz="3600" dirty="0"/>
            </a:br>
            <a:r>
              <a:rPr lang="en-GB" altLang="en-US" sz="3600"/>
              <a:t>AQA 7516/1</a:t>
            </a:r>
            <a:endParaRPr lang="en-GB" altLang="en-US" sz="2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/>
              <a:t>C# Programming 4 – Subroutines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12260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Function Declaration (with 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2627784" cy="5638800"/>
          </a:xfrm>
        </p:spPr>
        <p:txBody>
          <a:bodyPr/>
          <a:lstStyle/>
          <a:p>
            <a:r>
              <a:rPr lang="en-GB" sz="2400" dirty="0"/>
              <a:t>Any data needed by a function should be passed as a parameter.</a:t>
            </a:r>
          </a:p>
          <a:p>
            <a:r>
              <a:rPr lang="en-GB" sz="2400" dirty="0"/>
              <a:t>The parameter declaration </a:t>
            </a:r>
            <a:r>
              <a:rPr lang="en-GB" sz="2400" dirty="0">
                <a:latin typeface="Consolas" panose="020B0609020204030204" pitchFamily="49" charset="0"/>
              </a:rPr>
              <a:t>n</a:t>
            </a:r>
            <a:r>
              <a:rPr lang="en-GB" sz="2400" dirty="0"/>
              <a:t> is a local variable.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1284" y="762000"/>
            <a:ext cx="57606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static void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Main(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f;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f = Factorial(4);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"4! = {0}"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, f);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static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Factorial(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product = 1;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count = 1; count &lt;= n; count++)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  product = product * count;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product;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031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and Arguments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parameter</a:t>
            </a:r>
            <a:r>
              <a:rPr lang="en-GB" dirty="0"/>
              <a:t> is a means of passing a value into a subroutine call, or a container for bringing a value back.</a:t>
            </a:r>
          </a:p>
          <a:p>
            <a:pPr lvl="1"/>
            <a:r>
              <a:rPr lang="en-GB" dirty="0"/>
              <a:t>Parameters are defined with the subroutine definition.</a:t>
            </a:r>
          </a:p>
          <a:p>
            <a:r>
              <a:rPr lang="en-GB" b="1" dirty="0"/>
              <a:t>Arguments</a:t>
            </a:r>
            <a:r>
              <a:rPr lang="en-GB" dirty="0"/>
              <a:t> are </a:t>
            </a:r>
            <a:r>
              <a:rPr lang="en-GB" u="sng" dirty="0"/>
              <a:t>mapped to parameters </a:t>
            </a:r>
            <a:r>
              <a:rPr lang="en-GB" dirty="0"/>
              <a:t>when the subroutine is called.</a:t>
            </a:r>
          </a:p>
          <a:p>
            <a:pPr lvl="1"/>
            <a:r>
              <a:rPr lang="en-GB" dirty="0"/>
              <a:t>Arguments can be literals, constants, variables or the result of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30402256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Parameters and Arguments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764704"/>
            <a:ext cx="884701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27063"/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Number, f;</a:t>
            </a:r>
          </a:p>
          <a:p>
            <a:pPr marL="627063"/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27063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627063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f = Factorial(Number);</a:t>
            </a:r>
          </a:p>
          <a:p>
            <a:pPr marL="627063"/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"{0}! = {1}"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Number, f);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27063"/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product = 1;</a:t>
            </a:r>
          </a:p>
          <a:p>
            <a:pPr marL="627063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count = 1; count &lt;= n; count++)</a:t>
            </a:r>
          </a:p>
          <a:p>
            <a:pPr marL="627063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product = product * count;</a:t>
            </a:r>
          </a:p>
          <a:p>
            <a:pPr marL="627063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product;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Callout 1"/>
          <p:cNvSpPr/>
          <p:nvPr/>
        </p:nvSpPr>
        <p:spPr bwMode="auto">
          <a:xfrm>
            <a:off x="5940152" y="3933056"/>
            <a:ext cx="2870352" cy="1872208"/>
          </a:xfrm>
          <a:prstGeom prst="wedgeEllipseCallout">
            <a:avLst>
              <a:gd name="adj1" fmla="val 60517"/>
              <a:gd name="adj2" fmla="val 654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Coding Expert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says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“It is best to try to use </a:t>
            </a:r>
            <a:r>
              <a:rPr lang="en-GB" sz="1400" u="sng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different</a:t>
            </a:r>
            <a:r>
              <a:rPr lang="en-GB" sz="14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 names for parameters and arguments, it helps code readability.”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03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and </a:t>
            </a:r>
            <a:r>
              <a:rPr lang="en-GB" sz="3600" dirty="0"/>
              <a:t>Reference</a:t>
            </a:r>
            <a:r>
              <a:rPr lang="en-GB" dirty="0"/>
              <a:t>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/>
              <a:t>What do you think will be written to the screen?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68797"/>
              </p:ext>
            </p:extLst>
          </p:nvPr>
        </p:nvGraphicFramePr>
        <p:xfrm>
          <a:off x="5004048" y="1416233"/>
          <a:ext cx="396044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Memory</a:t>
                      </a:r>
                      <a:r>
                        <a:rPr lang="en-GB" sz="1400" baseline="0" dirty="0"/>
                        <a:t> Address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i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lowchart: Process 7"/>
          <p:cNvSpPr/>
          <p:nvPr/>
        </p:nvSpPr>
        <p:spPr bwMode="auto">
          <a:xfrm>
            <a:off x="5004049" y="2706569"/>
            <a:ext cx="3960440" cy="309869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This is called passing by </a:t>
            </a:r>
            <a:r>
              <a:rPr lang="en-GB" sz="2000" b="1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value.</a:t>
            </a:r>
          </a:p>
          <a:p>
            <a:endParaRPr lang="en-GB" sz="2000" dirty="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  <a:p>
            <a:r>
              <a:rPr lang="en-GB" sz="20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A new variable is created and the </a:t>
            </a:r>
            <a:r>
              <a:rPr lang="en-GB" sz="2000" b="1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value</a:t>
            </a:r>
            <a:r>
              <a:rPr lang="en-GB" sz="20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 of the argument is copied into it.</a:t>
            </a:r>
          </a:p>
          <a:p>
            <a:endParaRPr lang="en-GB" sz="2000" dirty="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  <a:p>
            <a:r>
              <a:rPr lang="en-GB" sz="20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This keeps the argument free from accidental corruption within the branched subroutine.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sz="2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00940"/>
              </p:ext>
            </p:extLst>
          </p:nvPr>
        </p:nvGraphicFramePr>
        <p:xfrm>
          <a:off x="5004048" y="1412559"/>
          <a:ext cx="396044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Memory</a:t>
                      </a:r>
                      <a:r>
                        <a:rPr lang="en-GB" sz="1400" baseline="0" dirty="0"/>
                        <a:t> Address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i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  <a:r>
                        <a:rPr lang="en-GB" sz="1400" baseline="0" dirty="0"/>
                        <a:t>  20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7686565" y="2314686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597" y="1411498"/>
            <a:ext cx="4518248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27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and </a:t>
            </a:r>
            <a:r>
              <a:rPr lang="en-GB" sz="3600" dirty="0"/>
              <a:t>Reference</a:t>
            </a:r>
            <a:r>
              <a:rPr lang="en-GB" dirty="0"/>
              <a:t>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/>
              <a:t>What do you think will be written to the screen this time?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88482"/>
              </p:ext>
            </p:extLst>
          </p:nvPr>
        </p:nvGraphicFramePr>
        <p:xfrm>
          <a:off x="5004048" y="1416233"/>
          <a:ext cx="396044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Memory</a:t>
                      </a:r>
                      <a:r>
                        <a:rPr lang="en-GB" sz="1400" baseline="0" dirty="0"/>
                        <a:t> Address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i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lowchart: Process 7"/>
          <p:cNvSpPr/>
          <p:nvPr/>
        </p:nvSpPr>
        <p:spPr bwMode="auto">
          <a:xfrm>
            <a:off x="5004048" y="2852935"/>
            <a:ext cx="3960440" cy="2952329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sz="200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This is</a:t>
            </a:r>
            <a:r>
              <a:rPr kumimoji="0" lang="en-GB" sz="2000" i="0" u="none" strike="noStrike" cap="none" normalizeH="0" dirty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 called passing by </a:t>
            </a:r>
            <a:r>
              <a:rPr kumimoji="0" lang="en-GB" sz="2000" b="1" i="0" u="none" strike="noStrike" cap="none" normalizeH="0" dirty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reference.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baseline="0" dirty="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baseline="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A new variable is created and the </a:t>
            </a:r>
            <a:r>
              <a:rPr lang="en-GB" sz="2000" b="1" baseline="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address</a:t>
            </a:r>
            <a:r>
              <a:rPr lang="en-GB" sz="20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 </a:t>
            </a:r>
            <a:r>
              <a:rPr lang="en-GB" sz="2000" baseline="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of the parameter is stored in</a:t>
            </a:r>
            <a:r>
              <a:rPr lang="en-GB" sz="20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 it.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sz="2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This allows the function to modify the original variable.</a:t>
            </a:r>
            <a:endParaRPr kumimoji="0" lang="en-GB" sz="200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03694"/>
              </p:ext>
            </p:extLst>
          </p:nvPr>
        </p:nvGraphicFramePr>
        <p:xfrm>
          <a:off x="5004048" y="1412775"/>
          <a:ext cx="396044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Memory</a:t>
                      </a:r>
                      <a:r>
                        <a:rPr lang="en-GB" sz="1400" baseline="0" dirty="0"/>
                        <a:t> Address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i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7704494" y="1943094"/>
            <a:ext cx="2160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597" y="1411498"/>
            <a:ext cx="4518248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MyProc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MyProc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495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Key Vocabulary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altLang="en-US" dirty="0"/>
              <a:t>Subroutine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dirty="0"/>
              <a:t>(Method)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dirty="0"/>
              <a:t>Procedure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dirty="0"/>
              <a:t>Function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dirty="0" smtClean="0"/>
              <a:t>Parameter (formal)</a:t>
            </a:r>
            <a:endParaRPr lang="en-GB" altLang="en-US" dirty="0"/>
          </a:p>
          <a:p>
            <a:pPr marL="609600" indent="-609600" eaLnBrk="1" hangingPunct="1">
              <a:buFontTx/>
              <a:buNone/>
            </a:pPr>
            <a:r>
              <a:rPr lang="en-GB" altLang="en-US" dirty="0" smtClean="0"/>
              <a:t>Argument (actual parameter)</a:t>
            </a:r>
            <a:endParaRPr lang="en-GB" altLang="en-US" dirty="0"/>
          </a:p>
          <a:p>
            <a:pPr marL="609600" indent="-609600" eaLnBrk="1" hangingPunct="1">
              <a:buFontTx/>
              <a:buNone/>
            </a:pPr>
            <a:r>
              <a:rPr lang="en-GB" altLang="en-US" dirty="0"/>
              <a:t>Value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9014859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are subroutines?</a:t>
            </a:r>
            <a:endParaRPr lang="en-GB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Self-contained statement blocks that perform a specific function</a:t>
            </a:r>
          </a:p>
          <a:p>
            <a:r>
              <a:rPr lang="en-GB" dirty="0"/>
              <a:t>Called by identifier name </a:t>
            </a:r>
          </a:p>
          <a:p>
            <a:r>
              <a:rPr lang="en-GB" dirty="0"/>
              <a:t>Program control returns to the call position after execution of the called subroutine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84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Subroutines?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2400" b="1" dirty="0"/>
              <a:t>Avoid repeating code </a:t>
            </a:r>
            <a:r>
              <a:rPr lang="en-GB" sz="2400" dirty="0"/>
              <a:t>– by calling a subroutine as many times as that block of code needs to be executed</a:t>
            </a:r>
          </a:p>
          <a:p>
            <a:r>
              <a:rPr lang="en-GB" sz="2400" b="1" dirty="0"/>
              <a:t>Make code more readable </a:t>
            </a:r>
            <a:r>
              <a:rPr lang="en-GB" sz="2400" dirty="0"/>
              <a:t>– by abstracting blocks of code into a subroutine with a meaningful name</a:t>
            </a:r>
          </a:p>
          <a:p>
            <a:r>
              <a:rPr lang="en-GB" sz="2400" b="1" dirty="0"/>
              <a:t>Can use a subroutine in other programs </a:t>
            </a:r>
            <a:r>
              <a:rPr lang="en-GB" sz="2400" dirty="0"/>
              <a:t>– build up a library of subroutines to use</a:t>
            </a:r>
            <a:endParaRPr lang="en-GB" sz="2400" b="1" dirty="0"/>
          </a:p>
          <a:p>
            <a:r>
              <a:rPr lang="en-GB" sz="2400" b="1" dirty="0"/>
              <a:t>Group larger tasks into manageable steps </a:t>
            </a:r>
            <a:r>
              <a:rPr lang="en-GB" sz="2400" dirty="0"/>
              <a:t>– subroutines can be coded by different programmers in a team project</a:t>
            </a:r>
          </a:p>
          <a:p>
            <a:r>
              <a:rPr lang="en-GB" sz="2400" b="1" dirty="0"/>
              <a:t>Can make debugging easier</a:t>
            </a:r>
            <a:r>
              <a:rPr lang="en-GB" sz="2400" dirty="0"/>
              <a:t> – subroutines can be tested independently (black/white box testing)</a:t>
            </a:r>
          </a:p>
          <a:p>
            <a:r>
              <a:rPr lang="en-GB" sz="2400" b="1" dirty="0"/>
              <a:t>Can restrict variable scope </a:t>
            </a:r>
            <a:r>
              <a:rPr lang="en-GB" sz="2400" dirty="0"/>
              <a:t>- local variable restrict the scope of ‘damage’ a badly coded subroutine can do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082678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Variable Scope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Global</a:t>
            </a:r>
          </a:p>
          <a:p>
            <a:pPr lvl="1" eaLnBrk="1" hangingPunct="1"/>
            <a:r>
              <a:rPr lang="en-GB" altLang="en-US" dirty="0"/>
              <a:t>Declared at the beginning of the program</a:t>
            </a:r>
          </a:p>
          <a:p>
            <a:pPr lvl="1" eaLnBrk="1" hangingPunct="1"/>
            <a:r>
              <a:rPr lang="en-GB" altLang="en-US" dirty="0"/>
              <a:t>Accessible throughout the program</a:t>
            </a:r>
          </a:p>
          <a:p>
            <a:pPr eaLnBrk="1" hangingPunct="1">
              <a:buFontTx/>
              <a:buNone/>
            </a:pPr>
            <a:r>
              <a:rPr lang="en-GB" altLang="en-US" dirty="0"/>
              <a:t>Local</a:t>
            </a:r>
          </a:p>
          <a:p>
            <a:pPr lvl="1" eaLnBrk="1" hangingPunct="1"/>
            <a:r>
              <a:rPr lang="en-GB" altLang="en-US" dirty="0"/>
              <a:t>Accessible only within subroutine where declared</a:t>
            </a:r>
          </a:p>
          <a:p>
            <a:pPr marL="0" indent="0" eaLnBrk="1" hangingPunct="1"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983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Variables no longer exist  when they go out of scope.</a:t>
            </a:r>
          </a:p>
          <a:p>
            <a:r>
              <a:rPr lang="en-GB" sz="2800" dirty="0"/>
              <a:t>A global variable ceases to exist when the program is closed.</a:t>
            </a:r>
          </a:p>
          <a:p>
            <a:r>
              <a:rPr lang="en-GB" sz="2800" dirty="0"/>
              <a:t>A local variable ceases to exist when the procedure has finished executing. </a:t>
            </a:r>
          </a:p>
          <a:p>
            <a:r>
              <a:rPr lang="en-GB" sz="2800" dirty="0"/>
              <a:t>Another execution of the procedure creates a new instance of the local variable, it isn’t the same one, hence cannot retain the value assigned to it.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5536" y="4725144"/>
            <a:ext cx="3384376" cy="1185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dirty="0"/>
              <a:t>When do we use global variables?</a:t>
            </a:r>
          </a:p>
        </p:txBody>
      </p:sp>
    </p:spTree>
    <p:extLst>
      <p:ext uri="{BB962C8B-B14F-4D97-AF65-F5344CB8AC3E}">
        <p14:creationId xmlns:p14="http://schemas.microsoft.com/office/powerpoint/2010/main" val="28593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Subroutine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b="1" dirty="0"/>
              <a:t>Functions</a:t>
            </a:r>
          </a:p>
          <a:p>
            <a:pPr lvl="1"/>
            <a:r>
              <a:rPr lang="en-GB" sz="2400" dirty="0"/>
              <a:t>Called as part of an expression (called in-line), e.g.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Input(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a number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GB" sz="2400" dirty="0"/>
              <a:t>Always return a value</a:t>
            </a:r>
          </a:p>
          <a:p>
            <a:r>
              <a:rPr lang="en-GB" sz="2800" b="1" dirty="0"/>
              <a:t>Procedures</a:t>
            </a:r>
          </a:p>
          <a:p>
            <a:pPr lvl="1"/>
            <a:r>
              <a:rPr lang="en-GB" sz="2400" dirty="0"/>
              <a:t>Called as a statement in its own right, e.g.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Output(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GB" sz="2400" dirty="0"/>
              <a:t>Does not return a value (but can pass by reference none, one or many parameters)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53463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Procedure Declaration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/>
              <a:t>A procedure call is a statement in its own right.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Parameters are not always required (but the brackets are).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700808"/>
            <a:ext cx="662473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 void 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Main(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   Hello();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 void 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Hello()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532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Bad Function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2951312" cy="5638800"/>
          </a:xfrm>
        </p:spPr>
        <p:txBody>
          <a:bodyPr/>
          <a:lstStyle/>
          <a:p>
            <a:r>
              <a:rPr lang="en-GB" sz="2400" dirty="0"/>
              <a:t>A function call is part of an expression, in this case an assignment statement.</a:t>
            </a:r>
          </a:p>
          <a:p>
            <a:r>
              <a:rPr lang="en-GB" sz="2400" dirty="0"/>
              <a:t>Functions should be self-contained.</a:t>
            </a:r>
          </a:p>
          <a:p>
            <a:r>
              <a:rPr lang="en-GB" sz="2400" dirty="0"/>
              <a:t>What is wrong with this code?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762000"/>
            <a:ext cx="583264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27063"/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marL="627063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 = 4;</a:t>
            </a:r>
          </a:p>
          <a:p>
            <a:pPr marL="627063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f = Factorial();</a:t>
            </a:r>
          </a:p>
          <a:p>
            <a:pPr marL="627063"/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"4! = {0}"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f);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Factorial()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27063"/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product = 1;</a:t>
            </a:r>
          </a:p>
          <a:p>
            <a:pPr marL="627063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count = 1; count &lt;= n; count++)</a:t>
            </a:r>
          </a:p>
          <a:p>
            <a:pPr marL="627063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product = product * count;</a:t>
            </a:r>
          </a:p>
          <a:p>
            <a:pPr marL="627063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product;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359532" y="4932954"/>
            <a:ext cx="2232248" cy="126072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This function</a:t>
            </a:r>
            <a:r>
              <a:rPr kumimoji="0" lang="en-GB" sz="1800" i="0" u="none" strike="noStrike" cap="none" normalizeH="0" dirty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 is not self-contained because it relies on a global variable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90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Technological awakening design template">
  <a:themeElements>
    <a:clrScheme name="1_Technological awakening design template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Technological awakening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chnological awakening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chnological awakening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1026</Words>
  <Application>Microsoft Office PowerPoint</Application>
  <PresentationFormat>On-screen Show (4:3)</PresentationFormat>
  <Paragraphs>225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Consolas</vt:lpstr>
      <vt:lpstr>Gill Sans Light</vt:lpstr>
      <vt:lpstr>ヒラギノ角ゴ ProN W3</vt:lpstr>
      <vt:lpstr>1_Technological awakening design template</vt:lpstr>
      <vt:lpstr>A Level Computer Science  AQA 7516/1</vt:lpstr>
      <vt:lpstr>Key Vocabulary</vt:lpstr>
      <vt:lpstr>What are subroutines?</vt:lpstr>
      <vt:lpstr>Why Use Subroutines?</vt:lpstr>
      <vt:lpstr>Variable Scope</vt:lpstr>
      <vt:lpstr>Variable Scope</vt:lpstr>
      <vt:lpstr>Types of Subroutine</vt:lpstr>
      <vt:lpstr>Procedure Declaration</vt:lpstr>
      <vt:lpstr>Bad Function Declaration </vt:lpstr>
      <vt:lpstr>Function Declaration (with parameters)</vt:lpstr>
      <vt:lpstr>Parameters and Arguments</vt:lpstr>
      <vt:lpstr>Parameters and Arguments</vt:lpstr>
      <vt:lpstr>Value and Reference Parameters</vt:lpstr>
      <vt:lpstr>Value and Reference Parameters</vt:lpstr>
    </vt:vector>
  </TitlesOfParts>
  <Company>Payne-Gallway Publishers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Darren Smith</cp:lastModifiedBy>
  <cp:revision>558</cp:revision>
  <cp:lastPrinted>1601-01-01T00:00:00Z</cp:lastPrinted>
  <dcterms:created xsi:type="dcterms:W3CDTF">2001-07-31T14:37:55Z</dcterms:created>
  <dcterms:modified xsi:type="dcterms:W3CDTF">2017-12-06T09:28:02Z</dcterms:modified>
</cp:coreProperties>
</file>