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60" r:id="rId4"/>
    <p:sldId id="265" r:id="rId5"/>
    <p:sldId id="266" r:id="rId6"/>
    <p:sldId id="290" r:id="rId7"/>
    <p:sldId id="291" r:id="rId8"/>
    <p:sldId id="292" r:id="rId9"/>
    <p:sldId id="261" r:id="rId10"/>
    <p:sldId id="262" r:id="rId11"/>
    <p:sldId id="263" r:id="rId12"/>
    <p:sldId id="270" r:id="rId13"/>
    <p:sldId id="285" r:id="rId14"/>
    <p:sldId id="271" r:id="rId15"/>
    <p:sldId id="272" r:id="rId16"/>
    <p:sldId id="274" r:id="rId17"/>
    <p:sldId id="287" r:id="rId18"/>
    <p:sldId id="286" r:id="rId19"/>
    <p:sldId id="277" r:id="rId20"/>
    <p:sldId id="278" r:id="rId21"/>
    <p:sldId id="282" r:id="rId22"/>
    <p:sldId id="293" r:id="rId23"/>
    <p:sldId id="284" r:id="rId24"/>
    <p:sldId id="294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84686" autoAdjust="0"/>
  </p:normalViewPr>
  <p:slideViewPr>
    <p:cSldViewPr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45BB6-9357-4FC6-95E8-7A8C7A462F1D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23407-8469-4499-B0BE-7D9DF8AF3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0EDD15-38DB-436B-B9F0-14EDBE3C0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216E6-9EFC-4AFE-9D84-1F703B94AE2F}" type="slidenum">
              <a:rPr lang="en-GB" altLang="en-US" i="0" smtClean="0"/>
              <a:pPr eaLnBrk="1" hangingPunct="1"/>
              <a:t>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952965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C125BC-C5DE-4FBC-ACF8-CB7C5C97A700}" type="slidenum">
              <a:rPr lang="en-GB" altLang="en-US" i="0" smtClean="0"/>
              <a:pPr eaLnBrk="1" hangingPunct="1"/>
              <a:t>11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73300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aseline="0" dirty="0"/>
              <a:t>00:00 01/01/0001 to 23:59:59 31/12/9999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Formatting, e.g. </a:t>
            </a:r>
          </a:p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Date = new </a:t>
            </a: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(1977,5,14); //irrespective of locale</a:t>
            </a:r>
          </a:p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Console.WriteLine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Date.ToString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("d M y")); </a:t>
            </a:r>
          </a:p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065B61-0404-4916-A7F0-DD6D01859D72}" type="slidenum">
              <a:rPr lang="en-GB" altLang="en-US" i="0" smtClean="0"/>
              <a:pPr eaLnBrk="1" hangingPunct="1"/>
              <a:t>12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22893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Console.WriteLine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(Number1.ToString() + "+" + Number2.ToString() + "=" + Sum);  //dreadful programming</a:t>
            </a:r>
          </a:p>
          <a:p>
            <a:endParaRPr kumimoji="1" lang="en-GB" alt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995184-FD07-4E5B-9914-A59E06641E36}" type="slidenum">
              <a:rPr lang="en-GB" altLang="en-US" i="0" smtClean="0"/>
              <a:pPr eaLnBrk="1" hangingPunct="1"/>
              <a:t>13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73952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Average = Sum / 2.0;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Average = Sum / 2d;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2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B1F0B-EBE8-4C93-955C-C68243CC21A0}" type="slidenum">
              <a:rPr lang="en-GB" altLang="en-US" i="0" smtClean="0"/>
              <a:pPr eaLnBrk="1" hangingPunct="1"/>
              <a:t>14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45643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3E77EC-D72E-4507-8586-4264E0A5497E}" type="slidenum">
              <a:rPr lang="en-GB" altLang="en-US" i="0" smtClean="0"/>
              <a:pPr eaLnBrk="1" hangingPunct="1"/>
              <a:t>15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59346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7557F8-A244-499C-81EB-675C51FFE3E6}" type="slidenum">
              <a:rPr lang="en-GB" altLang="en-US" i="0" smtClean="0"/>
              <a:pPr eaLnBrk="1" hangingPunct="1"/>
              <a:t>16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56903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ECDCA-3A2B-4F6F-B803-4B71F26E434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70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7557F8-A244-499C-81EB-675C51FFE3E6}" type="slidenum">
              <a:rPr lang="en-GB" altLang="en-US" i="0" smtClean="0"/>
              <a:pPr eaLnBrk="1" hangingPunct="1"/>
              <a:t>18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57176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4807">
              <a:defRPr/>
            </a:pPr>
            <a:r>
              <a:rPr lang="en-GB" altLang="en-US" b="0" dirty="0"/>
              <a:t>Q: What is the difference between ‘6’ and 6?</a:t>
            </a:r>
            <a:r>
              <a:rPr lang="en-US" altLang="en-US" b="0" baseline="0" dirty="0"/>
              <a:t>  </a:t>
            </a:r>
          </a:p>
          <a:p>
            <a:pPr defTabSz="874807">
              <a:defRPr/>
            </a:pPr>
            <a:r>
              <a:rPr lang="en-US" altLang="en-US" b="0" baseline="0" dirty="0"/>
              <a:t>A: Same as difference between ‘1’ and 1. ASCII code for ‘0’ = 48</a:t>
            </a:r>
            <a:endParaRPr lang="en-GB" altLang="en-US" b="0" dirty="0"/>
          </a:p>
          <a:p>
            <a:pPr defTabSz="874807">
              <a:defRPr/>
            </a:pPr>
            <a:endParaRPr lang="en-GB" dirty="0"/>
          </a:p>
          <a:p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3A6579-C9DA-437C-9188-467FD1674AA1}" type="slidenum">
              <a:rPr lang="en-GB" altLang="en-US" i="0" smtClean="0"/>
              <a:pPr eaLnBrk="1" hangingPunct="1"/>
              <a:t>19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131721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ASCII/Unicode 7 – alert.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C7FEFC-3547-421B-855C-16EED4D8E097}" type="slidenum">
              <a:rPr lang="en-GB" altLang="en-US" i="0" smtClean="0"/>
              <a:pPr eaLnBrk="1" hangingPunct="1"/>
              <a:t>20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416467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188697-9AD2-4331-BED5-C9CFBABDBEB2}" type="slidenum">
              <a:rPr lang="en-GB" altLang="en-US" i="0" smtClean="0"/>
              <a:pPr eaLnBrk="1" hangingPunct="1"/>
              <a:t>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127741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XNA</a:t>
            </a:r>
            <a:r>
              <a:rPr lang="en-GB" baseline="0" dirty="0"/>
              <a:t> ‘</a:t>
            </a:r>
            <a:r>
              <a:rPr lang="en-GB" baseline="0" dirty="0" err="1"/>
              <a:t>Moodlight</a:t>
            </a:r>
            <a:r>
              <a:rPr lang="en-GB" baseline="0" dirty="0"/>
              <a:t>’ to illustrate how C# handles rollover.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EDD15-38DB-436B-B9F0-14EDBE3C060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74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const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double PI = 3.14;</a:t>
            </a:r>
          </a:p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Radius;</a:t>
            </a:r>
          </a:p>
          <a:p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double Area;</a:t>
            </a:r>
          </a:p>
          <a:p>
            <a:endParaRPr kumimoji="1" lang="en-GB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Console.WriteLine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(“AREA</a:t>
            </a:r>
            <a:r>
              <a:rPr kumimoji="1" lang="en-GB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A CIRCLE\n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Console.Write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("Enter radius of circle (mm): ");</a:t>
            </a:r>
          </a:p>
          <a:p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Radius = </a:t>
            </a: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.Parse(</a:t>
            </a: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Console.ReadLine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());</a:t>
            </a:r>
          </a:p>
          <a:p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Area = PI * Radius * Radius;</a:t>
            </a:r>
          </a:p>
          <a:p>
            <a:endParaRPr kumimoji="1" lang="en-GB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Console.WriteLine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("Area = {0} mm\xB2", </a:t>
            </a:r>
            <a:r>
              <a:rPr kumimoji="1" lang="en-GB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Area.ToString</a:t>
            </a:r>
            <a:r>
              <a:rPr kumimoji="1" lang="en-GB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("0.0#"));</a:t>
            </a:r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77B290-A07D-48B0-A208-11A62C6AA57E}" type="slidenum">
              <a:rPr lang="en-GB" altLang="en-US" i="0" smtClean="0"/>
              <a:pPr eaLnBrk="1" hangingPunct="1"/>
              <a:t>24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60106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Algorithm communicates computation to humans not computers.</a:t>
            </a: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71E42-F9CE-4716-B731-5209CFC630A6}" type="slidenum">
              <a:rPr lang="en-GB" altLang="en-US" smtClean="0"/>
              <a:pPr eaLnBrk="1" hangingPunct="1"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714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C01A3B-759B-4A05-ACA4-35EF0FFD5043}" type="slidenum">
              <a:rPr lang="en-GB" altLang="en-US" smtClean="0"/>
              <a:pPr eaLnBrk="1" hangingPunct="1"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5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0A51-DFDD-408A-9B98-5002DE153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8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Applications</a:t>
            </a:r>
            <a:r>
              <a:rPr lang="en-GB" baseline="0" dirty="0"/>
              <a:t> written in </a:t>
            </a:r>
            <a:r>
              <a:rPr lang="en-GB" dirty="0"/>
              <a:t>C++ include Apple’s OS X and most Adobe software.</a:t>
            </a:r>
          </a:p>
          <a:p>
            <a:r>
              <a:rPr lang="en-GB" dirty="0"/>
              <a:t>C and C++</a:t>
            </a:r>
            <a:r>
              <a:rPr lang="en-GB" baseline="0" dirty="0"/>
              <a:t> closely matches machine code.</a:t>
            </a:r>
            <a:endParaRPr lang="en-GB" dirty="0"/>
          </a:p>
          <a:p>
            <a:r>
              <a:rPr lang="en-GB" dirty="0"/>
              <a:t>Java is not great for real-time applications.</a:t>
            </a:r>
          </a:p>
          <a:p>
            <a:endParaRPr lang="en-GB" dirty="0"/>
          </a:p>
          <a:p>
            <a:r>
              <a:rPr lang="en-GB" dirty="0"/>
              <a:t>C# was</a:t>
            </a:r>
            <a:r>
              <a:rPr lang="en-GB" baseline="0" dirty="0"/>
              <a:t> developed by MS for technical, political and marketing reasons.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0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D9E0C-D78E-40F5-AACD-FCE59B3989ED}" type="slidenum">
              <a:rPr lang="en-GB" altLang="en-US" i="0" smtClean="0"/>
              <a:pPr eaLnBrk="1" hangingPunct="1"/>
              <a:t>9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44997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068638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14247"/>
            <a:ext cx="2895600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2268B-6612-4A99-BD55-4E144CE2A9B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22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5070-CD6C-492C-8713-6ADC9565A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6864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FF1D-A1DB-41BF-9327-F01C20204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09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  <a:endParaRPr lang="en-GB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3645-B982-450F-BB3A-0485B4548C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3553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4C80-A387-4605-912F-9056E4D690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896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1A7-EC48-47A9-87A1-D20C86695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876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CEC8-75E9-4323-BBB7-1AEA9C94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095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4554C-B2DE-4952-A83A-912F305F4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01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32C7-E05D-468D-9F70-41E546217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788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1C4B-3F4E-4EBB-A2DA-0100BE9DE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06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4018-44BC-4FF6-BD36-A0A9F8CE1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15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pPr>
              <a:defRPr/>
            </a:pPr>
            <a:r>
              <a:rPr lang="en-GB"/>
              <a:t>Damian Whitehouse</a:t>
            </a:r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19B2268B-6612-4A99-BD55-4E144CE2A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 thruBlk="1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9/95/The_C_Programming_Language,_First_Edition_Cover_(2)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A Level Computer Science </a:t>
            </a:r>
            <a:br>
              <a:rPr lang="en-GB" altLang="en-US" sz="3600" dirty="0"/>
            </a:br>
            <a:r>
              <a:rPr lang="en-GB" altLang="en-US" sz="3600"/>
              <a:t>AQA 7516/1</a:t>
            </a:r>
            <a:endParaRPr lang="en-GB" altLang="en-US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/>
              <a:t>C# Programming 1 – Data 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9181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declare a variable means to tell the compiler two things about it:</a:t>
            </a:r>
          </a:p>
          <a:p>
            <a:pPr lvl="1"/>
            <a:r>
              <a:rPr lang="en-GB" dirty="0"/>
              <a:t>Its name (identifier)</a:t>
            </a:r>
          </a:p>
          <a:p>
            <a:pPr lvl="1"/>
            <a:r>
              <a:rPr lang="en-GB" dirty="0"/>
              <a:t>Its data type</a:t>
            </a:r>
          </a:p>
          <a:p>
            <a:r>
              <a:rPr lang="en-GB" dirty="0"/>
              <a:t>Identifiers CANNOT have spaces.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NB: C# is a case-sensitive language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590528"/>
            <a:ext cx="33123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e.g.</a:t>
            </a: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MyText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301208"/>
            <a:ext cx="61926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e.g.</a:t>
            </a: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MyText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myText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//a different identifier</a:t>
            </a:r>
            <a:endParaRPr lang="en-GB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36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Variables in Memory</a:t>
            </a:r>
            <a:endParaRPr lang="en-GB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44250"/>
              </p:ext>
            </p:extLst>
          </p:nvPr>
        </p:nvGraphicFramePr>
        <p:xfrm>
          <a:off x="323528" y="2276872"/>
          <a:ext cx="6264696" cy="2865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5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Binary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01000001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01000010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01000010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01000001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4294967295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955561"/>
            <a:ext cx="295232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Band;</a:t>
            </a:r>
          </a:p>
          <a:p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Band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"ABBA"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489654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 dirty="0"/>
              <a:t>4GB RAM – address range 0 to (2^32)-1</a:t>
            </a:r>
            <a:endParaRPr lang="en-GB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1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Built-in Data Types in C#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		</a:t>
            </a:r>
            <a:r>
              <a:rPr lang="en-GB" sz="2000" b="1" dirty="0"/>
              <a:t>C</a:t>
            </a:r>
            <a:r>
              <a:rPr lang="en-GB" altLang="en-US" sz="2000" b="1" dirty="0"/>
              <a:t>haracter</a:t>
            </a:r>
            <a:r>
              <a:rPr lang="en-GB" altLang="en-US" sz="2000" i="1" dirty="0"/>
              <a:t> (Unicode)</a:t>
            </a:r>
          </a:p>
          <a:p>
            <a:pPr eaLnBrk="1" hangingPunct="1"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altLang="en-US" sz="2000" b="1" dirty="0"/>
              <a:t> 	</a:t>
            </a:r>
            <a:r>
              <a:rPr lang="en-GB" altLang="en-US" sz="2000" i="1" dirty="0"/>
              <a:t>text (array of characters)</a:t>
            </a:r>
          </a:p>
          <a:p>
            <a:pPr eaLnBrk="1" hangingPunct="1">
              <a:buFontTx/>
              <a:buNone/>
            </a:pP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 		</a:t>
            </a:r>
            <a:r>
              <a:rPr lang="en-GB" sz="2000" b="1" dirty="0"/>
              <a:t>Bo</a:t>
            </a:r>
            <a:r>
              <a:rPr lang="en-GB" altLang="en-US" sz="2000" b="1" dirty="0"/>
              <a:t>olean </a:t>
            </a:r>
            <a:r>
              <a:rPr lang="en-GB" altLang="en-US" sz="2000" dirty="0"/>
              <a:t>– </a:t>
            </a:r>
            <a:r>
              <a:rPr lang="en-GB" altLang="en-US" sz="2000" b="0" i="1" dirty="0"/>
              <a:t>true or false</a:t>
            </a:r>
          </a:p>
          <a:p>
            <a:pPr eaLnBrk="1" hangingPunct="1">
              <a:buFontTx/>
              <a:buNone/>
            </a:pP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		</a:t>
            </a:r>
            <a:r>
              <a:rPr lang="en-GB" altLang="en-US" sz="2000" b="1" dirty="0"/>
              <a:t>Integer</a:t>
            </a:r>
            <a:r>
              <a:rPr lang="en-GB" altLang="en-US" sz="2000" dirty="0"/>
              <a:t> – </a:t>
            </a:r>
            <a:r>
              <a:rPr lang="en-GB" altLang="en-US" sz="2000" i="1" dirty="0"/>
              <a:t>whole numbers</a:t>
            </a:r>
          </a:p>
          <a:p>
            <a:pPr eaLnBrk="1" hangingPunct="1">
              <a:buFontTx/>
              <a:buNone/>
            </a:pPr>
            <a:r>
              <a:rPr lang="en-GB" altLang="en-US" sz="1800" dirty="0"/>
              <a:t>			Other integer types in C#: 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GB" altLang="en-US" sz="1800" dirty="0"/>
              <a:t>, 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GB" altLang="en-US" sz="1800" dirty="0"/>
              <a:t>,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long</a:t>
            </a:r>
            <a:r>
              <a:rPr lang="en-GB" altLang="en-US" sz="1800" dirty="0"/>
              <a:t> </a:t>
            </a:r>
            <a:endParaRPr lang="en-GB" altLang="en-US" sz="18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	</a:t>
            </a:r>
            <a:r>
              <a:rPr lang="en-GB" altLang="en-US" sz="2000" i="1" dirty="0"/>
              <a:t>real numbers 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			</a:t>
            </a:r>
            <a:r>
              <a:rPr lang="en-GB" altLang="en-US" sz="1800" dirty="0"/>
              <a:t>Other real types in C#: 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altLang="en-US" sz="1800" dirty="0"/>
              <a:t>, 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endParaRPr lang="en-GB" altLang="en-US" sz="1800" b="1" u="sng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Date		</a:t>
            </a:r>
            <a:r>
              <a:rPr lang="en-GB" altLang="en-US" sz="2000" i="1" dirty="0"/>
              <a:t>date and time</a:t>
            </a:r>
          </a:p>
          <a:p>
            <a:pPr eaLnBrk="1" hangingPunct="1">
              <a:buFontTx/>
              <a:buNone/>
            </a:pPr>
            <a:r>
              <a:rPr lang="en-GB" altLang="en-US" sz="2000" b="1" dirty="0"/>
              <a:t>			</a:t>
            </a:r>
            <a:r>
              <a:rPr lang="en-GB" altLang="en-US" sz="1800" dirty="0"/>
              <a:t>Holds year, month, date, hour, minute, second, millisecond</a:t>
            </a:r>
            <a:endParaRPr lang="en-GB" altLang="en-US" sz="18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704" y="5527623"/>
            <a:ext cx="3040838" cy="664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dirty="0">
                <a:solidFill>
                  <a:schemeClr val="bg1"/>
                </a:solidFill>
              </a:rPr>
              <a:t>What is the date range?</a:t>
            </a:r>
          </a:p>
        </p:txBody>
      </p:sp>
    </p:spTree>
    <p:extLst>
      <p:ext uri="{BB962C8B-B14F-4D97-AF65-F5344CB8AC3E}">
        <p14:creationId xmlns:p14="http://schemas.microsoft.com/office/powerpoint/2010/main" val="3889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Program 1B – Add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b="0" dirty="0"/>
              <a:t>Write a program to read two whole numbers and display their sum.</a:t>
            </a:r>
            <a:endParaRPr lang="en-GB" sz="2400" dirty="0"/>
          </a:p>
          <a:p>
            <a:pPr eaLnBrk="1" hangingPunct="1"/>
            <a:endParaRPr lang="en-GB" alt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20986" y="1653107"/>
            <a:ext cx="890202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//declarations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Number1, Number2, Sum;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//input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number 1: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Number1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number 2: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Number2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//process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Sum = Number1 + Number2;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//output</a:t>
            </a: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Number1, Number2, Sum);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80112" y="2636912"/>
            <a:ext cx="3312368" cy="15457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If you read numbers from the keyboard, you will always get a string – so conversion to a numeric type is </a:t>
            </a:r>
            <a:r>
              <a:rPr lang="en-GB" u="sng" dirty="0"/>
              <a:t>always</a:t>
            </a:r>
            <a:r>
              <a:rPr lang="en-GB" dirty="0"/>
              <a:t> required in C#.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Program 1B – Calculate Average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Modify program 1B to display the sum and the average of the two whole numbers entered.</a:t>
            </a:r>
          </a:p>
          <a:p>
            <a:r>
              <a:rPr lang="en-GB" altLang="en-US" sz="2800" dirty="0"/>
              <a:t>What is wrong with this code?</a:t>
            </a:r>
          </a:p>
          <a:p>
            <a:endParaRPr lang="en-GB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0986" y="2204864"/>
            <a:ext cx="8902028" cy="44319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/declarations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Number1, Number2, Sum;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Average;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//input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number 1: 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Number1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number 2: 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Number2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//process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Sum = Number1 + Number2;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Average = Sum / 2;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//output</a:t>
            </a: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"Sum: {0} + {1} = {2}"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Number1, Number2, Sum);</a:t>
            </a: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"Average: {0} / 2 = {1}"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Sum,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Average.ToString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"0.0#"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11099" y="2086161"/>
            <a:ext cx="3672408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30000"/>
              </a:spcBef>
              <a:defRPr/>
            </a:pPr>
            <a:r>
              <a:rPr kumimoji="1" lang="en-GB" dirty="0">
                <a:solidFill>
                  <a:schemeClr val="bg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C# determines the result type of a calculation as follows:</a:t>
            </a:r>
          </a:p>
          <a:p>
            <a:pPr>
              <a:spcBef>
                <a:spcPct val="30000"/>
              </a:spcBef>
              <a:defRPr/>
            </a:pPr>
            <a:endParaRPr kumimoji="1" lang="en-GB" dirty="0">
              <a:solidFill>
                <a:schemeClr val="bg1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kumimoji="1"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1"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real = real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59832" y="5085184"/>
            <a:ext cx="3672408" cy="584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30000"/>
              </a:spcBef>
              <a:defRPr/>
            </a:pPr>
            <a:r>
              <a:rPr kumimoji="1"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= Sum / 2.0;</a:t>
            </a:r>
          </a:p>
        </p:txBody>
      </p:sp>
    </p:spTree>
    <p:extLst>
      <p:ext uri="{BB962C8B-B14F-4D97-AF65-F5344CB8AC3E}">
        <p14:creationId xmlns:p14="http://schemas.microsoft.com/office/powerpoint/2010/main" val="4078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Program 1B – Crash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b="0" dirty="0"/>
              <a:t>Cause the program to crash: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9552" y="1628800"/>
            <a:ext cx="2952328" cy="1256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u="sng" dirty="0"/>
              <a:t>Run-time errors:</a:t>
            </a:r>
          </a:p>
          <a:p>
            <a:r>
              <a:rPr lang="en-GB" altLang="en-US" dirty="0"/>
              <a:t>Data-type mismatch</a:t>
            </a:r>
          </a:p>
          <a:p>
            <a:r>
              <a:rPr lang="en-GB" altLang="en-US" dirty="0"/>
              <a:t>Overflow exception</a:t>
            </a:r>
          </a:p>
        </p:txBody>
      </p:sp>
    </p:spTree>
    <p:extLst>
      <p:ext uri="{BB962C8B-B14F-4D97-AF65-F5344CB8AC3E}">
        <p14:creationId xmlns:p14="http://schemas.microsoft.com/office/powerpoint/2010/main" val="37165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Casting Numeric Data Types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b="0" dirty="0"/>
              <a:t>Types can be upgraded on-the-fly but downgrading requires casting.</a:t>
            </a:r>
          </a:p>
          <a:p>
            <a:pPr marL="0" indent="0"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GB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3118312"/>
            <a:ext cx="5616624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i="0" dirty="0">
                <a:solidFill>
                  <a:schemeClr val="tx2"/>
                </a:solidFill>
              </a:rPr>
              <a:t>integer </a:t>
            </a:r>
            <a:r>
              <a:rPr lang="en-GB" i="0" u="sng" dirty="0">
                <a:solidFill>
                  <a:schemeClr val="tx2"/>
                </a:solidFill>
              </a:rPr>
              <a:t>can</a:t>
            </a:r>
            <a:r>
              <a:rPr lang="en-GB" i="0" dirty="0">
                <a:solidFill>
                  <a:schemeClr val="tx2"/>
                </a:solidFill>
              </a:rPr>
              <a:t> be implicitly upgraded to double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768" y="3981087"/>
            <a:ext cx="56166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i="0" dirty="0">
                <a:solidFill>
                  <a:schemeClr val="tx2"/>
                </a:solidFill>
              </a:rPr>
              <a:t>double </a:t>
            </a:r>
            <a:r>
              <a:rPr lang="en-GB" i="0" u="sng" dirty="0">
                <a:solidFill>
                  <a:schemeClr val="tx2"/>
                </a:solidFill>
              </a:rPr>
              <a:t>cannot</a:t>
            </a:r>
            <a:r>
              <a:rPr lang="en-GB" i="0" dirty="0">
                <a:solidFill>
                  <a:schemeClr val="tx2"/>
                </a:solidFill>
              </a:rPr>
              <a:t> be implicitly downgraded to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3768" y="4362745"/>
            <a:ext cx="5616624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</a:rPr>
              <a:t>m</a:t>
            </a:r>
            <a:r>
              <a:rPr lang="en-GB" i="0" dirty="0">
                <a:solidFill>
                  <a:schemeClr val="tx2"/>
                </a:solidFill>
              </a:rPr>
              <a:t>ust cast to explicitly downgrade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55" y="1870311"/>
            <a:ext cx="2087727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d;</a:t>
            </a: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6; 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d =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d = 6.66;</a:t>
            </a:r>
          </a:p>
          <a:p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d;</a:t>
            </a:r>
          </a:p>
          <a:p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)d;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15" y="4209624"/>
            <a:ext cx="542567" cy="542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58018"/>
            <a:ext cx="342164" cy="34216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9640" y="4910215"/>
            <a:ext cx="3972393" cy="13130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dirty="0"/>
              <a:t>When casting to downgrade in C#,</a:t>
            </a:r>
          </a:p>
          <a:p>
            <a:r>
              <a:rPr lang="en-GB" altLang="en-US" dirty="0"/>
              <a:t>the downgraded value is always truncated (not rounded).</a:t>
            </a:r>
          </a:p>
        </p:txBody>
      </p:sp>
    </p:spTree>
    <p:extLst>
      <p:ext uri="{BB962C8B-B14F-4D97-AF65-F5344CB8AC3E}">
        <p14:creationId xmlns:p14="http://schemas.microsoft.com/office/powerpoint/2010/main" val="2732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>
                <a:cs typeface="Times New Roman" pitchFamily="18" charset="0"/>
              </a:rPr>
              <a:t>ASCII Codes</a:t>
            </a:r>
            <a:r>
              <a:rPr lang="en-GB" sz="3600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/>
              <a:t>Character	ASCII (7-bit)		Code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0 (zero)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b="0" dirty="0">
                <a:cs typeface="Times New Roman" pitchFamily="18" charset="0"/>
              </a:rPr>
              <a:t>0110000		48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			</a:t>
            </a:r>
            <a:r>
              <a:rPr lang="en-US" sz="2400" b="0" dirty="0">
                <a:cs typeface="Times New Roman" pitchFamily="18" charset="0"/>
              </a:rPr>
              <a:t>0110001		49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			</a:t>
            </a:r>
            <a:r>
              <a:rPr lang="en-US" sz="2400" b="0" dirty="0">
                <a:cs typeface="Times New Roman" pitchFamily="18" charset="0"/>
              </a:rPr>
              <a:t>0110010		50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			</a:t>
            </a:r>
            <a:r>
              <a:rPr lang="en-US" sz="2400" b="0" dirty="0">
                <a:cs typeface="Times New Roman" pitchFamily="18" charset="0"/>
              </a:rPr>
              <a:t>1000001		65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			</a:t>
            </a:r>
            <a:r>
              <a:rPr lang="en-US" sz="2400" b="0" dirty="0">
                <a:cs typeface="Times New Roman" pitchFamily="18" charset="0"/>
              </a:rPr>
              <a:t>1000010		66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			</a:t>
            </a:r>
            <a:r>
              <a:rPr lang="en-US" sz="2400" b="0" dirty="0">
                <a:cs typeface="Times New Roman" pitchFamily="18" charset="0"/>
              </a:rPr>
              <a:t>1000011		67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a			1100001		97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0" dirty="0">
                <a:cs typeface="Times New Roman" pitchFamily="18" charset="0"/>
              </a:rPr>
              <a:t>b			1100010		98</a:t>
            </a:r>
          </a:p>
          <a:p>
            <a:pPr eaLnBrk="1" hangingPunct="1">
              <a:buFontTx/>
              <a:buNone/>
            </a:pPr>
            <a:r>
              <a:rPr lang="en-US" sz="2400" dirty="0">
                <a:cs typeface="Times New Roman" pitchFamily="18" charset="0"/>
              </a:rPr>
              <a:t>c			1100011		99</a:t>
            </a:r>
          </a:p>
          <a:p>
            <a:pPr eaLnBrk="1" hangingPunct="1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024404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Casting Characters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b="0" dirty="0"/>
              <a:t>Casting of characters is possible because characters are all really just numbers after all!</a:t>
            </a:r>
          </a:p>
          <a:p>
            <a:pPr marL="0" indent="0"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GB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3" y="1988840"/>
            <a:ext cx="468052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Character = 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)65;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(Character);</a:t>
            </a: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Code =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(Code);</a:t>
            </a:r>
          </a:p>
        </p:txBody>
      </p:sp>
    </p:spTree>
    <p:extLst>
      <p:ext uri="{BB962C8B-B14F-4D97-AF65-F5344CB8AC3E}">
        <p14:creationId xmlns:p14="http://schemas.microsoft.com/office/powerpoint/2010/main" val="42255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1C – ASC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b="0" dirty="0"/>
              <a:t>Write a program to display the ASCII code for a given character</a:t>
            </a:r>
            <a:r>
              <a:rPr lang="en-GB" altLang="en-US" sz="2800" dirty="0"/>
              <a:t> entered by the user.</a:t>
            </a:r>
            <a:endParaRPr lang="en-GB" altLang="en-US" sz="2800" b="0" dirty="0"/>
          </a:p>
        </p:txBody>
      </p:sp>
      <p:sp>
        <p:nvSpPr>
          <p:cNvPr id="4" name="Rounded Rectangle 3"/>
          <p:cNvSpPr/>
          <p:nvPr/>
        </p:nvSpPr>
        <p:spPr>
          <a:xfrm>
            <a:off x="467543" y="4639740"/>
            <a:ext cx="3384376" cy="1545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What is the difference between ‘6’ and 6?</a:t>
            </a:r>
            <a:r>
              <a:rPr lang="en-US" altLang="en-US" dirty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1802175"/>
            <a:ext cx="6480721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Character;</a:t>
            </a: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Code;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character: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Character =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()[0];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Code =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)Character;</a:t>
            </a:r>
          </a:p>
          <a:p>
            <a:endParaRPr lang="en-GB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(Code);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Key Vocabulary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Algorithm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Program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Syntax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Compilation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Run-time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Declaration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Variable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Assign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Annotate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b="0" dirty="0"/>
              <a:t>Type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b="0" dirty="0"/>
              <a:t>Range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Convert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Initialise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71754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1D – CHR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0" dirty="0"/>
              <a:t>Reverse program 1C to display the character for a given code entered by the user.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4437112"/>
            <a:ext cx="3384376" cy="1545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Which character can be heard?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1802175"/>
            <a:ext cx="648072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Character;</a:t>
            </a: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Code;</a:t>
            </a: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 code: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Code =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Character = 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)Code;</a:t>
            </a:r>
          </a:p>
          <a:p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(Character);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a variable is to assign values at </a:t>
            </a:r>
            <a:r>
              <a:rPr lang="en-GB" b="1" dirty="0"/>
              <a:t>run-time</a:t>
            </a:r>
            <a:r>
              <a:rPr lang="en-GB" dirty="0"/>
              <a:t>.</a:t>
            </a:r>
          </a:p>
          <a:p>
            <a:r>
              <a:rPr lang="en-GB" dirty="0"/>
              <a:t>If a value could be assigned at </a:t>
            </a:r>
            <a:r>
              <a:rPr lang="en-GB" b="1" dirty="0"/>
              <a:t>compilation</a:t>
            </a:r>
            <a:r>
              <a:rPr lang="en-GB" dirty="0"/>
              <a:t>, and does not change at run-time, then it’s value does not vary – so should it really be a ‘variable’?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4168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PI = 3.14;</a:t>
            </a:r>
          </a:p>
        </p:txBody>
      </p:sp>
    </p:spTree>
    <p:extLst>
      <p:ext uri="{BB962C8B-B14F-4D97-AF65-F5344CB8AC3E}">
        <p14:creationId xmlns:p14="http://schemas.microsoft.com/office/powerpoint/2010/main" val="222524353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Rollover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Is this code legitimate?</a:t>
            </a:r>
          </a:p>
          <a:p>
            <a:pPr marL="282575" lvl="1" indent="0">
              <a:buNone/>
            </a:pPr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pPr marL="269875" indent="-269875"/>
            <a:endParaRPr lang="en-GB" sz="2800" dirty="0"/>
          </a:p>
          <a:p>
            <a:pPr marL="269875" indent="-269875"/>
            <a:endParaRPr lang="en-GB" sz="2800" dirty="0"/>
          </a:p>
          <a:p>
            <a:pPr marL="269875" indent="-269875"/>
            <a:endParaRPr lang="en-GB" sz="2800" dirty="0"/>
          </a:p>
          <a:p>
            <a:pPr marL="269875" indent="-269875"/>
            <a:r>
              <a:rPr lang="en-GB" sz="2800" dirty="0"/>
              <a:t>How many bits are required to hold the value 256?</a:t>
            </a:r>
          </a:p>
          <a:p>
            <a:pPr marL="269875" indent="-269875"/>
            <a:r>
              <a:rPr lang="en-GB" sz="2800" dirty="0"/>
              <a:t>Overflow occurs here but C# </a:t>
            </a:r>
            <a:r>
              <a:rPr lang="en-GB" sz="2800" u="sng" dirty="0"/>
              <a:t>does not</a:t>
            </a:r>
            <a:r>
              <a:rPr lang="en-GB" sz="2800" dirty="0"/>
              <a:t> throw an exception – the language assumes that the programmer understands what they are doing!</a:t>
            </a:r>
          </a:p>
          <a:p>
            <a:pPr marL="282575" lvl="1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03244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b = 255;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b++; 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// b = b + 1</a:t>
            </a:r>
            <a:endParaRPr lang="en-GB" sz="6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940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you learnt?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this code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741682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 =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)c - 32;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c = 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81614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Exercise 1 – Area of a Circle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75312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Build a program that prompts a user to enter the radius of a circle, in mm, and outputs the area of the circle, in mm</a:t>
            </a:r>
            <a:r>
              <a:rPr lang="en-GB" altLang="en-US" sz="2800" baseline="30000" dirty="0"/>
              <a:t>2</a:t>
            </a:r>
            <a:r>
              <a:rPr lang="en-GB" altLang="en-US" sz="2800" dirty="0"/>
              <a:t>. </a:t>
            </a:r>
          </a:p>
          <a:p>
            <a:r>
              <a:rPr lang="en-GB" altLang="en-US" sz="2800" dirty="0"/>
              <a:t>A title should be displayed.</a:t>
            </a:r>
          </a:p>
          <a:p>
            <a:r>
              <a:rPr lang="en-GB" altLang="en-US" sz="2800" dirty="0"/>
              <a:t>Take PI to be 3.14.</a:t>
            </a:r>
          </a:p>
          <a:p>
            <a:r>
              <a:rPr lang="en-GB" altLang="en-US" sz="2800" dirty="0"/>
              <a:t>Format the area to 2 decimal places.</a:t>
            </a:r>
          </a:p>
          <a:p>
            <a:endParaRPr lang="en-GB" altLang="en-US" sz="2800" dirty="0"/>
          </a:p>
          <a:p>
            <a:pPr marL="0" indent="0">
              <a:buNone/>
            </a:pPr>
            <a:endParaRPr lang="en-GB" alt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67544" y="4293096"/>
            <a:ext cx="2727109" cy="108012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en-US" sz="6000" i="1" dirty="0"/>
              <a:t>A = </a:t>
            </a:r>
            <a:r>
              <a:rPr lang="el-GR" altLang="en-US" sz="6000" i="1" dirty="0"/>
              <a:t>π</a:t>
            </a:r>
            <a:r>
              <a:rPr lang="en-GB" altLang="en-US" sz="6000" i="1" dirty="0"/>
              <a:t>r</a:t>
            </a:r>
            <a:r>
              <a:rPr lang="en-GB" altLang="en-US" sz="6000" i="1" baseline="30000" dirty="0"/>
              <a:t>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05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Algorithms and Programs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sz="2800" b="1" dirty="0"/>
              <a:t>Algorithm</a:t>
            </a:r>
          </a:p>
          <a:p>
            <a:pPr eaLnBrk="1" hangingPunct="1"/>
            <a:r>
              <a:rPr lang="en-GB" altLang="en-US" sz="2800" dirty="0"/>
              <a:t>An ordered sequence of steps that can be followed to complete a task and that always terminates</a:t>
            </a:r>
            <a:r>
              <a:rPr lang="en-GB" altLang="en-US" sz="2800" dirty="0" smtClean="0"/>
              <a:t>. This is independent of a programming language</a:t>
            </a:r>
            <a:endParaRPr lang="en-GB" altLang="en-US" sz="2800" dirty="0"/>
          </a:p>
          <a:p>
            <a:pPr eaLnBrk="1" hangingPunct="1">
              <a:buFontTx/>
              <a:buNone/>
            </a:pPr>
            <a:r>
              <a:rPr lang="en-GB" altLang="en-US" sz="2800" b="1" dirty="0"/>
              <a:t>Program</a:t>
            </a:r>
            <a:r>
              <a:rPr lang="en-GB" altLang="en-US" sz="2800" dirty="0"/>
              <a:t> </a:t>
            </a:r>
          </a:p>
          <a:p>
            <a:pPr eaLnBrk="1" hangingPunct="1"/>
            <a:r>
              <a:rPr lang="en-GB" altLang="en-US" sz="2800" dirty="0"/>
              <a:t>A specific implementation of an algorithm in a computer programming language</a:t>
            </a:r>
            <a:r>
              <a:rPr lang="en-GB" altLang="en-US" sz="2800" dirty="0" smtClean="0"/>
              <a:t>. A sequence of instructions.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8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Ambiguity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b="1" dirty="0"/>
              <a:t>Actual Newspaper Headlines</a:t>
            </a:r>
            <a:r>
              <a:rPr lang="en-GB" altLang="en-US" sz="28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Miners refuse to work after death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Drunk gets nine months in violin case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Survivor of Siamese twins joins parents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Sisters reunited after 18 years at checkout counter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Safety experts say school bus passengers should be belted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Panda mating fails, Vet takes </a:t>
            </a:r>
            <a:r>
              <a:rPr lang="en-GB" altLang="en-US" sz="2800" dirty="0" smtClean="0"/>
              <a:t>over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74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Whats</a:t>
            </a:r>
            <a:r>
              <a:rPr lang="en-GB" dirty="0"/>
              <a:t> wrong with this question?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Syntax rules eliminate ambiguity – the stricter the better!</a:t>
            </a:r>
          </a:p>
          <a:p>
            <a:r>
              <a:rPr lang="en-GB" dirty="0"/>
              <a:t>C# is a strongly-typed language – explicit casting is required.</a:t>
            </a:r>
          </a:p>
          <a:p>
            <a:endParaRPr lang="en-GB" dirty="0"/>
          </a:p>
          <a:p>
            <a:pPr marL="0" indent="0">
              <a:buNone/>
            </a:pP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523895"/>
            <a:ext cx="3168352" cy="15457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The use of an apostrophe is an English language rule.</a:t>
            </a:r>
          </a:p>
          <a:p>
            <a:pPr algn="ctr"/>
            <a:endParaRPr lang="en-GB" dirty="0">
              <a:solidFill>
                <a:schemeClr val="tx2"/>
              </a:solidFill>
            </a:endParaRPr>
          </a:p>
          <a:p>
            <a:pPr algn="ctr"/>
            <a:r>
              <a:rPr lang="en-GB" dirty="0">
                <a:solidFill>
                  <a:schemeClr val="tx2"/>
                </a:solidFill>
              </a:rPr>
              <a:t>Programming language rules are called syntax</a:t>
            </a:r>
          </a:p>
        </p:txBody>
      </p:sp>
      <p:pic>
        <p:nvPicPr>
          <p:cNvPr id="1026" name="Picture 2" descr="C:\Users\dw\AppData\Local\Microsoft\Windows\Temporary Internet Files\Content.IE5\JMIEXV9Z\Apostroph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57" y="637884"/>
            <a:ext cx="168355" cy="3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71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language to rule them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 Programming Language was developed by Brian Kernighan and Dennis Ritchie in 1969.</a:t>
            </a:r>
          </a:p>
          <a:p>
            <a:endParaRPr lang="en-GB" dirty="0"/>
          </a:p>
        </p:txBody>
      </p:sp>
      <p:sp>
        <p:nvSpPr>
          <p:cNvPr id="5" name="Oval Callout 4"/>
          <p:cNvSpPr/>
          <p:nvPr/>
        </p:nvSpPr>
        <p:spPr bwMode="auto">
          <a:xfrm>
            <a:off x="6614595" y="3284984"/>
            <a:ext cx="2433602" cy="1584176"/>
          </a:xfrm>
          <a:prstGeom prst="wedgeEllipseCallout">
            <a:avLst>
              <a:gd name="adj1" fmla="val -24624"/>
              <a:gd name="adj2" fmla="val 208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i="0" u="none" strike="noStrike" cap="none" normalizeH="0" baseline="0" dirty="0">
                <a:ln>
                  <a:noFill/>
                </a:ln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Which</a:t>
            </a:r>
            <a:r>
              <a:rPr kumimoji="0" lang="en-GB" sz="1600" i="0" u="none" strike="noStrike" cap="none" normalizeH="0" dirty="0">
                <a:ln>
                  <a:noFill/>
                </a:ln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operating system was famously built using C?</a:t>
            </a:r>
            <a:endParaRPr kumimoji="0" lang="en-GB" sz="1600" i="0" u="none" strike="noStrike" cap="none" normalizeH="0" baseline="0" dirty="0">
              <a:ln>
                <a:noFill/>
              </a:ln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pic>
        <p:nvPicPr>
          <p:cNvPr id="1026" name="Picture 2" descr="File:The C Programming Language, First Edition Cover (2)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" y="2374411"/>
            <a:ext cx="2632191" cy="36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 bwMode="auto">
          <a:xfrm>
            <a:off x="3155217" y="2165774"/>
            <a:ext cx="3363575" cy="1119210"/>
          </a:xfrm>
          <a:prstGeom prst="wedgeEllipseCallout">
            <a:avLst>
              <a:gd name="adj1" fmla="val 3333"/>
              <a:gd name="adj2" fmla="val 1011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i="0" u="none" strike="noStrike" cap="none" normalizeH="0" baseline="0" dirty="0">
                <a:ln>
                  <a:noFill/>
                </a:ln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“C is not a big</a:t>
            </a:r>
            <a:r>
              <a:rPr kumimoji="0" lang="en-GB" sz="1600" i="0" u="none" strike="noStrike" cap="none" normalizeH="0" dirty="0">
                <a:ln>
                  <a:noFill/>
                </a:ln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language and is not best served by a big book.”</a:t>
            </a:r>
            <a:endParaRPr kumimoji="0" lang="en-GB" sz="1600" i="0" u="none" strike="noStrike" cap="none" normalizeH="0" baseline="0" dirty="0">
              <a:ln>
                <a:noFill/>
              </a:ln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pic>
        <p:nvPicPr>
          <p:cNvPr id="1028" name="Picture 4" descr="http://www.old-computers.com/history/images/Timeline_0578_Kern_Richi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81" y="3933056"/>
            <a:ext cx="3074502" cy="20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607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Philosophical consideration…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16632"/>
            <a:ext cx="5184576" cy="5112568"/>
          </a:xfrm>
        </p:spPr>
        <p:txBody>
          <a:bodyPr/>
          <a:lstStyle/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What came first,</a:t>
            </a:r>
          </a:p>
          <a:p>
            <a:pPr marL="0" indent="0" algn="ctr">
              <a:buNone/>
            </a:pPr>
            <a:r>
              <a:rPr lang="en-GB" sz="4000" dirty="0"/>
              <a:t>C </a:t>
            </a:r>
          </a:p>
          <a:p>
            <a:pPr marL="0" indent="0" algn="ctr">
              <a:buNone/>
            </a:pPr>
            <a:r>
              <a:rPr lang="en-GB" sz="4000" dirty="0"/>
              <a:t>or </a:t>
            </a:r>
          </a:p>
          <a:p>
            <a:pPr marL="0" indent="0" algn="ctr">
              <a:buNone/>
            </a:pPr>
            <a:r>
              <a:rPr lang="en-GB" sz="4000" dirty="0"/>
              <a:t>the C compiler?</a:t>
            </a:r>
          </a:p>
        </p:txBody>
      </p:sp>
      <p:pic>
        <p:nvPicPr>
          <p:cNvPr id="10242" name="Picture 2" descr="Clipart chicken in e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2292922" cy="34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4329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C++ Programming Language was developed by </a:t>
            </a:r>
            <a:r>
              <a:rPr lang="en-GB" sz="2400" dirty="0" err="1"/>
              <a:t>Bjarne</a:t>
            </a:r>
            <a:r>
              <a:rPr lang="en-GB" sz="2400" dirty="0"/>
              <a:t> </a:t>
            </a:r>
            <a:r>
              <a:rPr lang="en-GB" sz="2400" dirty="0" err="1"/>
              <a:t>Stroustrup</a:t>
            </a:r>
            <a:r>
              <a:rPr lang="en-GB" sz="2400" dirty="0"/>
              <a:t> in 1983.</a:t>
            </a:r>
          </a:p>
          <a:p>
            <a:r>
              <a:rPr lang="en-GB" sz="2400" dirty="0"/>
              <a:t>Java was developed by Sun Microsystems (James Gosling) in 1994.</a:t>
            </a:r>
          </a:p>
          <a:p>
            <a:r>
              <a:rPr lang="en-GB" sz="2400" b="1" dirty="0"/>
              <a:t>C# was developed by Microsoft in 2000 taking influences from both C++ and Java.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683568" y="3429000"/>
            <a:ext cx="3384376" cy="1728192"/>
          </a:xfrm>
          <a:prstGeom prst="wedgeEllipseCallout">
            <a:avLst>
              <a:gd name="adj1" fmla="val 71879"/>
              <a:gd name="adj2" fmla="val 425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400" b="1" dirty="0" err="1"/>
              <a:t>Bjarne</a:t>
            </a:r>
            <a:r>
              <a:rPr lang="en-GB" sz="1400" b="1" dirty="0"/>
              <a:t> says:</a:t>
            </a:r>
          </a:p>
          <a:p>
            <a:pPr algn="ctr" eaLnBrk="1" hangingPunct="1"/>
            <a:r>
              <a:rPr lang="en-GB" sz="1400" i="1" dirty="0"/>
              <a:t>"C makes it easy to shoot yourself in the foot; </a:t>
            </a:r>
          </a:p>
          <a:p>
            <a:pPr algn="ctr" eaLnBrk="1" hangingPunct="1"/>
            <a:r>
              <a:rPr lang="en-GB" sz="1400" i="1" dirty="0"/>
              <a:t>C++ makes it harder, but when you do, it blows off your whole leg!"</a:t>
            </a:r>
            <a:endParaRPr kumimoji="0" lang="en-GB" sz="1400" b="0" i="0" u="none" strike="noStrike" cap="none" normalizeH="0" baseline="0" dirty="0">
              <a:ln>
                <a:noFill/>
              </a:ln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pic>
        <p:nvPicPr>
          <p:cNvPr id="2050" name="Picture 2" descr="https://i.ytimg.com/vi/CsPOA57kBsM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194" l="10000" r="90000">
                        <a14:foregroundMark x1="20625" y1="85278" x2="20625" y2="85278"/>
                        <a14:foregroundMark x1="19844" y1="98194" x2="19844" y2="98194"/>
                        <a14:backgroundMark x1="65938" y1="31806" x2="65938" y2="31806"/>
                        <a14:backgroundMark x1="67109" y1="36944" x2="67109" y2="36944"/>
                        <a14:backgroundMark x1="40078" y1="43472" x2="40078" y2="43472"/>
                        <a14:backgroundMark x1="62813" y1="59028" x2="62813" y2="590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174"/>
            <a:ext cx="69913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61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Program 1A – Hello World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b="0" dirty="0"/>
              <a:t>You are going to write your first ever program using a high level language called </a:t>
            </a:r>
            <a:r>
              <a:rPr lang="en-GB" altLang="en-US" b="0" dirty="0" smtClean="0"/>
              <a:t>C#</a:t>
            </a:r>
            <a:endParaRPr lang="en-GB" altLang="en-US" b="0" dirty="0"/>
          </a:p>
          <a:p>
            <a:pPr eaLnBrk="1" hangingPunct="1"/>
            <a:r>
              <a:rPr lang="en-GB" altLang="en-US" b="0" dirty="0"/>
              <a:t>Write a program to display ‘Hello world!’</a:t>
            </a:r>
          </a:p>
          <a:p>
            <a:pPr eaLnBrk="1" hangingPunct="1"/>
            <a:endParaRPr lang="en-GB" altLang="en-US" b="0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0" dirty="0"/>
          </a:p>
          <a:p>
            <a:pPr eaLnBrk="1" hangingPunct="1"/>
            <a:r>
              <a:rPr lang="en-GB" altLang="en-US" b="0" dirty="0"/>
              <a:t>Compile and execute.</a:t>
            </a:r>
          </a:p>
          <a:p>
            <a:pPr eaLnBrk="1" hangingPunct="1">
              <a:buFontTx/>
              <a:buNone/>
            </a:pPr>
            <a:endParaRPr lang="en-GB" alt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499688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6487194"/>
      </p:ext>
    </p:extLst>
  </p:cSld>
  <p:clrMapOvr>
    <a:masterClrMapping/>
  </p:clrMapOvr>
</p:sld>
</file>

<file path=ppt/theme/theme1.xml><?xml version="1.0" encoding="utf-8"?>
<a:theme xmlns:a="http://schemas.openxmlformats.org/drawingml/2006/main" name="1_Technological awakening design template">
  <a:themeElements>
    <a:clrScheme name="1_Technological awakening design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1394</Words>
  <Application>Microsoft Office PowerPoint</Application>
  <PresentationFormat>On-screen Show (4:3)</PresentationFormat>
  <Paragraphs>297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Courier New</vt:lpstr>
      <vt:lpstr>Gill Sans Light</vt:lpstr>
      <vt:lpstr>Times New Roman</vt:lpstr>
      <vt:lpstr>ヒラギノ角ゴ ProN W3</vt:lpstr>
      <vt:lpstr>1_Technological awakening design template</vt:lpstr>
      <vt:lpstr>A Level Computer Science  AQA 7516/1</vt:lpstr>
      <vt:lpstr>Key Vocabulary</vt:lpstr>
      <vt:lpstr>Algorithms and Programs</vt:lpstr>
      <vt:lpstr>Ambiguity</vt:lpstr>
      <vt:lpstr>Syntax</vt:lpstr>
      <vt:lpstr>One language to rule them all!</vt:lpstr>
      <vt:lpstr>Philosophical consideration…</vt:lpstr>
      <vt:lpstr>The origin of C#</vt:lpstr>
      <vt:lpstr>Program 1A – Hello World</vt:lpstr>
      <vt:lpstr>Declaring Variables</vt:lpstr>
      <vt:lpstr>Variables in Memory</vt:lpstr>
      <vt:lpstr>Built-in Data Types in C#</vt:lpstr>
      <vt:lpstr>Program 1B – Add Two Numbers</vt:lpstr>
      <vt:lpstr>Program 1B – Calculate Average</vt:lpstr>
      <vt:lpstr>Program 1B – Crash</vt:lpstr>
      <vt:lpstr>Casting Numeric Data Types</vt:lpstr>
      <vt:lpstr>ASCII Codes </vt:lpstr>
      <vt:lpstr>Casting Characters</vt:lpstr>
      <vt:lpstr>Program 1C – ASC</vt:lpstr>
      <vt:lpstr>Program 1D – CHR</vt:lpstr>
      <vt:lpstr>Constants</vt:lpstr>
      <vt:lpstr>Binary Rollover</vt:lpstr>
      <vt:lpstr>What have you learnt?</vt:lpstr>
      <vt:lpstr>Exercise 1 – Area of a Circle</vt:lpstr>
    </vt:vector>
  </TitlesOfParts>
  <Company>Payne-Gallway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Darren Smith</cp:lastModifiedBy>
  <cp:revision>305</cp:revision>
  <cp:lastPrinted>1601-01-01T00:00:00Z</cp:lastPrinted>
  <dcterms:created xsi:type="dcterms:W3CDTF">2001-07-31T14:37:55Z</dcterms:created>
  <dcterms:modified xsi:type="dcterms:W3CDTF">2017-09-22T14:46:11Z</dcterms:modified>
</cp:coreProperties>
</file>