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Bree Serif" panose="020B0604020202020204" charset="0"/>
      <p:regular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5414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7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b8d8e88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b8d8e88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b8d8e88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b8d8e88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62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b8d8e88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b8d8e88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88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b8d8e88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b8d8e88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36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Data Analysis on Depression</a:t>
            </a:r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Aug 2019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3367525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Siyu Zhang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 – Depression Prediction</a:t>
            </a:r>
            <a:endParaRPr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The project is </a:t>
            </a:r>
            <a:r>
              <a:rPr lang="en-US" altLang="zh-CN" dirty="0"/>
              <a:t>designed for a health management tool to help </a:t>
            </a:r>
            <a:r>
              <a:rPr lang="en-US" altLang="zh-CN" dirty="0" smtClean="0"/>
              <a:t>clients </a:t>
            </a:r>
            <a:r>
              <a:rPr lang="en-US" altLang="zh-CN" dirty="0"/>
              <a:t>to </a:t>
            </a:r>
            <a:r>
              <a:rPr lang="en-US" altLang="zh-CN"/>
              <a:t>prevent </a:t>
            </a:r>
            <a:r>
              <a:rPr lang="en-US" altLang="zh-CN" smtClean="0"/>
              <a:t>depression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Potential Variables: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/>
              <a:t>Age</a:t>
            </a:r>
            <a:r>
              <a:rPr lang="en-US" altLang="zh-CN" dirty="0"/>
              <a:t>, gender, education, </a:t>
            </a:r>
            <a:r>
              <a:rPr lang="en-US" altLang="zh-CN" dirty="0" smtClean="0"/>
              <a:t>veteran, income, </a:t>
            </a:r>
            <a:r>
              <a:rPr lang="en-US" altLang="zh-CN" dirty="0"/>
              <a:t>marital </a:t>
            </a:r>
            <a:r>
              <a:rPr lang="en-US" altLang="zh-CN" dirty="0" smtClean="0"/>
              <a:t>status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/>
              <a:t>Diet</a:t>
            </a:r>
            <a:r>
              <a:rPr lang="en-US" altLang="zh-CN" dirty="0"/>
              <a:t>, </a:t>
            </a:r>
            <a:r>
              <a:rPr lang="en-US" altLang="zh-CN" dirty="0" smtClean="0"/>
              <a:t>exercise, body </a:t>
            </a:r>
            <a:r>
              <a:rPr lang="en-US" altLang="zh-CN" dirty="0"/>
              <a:t>build(BMI), smoking, drinking </a:t>
            </a:r>
            <a:r>
              <a:rPr lang="en-US" altLang="zh-CN" dirty="0" smtClean="0"/>
              <a:t>alcohol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/>
              <a:t>Cholesterol </a:t>
            </a:r>
            <a:r>
              <a:rPr lang="en-US" altLang="zh-CN" dirty="0"/>
              <a:t>level, blood </a:t>
            </a:r>
            <a:r>
              <a:rPr lang="en-US" altLang="zh-CN" dirty="0" smtClean="0"/>
              <a:t>pressure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Target: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/>
              <a:t>Diagnosed depression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Fun Result: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married female with an unhealthy diet, smoking, drinking with high cholesterol is more likely to have </a:t>
            </a:r>
            <a:r>
              <a:rPr lang="en-US" altLang="zh-CN" dirty="0" smtClean="0"/>
              <a:t>depression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/>
              <a:t>H</a:t>
            </a:r>
            <a:r>
              <a:rPr lang="en-US" altLang="zh-CN" dirty="0" smtClean="0"/>
              <a:t>igher </a:t>
            </a:r>
            <a:r>
              <a:rPr lang="en-US" altLang="zh-CN" dirty="0"/>
              <a:t>income with no smoking or alcohol would less likely to have depression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Data Collection - </a:t>
            </a:r>
            <a:r>
              <a:rPr lang="en-US" altLang="zh-CN" dirty="0"/>
              <a:t>BRFSS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Source: </a:t>
            </a:r>
            <a:r>
              <a:rPr lang="en-US" altLang="zh-CN" dirty="0"/>
              <a:t>The Behavioral Risk Factor Surveillance </a:t>
            </a:r>
            <a:r>
              <a:rPr lang="en-US" altLang="zh-CN" dirty="0" smtClean="0"/>
              <a:t>System(BRFSS)</a:t>
            </a:r>
          </a:p>
          <a:p>
            <a:pPr lvl="1"/>
            <a:r>
              <a:rPr lang="en-US" dirty="0" smtClean="0"/>
              <a:t>Ongoing health-related </a:t>
            </a:r>
            <a:r>
              <a:rPr lang="en-US" dirty="0"/>
              <a:t>telephone </a:t>
            </a:r>
            <a:r>
              <a:rPr lang="en-US" dirty="0" smtClean="0"/>
              <a:t>surveys</a:t>
            </a:r>
          </a:p>
          <a:p>
            <a:pPr lvl="1"/>
            <a:r>
              <a:rPr lang="en-US" altLang="zh-CN" dirty="0" smtClean="0"/>
              <a:t>Collect </a:t>
            </a:r>
            <a:r>
              <a:rPr lang="en-US" altLang="zh-CN" dirty="0"/>
              <a:t>data on health-related risk behaviors, chronic health conditions, and use of preventive services from the noninstitutionalized adult </a:t>
            </a:r>
            <a:r>
              <a:rPr lang="en-US" altLang="zh-CN" dirty="0" smtClean="0"/>
              <a:t>population</a:t>
            </a:r>
          </a:p>
          <a:p>
            <a:pPr lvl="1"/>
            <a:r>
              <a:rPr lang="en-US" altLang="zh-CN" dirty="0" smtClean="0"/>
              <a:t>Contains </a:t>
            </a:r>
            <a:r>
              <a:rPr lang="en-US" altLang="zh-CN" dirty="0"/>
              <a:t>358 variables for a total of 450,016 observations in </a:t>
            </a:r>
            <a:r>
              <a:rPr lang="en-US" altLang="zh-CN" dirty="0" smtClean="0"/>
              <a:t>2017</a:t>
            </a:r>
          </a:p>
          <a:p>
            <a:pPr lvl="1"/>
            <a:r>
              <a:rPr lang="en-US" altLang="zh-CN" dirty="0" smtClean="0"/>
              <a:t>It’s </a:t>
            </a:r>
            <a:r>
              <a:rPr lang="en-US" altLang="zh-CN" dirty="0"/>
              <a:t>based on a large stratified random </a:t>
            </a:r>
            <a:r>
              <a:rPr lang="en-US" altLang="zh-CN" dirty="0" smtClean="0"/>
              <a:t>sample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Dataset </a:t>
            </a:r>
            <a:r>
              <a:rPr lang="en-US" altLang="zh-CN" dirty="0"/>
              <a:t>Analysis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Processing</a:t>
            </a:r>
            <a:r>
              <a:rPr lang="en-US" dirty="0" smtClean="0"/>
              <a:t>:</a:t>
            </a:r>
          </a:p>
          <a:p>
            <a:pPr lvl="1"/>
            <a:r>
              <a:rPr lang="en-US" altLang="zh-CN" dirty="0" smtClean="0"/>
              <a:t>Fill NA</a:t>
            </a:r>
          </a:p>
          <a:p>
            <a:pPr lvl="1"/>
            <a:r>
              <a:rPr lang="en-US" dirty="0" smtClean="0"/>
              <a:t>Data binning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</a:t>
            </a:r>
            <a:r>
              <a:rPr lang="en-US" altLang="zh-CN" dirty="0" smtClean="0"/>
              <a:t>correlations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38283"/>
              </p:ext>
            </p:extLst>
          </p:nvPr>
        </p:nvGraphicFramePr>
        <p:xfrm>
          <a:off x="3137483" y="1152577"/>
          <a:ext cx="5473665" cy="3416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586"/>
                <a:gridCol w="2403379"/>
                <a:gridCol w="2407700"/>
              </a:tblGrid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Symbol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Data Binning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_AGEG5YR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Reported age in five-year age categories calculated variable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Respondents sex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464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EDUCA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Education level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Narrow to 4 categories, value 1 for not graduate High School or Unknown, value 2 for graduated High School, value 3 for attended college or technical school, value 4 for graduated from college or technical school.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VETERAN3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Are you a veteran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FRUIT2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How many times did you eat fruit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Narrow to 2 categories, value 1 for having fruit or vegetables every week, value 2 for once more than a week or never or unknown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FRUITJU2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How many times did you drink 100 percent pure fruit juices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FVGREEN1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How many times did you eat dark green vegetables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VEGETAB2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How many times did you eat other vegetables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EXEROFT1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How many times walking, running, jogging, or swimming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Narrow to 3 categories, value 1 for exercise every week, 2 for exercise every month, 3 for never or unknown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348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INCOME2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Income level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Narrow to 4 categories, value 1 for less than $50,000, value 2 for $50,000 - $75,000, value 3 for greater than $75,000, value 4 for unknown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233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MARITAL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Marital status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Narrow to 2 categories, value 1 for married, value 2 for all other situations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233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_BMI5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Body Mass Index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Narrow to 4 categories, value 1 for underweight, value 2 for normal weight, value 3 for overweight, value 4 for obese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SMOKE100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Smoked at least 100 cigarettes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Narrow to 4 categories, value 1 for Every day smoker, value 2 for Someday smoker, value 3 for Former smoker or unknown, value 4 for Non-smoker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2272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SMOKDAY2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Frequency of days now smoking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_RFDRHV5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Heavy alcohol consumption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_RFCHOL1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High blood cholesterol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120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_RFHYPE5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High blood pressure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  <a:tr h="233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ADDEPEV2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Ever told you had a depressive disorder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Narrow to 2 categories, value 1 for yes, value 2 for all other situation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56" marR="6456" marT="6456" marB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7" y="3050438"/>
            <a:ext cx="2405186" cy="20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1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Result </a:t>
            </a:r>
            <a:r>
              <a:rPr lang="en-US" altLang="zh-CN" dirty="0"/>
              <a:t>Interpreting</a:t>
            </a:r>
            <a:endParaRPr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615454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The </a:t>
            </a:r>
            <a:r>
              <a:rPr lang="en-US" altLang="zh-CN" dirty="0"/>
              <a:t>confusion </a:t>
            </a:r>
            <a:r>
              <a:rPr lang="en-US" altLang="zh-CN" dirty="0" smtClean="0"/>
              <a:t>matrix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/>
              <a:t>Overall accuracy: 0.80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/>
              <a:t>The </a:t>
            </a:r>
            <a:r>
              <a:rPr lang="en-US" altLang="zh-CN" dirty="0"/>
              <a:t>model has better result predict </a:t>
            </a:r>
            <a:r>
              <a:rPr lang="en-US" altLang="zh-CN" dirty="0" smtClean="0"/>
              <a:t>non-depression </a:t>
            </a:r>
            <a:r>
              <a:rPr lang="en-US" altLang="zh-CN" dirty="0"/>
              <a:t>samples, the precision is 0.81 and the recall is </a:t>
            </a:r>
            <a:r>
              <a:rPr lang="en-US" altLang="zh-CN" dirty="0" smtClean="0"/>
              <a:t>0.99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/>
              <a:t>As for the </a:t>
            </a:r>
            <a:r>
              <a:rPr lang="en-US" altLang="zh-CN" dirty="0"/>
              <a:t>depression samples, the precision is 0.56, but the recall is only 0.05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Interpreting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/>
              <a:t>The cause </a:t>
            </a:r>
            <a:r>
              <a:rPr lang="en-US" altLang="zh-CN" dirty="0"/>
              <a:t>of depression could be very complicated and not easy to define. 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/>
              <a:t>The data analyzed </a:t>
            </a:r>
            <a:r>
              <a:rPr lang="en-US" altLang="zh-CN" dirty="0"/>
              <a:t>is self-reported health survey data, which might be biased due to the respondents’ lack of awareness of their risk status.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4" y="1017725"/>
            <a:ext cx="2905146" cy="20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762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593</Words>
  <Application>Microsoft Office PowerPoint</Application>
  <PresentationFormat>全屏显示(16:9)</PresentationFormat>
  <Paragraphs>87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Bree Serif</vt:lpstr>
      <vt:lpstr>宋体</vt:lpstr>
      <vt:lpstr>Montserrat</vt:lpstr>
      <vt:lpstr>Simple Light</vt:lpstr>
      <vt:lpstr>Data Analysis on Depression</vt:lpstr>
      <vt:lpstr>Motivation – Depression Prediction</vt:lpstr>
      <vt:lpstr>Data Collection - BRFSS</vt:lpstr>
      <vt:lpstr>Dataset Analysis</vt:lpstr>
      <vt:lpstr>Result Interpreting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Code for NLP Research</dc:title>
  <dc:creator>Siyu Zhang</dc:creator>
  <cp:lastModifiedBy>Siyu Zhang</cp:lastModifiedBy>
  <cp:revision>7</cp:revision>
  <dcterms:modified xsi:type="dcterms:W3CDTF">2019-08-12T22:02:46Z</dcterms:modified>
</cp:coreProperties>
</file>