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0" r:id="rId2"/>
    <p:sldId id="266" r:id="rId3"/>
    <p:sldId id="261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B09B5E-1C98-49B5-A985-4A8328173DE4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C6811-B7D7-4E72-B7C8-F39996BF1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360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80440-4F41-422F-A59E-D54D93C17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5BE511-DB2A-451C-B9C3-B763DEAEF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6482E-2CB0-4423-B6CA-32DA0848D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36645-1BC7-49CD-B446-9C00FE0AAC08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BABE0-C5B4-4AFA-8E97-AFD3C34C1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3A1E7-5F11-43EB-95B0-384B8F2E1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8E75-495A-4DB9-B26D-20F53675E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26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563E9-9B32-4BAE-A425-5CECAEE60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924E62-128C-4F9A-91A2-766A05FFFF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36D01-4F2E-43D6-815D-B7B41D80D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36645-1BC7-49CD-B446-9C00FE0AAC08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A9072-928C-4442-9246-BF17414D7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E8B2D-EA00-47FB-B985-6C7805F47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8E75-495A-4DB9-B26D-20F53675E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79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440E16-AEE0-44F5-90CA-877CEF9398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0B0487-91F8-4F83-A314-5D8306EC5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D3F32-FC7A-47CF-B1D7-4A8B22516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36645-1BC7-49CD-B446-9C00FE0AAC08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D43DA-E000-4B89-82EA-5582338EA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71997-D282-426A-BAE8-8890C08EF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8E75-495A-4DB9-B26D-20F53675E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286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B4011-E695-4494-8AE5-D2B4E8FFB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BD49C-001B-4362-962C-762FD5953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5CFB5-014F-443F-943C-96B58D74C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36645-1BC7-49CD-B446-9C00FE0AAC08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A48A4-F55F-4C7A-8CFF-5ECE0AE62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4A08C-C63F-4524-856D-1600C3852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8E75-495A-4DB9-B26D-20F53675E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2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A5516-9088-4461-A9A5-52CF2B534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9E7C2-AED8-4581-BCC8-8383805FB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89E7C-7BF2-4AE7-B285-A7599EF0D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36645-1BC7-49CD-B446-9C00FE0AAC08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077EF-973B-4135-AB43-40447B578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D1959-7C65-4E71-8F8D-158CBC2CD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8E75-495A-4DB9-B26D-20F53675E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74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F3BC9-639E-4E6D-A113-643DF2F3A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00104-D6A8-4D63-8B2C-C89C6C0A4C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198107-9494-462F-AD42-8BB4616F6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29C7F7-4BD5-4D26-BCF4-2AFC94D51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36645-1BC7-49CD-B446-9C00FE0AAC08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F1CE4-7979-49A7-A161-BE0536301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D8AAE-F27F-4BA0-AFC5-8A6CC1E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8E75-495A-4DB9-B26D-20F53675E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73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14785-B1A2-40A0-95D4-EF33D0A6B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E8D67-7578-47B5-B071-15E1948FB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5E6373-BA4B-4623-930C-8C436F7A8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A5BBF7-24EC-47EA-96B2-062B815A8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400CAB-EC8E-4604-AB3E-804DE8473D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7E0CA6-AB9D-4409-B597-1F6301D3A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36645-1BC7-49CD-B446-9C00FE0AAC08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AA6B8E-0D45-4992-9179-BA1846A4D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2D39F3-7AC5-4224-A40B-6FBAD4B33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8E75-495A-4DB9-B26D-20F53675E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45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9D5D5-B476-4AEF-AACC-0BE2BF7A4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A3CE04-118D-4A05-9C37-3000CCE7E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36645-1BC7-49CD-B446-9C00FE0AAC08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A0A2D5-5815-41F8-947E-C95153164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82BFCD-2A87-4C76-B534-114F55A02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8E75-495A-4DB9-B26D-20F53675E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47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B7AFB8-D450-4D42-AA5C-5911DEDEE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36645-1BC7-49CD-B446-9C00FE0AAC08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BD57B2-EA42-43D1-A712-665D7F47F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6BEE24-0B11-438D-9A9C-C7F2BF4E8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8E75-495A-4DB9-B26D-20F53675E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97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1B307-4C81-498F-8A92-5470DE3F0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2B2D9-31FA-41E4-B226-01070A1FA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2F191-4F21-4C56-8FB9-C7283687A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EB1B5B-81CC-4375-8503-23A6E6B84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36645-1BC7-49CD-B446-9C00FE0AAC08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346FA-BC93-4BF7-A8A8-8F3675505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6DA67-D0EB-436C-97BF-EA5D5CE5A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8E75-495A-4DB9-B26D-20F53675E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944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18504-7D77-42D1-A77D-EB471E2F9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AA14AF-4D87-43CC-8670-98FFD45CCD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1CD68B-6664-4CA5-820A-EF13BB423A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29537-C111-42D3-B043-67428B87B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36645-1BC7-49CD-B446-9C00FE0AAC08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43248-90A1-42AF-B070-51583AD82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A92EA3-E4B3-405D-A824-734B6EED5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8E75-495A-4DB9-B26D-20F53675E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573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C2575B-9753-45E7-8476-90489CEB3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50F26-8E83-4D1F-9866-E3CAA97B9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5E7FF-174F-46D9-BB64-677D1A99F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36645-1BC7-49CD-B446-9C00FE0AAC08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2B50C-6FEB-49C7-8932-D8A16247A4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24A7C-4A5A-4A2D-88BC-D45D48A6BC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18E75-495A-4DB9-B26D-20F53675E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223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agro.or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B58172C6-1BAE-46EF-86A9-65BB00170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6747" y="193591"/>
            <a:ext cx="2120527" cy="12534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6FE1ED-B302-438B-AFE3-75CBD8E0E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0339" y="96795"/>
            <a:ext cx="1347515" cy="14470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F717AD5-8A30-4739-808C-099E86E75106}"/>
              </a:ext>
            </a:extLst>
          </p:cNvPr>
          <p:cNvSpPr txBox="1"/>
          <p:nvPr/>
        </p:nvSpPr>
        <p:spPr>
          <a:xfrm>
            <a:off x="1606859" y="2969008"/>
            <a:ext cx="872674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/>
              <a:t>Overview of AKILIMO Training Materials</a:t>
            </a:r>
          </a:p>
          <a:p>
            <a:pPr algn="ctr"/>
            <a:endParaRPr lang="en-GB" sz="2800" b="1" dirty="0"/>
          </a:p>
          <a:p>
            <a:pPr algn="ctr"/>
            <a:r>
              <a:rPr lang="en-GB" sz="2800" b="1" dirty="0"/>
              <a:t>26/01/2022</a:t>
            </a:r>
          </a:p>
          <a:p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351015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B58172C6-1BAE-46EF-86A9-65BB00170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6747" y="193591"/>
            <a:ext cx="2120527" cy="12534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6FE1ED-B302-438B-AFE3-75CBD8E0E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0339" y="96795"/>
            <a:ext cx="1347515" cy="14470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2CF23C-BF03-41A8-9DEE-4723E73966D7}"/>
              </a:ext>
            </a:extLst>
          </p:cNvPr>
          <p:cNvSpPr txBox="1"/>
          <p:nvPr/>
        </p:nvSpPr>
        <p:spPr>
          <a:xfrm>
            <a:off x="455995" y="1543856"/>
            <a:ext cx="1104058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457200" indent="-457200" algn="just">
              <a:spcBef>
                <a:spcPct val="0"/>
              </a:spcBef>
              <a:buFont typeface="Arial" panose="020B0604020202020204" pitchFamily="34" charset="0"/>
              <a:buChar char="•"/>
              <a:defRPr sz="2800">
                <a:latin typeface="Gotham" panose="02000504050000020004" pitchFamily="2" charset="0"/>
                <a:ea typeface="Gadugi" panose="020B0502040204020203" pitchFamily="34" charset="0"/>
                <a:cs typeface="Arial" panose="020B0604020202020204" pitchFamily="34" charset="0"/>
              </a:defRPr>
            </a:lvl1pPr>
          </a:lstStyle>
          <a:p>
            <a:pPr marL="0" indent="0">
              <a:buNone/>
            </a:pPr>
            <a:r>
              <a:rPr lang="en-GB" sz="2000" b="1" dirty="0"/>
              <a:t>The Idea:</a:t>
            </a:r>
          </a:p>
          <a:p>
            <a:pPr marL="0" indent="0">
              <a:buNone/>
            </a:pPr>
            <a:r>
              <a:rPr lang="en-GB" sz="2000" i="1" dirty="0"/>
              <a:t>Package the training materials as web-based material that partners can access and use currently and in the future.</a:t>
            </a:r>
          </a:p>
          <a:p>
            <a:r>
              <a:rPr lang="en-GB" sz="2000" dirty="0"/>
              <a:t>Expand the existing material to include snippets of </a:t>
            </a:r>
            <a:r>
              <a:rPr lang="en-GB" sz="2000" b="1" dirty="0"/>
              <a:t>scripts</a:t>
            </a:r>
            <a:r>
              <a:rPr lang="en-GB" sz="2000" dirty="0"/>
              <a:t> and </a:t>
            </a:r>
            <a:r>
              <a:rPr lang="en-GB" sz="2000" b="1" dirty="0"/>
              <a:t>print screens </a:t>
            </a:r>
            <a:r>
              <a:rPr lang="en-GB" sz="2000" dirty="0"/>
              <a:t>that allow users have a quick </a:t>
            </a:r>
            <a:r>
              <a:rPr lang="en-GB" sz="2000" b="1" dirty="0"/>
              <a:t>step by step manual </a:t>
            </a:r>
            <a:r>
              <a:rPr lang="en-GB" sz="2000" dirty="0"/>
              <a:t>to create ODK forms and conduct data analysis using R statistical package.</a:t>
            </a:r>
          </a:p>
          <a:p>
            <a:pPr lvl="0"/>
            <a:endParaRPr lang="en-US" sz="2000" dirty="0"/>
          </a:p>
          <a:p>
            <a:pPr lvl="0"/>
            <a:r>
              <a:rPr lang="en-GB" sz="2000" dirty="0"/>
              <a:t>Contribute to and post these online on the Regional Agronomy Handbook: </a:t>
            </a:r>
            <a:r>
              <a:rPr lang="en-GB" sz="2000" u="sng" dirty="0">
                <a:hlinkClick r:id="rId4"/>
              </a:rPr>
              <a:t>https://reagro.org</a:t>
            </a:r>
            <a:endParaRPr lang="en-GB" sz="2000" u="sng" dirty="0"/>
          </a:p>
          <a:p>
            <a:pPr lvl="0"/>
            <a:endParaRPr lang="en-GB" sz="2000" u="sng" dirty="0"/>
          </a:p>
          <a:p>
            <a:pPr lvl="0"/>
            <a:r>
              <a:rPr lang="en-GB" sz="2000" dirty="0"/>
              <a:t>Target initially set for end of August 2021, to be used in </a:t>
            </a:r>
            <a:r>
              <a:rPr lang="en-GB" sz="2000" dirty="0" err="1"/>
              <a:t>ToT</a:t>
            </a:r>
            <a:r>
              <a:rPr lang="en-GB" sz="2000" dirty="0"/>
              <a:t> workshops with NARS in Q3-Q4</a:t>
            </a:r>
          </a:p>
          <a:p>
            <a:pPr lvl="0"/>
            <a:endParaRPr lang="en-GB" sz="2000" u="sng" dirty="0"/>
          </a:p>
          <a:p>
            <a:pPr marL="0" indent="0">
              <a:buNone/>
            </a:pPr>
            <a:r>
              <a:rPr lang="en-US" sz="2000" b="1" dirty="0"/>
              <a:t>Discussions already held to:</a:t>
            </a:r>
          </a:p>
          <a:p>
            <a:pPr lvl="0"/>
            <a:r>
              <a:rPr lang="en-GB" sz="2000" dirty="0"/>
              <a:t>Identify a clear </a:t>
            </a:r>
            <a:r>
              <a:rPr lang="en-GB" sz="2000" b="1" dirty="0"/>
              <a:t>goal</a:t>
            </a:r>
            <a:r>
              <a:rPr lang="en-GB" sz="2000" dirty="0"/>
              <a:t> that the training supports</a:t>
            </a:r>
            <a:endParaRPr lang="en-US" sz="2000" dirty="0"/>
          </a:p>
          <a:p>
            <a:pPr lvl="0"/>
            <a:r>
              <a:rPr lang="en-GB" sz="2000" dirty="0"/>
              <a:t>Determine the </a:t>
            </a:r>
            <a:r>
              <a:rPr lang="en-GB" sz="2000" b="1" dirty="0"/>
              <a:t>tasks</a:t>
            </a:r>
            <a:r>
              <a:rPr lang="en-GB" sz="2000" dirty="0"/>
              <a:t> needed to be performed that require this training</a:t>
            </a:r>
            <a:endParaRPr lang="en-US" sz="2000" dirty="0"/>
          </a:p>
          <a:p>
            <a:pPr lvl="0"/>
            <a:r>
              <a:rPr lang="en-GB" sz="2000" dirty="0"/>
              <a:t>Determine the </a:t>
            </a:r>
            <a:r>
              <a:rPr lang="en-GB" sz="2000" b="1" dirty="0"/>
              <a:t>training activities </a:t>
            </a:r>
            <a:r>
              <a:rPr lang="en-GB" sz="2000" dirty="0"/>
              <a:t>that will help in the achievement of these tasks</a:t>
            </a:r>
            <a:endParaRPr lang="en-US" sz="2000" dirty="0"/>
          </a:p>
          <a:p>
            <a:pPr lvl="0"/>
            <a:r>
              <a:rPr lang="en-GB" sz="2000" dirty="0"/>
              <a:t>Determine the </a:t>
            </a:r>
            <a:r>
              <a:rPr lang="en-GB" sz="2000" b="1" dirty="0"/>
              <a:t>people</a:t>
            </a:r>
            <a:r>
              <a:rPr lang="en-GB" sz="2000" dirty="0"/>
              <a:t> who will make the training effective</a:t>
            </a:r>
            <a:endParaRPr lang="en-US" sz="2000" dirty="0"/>
          </a:p>
          <a:p>
            <a:pPr lvl="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26626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B58172C6-1BAE-46EF-86A9-65BB00170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6747" y="193591"/>
            <a:ext cx="2120527" cy="12534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6FE1ED-B302-438B-AFE3-75CBD8E0E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0339" y="96795"/>
            <a:ext cx="1347515" cy="14470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4B72E3-757F-4DCA-94A9-48625616F05C}"/>
              </a:ext>
            </a:extLst>
          </p:cNvPr>
          <p:cNvSpPr txBox="1"/>
          <p:nvPr/>
        </p:nvSpPr>
        <p:spPr>
          <a:xfrm>
            <a:off x="473191" y="1712532"/>
            <a:ext cx="1085415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457200" indent="-457200" algn="just">
              <a:spcBef>
                <a:spcPct val="0"/>
              </a:spcBef>
              <a:buFont typeface="Arial" panose="020B0604020202020204" pitchFamily="34" charset="0"/>
              <a:buChar char="•"/>
              <a:defRPr sz="2800">
                <a:latin typeface="Gotham" panose="02000504050000020004" pitchFamily="2" charset="0"/>
                <a:ea typeface="Gadugi" panose="020B0502040204020203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sz="2000" dirty="0"/>
              <a:t>A Markdown document that:</a:t>
            </a:r>
          </a:p>
          <a:p>
            <a:pPr marL="0" lvl="0" indent="0">
              <a:buNone/>
            </a:pPr>
            <a:endParaRPr lang="en-GB" sz="2000" dirty="0"/>
          </a:p>
          <a:p>
            <a:pPr lvl="0">
              <a:buFont typeface="+mj-lt"/>
              <a:buAutoNum type="arabicPeriod"/>
            </a:pPr>
            <a:r>
              <a:rPr lang="en-GB" sz="2000" dirty="0"/>
              <a:t>Provides guidelines on how to </a:t>
            </a:r>
            <a:r>
              <a:rPr lang="en-GB" sz="2000" b="1" dirty="0"/>
              <a:t>design field experiments</a:t>
            </a:r>
          </a:p>
          <a:p>
            <a:pPr lvl="0">
              <a:buFont typeface="+mj-lt"/>
              <a:buAutoNum type="arabicPeriod"/>
            </a:pPr>
            <a:r>
              <a:rPr lang="en-GB" sz="2000" dirty="0"/>
              <a:t>Provides a sample </a:t>
            </a:r>
            <a:r>
              <a:rPr lang="en-GB" sz="2000" b="1" dirty="0"/>
              <a:t>comprehensive experimental protocol</a:t>
            </a:r>
            <a:r>
              <a:rPr lang="en-GB" sz="2000" dirty="0"/>
              <a:t>, which provides all the necessary details on (1) the experimental design and treatment structure, and (2) what data needs to be collected when and how.</a:t>
            </a:r>
          </a:p>
          <a:p>
            <a:pPr>
              <a:buFont typeface="+mj-lt"/>
              <a:buAutoNum type="arabicPeriod"/>
            </a:pPr>
            <a:endParaRPr lang="en-US" sz="2000" dirty="0"/>
          </a:p>
          <a:p>
            <a:pPr lvl="0">
              <a:buFont typeface="+mj-lt"/>
              <a:buAutoNum type="arabicPeriod"/>
            </a:pPr>
            <a:r>
              <a:rPr lang="en-GB" sz="2000" dirty="0"/>
              <a:t>Provides the general </a:t>
            </a:r>
            <a:r>
              <a:rPr lang="en-GB" sz="2000" b="1" dirty="0"/>
              <a:t>principles of good ODK form design</a:t>
            </a:r>
          </a:p>
          <a:p>
            <a:pPr lvl="0">
              <a:buFont typeface="+mj-lt"/>
              <a:buAutoNum type="arabicPeriod"/>
            </a:pPr>
            <a:r>
              <a:rPr lang="en-GB" sz="2000" dirty="0"/>
              <a:t>Shows step by step how to </a:t>
            </a:r>
            <a:r>
              <a:rPr lang="en-GB" sz="2000" b="1" dirty="0"/>
              <a:t>develop and deploy an ODK form</a:t>
            </a:r>
            <a:r>
              <a:rPr lang="en-GB" sz="2000" dirty="0"/>
              <a:t>, from download &amp; installation to applying its functionalities &amp; aggregating on ONA/ODK Central</a:t>
            </a:r>
          </a:p>
          <a:p>
            <a:pPr lvl="0">
              <a:buFont typeface="+mj-lt"/>
              <a:buAutoNum type="arabicPeriod"/>
            </a:pPr>
            <a:endParaRPr lang="en-US" sz="2000" dirty="0"/>
          </a:p>
          <a:p>
            <a:pPr lvl="0">
              <a:buFont typeface="+mj-lt"/>
              <a:buAutoNum type="arabicPeriod"/>
            </a:pPr>
            <a:r>
              <a:rPr lang="en-GB" sz="2000" dirty="0"/>
              <a:t>Gives clear instructions on how to:</a:t>
            </a:r>
          </a:p>
          <a:p>
            <a:pPr marL="0" lvl="0" indent="0">
              <a:buNone/>
            </a:pPr>
            <a:r>
              <a:rPr lang="en-GB" sz="2000" dirty="0"/>
              <a:t>			 Reshape &amp; conduct exploratory data analysis using R</a:t>
            </a:r>
          </a:p>
          <a:p>
            <a:pPr marL="0" lvl="0" indent="0">
              <a:buNone/>
            </a:pPr>
            <a:r>
              <a:rPr lang="en-GB" sz="2000" dirty="0"/>
              <a:t>			 Visualize the data using R graphics </a:t>
            </a:r>
          </a:p>
          <a:p>
            <a:pPr marL="0" lvl="0" indent="0">
              <a:buNone/>
            </a:pPr>
            <a:r>
              <a:rPr lang="en-GB" sz="2000" dirty="0"/>
              <a:t>			 </a:t>
            </a:r>
            <a:r>
              <a:rPr lang="en-US" sz="2000" dirty="0"/>
              <a:t>Linear modeling</a:t>
            </a:r>
            <a:endParaRPr lang="en-US" sz="2000" dirty="0">
              <a:latin typeface="Gotham Thin" pitchFamily="50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E35641-D9E2-4708-968A-66D08FF05879}"/>
              </a:ext>
            </a:extLst>
          </p:cNvPr>
          <p:cNvSpPr txBox="1"/>
          <p:nvPr/>
        </p:nvSpPr>
        <p:spPr>
          <a:xfrm>
            <a:off x="3827333" y="923841"/>
            <a:ext cx="4145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Proposed way forward</a:t>
            </a:r>
          </a:p>
        </p:txBody>
      </p:sp>
    </p:spTree>
    <p:extLst>
      <p:ext uri="{BB962C8B-B14F-4D97-AF65-F5344CB8AC3E}">
        <p14:creationId xmlns:p14="http://schemas.microsoft.com/office/powerpoint/2010/main" val="226599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B58172C6-1BAE-46EF-86A9-65BB00170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6747" y="193591"/>
            <a:ext cx="2120527" cy="12534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6FE1ED-B302-438B-AFE3-75CBD8E0E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0339" y="96795"/>
            <a:ext cx="1347515" cy="14470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4B72E3-757F-4DCA-94A9-48625616F05C}"/>
              </a:ext>
            </a:extLst>
          </p:cNvPr>
          <p:cNvSpPr txBox="1"/>
          <p:nvPr/>
        </p:nvSpPr>
        <p:spPr>
          <a:xfrm>
            <a:off x="624672" y="1847286"/>
            <a:ext cx="1004628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457200" indent="-457200" algn="just">
              <a:spcBef>
                <a:spcPct val="0"/>
              </a:spcBef>
              <a:buFont typeface="Arial" panose="020B0604020202020204" pitchFamily="34" charset="0"/>
              <a:buChar char="•"/>
              <a:defRPr sz="2800">
                <a:latin typeface="Gotham" panose="02000504050000020004" pitchFamily="2" charset="0"/>
                <a:ea typeface="Gadugi" panose="020B0502040204020203" pitchFamily="34" charset="0"/>
                <a:cs typeface="Arial" panose="020B0604020202020204" pitchFamily="34" charset="0"/>
              </a:defRPr>
            </a:lvl1pPr>
          </a:lstStyle>
          <a:p>
            <a:pPr marL="0" indent="0">
              <a:buNone/>
            </a:pPr>
            <a:r>
              <a:rPr lang="en-US" dirty="0"/>
              <a:t>Proposed lead persons in </a:t>
            </a:r>
            <a:r>
              <a:rPr lang="en-US" b="1" dirty="0"/>
              <a:t>FUNAAB</a:t>
            </a:r>
            <a:r>
              <a:rPr lang="en-US" dirty="0"/>
              <a:t> to be future trainers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400" dirty="0"/>
              <a:t>ODK -  Mr. Azeez </a:t>
            </a:r>
            <a:r>
              <a:rPr lang="en-US" sz="2400" dirty="0" err="1"/>
              <a:t>Sodeeq</a:t>
            </a:r>
            <a:endParaRPr lang="en-US" sz="2400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400" dirty="0"/>
              <a:t>R-statistics - Mr. </a:t>
            </a:r>
            <a:r>
              <a:rPr lang="en-US" sz="2400" dirty="0" err="1"/>
              <a:t>Ologunde</a:t>
            </a:r>
            <a:r>
              <a:rPr lang="en-US" sz="2400" dirty="0"/>
              <a:t> Olanrewaju and </a:t>
            </a:r>
            <a:r>
              <a:rPr lang="en-US" sz="2400" dirty="0" err="1"/>
              <a:t>Fatoberu</a:t>
            </a:r>
            <a:r>
              <a:rPr lang="en-US" sz="2400" dirty="0"/>
              <a:t> Samson</a:t>
            </a:r>
          </a:p>
          <a:p>
            <a:pPr lvl="3"/>
            <a:endParaRPr lang="en-US" sz="2400" dirty="0"/>
          </a:p>
          <a:p>
            <a:pPr lvl="3"/>
            <a:r>
              <a:rPr lang="en-US" sz="2400" b="1" dirty="0"/>
              <a:t> In NRCRI</a:t>
            </a:r>
            <a:r>
              <a:rPr lang="en-US" sz="2400" dirty="0"/>
              <a:t> for ODK and R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400" dirty="0"/>
              <a:t>Dr. Ikenna </a:t>
            </a:r>
            <a:r>
              <a:rPr lang="en-US" sz="2400" dirty="0" err="1"/>
              <a:t>Nnabue</a:t>
            </a:r>
            <a:endParaRPr lang="en-US" sz="2400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400" dirty="0"/>
              <a:t>Dr. Chukwuemeka </a:t>
            </a:r>
            <a:r>
              <a:rPr lang="en-US" sz="2400" dirty="0" err="1"/>
              <a:t>Okezie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352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B58172C6-1BAE-46EF-86A9-65BB00170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6747" y="193591"/>
            <a:ext cx="2120527" cy="12534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6FE1ED-B302-438B-AFE3-75CBD8E0E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0339" y="96795"/>
            <a:ext cx="1347515" cy="14470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4B72E3-757F-4DCA-94A9-48625616F05C}"/>
              </a:ext>
            </a:extLst>
          </p:cNvPr>
          <p:cNvSpPr txBox="1"/>
          <p:nvPr/>
        </p:nvSpPr>
        <p:spPr>
          <a:xfrm>
            <a:off x="3199196" y="589750"/>
            <a:ext cx="6264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457200" indent="-457200" algn="just">
              <a:spcBef>
                <a:spcPct val="0"/>
              </a:spcBef>
              <a:buFont typeface="Arial" panose="020B0604020202020204" pitchFamily="34" charset="0"/>
              <a:buChar char="•"/>
              <a:defRPr sz="2800">
                <a:latin typeface="Gotham" panose="02000504050000020004" pitchFamily="2" charset="0"/>
                <a:ea typeface="Gadugi" panose="020B0502040204020203" pitchFamily="34" charset="0"/>
                <a:cs typeface="Arial" panose="020B0604020202020204" pitchFamily="34" charset="0"/>
              </a:defRPr>
            </a:lvl1pPr>
          </a:lstStyle>
          <a:p>
            <a:pPr marL="0" indent="0">
              <a:buNone/>
            </a:pPr>
            <a:r>
              <a:rPr lang="en-US" sz="3600" b="1" dirty="0"/>
              <a:t>Where are we?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E947B9-8E67-49FA-AA3C-2EA3D6660FA3}"/>
              </a:ext>
            </a:extLst>
          </p:cNvPr>
          <p:cNvSpPr txBox="1"/>
          <p:nvPr/>
        </p:nvSpPr>
        <p:spPr>
          <a:xfrm>
            <a:off x="878890" y="1647651"/>
            <a:ext cx="1046677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dirty="0"/>
              <a:t>Interactions ongoing with </a:t>
            </a:r>
            <a:r>
              <a:rPr lang="en-GB" sz="2000" dirty="0" err="1"/>
              <a:t>EiA</a:t>
            </a:r>
            <a:r>
              <a:rPr lang="en-GB" sz="2000" dirty="0"/>
              <a:t> on Regional Agronomy Handbook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/>
              <a:t>ODK</a:t>
            </a:r>
          </a:p>
          <a:p>
            <a:pPr lvl="1"/>
            <a:r>
              <a:rPr lang="en-US" sz="2000" dirty="0"/>
              <a:t>Work in progress, rough draft available with snippets and screenshots, identified the sample experimental protocol to be used.</a:t>
            </a:r>
          </a:p>
          <a:p>
            <a:pPr lvl="1"/>
            <a:r>
              <a:rPr lang="en-GB" sz="2000" dirty="0"/>
              <a:t>Additional work needed in functionality.</a:t>
            </a:r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/>
              <a:t>R</a:t>
            </a:r>
          </a:p>
          <a:p>
            <a:pPr lvl="1"/>
            <a:r>
              <a:rPr lang="en-US" sz="2000" dirty="0"/>
              <a:t>Training materials that were used by previous trainer are available for re-packaging and customizing for the specific survey used for data collection.</a:t>
            </a:r>
          </a:p>
          <a:p>
            <a:pPr lvl="1"/>
            <a:endParaRPr lang="en-GB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GB" sz="2000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b="1" dirty="0"/>
              <a:t>Guidelines for field experiment design</a:t>
            </a:r>
            <a:r>
              <a:rPr lang="en-GB" sz="2000" dirty="0"/>
              <a:t>-Not started</a:t>
            </a: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GB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b="1" dirty="0"/>
              <a:t>C</a:t>
            </a:r>
            <a:r>
              <a:rPr lang="en-US" sz="2000" b="1" dirty="0" err="1"/>
              <a:t>hallenge</a:t>
            </a:r>
            <a:endParaRPr lang="en-US" sz="2000" b="1" dirty="0"/>
          </a:p>
          <a:p>
            <a:pPr lvl="1"/>
            <a:r>
              <a:rPr lang="en-GB" sz="2000" dirty="0"/>
              <a:t>T</a:t>
            </a:r>
            <a:r>
              <a:rPr lang="en-US" sz="2000" dirty="0" err="1"/>
              <a:t>ime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46188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1119</TotalTime>
  <Words>385</Words>
  <Application>Microsoft Office PowerPoint</Application>
  <PresentationFormat>Widescreen</PresentationFormat>
  <Paragraphs>52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Gadugi</vt:lpstr>
      <vt:lpstr>Gotham</vt:lpstr>
      <vt:lpstr>Gotham Thin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Ouma, Turry (IITA)</dc:creator>
  <cp:lastModifiedBy>Ouma, Turry (IITA)</cp:lastModifiedBy>
  <cp:revision>16</cp:revision>
  <dcterms:created xsi:type="dcterms:W3CDTF">2022-01-25T11:05:07Z</dcterms:created>
  <dcterms:modified xsi:type="dcterms:W3CDTF">2022-01-26T05:44:25Z</dcterms:modified>
</cp:coreProperties>
</file>