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60" r:id="rId3"/>
    <p:sldId id="290" r:id="rId4"/>
    <p:sldId id="289" r:id="rId5"/>
    <p:sldId id="287" r:id="rId6"/>
    <p:sldId id="291" r:id="rId7"/>
    <p:sldId id="295" r:id="rId8"/>
    <p:sldId id="297" r:id="rId9"/>
    <p:sldId id="296" r:id="rId10"/>
    <p:sldId id="298" r:id="rId11"/>
    <p:sldId id="305" r:id="rId12"/>
    <p:sldId id="282" r:id="rId13"/>
    <p:sldId id="319" r:id="rId14"/>
    <p:sldId id="320" r:id="rId15"/>
    <p:sldId id="293" r:id="rId16"/>
    <p:sldId id="288" r:id="rId17"/>
    <p:sldId id="321" r:id="rId18"/>
    <p:sldId id="322" r:id="rId19"/>
    <p:sldId id="323" r:id="rId20"/>
    <p:sldId id="300" r:id="rId21"/>
    <p:sldId id="324" r:id="rId22"/>
    <p:sldId id="285" r:id="rId23"/>
    <p:sldId id="294" r:id="rId24"/>
    <p:sldId id="292" r:id="rId25"/>
    <p:sldId id="304" r:id="rId26"/>
    <p:sldId id="299" r:id="rId27"/>
    <p:sldId id="325" r:id="rId28"/>
    <p:sldId id="326" r:id="rId29"/>
    <p:sldId id="306" r:id="rId30"/>
    <p:sldId id="334" r:id="rId31"/>
    <p:sldId id="327" r:id="rId32"/>
    <p:sldId id="317" r:id="rId33"/>
    <p:sldId id="315" r:id="rId34"/>
    <p:sldId id="313" r:id="rId35"/>
    <p:sldId id="330" r:id="rId36"/>
    <p:sldId id="312" r:id="rId37"/>
    <p:sldId id="286" r:id="rId38"/>
    <p:sldId id="309" r:id="rId39"/>
    <p:sldId id="310" r:id="rId40"/>
    <p:sldId id="331" r:id="rId41"/>
    <p:sldId id="307" r:id="rId42"/>
    <p:sldId id="302"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95"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09B5E-1C98-49B5-A985-4A8328173DE4}"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C6811-B7D7-4E72-B7C8-F39996BF1EEE}" type="slidenum">
              <a:rPr lang="en-US" smtClean="0"/>
              <a:t>‹#›</a:t>
            </a:fld>
            <a:endParaRPr lang="en-US"/>
          </a:p>
        </p:txBody>
      </p:sp>
    </p:spTree>
    <p:extLst>
      <p:ext uri="{BB962C8B-B14F-4D97-AF65-F5344CB8AC3E}">
        <p14:creationId xmlns:p14="http://schemas.microsoft.com/office/powerpoint/2010/main" val="104636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Make sure your file is saved in the .</a:t>
            </a:r>
            <a:r>
              <a:rPr lang="en-US" sz="1200" dirty="0" err="1"/>
              <a:t>xls</a:t>
            </a:r>
            <a:r>
              <a:rPr lang="en-US" sz="1200" dirty="0"/>
              <a:t> format and contains no spaces or special characters (‘‐’ and ‘_’ are allowed).</a:t>
            </a:r>
          </a:p>
          <a:p>
            <a:pPr marL="0" indent="0">
              <a:buNone/>
            </a:pPr>
            <a:endParaRPr lang="en-US" sz="1200" dirty="0"/>
          </a:p>
          <a:p>
            <a:pPr marL="0" indent="0">
              <a:buNone/>
            </a:pPr>
            <a:r>
              <a:rPr lang="en-US" sz="1200" dirty="0"/>
              <a:t>Make sure that your column headers are in lowercase (i.e. “label” or “name”, not “Label” or “Name”)</a:t>
            </a:r>
          </a:p>
          <a:p>
            <a:pPr marL="0" indent="0">
              <a:buNone/>
            </a:pPr>
            <a:endParaRPr lang="en-US" sz="1200" dirty="0"/>
          </a:p>
          <a:p>
            <a:pPr marL="0" indent="0">
              <a:buNone/>
            </a:pPr>
            <a:r>
              <a:rPr lang="en-US" sz="1200" dirty="0"/>
              <a:t>Make sure that your sheet names are appropriately named (i.e. “survey” not “Sheet 1”, “Survey” or “surveys”)</a:t>
            </a:r>
          </a:p>
          <a:p>
            <a:pPr marL="0" indent="0">
              <a:buNone/>
            </a:pPr>
            <a:endParaRPr lang="en-US" sz="1200" dirty="0"/>
          </a:p>
          <a:p>
            <a:pPr marL="0" indent="0">
              <a:buNone/>
            </a:pPr>
            <a:r>
              <a:rPr lang="en-US" sz="1200" dirty="0"/>
              <a:t>Make sure that the question names are unique and do not contain spaces or special characters (‘‐’ and ‘_’ are allowed).</a:t>
            </a:r>
          </a:p>
          <a:p>
            <a:endParaRPr lang="en-KE" dirty="0"/>
          </a:p>
        </p:txBody>
      </p:sp>
      <p:sp>
        <p:nvSpPr>
          <p:cNvPr id="4" name="Slide Number Placeholder 3"/>
          <p:cNvSpPr>
            <a:spLocks noGrp="1"/>
          </p:cNvSpPr>
          <p:nvPr>
            <p:ph type="sldNum" sz="quarter" idx="5"/>
          </p:nvPr>
        </p:nvSpPr>
        <p:spPr/>
        <p:txBody>
          <a:bodyPr/>
          <a:lstStyle/>
          <a:p>
            <a:fld id="{323C6811-B7D7-4E72-B7C8-F39996BF1EEE}" type="slidenum">
              <a:rPr lang="en-US" smtClean="0"/>
              <a:t>9</a:t>
            </a:fld>
            <a:endParaRPr lang="en-US"/>
          </a:p>
        </p:txBody>
      </p:sp>
    </p:spTree>
    <p:extLst>
      <p:ext uri="{BB962C8B-B14F-4D97-AF65-F5344CB8AC3E}">
        <p14:creationId xmlns:p14="http://schemas.microsoft.com/office/powerpoint/2010/main" val="11384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widgets oﬀer the participant options to pick from. You can oﬀer the participant a</a:t>
            </a:r>
          </a:p>
          <a:p>
            <a:r>
              <a:rPr lang="en-US" dirty="0"/>
              <a:t>single choice, or the ability to choose multiple answers.</a:t>
            </a:r>
          </a:p>
          <a:p>
            <a:r>
              <a:rPr lang="en-US" dirty="0"/>
              <a:t>The options for a select question are listed on a sheet named choices, in your </a:t>
            </a:r>
            <a:r>
              <a:rPr lang="en-US" dirty="0" err="1"/>
              <a:t>XLSForm</a:t>
            </a:r>
            <a:r>
              <a:rPr lang="en-US" dirty="0"/>
              <a:t> ﬁle. The choices sheet has at least three columns:</a:t>
            </a:r>
          </a:p>
          <a:p>
            <a:r>
              <a:rPr lang="en-US" b="1" dirty="0" err="1"/>
              <a:t>list_name</a:t>
            </a:r>
            <a:r>
              <a:rPr lang="en-US" b="1" dirty="0"/>
              <a:t> </a:t>
            </a:r>
            <a:r>
              <a:rPr lang="en-US" dirty="0"/>
              <a:t>A set of choices for a single question share a common </a:t>
            </a:r>
            <a:r>
              <a:rPr lang="en-US" dirty="0" err="1"/>
              <a:t>list_name</a:t>
            </a:r>
            <a:r>
              <a:rPr lang="en-US" dirty="0"/>
              <a:t>. The value of </a:t>
            </a:r>
            <a:r>
              <a:rPr lang="en-US" dirty="0" err="1"/>
              <a:t>list_name</a:t>
            </a:r>
            <a:r>
              <a:rPr lang="en-US" dirty="0"/>
              <a:t> is included in the type column on the survey sheet.</a:t>
            </a:r>
          </a:p>
          <a:p>
            <a:r>
              <a:rPr lang="en-US" dirty="0"/>
              <a:t>name The canonical identiﬁer for a speciﬁc choice. This value is what is stored on the completed form. If you refer to a select response using a variable, the name string is returned.</a:t>
            </a:r>
          </a:p>
          <a:p>
            <a:r>
              <a:rPr lang="en-US" dirty="0"/>
              <a:t>As with the survey sheet, name must not include spaces.</a:t>
            </a:r>
          </a:p>
          <a:p>
            <a:r>
              <a:rPr lang="en-US" dirty="0"/>
              <a:t>label The user-facing text displayed for the choice. Select widgets can include images as choices.</a:t>
            </a:r>
          </a:p>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15</a:t>
            </a:fld>
            <a:endParaRPr lang="en-US"/>
          </a:p>
        </p:txBody>
      </p:sp>
    </p:spTree>
    <p:extLst>
      <p:ext uri="{BB962C8B-B14F-4D97-AF65-F5344CB8AC3E}">
        <p14:creationId xmlns:p14="http://schemas.microsoft.com/office/powerpoint/2010/main" val="57029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widgets oﬀer the participant options to pick from. You can oﬀer the participant a</a:t>
            </a:r>
          </a:p>
          <a:p>
            <a:r>
              <a:rPr lang="en-US" dirty="0"/>
              <a:t>single choice, or the ability to choose multiple answers.</a:t>
            </a:r>
          </a:p>
          <a:p>
            <a:r>
              <a:rPr lang="en-US" dirty="0"/>
              <a:t>The options for a select question are listed on a sheet named choices, in your </a:t>
            </a:r>
            <a:r>
              <a:rPr lang="en-US" dirty="0" err="1"/>
              <a:t>XLSForm</a:t>
            </a:r>
            <a:r>
              <a:rPr lang="en-US" dirty="0"/>
              <a:t> ﬁle. The choices sheet has at least three columns:</a:t>
            </a:r>
          </a:p>
          <a:p>
            <a:r>
              <a:rPr lang="en-US" b="1" dirty="0" err="1"/>
              <a:t>list_name</a:t>
            </a:r>
            <a:r>
              <a:rPr lang="en-US" b="1" dirty="0"/>
              <a:t> </a:t>
            </a:r>
            <a:r>
              <a:rPr lang="en-US" dirty="0"/>
              <a:t>A set of choices for a single question share a common </a:t>
            </a:r>
            <a:r>
              <a:rPr lang="en-US" dirty="0" err="1"/>
              <a:t>list_name</a:t>
            </a:r>
            <a:r>
              <a:rPr lang="en-US" dirty="0"/>
              <a:t>. The value of </a:t>
            </a:r>
            <a:r>
              <a:rPr lang="en-US" dirty="0" err="1"/>
              <a:t>list_name</a:t>
            </a:r>
            <a:r>
              <a:rPr lang="en-US" dirty="0"/>
              <a:t> is included in the type column on the survey sheet.</a:t>
            </a:r>
          </a:p>
          <a:p>
            <a:r>
              <a:rPr lang="en-US" dirty="0"/>
              <a:t>name The canonical identiﬁer for a speciﬁc choice. This value is what is stored on the completed form. If you refer to a select response using a variable, the name string is returned.</a:t>
            </a:r>
          </a:p>
          <a:p>
            <a:r>
              <a:rPr lang="en-US" dirty="0"/>
              <a:t>As with the survey sheet, name must not include spaces.</a:t>
            </a:r>
          </a:p>
          <a:p>
            <a:r>
              <a:rPr lang="en-US" dirty="0"/>
              <a:t>label The user-facing text displayed for the choice. Select widgets can include images as choices.</a:t>
            </a:r>
          </a:p>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16</a:t>
            </a:fld>
            <a:endParaRPr lang="en-US"/>
          </a:p>
        </p:txBody>
      </p:sp>
    </p:spTree>
    <p:extLst>
      <p:ext uri="{BB962C8B-B14F-4D97-AF65-F5344CB8AC3E}">
        <p14:creationId xmlns:p14="http://schemas.microsoft.com/office/powerpoint/2010/main" val="53863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26</a:t>
            </a:fld>
            <a:endParaRPr lang="en-US"/>
          </a:p>
        </p:txBody>
      </p:sp>
    </p:spTree>
    <p:extLst>
      <p:ext uri="{BB962C8B-B14F-4D97-AF65-F5344CB8AC3E}">
        <p14:creationId xmlns:p14="http://schemas.microsoft.com/office/powerpoint/2010/main" val="364333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b="1" u="sng" dirty="0"/>
              <a:t>Do not include a question that depends on a previous answer in the same ﬁeld list as the previous question it depends on.</a:t>
            </a:r>
          </a:p>
          <a:p>
            <a:pPr marL="0" indent="0">
              <a:buNone/>
            </a:pPr>
            <a:r>
              <a:rPr lang="en-US" sz="1200" i="1" dirty="0"/>
              <a:t>Relevance and calculation values are determined when the screen advances, which does not happen between questions that are grouped on the same page. Therefore, including a question and its dependent together in a ﬁeld list will not work as expected</a:t>
            </a:r>
            <a:r>
              <a:rPr lang="en-US" sz="1100" dirty="0">
                <a:latin typeface="Palatino Linotype" panose="02040502050505030304" pitchFamily="18" charset="0"/>
                <a:ea typeface="Palatino Linotype" panose="02040502050505030304" pitchFamily="18" charset="0"/>
                <a:cs typeface="Palatino Linotype" panose="02040502050505030304" pitchFamily="18" charset="0"/>
              </a:rPr>
              <a:t>.</a:t>
            </a:r>
            <a:endParaRPr lang="en-US" sz="1050" dirty="0">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KE" dirty="0"/>
          </a:p>
        </p:txBody>
      </p:sp>
      <p:sp>
        <p:nvSpPr>
          <p:cNvPr id="4" name="Slide Number Placeholder 3"/>
          <p:cNvSpPr>
            <a:spLocks noGrp="1"/>
          </p:cNvSpPr>
          <p:nvPr>
            <p:ph type="sldNum" sz="quarter" idx="5"/>
          </p:nvPr>
        </p:nvSpPr>
        <p:spPr/>
        <p:txBody>
          <a:bodyPr/>
          <a:lstStyle/>
          <a:p>
            <a:fld id="{323C6811-B7D7-4E72-B7C8-F39996BF1EEE}" type="slidenum">
              <a:rPr lang="en-US" smtClean="0"/>
              <a:t>30</a:t>
            </a:fld>
            <a:endParaRPr lang="en-US"/>
          </a:p>
        </p:txBody>
      </p:sp>
    </p:spTree>
    <p:extLst>
      <p:ext uri="{BB962C8B-B14F-4D97-AF65-F5344CB8AC3E}">
        <p14:creationId xmlns:p14="http://schemas.microsoft.com/office/powerpoint/2010/main" val="321644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31</a:t>
            </a:fld>
            <a:endParaRPr lang="en-US"/>
          </a:p>
        </p:txBody>
      </p:sp>
    </p:spTree>
    <p:extLst>
      <p:ext uri="{BB962C8B-B14F-4D97-AF65-F5344CB8AC3E}">
        <p14:creationId xmlns:p14="http://schemas.microsoft.com/office/powerpoint/2010/main" val="323281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74B85-4AF5-43D0-84E0-6FD568126BDC}" type="slidenum">
              <a:rPr lang="en-US" smtClean="0"/>
              <a:t>32</a:t>
            </a:fld>
            <a:endParaRPr lang="en-US"/>
          </a:p>
        </p:txBody>
      </p:sp>
    </p:spTree>
    <p:extLst>
      <p:ext uri="{BB962C8B-B14F-4D97-AF65-F5344CB8AC3E}">
        <p14:creationId xmlns:p14="http://schemas.microsoft.com/office/powerpoint/2010/main" val="922027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0440-4F41-422F-A59E-D54D93C178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5BE511-DB2A-451C-B9C3-B763DEAEF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6482E-2CB0-4423-B6CA-32DA0848D331}"/>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481BABE0-C5B4-4AFA-8E97-AFD3C34C1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3A1E7-5F11-43EB-95B0-384B8F2E19D2}"/>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140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63E9-9B32-4BAE-A425-5CECAEE60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924E62-128C-4F9A-91A2-766A05FFFF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6D01-4F2E-43D6-815D-B7B41D80D85E}"/>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D7EA9072-928C-4442-9246-BF17414D7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E8B2D-EA00-47FB-B985-6C7805F47568}"/>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9407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40E16-AEE0-44F5-90CA-877CEF939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0B0487-91F8-4F83-A314-5D8306EC5A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D3F32-FC7A-47CF-B1D7-4A8B22516726}"/>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94BD43DA-E000-4B89-82EA-5582338EA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71997-D282-426A-BAE8-8890C08EF8D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54128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7678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659795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2391357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20C914-F672-4722-A3C7-8E6E3A17926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1424033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20C914-F672-4722-A3C7-8E6E3A17926E}"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1217849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20C914-F672-4722-A3C7-8E6E3A17926E}"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738763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0C914-F672-4722-A3C7-8E6E3A17926E}"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476510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20C914-F672-4722-A3C7-8E6E3A17926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49198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4011-E695-4494-8AE5-D2B4E8FFB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BD49C-001B-4362-962C-762FD59535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5CFB5-014F-443F-943C-96B58D74CB4D}"/>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4B9A48A4-F55F-4C7A-8CFF-5ECE0AE62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4A08C-C63F-4524-856D-1600C385235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95152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20C914-F672-4722-A3C7-8E6E3A17926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662762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3437701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0C914-F672-4722-A3C7-8E6E3A17926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EC204-C652-449F-8D3E-01EDACC5392B}" type="slidenum">
              <a:rPr lang="en-US" smtClean="0"/>
              <a:t>‹#›</a:t>
            </a:fld>
            <a:endParaRPr lang="en-US"/>
          </a:p>
        </p:txBody>
      </p:sp>
    </p:spTree>
    <p:extLst>
      <p:ext uri="{BB962C8B-B14F-4D97-AF65-F5344CB8AC3E}">
        <p14:creationId xmlns:p14="http://schemas.microsoft.com/office/powerpoint/2010/main" val="11677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5516-9088-4461-A9A5-52CF2B534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9E7C2-AED8-4581-BCC8-8383805FB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E89E7C-7BF2-4AE7-B285-A7599EF0D55D}"/>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F3C077EF-973B-4135-AB43-40447B578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D1959-7C65-4E71-8F8D-158CBC2CD93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22167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3BC9-639E-4E6D-A113-643DF2F3A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00104-D6A8-4D63-8B2C-C89C6C0A4C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98107-9494-462F-AD42-8BB4616F60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29C7F7-4BD5-4D26-BCF4-2AFC94D515E4}"/>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6" name="Footer Placeholder 5">
            <a:extLst>
              <a:ext uri="{FF2B5EF4-FFF2-40B4-BE49-F238E27FC236}">
                <a16:creationId xmlns:a16="http://schemas.microsoft.com/office/drawing/2014/main" id="{4ECF1CE4-7979-49A7-A161-BE0536301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D8AAE-F27F-4BA0-AFC5-8A6CC1E4030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02757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4785-B1A2-40A0-95D4-EF33D0A6BF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E8D67-7578-47B5-B071-15E1948FB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5E6373-BA4B-4623-930C-8C436F7A8D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5BBF7-24EC-47EA-96B2-062B815A8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400CAB-EC8E-4604-AB3E-804DE8473D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E0CA6-AB9D-4409-B597-1F6301D3AEBB}"/>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8" name="Footer Placeholder 7">
            <a:extLst>
              <a:ext uri="{FF2B5EF4-FFF2-40B4-BE49-F238E27FC236}">
                <a16:creationId xmlns:a16="http://schemas.microsoft.com/office/drawing/2014/main" id="{EEAA6B8E-0D45-4992-9179-BA1846A4D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D39F3-7AC5-4224-A40B-6FBAD4B335C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89694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D5D5-B476-4AEF-AACC-0BE2BF7A4E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A3CE04-118D-4A05-9C37-3000CCE7E2EC}"/>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4" name="Footer Placeholder 3">
            <a:extLst>
              <a:ext uri="{FF2B5EF4-FFF2-40B4-BE49-F238E27FC236}">
                <a16:creationId xmlns:a16="http://schemas.microsoft.com/office/drawing/2014/main" id="{77A0A2D5-5815-41F8-947E-C95153164A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2BFCD-2A87-4C76-B534-114F55A023E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169914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7AFB8-D450-4D42-AA5C-5911DEDEE308}"/>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3" name="Footer Placeholder 2">
            <a:extLst>
              <a:ext uri="{FF2B5EF4-FFF2-40B4-BE49-F238E27FC236}">
                <a16:creationId xmlns:a16="http://schemas.microsoft.com/office/drawing/2014/main" id="{B2BD57B2-EA42-43D1-A712-665D7F47F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6BEE24-0B11-438D-9A9C-C7F2BF4E80E3}"/>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20009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B307-4C81-498F-8A92-5470DE3F0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2B2D9-31FA-41E4-B226-01070A1FA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2F191-4F21-4C56-8FB9-C7283687A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EB1B5B-81CC-4375-8503-23A6E6B84E32}"/>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6" name="Footer Placeholder 5">
            <a:extLst>
              <a:ext uri="{FF2B5EF4-FFF2-40B4-BE49-F238E27FC236}">
                <a16:creationId xmlns:a16="http://schemas.microsoft.com/office/drawing/2014/main" id="{9A3346FA-BC93-4BF7-A8A8-8F3675505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6DA67-D0EB-436C-97BF-EA5D5CE5A7D5}"/>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15394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8504-7D77-42D1-A77D-EB471E2F9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AA14AF-4D87-43CC-8670-98FFD45CC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1CD68B-6664-4CA5-820A-EF13BB423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729537-C111-42D3-B043-67428B87B9F4}"/>
              </a:ext>
            </a:extLst>
          </p:cNvPr>
          <p:cNvSpPr>
            <a:spLocks noGrp="1"/>
          </p:cNvSpPr>
          <p:nvPr>
            <p:ph type="dt" sz="half" idx="10"/>
          </p:nvPr>
        </p:nvSpPr>
        <p:spPr/>
        <p:txBody>
          <a:bodyPr/>
          <a:lstStyle/>
          <a:p>
            <a:fld id="{2FB36645-1BC7-49CD-B446-9C00FE0AAC08}" type="datetimeFigureOut">
              <a:rPr lang="en-US" smtClean="0"/>
              <a:t>6/21/2022</a:t>
            </a:fld>
            <a:endParaRPr lang="en-US"/>
          </a:p>
        </p:txBody>
      </p:sp>
      <p:sp>
        <p:nvSpPr>
          <p:cNvPr id="6" name="Footer Placeholder 5">
            <a:extLst>
              <a:ext uri="{FF2B5EF4-FFF2-40B4-BE49-F238E27FC236}">
                <a16:creationId xmlns:a16="http://schemas.microsoft.com/office/drawing/2014/main" id="{4D543248-90A1-42AF-B070-51583AD82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92EA3-E4B3-405D-A824-734B6EED536B}"/>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57557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2575B-9753-45E7-8476-90489CEB3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50F26-8E83-4D1F-9866-E3CAA97B9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5E7FF-174F-46D9-BB64-677D1A99F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36645-1BC7-49CD-B446-9C00FE0AAC08}" type="datetimeFigureOut">
              <a:rPr lang="en-US" smtClean="0"/>
              <a:t>6/21/2022</a:t>
            </a:fld>
            <a:endParaRPr lang="en-US"/>
          </a:p>
        </p:txBody>
      </p:sp>
      <p:sp>
        <p:nvSpPr>
          <p:cNvPr id="5" name="Footer Placeholder 4">
            <a:extLst>
              <a:ext uri="{FF2B5EF4-FFF2-40B4-BE49-F238E27FC236}">
                <a16:creationId xmlns:a16="http://schemas.microsoft.com/office/drawing/2014/main" id="{4492B50C-6FEB-49C7-8932-D8A16247A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24A7C-4A5A-4A2D-88BC-D45D48A6B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18E75-495A-4DB9-B26D-20F53675E10B}" type="slidenum">
              <a:rPr lang="en-US" smtClean="0"/>
              <a:t>‹#›</a:t>
            </a:fld>
            <a:endParaRPr lang="en-US"/>
          </a:p>
        </p:txBody>
      </p:sp>
    </p:spTree>
    <p:extLst>
      <p:ext uri="{BB962C8B-B14F-4D97-AF65-F5344CB8AC3E}">
        <p14:creationId xmlns:p14="http://schemas.microsoft.com/office/powerpoint/2010/main" val="274022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0C914-F672-4722-A3C7-8E6E3A17926E}" type="datetimeFigureOut">
              <a:rPr lang="en-US" smtClean="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EC204-C652-449F-8D3E-01EDACC5392B}" type="slidenum">
              <a:rPr lang="en-US" smtClean="0"/>
              <a:t>‹#›</a:t>
            </a:fld>
            <a:endParaRPr lang="en-US"/>
          </a:p>
        </p:txBody>
      </p:sp>
    </p:spTree>
    <p:extLst>
      <p:ext uri="{BB962C8B-B14F-4D97-AF65-F5344CB8AC3E}">
        <p14:creationId xmlns:p14="http://schemas.microsoft.com/office/powerpoint/2010/main" val="3962313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na.io/"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spreadsheets/d/1CCjRRHCyJXaSEBHPjMWrGotnORR4BI49PoON6qK01BE/edit#gid%3D0" TargetMode="External"/><Relationship Id="rId2" Type="http://schemas.openxmlformats.org/officeDocument/2006/relationships/hyperlink" Target="http://xlsform.org/#cascade" TargetMode="Externa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hyperlink" Target="https://xlsform.org/en/" TargetMode="External"/><Relationship Id="rId2" Type="http://schemas.openxmlformats.org/officeDocument/2006/relationships/hyperlink" Target="https://docs.getodk.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xlsform.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8F717AD5-8A30-4739-808C-099E86E75106}"/>
              </a:ext>
            </a:extLst>
          </p:cNvPr>
          <p:cNvSpPr txBox="1"/>
          <p:nvPr/>
        </p:nvSpPr>
        <p:spPr>
          <a:xfrm>
            <a:off x="1623637" y="2683782"/>
            <a:ext cx="8726748" cy="1600438"/>
          </a:xfrm>
          <a:prstGeom prst="rect">
            <a:avLst/>
          </a:prstGeom>
          <a:noFill/>
        </p:spPr>
        <p:txBody>
          <a:bodyPr wrap="square" rtlCol="0">
            <a:spAutoFit/>
          </a:bodyPr>
          <a:lstStyle/>
          <a:p>
            <a:pPr algn="ctr"/>
            <a:r>
              <a:rPr lang="en-US" sz="5400" b="1" dirty="0"/>
              <a:t>Session 2: </a:t>
            </a:r>
            <a:r>
              <a:rPr lang="en-US" sz="5400" b="1" dirty="0" err="1"/>
              <a:t>ODK</a:t>
            </a:r>
            <a:endParaRPr lang="en-US" sz="5400" b="1" dirty="0"/>
          </a:p>
          <a:p>
            <a:endParaRPr lang="en-US" sz="4400" b="1" dirty="0"/>
          </a:p>
        </p:txBody>
      </p:sp>
      <p:sp>
        <p:nvSpPr>
          <p:cNvPr id="5" name="TextBox 4">
            <a:extLst>
              <a:ext uri="{FF2B5EF4-FFF2-40B4-BE49-F238E27FC236}">
                <a16:creationId xmlns:a16="http://schemas.microsoft.com/office/drawing/2014/main" id="{0463ECE4-879B-4D39-8660-C20052DD5FEB}"/>
              </a:ext>
            </a:extLst>
          </p:cNvPr>
          <p:cNvSpPr txBox="1"/>
          <p:nvPr/>
        </p:nvSpPr>
        <p:spPr>
          <a:xfrm>
            <a:off x="1414021" y="5265953"/>
            <a:ext cx="10110658" cy="707886"/>
          </a:xfrm>
          <a:prstGeom prst="rect">
            <a:avLst/>
          </a:prstGeom>
          <a:noFill/>
        </p:spPr>
        <p:txBody>
          <a:bodyPr wrap="square" rtlCol="0">
            <a:spAutoFit/>
          </a:bodyPr>
          <a:lstStyle/>
          <a:p>
            <a:r>
              <a:rPr lang="en-GB" sz="4000" dirty="0"/>
              <a:t>Pieter Pypers, Turry Ouma, Kennedy Macharia</a:t>
            </a:r>
            <a:endParaRPr lang="en-US" sz="4000" dirty="0"/>
          </a:p>
        </p:txBody>
      </p:sp>
    </p:spTree>
    <p:extLst>
      <p:ext uri="{BB962C8B-B14F-4D97-AF65-F5344CB8AC3E}">
        <p14:creationId xmlns:p14="http://schemas.microsoft.com/office/powerpoint/2010/main" val="235101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631942" y="640080"/>
            <a:ext cx="5138808" cy="3352473"/>
          </a:xfrm>
          <a:noFill/>
        </p:spPr>
        <p:txBody>
          <a:bodyPr vert="horz" lIns="91440" tIns="45720" rIns="91440" bIns="45720" rtlCol="0" anchor="b">
            <a:normAutofit/>
          </a:bodyPr>
          <a:lstStyle/>
          <a:p>
            <a:pPr algn="ctr"/>
            <a:br>
              <a:rPr lang="en-US" sz="6000" dirty="0"/>
            </a:br>
            <a:br>
              <a:rPr lang="en-US" sz="6000" dirty="0"/>
            </a:br>
            <a:r>
              <a:rPr lang="en-US" sz="2400" b="1" dirty="0">
                <a:latin typeface="+mn-lt"/>
                <a:ea typeface="+mn-ea"/>
                <a:cs typeface="+mn-cs"/>
              </a:rPr>
              <a:t>type </a:t>
            </a:r>
            <a:r>
              <a:rPr lang="en-US" sz="2400" dirty="0">
                <a:latin typeface="Palatino Linotype" panose="02040502050505030304" pitchFamily="18" charset="0"/>
                <a:ea typeface="Palatino Linotype" panose="02040502050505030304" pitchFamily="18" charset="0"/>
                <a:cs typeface="Palatino Linotype" panose="02040502050505030304" pitchFamily="18" charset="0"/>
              </a:rPr>
              <a:t>text</a:t>
            </a:r>
            <a:br>
              <a:rPr lang="en-US" sz="5400" dirty="0">
                <a:latin typeface="Palatino Linotype" panose="02040502050505030304" pitchFamily="18" charset="0"/>
                <a:ea typeface="Palatino Linotype" panose="02040502050505030304" pitchFamily="18" charset="0"/>
                <a:cs typeface="Palatino Linotype" panose="02040502050505030304" pitchFamily="18" charset="0"/>
              </a:rPr>
            </a:br>
            <a:endParaRPr lang="en-US" sz="60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A5BA8028-590E-4685-A7B5-10B60DBC5058}"/>
              </a:ext>
            </a:extLst>
          </p:cNvPr>
          <p:cNvPicPr>
            <a:picLocks noChangeAspect="1"/>
          </p:cNvPicPr>
          <p:nvPr/>
        </p:nvPicPr>
        <p:blipFill>
          <a:blip r:embed="rId2"/>
          <a:stretch>
            <a:fillRect/>
          </a:stretch>
        </p:blipFill>
        <p:spPr>
          <a:xfrm>
            <a:off x="747409" y="2316316"/>
            <a:ext cx="2435769" cy="4348093"/>
          </a:xfrm>
          <a:prstGeom prst="rect">
            <a:avLst/>
          </a:prstGeom>
        </p:spPr>
      </p:pic>
      <p:sp>
        <p:nvSpPr>
          <p:cNvPr id="9" name="TextBox 8">
            <a:extLst>
              <a:ext uri="{FF2B5EF4-FFF2-40B4-BE49-F238E27FC236}">
                <a16:creationId xmlns:a16="http://schemas.microsoft.com/office/drawing/2014/main" id="{3B7F328E-E0B2-4535-8DD8-BB713CD721CB}"/>
              </a:ext>
            </a:extLst>
          </p:cNvPr>
          <p:cNvSpPr txBox="1"/>
          <p:nvPr/>
        </p:nvSpPr>
        <p:spPr>
          <a:xfrm>
            <a:off x="3258141" y="3047808"/>
            <a:ext cx="1605059" cy="2031325"/>
          </a:xfrm>
          <a:prstGeom prst="rect">
            <a:avLst/>
          </a:prstGeom>
          <a:noFill/>
        </p:spPr>
        <p:txBody>
          <a:bodyPr wrap="square" rtlCol="0">
            <a:spAutoFit/>
          </a:bodyPr>
          <a:lstStyle/>
          <a:p>
            <a:r>
              <a:rPr lang="en-US" dirty="0"/>
              <a:t>The text entry ﬁeld expands as the user types, and line breaks can be included. </a:t>
            </a:r>
          </a:p>
          <a:p>
            <a:endParaRPr lang="en-US" dirty="0"/>
          </a:p>
        </p:txBody>
      </p:sp>
      <p:graphicFrame>
        <p:nvGraphicFramePr>
          <p:cNvPr id="3" name="Table 2">
            <a:extLst>
              <a:ext uri="{FF2B5EF4-FFF2-40B4-BE49-F238E27FC236}">
                <a16:creationId xmlns:a16="http://schemas.microsoft.com/office/drawing/2014/main" id="{7E73FEA3-836B-4BFB-A484-A63E867D7B9E}"/>
              </a:ext>
            </a:extLst>
          </p:cNvPr>
          <p:cNvGraphicFramePr>
            <a:graphicFrameLocks noGrp="1"/>
          </p:cNvGraphicFramePr>
          <p:nvPr>
            <p:extLst/>
          </p:nvPr>
        </p:nvGraphicFramePr>
        <p:xfrm>
          <a:off x="6556979" y="3992553"/>
          <a:ext cx="5411501" cy="1046086"/>
        </p:xfrm>
        <a:graphic>
          <a:graphicData uri="http://schemas.openxmlformats.org/drawingml/2006/table">
            <a:tbl>
              <a:tblPr firstRow="1" firstCol="1" lastRow="1" lastCol="1" bandRow="1" bandCol="1"/>
              <a:tblGrid>
                <a:gridCol w="956816">
                  <a:extLst>
                    <a:ext uri="{9D8B030D-6E8A-4147-A177-3AD203B41FA5}">
                      <a16:colId xmlns:a16="http://schemas.microsoft.com/office/drawing/2014/main" val="733507924"/>
                    </a:ext>
                  </a:extLst>
                </a:gridCol>
                <a:gridCol w="1051059">
                  <a:extLst>
                    <a:ext uri="{9D8B030D-6E8A-4147-A177-3AD203B41FA5}">
                      <a16:colId xmlns:a16="http://schemas.microsoft.com/office/drawing/2014/main" val="361334441"/>
                    </a:ext>
                  </a:extLst>
                </a:gridCol>
                <a:gridCol w="3403626">
                  <a:extLst>
                    <a:ext uri="{9D8B030D-6E8A-4147-A177-3AD203B41FA5}">
                      <a16:colId xmlns:a16="http://schemas.microsoft.com/office/drawing/2014/main" val="747684896"/>
                    </a:ext>
                  </a:extLst>
                </a:gridCol>
              </a:tblGrid>
              <a:tr h="498167">
                <a:tc>
                  <a:txBody>
                    <a:bodyPr/>
                    <a:lstStyle/>
                    <a:p>
                      <a:pPr marL="51435" marR="51435" algn="ctr">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79185"/>
                  </a:ext>
                </a:extLst>
              </a:tr>
              <a:tr h="547919">
                <a:tc>
                  <a:txBody>
                    <a:bodyPr/>
                    <a:lstStyle/>
                    <a:p>
                      <a:pPr marL="48895" marR="51435" algn="ctr">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What is your 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674382"/>
                  </a:ext>
                </a:extLst>
              </a:tr>
            </a:tbl>
          </a:graphicData>
        </a:graphic>
      </p:graphicFrame>
      <p:sp>
        <p:nvSpPr>
          <p:cNvPr id="4" name="Rectangle 3">
            <a:extLst>
              <a:ext uri="{FF2B5EF4-FFF2-40B4-BE49-F238E27FC236}">
                <a16:creationId xmlns:a16="http://schemas.microsoft.com/office/drawing/2014/main" id="{F1CA1F45-3F75-4C40-B12A-F599B99A22A9}"/>
              </a:ext>
            </a:extLst>
          </p:cNvPr>
          <p:cNvSpPr/>
          <p:nvPr/>
        </p:nvSpPr>
        <p:spPr>
          <a:xfrm>
            <a:off x="6631942" y="3400048"/>
            <a:ext cx="5816542" cy="369332"/>
          </a:xfrm>
          <a:prstGeom prst="rect">
            <a:avLst/>
          </a:prstGeom>
        </p:spPr>
        <p:txBody>
          <a:bodyPr wrap="square">
            <a:spAutoFit/>
          </a:bodyPr>
          <a:lstStyle/>
          <a:p>
            <a:r>
              <a:rPr lang="en-US" dirty="0"/>
              <a:t>A simple text input.</a:t>
            </a:r>
          </a:p>
        </p:txBody>
      </p:sp>
      <p:pic>
        <p:nvPicPr>
          <p:cNvPr id="10" name="Picture 9" descr="A close up of a sign&#10;&#10;Description automatically generated">
            <a:extLst>
              <a:ext uri="{FF2B5EF4-FFF2-40B4-BE49-F238E27FC236}">
                <a16:creationId xmlns:a16="http://schemas.microsoft.com/office/drawing/2014/main" id="{8994B9E3-FDDB-4252-93F6-6E9949326A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1" name="Picture 10">
            <a:extLst>
              <a:ext uri="{FF2B5EF4-FFF2-40B4-BE49-F238E27FC236}">
                <a16:creationId xmlns:a16="http://schemas.microsoft.com/office/drawing/2014/main" id="{105812FB-1FA4-46DF-905C-C86902C5E4C8}"/>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2" name="Title 1">
            <a:extLst>
              <a:ext uri="{FF2B5EF4-FFF2-40B4-BE49-F238E27FC236}">
                <a16:creationId xmlns:a16="http://schemas.microsoft.com/office/drawing/2014/main" id="{4F2D13F4-FDFA-4CB6-9AB7-E573C05A09CF}"/>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
        <p:nvSpPr>
          <p:cNvPr id="5" name="Rectangle 4">
            <a:extLst>
              <a:ext uri="{FF2B5EF4-FFF2-40B4-BE49-F238E27FC236}">
                <a16:creationId xmlns:a16="http://schemas.microsoft.com/office/drawing/2014/main" id="{69227C53-FFCE-493C-867E-4F6EC85078E9}"/>
              </a:ext>
            </a:extLst>
          </p:cNvPr>
          <p:cNvSpPr/>
          <p:nvPr/>
        </p:nvSpPr>
        <p:spPr>
          <a:xfrm>
            <a:off x="-36923" y="1762318"/>
            <a:ext cx="2547866" cy="553998"/>
          </a:xfrm>
          <a:prstGeom prst="rect">
            <a:avLst/>
          </a:prstGeom>
        </p:spPr>
        <p:txBody>
          <a:bodyPr wrap="square">
            <a:spAutoFit/>
          </a:bodyPr>
          <a:lstStyle/>
          <a:p>
            <a:r>
              <a:rPr lang="en-US" sz="3000" b="1" dirty="0"/>
              <a:t>Text</a:t>
            </a:r>
            <a:r>
              <a:rPr lang="en-US" sz="3000" dirty="0"/>
              <a:t> </a:t>
            </a:r>
            <a:r>
              <a:rPr lang="en-US" sz="3000" b="1" dirty="0"/>
              <a:t>widget</a:t>
            </a:r>
            <a:endParaRPr lang="en-KE" sz="3000" dirty="0"/>
          </a:p>
        </p:txBody>
      </p:sp>
    </p:spTree>
    <p:extLst>
      <p:ext uri="{BB962C8B-B14F-4D97-AF65-F5344CB8AC3E}">
        <p14:creationId xmlns:p14="http://schemas.microsoft.com/office/powerpoint/2010/main" val="156885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631942" y="640080"/>
            <a:ext cx="5138808" cy="3352473"/>
          </a:xfrm>
          <a:noFill/>
        </p:spPr>
        <p:txBody>
          <a:bodyPr vert="horz" lIns="91440" tIns="45720" rIns="91440" bIns="45720" rtlCol="0" anchor="b">
            <a:normAutofit/>
          </a:bodyPr>
          <a:lstStyle/>
          <a:p>
            <a:pPr algn="ctr"/>
            <a:br>
              <a:rPr lang="en-US" sz="6000" dirty="0"/>
            </a:br>
            <a:r>
              <a:rPr lang="en-US" sz="2400" b="1" dirty="0">
                <a:latin typeface="+mn-lt"/>
                <a:ea typeface="+mn-ea"/>
                <a:cs typeface="+mn-cs"/>
              </a:rPr>
              <a:t>type </a:t>
            </a:r>
            <a:r>
              <a:rPr lang="en-US" sz="2400" dirty="0">
                <a:latin typeface="Palatino Linotype" panose="02040502050505030304" pitchFamily="18" charset="0"/>
                <a:ea typeface="Palatino Linotype" panose="02040502050505030304" pitchFamily="18" charset="0"/>
                <a:cs typeface="Palatino Linotype" panose="02040502050505030304" pitchFamily="18" charset="0"/>
              </a:rPr>
              <a:t>integer</a:t>
            </a:r>
            <a:br>
              <a:rPr lang="en-US" sz="5400" dirty="0">
                <a:latin typeface="Palatino Linotype" panose="02040502050505030304" pitchFamily="18" charset="0"/>
                <a:ea typeface="Palatino Linotype" panose="02040502050505030304" pitchFamily="18" charset="0"/>
                <a:cs typeface="Palatino Linotype" panose="02040502050505030304" pitchFamily="18" charset="0"/>
              </a:rPr>
            </a:br>
            <a:endParaRPr lang="en-US" sz="6000" b="1"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383DD2D-FBED-45B4-8C96-C8A91E3FF4BD}"/>
              </a:ext>
            </a:extLst>
          </p:cNvPr>
          <p:cNvPicPr>
            <a:picLocks noChangeAspect="1"/>
          </p:cNvPicPr>
          <p:nvPr/>
        </p:nvPicPr>
        <p:blipFill>
          <a:blip r:embed="rId2"/>
          <a:stretch>
            <a:fillRect/>
          </a:stretch>
        </p:blipFill>
        <p:spPr>
          <a:xfrm>
            <a:off x="6734585" y="4492104"/>
            <a:ext cx="5036165" cy="627919"/>
          </a:xfrm>
          <a:prstGeom prst="rect">
            <a:avLst/>
          </a:prstGeom>
        </p:spPr>
      </p:pic>
      <p:pic>
        <p:nvPicPr>
          <p:cNvPr id="6" name="Picture 5">
            <a:extLst>
              <a:ext uri="{FF2B5EF4-FFF2-40B4-BE49-F238E27FC236}">
                <a16:creationId xmlns:a16="http://schemas.microsoft.com/office/drawing/2014/main" id="{2D0179BF-1CBD-4B46-B719-79F4801BE2D6}"/>
              </a:ext>
            </a:extLst>
          </p:cNvPr>
          <p:cNvPicPr>
            <a:picLocks noChangeAspect="1"/>
          </p:cNvPicPr>
          <p:nvPr/>
        </p:nvPicPr>
        <p:blipFill>
          <a:blip r:embed="rId3"/>
          <a:stretch>
            <a:fillRect/>
          </a:stretch>
        </p:blipFill>
        <p:spPr>
          <a:xfrm>
            <a:off x="7121274" y="3721751"/>
            <a:ext cx="4797968" cy="957155"/>
          </a:xfrm>
          <a:prstGeom prst="rect">
            <a:avLst/>
          </a:prstGeom>
        </p:spPr>
      </p:pic>
      <p:pic>
        <p:nvPicPr>
          <p:cNvPr id="28" name="Picture 27">
            <a:extLst>
              <a:ext uri="{FF2B5EF4-FFF2-40B4-BE49-F238E27FC236}">
                <a16:creationId xmlns:a16="http://schemas.microsoft.com/office/drawing/2014/main" id="{7B1CF092-AF73-402C-9F26-A1B8D1899AEF}"/>
              </a:ext>
            </a:extLst>
          </p:cNvPr>
          <p:cNvPicPr>
            <a:picLocks noChangeAspect="1"/>
          </p:cNvPicPr>
          <p:nvPr/>
        </p:nvPicPr>
        <p:blipFill>
          <a:blip r:embed="rId4"/>
          <a:stretch>
            <a:fillRect/>
          </a:stretch>
        </p:blipFill>
        <p:spPr>
          <a:xfrm>
            <a:off x="1533594" y="2158590"/>
            <a:ext cx="2536539" cy="4535246"/>
          </a:xfrm>
          <a:prstGeom prst="rect">
            <a:avLst/>
          </a:prstGeom>
        </p:spPr>
      </p:pic>
      <p:pic>
        <p:nvPicPr>
          <p:cNvPr id="8" name="Picture 7" descr="A close up of a sign&#10;&#10;Description automatically generated">
            <a:extLst>
              <a:ext uri="{FF2B5EF4-FFF2-40B4-BE49-F238E27FC236}">
                <a16:creationId xmlns:a16="http://schemas.microsoft.com/office/drawing/2014/main" id="{A4E33BB9-D934-4D81-8F5D-D26A4298B22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836F59EB-D7B8-446B-B8BD-B7FDC4EF703B}"/>
              </a:ext>
            </a:extLst>
          </p:cNvPr>
          <p:cNvPicPr>
            <a:picLocks noChangeAspect="1"/>
          </p:cNvPicPr>
          <p:nvPr/>
        </p:nvPicPr>
        <p:blipFill>
          <a:blip r:embed="rId6"/>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270712B1-A66C-4B50-B57C-BB145A3C4440}"/>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
        <p:nvSpPr>
          <p:cNvPr id="3" name="Rectangle 2">
            <a:extLst>
              <a:ext uri="{FF2B5EF4-FFF2-40B4-BE49-F238E27FC236}">
                <a16:creationId xmlns:a16="http://schemas.microsoft.com/office/drawing/2014/main" id="{E92DA4AC-D920-43F4-91DF-C807FD7070CC}"/>
              </a:ext>
            </a:extLst>
          </p:cNvPr>
          <p:cNvSpPr/>
          <p:nvPr/>
        </p:nvSpPr>
        <p:spPr>
          <a:xfrm>
            <a:off x="-72733" y="1543856"/>
            <a:ext cx="2672206" cy="553998"/>
          </a:xfrm>
          <a:prstGeom prst="rect">
            <a:avLst/>
          </a:prstGeom>
        </p:spPr>
        <p:txBody>
          <a:bodyPr wrap="none">
            <a:spAutoFit/>
          </a:bodyPr>
          <a:lstStyle/>
          <a:p>
            <a:r>
              <a:rPr lang="en-US" sz="3000" b="1" dirty="0"/>
              <a:t>Number widget</a:t>
            </a:r>
            <a:endParaRPr lang="en-KE" sz="3000" dirty="0"/>
          </a:p>
        </p:txBody>
      </p:sp>
      <p:sp>
        <p:nvSpPr>
          <p:cNvPr id="4" name="TextBox 3">
            <a:extLst>
              <a:ext uri="{FF2B5EF4-FFF2-40B4-BE49-F238E27FC236}">
                <a16:creationId xmlns:a16="http://schemas.microsoft.com/office/drawing/2014/main" id="{79D949CA-6876-432A-870D-C762D4903316}"/>
              </a:ext>
            </a:extLst>
          </p:cNvPr>
          <p:cNvSpPr txBox="1"/>
          <p:nvPr/>
        </p:nvSpPr>
        <p:spPr>
          <a:xfrm>
            <a:off x="6991108" y="5532698"/>
            <a:ext cx="4779641" cy="646331"/>
          </a:xfrm>
          <a:prstGeom prst="rect">
            <a:avLst/>
          </a:prstGeom>
          <a:noFill/>
        </p:spPr>
        <p:txBody>
          <a:bodyPr wrap="square" rtlCol="0">
            <a:spAutoFit/>
          </a:bodyPr>
          <a:lstStyle/>
          <a:p>
            <a:r>
              <a:rPr lang="en-US" dirty="0"/>
              <a:t>Incase the number has a decimal point, replace ‘</a:t>
            </a:r>
            <a:r>
              <a:rPr lang="en-US" b="1" dirty="0"/>
              <a:t>integer</a:t>
            </a:r>
            <a:r>
              <a:rPr lang="en-US" dirty="0"/>
              <a:t>’ with ‘</a:t>
            </a:r>
            <a:r>
              <a:rPr lang="en-US" b="1" dirty="0"/>
              <a:t>decimal’</a:t>
            </a:r>
            <a:endParaRPr lang="en-KE" b="1" dirty="0"/>
          </a:p>
        </p:txBody>
      </p:sp>
    </p:spTree>
    <p:extLst>
      <p:ext uri="{BB962C8B-B14F-4D97-AF65-F5344CB8AC3E}">
        <p14:creationId xmlns:p14="http://schemas.microsoft.com/office/powerpoint/2010/main" val="367072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0" y="1828800"/>
            <a:ext cx="3449256" cy="527990"/>
          </a:xfrm>
          <a:noFill/>
        </p:spPr>
        <p:txBody>
          <a:bodyPr vert="horz" lIns="91440" tIns="45720" rIns="91440" bIns="45720" rtlCol="0" anchor="b">
            <a:normAutofit/>
          </a:bodyPr>
          <a:lstStyle/>
          <a:p>
            <a:pPr algn="ctr"/>
            <a:r>
              <a:rPr lang="en-US" sz="3000" b="1" dirty="0"/>
              <a:t>Note widget</a:t>
            </a:r>
            <a:endParaRPr lang="en-US" sz="30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338008" y="3385488"/>
            <a:ext cx="5687450" cy="2700853"/>
          </a:xfrm>
          <a:noFill/>
        </p:spPr>
        <p:txBody>
          <a:bodyPr vert="horz" lIns="91440" tIns="45720" rIns="91440" bIns="45720" rtlCol="0">
            <a:normAutofit/>
          </a:bodyPr>
          <a:lstStyle/>
          <a:p>
            <a:pPr marL="0" indent="0" algn="ctr">
              <a:buNone/>
            </a:pPr>
            <a:r>
              <a:rPr lang="en-US" sz="2400" b="1" kern="1200" dirty="0">
                <a:solidFill>
                  <a:schemeClr val="tx1"/>
                </a:solidFill>
                <a:latin typeface="+mn-lt"/>
                <a:ea typeface="+mn-ea"/>
                <a:cs typeface="+mn-cs"/>
              </a:rPr>
              <a:t>Type </a:t>
            </a:r>
            <a:r>
              <a:rPr lang="en-US" dirty="0"/>
              <a:t>note</a:t>
            </a:r>
          </a:p>
          <a:p>
            <a:pPr marL="0" indent="0">
              <a:lnSpc>
                <a:spcPct val="50000"/>
              </a:lnSpc>
              <a:buNone/>
            </a:pPr>
            <a:r>
              <a:rPr lang="en-US" sz="1900" i="1" dirty="0"/>
              <a:t> </a:t>
            </a:r>
          </a:p>
          <a:p>
            <a:pPr marL="0" indent="0">
              <a:lnSpc>
                <a:spcPct val="50000"/>
              </a:lnSpc>
              <a:buNone/>
            </a:pPr>
            <a:r>
              <a:rPr lang="en-US" sz="1900" b="1" i="1" dirty="0"/>
              <a:t>Notes</a:t>
            </a:r>
            <a:r>
              <a:rPr lang="en-US" sz="1900" i="1" dirty="0"/>
              <a:t> are no‐input text prompts which can give the</a:t>
            </a:r>
          </a:p>
          <a:p>
            <a:pPr marL="0" indent="0">
              <a:lnSpc>
                <a:spcPct val="50000"/>
              </a:lnSpc>
              <a:buNone/>
            </a:pPr>
            <a:r>
              <a:rPr lang="en-US" sz="1900" i="1" dirty="0"/>
              <a:t> enumerator information to read to the respondent or any hints or messages</a:t>
            </a:r>
            <a:r>
              <a:rPr lang="en-US" dirty="0"/>
              <a:t>.</a:t>
            </a:r>
          </a:p>
          <a:p>
            <a:pPr marL="0" indent="0" algn="ctr">
              <a:buNone/>
            </a:pPr>
            <a:endParaRPr lang="en-US" sz="2400" kern="1200" dirty="0">
              <a:solidFill>
                <a:schemeClr val="tx1"/>
              </a:solidFill>
              <a:latin typeface="+mn-lt"/>
              <a:ea typeface="+mn-ea"/>
              <a:cs typeface="+mn-cs"/>
            </a:endParaRPr>
          </a:p>
        </p:txBody>
      </p:sp>
      <p:pic>
        <p:nvPicPr>
          <p:cNvPr id="9" name="image351.jpeg">
            <a:extLst>
              <a:ext uri="{FF2B5EF4-FFF2-40B4-BE49-F238E27FC236}">
                <a16:creationId xmlns:a16="http://schemas.microsoft.com/office/drawing/2014/main" id="{AC59409F-9BC4-455C-853A-63F54B503144}"/>
              </a:ext>
            </a:extLst>
          </p:cNvPr>
          <p:cNvPicPr/>
          <p:nvPr/>
        </p:nvPicPr>
        <p:blipFill>
          <a:blip r:embed="rId2" cstate="print"/>
          <a:stretch>
            <a:fillRect/>
          </a:stretch>
        </p:blipFill>
        <p:spPr>
          <a:xfrm>
            <a:off x="1817252" y="2356791"/>
            <a:ext cx="2465381" cy="4501210"/>
          </a:xfrm>
          <a:prstGeom prst="rect">
            <a:avLst/>
          </a:prstGeom>
        </p:spPr>
      </p:pic>
      <p:pic>
        <p:nvPicPr>
          <p:cNvPr id="7" name="Picture 6" descr="A close up of a sign&#10;&#10;Description automatically generated">
            <a:extLst>
              <a:ext uri="{FF2B5EF4-FFF2-40B4-BE49-F238E27FC236}">
                <a16:creationId xmlns:a16="http://schemas.microsoft.com/office/drawing/2014/main" id="{9575ECC2-1821-44E3-88D1-DF8675A2BE4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900E7481-B158-4D65-A11C-A47744CEE5E2}"/>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F415D8CC-6805-4C1B-8687-C0FCC5555024}"/>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235393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960699" y="1670724"/>
            <a:ext cx="5138808" cy="581044"/>
          </a:xfrm>
          <a:noFill/>
        </p:spPr>
        <p:txBody>
          <a:bodyPr vert="horz" lIns="91440" tIns="45720" rIns="91440" bIns="45720" rtlCol="0" anchor="b">
            <a:normAutofit/>
          </a:bodyPr>
          <a:lstStyle/>
          <a:p>
            <a:pPr algn="ctr"/>
            <a:r>
              <a:rPr lang="en-US" sz="3000" b="1" dirty="0"/>
              <a:t>Location</a:t>
            </a:r>
            <a:r>
              <a:rPr lang="en-US" sz="3000" b="1" kern="1200" dirty="0">
                <a:solidFill>
                  <a:schemeClr val="tx1"/>
                </a:solidFill>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413110" y="3428989"/>
            <a:ext cx="5138809" cy="2788932"/>
          </a:xfrm>
          <a:noFill/>
        </p:spPr>
        <p:txBody>
          <a:bodyPr vert="horz" lIns="91440" tIns="45720" rIns="91440" bIns="45720" rtlCol="0">
            <a:normAutofit/>
          </a:bodyPr>
          <a:lstStyle/>
          <a:p>
            <a:pPr marL="0" indent="0">
              <a:buNone/>
            </a:pPr>
            <a:r>
              <a:rPr lang="en-US" sz="2400" b="1" dirty="0"/>
              <a:t>Type </a:t>
            </a:r>
            <a:r>
              <a:rPr lang="en-US" sz="2400" dirty="0" err="1"/>
              <a:t>geopoint</a:t>
            </a:r>
            <a:r>
              <a:rPr lang="en-US" sz="2400" dirty="0"/>
              <a:t> </a:t>
            </a:r>
          </a:p>
          <a:p>
            <a:pPr marL="0" indent="0">
              <a:buNone/>
            </a:pPr>
            <a:r>
              <a:rPr lang="en-US" sz="2400" dirty="0"/>
              <a:t> </a:t>
            </a:r>
            <a:r>
              <a:rPr lang="en-US" sz="2000" i="1" dirty="0"/>
              <a:t>Captures the current location from the device</a:t>
            </a:r>
            <a:endParaRPr lang="en-US" sz="1800" i="1" dirty="0"/>
          </a:p>
          <a:p>
            <a:pPr marL="0" indent="0">
              <a:buNone/>
            </a:pPr>
            <a:r>
              <a:rPr lang="en-US" sz="2400" b="1" dirty="0"/>
              <a:t> </a:t>
            </a:r>
            <a:endParaRPr lang="en-US" sz="2400" kern="1200" dirty="0">
              <a:solidFill>
                <a:schemeClr val="tx1"/>
              </a:solidFill>
              <a:latin typeface="+mn-lt"/>
              <a:ea typeface="+mn-ea"/>
              <a:cs typeface="+mn-cs"/>
            </a:endParaRPr>
          </a:p>
          <a:p>
            <a:pPr marL="0" indent="0">
              <a:buNone/>
            </a:pPr>
            <a:endParaRPr lang="en-US" sz="2400" kern="1200" dirty="0">
              <a:solidFill>
                <a:schemeClr val="tx1"/>
              </a:solidFill>
              <a:latin typeface="+mn-lt"/>
              <a:ea typeface="+mn-ea"/>
              <a:cs typeface="+mn-cs"/>
            </a:endParaRPr>
          </a:p>
        </p:txBody>
      </p:sp>
      <p:pic>
        <p:nvPicPr>
          <p:cNvPr id="6" name="image300.jpeg">
            <a:extLst>
              <a:ext uri="{FF2B5EF4-FFF2-40B4-BE49-F238E27FC236}">
                <a16:creationId xmlns:a16="http://schemas.microsoft.com/office/drawing/2014/main" id="{8FEFC28D-7000-483C-B714-B48E3D1EB5DF}"/>
              </a:ext>
            </a:extLst>
          </p:cNvPr>
          <p:cNvPicPr/>
          <p:nvPr/>
        </p:nvPicPr>
        <p:blipFill>
          <a:blip r:embed="rId2" cstate="print"/>
          <a:stretch>
            <a:fillRect/>
          </a:stretch>
        </p:blipFill>
        <p:spPr>
          <a:xfrm>
            <a:off x="1026690" y="2251769"/>
            <a:ext cx="2688783" cy="4471924"/>
          </a:xfrm>
          <a:prstGeom prst="rect">
            <a:avLst/>
          </a:prstGeom>
        </p:spPr>
      </p:pic>
      <p:graphicFrame>
        <p:nvGraphicFramePr>
          <p:cNvPr id="5" name="Table 4">
            <a:extLst>
              <a:ext uri="{FF2B5EF4-FFF2-40B4-BE49-F238E27FC236}">
                <a16:creationId xmlns:a16="http://schemas.microsoft.com/office/drawing/2014/main" id="{1B4D9BDC-AA50-4513-9C34-5956E78DCC89}"/>
              </a:ext>
            </a:extLst>
          </p:cNvPr>
          <p:cNvGraphicFramePr>
            <a:graphicFrameLocks noGrp="1"/>
          </p:cNvGraphicFramePr>
          <p:nvPr>
            <p:extLst>
              <p:ext uri="{D42A27DB-BD31-4B8C-83A1-F6EECF244321}">
                <p14:modId xmlns:p14="http://schemas.microsoft.com/office/powerpoint/2010/main" val="1842260118"/>
              </p:ext>
            </p:extLst>
          </p:nvPr>
        </p:nvGraphicFramePr>
        <p:xfrm>
          <a:off x="6713316" y="5000263"/>
          <a:ext cx="4838603" cy="987996"/>
        </p:xfrm>
        <a:graphic>
          <a:graphicData uri="http://schemas.openxmlformats.org/drawingml/2006/table">
            <a:tbl>
              <a:tblPr firstRow="1" firstCol="1" lastRow="1" lastCol="1" bandRow="1" bandCol="1"/>
              <a:tblGrid>
                <a:gridCol w="1082395">
                  <a:extLst>
                    <a:ext uri="{9D8B030D-6E8A-4147-A177-3AD203B41FA5}">
                      <a16:colId xmlns:a16="http://schemas.microsoft.com/office/drawing/2014/main" val="2243635471"/>
                    </a:ext>
                  </a:extLst>
                </a:gridCol>
                <a:gridCol w="1892990">
                  <a:extLst>
                    <a:ext uri="{9D8B030D-6E8A-4147-A177-3AD203B41FA5}">
                      <a16:colId xmlns:a16="http://schemas.microsoft.com/office/drawing/2014/main" val="3246136756"/>
                    </a:ext>
                  </a:extLst>
                </a:gridCol>
                <a:gridCol w="1863218">
                  <a:extLst>
                    <a:ext uri="{9D8B030D-6E8A-4147-A177-3AD203B41FA5}">
                      <a16:colId xmlns:a16="http://schemas.microsoft.com/office/drawing/2014/main" val="1782152260"/>
                    </a:ext>
                  </a:extLst>
                </a:gridCol>
              </a:tblGrid>
              <a:tr h="493998">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933404"/>
                  </a:ext>
                </a:extLst>
              </a:tr>
              <a:tr h="493998">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geopoint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geopoint_widget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Geopoint</a:t>
                      </a: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 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862572"/>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98E062E4-7915-486E-9935-D20A10609D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FC12C7DE-F63F-4E05-B856-0FC1DD0BEFD2}"/>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D7BF48C4-742C-41DF-BE67-A593E1DEE48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Tree>
    <p:extLst>
      <p:ext uri="{BB962C8B-B14F-4D97-AF65-F5344CB8AC3E}">
        <p14:creationId xmlns:p14="http://schemas.microsoft.com/office/powerpoint/2010/main" val="154701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5473" y="1446537"/>
            <a:ext cx="4981734" cy="715596"/>
          </a:xfrm>
        </p:spPr>
        <p:txBody>
          <a:bodyPr vert="horz" lIns="91440" tIns="45720" rIns="91440" bIns="45720" rtlCol="0" anchor="b">
            <a:normAutofit/>
          </a:bodyPr>
          <a:lstStyle/>
          <a:p>
            <a:r>
              <a:rPr lang="en-US" sz="3000" b="1" dirty="0"/>
              <a:t>Location</a:t>
            </a:r>
            <a:r>
              <a:rPr lang="en-US" sz="3000" b="1" kern="1200" dirty="0">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838200" y="2351415"/>
            <a:ext cx="4981734" cy="4312994"/>
          </a:xfrm>
        </p:spPr>
        <p:txBody>
          <a:bodyPr vert="horz" lIns="91440" tIns="45720" rIns="91440" bIns="45720" rtlCol="0">
            <a:normAutofit/>
          </a:bodyPr>
          <a:lstStyle/>
          <a:p>
            <a:pPr marL="0" indent="0">
              <a:buNone/>
            </a:pPr>
            <a:r>
              <a:rPr lang="en-US" sz="2000" b="1" dirty="0"/>
              <a:t>Type  </a:t>
            </a:r>
            <a:r>
              <a:rPr lang="en-US" sz="2000" dirty="0" err="1"/>
              <a:t>geotrace</a:t>
            </a:r>
            <a:r>
              <a:rPr lang="en-US" sz="2000" dirty="0"/>
              <a:t>    </a:t>
            </a:r>
          </a:p>
          <a:p>
            <a:pPr marL="0" indent="0">
              <a:buNone/>
            </a:pPr>
            <a:r>
              <a:rPr lang="en-US" sz="2000" i="1" dirty="0"/>
              <a:t>A line or polygon of coordinates tracking actual device movement. The user can specify one of two location-recording modes</a:t>
            </a:r>
          </a:p>
          <a:p>
            <a:pPr marL="0" indent="0">
              <a:buNone/>
            </a:pPr>
            <a:endParaRPr lang="en-US" sz="2000" kern="1200" dirty="0">
              <a:latin typeface="+mn-lt"/>
              <a:ea typeface="+mn-ea"/>
              <a:cs typeface="+mn-cs"/>
            </a:endParaRPr>
          </a:p>
          <a:p>
            <a:r>
              <a:rPr lang="en-US" sz="2000" b="1" dirty="0"/>
              <a:t>Manual Mode </a:t>
            </a:r>
            <a:r>
              <a:rPr lang="en-US" sz="2000" dirty="0"/>
              <a:t>The user taps the device to place a marker as desired while moving.</a:t>
            </a:r>
          </a:p>
          <a:p>
            <a:r>
              <a:rPr lang="en-US" sz="2000" b="1" dirty="0"/>
              <a:t>Automatic Mode </a:t>
            </a:r>
            <a:r>
              <a:rPr lang="en-US" sz="2000" dirty="0"/>
              <a:t>The app creates a marker on a regular time interval (default: 20 seconds) as the user moves</a:t>
            </a:r>
          </a:p>
          <a:p>
            <a:pPr marL="0" indent="0">
              <a:buNone/>
            </a:pPr>
            <a:endParaRPr lang="en-US" sz="2000" kern="1200" dirty="0">
              <a:latin typeface="+mn-lt"/>
              <a:ea typeface="+mn-ea"/>
              <a:cs typeface="+mn-cs"/>
            </a:endParaRPr>
          </a:p>
          <a:p>
            <a:pPr marL="0" indent="0">
              <a:buNone/>
            </a:pPr>
            <a:endParaRPr lang="en-US" sz="2000" kern="1200" dirty="0">
              <a:latin typeface="+mn-lt"/>
              <a:ea typeface="+mn-ea"/>
              <a:cs typeface="+mn-cs"/>
            </a:endParaRPr>
          </a:p>
        </p:txBody>
      </p:sp>
      <p:pic>
        <p:nvPicPr>
          <p:cNvPr id="7" name="image302.jpeg">
            <a:extLst>
              <a:ext uri="{FF2B5EF4-FFF2-40B4-BE49-F238E27FC236}">
                <a16:creationId xmlns:a16="http://schemas.microsoft.com/office/drawing/2014/main" id="{D41DCD65-45AC-4F2E-A585-5385C2D779FD}"/>
              </a:ext>
            </a:extLst>
          </p:cNvPr>
          <p:cNvPicPr/>
          <p:nvPr/>
        </p:nvPicPr>
        <p:blipFill>
          <a:blip r:embed="rId2" cstate="print"/>
          <a:stretch>
            <a:fillRect/>
          </a:stretch>
        </p:blipFill>
        <p:spPr>
          <a:xfrm>
            <a:off x="6332377" y="1543856"/>
            <a:ext cx="1423537" cy="2542032"/>
          </a:xfrm>
          <a:prstGeom prst="rect">
            <a:avLst/>
          </a:prstGeom>
        </p:spPr>
      </p:pic>
      <p:pic>
        <p:nvPicPr>
          <p:cNvPr id="10" name="image306.jpeg">
            <a:extLst>
              <a:ext uri="{FF2B5EF4-FFF2-40B4-BE49-F238E27FC236}">
                <a16:creationId xmlns:a16="http://schemas.microsoft.com/office/drawing/2014/main" id="{AF0A8CF0-42AF-4036-A22E-A7266396F2AD}"/>
              </a:ext>
            </a:extLst>
          </p:cNvPr>
          <p:cNvPicPr/>
          <p:nvPr/>
        </p:nvPicPr>
        <p:blipFill>
          <a:blip r:embed="rId3" cstate="print"/>
          <a:stretch>
            <a:fillRect/>
          </a:stretch>
        </p:blipFill>
        <p:spPr>
          <a:xfrm>
            <a:off x="8200240" y="1539362"/>
            <a:ext cx="1426054" cy="2546526"/>
          </a:xfrm>
          <a:prstGeom prst="rect">
            <a:avLst/>
          </a:prstGeom>
        </p:spPr>
      </p:pic>
      <p:pic>
        <p:nvPicPr>
          <p:cNvPr id="4" name="Picture 3">
            <a:extLst>
              <a:ext uri="{FF2B5EF4-FFF2-40B4-BE49-F238E27FC236}">
                <a16:creationId xmlns:a16="http://schemas.microsoft.com/office/drawing/2014/main" id="{1DD4359D-1AAA-4D68-9101-F8717F506CDE}"/>
              </a:ext>
            </a:extLst>
          </p:cNvPr>
          <p:cNvPicPr>
            <a:picLocks noChangeAspect="1"/>
          </p:cNvPicPr>
          <p:nvPr/>
        </p:nvPicPr>
        <p:blipFill>
          <a:blip r:embed="rId4"/>
          <a:stretch>
            <a:fillRect/>
          </a:stretch>
        </p:blipFill>
        <p:spPr>
          <a:xfrm>
            <a:off x="8200240" y="4131521"/>
            <a:ext cx="1418417" cy="2532888"/>
          </a:xfrm>
          <a:prstGeom prst="rect">
            <a:avLst/>
          </a:prstGeom>
        </p:spPr>
      </p:pic>
      <p:pic>
        <p:nvPicPr>
          <p:cNvPr id="8" name="image303.jpeg">
            <a:extLst>
              <a:ext uri="{FF2B5EF4-FFF2-40B4-BE49-F238E27FC236}">
                <a16:creationId xmlns:a16="http://schemas.microsoft.com/office/drawing/2014/main" id="{7BF3533D-16FB-4348-B741-1A6E687849A8}"/>
              </a:ext>
            </a:extLst>
          </p:cNvPr>
          <p:cNvPicPr/>
          <p:nvPr/>
        </p:nvPicPr>
        <p:blipFill>
          <a:blip r:embed="rId5" cstate="print"/>
          <a:stretch>
            <a:fillRect/>
          </a:stretch>
        </p:blipFill>
        <p:spPr>
          <a:xfrm>
            <a:off x="6332377" y="4131521"/>
            <a:ext cx="1418417" cy="2532888"/>
          </a:xfrm>
          <a:prstGeom prst="rect">
            <a:avLst/>
          </a:prstGeom>
        </p:spPr>
      </p:pic>
      <p:pic>
        <p:nvPicPr>
          <p:cNvPr id="14" name="Picture 13" descr="A close up of a sign&#10;&#10;Description automatically generated">
            <a:extLst>
              <a:ext uri="{FF2B5EF4-FFF2-40B4-BE49-F238E27FC236}">
                <a16:creationId xmlns:a16="http://schemas.microsoft.com/office/drawing/2014/main" id="{E84BA34A-BD53-4726-AC02-C0951BC930D7}"/>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5" name="Picture 14">
            <a:extLst>
              <a:ext uri="{FF2B5EF4-FFF2-40B4-BE49-F238E27FC236}">
                <a16:creationId xmlns:a16="http://schemas.microsoft.com/office/drawing/2014/main" id="{F1715AD0-0888-4150-B1D5-921E6C8FA577}"/>
              </a:ext>
            </a:extLst>
          </p:cNvPr>
          <p:cNvPicPr>
            <a:picLocks noChangeAspect="1"/>
          </p:cNvPicPr>
          <p:nvPr/>
        </p:nvPicPr>
        <p:blipFill>
          <a:blip r:embed="rId7"/>
          <a:stretch>
            <a:fillRect/>
          </a:stretch>
        </p:blipFill>
        <p:spPr>
          <a:xfrm>
            <a:off x="10780339" y="96795"/>
            <a:ext cx="1347515" cy="1447061"/>
          </a:xfrm>
          <a:prstGeom prst="rect">
            <a:avLst/>
          </a:prstGeom>
        </p:spPr>
      </p:pic>
      <p:sp>
        <p:nvSpPr>
          <p:cNvPr id="16" name="Title 1">
            <a:extLst>
              <a:ext uri="{FF2B5EF4-FFF2-40B4-BE49-F238E27FC236}">
                <a16:creationId xmlns:a16="http://schemas.microsoft.com/office/drawing/2014/main" id="{C2F5BE28-4990-44ED-9063-109F45846BFD}"/>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mn-lt"/>
                <a:ea typeface="+mn-ea"/>
                <a:cs typeface="+mn-cs"/>
              </a:rPr>
              <a:t>Build</a:t>
            </a:r>
            <a:endParaRPr lang="en-US" sz="3600" b="1" dirty="0">
              <a:latin typeface="+mn-lt"/>
              <a:ea typeface="+mn-ea"/>
              <a:cs typeface="+mn-cs"/>
            </a:endParaRPr>
          </a:p>
        </p:txBody>
      </p:sp>
    </p:spTree>
    <p:extLst>
      <p:ext uri="{BB962C8B-B14F-4D97-AF65-F5344CB8AC3E}">
        <p14:creationId xmlns:p14="http://schemas.microsoft.com/office/powerpoint/2010/main" val="404003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0" y="1592912"/>
            <a:ext cx="3692323" cy="560705"/>
          </a:xfrm>
          <a:noFill/>
        </p:spPr>
        <p:txBody>
          <a:bodyPr vert="horz" lIns="91440" tIns="45720" rIns="91440" bIns="45720" rtlCol="0" anchor="b">
            <a:normAutofit/>
          </a:bodyPr>
          <a:lstStyle/>
          <a:p>
            <a:pPr algn="ctr"/>
            <a:r>
              <a:rPr lang="en-US" sz="3000" b="1" kern="1200" dirty="0">
                <a:solidFill>
                  <a:schemeClr val="tx1"/>
                </a:solidFill>
                <a:latin typeface="+mj-lt"/>
                <a:ea typeface="+mj-ea"/>
                <a:cs typeface="+mj-cs"/>
              </a:rPr>
              <a:t>Single select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539715" y="2899256"/>
            <a:ext cx="5138809" cy="2060774"/>
          </a:xfrm>
          <a:noFill/>
        </p:spPr>
        <p:txBody>
          <a:bodyPr vert="horz" lIns="91440" tIns="45720" rIns="91440" bIns="45720" rtlCol="0">
            <a:normAutofit/>
          </a:bodyPr>
          <a:lstStyle/>
          <a:p>
            <a:pPr marL="0" indent="0" algn="ctr">
              <a:buNone/>
            </a:pPr>
            <a:r>
              <a:rPr lang="en-US" sz="2400" b="1" kern="1200" dirty="0">
                <a:solidFill>
                  <a:schemeClr val="tx1"/>
                </a:solidFill>
                <a:latin typeface="+mn-lt"/>
                <a:ea typeface="+mn-ea"/>
                <a:cs typeface="+mn-cs"/>
              </a:rPr>
              <a:t>type </a:t>
            </a:r>
            <a:r>
              <a:rPr lang="en-US" sz="2400" kern="1200" dirty="0" err="1">
                <a:solidFill>
                  <a:schemeClr val="tx1"/>
                </a:solidFill>
                <a:latin typeface="+mn-lt"/>
                <a:ea typeface="+mn-ea"/>
                <a:cs typeface="+mn-cs"/>
              </a:rPr>
              <a:t>select_one</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list_name</a:t>
            </a:r>
            <a:r>
              <a:rPr lang="en-US" sz="2400" kern="1200" dirty="0">
                <a:solidFill>
                  <a:schemeClr val="tx1"/>
                </a:solidFill>
                <a:latin typeface="+mn-lt"/>
                <a:ea typeface="+mn-ea"/>
                <a:cs typeface="+mn-cs"/>
              </a:rPr>
              <a:t>}</a:t>
            </a:r>
          </a:p>
          <a:p>
            <a:pPr marL="0" indent="0" algn="ctr">
              <a:buNone/>
            </a:pPr>
            <a:r>
              <a:rPr lang="en-US" sz="2400" dirty="0"/>
              <a:t>Select widgets oﬀer the mobile users options to pick from.</a:t>
            </a:r>
            <a:endParaRPr lang="en-US" sz="2400" kern="1200" dirty="0">
              <a:solidFill>
                <a:schemeClr val="tx1"/>
              </a:solidFill>
              <a:latin typeface="+mn-lt"/>
              <a:ea typeface="+mn-ea"/>
              <a:cs typeface="+mn-cs"/>
            </a:endParaRPr>
          </a:p>
          <a:p>
            <a:pPr marL="0" indent="0" algn="ctr">
              <a:buNone/>
            </a:pPr>
            <a:r>
              <a:rPr lang="en-US" sz="2400" dirty="0"/>
              <a:t>The options for a select question are listed on the choices sheet.</a:t>
            </a:r>
            <a:endParaRPr lang="en-US" sz="2400" kern="1200" dirty="0">
              <a:solidFill>
                <a:schemeClr val="tx1"/>
              </a:solidFill>
              <a:latin typeface="+mn-lt"/>
              <a:ea typeface="+mn-ea"/>
              <a:cs typeface="+mn-cs"/>
            </a:endParaRPr>
          </a:p>
        </p:txBody>
      </p:sp>
      <p:pic>
        <p:nvPicPr>
          <p:cNvPr id="4" name="image287.jpeg">
            <a:extLst>
              <a:ext uri="{FF2B5EF4-FFF2-40B4-BE49-F238E27FC236}">
                <a16:creationId xmlns:a16="http://schemas.microsoft.com/office/drawing/2014/main" id="{36C23874-6FCD-413D-AD08-66F35EA498B6}"/>
              </a:ext>
            </a:extLst>
          </p:cNvPr>
          <p:cNvPicPr/>
          <p:nvPr/>
        </p:nvPicPr>
        <p:blipFill rotWithShape="1">
          <a:blip r:embed="rId3" cstate="print"/>
          <a:srcRect r="2" b="44001"/>
          <a:stretch/>
        </p:blipFill>
        <p:spPr>
          <a:xfrm>
            <a:off x="1578911" y="2299468"/>
            <a:ext cx="2425930" cy="4205503"/>
          </a:xfrm>
          <a:prstGeom prst="rect">
            <a:avLst/>
          </a:prstGeom>
          <a:effectLst/>
        </p:spPr>
      </p:pic>
      <p:graphicFrame>
        <p:nvGraphicFramePr>
          <p:cNvPr id="6" name="Table 5">
            <a:extLst>
              <a:ext uri="{FF2B5EF4-FFF2-40B4-BE49-F238E27FC236}">
                <a16:creationId xmlns:a16="http://schemas.microsoft.com/office/drawing/2014/main" id="{692F7F30-63E5-4C69-9E35-DBA9C3543C96}"/>
              </a:ext>
            </a:extLst>
          </p:cNvPr>
          <p:cNvGraphicFramePr>
            <a:graphicFrameLocks noGrp="1"/>
          </p:cNvGraphicFramePr>
          <p:nvPr>
            <p:extLst/>
          </p:nvPr>
        </p:nvGraphicFramePr>
        <p:xfrm>
          <a:off x="10264178" y="5187534"/>
          <a:ext cx="1730375" cy="908685"/>
        </p:xfrm>
        <a:graphic>
          <a:graphicData uri="http://schemas.openxmlformats.org/drawingml/2006/table">
            <a:tbl>
              <a:tblPr firstRow="1" firstCol="1" lastRow="1" lastCol="1" bandRow="1" bandCol="1"/>
              <a:tblGrid>
                <a:gridCol w="798195">
                  <a:extLst>
                    <a:ext uri="{9D8B030D-6E8A-4147-A177-3AD203B41FA5}">
                      <a16:colId xmlns:a16="http://schemas.microsoft.com/office/drawing/2014/main" val="4126090361"/>
                    </a:ext>
                  </a:extLst>
                </a:gridCol>
                <a:gridCol w="487680">
                  <a:extLst>
                    <a:ext uri="{9D8B030D-6E8A-4147-A177-3AD203B41FA5}">
                      <a16:colId xmlns:a16="http://schemas.microsoft.com/office/drawing/2014/main" val="1157349152"/>
                    </a:ext>
                  </a:extLst>
                </a:gridCol>
                <a:gridCol w="444500">
                  <a:extLst>
                    <a:ext uri="{9D8B030D-6E8A-4147-A177-3AD203B41FA5}">
                      <a16:colId xmlns:a16="http://schemas.microsoft.com/office/drawing/2014/main" val="427251098"/>
                    </a:ext>
                  </a:extLst>
                </a:gridCol>
              </a:tblGrid>
              <a:tr h="181610">
                <a:tc>
                  <a:txBody>
                    <a:bodyPr/>
                    <a:lstStyle/>
                    <a:p>
                      <a:pPr marL="46990" marR="71755" algn="ctr">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list_name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960741"/>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134160"/>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240153"/>
                  </a:ext>
                </a:extLst>
              </a:tr>
              <a:tr h="182245">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600222"/>
                  </a:ext>
                </a:extLst>
              </a:tr>
              <a:tr h="181610">
                <a:tc>
                  <a:txBody>
                    <a:bodyPr/>
                    <a:lstStyle/>
                    <a:p>
                      <a:pPr marL="48260" marR="48260" algn="ctr">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536556"/>
                  </a:ext>
                </a:extLst>
              </a:tr>
            </a:tbl>
          </a:graphicData>
        </a:graphic>
      </p:graphicFrame>
      <p:graphicFrame>
        <p:nvGraphicFramePr>
          <p:cNvPr id="8" name="Table 7">
            <a:extLst>
              <a:ext uri="{FF2B5EF4-FFF2-40B4-BE49-F238E27FC236}">
                <a16:creationId xmlns:a16="http://schemas.microsoft.com/office/drawing/2014/main" id="{DA84A35C-3999-42E5-906F-5CFEB603F761}"/>
              </a:ext>
            </a:extLst>
          </p:cNvPr>
          <p:cNvGraphicFramePr>
            <a:graphicFrameLocks noGrp="1"/>
          </p:cNvGraphicFramePr>
          <p:nvPr>
            <p:extLst>
              <p:ext uri="{D42A27DB-BD31-4B8C-83A1-F6EECF244321}">
                <p14:modId xmlns:p14="http://schemas.microsoft.com/office/powerpoint/2010/main" val="2983465799"/>
              </p:ext>
            </p:extLst>
          </p:nvPr>
        </p:nvGraphicFramePr>
        <p:xfrm>
          <a:off x="5767580" y="5187534"/>
          <a:ext cx="3699510" cy="560705"/>
        </p:xfrm>
        <a:graphic>
          <a:graphicData uri="http://schemas.openxmlformats.org/drawingml/2006/table">
            <a:tbl>
              <a:tblPr firstRow="1" firstCol="1" lastRow="1" lastCol="1" bandRow="1" bandCol="1"/>
              <a:tblGrid>
                <a:gridCol w="1345565">
                  <a:extLst>
                    <a:ext uri="{9D8B030D-6E8A-4147-A177-3AD203B41FA5}">
                      <a16:colId xmlns:a16="http://schemas.microsoft.com/office/drawing/2014/main" val="2894436662"/>
                    </a:ext>
                  </a:extLst>
                </a:gridCol>
                <a:gridCol w="1219200">
                  <a:extLst>
                    <a:ext uri="{9D8B030D-6E8A-4147-A177-3AD203B41FA5}">
                      <a16:colId xmlns:a16="http://schemas.microsoft.com/office/drawing/2014/main" val="17435775"/>
                    </a:ext>
                  </a:extLst>
                </a:gridCol>
                <a:gridCol w="1134745">
                  <a:extLst>
                    <a:ext uri="{9D8B030D-6E8A-4147-A177-3AD203B41FA5}">
                      <a16:colId xmlns:a16="http://schemas.microsoft.com/office/drawing/2014/main" val="3891244361"/>
                    </a:ext>
                  </a:extLst>
                </a:gridCol>
              </a:tblGrid>
              <a:tr h="186055">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43389"/>
                  </a:ext>
                </a:extLst>
              </a:tr>
              <a:tr h="374650">
                <a:tc>
                  <a:txBody>
                    <a:bodyPr/>
                    <a:lstStyle/>
                    <a:p>
                      <a:pPr marL="77470" marR="0">
                        <a:lnSpc>
                          <a:spcPts val="1280"/>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select_one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select_one_widg</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tabLst>
                          <a:tab pos="704215" algn="l"/>
                        </a:tabLs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Select	one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etwidget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313518"/>
                  </a:ext>
                </a:extLst>
              </a:tr>
            </a:tbl>
          </a:graphicData>
        </a:graphic>
      </p:graphicFrame>
      <p:pic>
        <p:nvPicPr>
          <p:cNvPr id="9" name="Picture 8" descr="A close up of a sign&#10;&#10;Description automatically generated">
            <a:extLst>
              <a:ext uri="{FF2B5EF4-FFF2-40B4-BE49-F238E27FC236}">
                <a16:creationId xmlns:a16="http://schemas.microsoft.com/office/drawing/2014/main" id="{3F72180B-E43D-4D58-AFBA-049CE3F6F22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7BDAE3B6-33DB-4229-A0B5-B3EB00B8E191}"/>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24E3CB93-F64C-46A8-BE15-EC00104D35D3}"/>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363132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819" y="1564672"/>
            <a:ext cx="3513948" cy="646094"/>
          </a:xfrm>
          <a:noFill/>
        </p:spPr>
        <p:txBody>
          <a:bodyPr vert="horz" lIns="91440" tIns="45720" rIns="91440" bIns="45720" rtlCol="0" anchor="b">
            <a:normAutofit/>
          </a:bodyPr>
          <a:lstStyle/>
          <a:p>
            <a:pPr algn="ctr"/>
            <a:r>
              <a:rPr lang="en-US" sz="3000" b="1" kern="1200" dirty="0">
                <a:solidFill>
                  <a:schemeClr val="tx1"/>
                </a:solidFill>
                <a:latin typeface="+mj-lt"/>
                <a:ea typeface="+mj-ea"/>
                <a:cs typeface="+mj-cs"/>
              </a:rPr>
              <a:t>Multiple select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728666" y="2398613"/>
            <a:ext cx="5138809" cy="2060774"/>
          </a:xfrm>
          <a:noFill/>
        </p:spPr>
        <p:txBody>
          <a:bodyPr vert="horz" lIns="91440" tIns="45720" rIns="91440" bIns="45720" rtlCol="0">
            <a:normAutofit/>
          </a:bodyPr>
          <a:lstStyle/>
          <a:p>
            <a:pPr marL="0" indent="0" algn="ctr">
              <a:buNone/>
            </a:pPr>
            <a:r>
              <a:rPr lang="en-US" b="1" dirty="0"/>
              <a:t>type </a:t>
            </a:r>
            <a:r>
              <a:rPr lang="en-US" dirty="0" err="1"/>
              <a:t>select_multiple</a:t>
            </a:r>
            <a:r>
              <a:rPr lang="en-US" dirty="0"/>
              <a:t> {</a:t>
            </a:r>
            <a:r>
              <a:rPr lang="en-US" dirty="0" err="1"/>
              <a:t>list_name</a:t>
            </a:r>
            <a:r>
              <a:rPr lang="en-US" dirty="0"/>
              <a:t>}</a:t>
            </a:r>
          </a:p>
          <a:p>
            <a:pPr marL="0" indent="0" algn="ctr">
              <a:buNone/>
            </a:pPr>
            <a:r>
              <a:rPr lang="en-US" i="1" dirty="0"/>
              <a:t>Multi select questions support multiple answers</a:t>
            </a:r>
            <a:endParaRPr lang="en-US" sz="2400" i="1" kern="1200" dirty="0">
              <a:solidFill>
                <a:schemeClr val="tx1"/>
              </a:solidFill>
              <a:latin typeface="+mn-lt"/>
              <a:ea typeface="+mn-ea"/>
              <a:cs typeface="+mn-cs"/>
            </a:endParaRPr>
          </a:p>
        </p:txBody>
      </p:sp>
      <p:graphicFrame>
        <p:nvGraphicFramePr>
          <p:cNvPr id="6" name="Table 5">
            <a:extLst>
              <a:ext uri="{FF2B5EF4-FFF2-40B4-BE49-F238E27FC236}">
                <a16:creationId xmlns:a16="http://schemas.microsoft.com/office/drawing/2014/main" id="{692F7F30-63E5-4C69-9E35-DBA9C3543C96}"/>
              </a:ext>
            </a:extLst>
          </p:cNvPr>
          <p:cNvGraphicFramePr>
            <a:graphicFrameLocks noGrp="1"/>
          </p:cNvGraphicFramePr>
          <p:nvPr>
            <p:extLst/>
          </p:nvPr>
        </p:nvGraphicFramePr>
        <p:xfrm>
          <a:off x="8251758" y="5628573"/>
          <a:ext cx="1730375" cy="908685"/>
        </p:xfrm>
        <a:graphic>
          <a:graphicData uri="http://schemas.openxmlformats.org/drawingml/2006/table">
            <a:tbl>
              <a:tblPr firstRow="1" firstCol="1" lastRow="1" lastCol="1" bandRow="1" bandCol="1"/>
              <a:tblGrid>
                <a:gridCol w="798195">
                  <a:extLst>
                    <a:ext uri="{9D8B030D-6E8A-4147-A177-3AD203B41FA5}">
                      <a16:colId xmlns:a16="http://schemas.microsoft.com/office/drawing/2014/main" val="4126090361"/>
                    </a:ext>
                  </a:extLst>
                </a:gridCol>
                <a:gridCol w="487680">
                  <a:extLst>
                    <a:ext uri="{9D8B030D-6E8A-4147-A177-3AD203B41FA5}">
                      <a16:colId xmlns:a16="http://schemas.microsoft.com/office/drawing/2014/main" val="1157349152"/>
                    </a:ext>
                  </a:extLst>
                </a:gridCol>
                <a:gridCol w="444500">
                  <a:extLst>
                    <a:ext uri="{9D8B030D-6E8A-4147-A177-3AD203B41FA5}">
                      <a16:colId xmlns:a16="http://schemas.microsoft.com/office/drawing/2014/main" val="427251098"/>
                    </a:ext>
                  </a:extLst>
                </a:gridCol>
              </a:tblGrid>
              <a:tr h="181610">
                <a:tc>
                  <a:txBody>
                    <a:bodyPr/>
                    <a:lstStyle/>
                    <a:p>
                      <a:pPr marL="46990" marR="71755" algn="ctr">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list_name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960741"/>
                  </a:ext>
                </a:extLst>
              </a:tr>
              <a:tr h="181610">
                <a:tc>
                  <a:txBody>
                    <a:bodyPr/>
                    <a:lstStyle/>
                    <a:p>
                      <a:pPr marL="48260" marR="48260" algn="ctr">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134160"/>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240153"/>
                  </a:ext>
                </a:extLst>
              </a:tr>
              <a:tr h="182245">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600222"/>
                  </a:ext>
                </a:extLst>
              </a:tr>
              <a:tr h="181610">
                <a:tc>
                  <a:txBody>
                    <a:bodyPr/>
                    <a:lstStyle/>
                    <a:p>
                      <a:pPr marL="48260" marR="48260" algn="ctr">
                        <a:lnSpc>
                          <a:spcPts val="1335"/>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536556"/>
                  </a:ext>
                </a:extLst>
              </a:tr>
            </a:tbl>
          </a:graphicData>
        </a:graphic>
      </p:graphicFrame>
      <p:pic>
        <p:nvPicPr>
          <p:cNvPr id="9" name="image295.jpeg">
            <a:extLst>
              <a:ext uri="{FF2B5EF4-FFF2-40B4-BE49-F238E27FC236}">
                <a16:creationId xmlns:a16="http://schemas.microsoft.com/office/drawing/2014/main" id="{2E34B967-6B9F-4461-A598-5DCA404BFDC0}"/>
              </a:ext>
            </a:extLst>
          </p:cNvPr>
          <p:cNvPicPr/>
          <p:nvPr/>
        </p:nvPicPr>
        <p:blipFill>
          <a:blip r:embed="rId3" cstate="print"/>
          <a:stretch>
            <a:fillRect/>
          </a:stretch>
        </p:blipFill>
        <p:spPr>
          <a:xfrm>
            <a:off x="1585732" y="2210767"/>
            <a:ext cx="2523281" cy="4453642"/>
          </a:xfrm>
          <a:prstGeom prst="rect">
            <a:avLst/>
          </a:prstGeom>
        </p:spPr>
      </p:pic>
      <p:graphicFrame>
        <p:nvGraphicFramePr>
          <p:cNvPr id="5" name="Table 4">
            <a:extLst>
              <a:ext uri="{FF2B5EF4-FFF2-40B4-BE49-F238E27FC236}">
                <a16:creationId xmlns:a16="http://schemas.microsoft.com/office/drawing/2014/main" id="{3F73086A-D7A0-4B71-8D35-EC30206393C7}"/>
              </a:ext>
            </a:extLst>
          </p:cNvPr>
          <p:cNvGraphicFramePr>
            <a:graphicFrameLocks noGrp="1"/>
          </p:cNvGraphicFramePr>
          <p:nvPr>
            <p:extLst/>
          </p:nvPr>
        </p:nvGraphicFramePr>
        <p:xfrm>
          <a:off x="7132238" y="4838372"/>
          <a:ext cx="4331667" cy="578744"/>
        </p:xfrm>
        <a:graphic>
          <a:graphicData uri="http://schemas.openxmlformats.org/drawingml/2006/table">
            <a:tbl>
              <a:tblPr firstRow="1" firstCol="1" lastRow="1" lastCol="1" bandRow="1" bandCol="1"/>
              <a:tblGrid>
                <a:gridCol w="1836400">
                  <a:extLst>
                    <a:ext uri="{9D8B030D-6E8A-4147-A177-3AD203B41FA5}">
                      <a16:colId xmlns:a16="http://schemas.microsoft.com/office/drawing/2014/main" val="382823328"/>
                    </a:ext>
                  </a:extLst>
                </a:gridCol>
                <a:gridCol w="1458947">
                  <a:extLst>
                    <a:ext uri="{9D8B030D-6E8A-4147-A177-3AD203B41FA5}">
                      <a16:colId xmlns:a16="http://schemas.microsoft.com/office/drawing/2014/main" val="3874824737"/>
                    </a:ext>
                  </a:extLst>
                </a:gridCol>
                <a:gridCol w="1036320">
                  <a:extLst>
                    <a:ext uri="{9D8B030D-6E8A-4147-A177-3AD203B41FA5}">
                      <a16:colId xmlns:a16="http://schemas.microsoft.com/office/drawing/2014/main" val="57170215"/>
                    </a:ext>
                  </a:extLst>
                </a:gridCol>
              </a:tblGrid>
              <a:tr h="230192">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073907"/>
                  </a:ext>
                </a:extLst>
              </a:tr>
              <a:tr h="246007">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select_multiple</a:t>
                      </a: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select_multi_widget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Multi select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622696"/>
                  </a:ext>
                </a:extLst>
              </a:tr>
            </a:tbl>
          </a:graphicData>
        </a:graphic>
      </p:graphicFrame>
      <p:pic>
        <p:nvPicPr>
          <p:cNvPr id="10" name="Picture 9" descr="A close up of a sign&#10;&#10;Description automatically generated">
            <a:extLst>
              <a:ext uri="{FF2B5EF4-FFF2-40B4-BE49-F238E27FC236}">
                <a16:creationId xmlns:a16="http://schemas.microsoft.com/office/drawing/2014/main" id="{1CC907E4-56DE-41DD-8A65-A75D114C0BB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1" name="Picture 10">
            <a:extLst>
              <a:ext uri="{FF2B5EF4-FFF2-40B4-BE49-F238E27FC236}">
                <a16:creationId xmlns:a16="http://schemas.microsoft.com/office/drawing/2014/main" id="{6DDF35E7-B7FB-4CD0-9184-FAB0D575EA6F}"/>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2" name="Title 1">
            <a:extLst>
              <a:ext uri="{FF2B5EF4-FFF2-40B4-BE49-F238E27FC236}">
                <a16:creationId xmlns:a16="http://schemas.microsoft.com/office/drawing/2014/main" id="{E10A5A10-FF2A-44CA-8AF5-26CE3AA260F9}"/>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211404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0" y="1613501"/>
            <a:ext cx="3765969" cy="512677"/>
          </a:xfrm>
          <a:noFill/>
        </p:spPr>
        <p:txBody>
          <a:bodyPr vert="horz" lIns="91440" tIns="45720" rIns="91440" bIns="45720" rtlCol="0" anchor="b">
            <a:normAutofit/>
          </a:bodyPr>
          <a:lstStyle/>
          <a:p>
            <a:pPr algn="ctr"/>
            <a:r>
              <a:rPr lang="en-US" sz="3000" b="1" dirty="0"/>
              <a:t>Image</a:t>
            </a:r>
            <a:r>
              <a:rPr lang="en-US" sz="3000" b="1" kern="1200" dirty="0">
                <a:solidFill>
                  <a:schemeClr val="tx1"/>
                </a:solidFill>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413110" y="2994578"/>
            <a:ext cx="5506174" cy="2060774"/>
          </a:xfrm>
          <a:noFill/>
        </p:spPr>
        <p:txBody>
          <a:bodyPr vert="horz" lIns="91440" tIns="45720" rIns="91440" bIns="45720" rtlCol="0">
            <a:normAutofit/>
          </a:bodyPr>
          <a:lstStyle/>
          <a:p>
            <a:pPr marL="0" indent="0" algn="ctr">
              <a:buNone/>
            </a:pPr>
            <a:r>
              <a:rPr lang="en-US" sz="2400" b="1" kern="1200" dirty="0">
                <a:solidFill>
                  <a:schemeClr val="tx1"/>
                </a:solidFill>
                <a:latin typeface="+mn-lt"/>
                <a:ea typeface="+mn-ea"/>
                <a:cs typeface="+mn-cs"/>
              </a:rPr>
              <a:t>Type </a:t>
            </a:r>
            <a:r>
              <a:rPr lang="en-US" sz="2400" b="1" dirty="0"/>
              <a:t> </a:t>
            </a:r>
            <a:r>
              <a:rPr lang="en-US" sz="2400" dirty="0"/>
              <a:t>image</a:t>
            </a:r>
          </a:p>
          <a:p>
            <a:pPr marL="0" indent="0">
              <a:buNone/>
            </a:pPr>
            <a:r>
              <a:rPr lang="en-US" sz="2400" i="1" dirty="0"/>
              <a:t>Captures an image from the device. The user can choose to take a new picture with the device camera, or select an image from the device photo gallery</a:t>
            </a:r>
            <a:endParaRPr lang="en-US" sz="2400" i="1" kern="1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C57BE541-21F8-496C-ADF1-A00C130B68B1}"/>
              </a:ext>
            </a:extLst>
          </p:cNvPr>
          <p:cNvPicPr>
            <a:picLocks noChangeAspect="1"/>
          </p:cNvPicPr>
          <p:nvPr/>
        </p:nvPicPr>
        <p:blipFill>
          <a:blip r:embed="rId2"/>
          <a:stretch>
            <a:fillRect/>
          </a:stretch>
        </p:blipFill>
        <p:spPr>
          <a:xfrm>
            <a:off x="1765721" y="2126178"/>
            <a:ext cx="2498516" cy="4460102"/>
          </a:xfrm>
          <a:prstGeom prst="rect">
            <a:avLst/>
          </a:prstGeom>
        </p:spPr>
      </p:pic>
      <p:graphicFrame>
        <p:nvGraphicFramePr>
          <p:cNvPr id="5" name="Table 4">
            <a:extLst>
              <a:ext uri="{FF2B5EF4-FFF2-40B4-BE49-F238E27FC236}">
                <a16:creationId xmlns:a16="http://schemas.microsoft.com/office/drawing/2014/main" id="{0D9AB931-5FD7-4D86-A7C2-8C138A8C8514}"/>
              </a:ext>
            </a:extLst>
          </p:cNvPr>
          <p:cNvGraphicFramePr>
            <a:graphicFrameLocks noGrp="1"/>
          </p:cNvGraphicFramePr>
          <p:nvPr>
            <p:extLst/>
          </p:nvPr>
        </p:nvGraphicFramePr>
        <p:xfrm>
          <a:off x="7724089" y="5680568"/>
          <a:ext cx="2647315" cy="363220"/>
        </p:xfrm>
        <a:graphic>
          <a:graphicData uri="http://schemas.openxmlformats.org/drawingml/2006/table">
            <a:tbl>
              <a:tblPr firstRow="1" firstCol="1" lastRow="1" lastCol="1" bandRow="1" bandCol="1"/>
              <a:tblGrid>
                <a:gridCol w="541655">
                  <a:extLst>
                    <a:ext uri="{9D8B030D-6E8A-4147-A177-3AD203B41FA5}">
                      <a16:colId xmlns:a16="http://schemas.microsoft.com/office/drawing/2014/main" val="2727867674"/>
                    </a:ext>
                  </a:extLst>
                </a:gridCol>
                <a:gridCol w="1077595">
                  <a:extLst>
                    <a:ext uri="{9D8B030D-6E8A-4147-A177-3AD203B41FA5}">
                      <a16:colId xmlns:a16="http://schemas.microsoft.com/office/drawing/2014/main" val="1970773004"/>
                    </a:ext>
                  </a:extLst>
                </a:gridCol>
                <a:gridCol w="1028065">
                  <a:extLst>
                    <a:ext uri="{9D8B030D-6E8A-4147-A177-3AD203B41FA5}">
                      <a16:colId xmlns:a16="http://schemas.microsoft.com/office/drawing/2014/main" val="2081302962"/>
                    </a:ext>
                  </a:extLst>
                </a:gridCol>
              </a:tblGrid>
              <a:tr h="181610">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158301"/>
                  </a:ext>
                </a:extLst>
              </a:tr>
              <a:tr h="181610">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image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image_widget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Image 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953484"/>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AB3A826F-CDA8-4D88-95EE-392C5CFF202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0F9ED17A-CC49-4009-9408-DCC1B547624E}"/>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8FDEE113-C5C3-4DA6-A43E-25139E350EDC}"/>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3277179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1169405" y="1431952"/>
            <a:ext cx="5138808" cy="644192"/>
          </a:xfrm>
          <a:noFill/>
        </p:spPr>
        <p:txBody>
          <a:bodyPr vert="horz" lIns="91440" tIns="45720" rIns="91440" bIns="45720" rtlCol="0" anchor="b">
            <a:normAutofit/>
          </a:bodyPr>
          <a:lstStyle/>
          <a:p>
            <a:pPr algn="ctr"/>
            <a:r>
              <a:rPr lang="en-US" sz="3000" b="1" dirty="0"/>
              <a:t>Barcode</a:t>
            </a:r>
            <a:r>
              <a:rPr lang="en-US" sz="3000" b="1" kern="1200" dirty="0">
                <a:solidFill>
                  <a:schemeClr val="tx1"/>
                </a:solidFill>
                <a:latin typeface="+mj-lt"/>
                <a:ea typeface="+mj-ea"/>
                <a:cs typeface="+mj-cs"/>
              </a:rPr>
              <a:t> widget</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413110" y="2994578"/>
            <a:ext cx="5506174" cy="2060774"/>
          </a:xfrm>
          <a:noFill/>
        </p:spPr>
        <p:txBody>
          <a:bodyPr vert="horz" lIns="91440" tIns="45720" rIns="91440" bIns="45720" rtlCol="0">
            <a:normAutofit fontScale="92500" lnSpcReduction="20000"/>
          </a:bodyPr>
          <a:lstStyle/>
          <a:p>
            <a:pPr marL="0" indent="0" algn="ctr">
              <a:buNone/>
            </a:pPr>
            <a:r>
              <a:rPr lang="en-US" sz="2400" b="1" kern="1200" dirty="0">
                <a:solidFill>
                  <a:schemeClr val="tx1"/>
                </a:solidFill>
                <a:latin typeface="+mn-lt"/>
                <a:ea typeface="+mn-ea"/>
                <a:cs typeface="+mn-cs"/>
              </a:rPr>
              <a:t>Type </a:t>
            </a:r>
            <a:r>
              <a:rPr lang="en-US" sz="2400" b="1" dirty="0"/>
              <a:t> </a:t>
            </a:r>
            <a:r>
              <a:rPr lang="en-US" sz="2400" dirty="0"/>
              <a:t>barcode</a:t>
            </a:r>
          </a:p>
          <a:p>
            <a:pPr marL="0" indent="0">
              <a:buNone/>
            </a:pPr>
            <a:r>
              <a:rPr lang="en-US" sz="1600" i="1" dirty="0"/>
              <a:t>Scans, decodes, and captures the content of a barcode, using the device camera. </a:t>
            </a:r>
          </a:p>
          <a:p>
            <a:pPr marL="0" indent="0">
              <a:buNone/>
            </a:pPr>
            <a:r>
              <a:rPr lang="en-US" sz="1600" i="1" dirty="0"/>
              <a:t>Several barcode formats are supported:</a:t>
            </a:r>
          </a:p>
          <a:p>
            <a:pPr lvl="3"/>
            <a:r>
              <a:rPr lang="en-US" dirty="0"/>
              <a:t>UPC-A</a:t>
            </a:r>
            <a:endParaRPr lang="en-US" sz="1600" dirty="0"/>
          </a:p>
          <a:p>
            <a:pPr lvl="3"/>
            <a:r>
              <a:rPr lang="en-US" dirty="0"/>
              <a:t>UPC-E</a:t>
            </a:r>
            <a:endParaRPr lang="en-US" sz="1600" dirty="0"/>
          </a:p>
          <a:p>
            <a:pPr lvl="3"/>
            <a:r>
              <a:rPr lang="en-US" dirty="0"/>
              <a:t>EAN-8</a:t>
            </a:r>
            <a:endParaRPr lang="en-US" sz="1600" dirty="0"/>
          </a:p>
          <a:p>
            <a:pPr lvl="3"/>
            <a:r>
              <a:rPr lang="en-US" dirty="0"/>
              <a:t>QR Code</a:t>
            </a:r>
          </a:p>
          <a:p>
            <a:pPr lvl="3"/>
            <a:endParaRPr lang="en-US" sz="1600" dirty="0"/>
          </a:p>
          <a:p>
            <a:pPr marL="0" indent="0" algn="ctr">
              <a:buNone/>
            </a:pPr>
            <a:endParaRPr lang="en-US" sz="2400" dirty="0"/>
          </a:p>
        </p:txBody>
      </p:sp>
      <p:pic>
        <p:nvPicPr>
          <p:cNvPr id="8" name="image343.jpeg">
            <a:extLst>
              <a:ext uri="{FF2B5EF4-FFF2-40B4-BE49-F238E27FC236}">
                <a16:creationId xmlns:a16="http://schemas.microsoft.com/office/drawing/2014/main" id="{C41A6B02-21A0-4FB0-878B-A3DB89B5E546}"/>
              </a:ext>
            </a:extLst>
          </p:cNvPr>
          <p:cNvPicPr/>
          <p:nvPr/>
        </p:nvPicPr>
        <p:blipFill>
          <a:blip r:embed="rId2" cstate="print"/>
          <a:stretch>
            <a:fillRect/>
          </a:stretch>
        </p:blipFill>
        <p:spPr>
          <a:xfrm>
            <a:off x="627819" y="2280535"/>
            <a:ext cx="2127885" cy="3800475"/>
          </a:xfrm>
          <a:prstGeom prst="rect">
            <a:avLst/>
          </a:prstGeom>
        </p:spPr>
      </p:pic>
      <p:pic>
        <p:nvPicPr>
          <p:cNvPr id="10" name="image345.jpeg">
            <a:extLst>
              <a:ext uri="{FF2B5EF4-FFF2-40B4-BE49-F238E27FC236}">
                <a16:creationId xmlns:a16="http://schemas.microsoft.com/office/drawing/2014/main" id="{A6BD5277-FF02-4B34-BD6C-5FF9AE3FC4D0}"/>
              </a:ext>
            </a:extLst>
          </p:cNvPr>
          <p:cNvPicPr/>
          <p:nvPr/>
        </p:nvPicPr>
        <p:blipFill>
          <a:blip r:embed="rId3" cstate="print"/>
          <a:stretch>
            <a:fillRect/>
          </a:stretch>
        </p:blipFill>
        <p:spPr>
          <a:xfrm>
            <a:off x="3324584" y="2280535"/>
            <a:ext cx="2127885" cy="3800475"/>
          </a:xfrm>
          <a:prstGeom prst="rect">
            <a:avLst/>
          </a:prstGeom>
        </p:spPr>
      </p:pic>
      <p:graphicFrame>
        <p:nvGraphicFramePr>
          <p:cNvPr id="7" name="Table 6">
            <a:extLst>
              <a:ext uri="{FF2B5EF4-FFF2-40B4-BE49-F238E27FC236}">
                <a16:creationId xmlns:a16="http://schemas.microsoft.com/office/drawing/2014/main" id="{478515D9-5BF9-460B-87F8-2D47F9901512}"/>
              </a:ext>
            </a:extLst>
          </p:cNvPr>
          <p:cNvGraphicFramePr>
            <a:graphicFrameLocks noGrp="1"/>
          </p:cNvGraphicFramePr>
          <p:nvPr>
            <p:extLst/>
          </p:nvPr>
        </p:nvGraphicFramePr>
        <p:xfrm>
          <a:off x="7505354" y="5668804"/>
          <a:ext cx="3321685" cy="363220"/>
        </p:xfrm>
        <a:graphic>
          <a:graphicData uri="http://schemas.openxmlformats.org/drawingml/2006/table">
            <a:tbl>
              <a:tblPr firstRow="1" firstCol="1" lastRow="1" lastCol="1" bandRow="1" bandCol="1"/>
              <a:tblGrid>
                <a:gridCol w="669925">
                  <a:extLst>
                    <a:ext uri="{9D8B030D-6E8A-4147-A177-3AD203B41FA5}">
                      <a16:colId xmlns:a16="http://schemas.microsoft.com/office/drawing/2014/main" val="888845764"/>
                    </a:ext>
                  </a:extLst>
                </a:gridCol>
                <a:gridCol w="1309370">
                  <a:extLst>
                    <a:ext uri="{9D8B030D-6E8A-4147-A177-3AD203B41FA5}">
                      <a16:colId xmlns:a16="http://schemas.microsoft.com/office/drawing/2014/main" val="3388798931"/>
                    </a:ext>
                  </a:extLst>
                </a:gridCol>
                <a:gridCol w="1342390">
                  <a:extLst>
                    <a:ext uri="{9D8B030D-6E8A-4147-A177-3AD203B41FA5}">
                      <a16:colId xmlns:a16="http://schemas.microsoft.com/office/drawing/2014/main" val="1846230985"/>
                    </a:ext>
                  </a:extLst>
                </a:gridCol>
              </a:tblGrid>
              <a:tr h="181610">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392505"/>
                  </a:ext>
                </a:extLst>
              </a:tr>
              <a:tr h="181610">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barcode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barcode_example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Scan any barcode.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1359724"/>
                  </a:ext>
                </a:extLst>
              </a:tr>
            </a:tbl>
          </a:graphicData>
        </a:graphic>
      </p:graphicFrame>
      <p:pic>
        <p:nvPicPr>
          <p:cNvPr id="11" name="Picture 10" descr="A close up of a sign&#10;&#10;Description automatically generated">
            <a:extLst>
              <a:ext uri="{FF2B5EF4-FFF2-40B4-BE49-F238E27FC236}">
                <a16:creationId xmlns:a16="http://schemas.microsoft.com/office/drawing/2014/main" id="{7799214A-D1D2-47F8-87E3-C5BB83DA395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2" name="Picture 11">
            <a:extLst>
              <a:ext uri="{FF2B5EF4-FFF2-40B4-BE49-F238E27FC236}">
                <a16:creationId xmlns:a16="http://schemas.microsoft.com/office/drawing/2014/main" id="{EC7F1142-DDCB-4726-8A80-729A7B40FD0E}"/>
              </a:ext>
            </a:extLst>
          </p:cNvPr>
          <p:cNvPicPr>
            <a:picLocks noChangeAspect="1"/>
          </p:cNvPicPr>
          <p:nvPr/>
        </p:nvPicPr>
        <p:blipFill>
          <a:blip r:embed="rId5"/>
          <a:stretch>
            <a:fillRect/>
          </a:stretch>
        </p:blipFill>
        <p:spPr>
          <a:xfrm>
            <a:off x="10780339" y="96795"/>
            <a:ext cx="1347515" cy="1447061"/>
          </a:xfrm>
          <a:prstGeom prst="rect">
            <a:avLst/>
          </a:prstGeom>
        </p:spPr>
      </p:pic>
      <p:pic>
        <p:nvPicPr>
          <p:cNvPr id="9" name="image344.png">
            <a:extLst>
              <a:ext uri="{FF2B5EF4-FFF2-40B4-BE49-F238E27FC236}">
                <a16:creationId xmlns:a16="http://schemas.microsoft.com/office/drawing/2014/main" id="{AD4C9577-E630-491B-90D0-B5254A1FACDC}"/>
              </a:ext>
            </a:extLst>
          </p:cNvPr>
          <p:cNvPicPr/>
          <p:nvPr/>
        </p:nvPicPr>
        <p:blipFill>
          <a:blip r:embed="rId6" cstate="print"/>
          <a:stretch>
            <a:fillRect/>
          </a:stretch>
        </p:blipFill>
        <p:spPr>
          <a:xfrm>
            <a:off x="1807565" y="3333509"/>
            <a:ext cx="2012082" cy="3268466"/>
          </a:xfrm>
          <a:prstGeom prst="rect">
            <a:avLst/>
          </a:prstGeom>
        </p:spPr>
      </p:pic>
      <p:sp>
        <p:nvSpPr>
          <p:cNvPr id="13" name="Title 1">
            <a:extLst>
              <a:ext uri="{FF2B5EF4-FFF2-40B4-BE49-F238E27FC236}">
                <a16:creationId xmlns:a16="http://schemas.microsoft.com/office/drawing/2014/main" id="{5C18C258-80B6-409D-9548-F1D6F4F2C7B2}"/>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400110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68E98-8BDD-4CD1-9FD2-889750268484}"/>
              </a:ext>
            </a:extLst>
          </p:cNvPr>
          <p:cNvSpPr>
            <a:spLocks noGrp="1"/>
          </p:cNvSpPr>
          <p:nvPr>
            <p:ph idx="1"/>
          </p:nvPr>
        </p:nvSpPr>
        <p:spPr/>
        <p:txBody>
          <a:bodyPr>
            <a:normAutofit/>
          </a:bodyPr>
          <a:lstStyle/>
          <a:p>
            <a:pPr marL="0" indent="0">
              <a:buNone/>
            </a:pPr>
            <a:r>
              <a:rPr lang="en-US" sz="2000" b="1" dirty="0"/>
              <a:t>Exercise</a:t>
            </a:r>
          </a:p>
          <a:p>
            <a:pPr marL="0" indent="0">
              <a:buNone/>
            </a:pPr>
            <a:r>
              <a:rPr lang="en-US" sz="2000" dirty="0"/>
              <a:t>1. create your </a:t>
            </a:r>
            <a:r>
              <a:rPr lang="en-US" sz="2000" dirty="0" err="1"/>
              <a:t>xls</a:t>
            </a:r>
            <a:r>
              <a:rPr lang="en-US" sz="2000" dirty="0"/>
              <a:t> template</a:t>
            </a:r>
          </a:p>
          <a:p>
            <a:pPr marL="0" indent="0">
              <a:buNone/>
            </a:pPr>
            <a:r>
              <a:rPr lang="en-US" sz="2000" dirty="0"/>
              <a:t>2. Add the 2 mandatory  worksheets.</a:t>
            </a:r>
          </a:p>
          <a:p>
            <a:pPr marL="0" indent="0">
              <a:buNone/>
            </a:pPr>
            <a:r>
              <a:rPr lang="en-US" sz="2000" dirty="0"/>
              <a:t>3. Start planning and </a:t>
            </a:r>
            <a:r>
              <a:rPr lang="en-US" sz="2000" dirty="0" err="1"/>
              <a:t>deisgning</a:t>
            </a:r>
            <a:r>
              <a:rPr lang="en-US" sz="2000" dirty="0"/>
              <a:t> your survey in order to collect the following:</a:t>
            </a:r>
          </a:p>
          <a:p>
            <a:pPr lvl="2">
              <a:buFont typeface="Wingdings" panose="05000000000000000000" pitchFamily="2" charset="2"/>
              <a:buChar char="ü"/>
            </a:pPr>
            <a:r>
              <a:rPr lang="en-US" sz="1800" dirty="0"/>
              <a:t>trial location</a:t>
            </a:r>
          </a:p>
          <a:p>
            <a:pPr lvl="2">
              <a:buFont typeface="Wingdings" panose="05000000000000000000" pitchFamily="2" charset="2"/>
              <a:buChar char="ü"/>
            </a:pPr>
            <a:r>
              <a:rPr lang="en-US" sz="1800" dirty="0"/>
              <a:t>land clearing method</a:t>
            </a:r>
          </a:p>
          <a:p>
            <a:pPr lvl="2">
              <a:buFont typeface="Wingdings" panose="05000000000000000000" pitchFamily="2" charset="2"/>
              <a:buChar char="ü"/>
            </a:pPr>
            <a:r>
              <a:rPr lang="en-US" sz="1800" dirty="0"/>
              <a:t>Between row distance</a:t>
            </a:r>
          </a:p>
          <a:p>
            <a:pPr lvl="2">
              <a:buFont typeface="Wingdings" panose="05000000000000000000" pitchFamily="2" charset="2"/>
              <a:buChar char="ü"/>
            </a:pPr>
            <a:r>
              <a:rPr lang="en-US" sz="1800" dirty="0"/>
              <a:t>Number of plants germinated</a:t>
            </a:r>
          </a:p>
          <a:p>
            <a:pPr lvl="2">
              <a:buFont typeface="Wingdings" panose="05000000000000000000" pitchFamily="2" charset="2"/>
              <a:buChar char="ü"/>
            </a:pPr>
            <a:r>
              <a:rPr lang="en-US" sz="1800" dirty="0"/>
              <a:t>Weeding date</a:t>
            </a:r>
          </a:p>
          <a:p>
            <a:pPr lvl="2">
              <a:buFont typeface="Wingdings" panose="05000000000000000000" pitchFamily="2" charset="2"/>
              <a:buChar char="ü"/>
            </a:pPr>
            <a:r>
              <a:rPr lang="en-US" sz="1800" dirty="0"/>
              <a:t>Name of variety grown</a:t>
            </a:r>
          </a:p>
          <a:p>
            <a:pPr lvl="2">
              <a:buFont typeface="Wingdings" panose="05000000000000000000" pitchFamily="2" charset="2"/>
              <a:buChar char="ü"/>
            </a:pPr>
            <a:r>
              <a:rPr lang="en-US" sz="1800" dirty="0"/>
              <a:t>Source of planting material</a:t>
            </a:r>
            <a:endParaRPr lang="en-KE" dirty="0"/>
          </a:p>
        </p:txBody>
      </p:sp>
      <p:pic>
        <p:nvPicPr>
          <p:cNvPr id="4" name="Picture 3" descr="A close up of a sign&#10;&#10;Description automatically generated">
            <a:extLst>
              <a:ext uri="{FF2B5EF4-FFF2-40B4-BE49-F238E27FC236}">
                <a16:creationId xmlns:a16="http://schemas.microsoft.com/office/drawing/2014/main" id="{3DF76180-CDA4-4ADF-A3F2-6175234777A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EA9B6112-E944-4187-B7D8-2374D9046620}"/>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3BE93158-8874-4E8D-8FE0-E72C04324D5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Build </a:t>
            </a:r>
            <a:endParaRPr lang="en-US" sz="2800" b="1" i="1" dirty="0">
              <a:latin typeface="+mn-lt"/>
            </a:endParaRPr>
          </a:p>
        </p:txBody>
      </p:sp>
    </p:spTree>
    <p:extLst>
      <p:ext uri="{BB962C8B-B14F-4D97-AF65-F5344CB8AC3E}">
        <p14:creationId xmlns:p14="http://schemas.microsoft.com/office/powerpoint/2010/main" val="79907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5568B-61AA-4701-8BBA-6C7A291BB0AC}"/>
              </a:ext>
            </a:extLst>
          </p:cNvPr>
          <p:cNvSpPr>
            <a:spLocks noGrp="1"/>
          </p:cNvSpPr>
          <p:nvPr>
            <p:ph idx="1"/>
          </p:nvPr>
        </p:nvSpPr>
        <p:spPr/>
        <p:txBody>
          <a:bodyPr/>
          <a:lstStyle/>
          <a:p>
            <a:pPr marL="0" indent="0">
              <a:buNone/>
            </a:pPr>
            <a:r>
              <a:rPr lang="en-US" b="1" dirty="0"/>
              <a:t>Training Outline</a:t>
            </a:r>
          </a:p>
          <a:p>
            <a:pPr lvl="1">
              <a:buFontTx/>
              <a:buChar char="-"/>
            </a:pPr>
            <a:r>
              <a:rPr lang="en-US" dirty="0"/>
              <a:t>Introduction to </a:t>
            </a:r>
            <a:r>
              <a:rPr lang="en-US" dirty="0" err="1"/>
              <a:t>ODK</a:t>
            </a:r>
            <a:endParaRPr lang="en-US" dirty="0"/>
          </a:p>
          <a:p>
            <a:pPr lvl="1">
              <a:buFontTx/>
              <a:buChar char="-"/>
            </a:pPr>
            <a:r>
              <a:rPr lang="en-US" dirty="0"/>
              <a:t>Building </a:t>
            </a:r>
            <a:r>
              <a:rPr lang="en-US" dirty="0" err="1"/>
              <a:t>xlsforms</a:t>
            </a:r>
            <a:r>
              <a:rPr lang="en-US" dirty="0"/>
              <a:t> </a:t>
            </a:r>
          </a:p>
          <a:p>
            <a:pPr lvl="1">
              <a:buFontTx/>
              <a:buChar char="-"/>
            </a:pPr>
            <a:r>
              <a:rPr lang="en-US" dirty="0"/>
              <a:t>Setting up </a:t>
            </a:r>
            <a:r>
              <a:rPr lang="en-US" dirty="0" err="1"/>
              <a:t>ODK</a:t>
            </a:r>
            <a:r>
              <a:rPr lang="en-US" dirty="0"/>
              <a:t> Collect</a:t>
            </a:r>
          </a:p>
          <a:p>
            <a:pPr lvl="1">
              <a:buFontTx/>
              <a:buChar char="-"/>
            </a:pPr>
            <a:r>
              <a:rPr lang="en-US" dirty="0"/>
              <a:t>Setting up ona.io account</a:t>
            </a:r>
          </a:p>
          <a:p>
            <a:pPr lvl="1">
              <a:buFontTx/>
              <a:buChar char="-"/>
            </a:pPr>
            <a:r>
              <a:rPr lang="en-US" dirty="0"/>
              <a:t>Authoring advanced </a:t>
            </a:r>
            <a:r>
              <a:rPr lang="en-US" dirty="0" err="1"/>
              <a:t>xlsforms</a:t>
            </a:r>
            <a:r>
              <a:rPr lang="en-US" dirty="0"/>
              <a:t> </a:t>
            </a:r>
          </a:p>
          <a:p>
            <a:pPr marL="0" indent="0">
              <a:buNone/>
            </a:pPr>
            <a:endParaRPr lang="en-KE" b="1" dirty="0"/>
          </a:p>
        </p:txBody>
      </p:sp>
      <p:pic>
        <p:nvPicPr>
          <p:cNvPr id="4" name="Picture 3" descr="A close up of a sign&#10;&#10;Description automatically generated">
            <a:extLst>
              <a:ext uri="{FF2B5EF4-FFF2-40B4-BE49-F238E27FC236}">
                <a16:creationId xmlns:a16="http://schemas.microsoft.com/office/drawing/2014/main" id="{56E64911-D1DA-4C3D-A142-1C5079589A6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B29B5E92-D48B-4C4F-AF72-1A96320D3C94}"/>
              </a:ext>
            </a:extLst>
          </p:cNvPr>
          <p:cNvPicPr>
            <a:picLocks noChangeAspect="1"/>
          </p:cNvPicPr>
          <p:nvPr/>
        </p:nvPicPr>
        <p:blipFill>
          <a:blip r:embed="rId3"/>
          <a:stretch>
            <a:fillRect/>
          </a:stretch>
        </p:blipFill>
        <p:spPr>
          <a:xfrm>
            <a:off x="10780339" y="96795"/>
            <a:ext cx="1347515" cy="1447061"/>
          </a:xfrm>
          <a:prstGeom prst="rect">
            <a:avLst/>
          </a:prstGeom>
        </p:spPr>
      </p:pic>
    </p:spTree>
    <p:extLst>
      <p:ext uri="{BB962C8B-B14F-4D97-AF65-F5344CB8AC3E}">
        <p14:creationId xmlns:p14="http://schemas.microsoft.com/office/powerpoint/2010/main" val="21527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68E98-8BDD-4CD1-9FD2-889750268484}"/>
              </a:ext>
            </a:extLst>
          </p:cNvPr>
          <p:cNvSpPr>
            <a:spLocks noGrp="1"/>
          </p:cNvSpPr>
          <p:nvPr>
            <p:ph idx="1"/>
          </p:nvPr>
        </p:nvSpPr>
        <p:spPr>
          <a:xfrm>
            <a:off x="838200" y="1825625"/>
            <a:ext cx="6939987" cy="4351338"/>
          </a:xfrm>
        </p:spPr>
        <p:txBody>
          <a:bodyPr>
            <a:normAutofit/>
          </a:bodyPr>
          <a:lstStyle/>
          <a:p>
            <a:pPr marL="0" indent="0">
              <a:buNone/>
            </a:pPr>
            <a:r>
              <a:rPr lang="en-US" sz="2000" i="1" dirty="0"/>
              <a:t>*Before you start, ensure you have an ona.io account</a:t>
            </a:r>
          </a:p>
          <a:p>
            <a:pPr marL="0" indent="0">
              <a:buNone/>
            </a:pPr>
            <a:r>
              <a:rPr lang="en-US" b="1" dirty="0"/>
              <a:t>Set- up an </a:t>
            </a:r>
            <a:r>
              <a:rPr lang="en-US" b="1" dirty="0" err="1"/>
              <a:t>ona</a:t>
            </a:r>
            <a:r>
              <a:rPr lang="en-US" b="1" dirty="0"/>
              <a:t> account</a:t>
            </a:r>
          </a:p>
          <a:p>
            <a:r>
              <a:rPr lang="en-US" dirty="0">
                <a:hlinkClick r:id="rId2">
                  <a:extLst>
                    <a:ext uri="{A12FA001-AC4F-418D-AE19-62706E023703}">
                      <ahyp:hlinkClr xmlns:ahyp="http://schemas.microsoft.com/office/drawing/2018/hyperlinkcolor" val="tx"/>
                    </a:ext>
                  </a:extLst>
                </a:hlinkClick>
              </a:rPr>
              <a:t>www.ona.io</a:t>
            </a:r>
            <a:endParaRPr lang="en-US" dirty="0"/>
          </a:p>
          <a:p>
            <a:r>
              <a:rPr lang="en-US" dirty="0"/>
              <a:t>Create an account</a:t>
            </a:r>
          </a:p>
          <a:p>
            <a:r>
              <a:rPr lang="en-US" dirty="0"/>
              <a:t>Upload </a:t>
            </a:r>
            <a:r>
              <a:rPr lang="en-US" dirty="0" err="1"/>
              <a:t>xlsform</a:t>
            </a:r>
            <a:r>
              <a:rPr lang="en-US" dirty="0"/>
              <a:t> to </a:t>
            </a:r>
            <a:r>
              <a:rPr lang="en-US" dirty="0" err="1"/>
              <a:t>ona</a:t>
            </a:r>
            <a:endParaRPr lang="en-US" dirty="0"/>
          </a:p>
          <a:p>
            <a:pPr marL="0" indent="0">
              <a:buNone/>
            </a:pPr>
            <a:endParaRPr lang="en-KE" dirty="0"/>
          </a:p>
        </p:txBody>
      </p:sp>
      <p:pic>
        <p:nvPicPr>
          <p:cNvPr id="4" name="Picture 3" descr="A close up of a sign&#10;&#10;Description automatically generated">
            <a:extLst>
              <a:ext uri="{FF2B5EF4-FFF2-40B4-BE49-F238E27FC236}">
                <a16:creationId xmlns:a16="http://schemas.microsoft.com/office/drawing/2014/main" id="{3DF76180-CDA4-4ADF-A3F2-6175234777A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EA9B6112-E944-4187-B7D8-2374D9046620}"/>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3BE93158-8874-4E8D-8FE0-E72C04324D5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Collect</a:t>
            </a:r>
            <a:endParaRPr lang="en-US" sz="2800" b="1" i="1" dirty="0">
              <a:latin typeface="+mn-lt"/>
            </a:endParaRPr>
          </a:p>
        </p:txBody>
      </p:sp>
      <p:pic>
        <p:nvPicPr>
          <p:cNvPr id="2" name="Picture 1">
            <a:extLst>
              <a:ext uri="{FF2B5EF4-FFF2-40B4-BE49-F238E27FC236}">
                <a16:creationId xmlns:a16="http://schemas.microsoft.com/office/drawing/2014/main" id="{35A4D013-0A09-4F9B-ABE8-7C32E6CE7293}"/>
              </a:ext>
            </a:extLst>
          </p:cNvPr>
          <p:cNvPicPr>
            <a:picLocks noChangeAspect="1"/>
          </p:cNvPicPr>
          <p:nvPr/>
        </p:nvPicPr>
        <p:blipFill>
          <a:blip r:embed="rId5"/>
          <a:stretch>
            <a:fillRect/>
          </a:stretch>
        </p:blipFill>
        <p:spPr>
          <a:xfrm>
            <a:off x="4460907" y="2523282"/>
            <a:ext cx="7671699" cy="1296363"/>
          </a:xfrm>
          <a:prstGeom prst="rect">
            <a:avLst/>
          </a:prstGeom>
        </p:spPr>
      </p:pic>
      <p:sp>
        <p:nvSpPr>
          <p:cNvPr id="7" name="TextBox 6">
            <a:extLst>
              <a:ext uri="{FF2B5EF4-FFF2-40B4-BE49-F238E27FC236}">
                <a16:creationId xmlns:a16="http://schemas.microsoft.com/office/drawing/2014/main" id="{82901D9B-AF01-442C-B5BF-09CFAEABF909}"/>
              </a:ext>
            </a:extLst>
          </p:cNvPr>
          <p:cNvSpPr txBox="1"/>
          <p:nvPr/>
        </p:nvSpPr>
        <p:spPr>
          <a:xfrm>
            <a:off x="6371932" y="4517302"/>
            <a:ext cx="5521124"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Go to New Project</a:t>
            </a:r>
          </a:p>
          <a:p>
            <a:pPr marL="285750" indent="-285750">
              <a:buFont typeface="Arial" panose="020B0604020202020204" pitchFamily="34" charset="0"/>
              <a:buChar char="•"/>
            </a:pPr>
            <a:r>
              <a:rPr lang="en-US" sz="2800" dirty="0"/>
              <a:t>Indicate Project Name</a:t>
            </a:r>
          </a:p>
          <a:p>
            <a:pPr marL="285750" indent="-285750">
              <a:buFont typeface="Arial" panose="020B0604020202020204" pitchFamily="34" charset="0"/>
              <a:buChar char="•"/>
            </a:pPr>
            <a:r>
              <a:rPr lang="en-US" sz="2800" dirty="0"/>
              <a:t>Category</a:t>
            </a:r>
          </a:p>
          <a:p>
            <a:pPr marL="285750" indent="-285750">
              <a:buFont typeface="Arial" panose="020B0604020202020204" pitchFamily="34" charset="0"/>
              <a:buChar char="•"/>
            </a:pPr>
            <a:r>
              <a:rPr lang="en-US" sz="2800" dirty="0"/>
              <a:t>Add a form</a:t>
            </a:r>
          </a:p>
          <a:p>
            <a:endParaRPr lang="en-KE" dirty="0"/>
          </a:p>
        </p:txBody>
      </p:sp>
      <p:pic>
        <p:nvPicPr>
          <p:cNvPr id="8" name="Picture 7">
            <a:extLst>
              <a:ext uri="{FF2B5EF4-FFF2-40B4-BE49-F238E27FC236}">
                <a16:creationId xmlns:a16="http://schemas.microsoft.com/office/drawing/2014/main" id="{40B0C22F-27B1-4EBE-A156-D22EF8E0F520}"/>
              </a:ext>
            </a:extLst>
          </p:cNvPr>
          <p:cNvPicPr>
            <a:picLocks noChangeAspect="1"/>
          </p:cNvPicPr>
          <p:nvPr/>
        </p:nvPicPr>
        <p:blipFill rotWithShape="1">
          <a:blip r:embed="rId6"/>
          <a:srcRect t="7699"/>
          <a:stretch/>
        </p:blipFill>
        <p:spPr>
          <a:xfrm>
            <a:off x="751464" y="4298196"/>
            <a:ext cx="5684060" cy="2257331"/>
          </a:xfrm>
          <a:prstGeom prst="rect">
            <a:avLst/>
          </a:prstGeom>
        </p:spPr>
      </p:pic>
      <p:sp>
        <p:nvSpPr>
          <p:cNvPr id="9" name="TextBox 8">
            <a:extLst>
              <a:ext uri="{FF2B5EF4-FFF2-40B4-BE49-F238E27FC236}">
                <a16:creationId xmlns:a16="http://schemas.microsoft.com/office/drawing/2014/main" id="{11C2988F-B815-4273-9BEB-BA148DC3B9E9}"/>
              </a:ext>
            </a:extLst>
          </p:cNvPr>
          <p:cNvSpPr txBox="1"/>
          <p:nvPr/>
        </p:nvSpPr>
        <p:spPr>
          <a:xfrm>
            <a:off x="7475456" y="1131216"/>
            <a:ext cx="2810058" cy="369332"/>
          </a:xfrm>
          <a:prstGeom prst="rect">
            <a:avLst/>
          </a:prstGeom>
          <a:noFill/>
        </p:spPr>
        <p:txBody>
          <a:bodyPr wrap="square" rtlCol="0">
            <a:spAutoFit/>
          </a:bodyPr>
          <a:lstStyle/>
          <a:p>
            <a:r>
              <a:rPr lang="en-GB" dirty="0" err="1"/>
              <a:t>DuduCamp</a:t>
            </a:r>
            <a:endParaRPr lang="en-US" dirty="0"/>
          </a:p>
        </p:txBody>
      </p:sp>
    </p:spTree>
    <p:extLst>
      <p:ext uri="{BB962C8B-B14F-4D97-AF65-F5344CB8AC3E}">
        <p14:creationId xmlns:p14="http://schemas.microsoft.com/office/powerpoint/2010/main" val="61084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GB" sz="3600" b="1" dirty="0">
                <a:latin typeface="+mn-lt"/>
                <a:ea typeface="+mn-ea"/>
                <a:cs typeface="+mn-cs"/>
              </a:rPr>
              <a:t>Setting up </a:t>
            </a:r>
            <a:r>
              <a:rPr lang="en-GB" sz="3600" b="1" dirty="0" err="1">
                <a:latin typeface="+mn-lt"/>
                <a:ea typeface="+mn-ea"/>
                <a:cs typeface="+mn-cs"/>
              </a:rPr>
              <a:t>ODK</a:t>
            </a:r>
            <a:r>
              <a:rPr lang="en-GB" sz="3600" b="1" dirty="0">
                <a:latin typeface="+mn-lt"/>
                <a:ea typeface="+mn-ea"/>
                <a:cs typeface="+mn-cs"/>
              </a:rPr>
              <a:t> collect</a:t>
            </a:r>
            <a:endParaRPr lang="en-US" sz="3600" b="1" dirty="0">
              <a:latin typeface="+mn-lt"/>
              <a:ea typeface="+mn-ea"/>
              <a:cs typeface="+mn-cs"/>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992221" y="2632309"/>
            <a:ext cx="7550559" cy="3285802"/>
          </a:xfrm>
        </p:spPr>
        <p:txBody>
          <a:bodyPr>
            <a:normAutofit/>
          </a:bodyPr>
          <a:lstStyle/>
          <a:p>
            <a:pPr marL="0" indent="0">
              <a:buNone/>
            </a:pPr>
            <a:r>
              <a:rPr lang="en-US" b="1" dirty="0"/>
              <a:t>Install </a:t>
            </a:r>
            <a:r>
              <a:rPr lang="en-US" b="1" dirty="0" err="1"/>
              <a:t>ODK</a:t>
            </a:r>
            <a:r>
              <a:rPr lang="en-US" b="1" dirty="0"/>
              <a:t> Collect </a:t>
            </a:r>
          </a:p>
          <a:p>
            <a:r>
              <a:rPr lang="en-US" sz="1600" dirty="0"/>
              <a:t>Download "</a:t>
            </a:r>
            <a:r>
              <a:rPr lang="en-US" sz="1600" dirty="0" err="1"/>
              <a:t>ODK</a:t>
            </a:r>
            <a:r>
              <a:rPr lang="en-US" sz="1600" dirty="0"/>
              <a:t> Collect" from the Google Play Store  (</a:t>
            </a:r>
            <a:r>
              <a:rPr lang="en-US" sz="1600" b="1" i="1" dirty="0"/>
              <a:t>recommended)</a:t>
            </a:r>
          </a:p>
          <a:p>
            <a:endParaRPr lang="en-US" sz="1600" b="1" i="1" dirty="0"/>
          </a:p>
          <a:p>
            <a:r>
              <a:rPr lang="en-US" sz="1600" dirty="0">
                <a:latin typeface="Open Sans" panose="020B0606030504020204" pitchFamily="34" charset="0"/>
                <a:ea typeface="Open Sans" panose="020B0606030504020204" pitchFamily="34" charset="0"/>
                <a:cs typeface="Open Sans" panose="020B0606030504020204" pitchFamily="34" charset="0"/>
              </a:rPr>
              <a:t>You can also install remotely using an .</a:t>
            </a:r>
            <a:r>
              <a:rPr lang="en-US" sz="1600" dirty="0" err="1">
                <a:latin typeface="Open Sans" panose="020B0606030504020204" pitchFamily="34" charset="0"/>
                <a:ea typeface="Open Sans" panose="020B0606030504020204" pitchFamily="34" charset="0"/>
                <a:cs typeface="Open Sans" panose="020B0606030504020204" pitchFamily="34" charset="0"/>
              </a:rPr>
              <a:t>apk</a:t>
            </a:r>
            <a:r>
              <a:rPr lang="en-US" sz="1600" dirty="0">
                <a:latin typeface="Open Sans" panose="020B0606030504020204" pitchFamily="34" charset="0"/>
                <a:ea typeface="Open Sans" panose="020B0606030504020204" pitchFamily="34" charset="0"/>
                <a:cs typeface="Open Sans" panose="020B0606030504020204" pitchFamily="34" charset="0"/>
              </a:rPr>
              <a:t> file</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a:extLst>
              <a:ext uri="{FF2B5EF4-FFF2-40B4-BE49-F238E27FC236}">
                <a16:creationId xmlns:a16="http://schemas.microsoft.com/office/drawing/2014/main" id="{A33A6349-C978-42B6-AD63-D6899BAB44B6}"/>
              </a:ext>
            </a:extLst>
          </p:cNvPr>
          <p:cNvGrpSpPr/>
          <p:nvPr/>
        </p:nvGrpSpPr>
        <p:grpSpPr>
          <a:xfrm>
            <a:off x="7616182" y="1636343"/>
            <a:ext cx="2344115" cy="4903243"/>
            <a:chOff x="8215079" y="681037"/>
            <a:chExt cx="2612419" cy="5559842"/>
          </a:xfrm>
        </p:grpSpPr>
        <p:pic>
          <p:nvPicPr>
            <p:cNvPr id="1026"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ABF614D4-2F0A-4F68-AF5E-D65D4E44C5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8215079" y="681037"/>
              <a:ext cx="2612419" cy="55598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DCBFA26-ED1D-4BBC-9B6F-E9C98D4A0BB5}"/>
                </a:ext>
              </a:extLst>
            </p:cNvPr>
            <p:cNvPicPr>
              <a:picLocks noChangeAspect="1"/>
            </p:cNvPicPr>
            <p:nvPr/>
          </p:nvPicPr>
          <p:blipFill rotWithShape="1">
            <a:blip r:embed="rId5"/>
            <a:srcRect l="3389" t="3626" r="4315"/>
            <a:stretch/>
          </p:blipFill>
          <p:spPr>
            <a:xfrm>
              <a:off x="8449519" y="1126732"/>
              <a:ext cx="2118167" cy="4660610"/>
            </a:xfrm>
            <a:prstGeom prst="rect">
              <a:avLst/>
            </a:prstGeom>
          </p:spPr>
        </p:pic>
      </p:grpSp>
    </p:spTree>
    <p:extLst>
      <p:ext uri="{BB962C8B-B14F-4D97-AF65-F5344CB8AC3E}">
        <p14:creationId xmlns:p14="http://schemas.microsoft.com/office/powerpoint/2010/main" val="2790729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GB" sz="3600" b="1" dirty="0">
                <a:latin typeface="+mn-lt"/>
                <a:ea typeface="+mn-ea"/>
                <a:cs typeface="+mn-cs"/>
              </a:rPr>
              <a:t>Setting up </a:t>
            </a:r>
            <a:r>
              <a:rPr lang="en-GB" sz="3600" b="1" dirty="0" err="1">
                <a:latin typeface="+mn-lt"/>
                <a:ea typeface="+mn-ea"/>
                <a:cs typeface="+mn-cs"/>
              </a:rPr>
              <a:t>ODK</a:t>
            </a:r>
            <a:r>
              <a:rPr lang="en-GB" sz="3600" b="1" dirty="0">
                <a:latin typeface="+mn-lt"/>
                <a:ea typeface="+mn-ea"/>
                <a:cs typeface="+mn-cs"/>
              </a:rPr>
              <a:t> collect</a:t>
            </a:r>
            <a:endParaRPr lang="en-US" sz="3600" b="1" dirty="0">
              <a:latin typeface="+mn-lt"/>
              <a:ea typeface="+mn-ea"/>
              <a:cs typeface="+mn-cs"/>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2945008" y="2090799"/>
            <a:ext cx="6349463" cy="4351338"/>
          </a:xfrm>
        </p:spPr>
        <p:txBody>
          <a:bodyPr>
            <a:normAutofit/>
          </a:bodyPr>
          <a:lstStyle/>
          <a:p>
            <a:pPr marL="0" indent="0">
              <a:buNone/>
            </a:pPr>
            <a:r>
              <a:rPr lang="en-US" b="1" dirty="0"/>
              <a:t>To configure data synch path; </a:t>
            </a:r>
          </a:p>
          <a:p>
            <a:pPr>
              <a:lnSpc>
                <a:spcPct val="110000"/>
              </a:lnSpc>
            </a:pPr>
            <a:r>
              <a:rPr lang="en-US" dirty="0"/>
              <a:t>Manually enter project details</a:t>
            </a:r>
          </a:p>
          <a:p>
            <a:pPr lvl="1">
              <a:lnSpc>
                <a:spcPct val="110000"/>
              </a:lnSpc>
            </a:pPr>
            <a:r>
              <a:rPr lang="en-US" dirty="0"/>
              <a:t>url: 			</a:t>
            </a:r>
            <a:r>
              <a:rPr lang="en-US" i="1"/>
              <a:t>https://odk.ona</a:t>
            </a:r>
            <a:r>
              <a:rPr lang="en-US" i="1" dirty="0"/>
              <a:t>.io/</a:t>
            </a:r>
          </a:p>
          <a:p>
            <a:pPr lvl="1">
              <a:lnSpc>
                <a:spcPct val="110000"/>
              </a:lnSpc>
            </a:pPr>
            <a:r>
              <a:rPr lang="en-US" dirty="0"/>
              <a:t>Username		</a:t>
            </a:r>
            <a:r>
              <a:rPr lang="en-US" i="1" dirty="0"/>
              <a:t>account name</a:t>
            </a:r>
          </a:p>
          <a:p>
            <a:pPr lvl="1">
              <a:lnSpc>
                <a:spcPct val="110000"/>
              </a:lnSpc>
            </a:pPr>
            <a:r>
              <a:rPr lang="en-US" dirty="0"/>
              <a:t>Password		</a:t>
            </a:r>
            <a:r>
              <a:rPr lang="en-US" i="1" dirty="0"/>
              <a:t>Account password</a:t>
            </a:r>
          </a:p>
          <a:p>
            <a:pPr marL="0" indent="0">
              <a:buNone/>
            </a:pPr>
            <a:endParaRPr lang="en-US" b="1" dirty="0"/>
          </a:p>
          <a:p>
            <a:endParaRPr lang="en-US" dirty="0"/>
          </a:p>
          <a:p>
            <a:endParaRPr lang="en-US" dirty="0"/>
          </a:p>
        </p:txBody>
      </p:sp>
      <p:grpSp>
        <p:nvGrpSpPr>
          <p:cNvPr id="11" name="Group 10">
            <a:extLst>
              <a:ext uri="{FF2B5EF4-FFF2-40B4-BE49-F238E27FC236}">
                <a16:creationId xmlns:a16="http://schemas.microsoft.com/office/drawing/2014/main" id="{3BFCD771-8A48-4134-A0FE-9B47A88EF71C}"/>
              </a:ext>
            </a:extLst>
          </p:cNvPr>
          <p:cNvGrpSpPr/>
          <p:nvPr/>
        </p:nvGrpSpPr>
        <p:grpSpPr>
          <a:xfrm>
            <a:off x="248107" y="1543856"/>
            <a:ext cx="2696901" cy="5314144"/>
            <a:chOff x="9783739" y="1636343"/>
            <a:chExt cx="2344115" cy="4903243"/>
          </a:xfrm>
        </p:grpSpPr>
        <p:pic>
          <p:nvPicPr>
            <p:cNvPr id="1026"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ABF614D4-2F0A-4F68-AF5E-D65D4E44C5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9783739" y="1636343"/>
              <a:ext cx="2344115" cy="49032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3248692-4EE5-460E-8283-CF5BA3046881}"/>
                </a:ext>
              </a:extLst>
            </p:cNvPr>
            <p:cNvPicPr>
              <a:picLocks noChangeAspect="1"/>
            </p:cNvPicPr>
            <p:nvPr/>
          </p:nvPicPr>
          <p:blipFill rotWithShape="1">
            <a:blip r:embed="rId5"/>
            <a:srcRect l="12606" t="2283" r="6582"/>
            <a:stretch/>
          </p:blipFill>
          <p:spPr>
            <a:xfrm>
              <a:off x="9965803" y="1880336"/>
              <a:ext cx="1921397" cy="4296627"/>
            </a:xfrm>
            <a:prstGeom prst="rect">
              <a:avLst/>
            </a:prstGeom>
          </p:spPr>
        </p:pic>
      </p:grpSp>
      <p:grpSp>
        <p:nvGrpSpPr>
          <p:cNvPr id="13" name="Group 12">
            <a:extLst>
              <a:ext uri="{FF2B5EF4-FFF2-40B4-BE49-F238E27FC236}">
                <a16:creationId xmlns:a16="http://schemas.microsoft.com/office/drawing/2014/main" id="{C5FCC2E7-1F8A-4201-BEE0-7CF420FB20F5}"/>
              </a:ext>
            </a:extLst>
          </p:cNvPr>
          <p:cNvGrpSpPr/>
          <p:nvPr/>
        </p:nvGrpSpPr>
        <p:grpSpPr>
          <a:xfrm>
            <a:off x="9592005" y="1543856"/>
            <a:ext cx="2581154" cy="5314144"/>
            <a:chOff x="8354618" y="1581592"/>
            <a:chExt cx="2344115" cy="4903243"/>
          </a:xfrm>
        </p:grpSpPr>
        <p:pic>
          <p:nvPicPr>
            <p:cNvPr id="15"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7FC2E2CE-04FE-4A20-BB21-24594E2B16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8354618" y="1581592"/>
              <a:ext cx="2344115" cy="49032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1DD296A-AF45-45AD-A4B4-CBBF36C5953B}"/>
                </a:ext>
              </a:extLst>
            </p:cNvPr>
            <p:cNvPicPr>
              <a:picLocks noChangeAspect="1"/>
            </p:cNvPicPr>
            <p:nvPr/>
          </p:nvPicPr>
          <p:blipFill>
            <a:blip r:embed="rId6"/>
            <a:stretch>
              <a:fillRect/>
            </a:stretch>
          </p:blipFill>
          <p:spPr>
            <a:xfrm>
              <a:off x="8542116" y="2291786"/>
              <a:ext cx="1956122" cy="3917095"/>
            </a:xfrm>
            <a:prstGeom prst="rect">
              <a:avLst/>
            </a:prstGeom>
          </p:spPr>
        </p:pic>
      </p:grpSp>
    </p:spTree>
    <p:extLst>
      <p:ext uri="{BB962C8B-B14F-4D97-AF65-F5344CB8AC3E}">
        <p14:creationId xmlns:p14="http://schemas.microsoft.com/office/powerpoint/2010/main" val="330166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2800" b="1" dirty="0">
                <a:latin typeface="+mn-lt"/>
              </a:rPr>
              <a:t>Collect</a:t>
            </a:r>
            <a:br>
              <a:rPr lang="en-US" sz="2800" b="1" dirty="0">
                <a:latin typeface="+mn-lt"/>
              </a:rPr>
            </a:br>
            <a:endParaRPr lang="en-US" sz="2800" dirty="0">
              <a:latin typeface="+mn-lt"/>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199" y="1825625"/>
            <a:ext cx="7712413" cy="4730818"/>
          </a:xfrm>
        </p:spPr>
        <p:txBody>
          <a:bodyPr>
            <a:normAutofit fontScale="92500" lnSpcReduction="20000"/>
          </a:bodyPr>
          <a:lstStyle/>
          <a:p>
            <a:pPr marL="0" indent="0">
              <a:buNone/>
            </a:pPr>
            <a:r>
              <a:rPr lang="en-US" sz="3300" b="1" dirty="0">
                <a:ea typeface="+mj-ea"/>
                <a:cs typeface="+mj-cs"/>
              </a:rPr>
              <a:t>Main menu</a:t>
            </a:r>
          </a:p>
          <a:p>
            <a:r>
              <a:rPr lang="en-US" b="1" i="1" dirty="0"/>
              <a:t>Fill Blank Form </a:t>
            </a:r>
            <a:r>
              <a:rPr lang="en-US" dirty="0"/>
              <a:t>Lists available blank forms and lets you select a form to begin ﬁlling  out.</a:t>
            </a:r>
          </a:p>
          <a:p>
            <a:r>
              <a:rPr lang="en-US" b="1" i="1" dirty="0"/>
              <a:t>Edit Saved Form </a:t>
            </a:r>
            <a:r>
              <a:rPr lang="en-US" dirty="0"/>
              <a:t>Lists completed and saved forms and lets you select a form to edit.</a:t>
            </a:r>
          </a:p>
          <a:p>
            <a:r>
              <a:rPr lang="en-US" b="1" i="1" dirty="0"/>
              <a:t>Send Finalized Form </a:t>
            </a:r>
            <a:r>
              <a:rPr lang="en-US" dirty="0"/>
              <a:t>Lists ﬁnalized but unsent forms and lets you  select forms to send  to the server.</a:t>
            </a:r>
          </a:p>
          <a:p>
            <a:r>
              <a:rPr lang="en-US" b="1" i="1" dirty="0"/>
              <a:t>View Sent Form </a:t>
            </a:r>
            <a:r>
              <a:rPr lang="en-US" dirty="0"/>
              <a:t>Lists forms that have been sent, even if they were deleted.</a:t>
            </a:r>
          </a:p>
          <a:p>
            <a:r>
              <a:rPr lang="en-US" b="1" i="1" dirty="0"/>
              <a:t>Get Blank form </a:t>
            </a:r>
            <a:r>
              <a:rPr lang="en-US" dirty="0"/>
              <a:t>Lists blank forms available on the server and lets you download them.</a:t>
            </a:r>
          </a:p>
          <a:p>
            <a:r>
              <a:rPr lang="en-US" b="1" i="1" dirty="0"/>
              <a:t>Delete Saved Form </a:t>
            </a:r>
            <a:r>
              <a:rPr lang="en-US" dirty="0"/>
              <a:t>Lists all the Saved and Blank Forms and lets you delete them.</a:t>
            </a:r>
          </a:p>
          <a:p>
            <a:endParaRPr lang="en-US" dirty="0"/>
          </a:p>
          <a:p>
            <a:endParaRPr lang="en-US" dirty="0"/>
          </a:p>
        </p:txBody>
      </p:sp>
      <p:grpSp>
        <p:nvGrpSpPr>
          <p:cNvPr id="11" name="Group 10">
            <a:extLst>
              <a:ext uri="{FF2B5EF4-FFF2-40B4-BE49-F238E27FC236}">
                <a16:creationId xmlns:a16="http://schemas.microsoft.com/office/drawing/2014/main" id="{1A84B9BE-9765-43C3-9CB6-06992DBADCB9}"/>
              </a:ext>
            </a:extLst>
          </p:cNvPr>
          <p:cNvGrpSpPr/>
          <p:nvPr/>
        </p:nvGrpSpPr>
        <p:grpSpPr>
          <a:xfrm>
            <a:off x="8656899" y="1447061"/>
            <a:ext cx="2696901" cy="5314144"/>
            <a:chOff x="8656899" y="1447061"/>
            <a:chExt cx="2696901" cy="5314144"/>
          </a:xfrm>
        </p:grpSpPr>
        <p:pic>
          <p:nvPicPr>
            <p:cNvPr id="9" name="Picture 2" descr="Mobile Dummy Image Png, Transparent Png is free transparent png image. To  explore more similar hd image on PNGitem. | Xiaomi, Mobile icon, Powerpoint  design">
              <a:extLst>
                <a:ext uri="{FF2B5EF4-FFF2-40B4-BE49-F238E27FC236}">
                  <a16:creationId xmlns:a16="http://schemas.microsoft.com/office/drawing/2014/main" id="{80025C54-F083-43E2-94C0-95EEB7FBF7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04" t="2823" r="21564" b="3629"/>
            <a:stretch/>
          </p:blipFill>
          <p:spPr bwMode="auto">
            <a:xfrm>
              <a:off x="8656899" y="1447061"/>
              <a:ext cx="2696901" cy="53141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5B89BB8-C606-473C-A77C-3F60CB0CDDD5}"/>
                </a:ext>
              </a:extLst>
            </p:cNvPr>
            <p:cNvPicPr>
              <a:picLocks noChangeAspect="1"/>
            </p:cNvPicPr>
            <p:nvPr/>
          </p:nvPicPr>
          <p:blipFill rotWithShape="1">
            <a:blip r:embed="rId5"/>
            <a:srcRect t="1886" r="1691"/>
            <a:stretch/>
          </p:blipFill>
          <p:spPr>
            <a:xfrm>
              <a:off x="8900993" y="1825625"/>
              <a:ext cx="2227450" cy="4448715"/>
            </a:xfrm>
            <a:prstGeom prst="rect">
              <a:avLst/>
            </a:prstGeom>
          </p:spPr>
        </p:pic>
      </p:grpSp>
    </p:spTree>
    <p:extLst>
      <p:ext uri="{BB962C8B-B14F-4D97-AF65-F5344CB8AC3E}">
        <p14:creationId xmlns:p14="http://schemas.microsoft.com/office/powerpoint/2010/main" val="272818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DC96A-FE26-4B11-A988-023D403656DB}"/>
              </a:ext>
            </a:extLst>
          </p:cNvPr>
          <p:cNvSpPr>
            <a:spLocks noGrp="1"/>
          </p:cNvSpPr>
          <p:nvPr>
            <p:ph idx="1"/>
          </p:nvPr>
        </p:nvSpPr>
        <p:spPr/>
        <p:txBody>
          <a:bodyPr>
            <a:normAutofit/>
          </a:bodyPr>
          <a:lstStyle/>
          <a:p>
            <a:r>
              <a:rPr lang="en-US" dirty="0" err="1"/>
              <a:t>Practise</a:t>
            </a:r>
            <a:r>
              <a:rPr lang="en-US" dirty="0"/>
              <a:t> how to; </a:t>
            </a:r>
          </a:p>
          <a:p>
            <a:pPr lvl="2">
              <a:buFont typeface="Wingdings" panose="05000000000000000000" pitchFamily="2" charset="2"/>
              <a:buChar char="ü"/>
            </a:pPr>
            <a:r>
              <a:rPr lang="en-US" sz="2800" i="1" dirty="0"/>
              <a:t>Get Blank form </a:t>
            </a:r>
          </a:p>
          <a:p>
            <a:pPr lvl="2">
              <a:buFont typeface="Wingdings" panose="05000000000000000000" pitchFamily="2" charset="2"/>
              <a:buChar char="ü"/>
            </a:pPr>
            <a:r>
              <a:rPr lang="en-US" sz="2800" i="1" dirty="0"/>
              <a:t>Fill Blank Form </a:t>
            </a:r>
          </a:p>
          <a:p>
            <a:pPr lvl="2">
              <a:buFont typeface="Wingdings" panose="05000000000000000000" pitchFamily="2" charset="2"/>
              <a:buChar char="ü"/>
            </a:pPr>
            <a:r>
              <a:rPr lang="en-US" sz="2800" i="1" dirty="0"/>
              <a:t>Edit Saved Form</a:t>
            </a:r>
            <a:endParaRPr lang="en-US" sz="2800" dirty="0"/>
          </a:p>
          <a:p>
            <a:pPr lvl="2">
              <a:buFont typeface="Wingdings" panose="05000000000000000000" pitchFamily="2" charset="2"/>
              <a:buChar char="ü"/>
            </a:pPr>
            <a:r>
              <a:rPr lang="en-US" sz="2800" i="1" dirty="0"/>
              <a:t>Send Finalized Form</a:t>
            </a:r>
            <a:endParaRPr lang="en-US" sz="2800" dirty="0"/>
          </a:p>
          <a:p>
            <a:pPr lvl="2">
              <a:buFont typeface="Wingdings" panose="05000000000000000000" pitchFamily="2" charset="2"/>
              <a:buChar char="ü"/>
            </a:pPr>
            <a:r>
              <a:rPr lang="en-US" sz="2800" i="1" dirty="0"/>
              <a:t>View Sent Form </a:t>
            </a:r>
          </a:p>
          <a:p>
            <a:pPr lvl="2">
              <a:buFont typeface="Wingdings" panose="05000000000000000000" pitchFamily="2" charset="2"/>
              <a:buChar char="ü"/>
            </a:pPr>
            <a:r>
              <a:rPr lang="en-US" sz="2800" i="1" dirty="0"/>
              <a:t>Delete Saved Form</a:t>
            </a:r>
            <a:endParaRPr lang="en-KE" dirty="0"/>
          </a:p>
        </p:txBody>
      </p:sp>
      <p:pic>
        <p:nvPicPr>
          <p:cNvPr id="4" name="Picture 3" descr="A close up of a sign&#10;&#10;Description automatically generated">
            <a:extLst>
              <a:ext uri="{FF2B5EF4-FFF2-40B4-BE49-F238E27FC236}">
                <a16:creationId xmlns:a16="http://schemas.microsoft.com/office/drawing/2014/main" id="{BAB02611-9F29-4F59-853E-AE52FEF8621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62F89E80-36FE-4A4E-B4E9-A296343B90EE}"/>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CA7E08CD-ABCB-4865-870E-F5B87F5E9D9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latin typeface="+mn-lt"/>
              </a:rPr>
              <a:t>Exercise II</a:t>
            </a:r>
          </a:p>
        </p:txBody>
      </p:sp>
    </p:spTree>
    <p:extLst>
      <p:ext uri="{BB962C8B-B14F-4D97-AF65-F5344CB8AC3E}">
        <p14:creationId xmlns:p14="http://schemas.microsoft.com/office/powerpoint/2010/main" val="366551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017AC-98A1-4BAA-A456-D6B3CA6E582F}"/>
              </a:ext>
            </a:extLst>
          </p:cNvPr>
          <p:cNvSpPr>
            <a:spLocks noGrp="1"/>
          </p:cNvSpPr>
          <p:nvPr>
            <p:ph idx="1"/>
          </p:nvPr>
        </p:nvSpPr>
        <p:spPr/>
        <p:txBody>
          <a:bodyPr numCol="2">
            <a:normAutofit/>
          </a:bodyPr>
          <a:lstStyle/>
          <a:p>
            <a:r>
              <a:rPr lang="en-US" dirty="0"/>
              <a:t>hint</a:t>
            </a:r>
          </a:p>
          <a:p>
            <a:r>
              <a:rPr lang="en-US" dirty="0"/>
              <a:t>constraint</a:t>
            </a:r>
          </a:p>
          <a:p>
            <a:r>
              <a:rPr lang="en-US" dirty="0" err="1"/>
              <a:t>constraint_message</a:t>
            </a:r>
            <a:endParaRPr lang="en-US" dirty="0"/>
          </a:p>
          <a:p>
            <a:r>
              <a:rPr lang="en-US" dirty="0"/>
              <a:t>appearance</a:t>
            </a:r>
          </a:p>
          <a:p>
            <a:r>
              <a:rPr lang="en-US" dirty="0"/>
              <a:t>required</a:t>
            </a:r>
          </a:p>
          <a:p>
            <a:r>
              <a:rPr lang="en-US" dirty="0" err="1"/>
              <a:t>required_message</a:t>
            </a:r>
            <a:endParaRPr lang="en-US" dirty="0"/>
          </a:p>
          <a:p>
            <a:endParaRPr lang="en-US" dirty="0"/>
          </a:p>
          <a:p>
            <a:pPr marL="0" indent="0">
              <a:buNone/>
            </a:pPr>
            <a:endParaRPr lang="en-US" dirty="0"/>
          </a:p>
          <a:p>
            <a:r>
              <a:rPr lang="en-US" dirty="0"/>
              <a:t>calculation</a:t>
            </a:r>
          </a:p>
          <a:p>
            <a:r>
              <a:rPr lang="en-US" dirty="0" err="1"/>
              <a:t>repeat_count</a:t>
            </a:r>
            <a:endParaRPr lang="en-US" dirty="0"/>
          </a:p>
          <a:p>
            <a:r>
              <a:rPr lang="en-US" dirty="0" err="1"/>
              <a:t>media:image</a:t>
            </a:r>
            <a:endParaRPr lang="en-US" dirty="0"/>
          </a:p>
          <a:p>
            <a:r>
              <a:rPr lang="en-US" dirty="0" err="1"/>
              <a:t>media:audio</a:t>
            </a:r>
            <a:endParaRPr lang="en-US" dirty="0"/>
          </a:p>
          <a:p>
            <a:r>
              <a:rPr lang="en-US" dirty="0" err="1"/>
              <a:t>media:video</a:t>
            </a:r>
            <a:endParaRPr lang="en-US" dirty="0"/>
          </a:p>
          <a:p>
            <a:r>
              <a:rPr lang="en-US" dirty="0" err="1"/>
              <a:t>choice_filter</a:t>
            </a:r>
            <a:endParaRPr lang="en-KE" dirty="0"/>
          </a:p>
        </p:txBody>
      </p:sp>
      <p:pic>
        <p:nvPicPr>
          <p:cNvPr id="4" name="Picture 3" descr="A close up of a sign&#10;&#10;Description automatically generated">
            <a:extLst>
              <a:ext uri="{FF2B5EF4-FFF2-40B4-BE49-F238E27FC236}">
                <a16:creationId xmlns:a16="http://schemas.microsoft.com/office/drawing/2014/main" id="{095B5155-20F6-4EBE-9DEC-84231EA6637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3E803E6D-BCCF-4B03-8638-8D2A057A09D7}"/>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059D06F5-4611-4F88-BB70-8FB3DC16B5A2}"/>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830195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971921" y="1345163"/>
            <a:ext cx="6006071" cy="757353"/>
          </a:xfrm>
          <a:noFill/>
        </p:spPr>
        <p:txBody>
          <a:bodyPr vert="horz" lIns="91440" tIns="45720" rIns="91440" bIns="45720" rtlCol="0" anchor="b">
            <a:normAutofit/>
          </a:bodyPr>
          <a:lstStyle/>
          <a:p>
            <a:pPr algn="ctr"/>
            <a:r>
              <a:rPr lang="en-US" sz="2800" b="1" dirty="0"/>
              <a:t>Single select widget with modal menu</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096000" y="2052613"/>
            <a:ext cx="5731334" cy="1664196"/>
          </a:xfrm>
          <a:noFill/>
        </p:spPr>
        <p:txBody>
          <a:bodyPr vert="horz" lIns="91440" tIns="45720" rIns="91440" bIns="45720" rtlCol="0">
            <a:normAutofit lnSpcReduction="10000"/>
          </a:bodyPr>
          <a:lstStyle/>
          <a:p>
            <a:pPr marL="0" indent="0">
              <a:buNone/>
            </a:pPr>
            <a:r>
              <a:rPr lang="en-US" sz="2400" b="1" kern="1200" dirty="0">
                <a:solidFill>
                  <a:schemeClr val="tx1"/>
                </a:solidFill>
                <a:latin typeface="+mn-lt"/>
                <a:ea typeface="+mn-ea"/>
                <a:cs typeface="+mn-cs"/>
              </a:rPr>
              <a:t>Type </a:t>
            </a:r>
            <a:r>
              <a:rPr lang="en-US" dirty="0" err="1"/>
              <a:t>select_one</a:t>
            </a:r>
            <a:r>
              <a:rPr lang="en-US" dirty="0"/>
              <a:t> {</a:t>
            </a:r>
            <a:r>
              <a:rPr lang="en-US" dirty="0" err="1"/>
              <a:t>list_name</a:t>
            </a:r>
            <a:r>
              <a:rPr lang="en-US" dirty="0"/>
              <a:t>}</a:t>
            </a:r>
          </a:p>
          <a:p>
            <a:pPr marL="0" indent="0">
              <a:buNone/>
            </a:pPr>
            <a:r>
              <a:rPr lang="en-US" b="1" dirty="0"/>
              <a:t>appearance </a:t>
            </a:r>
            <a:r>
              <a:rPr lang="en-US" dirty="0"/>
              <a:t>minimal</a:t>
            </a:r>
          </a:p>
          <a:p>
            <a:pPr marL="0" indent="0">
              <a:buNone/>
            </a:pPr>
            <a:r>
              <a:rPr lang="en-US" sz="2000" i="1" dirty="0"/>
              <a:t>Adding the minimal appearance attribute places the choices into a modal overlay menu</a:t>
            </a:r>
            <a:r>
              <a:rPr lang="en-US" sz="2400" dirty="0"/>
              <a:t>.</a:t>
            </a:r>
          </a:p>
          <a:p>
            <a:pPr marL="0" indent="0" algn="ctr">
              <a:buNone/>
            </a:pPr>
            <a:endParaRPr lang="en-US" sz="2400" kern="1200" dirty="0">
              <a:solidFill>
                <a:schemeClr val="tx1"/>
              </a:solidFill>
              <a:latin typeface="+mn-lt"/>
              <a:ea typeface="+mn-ea"/>
              <a:cs typeface="+mn-cs"/>
            </a:endParaRPr>
          </a:p>
        </p:txBody>
      </p:sp>
      <p:pic>
        <p:nvPicPr>
          <p:cNvPr id="6" name="image288.jpeg">
            <a:extLst>
              <a:ext uri="{FF2B5EF4-FFF2-40B4-BE49-F238E27FC236}">
                <a16:creationId xmlns:a16="http://schemas.microsoft.com/office/drawing/2014/main" id="{7A460DD5-3FBB-45F5-9359-78680F2BB2AC}"/>
              </a:ext>
            </a:extLst>
          </p:cNvPr>
          <p:cNvPicPr/>
          <p:nvPr/>
        </p:nvPicPr>
        <p:blipFill>
          <a:blip r:embed="rId3" cstate="print"/>
          <a:stretch>
            <a:fillRect/>
          </a:stretch>
        </p:blipFill>
        <p:spPr>
          <a:xfrm>
            <a:off x="592525" y="2189901"/>
            <a:ext cx="2127885" cy="3800475"/>
          </a:xfrm>
          <a:prstGeom prst="rect">
            <a:avLst/>
          </a:prstGeom>
        </p:spPr>
      </p:pic>
      <p:pic>
        <p:nvPicPr>
          <p:cNvPr id="7" name="image289.jpeg">
            <a:extLst>
              <a:ext uri="{FF2B5EF4-FFF2-40B4-BE49-F238E27FC236}">
                <a16:creationId xmlns:a16="http://schemas.microsoft.com/office/drawing/2014/main" id="{F16C725C-B451-4057-AC9A-713F9F3C4CAD}"/>
              </a:ext>
            </a:extLst>
          </p:cNvPr>
          <p:cNvPicPr/>
          <p:nvPr/>
        </p:nvPicPr>
        <p:blipFill>
          <a:blip r:embed="rId4" cstate="print"/>
          <a:stretch>
            <a:fillRect/>
          </a:stretch>
        </p:blipFill>
        <p:spPr>
          <a:xfrm>
            <a:off x="2820570" y="2189900"/>
            <a:ext cx="2127885" cy="3800475"/>
          </a:xfrm>
          <a:prstGeom prst="rect">
            <a:avLst/>
          </a:prstGeom>
        </p:spPr>
      </p:pic>
      <p:graphicFrame>
        <p:nvGraphicFramePr>
          <p:cNvPr id="5" name="Table 4">
            <a:extLst>
              <a:ext uri="{FF2B5EF4-FFF2-40B4-BE49-F238E27FC236}">
                <a16:creationId xmlns:a16="http://schemas.microsoft.com/office/drawing/2014/main" id="{369C8EE3-2A7B-4361-ACFC-61B09A8D6A50}"/>
              </a:ext>
            </a:extLst>
          </p:cNvPr>
          <p:cNvGraphicFramePr>
            <a:graphicFrameLocks noGrp="1"/>
          </p:cNvGraphicFramePr>
          <p:nvPr>
            <p:extLst>
              <p:ext uri="{D42A27DB-BD31-4B8C-83A1-F6EECF244321}">
                <p14:modId xmlns:p14="http://schemas.microsoft.com/office/powerpoint/2010/main" val="1386015882"/>
              </p:ext>
            </p:extLst>
          </p:nvPr>
        </p:nvGraphicFramePr>
        <p:xfrm>
          <a:off x="10221038" y="3620856"/>
          <a:ext cx="1730375" cy="908685"/>
        </p:xfrm>
        <a:graphic>
          <a:graphicData uri="http://schemas.openxmlformats.org/drawingml/2006/table">
            <a:tbl>
              <a:tblPr firstRow="1" firstCol="1" lastRow="1" lastCol="1" bandRow="1" bandCol="1"/>
              <a:tblGrid>
                <a:gridCol w="798195">
                  <a:extLst>
                    <a:ext uri="{9D8B030D-6E8A-4147-A177-3AD203B41FA5}">
                      <a16:colId xmlns:a16="http://schemas.microsoft.com/office/drawing/2014/main" val="1751697247"/>
                    </a:ext>
                  </a:extLst>
                </a:gridCol>
                <a:gridCol w="487680">
                  <a:extLst>
                    <a:ext uri="{9D8B030D-6E8A-4147-A177-3AD203B41FA5}">
                      <a16:colId xmlns:a16="http://schemas.microsoft.com/office/drawing/2014/main" val="1657909136"/>
                    </a:ext>
                  </a:extLst>
                </a:gridCol>
                <a:gridCol w="444500">
                  <a:extLst>
                    <a:ext uri="{9D8B030D-6E8A-4147-A177-3AD203B41FA5}">
                      <a16:colId xmlns:a16="http://schemas.microsoft.com/office/drawing/2014/main" val="871362772"/>
                    </a:ext>
                  </a:extLst>
                </a:gridCol>
              </a:tblGrid>
              <a:tr h="181610">
                <a:tc>
                  <a:txBody>
                    <a:bodyPr/>
                    <a:lstStyle/>
                    <a:p>
                      <a:pPr marL="46990" marR="71755" algn="ctr">
                        <a:lnSpc>
                          <a:spcPts val="1255"/>
                        </a:lnSpc>
                        <a:spcBef>
                          <a:spcPts val="0"/>
                        </a:spcBef>
                        <a:spcAft>
                          <a:spcPts val="0"/>
                        </a:spcAft>
                      </a:pPr>
                      <a:r>
                        <a:rPr lang="en-US" sz="1200" dirty="0" err="1">
                          <a:effectLst/>
                          <a:latin typeface="Tahoma" panose="020B0604030504040204" pitchFamily="34" charset="0"/>
                          <a:ea typeface="Palatino Linotype" panose="02040502050505030304" pitchFamily="18" charset="0"/>
                          <a:cs typeface="Palatino Linotype" panose="02040502050505030304" pitchFamily="18" charset="0"/>
                        </a:rPr>
                        <a:t>list_name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125280"/>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A</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260028"/>
                  </a:ext>
                </a:extLst>
              </a:tr>
              <a:tr h="182245">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B</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8657625"/>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C</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4963"/>
                  </a:ext>
                </a:extLst>
              </a:tr>
              <a:tr h="181610">
                <a:tc>
                  <a:txBody>
                    <a:bodyPr/>
                    <a:lstStyle/>
                    <a:p>
                      <a:pPr marL="48260" marR="48260"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998248"/>
                  </a:ext>
                </a:extLst>
              </a:tr>
            </a:tbl>
          </a:graphicData>
        </a:graphic>
      </p:graphicFrame>
      <p:graphicFrame>
        <p:nvGraphicFramePr>
          <p:cNvPr id="8" name="Table 7">
            <a:extLst>
              <a:ext uri="{FF2B5EF4-FFF2-40B4-BE49-F238E27FC236}">
                <a16:creationId xmlns:a16="http://schemas.microsoft.com/office/drawing/2014/main" id="{089BD031-62E0-421D-8360-85B62DB952DC}"/>
              </a:ext>
            </a:extLst>
          </p:cNvPr>
          <p:cNvGraphicFramePr>
            <a:graphicFrameLocks noGrp="1"/>
          </p:cNvGraphicFramePr>
          <p:nvPr>
            <p:extLst>
              <p:ext uri="{D42A27DB-BD31-4B8C-83A1-F6EECF244321}">
                <p14:modId xmlns:p14="http://schemas.microsoft.com/office/powerpoint/2010/main" val="2197988678"/>
              </p:ext>
            </p:extLst>
          </p:nvPr>
        </p:nvGraphicFramePr>
        <p:xfrm>
          <a:off x="5259896" y="3627169"/>
          <a:ext cx="4870867" cy="896060"/>
        </p:xfrm>
        <a:graphic>
          <a:graphicData uri="http://schemas.openxmlformats.org/drawingml/2006/table">
            <a:tbl>
              <a:tblPr firstRow="1" firstCol="1" lastRow="1" lastCol="1" bandRow="1" bandCol="1"/>
              <a:tblGrid>
                <a:gridCol w="1574910">
                  <a:extLst>
                    <a:ext uri="{9D8B030D-6E8A-4147-A177-3AD203B41FA5}">
                      <a16:colId xmlns:a16="http://schemas.microsoft.com/office/drawing/2014/main" val="2657853850"/>
                    </a:ext>
                  </a:extLst>
                </a:gridCol>
                <a:gridCol w="742038">
                  <a:extLst>
                    <a:ext uri="{9D8B030D-6E8A-4147-A177-3AD203B41FA5}">
                      <a16:colId xmlns:a16="http://schemas.microsoft.com/office/drawing/2014/main" val="1329857835"/>
                    </a:ext>
                  </a:extLst>
                </a:gridCol>
                <a:gridCol w="1091003">
                  <a:extLst>
                    <a:ext uri="{9D8B030D-6E8A-4147-A177-3AD203B41FA5}">
                      <a16:colId xmlns:a16="http://schemas.microsoft.com/office/drawing/2014/main" val="3053116781"/>
                    </a:ext>
                  </a:extLst>
                </a:gridCol>
                <a:gridCol w="1462916">
                  <a:extLst>
                    <a:ext uri="{9D8B030D-6E8A-4147-A177-3AD203B41FA5}">
                      <a16:colId xmlns:a16="http://schemas.microsoft.com/office/drawing/2014/main" val="1043297172"/>
                    </a:ext>
                  </a:extLst>
                </a:gridCol>
              </a:tblGrid>
              <a:tr h="357008">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740" marR="0">
                        <a:lnSpc>
                          <a:spcPts val="1250"/>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appearance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161574"/>
                  </a:ext>
                </a:extLst>
              </a:tr>
              <a:tr h="400344">
                <a:tc>
                  <a:txBody>
                    <a:bodyPr/>
                    <a:lstStyle/>
                    <a:p>
                      <a:pPr marL="77470" marR="0">
                        <a:lnSpc>
                          <a:spcPts val="128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select_one</a:t>
                      </a: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opt_abcd</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spin-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500"/>
                        </a:lnSpc>
                        <a:spcBef>
                          <a:spcPts val="0"/>
                        </a:spcBef>
                        <a:spcAft>
                          <a:spcPts val="0"/>
                        </a:spcAft>
                      </a:pPr>
                      <a:r>
                        <a:rPr lang="en-US" sz="1200" dirty="0" err="1">
                          <a:effectLst/>
                          <a:latin typeface="Palatino Linotype" panose="02040502050505030304" pitchFamily="18" charset="0"/>
                          <a:ea typeface="Palatino Linotype" panose="02040502050505030304" pitchFamily="18" charset="0"/>
                          <a:cs typeface="Palatino Linotype" panose="02040502050505030304" pitchFamily="18" charset="0"/>
                        </a:rPr>
                        <a:t>ner_widget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Spinner</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8105" marR="0">
                        <a:lnSpc>
                          <a:spcPts val="150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widget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74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minimal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292668"/>
                  </a:ext>
                </a:extLst>
              </a:tr>
            </a:tbl>
          </a:graphicData>
        </a:graphic>
      </p:graphicFrame>
      <p:pic>
        <p:nvPicPr>
          <p:cNvPr id="10" name="Picture 9" descr="A close up of a sign&#10;&#10;Description automatically generated">
            <a:extLst>
              <a:ext uri="{FF2B5EF4-FFF2-40B4-BE49-F238E27FC236}">
                <a16:creationId xmlns:a16="http://schemas.microsoft.com/office/drawing/2014/main" id="{A97D2689-536B-42F6-87D5-B06BA13BB867}"/>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1" name="Picture 10">
            <a:extLst>
              <a:ext uri="{FF2B5EF4-FFF2-40B4-BE49-F238E27FC236}">
                <a16:creationId xmlns:a16="http://schemas.microsoft.com/office/drawing/2014/main" id="{F043C65C-3669-46A0-8F1E-4186D1BD6F71}"/>
              </a:ext>
            </a:extLst>
          </p:cNvPr>
          <p:cNvPicPr>
            <a:picLocks noChangeAspect="1"/>
          </p:cNvPicPr>
          <p:nvPr/>
        </p:nvPicPr>
        <p:blipFill>
          <a:blip r:embed="rId6"/>
          <a:stretch>
            <a:fillRect/>
          </a:stretch>
        </p:blipFill>
        <p:spPr>
          <a:xfrm>
            <a:off x="10780339" y="96795"/>
            <a:ext cx="1347515" cy="1447061"/>
          </a:xfrm>
          <a:prstGeom prst="rect">
            <a:avLst/>
          </a:prstGeom>
        </p:spPr>
      </p:pic>
      <p:sp>
        <p:nvSpPr>
          <p:cNvPr id="12" name="Title 1">
            <a:extLst>
              <a:ext uri="{FF2B5EF4-FFF2-40B4-BE49-F238E27FC236}">
                <a16:creationId xmlns:a16="http://schemas.microsoft.com/office/drawing/2014/main" id="{3BDDCEE4-AE02-4C42-8203-B47503582A65}"/>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13" name="Title 1">
            <a:extLst>
              <a:ext uri="{FF2B5EF4-FFF2-40B4-BE49-F238E27FC236}">
                <a16:creationId xmlns:a16="http://schemas.microsoft.com/office/drawing/2014/main" id="{F583BC48-64FC-4B49-A946-6480C48E3F71}"/>
              </a:ext>
            </a:extLst>
          </p:cNvPr>
          <p:cNvSpPr txBox="1">
            <a:spLocks/>
          </p:cNvSpPr>
          <p:nvPr/>
        </p:nvSpPr>
        <p:spPr>
          <a:xfrm>
            <a:off x="-855929" y="1345163"/>
            <a:ext cx="3868345" cy="757353"/>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Appearance</a:t>
            </a:r>
          </a:p>
        </p:txBody>
      </p:sp>
      <p:pic>
        <p:nvPicPr>
          <p:cNvPr id="14" name="Picture 13">
            <a:extLst>
              <a:ext uri="{FF2B5EF4-FFF2-40B4-BE49-F238E27FC236}">
                <a16:creationId xmlns:a16="http://schemas.microsoft.com/office/drawing/2014/main" id="{DC847D4A-F6F3-481A-A036-F0E47FA925C7}"/>
              </a:ext>
            </a:extLst>
          </p:cNvPr>
          <p:cNvPicPr/>
          <p:nvPr/>
        </p:nvPicPr>
        <p:blipFill>
          <a:blip r:embed="rId7"/>
          <a:stretch>
            <a:fillRect/>
          </a:stretch>
        </p:blipFill>
        <p:spPr>
          <a:xfrm>
            <a:off x="5259895" y="4679206"/>
            <a:ext cx="6691517" cy="1311169"/>
          </a:xfrm>
          <a:prstGeom prst="rect">
            <a:avLst/>
          </a:prstGeom>
        </p:spPr>
      </p:pic>
    </p:spTree>
    <p:extLst>
      <p:ext uri="{BB962C8B-B14F-4D97-AF65-F5344CB8AC3E}">
        <p14:creationId xmlns:p14="http://schemas.microsoft.com/office/powerpoint/2010/main" val="3692187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198932" y="1362027"/>
            <a:ext cx="5897068" cy="1344975"/>
          </a:xfrm>
        </p:spPr>
        <p:txBody>
          <a:bodyPr vert="horz" lIns="91440" tIns="45720" rIns="91440" bIns="45720" rtlCol="0">
            <a:normAutofit/>
          </a:bodyPr>
          <a:lstStyle/>
          <a:p>
            <a:r>
              <a:rPr lang="en-US" sz="3200" b="1" dirty="0"/>
              <a:t>Appearance: Image Signature</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730888" y="2833349"/>
            <a:ext cx="4911826" cy="1806082"/>
          </a:xfrm>
        </p:spPr>
        <p:txBody>
          <a:bodyPr vert="horz" lIns="91440" tIns="45720" rIns="91440" bIns="45720" rtlCol="0">
            <a:normAutofit/>
          </a:bodyPr>
          <a:lstStyle/>
          <a:p>
            <a:pPr marL="0" indent="0">
              <a:buNone/>
            </a:pPr>
            <a:r>
              <a:rPr lang="en-US" sz="2400" b="1" dirty="0"/>
              <a:t>type </a:t>
            </a:r>
            <a:r>
              <a:rPr lang="en-US" sz="2400" dirty="0"/>
              <a:t>image</a:t>
            </a:r>
          </a:p>
          <a:p>
            <a:pPr marL="0" indent="0">
              <a:buNone/>
            </a:pPr>
            <a:r>
              <a:rPr lang="en-US" sz="2400" b="1" dirty="0"/>
              <a:t>appearance: </a:t>
            </a:r>
            <a:r>
              <a:rPr lang="en-US" sz="2400" dirty="0"/>
              <a:t>signature</a:t>
            </a:r>
          </a:p>
          <a:p>
            <a:pPr marL="0" indent="0">
              <a:buNone/>
            </a:pPr>
            <a:r>
              <a:rPr lang="en-US" sz="2400" i="1" dirty="0"/>
              <a:t>Collects a signature from the user.</a:t>
            </a:r>
          </a:p>
          <a:p>
            <a:pPr marL="0" indent="0">
              <a:buNone/>
            </a:pPr>
            <a:endParaRPr lang="en-US" sz="2400" kern="1200" dirty="0">
              <a:latin typeface="+mn-lt"/>
              <a:ea typeface="+mn-ea"/>
              <a:cs typeface="+mn-cs"/>
            </a:endParaRPr>
          </a:p>
        </p:txBody>
      </p:sp>
      <p:pic>
        <p:nvPicPr>
          <p:cNvPr id="10" name="image356.jpeg">
            <a:extLst>
              <a:ext uri="{FF2B5EF4-FFF2-40B4-BE49-F238E27FC236}">
                <a16:creationId xmlns:a16="http://schemas.microsoft.com/office/drawing/2014/main" id="{9E80A671-D31A-4DA9-916D-D9AD666D3943}"/>
              </a:ext>
            </a:extLst>
          </p:cNvPr>
          <p:cNvPicPr/>
          <p:nvPr/>
        </p:nvPicPr>
        <p:blipFill>
          <a:blip r:embed="rId2" cstate="print"/>
          <a:stretch>
            <a:fillRect/>
          </a:stretch>
        </p:blipFill>
        <p:spPr>
          <a:xfrm>
            <a:off x="6064755" y="1986384"/>
            <a:ext cx="2226043" cy="3733479"/>
          </a:xfrm>
          <a:prstGeom prst="rect">
            <a:avLst/>
          </a:prstGeom>
        </p:spPr>
      </p:pic>
      <p:pic>
        <p:nvPicPr>
          <p:cNvPr id="12" name="image358.jpeg">
            <a:extLst>
              <a:ext uri="{FF2B5EF4-FFF2-40B4-BE49-F238E27FC236}">
                <a16:creationId xmlns:a16="http://schemas.microsoft.com/office/drawing/2014/main" id="{F2C78904-1401-4349-A21E-9F8FAD3913BF}"/>
              </a:ext>
            </a:extLst>
          </p:cNvPr>
          <p:cNvPicPr/>
          <p:nvPr/>
        </p:nvPicPr>
        <p:blipFill>
          <a:blip r:embed="rId3" cstate="print"/>
          <a:stretch>
            <a:fillRect/>
          </a:stretch>
        </p:blipFill>
        <p:spPr>
          <a:xfrm>
            <a:off x="9066179" y="1986384"/>
            <a:ext cx="1932337" cy="3733478"/>
          </a:xfrm>
          <a:prstGeom prst="rect">
            <a:avLst/>
          </a:prstGeom>
        </p:spPr>
      </p:pic>
      <p:pic>
        <p:nvPicPr>
          <p:cNvPr id="11" name="image357.png">
            <a:extLst>
              <a:ext uri="{FF2B5EF4-FFF2-40B4-BE49-F238E27FC236}">
                <a16:creationId xmlns:a16="http://schemas.microsoft.com/office/drawing/2014/main" id="{ED23A550-69CE-4656-89B2-288EEB0DED76}"/>
              </a:ext>
            </a:extLst>
          </p:cNvPr>
          <p:cNvPicPr/>
          <p:nvPr/>
        </p:nvPicPr>
        <p:blipFill>
          <a:blip r:embed="rId4" cstate="print"/>
          <a:stretch>
            <a:fillRect/>
          </a:stretch>
        </p:blipFill>
        <p:spPr>
          <a:xfrm>
            <a:off x="1563965" y="4996331"/>
            <a:ext cx="3725409" cy="1447061"/>
          </a:xfrm>
          <a:prstGeom prst="rect">
            <a:avLst/>
          </a:prstGeom>
        </p:spPr>
      </p:pic>
      <p:pic>
        <p:nvPicPr>
          <p:cNvPr id="8" name="Picture 7" descr="A close up of a sign&#10;&#10;Description automatically generated">
            <a:extLst>
              <a:ext uri="{FF2B5EF4-FFF2-40B4-BE49-F238E27FC236}">
                <a16:creationId xmlns:a16="http://schemas.microsoft.com/office/drawing/2014/main" id="{42814A84-CBEE-47EF-A9B3-4AF05461B9E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1D394155-2AAB-4B66-8181-63CCCF3C4E75}"/>
              </a:ext>
            </a:extLst>
          </p:cNvPr>
          <p:cNvPicPr>
            <a:picLocks noChangeAspect="1"/>
          </p:cNvPicPr>
          <p:nvPr/>
        </p:nvPicPr>
        <p:blipFill>
          <a:blip r:embed="rId6"/>
          <a:stretch>
            <a:fillRect/>
          </a:stretch>
        </p:blipFill>
        <p:spPr>
          <a:xfrm>
            <a:off x="10780339" y="96795"/>
            <a:ext cx="1347515" cy="1447061"/>
          </a:xfrm>
          <a:prstGeom prst="rect">
            <a:avLst/>
          </a:prstGeom>
        </p:spPr>
      </p:pic>
      <p:sp>
        <p:nvSpPr>
          <p:cNvPr id="13" name="Title 1">
            <a:extLst>
              <a:ext uri="{FF2B5EF4-FFF2-40B4-BE49-F238E27FC236}">
                <a16:creationId xmlns:a16="http://schemas.microsoft.com/office/drawing/2014/main" id="{BB899A51-C6E7-48E8-BE15-1ABA490EBFFE}"/>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1253571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413110" y="-189817"/>
            <a:ext cx="5138808" cy="3352473"/>
          </a:xfrm>
          <a:noFill/>
        </p:spPr>
        <p:txBody>
          <a:bodyPr vert="horz" lIns="91440" tIns="45720" rIns="91440" bIns="45720" rtlCol="0" anchor="b">
            <a:normAutofit/>
          </a:bodyPr>
          <a:lstStyle/>
          <a:p>
            <a:pPr algn="ctr"/>
            <a:r>
              <a:rPr lang="en-US" sz="6000" b="1" kern="1200" dirty="0">
                <a:solidFill>
                  <a:schemeClr val="tx1"/>
                </a:solidFill>
                <a:latin typeface="+mj-lt"/>
                <a:ea typeface="+mj-ea"/>
                <a:cs typeface="+mj-cs"/>
              </a:rPr>
              <a:t>Add a calculation</a:t>
            </a:r>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616311" y="3223783"/>
            <a:ext cx="5138809" cy="2994115"/>
          </a:xfrm>
          <a:noFill/>
        </p:spPr>
        <p:txBody>
          <a:bodyPr vert="horz" lIns="91440" tIns="45720" rIns="91440" bIns="45720" rtlCol="0">
            <a:normAutofit/>
          </a:bodyPr>
          <a:lstStyle/>
          <a:p>
            <a:pPr marL="0" indent="0">
              <a:buNone/>
            </a:pPr>
            <a:r>
              <a:rPr lang="en-US" sz="2000" b="1" dirty="0"/>
              <a:t>Type </a:t>
            </a:r>
            <a:r>
              <a:rPr lang="en-US" sz="2000" dirty="0"/>
              <a:t>integer</a:t>
            </a:r>
          </a:p>
          <a:p>
            <a:pPr marL="0" indent="0">
              <a:buNone/>
            </a:pPr>
            <a:r>
              <a:rPr lang="en-ZA" sz="2000" b="1" dirty="0"/>
              <a:t>required:</a:t>
            </a:r>
            <a:r>
              <a:rPr lang="en-ZA" dirty="0"/>
              <a:t> </a:t>
            </a:r>
            <a:r>
              <a:rPr lang="en-ZA" sz="2000" dirty="0"/>
              <a:t>yes</a:t>
            </a:r>
            <a:endParaRPr lang="en-US" sz="2000" dirty="0"/>
          </a:p>
          <a:p>
            <a:pPr marL="0" indent="0">
              <a:buNone/>
            </a:pPr>
            <a:r>
              <a:rPr lang="en-ZA" sz="2000" b="1" dirty="0"/>
              <a:t>read-only</a:t>
            </a:r>
            <a:r>
              <a:rPr lang="en-ZA" dirty="0"/>
              <a:t>: </a:t>
            </a:r>
            <a:r>
              <a:rPr lang="en-ZA" sz="2000" dirty="0"/>
              <a:t>yes</a:t>
            </a:r>
            <a:endParaRPr lang="en-US" sz="2000" dirty="0"/>
          </a:p>
          <a:p>
            <a:pPr marL="0" indent="0">
              <a:buNone/>
            </a:pPr>
            <a:r>
              <a:rPr lang="en-US" sz="2000" b="1" dirty="0"/>
              <a:t>Calculation: </a:t>
            </a:r>
            <a:r>
              <a:rPr lang="en-US" sz="2000" dirty="0"/>
              <a:t>${var1}+${var2}</a:t>
            </a:r>
          </a:p>
          <a:p>
            <a:pPr marL="0" indent="0">
              <a:buNone/>
            </a:pPr>
            <a:r>
              <a:rPr lang="en-US" sz="2000" dirty="0"/>
              <a:t>If you want to calculate a value and also display it, you create a numeric question, also filling out read-only and calculation</a:t>
            </a:r>
          </a:p>
        </p:txBody>
      </p:sp>
      <p:pic>
        <p:nvPicPr>
          <p:cNvPr id="7" name="Picture 6" descr="A close up of a sign&#10;&#10;Description automatically generated">
            <a:extLst>
              <a:ext uri="{FF2B5EF4-FFF2-40B4-BE49-F238E27FC236}">
                <a16:creationId xmlns:a16="http://schemas.microsoft.com/office/drawing/2014/main" id="{F602B466-A854-44C1-A040-7716EFF7264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5E312187-8248-4D24-A2A3-476B852D781F}"/>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A12CEF5D-C9E1-49BF-A847-9BF09B1B0907}"/>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pic>
        <p:nvPicPr>
          <p:cNvPr id="10" name="Picture 9">
            <a:extLst>
              <a:ext uri="{FF2B5EF4-FFF2-40B4-BE49-F238E27FC236}">
                <a16:creationId xmlns:a16="http://schemas.microsoft.com/office/drawing/2014/main" id="{739526DA-8023-4700-BFE9-F2BC6B9914D4}"/>
              </a:ext>
            </a:extLst>
          </p:cNvPr>
          <p:cNvPicPr/>
          <p:nvPr/>
        </p:nvPicPr>
        <p:blipFill>
          <a:blip r:embed="rId4"/>
          <a:stretch>
            <a:fillRect/>
          </a:stretch>
        </p:blipFill>
        <p:spPr>
          <a:xfrm>
            <a:off x="378626" y="3223783"/>
            <a:ext cx="5829935" cy="9403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41744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AC19-3D7D-4912-BB3B-F44E94C90B32}"/>
              </a:ext>
            </a:extLst>
          </p:cNvPr>
          <p:cNvSpPr>
            <a:spLocks noGrp="1"/>
          </p:cNvSpPr>
          <p:nvPr>
            <p:ph type="title"/>
          </p:nvPr>
        </p:nvSpPr>
        <p:spPr>
          <a:xfrm>
            <a:off x="410182" y="1670306"/>
            <a:ext cx="3494362" cy="1666281"/>
          </a:xfrm>
        </p:spPr>
        <p:txBody>
          <a:bodyPr>
            <a:normAutofit/>
          </a:bodyPr>
          <a:lstStyle/>
          <a:p>
            <a:pPr algn="ctr"/>
            <a:r>
              <a:rPr lang="en-US" sz="3200" b="1" dirty="0"/>
              <a:t>Calculation Math operators</a:t>
            </a:r>
          </a:p>
        </p:txBody>
      </p:sp>
      <p:graphicFrame>
        <p:nvGraphicFramePr>
          <p:cNvPr id="5" name="Content Placeholder 4">
            <a:extLst>
              <a:ext uri="{FF2B5EF4-FFF2-40B4-BE49-F238E27FC236}">
                <a16:creationId xmlns:a16="http://schemas.microsoft.com/office/drawing/2014/main" id="{E710587F-FB8A-4906-8FBA-38A9AF35FFC3}"/>
              </a:ext>
            </a:extLst>
          </p:cNvPr>
          <p:cNvGraphicFramePr>
            <a:graphicFrameLocks noGrp="1"/>
          </p:cNvGraphicFramePr>
          <p:nvPr>
            <p:ph idx="1"/>
            <p:extLst/>
          </p:nvPr>
        </p:nvGraphicFramePr>
        <p:xfrm>
          <a:off x="5321031" y="2335213"/>
          <a:ext cx="5381427" cy="2223332"/>
        </p:xfrm>
        <a:graphic>
          <a:graphicData uri="http://schemas.openxmlformats.org/drawingml/2006/table">
            <a:tbl>
              <a:tblPr firstRow="1" bandRow="1">
                <a:tableStyleId>{5C22544A-7EE6-4342-B048-85BDC9FD1C3A}</a:tableStyleId>
              </a:tblPr>
              <a:tblGrid>
                <a:gridCol w="1607026">
                  <a:extLst>
                    <a:ext uri="{9D8B030D-6E8A-4147-A177-3AD203B41FA5}">
                      <a16:colId xmlns:a16="http://schemas.microsoft.com/office/drawing/2014/main" val="2660574186"/>
                    </a:ext>
                  </a:extLst>
                </a:gridCol>
                <a:gridCol w="1713775">
                  <a:extLst>
                    <a:ext uri="{9D8B030D-6E8A-4147-A177-3AD203B41FA5}">
                      <a16:colId xmlns:a16="http://schemas.microsoft.com/office/drawing/2014/main" val="1098156425"/>
                    </a:ext>
                  </a:extLst>
                </a:gridCol>
                <a:gridCol w="2060626">
                  <a:extLst>
                    <a:ext uri="{9D8B030D-6E8A-4147-A177-3AD203B41FA5}">
                      <a16:colId xmlns:a16="http://schemas.microsoft.com/office/drawing/2014/main" val="4083352058"/>
                    </a:ext>
                  </a:extLst>
                </a:gridCol>
              </a:tblGrid>
              <a:tr h="534048">
                <a:tc>
                  <a:txBody>
                    <a:bodyPr/>
                    <a:lstStyle/>
                    <a:p>
                      <a:pPr marL="0" marR="0">
                        <a:lnSpc>
                          <a:spcPts val="1335"/>
                        </a:lnSpc>
                        <a:spcBef>
                          <a:spcPts val="0"/>
                        </a:spcBef>
                        <a:spcAft>
                          <a:spcPts val="0"/>
                        </a:spcAft>
                      </a:pPr>
                      <a:r>
                        <a:rPr lang="en-US" sz="1000" dirty="0">
                          <a:effectLst/>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tc>
                <a:tc>
                  <a:txBody>
                    <a:bodyPr/>
                    <a:lstStyle/>
                    <a:p>
                      <a:pPr marL="77470" marR="0">
                        <a:lnSpc>
                          <a:spcPts val="1255"/>
                        </a:lnSpc>
                        <a:spcBef>
                          <a:spcPts val="0"/>
                        </a:spcBef>
                        <a:spcAft>
                          <a:spcPts val="0"/>
                        </a:spcAft>
                      </a:pPr>
                      <a:r>
                        <a:rPr lang="en-US" sz="1200" dirty="0">
                          <a:effectLst/>
                        </a:rPr>
                        <a:t>Explanation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tc>
                <a:tc>
                  <a:txBody>
                    <a:bodyPr/>
                    <a:lstStyle/>
                    <a:p>
                      <a:pPr marL="77470" marR="0">
                        <a:lnSpc>
                          <a:spcPts val="1255"/>
                        </a:lnSpc>
                        <a:spcBef>
                          <a:spcPts val="0"/>
                        </a:spcBef>
                        <a:spcAft>
                          <a:spcPts val="0"/>
                        </a:spcAft>
                      </a:pPr>
                      <a:r>
                        <a:rPr lang="en-US" sz="1200">
                          <a:effectLst/>
                        </a:rPr>
                        <a:t>Example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tc>
                <a:extLst>
                  <a:ext uri="{0D108BD9-81ED-4DB2-BD59-A6C34878D82A}">
                    <a16:rowId xmlns:a16="http://schemas.microsoft.com/office/drawing/2014/main" val="684800220"/>
                  </a:ext>
                </a:extLst>
              </a:tr>
              <a:tr h="422321">
                <a:tc>
                  <a:txBody>
                    <a:bodyPr/>
                    <a:lstStyle/>
                    <a:p>
                      <a:pPr marL="77470" marR="0" algn="ctr">
                        <a:lnSpc>
                          <a:spcPts val="1335"/>
                        </a:lnSpc>
                        <a:spcBef>
                          <a:spcPts val="0"/>
                        </a:spcBef>
                        <a:spcAft>
                          <a:spcPts val="0"/>
                        </a:spcAft>
                      </a:pPr>
                      <a:r>
                        <a:rPr lang="en-US" sz="2000" dirty="0">
                          <a:effectLst/>
                        </a:rPr>
                        <a:t>+</a:t>
                      </a:r>
                      <a:endPar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addition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a:t>
                      </a:r>
                      <a:r>
                        <a:rPr lang="en-US" sz="1200" dirty="0" err="1">
                          <a:effectLst/>
                        </a:rPr>
                        <a:t>salary_income</a:t>
                      </a:r>
                      <a:r>
                        <a:rPr lang="en-US" sz="1200" dirty="0">
                          <a:effectLst/>
                        </a:rPr>
                        <a:t>}</a:t>
                      </a:r>
                      <a:r>
                        <a:rPr lang="en-US" sz="1200" spc="-140" dirty="0">
                          <a:effectLst/>
                        </a:rPr>
                        <a:t> </a:t>
                      </a:r>
                      <a:r>
                        <a:rPr lang="en-US" sz="1200" dirty="0">
                          <a:effectLst/>
                        </a:rPr>
                        <a:t>+</a:t>
                      </a:r>
                      <a:r>
                        <a:rPr lang="en-US" sz="1200" spc="-140" dirty="0">
                          <a:effectLst/>
                        </a:rPr>
                        <a:t> </a:t>
                      </a:r>
                      <a:r>
                        <a:rPr lang="en-US" sz="1200" dirty="0">
                          <a:effectLst/>
                        </a:rPr>
                        <a:t>${</a:t>
                      </a:r>
                      <a:r>
                        <a:rPr lang="en-US" sz="1200" dirty="0" err="1">
                          <a:effectLst/>
                        </a:rPr>
                        <a:t>self_employed_income</a:t>
                      </a:r>
                      <a:r>
                        <a:rPr lang="en-US" sz="1200" dirty="0">
                          <a:effectLst/>
                        </a:rPr>
                        <a:t>}</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3940434282"/>
                  </a:ext>
                </a:extLst>
              </a:tr>
              <a:tr h="422321">
                <a:tc>
                  <a:txBody>
                    <a:bodyPr/>
                    <a:lstStyle/>
                    <a:p>
                      <a:pPr marL="77470" marR="0" algn="ctr">
                        <a:lnSpc>
                          <a:spcPts val="1335"/>
                        </a:lnSpc>
                        <a:spcBef>
                          <a:spcPts val="0"/>
                        </a:spcBef>
                        <a:spcAft>
                          <a:spcPts val="0"/>
                        </a:spcAft>
                      </a:pPr>
                      <a:r>
                        <a:rPr lang="en-US" sz="2800" b="1" dirty="0">
                          <a:effectLst/>
                        </a:rPr>
                        <a:t>-</a:t>
                      </a:r>
                      <a:endParaRPr lang="en-US" sz="2400" b="1"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a:effectLst/>
                        </a:rPr>
                        <a:t>subtraction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${income} - ${expenses}</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3132996328"/>
                  </a:ext>
                </a:extLst>
              </a:tr>
              <a:tr h="422321">
                <a:tc>
                  <a:txBody>
                    <a:bodyPr/>
                    <a:lstStyle/>
                    <a:p>
                      <a:pPr marL="77470" marR="0" algn="ctr">
                        <a:lnSpc>
                          <a:spcPts val="1335"/>
                        </a:lnSpc>
                        <a:spcBef>
                          <a:spcPts val="0"/>
                        </a:spcBef>
                        <a:spcAft>
                          <a:spcPts val="0"/>
                        </a:spcAft>
                      </a:pPr>
                      <a:r>
                        <a:rPr lang="en-US" sz="2000" dirty="0">
                          <a:effectLst/>
                        </a:rPr>
                        <a:t>*</a:t>
                      </a:r>
                      <a:endPar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a:effectLst/>
                        </a:rPr>
                        <a:t>multiplication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${bill} * 1.18</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3250847919"/>
                  </a:ext>
                </a:extLst>
              </a:tr>
              <a:tr h="422321">
                <a:tc>
                  <a:txBody>
                    <a:bodyPr/>
                    <a:lstStyle/>
                    <a:p>
                      <a:pPr marL="77470" marR="0" algn="ctr">
                        <a:lnSpc>
                          <a:spcPts val="1335"/>
                        </a:lnSpc>
                        <a:spcBef>
                          <a:spcPts val="0"/>
                        </a:spcBef>
                        <a:spcAft>
                          <a:spcPts val="0"/>
                        </a:spcAft>
                      </a:pPr>
                      <a:r>
                        <a:rPr lang="en-US" sz="2000" dirty="0">
                          <a:effectLst/>
                        </a:rPr>
                        <a:t>div</a:t>
                      </a:r>
                      <a:endPar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a:effectLst/>
                        </a:rPr>
                        <a:t>division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tc>
                  <a:txBody>
                    <a:bodyPr/>
                    <a:lstStyle/>
                    <a:p>
                      <a:pPr marL="77470" marR="0">
                        <a:lnSpc>
                          <a:spcPts val="1335"/>
                        </a:lnSpc>
                        <a:spcBef>
                          <a:spcPts val="0"/>
                        </a:spcBef>
                        <a:spcAft>
                          <a:spcPts val="0"/>
                        </a:spcAft>
                      </a:pPr>
                      <a:r>
                        <a:rPr lang="en-US" sz="1200" dirty="0">
                          <a:effectLst/>
                        </a:rPr>
                        <a:t>${</a:t>
                      </a:r>
                      <a:r>
                        <a:rPr lang="en-US" sz="1200" dirty="0" err="1">
                          <a:effectLst/>
                        </a:rPr>
                        <a:t>percent_int</a:t>
                      </a:r>
                      <a:r>
                        <a:rPr lang="en-US" sz="1200" dirty="0">
                          <a:effectLst/>
                        </a:rPr>
                        <a:t>} div 100</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nchor="b"/>
                </a:tc>
                <a:extLst>
                  <a:ext uri="{0D108BD9-81ED-4DB2-BD59-A6C34878D82A}">
                    <a16:rowId xmlns:a16="http://schemas.microsoft.com/office/drawing/2014/main" val="2664677351"/>
                  </a:ext>
                </a:extLst>
              </a:tr>
            </a:tbl>
          </a:graphicData>
        </a:graphic>
      </p:graphicFrame>
      <p:sp>
        <p:nvSpPr>
          <p:cNvPr id="6" name="Rectangle 5">
            <a:extLst>
              <a:ext uri="{FF2B5EF4-FFF2-40B4-BE49-F238E27FC236}">
                <a16:creationId xmlns:a16="http://schemas.microsoft.com/office/drawing/2014/main" id="{65EB8269-EFD3-482A-B82C-943B6BF6848C}"/>
              </a:ext>
            </a:extLst>
          </p:cNvPr>
          <p:cNvSpPr/>
          <p:nvPr/>
        </p:nvSpPr>
        <p:spPr>
          <a:xfrm>
            <a:off x="619665" y="3558446"/>
            <a:ext cx="403463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Math operators only work with numbers.</a:t>
            </a:r>
          </a:p>
        </p:txBody>
      </p:sp>
      <p:pic>
        <p:nvPicPr>
          <p:cNvPr id="7" name="Picture 6" descr="A close up of a sign&#10;&#10;Description automatically generated">
            <a:extLst>
              <a:ext uri="{FF2B5EF4-FFF2-40B4-BE49-F238E27FC236}">
                <a16:creationId xmlns:a16="http://schemas.microsoft.com/office/drawing/2014/main" id="{C364E4B5-B402-42A8-969E-ED59F84CECD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35770309-2168-4436-8E48-F036EA6617D0}"/>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E4E37169-1261-46CE-8D3B-AD883462EBA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146909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E0807959-0239-4D27-982F-261C756DB435}"/>
              </a:ext>
            </a:extLst>
          </p:cNvPr>
          <p:cNvSpPr>
            <a:spLocks noGrp="1"/>
          </p:cNvSpPr>
          <p:nvPr>
            <p:ph idx="1"/>
          </p:nvPr>
        </p:nvSpPr>
        <p:spPr>
          <a:xfrm>
            <a:off x="1967695" y="1825625"/>
            <a:ext cx="8812643" cy="4351338"/>
          </a:xfrm>
        </p:spPr>
        <p:txBody>
          <a:bodyPr>
            <a:normAutofit/>
          </a:bodyPr>
          <a:lstStyle/>
          <a:p>
            <a:pPr marL="0" indent="0">
              <a:buNone/>
            </a:pPr>
            <a:endParaRPr lang="en-US" b="1" dirty="0"/>
          </a:p>
          <a:p>
            <a:r>
              <a:rPr lang="en-US" dirty="0"/>
              <a:t>Open Data Kit (</a:t>
            </a:r>
            <a:r>
              <a:rPr lang="en-US" dirty="0" err="1"/>
              <a:t>ODK</a:t>
            </a:r>
            <a:r>
              <a:rPr lang="en-US" dirty="0"/>
              <a:t>) is a free and open-source set of tools to help create mobile data collection services. </a:t>
            </a:r>
          </a:p>
          <a:p>
            <a:endParaRPr lang="en-US" dirty="0"/>
          </a:p>
          <a:p>
            <a:r>
              <a:rPr lang="en-US" dirty="0"/>
              <a:t>The tools that are geared towards simple, effective and efficient data collection on mobile devices.</a:t>
            </a:r>
            <a:endParaRPr lang="en-US" dirty="0">
              <a:effectLst/>
            </a:endParaRPr>
          </a:p>
          <a:p>
            <a:pPr marL="0" indent="0">
              <a:buNone/>
            </a:pPr>
            <a:r>
              <a:rPr lang="en-US" dirty="0"/>
              <a:t>	</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D65603D2-D0C9-49D6-A02C-7ADA32991A65}"/>
              </a:ext>
            </a:extLst>
          </p:cNvPr>
          <p:cNvSpPr txBox="1"/>
          <p:nvPr/>
        </p:nvSpPr>
        <p:spPr>
          <a:xfrm>
            <a:off x="3363985" y="654341"/>
            <a:ext cx="4454554" cy="646331"/>
          </a:xfrm>
          <a:prstGeom prst="rect">
            <a:avLst/>
          </a:prstGeom>
          <a:noFill/>
        </p:spPr>
        <p:txBody>
          <a:bodyPr wrap="square" rtlCol="0">
            <a:spAutoFit/>
          </a:bodyPr>
          <a:lstStyle/>
          <a:p>
            <a:r>
              <a:rPr lang="en-US" sz="3600" b="1" dirty="0"/>
              <a:t>Introduction to </a:t>
            </a:r>
            <a:r>
              <a:rPr lang="en-US" sz="3600" b="1" dirty="0" err="1"/>
              <a:t>ODK</a:t>
            </a:r>
            <a:endParaRPr lang="en-US" sz="3600" b="1" dirty="0"/>
          </a:p>
        </p:txBody>
      </p:sp>
      <p:pic>
        <p:nvPicPr>
          <p:cNvPr id="8" name="Picture 7" descr="odk_pakistan.png">
            <a:extLst>
              <a:ext uri="{FF2B5EF4-FFF2-40B4-BE49-F238E27FC236}">
                <a16:creationId xmlns:a16="http://schemas.microsoft.com/office/drawing/2014/main" id="{9A4FCFF0-DBBE-4856-9B95-BE6E3274E85B}"/>
              </a:ext>
            </a:extLst>
          </p:cNvPr>
          <p:cNvPicPr>
            <a:picLocks noChangeAspect="1"/>
          </p:cNvPicPr>
          <p:nvPr/>
        </p:nvPicPr>
        <p:blipFill>
          <a:blip r:embed="rId4"/>
          <a:stretch>
            <a:fillRect/>
          </a:stretch>
        </p:blipFill>
        <p:spPr>
          <a:xfrm>
            <a:off x="176747" y="2166932"/>
            <a:ext cx="1922318" cy="1922318"/>
          </a:xfrm>
          <a:prstGeom prst="rect">
            <a:avLst/>
          </a:prstGeom>
        </p:spPr>
      </p:pic>
    </p:spTree>
    <p:extLst>
      <p:ext uri="{BB962C8B-B14F-4D97-AF65-F5344CB8AC3E}">
        <p14:creationId xmlns:p14="http://schemas.microsoft.com/office/powerpoint/2010/main" val="1432542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642714" y="1566660"/>
            <a:ext cx="5260596" cy="1019222"/>
          </a:xfrm>
          <a:noFill/>
        </p:spPr>
        <p:txBody>
          <a:bodyPr vert="horz" lIns="91440" tIns="45720" rIns="91440" bIns="45720" rtlCol="0" anchor="b">
            <a:normAutofit/>
          </a:bodyPr>
          <a:lstStyle/>
          <a:p>
            <a:pPr lvl="2"/>
            <a:r>
              <a:rPr lang="en-US" sz="3200" b="1" kern="1200" dirty="0">
                <a:solidFill>
                  <a:schemeClr val="tx1"/>
                </a:solidFill>
                <a:latin typeface="+mj-lt"/>
                <a:ea typeface="+mj-ea"/>
                <a:cs typeface="+mj-cs"/>
              </a:rPr>
              <a:t>Grouping multiple questions</a:t>
            </a:r>
            <a:br>
              <a:rPr lang="en-US" sz="1800" b="1" dirty="0"/>
            </a:br>
            <a:endParaRPr lang="en-US" sz="1400" dirty="0"/>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4809856" y="2325814"/>
            <a:ext cx="7347626" cy="4046114"/>
          </a:xfrm>
          <a:noFill/>
        </p:spPr>
        <p:txBody>
          <a:bodyPr vert="horz" lIns="91440" tIns="45720" rIns="91440" bIns="45720" rtlCol="0">
            <a:normAutofit/>
          </a:bodyPr>
          <a:lstStyle/>
          <a:p>
            <a:pPr marL="0" indent="0">
              <a:buNone/>
            </a:pPr>
            <a:r>
              <a:rPr lang="en-US" sz="2000" b="1" dirty="0"/>
              <a:t>type </a:t>
            </a:r>
            <a:r>
              <a:rPr lang="en-US" sz="2000" dirty="0" err="1"/>
              <a:t>begin_group</a:t>
            </a:r>
            <a:r>
              <a:rPr lang="en-US" sz="2000" dirty="0"/>
              <a:t> </a:t>
            </a:r>
          </a:p>
          <a:p>
            <a:pPr marL="0" indent="0">
              <a:buNone/>
            </a:pPr>
            <a:r>
              <a:rPr lang="en-US" sz="2000" b="1" dirty="0"/>
              <a:t>appearance</a:t>
            </a:r>
            <a:r>
              <a:rPr lang="en-US" sz="2000" i="1" dirty="0"/>
              <a:t> </a:t>
            </a:r>
            <a:r>
              <a:rPr lang="en-US" sz="2000" dirty="0"/>
              <a:t>ﬁeld-list</a:t>
            </a:r>
          </a:p>
          <a:p>
            <a:pPr marL="0" indent="0">
              <a:buNone/>
            </a:pPr>
            <a:r>
              <a:rPr lang="en-US" sz="2200" i="1" dirty="0"/>
              <a:t>The ﬁeld-list appearance attribute, applied to a group of widgets, displays them all on a single screen.</a:t>
            </a:r>
          </a:p>
          <a:p>
            <a:pPr marL="0" indent="0">
              <a:buNone/>
            </a:pPr>
            <a:endParaRPr lang="en-US" sz="2000" i="1" dirty="0"/>
          </a:p>
          <a:p>
            <a:pPr marL="0" indent="0">
              <a:buNone/>
            </a:pPr>
            <a:endParaRPr lang="en-US" sz="2000" i="1" dirty="0"/>
          </a:p>
          <a:p>
            <a:pPr marL="0" indent="0">
              <a:buNone/>
            </a:pPr>
            <a:endParaRPr lang="en-US" sz="2000" b="1" i="1" dirty="0"/>
          </a:p>
          <a:p>
            <a:pPr marL="0" indent="0">
              <a:buNone/>
            </a:pPr>
            <a:endParaRPr lang="en-US" sz="2000" i="1" kern="1200" dirty="0">
              <a:solidFill>
                <a:schemeClr val="tx1"/>
              </a:solidFill>
              <a:latin typeface="+mn-lt"/>
              <a:ea typeface="+mn-ea"/>
              <a:cs typeface="+mn-cs"/>
            </a:endParaRPr>
          </a:p>
        </p:txBody>
      </p:sp>
      <p:graphicFrame>
        <p:nvGraphicFramePr>
          <p:cNvPr id="24" name="Table 23">
            <a:extLst>
              <a:ext uri="{FF2B5EF4-FFF2-40B4-BE49-F238E27FC236}">
                <a16:creationId xmlns:a16="http://schemas.microsoft.com/office/drawing/2014/main" id="{2EE2A8E6-5B1F-416C-A97E-F61AEDA2C98C}"/>
              </a:ext>
            </a:extLst>
          </p:cNvPr>
          <p:cNvGraphicFramePr>
            <a:graphicFrameLocks noGrp="1"/>
          </p:cNvGraphicFramePr>
          <p:nvPr>
            <p:extLst>
              <p:ext uri="{D42A27DB-BD31-4B8C-83A1-F6EECF244321}">
                <p14:modId xmlns:p14="http://schemas.microsoft.com/office/powerpoint/2010/main" val="1831857840"/>
              </p:ext>
            </p:extLst>
          </p:nvPr>
        </p:nvGraphicFramePr>
        <p:xfrm>
          <a:off x="371452" y="5472858"/>
          <a:ext cx="3657934" cy="1014411"/>
        </p:xfrm>
        <a:graphic>
          <a:graphicData uri="http://schemas.openxmlformats.org/drawingml/2006/table">
            <a:tbl>
              <a:tblPr firstRow="1" firstCol="1" lastRow="1" lastCol="1" bandRow="1" bandCol="1"/>
              <a:tblGrid>
                <a:gridCol w="929069">
                  <a:extLst>
                    <a:ext uri="{9D8B030D-6E8A-4147-A177-3AD203B41FA5}">
                      <a16:colId xmlns:a16="http://schemas.microsoft.com/office/drawing/2014/main" val="2645736132"/>
                    </a:ext>
                  </a:extLst>
                </a:gridCol>
                <a:gridCol w="926270">
                  <a:extLst>
                    <a:ext uri="{9D8B030D-6E8A-4147-A177-3AD203B41FA5}">
                      <a16:colId xmlns:a16="http://schemas.microsoft.com/office/drawing/2014/main" val="1729715400"/>
                    </a:ext>
                  </a:extLst>
                </a:gridCol>
                <a:gridCol w="1066567">
                  <a:extLst>
                    <a:ext uri="{9D8B030D-6E8A-4147-A177-3AD203B41FA5}">
                      <a16:colId xmlns:a16="http://schemas.microsoft.com/office/drawing/2014/main" val="2447296801"/>
                    </a:ext>
                  </a:extLst>
                </a:gridCol>
                <a:gridCol w="736028">
                  <a:extLst>
                    <a:ext uri="{9D8B030D-6E8A-4147-A177-3AD203B41FA5}">
                      <a16:colId xmlns:a16="http://schemas.microsoft.com/office/drawing/2014/main" val="3997316240"/>
                    </a:ext>
                  </a:extLst>
                </a:gridCol>
              </a:tblGrid>
              <a:tr h="388723">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dirty="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0"/>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appear-</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77470" marR="0">
                        <a:lnSpc>
                          <a:spcPts val="144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ance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698449"/>
                  </a:ext>
                </a:extLst>
              </a:tr>
              <a:tr h="312844">
                <a:tc>
                  <a:txBody>
                    <a:bodyPr/>
                    <a:lstStyle/>
                    <a:p>
                      <a:pPr marL="77470" marR="0">
                        <a:lnSpc>
                          <a:spcPts val="1280"/>
                        </a:lnSpc>
                        <a:spcBef>
                          <a:spcPts val="0"/>
                        </a:spcBef>
                        <a:spcAft>
                          <a:spcPts val="0"/>
                        </a:spcAft>
                      </a:pPr>
                      <a:r>
                        <a:rPr lang="en-US" sz="1200" dirty="0" err="1"/>
                        <a:t>begin_group</a:t>
                      </a:r>
                      <a:r>
                        <a:rPr lang="en-US" sz="1200" dirty="0"/>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gr01</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rPr>
                        <a:t>Section1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None/>
                      </a:pPr>
                      <a:r>
                        <a:rPr lang="en-US" sz="1200" dirty="0"/>
                        <a:t>ﬁeld-list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407396"/>
                  </a:ext>
                </a:extLst>
              </a:tr>
              <a:tr h="312844">
                <a:tc>
                  <a:txBody>
                    <a:bodyPr/>
                    <a:lstStyle/>
                    <a:p>
                      <a:pPr marL="77470" marR="0">
                        <a:lnSpc>
                          <a:spcPts val="1280"/>
                        </a:lnSpc>
                        <a:spcBef>
                          <a:spcPts val="0"/>
                        </a:spcBef>
                        <a:spcAft>
                          <a:spcPts val="0"/>
                        </a:spcAft>
                      </a:pPr>
                      <a:r>
                        <a:rPr lang="en-US" sz="1200" dirty="0" err="1"/>
                        <a:t>end_group</a:t>
                      </a:r>
                      <a:r>
                        <a:rPr lang="en-US" sz="1200" dirty="0"/>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gr01</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80"/>
                        </a:lnSpc>
                        <a:spcBef>
                          <a:spcPts val="0"/>
                        </a:spcBef>
                        <a:spcAft>
                          <a:spcPts val="0"/>
                        </a:spcAft>
                      </a:pPr>
                      <a:r>
                        <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rPr>
                        <a:t>Section1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None/>
                      </a:pPr>
                      <a:endParaRPr lang="en-US" sz="12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138857"/>
                  </a:ext>
                </a:extLst>
              </a:tr>
            </a:tbl>
          </a:graphicData>
        </a:graphic>
      </p:graphicFrame>
      <p:pic>
        <p:nvPicPr>
          <p:cNvPr id="7" name="image359.jpeg">
            <a:extLst>
              <a:ext uri="{FF2B5EF4-FFF2-40B4-BE49-F238E27FC236}">
                <a16:creationId xmlns:a16="http://schemas.microsoft.com/office/drawing/2014/main" id="{16F979B9-6E41-49C6-BFAF-ADC2B35D247B}"/>
              </a:ext>
            </a:extLst>
          </p:cNvPr>
          <p:cNvPicPr/>
          <p:nvPr/>
        </p:nvPicPr>
        <p:blipFill>
          <a:blip r:embed="rId3" cstate="print"/>
          <a:stretch>
            <a:fillRect/>
          </a:stretch>
        </p:blipFill>
        <p:spPr>
          <a:xfrm>
            <a:off x="776253" y="1754375"/>
            <a:ext cx="1970107" cy="3600458"/>
          </a:xfrm>
          <a:prstGeom prst="rect">
            <a:avLst/>
          </a:prstGeom>
        </p:spPr>
      </p:pic>
      <p:pic>
        <p:nvPicPr>
          <p:cNvPr id="8" name="Picture 7" descr="A close up of a sign&#10;&#10;Description automatically generated">
            <a:extLst>
              <a:ext uri="{FF2B5EF4-FFF2-40B4-BE49-F238E27FC236}">
                <a16:creationId xmlns:a16="http://schemas.microsoft.com/office/drawing/2014/main" id="{C92DEF6C-ADD7-42D7-80B5-BF5321F544C2}"/>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6A9F9183-37B1-4A59-966D-0B1460A2BE9C}"/>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E803D67F-F90C-4E8A-B0E5-09DED4A168EA}"/>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pic>
        <p:nvPicPr>
          <p:cNvPr id="11" name="Picture 10">
            <a:extLst>
              <a:ext uri="{FF2B5EF4-FFF2-40B4-BE49-F238E27FC236}">
                <a16:creationId xmlns:a16="http://schemas.microsoft.com/office/drawing/2014/main" id="{A06057EB-BA8E-4A99-97ED-497D1DE7F113}"/>
              </a:ext>
            </a:extLst>
          </p:cNvPr>
          <p:cNvPicPr/>
          <p:nvPr/>
        </p:nvPicPr>
        <p:blipFill>
          <a:blip r:embed="rId6"/>
          <a:stretch>
            <a:fillRect/>
          </a:stretch>
        </p:blipFill>
        <p:spPr>
          <a:xfrm>
            <a:off x="5264382" y="4454158"/>
            <a:ext cx="6017260" cy="15259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85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5641531" y="3288010"/>
            <a:ext cx="5138808" cy="1097150"/>
          </a:xfrm>
          <a:noFill/>
        </p:spPr>
        <p:txBody>
          <a:bodyPr vert="horz" lIns="91440" tIns="45720" rIns="91440" bIns="45720" rtlCol="0" anchor="b">
            <a:noAutofit/>
          </a:bodyPr>
          <a:lstStyle/>
          <a:p>
            <a:pPr lvl="2" algn="ctr"/>
            <a:br>
              <a:rPr lang="en-US" sz="4800" b="1" kern="1200" dirty="0">
                <a:solidFill>
                  <a:schemeClr val="tx1"/>
                </a:solidFill>
                <a:latin typeface="+mj-lt"/>
                <a:ea typeface="+mj-ea"/>
                <a:cs typeface="+mj-cs"/>
              </a:rPr>
            </a:br>
            <a:r>
              <a:rPr lang="en-US" sz="1400" b="1" dirty="0">
                <a:latin typeface="+mn-lt"/>
              </a:rPr>
              <a:t>type </a:t>
            </a:r>
            <a:r>
              <a:rPr lang="en-US" sz="1400" dirty="0" err="1"/>
              <a:t>begin_repeat</a:t>
            </a:r>
            <a:r>
              <a:rPr lang="en-US" sz="1400" dirty="0"/>
              <a:t>   </a:t>
            </a:r>
            <a:br>
              <a:rPr lang="en-US" sz="1400" dirty="0"/>
            </a:br>
            <a:r>
              <a:rPr lang="en-US" sz="1400" b="1" dirty="0"/>
              <a:t>t</a:t>
            </a:r>
            <a:r>
              <a:rPr lang="en-US" sz="1400" b="1" dirty="0">
                <a:latin typeface="+mn-lt"/>
              </a:rPr>
              <a:t>ype </a:t>
            </a:r>
            <a:r>
              <a:rPr lang="en-US" sz="1400" dirty="0"/>
              <a:t>  </a:t>
            </a:r>
            <a:r>
              <a:rPr lang="en-US" sz="1400" dirty="0" err="1"/>
              <a:t>end_repeat</a:t>
            </a:r>
            <a:r>
              <a:rPr lang="en-US" sz="1400" dirty="0"/>
              <a:t> </a:t>
            </a:r>
            <a:br>
              <a:rPr lang="en-US" sz="1400" dirty="0">
                <a:latin typeface="+mn-lt"/>
              </a:rPr>
            </a:br>
            <a:br>
              <a:rPr lang="en-US" sz="1200" i="1" dirty="0"/>
            </a:br>
            <a:endParaRPr lang="en-US" sz="1200" dirty="0"/>
          </a:p>
        </p:txBody>
      </p:sp>
      <p:pic>
        <p:nvPicPr>
          <p:cNvPr id="16" name="image368.jpeg">
            <a:extLst>
              <a:ext uri="{FF2B5EF4-FFF2-40B4-BE49-F238E27FC236}">
                <a16:creationId xmlns:a16="http://schemas.microsoft.com/office/drawing/2014/main" id="{B1066229-CA88-4A06-9989-3618FDA48F47}"/>
              </a:ext>
            </a:extLst>
          </p:cNvPr>
          <p:cNvPicPr/>
          <p:nvPr/>
        </p:nvPicPr>
        <p:blipFill>
          <a:blip r:embed="rId3" cstate="print"/>
          <a:stretch>
            <a:fillRect/>
          </a:stretch>
        </p:blipFill>
        <p:spPr>
          <a:xfrm>
            <a:off x="670562" y="2128914"/>
            <a:ext cx="2127885" cy="3800475"/>
          </a:xfrm>
          <a:prstGeom prst="rect">
            <a:avLst/>
          </a:prstGeom>
        </p:spPr>
      </p:pic>
      <p:sp>
        <p:nvSpPr>
          <p:cNvPr id="14" name="Rectangle 13">
            <a:extLst>
              <a:ext uri="{FF2B5EF4-FFF2-40B4-BE49-F238E27FC236}">
                <a16:creationId xmlns:a16="http://schemas.microsoft.com/office/drawing/2014/main" id="{5CD0C9F7-895F-4627-9347-7D57AD2403AD}"/>
              </a:ext>
            </a:extLst>
          </p:cNvPr>
          <p:cNvSpPr/>
          <p:nvPr/>
        </p:nvSpPr>
        <p:spPr>
          <a:xfrm>
            <a:off x="2878645" y="3255542"/>
            <a:ext cx="1634387" cy="1200329"/>
          </a:xfrm>
          <a:prstGeom prst="rect">
            <a:avLst/>
          </a:prstGeom>
        </p:spPr>
        <p:txBody>
          <a:bodyPr wrap="square">
            <a:spAutoFit/>
          </a:bodyPr>
          <a:lstStyle/>
          <a:p>
            <a:r>
              <a:rPr lang="en-US" dirty="0">
                <a:latin typeface="Palatino Linotype" panose="02040502050505030304" pitchFamily="18" charset="0"/>
                <a:ea typeface="Palatino Linotype" panose="02040502050505030304" pitchFamily="18" charset="0"/>
                <a:cs typeface="Palatino Linotype" panose="02040502050505030304" pitchFamily="18" charset="0"/>
              </a:rPr>
              <a:t>The user is given the option to add each iteration</a:t>
            </a:r>
            <a:endParaRPr lang="en-US" dirty="0"/>
          </a:p>
        </p:txBody>
      </p:sp>
      <p:pic>
        <p:nvPicPr>
          <p:cNvPr id="8" name="Picture 7" descr="A close up of a sign&#10;&#10;Description automatically generated">
            <a:extLst>
              <a:ext uri="{FF2B5EF4-FFF2-40B4-BE49-F238E27FC236}">
                <a16:creationId xmlns:a16="http://schemas.microsoft.com/office/drawing/2014/main" id="{936DC897-1B37-49CD-BB53-B5AD462FC78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B53C4E5B-396B-4123-BB07-8E5F00703A53}"/>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5A9C7084-49DC-41BD-A8DF-E42470CCF386}"/>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3" name="Rectangle 2">
            <a:extLst>
              <a:ext uri="{FF2B5EF4-FFF2-40B4-BE49-F238E27FC236}">
                <a16:creationId xmlns:a16="http://schemas.microsoft.com/office/drawing/2014/main" id="{E66060FC-6947-4954-8449-B132B4F628FD}"/>
              </a:ext>
            </a:extLst>
          </p:cNvPr>
          <p:cNvSpPr/>
          <p:nvPr/>
        </p:nvSpPr>
        <p:spPr>
          <a:xfrm>
            <a:off x="5641531" y="2169789"/>
            <a:ext cx="3985415" cy="584775"/>
          </a:xfrm>
          <a:prstGeom prst="rect">
            <a:avLst/>
          </a:prstGeom>
        </p:spPr>
        <p:txBody>
          <a:bodyPr wrap="square">
            <a:spAutoFit/>
          </a:bodyPr>
          <a:lstStyle/>
          <a:p>
            <a:r>
              <a:rPr lang="en-US" sz="3200" b="1" dirty="0"/>
              <a:t>Single question repeat</a:t>
            </a:r>
            <a:endParaRPr lang="en-KE" sz="3200" dirty="0"/>
          </a:p>
        </p:txBody>
      </p:sp>
      <p:pic>
        <p:nvPicPr>
          <p:cNvPr id="11" name="Picture 10">
            <a:extLst>
              <a:ext uri="{FF2B5EF4-FFF2-40B4-BE49-F238E27FC236}">
                <a16:creationId xmlns:a16="http://schemas.microsoft.com/office/drawing/2014/main" id="{21542018-92AB-4A87-AB55-11C47F057B5A}"/>
              </a:ext>
            </a:extLst>
          </p:cNvPr>
          <p:cNvPicPr/>
          <p:nvPr/>
        </p:nvPicPr>
        <p:blipFill>
          <a:blip r:embed="rId6"/>
          <a:stretch>
            <a:fillRect/>
          </a:stretch>
        </p:blipFill>
        <p:spPr>
          <a:xfrm>
            <a:off x="5240961" y="3561631"/>
            <a:ext cx="6637598" cy="1520094"/>
          </a:xfrm>
          <a:prstGeom prst="rect">
            <a:avLst/>
          </a:prstGeom>
        </p:spPr>
      </p:pic>
    </p:spTree>
    <p:extLst>
      <p:ext uri="{BB962C8B-B14F-4D97-AF65-F5344CB8AC3E}">
        <p14:creationId xmlns:p14="http://schemas.microsoft.com/office/powerpoint/2010/main" val="380594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4587679" y="2409765"/>
            <a:ext cx="6964239" cy="886605"/>
          </a:xfrm>
          <a:noFill/>
        </p:spPr>
        <p:txBody>
          <a:bodyPr vert="horz" lIns="91440" tIns="45720" rIns="91440" bIns="45720" rtlCol="0" anchor="b">
            <a:noAutofit/>
          </a:bodyPr>
          <a:lstStyle/>
          <a:p>
            <a:pPr lvl="2" algn="ctr"/>
            <a:r>
              <a:rPr lang="en-US" b="1" dirty="0">
                <a:latin typeface="+mn-lt"/>
              </a:rPr>
              <a:t>type </a:t>
            </a:r>
            <a:r>
              <a:rPr lang="en-US" dirty="0" err="1"/>
              <a:t>begin_repeat</a:t>
            </a:r>
            <a:r>
              <a:rPr lang="en-US" dirty="0"/>
              <a:t>   </a:t>
            </a:r>
            <a:br>
              <a:rPr lang="en-US" dirty="0"/>
            </a:br>
            <a:r>
              <a:rPr lang="en-US" b="1" dirty="0"/>
              <a:t>t</a:t>
            </a:r>
            <a:r>
              <a:rPr lang="en-US" b="1" dirty="0">
                <a:latin typeface="+mn-lt"/>
              </a:rPr>
              <a:t>ype </a:t>
            </a:r>
            <a:r>
              <a:rPr lang="en-US" dirty="0"/>
              <a:t>  </a:t>
            </a:r>
            <a:r>
              <a:rPr lang="en-US" dirty="0" err="1"/>
              <a:t>end_repeat</a:t>
            </a:r>
            <a:r>
              <a:rPr lang="en-US" dirty="0"/>
              <a:t> </a:t>
            </a:r>
            <a:endParaRPr lang="en-US" sz="1600" dirty="0"/>
          </a:p>
        </p:txBody>
      </p:sp>
      <p:pic>
        <p:nvPicPr>
          <p:cNvPr id="16" name="image368.jpeg">
            <a:extLst>
              <a:ext uri="{FF2B5EF4-FFF2-40B4-BE49-F238E27FC236}">
                <a16:creationId xmlns:a16="http://schemas.microsoft.com/office/drawing/2014/main" id="{B1066229-CA88-4A06-9989-3618FDA48F47}"/>
              </a:ext>
            </a:extLst>
          </p:cNvPr>
          <p:cNvPicPr/>
          <p:nvPr/>
        </p:nvPicPr>
        <p:blipFill>
          <a:blip r:embed="rId3" cstate="print"/>
          <a:stretch>
            <a:fillRect/>
          </a:stretch>
        </p:blipFill>
        <p:spPr>
          <a:xfrm>
            <a:off x="640082" y="1995678"/>
            <a:ext cx="2127885" cy="3800475"/>
          </a:xfrm>
          <a:prstGeom prst="rect">
            <a:avLst/>
          </a:prstGeom>
        </p:spPr>
      </p:pic>
      <p:sp>
        <p:nvSpPr>
          <p:cNvPr id="14" name="Rectangle 13">
            <a:extLst>
              <a:ext uri="{FF2B5EF4-FFF2-40B4-BE49-F238E27FC236}">
                <a16:creationId xmlns:a16="http://schemas.microsoft.com/office/drawing/2014/main" id="{5CD0C9F7-895F-4627-9347-7D57AD2403AD}"/>
              </a:ext>
            </a:extLst>
          </p:cNvPr>
          <p:cNvSpPr/>
          <p:nvPr/>
        </p:nvSpPr>
        <p:spPr>
          <a:xfrm>
            <a:off x="2953292" y="3296370"/>
            <a:ext cx="1634387" cy="1200329"/>
          </a:xfrm>
          <a:prstGeom prst="rect">
            <a:avLst/>
          </a:prstGeom>
        </p:spPr>
        <p:txBody>
          <a:bodyPr wrap="square">
            <a:spAutoFit/>
          </a:bodyPr>
          <a:lstStyle/>
          <a:p>
            <a:r>
              <a:rPr lang="en-US" dirty="0">
                <a:latin typeface="Palatino Linotype" panose="02040502050505030304" pitchFamily="18" charset="0"/>
                <a:ea typeface="Palatino Linotype" panose="02040502050505030304" pitchFamily="18" charset="0"/>
                <a:cs typeface="Palatino Linotype" panose="02040502050505030304" pitchFamily="18" charset="0"/>
              </a:rPr>
              <a:t>The user is given the option to add each iteration</a:t>
            </a:r>
            <a:endParaRPr lang="en-US" dirty="0"/>
          </a:p>
        </p:txBody>
      </p:sp>
      <p:sp>
        <p:nvSpPr>
          <p:cNvPr id="15" name="Rectangle 14">
            <a:extLst>
              <a:ext uri="{FF2B5EF4-FFF2-40B4-BE49-F238E27FC236}">
                <a16:creationId xmlns:a16="http://schemas.microsoft.com/office/drawing/2014/main" id="{DA008CB0-69FB-488B-80CB-5DDEDB408285}"/>
              </a:ext>
            </a:extLst>
          </p:cNvPr>
          <p:cNvSpPr/>
          <p:nvPr/>
        </p:nvSpPr>
        <p:spPr>
          <a:xfrm>
            <a:off x="5594527" y="5331293"/>
            <a:ext cx="6096000" cy="646331"/>
          </a:xfrm>
          <a:prstGeom prst="rect">
            <a:avLst/>
          </a:prstGeom>
        </p:spPr>
        <p:txBody>
          <a:bodyPr>
            <a:spAutoFit/>
          </a:bodyPr>
          <a:lstStyle/>
          <a:p>
            <a:r>
              <a:rPr lang="en-US" dirty="0">
                <a:latin typeface="Palatino Linotype" panose="02040502050505030304" pitchFamily="18" charset="0"/>
                <a:ea typeface="Palatino Linotype" panose="02040502050505030304" pitchFamily="18" charset="0"/>
                <a:cs typeface="Palatino Linotype" panose="02040502050505030304" pitchFamily="18" charset="0"/>
              </a:rPr>
              <a:t>Use the </a:t>
            </a:r>
            <a:r>
              <a:rPr lang="en-US" b="1" dirty="0" err="1">
                <a:latin typeface="Palatino Linotype" panose="02040502050505030304" pitchFamily="18" charset="0"/>
                <a:ea typeface="Palatino Linotype" panose="02040502050505030304" pitchFamily="18" charset="0"/>
                <a:cs typeface="Palatino Linotype" panose="02040502050505030304" pitchFamily="18" charset="0"/>
              </a:rPr>
              <a:t>repeat_count</a:t>
            </a:r>
            <a:r>
              <a:rPr lang="en-US" b="1" dirty="0">
                <a:latin typeface="Palatino Linotype" panose="02040502050505030304" pitchFamily="18" charset="0"/>
                <a:ea typeface="Palatino Linotype" panose="02040502050505030304" pitchFamily="18" charset="0"/>
                <a:cs typeface="Palatino Linotype" panose="02040502050505030304" pitchFamily="18" charset="0"/>
              </a:rPr>
              <a:t> </a:t>
            </a:r>
            <a:r>
              <a:rPr lang="en-US" dirty="0">
                <a:latin typeface="Palatino Linotype" panose="02040502050505030304" pitchFamily="18" charset="0"/>
                <a:ea typeface="Palatino Linotype" panose="02040502050505030304" pitchFamily="18" charset="0"/>
                <a:cs typeface="Palatino Linotype" panose="02040502050505030304" pitchFamily="18" charset="0"/>
              </a:rPr>
              <a:t>column to deﬁne the number of times a group will repeat.</a:t>
            </a:r>
            <a:endParaRPr lang="en-US" dirty="0"/>
          </a:p>
        </p:txBody>
      </p:sp>
      <p:pic>
        <p:nvPicPr>
          <p:cNvPr id="9" name="Picture 8" descr="A close up of a sign&#10;&#10;Description automatically generated">
            <a:extLst>
              <a:ext uri="{FF2B5EF4-FFF2-40B4-BE49-F238E27FC236}">
                <a16:creationId xmlns:a16="http://schemas.microsoft.com/office/drawing/2014/main" id="{C4A16B77-2E25-460F-8F29-CBEFE3E1DB0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71C32323-A399-4F3B-86F7-E3E73F228E90}"/>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E4D06F2D-E2B1-467D-91C4-6A250DB782E4}"/>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3" name="Rectangle 2">
            <a:extLst>
              <a:ext uri="{FF2B5EF4-FFF2-40B4-BE49-F238E27FC236}">
                <a16:creationId xmlns:a16="http://schemas.microsoft.com/office/drawing/2014/main" id="{5D021B88-27B6-4149-BDDE-D0222211F149}"/>
              </a:ext>
            </a:extLst>
          </p:cNvPr>
          <p:cNvSpPr/>
          <p:nvPr/>
        </p:nvSpPr>
        <p:spPr>
          <a:xfrm>
            <a:off x="6307666" y="1981495"/>
            <a:ext cx="3930691" cy="584775"/>
          </a:xfrm>
          <a:prstGeom prst="rect">
            <a:avLst/>
          </a:prstGeom>
        </p:spPr>
        <p:txBody>
          <a:bodyPr wrap="none">
            <a:spAutoFit/>
          </a:bodyPr>
          <a:lstStyle/>
          <a:p>
            <a:r>
              <a:rPr lang="en-US" sz="3200" b="1" dirty="0"/>
              <a:t>Multi-question repeat</a:t>
            </a:r>
            <a:endParaRPr lang="en-KE" sz="3200" dirty="0"/>
          </a:p>
        </p:txBody>
      </p:sp>
      <p:pic>
        <p:nvPicPr>
          <p:cNvPr id="13" name="Picture 12">
            <a:extLst>
              <a:ext uri="{FF2B5EF4-FFF2-40B4-BE49-F238E27FC236}">
                <a16:creationId xmlns:a16="http://schemas.microsoft.com/office/drawing/2014/main" id="{25966803-C638-4FB9-9AAB-DF58655694CF}"/>
              </a:ext>
            </a:extLst>
          </p:cNvPr>
          <p:cNvPicPr/>
          <p:nvPr/>
        </p:nvPicPr>
        <p:blipFill>
          <a:blip r:embed="rId6"/>
          <a:stretch>
            <a:fillRect/>
          </a:stretch>
        </p:blipFill>
        <p:spPr>
          <a:xfrm>
            <a:off x="5048829" y="3508267"/>
            <a:ext cx="6503089" cy="1611129"/>
          </a:xfrm>
          <a:prstGeom prst="rect">
            <a:avLst/>
          </a:prstGeom>
        </p:spPr>
      </p:pic>
    </p:spTree>
    <p:extLst>
      <p:ext uri="{BB962C8B-B14F-4D97-AF65-F5344CB8AC3E}">
        <p14:creationId xmlns:p14="http://schemas.microsoft.com/office/powerpoint/2010/main" val="247045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648929" y="1789889"/>
            <a:ext cx="6422849" cy="515980"/>
          </a:xfrm>
        </p:spPr>
        <p:txBody>
          <a:bodyPr>
            <a:noAutofit/>
          </a:bodyPr>
          <a:lstStyle/>
          <a:p>
            <a:r>
              <a:rPr lang="en-US" sz="3200" b="1" dirty="0"/>
              <a:t>Adding a relevant condition</a:t>
            </a:r>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648931" y="2438400"/>
            <a:ext cx="6422848" cy="3785419"/>
          </a:xfrm>
        </p:spPr>
        <p:txBody>
          <a:bodyPr>
            <a:normAutofit/>
          </a:bodyPr>
          <a:lstStyle/>
          <a:p>
            <a:pPr marL="0" indent="0">
              <a:buNone/>
            </a:pPr>
            <a:r>
              <a:rPr lang="en-US" sz="2000" dirty="0"/>
              <a:t>You may only want certain questions to appear for some users. </a:t>
            </a:r>
          </a:p>
          <a:p>
            <a:pPr marL="0" indent="0">
              <a:buNone/>
            </a:pPr>
            <a:r>
              <a:rPr lang="en-US" sz="2000" dirty="0"/>
              <a:t>For instance, you  may only want to ask questions about a user’s land ownership if they indeed have land or about their children if you know they have children. </a:t>
            </a:r>
          </a:p>
          <a:p>
            <a:pPr marL="0" indent="0">
              <a:buNone/>
            </a:pPr>
            <a:r>
              <a:rPr lang="en-US" sz="2000" dirty="0"/>
              <a:t>You can use the </a:t>
            </a:r>
            <a:r>
              <a:rPr lang="en-US" sz="2000" b="1" dirty="0"/>
              <a:t>relevant</a:t>
            </a:r>
            <a:r>
              <a:rPr lang="en-US" sz="2000" dirty="0"/>
              <a:t> column to create skip patterns, only asking questions that are relevant to that respondent.</a:t>
            </a:r>
          </a:p>
          <a:p>
            <a:pPr marL="0" indent="0">
              <a:buNone/>
            </a:pPr>
            <a:r>
              <a:rPr lang="en-US" sz="2000" dirty="0"/>
              <a:t>Relevant conditions can be applied also to groups of questions.</a:t>
            </a:r>
          </a:p>
          <a:p>
            <a:endParaRPr lang="en-US" sz="2000" dirty="0"/>
          </a:p>
        </p:txBody>
      </p:sp>
      <p:sp>
        <p:nvSpPr>
          <p:cNvPr id="5" name="Rectangle 4">
            <a:extLst>
              <a:ext uri="{FF2B5EF4-FFF2-40B4-BE49-F238E27FC236}">
                <a16:creationId xmlns:a16="http://schemas.microsoft.com/office/drawing/2014/main" id="{BC218783-127B-46B5-9A55-90E1A577DAEE}"/>
              </a:ext>
            </a:extLst>
          </p:cNvPr>
          <p:cNvSpPr/>
          <p:nvPr/>
        </p:nvSpPr>
        <p:spPr>
          <a:xfrm>
            <a:off x="7800124" y="2047879"/>
            <a:ext cx="3409278" cy="3416320"/>
          </a:xfrm>
          <a:prstGeom prst="rect">
            <a:avLst/>
          </a:prstGeom>
        </p:spPr>
        <p:txBody>
          <a:bodyPr wrap="square">
            <a:spAutoFit/>
          </a:bodyPr>
          <a:lstStyle/>
          <a:p>
            <a:r>
              <a:rPr lang="en-US" dirty="0"/>
              <a:t>Often, comparison operators are used in relevance expressions.</a:t>
            </a:r>
          </a:p>
          <a:p>
            <a:endParaRPr lang="en-US" dirty="0"/>
          </a:p>
          <a:p>
            <a:r>
              <a:rPr lang="en-US" dirty="0"/>
              <a:t> For example:</a:t>
            </a:r>
          </a:p>
          <a:p>
            <a:r>
              <a:rPr lang="en-US" b="1" dirty="0"/>
              <a:t>${age} &lt;= 5 </a:t>
            </a:r>
            <a:r>
              <a:rPr lang="en-US" dirty="0"/>
              <a:t>True if age is ﬁve or less.</a:t>
            </a:r>
          </a:p>
          <a:p>
            <a:endParaRPr lang="en-US" b="1" dirty="0"/>
          </a:p>
          <a:p>
            <a:r>
              <a:rPr lang="en-US" b="1" dirty="0"/>
              <a:t>${</a:t>
            </a:r>
            <a:r>
              <a:rPr lang="en-US" b="1" dirty="0" err="1"/>
              <a:t>has_children</a:t>
            </a:r>
            <a:r>
              <a:rPr lang="en-US" b="1" dirty="0"/>
              <a:t>} = ’yes’ </a:t>
            </a:r>
            <a:r>
              <a:rPr lang="en-US" dirty="0"/>
              <a:t>True if the answer to </a:t>
            </a:r>
            <a:r>
              <a:rPr lang="en-US" dirty="0" err="1"/>
              <a:t>has_children</a:t>
            </a:r>
            <a:r>
              <a:rPr lang="en-US" dirty="0"/>
              <a:t> was yes</a:t>
            </a:r>
          </a:p>
          <a:p>
            <a:endParaRPr lang="en-US" b="1" dirty="0"/>
          </a:p>
          <a:p>
            <a:r>
              <a:rPr lang="en-US" b="1" dirty="0"/>
              <a:t>selected (${</a:t>
            </a:r>
            <a:r>
              <a:rPr lang="en-US" b="1" dirty="0" err="1"/>
              <a:t>has_children</a:t>
            </a:r>
            <a:r>
              <a:rPr lang="en-US" b="1" dirty="0"/>
              <a:t>},’yes’) </a:t>
            </a:r>
            <a:r>
              <a:rPr lang="en-US" dirty="0"/>
              <a:t>for multi select questions</a:t>
            </a:r>
            <a:endParaRPr lang="en-US" b="1" dirty="0"/>
          </a:p>
        </p:txBody>
      </p:sp>
      <p:pic>
        <p:nvPicPr>
          <p:cNvPr id="8" name="Picture 7" descr="A close up of a sign&#10;&#10;Description automatically generated">
            <a:extLst>
              <a:ext uri="{FF2B5EF4-FFF2-40B4-BE49-F238E27FC236}">
                <a16:creationId xmlns:a16="http://schemas.microsoft.com/office/drawing/2014/main" id="{05F18DAF-0E83-4CB6-8C61-BEC9D7F3144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9" name="Picture 8">
            <a:extLst>
              <a:ext uri="{FF2B5EF4-FFF2-40B4-BE49-F238E27FC236}">
                <a16:creationId xmlns:a16="http://schemas.microsoft.com/office/drawing/2014/main" id="{3788A37D-AC9C-4B16-8CC1-221D96BE6B8E}"/>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10" name="Title 1">
            <a:extLst>
              <a:ext uri="{FF2B5EF4-FFF2-40B4-BE49-F238E27FC236}">
                <a16:creationId xmlns:a16="http://schemas.microsoft.com/office/drawing/2014/main" id="{47E0773C-26D7-4CE4-89C3-A2296798B74A}"/>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pic>
        <p:nvPicPr>
          <p:cNvPr id="11" name="Picture 10">
            <a:extLst>
              <a:ext uri="{FF2B5EF4-FFF2-40B4-BE49-F238E27FC236}">
                <a16:creationId xmlns:a16="http://schemas.microsoft.com/office/drawing/2014/main" id="{F8C9BAF2-F15B-4820-B2BC-C59D9E5D4561}"/>
              </a:ext>
            </a:extLst>
          </p:cNvPr>
          <p:cNvPicPr/>
          <p:nvPr/>
        </p:nvPicPr>
        <p:blipFill>
          <a:blip r:embed="rId4"/>
          <a:stretch>
            <a:fillRect/>
          </a:stretch>
        </p:blipFill>
        <p:spPr>
          <a:xfrm>
            <a:off x="982598" y="5408375"/>
            <a:ext cx="6486077" cy="1019222"/>
          </a:xfrm>
          <a:prstGeom prst="rect">
            <a:avLst/>
          </a:prstGeom>
        </p:spPr>
      </p:pic>
    </p:spTree>
    <p:extLst>
      <p:ext uri="{BB962C8B-B14F-4D97-AF65-F5344CB8AC3E}">
        <p14:creationId xmlns:p14="http://schemas.microsoft.com/office/powerpoint/2010/main" val="2607134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320446" y="1855086"/>
            <a:ext cx="2325477" cy="575098"/>
          </a:xfrm>
        </p:spPr>
        <p:txBody>
          <a:bodyPr>
            <a:noAutofit/>
          </a:bodyPr>
          <a:lstStyle/>
          <a:p>
            <a:r>
              <a:rPr lang="en-US" sz="3200" b="1" dirty="0"/>
              <a:t>Choice filter</a:t>
            </a:r>
            <a:endParaRPr lang="en-US" sz="3200" dirty="0"/>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376556" y="2519317"/>
            <a:ext cx="6267435" cy="4054551"/>
          </a:xfrm>
        </p:spPr>
        <p:txBody>
          <a:bodyPr>
            <a:normAutofit/>
          </a:bodyPr>
          <a:lstStyle/>
          <a:p>
            <a:r>
              <a:rPr lang="en-US" sz="2400" dirty="0"/>
              <a:t>To limit the options in a select question based on the answer to a previous question, use a </a:t>
            </a:r>
            <a:r>
              <a:rPr lang="en-US" sz="2400" dirty="0" err="1"/>
              <a:t>choice_ﬁlter</a:t>
            </a:r>
            <a:r>
              <a:rPr lang="en-US" sz="2400" dirty="0"/>
              <a:t> row in the </a:t>
            </a:r>
            <a:r>
              <a:rPr lang="en-US" sz="2400" b="1" dirty="0"/>
              <a:t>survey </a:t>
            </a:r>
            <a:r>
              <a:rPr lang="en-US" sz="2400" dirty="0"/>
              <a:t>sheet, and ﬁlter key columns in the </a:t>
            </a:r>
            <a:r>
              <a:rPr lang="en-US" sz="2400" b="1" dirty="0"/>
              <a:t>choices </a:t>
            </a:r>
            <a:r>
              <a:rPr lang="en-US" sz="2400" dirty="0"/>
              <a:t>sheet.</a:t>
            </a:r>
          </a:p>
          <a:p>
            <a:r>
              <a:rPr lang="en-US" sz="2400" dirty="0"/>
              <a:t>For example, you might ask the user to select a state ﬁrst, and then only display cities within that state. This is called a </a:t>
            </a:r>
            <a:r>
              <a:rPr lang="en-US" sz="2400" dirty="0">
                <a:hlinkClick r:id="rId2"/>
              </a:rPr>
              <a:t>cascading select</a:t>
            </a:r>
            <a:r>
              <a:rPr lang="en-US" sz="2400" dirty="0"/>
              <a:t>, and can be extended to any depth. </a:t>
            </a:r>
            <a:r>
              <a:rPr lang="en-US" sz="2400" dirty="0">
                <a:hlinkClick r:id="rId3"/>
              </a:rPr>
              <a:t>This example</a:t>
            </a:r>
            <a:r>
              <a:rPr lang="en-US" sz="2400" dirty="0"/>
              <a:t> </a:t>
            </a:r>
            <a:r>
              <a:rPr lang="en-US" sz="2400" dirty="0">
                <a:hlinkClick r:id="rId3"/>
              </a:rPr>
              <a:t>form </a:t>
            </a:r>
            <a:r>
              <a:rPr lang="en-US" sz="2400" dirty="0"/>
              <a:t>shows a three-tiered cascade: state, county, city.</a:t>
            </a:r>
          </a:p>
          <a:p>
            <a:pPr marL="0" indent="0">
              <a:buNone/>
            </a:pPr>
            <a:endParaRPr lang="en-US" sz="1800" dirty="0"/>
          </a:p>
          <a:p>
            <a:endParaRPr lang="en-US" sz="1800" dirty="0"/>
          </a:p>
        </p:txBody>
      </p:sp>
      <p:sp>
        <p:nvSpPr>
          <p:cNvPr id="5" name="Rectangle 4">
            <a:extLst>
              <a:ext uri="{FF2B5EF4-FFF2-40B4-BE49-F238E27FC236}">
                <a16:creationId xmlns:a16="http://schemas.microsoft.com/office/drawing/2014/main" id="{BC218783-127B-46B5-9A55-90E1A577DAEE}"/>
              </a:ext>
            </a:extLst>
          </p:cNvPr>
          <p:cNvSpPr/>
          <p:nvPr/>
        </p:nvSpPr>
        <p:spPr>
          <a:xfrm>
            <a:off x="8169775" y="1361439"/>
            <a:ext cx="3409278" cy="369332"/>
          </a:xfrm>
          <a:prstGeom prst="rect">
            <a:avLst/>
          </a:prstGeom>
        </p:spPr>
        <p:txBody>
          <a:bodyPr wrap="square">
            <a:spAutoFit/>
          </a:bodyPr>
          <a:lstStyle/>
          <a:p>
            <a:endParaRPr lang="en-US" b="1" dirty="0"/>
          </a:p>
        </p:txBody>
      </p:sp>
      <p:sp>
        <p:nvSpPr>
          <p:cNvPr id="11" name="TextBox 10">
            <a:extLst>
              <a:ext uri="{FF2B5EF4-FFF2-40B4-BE49-F238E27FC236}">
                <a16:creationId xmlns:a16="http://schemas.microsoft.com/office/drawing/2014/main" id="{DB5A4903-762E-4AAC-AFB2-9FA1A2B8FC74}"/>
              </a:ext>
            </a:extLst>
          </p:cNvPr>
          <p:cNvSpPr txBox="1"/>
          <p:nvPr/>
        </p:nvSpPr>
        <p:spPr>
          <a:xfrm>
            <a:off x="6726825" y="2245518"/>
            <a:ext cx="1875453" cy="369332"/>
          </a:xfrm>
          <a:prstGeom prst="rect">
            <a:avLst/>
          </a:prstGeom>
          <a:noFill/>
        </p:spPr>
        <p:txBody>
          <a:bodyPr wrap="square" rtlCol="0">
            <a:spAutoFit/>
          </a:bodyPr>
          <a:lstStyle/>
          <a:p>
            <a:r>
              <a:rPr lang="en-US" dirty="0"/>
              <a:t>survey sheet</a:t>
            </a:r>
          </a:p>
        </p:txBody>
      </p:sp>
      <p:sp>
        <p:nvSpPr>
          <p:cNvPr id="12" name="TextBox 11">
            <a:extLst>
              <a:ext uri="{FF2B5EF4-FFF2-40B4-BE49-F238E27FC236}">
                <a16:creationId xmlns:a16="http://schemas.microsoft.com/office/drawing/2014/main" id="{16CB5A5D-9E4D-4EA5-8102-31625B9A57AF}"/>
              </a:ext>
            </a:extLst>
          </p:cNvPr>
          <p:cNvSpPr txBox="1"/>
          <p:nvPr/>
        </p:nvSpPr>
        <p:spPr>
          <a:xfrm>
            <a:off x="6726825" y="4637754"/>
            <a:ext cx="1875453" cy="369332"/>
          </a:xfrm>
          <a:prstGeom prst="rect">
            <a:avLst/>
          </a:prstGeom>
          <a:noFill/>
        </p:spPr>
        <p:txBody>
          <a:bodyPr wrap="square" rtlCol="0">
            <a:spAutoFit/>
          </a:bodyPr>
          <a:lstStyle/>
          <a:p>
            <a:r>
              <a:rPr lang="en-US" dirty="0"/>
              <a:t>choices sheet</a:t>
            </a:r>
          </a:p>
        </p:txBody>
      </p:sp>
      <p:graphicFrame>
        <p:nvGraphicFramePr>
          <p:cNvPr id="13" name="Table 12">
            <a:extLst>
              <a:ext uri="{FF2B5EF4-FFF2-40B4-BE49-F238E27FC236}">
                <a16:creationId xmlns:a16="http://schemas.microsoft.com/office/drawing/2014/main" id="{8A9E09F8-1423-4E2A-B911-13CCBF408023}"/>
              </a:ext>
            </a:extLst>
          </p:cNvPr>
          <p:cNvGraphicFramePr>
            <a:graphicFrameLocks noGrp="1"/>
          </p:cNvGraphicFramePr>
          <p:nvPr>
            <p:extLst>
              <p:ext uri="{D42A27DB-BD31-4B8C-83A1-F6EECF244321}">
                <p14:modId xmlns:p14="http://schemas.microsoft.com/office/powerpoint/2010/main" val="1295509635"/>
              </p:ext>
            </p:extLst>
          </p:nvPr>
        </p:nvGraphicFramePr>
        <p:xfrm>
          <a:off x="8169775" y="1737157"/>
          <a:ext cx="3511828" cy="1203960"/>
        </p:xfrm>
        <a:graphic>
          <a:graphicData uri="http://schemas.openxmlformats.org/drawingml/2006/table">
            <a:tbl>
              <a:tblPr/>
              <a:tblGrid>
                <a:gridCol w="916977">
                  <a:extLst>
                    <a:ext uri="{9D8B030D-6E8A-4147-A177-3AD203B41FA5}">
                      <a16:colId xmlns:a16="http://schemas.microsoft.com/office/drawing/2014/main" val="4030294135"/>
                    </a:ext>
                  </a:extLst>
                </a:gridCol>
                <a:gridCol w="468244">
                  <a:extLst>
                    <a:ext uri="{9D8B030D-6E8A-4147-A177-3AD203B41FA5}">
                      <a16:colId xmlns:a16="http://schemas.microsoft.com/office/drawing/2014/main" val="4126174129"/>
                    </a:ext>
                  </a:extLst>
                </a:gridCol>
                <a:gridCol w="468244">
                  <a:extLst>
                    <a:ext uri="{9D8B030D-6E8A-4147-A177-3AD203B41FA5}">
                      <a16:colId xmlns:a16="http://schemas.microsoft.com/office/drawing/2014/main" val="2071028493"/>
                    </a:ext>
                  </a:extLst>
                </a:gridCol>
                <a:gridCol w="1658363">
                  <a:extLst>
                    <a:ext uri="{9D8B030D-6E8A-4147-A177-3AD203B41FA5}">
                      <a16:colId xmlns:a16="http://schemas.microsoft.com/office/drawing/2014/main" val="2489172083"/>
                    </a:ext>
                  </a:extLst>
                </a:gridCol>
              </a:tblGrid>
              <a:tr h="173592">
                <a:tc>
                  <a:txBody>
                    <a:bodyPr/>
                    <a:lstStyle/>
                    <a:p>
                      <a:pPr algn="l" fontAlgn="b"/>
                      <a:r>
                        <a:rPr lang="en-US" sz="1100" b="1" i="0" u="none" strike="noStrike" dirty="0">
                          <a:solidFill>
                            <a:srgbClr val="000000"/>
                          </a:solidFill>
                          <a:effectLst/>
                          <a:latin typeface="Calibri" panose="020F0502020204030204" pitchFamily="34" charset="0"/>
                        </a:rPr>
                        <a:t>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label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err="1">
                          <a:solidFill>
                            <a:srgbClr val="000000"/>
                          </a:solidFill>
                          <a:effectLst/>
                          <a:latin typeface="Calibri" panose="020F0502020204030204" pitchFamily="34" charset="0"/>
                        </a:rPr>
                        <a:t>choice_filter</a:t>
                      </a:r>
                      <a:endParaRPr lang="en-US"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14152"/>
                  </a:ext>
                </a:extLst>
              </a:tr>
              <a:tr h="173592">
                <a:tc>
                  <a:txBody>
                    <a:bodyPr/>
                    <a:lstStyle/>
                    <a:p>
                      <a:pPr algn="l" fontAlgn="b"/>
                      <a:r>
                        <a:rPr lang="en-US" sz="1100" b="0" i="0" u="none" strike="noStrike">
                          <a:solidFill>
                            <a:srgbClr val="000000"/>
                          </a:solidFill>
                          <a:effectLst/>
                          <a:latin typeface="Calibri" panose="020F0502020204030204" pitchFamily="34" charset="0"/>
                        </a:rPr>
                        <a:t>select_one states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815580"/>
                  </a:ext>
                </a:extLst>
              </a:tr>
              <a:tr h="173592">
                <a:tc>
                  <a:txBody>
                    <a:bodyPr/>
                    <a:lstStyle/>
                    <a:p>
                      <a:pPr algn="l" fontAlgn="b"/>
                      <a:r>
                        <a:rPr lang="en-US" sz="1100" b="0" i="0" u="none" strike="noStrike" dirty="0" err="1">
                          <a:solidFill>
                            <a:srgbClr val="000000"/>
                          </a:solidFill>
                          <a:effectLst/>
                          <a:latin typeface="Calibri" panose="020F0502020204030204" pitchFamily="34" charset="0"/>
                        </a:rPr>
                        <a:t>select_one</a:t>
                      </a:r>
                      <a:r>
                        <a:rPr lang="en-US" sz="1100" b="0" i="0" u="none" strike="noStrike" dirty="0">
                          <a:solidFill>
                            <a:srgbClr val="000000"/>
                          </a:solidFill>
                          <a:effectLst/>
                          <a:latin typeface="Calibri" panose="020F0502020204030204" pitchFamily="34" charset="0"/>
                        </a:rPr>
                        <a:t> districts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county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state=${state}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1683948"/>
                  </a:ext>
                </a:extLst>
              </a:tr>
              <a:tr h="281785">
                <a:tc>
                  <a:txBody>
                    <a:bodyPr/>
                    <a:lstStyle/>
                    <a:p>
                      <a:pPr algn="l" fontAlgn="b"/>
                      <a:r>
                        <a:rPr lang="en-US" sz="1100" b="0" i="0" u="none" strike="noStrike" dirty="0" err="1">
                          <a:solidFill>
                            <a:srgbClr val="000000"/>
                          </a:solidFill>
                          <a:effectLst/>
                          <a:latin typeface="Calibri" panose="020F0502020204030204" pitchFamily="34" charset="0"/>
                        </a:rPr>
                        <a:t>select_one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sdlocations</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sdlocation</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sdlocation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state=${state} and district=${district}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251632"/>
                  </a:ext>
                </a:extLst>
              </a:tr>
            </a:tbl>
          </a:graphicData>
        </a:graphic>
      </p:graphicFrame>
      <p:graphicFrame>
        <p:nvGraphicFramePr>
          <p:cNvPr id="14" name="Table 13">
            <a:extLst>
              <a:ext uri="{FF2B5EF4-FFF2-40B4-BE49-F238E27FC236}">
                <a16:creationId xmlns:a16="http://schemas.microsoft.com/office/drawing/2014/main" id="{80463B9F-93B4-4C82-8096-8855B1663A37}"/>
              </a:ext>
            </a:extLst>
          </p:cNvPr>
          <p:cNvGraphicFramePr>
            <a:graphicFrameLocks noGrp="1"/>
          </p:cNvGraphicFramePr>
          <p:nvPr>
            <p:extLst>
              <p:ext uri="{D42A27DB-BD31-4B8C-83A1-F6EECF244321}">
                <p14:modId xmlns:p14="http://schemas.microsoft.com/office/powerpoint/2010/main" val="4104116093"/>
              </p:ext>
            </p:extLst>
          </p:nvPr>
        </p:nvGraphicFramePr>
        <p:xfrm>
          <a:off x="8169776" y="3123004"/>
          <a:ext cx="3511827" cy="3398832"/>
        </p:xfrm>
        <a:graphic>
          <a:graphicData uri="http://schemas.openxmlformats.org/drawingml/2006/table">
            <a:tbl>
              <a:tblPr/>
              <a:tblGrid>
                <a:gridCol w="899160">
                  <a:extLst>
                    <a:ext uri="{9D8B030D-6E8A-4147-A177-3AD203B41FA5}">
                      <a16:colId xmlns:a16="http://schemas.microsoft.com/office/drawing/2014/main" val="306883600"/>
                    </a:ext>
                  </a:extLst>
                </a:gridCol>
                <a:gridCol w="481598">
                  <a:extLst>
                    <a:ext uri="{9D8B030D-6E8A-4147-A177-3AD203B41FA5}">
                      <a16:colId xmlns:a16="http://schemas.microsoft.com/office/drawing/2014/main" val="281709764"/>
                    </a:ext>
                  </a:extLst>
                </a:gridCol>
                <a:gridCol w="756901">
                  <a:extLst>
                    <a:ext uri="{9D8B030D-6E8A-4147-A177-3AD203B41FA5}">
                      <a16:colId xmlns:a16="http://schemas.microsoft.com/office/drawing/2014/main" val="1217855914"/>
                    </a:ext>
                  </a:extLst>
                </a:gridCol>
                <a:gridCol w="509398">
                  <a:extLst>
                    <a:ext uri="{9D8B030D-6E8A-4147-A177-3AD203B41FA5}">
                      <a16:colId xmlns:a16="http://schemas.microsoft.com/office/drawing/2014/main" val="4289078836"/>
                    </a:ext>
                  </a:extLst>
                </a:gridCol>
                <a:gridCol w="864770">
                  <a:extLst>
                    <a:ext uri="{9D8B030D-6E8A-4147-A177-3AD203B41FA5}">
                      <a16:colId xmlns:a16="http://schemas.microsoft.com/office/drawing/2014/main" val="142968170"/>
                    </a:ext>
                  </a:extLst>
                </a:gridCol>
              </a:tblGrid>
              <a:tr h="174433">
                <a:tc>
                  <a:txBody>
                    <a:bodyPr/>
                    <a:lstStyle/>
                    <a:p>
                      <a:pPr algn="l" fontAlgn="b"/>
                      <a:r>
                        <a:rPr lang="en-US" sz="1100" b="1" i="0" u="none" strike="noStrike" dirty="0" err="1">
                          <a:solidFill>
                            <a:srgbClr val="000000"/>
                          </a:solidFill>
                          <a:effectLst/>
                          <a:latin typeface="Calibri" panose="020F0502020204030204" pitchFamily="34" charset="0"/>
                        </a:rPr>
                        <a:t>list_name</a:t>
                      </a:r>
                      <a:endParaRPr lang="en-US" sz="1100" b="1"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name</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label</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state</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district</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487997"/>
                  </a:ext>
                </a:extLst>
              </a:tr>
              <a:tr h="174433">
                <a:tc>
                  <a:txBody>
                    <a:bodyPr/>
                    <a:lstStyle/>
                    <a:p>
                      <a:pPr algn="l" fontAlgn="b"/>
                      <a:r>
                        <a:rPr lang="en-US" sz="1100" b="0" i="0" u="none" strike="noStrike">
                          <a:solidFill>
                            <a:srgbClr val="000000"/>
                          </a:solidFill>
                          <a:effectLst/>
                          <a:latin typeface="Calibri" panose="020F0502020204030204" pitchFamily="34" charset="0"/>
                        </a:rPr>
                        <a:t>states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Beirut</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074843"/>
                  </a:ext>
                </a:extLst>
              </a:tr>
              <a:tr h="174433">
                <a:tc>
                  <a:txBody>
                    <a:bodyPr/>
                    <a:lstStyle/>
                    <a:p>
                      <a:pPr algn="l" fontAlgn="b"/>
                      <a:r>
                        <a:rPr lang="en-US" sz="1100" b="0" i="0" u="none" strike="noStrike" dirty="0">
                          <a:solidFill>
                            <a:srgbClr val="000000"/>
                          </a:solidFill>
                          <a:effectLst/>
                          <a:latin typeface="Calibri" panose="020F0502020204030204" pitchFamily="34" charset="0"/>
                        </a:rPr>
                        <a:t>states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Bekaa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709217"/>
                  </a:ext>
                </a:extLst>
              </a:tr>
              <a:tr h="174433">
                <a:tc>
                  <a:txBody>
                    <a:bodyPr/>
                    <a:lstStyle/>
                    <a:p>
                      <a:pPr algn="l" fontAlgn="b"/>
                      <a:r>
                        <a:rPr lang="en-US" sz="1100" b="0" i="0" u="none" strike="noStrike" dirty="0">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Beirut</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947948"/>
                  </a:ext>
                </a:extLst>
              </a:tr>
              <a:tr h="284825">
                <a:tc>
                  <a:txBody>
                    <a:bodyPr/>
                    <a:lstStyle/>
                    <a:p>
                      <a:pPr algn="l" fontAlgn="b"/>
                      <a:r>
                        <a:rPr lang="en-US" sz="1100" b="0" i="0" u="none" strike="noStrike" dirty="0">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Baalbeck</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486859"/>
                  </a:ext>
                </a:extLst>
              </a:tr>
              <a:tr h="174433">
                <a:tc>
                  <a:txBody>
                    <a:bodyPr/>
                    <a:lstStyle/>
                    <a:p>
                      <a:pPr algn="l" fontAlgn="b"/>
                      <a:r>
                        <a:rPr lang="en-US" sz="1100" b="0" i="0" u="none" strike="noStrike">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103</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Hermel</a:t>
                      </a:r>
                      <a:endParaRPr lang="en-US" sz="1100" b="0"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182764"/>
                  </a:ext>
                </a:extLst>
              </a:tr>
              <a:tr h="284825">
                <a:tc>
                  <a:txBody>
                    <a:bodyPr/>
                    <a:lstStyle/>
                    <a:p>
                      <a:pPr algn="l" fontAlgn="b"/>
                      <a:r>
                        <a:rPr lang="en-US" sz="1100" b="0" i="0" u="none" strike="noStrike" dirty="0">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104</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Rashaya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893118"/>
                  </a:ext>
                </a:extLst>
              </a:tr>
              <a:tr h="341492">
                <a:tc>
                  <a:txBody>
                    <a:bodyPr/>
                    <a:lstStyle/>
                    <a:p>
                      <a:pPr algn="l" fontAlgn="b"/>
                      <a:r>
                        <a:rPr lang="en-US" sz="1100" b="0" i="0" u="none" strike="noStrike">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105</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West Beqaa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999591"/>
                  </a:ext>
                </a:extLst>
              </a:tr>
              <a:tr h="174433">
                <a:tc>
                  <a:txBody>
                    <a:bodyPr/>
                    <a:lstStyle/>
                    <a:p>
                      <a:pPr algn="l" fontAlgn="b"/>
                      <a:r>
                        <a:rPr lang="en-US" sz="1100" b="0" i="0" u="none" strike="noStrike">
                          <a:solidFill>
                            <a:srgbClr val="000000"/>
                          </a:solidFill>
                          <a:effectLst/>
                          <a:latin typeface="Calibri" panose="020F0502020204030204" pitchFamily="34" charset="0"/>
                        </a:rPr>
                        <a:t>districts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106</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Zahle</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5037206"/>
                  </a:ext>
                </a:extLst>
              </a:tr>
              <a:tr h="284825">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Achrafieh</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826729"/>
                  </a:ext>
                </a:extLst>
              </a:tr>
              <a:tr h="341492">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Tarek Jadedeh</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4567913"/>
                  </a:ext>
                </a:extLst>
              </a:tr>
              <a:tr h="284825">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203</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Msaytbi</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407151"/>
                  </a:ext>
                </a:extLst>
              </a:tr>
              <a:tr h="174433">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204</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Mazraa</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094208"/>
                  </a:ext>
                </a:extLst>
              </a:tr>
              <a:tr h="174433">
                <a:tc>
                  <a:txBody>
                    <a:bodyPr/>
                    <a:lstStyle/>
                    <a:p>
                      <a:pPr algn="l" fontAlgn="b"/>
                      <a:r>
                        <a:rPr lang="en-US" sz="1100" b="0" i="0" u="none" strike="noStrike">
                          <a:solidFill>
                            <a:srgbClr val="000000"/>
                          </a:solidFill>
                          <a:effectLst/>
                          <a:latin typeface="Calibri" panose="020F0502020204030204" pitchFamily="34" charset="0"/>
                        </a:rPr>
                        <a:t>sdclocations</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205</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Arseal</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019739"/>
                  </a:ext>
                </a:extLst>
              </a:tr>
              <a:tr h="174433">
                <a:tc>
                  <a:txBody>
                    <a:bodyPr/>
                    <a:lstStyle/>
                    <a:p>
                      <a:pPr algn="l" fontAlgn="b"/>
                      <a:r>
                        <a:rPr lang="en-US" sz="1100" b="0" i="0" u="none" strike="noStrike" dirty="0" err="1">
                          <a:solidFill>
                            <a:srgbClr val="000000"/>
                          </a:solidFill>
                          <a:effectLst/>
                          <a:latin typeface="Calibri" panose="020F0502020204030204" pitchFamily="34" charset="0"/>
                        </a:rPr>
                        <a:t>sdclocations</a:t>
                      </a:r>
                      <a:endParaRPr lang="en-US" sz="1100" b="0"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206</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Labweh</a:t>
                      </a:r>
                      <a:endParaRPr lang="en-US" sz="1100" b="0" i="0" u="none" strike="noStrike" dirty="0">
                        <a:solidFill>
                          <a:srgbClr val="000000"/>
                        </a:solidFill>
                        <a:effectLst/>
                        <a:latin typeface="Calibri" panose="020F0502020204030204" pitchFamily="34" charset="0"/>
                      </a:endParaRP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102</a:t>
                      </a:r>
                    </a:p>
                  </a:txBody>
                  <a:tcPr marL="7400" marR="7400" marT="74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387757"/>
                  </a:ext>
                </a:extLst>
              </a:tr>
            </a:tbl>
          </a:graphicData>
        </a:graphic>
      </p:graphicFrame>
      <p:pic>
        <p:nvPicPr>
          <p:cNvPr id="15" name="Picture 14" descr="A close up of a sign&#10;&#10;Description automatically generated">
            <a:extLst>
              <a:ext uri="{FF2B5EF4-FFF2-40B4-BE49-F238E27FC236}">
                <a16:creationId xmlns:a16="http://schemas.microsoft.com/office/drawing/2014/main" id="{6ADAE024-561C-49AD-9CFC-0359244F7B69}"/>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6" name="Picture 15">
            <a:extLst>
              <a:ext uri="{FF2B5EF4-FFF2-40B4-BE49-F238E27FC236}">
                <a16:creationId xmlns:a16="http://schemas.microsoft.com/office/drawing/2014/main" id="{1F92EFF4-0E13-4184-A8B7-AAD3C531C876}"/>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7" name="Title 1">
            <a:extLst>
              <a:ext uri="{FF2B5EF4-FFF2-40B4-BE49-F238E27FC236}">
                <a16:creationId xmlns:a16="http://schemas.microsoft.com/office/drawing/2014/main" id="{7D0166BB-6AC6-4D5B-932B-636AB202DFA5}"/>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2407469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648930" y="1721796"/>
            <a:ext cx="6422849" cy="796624"/>
          </a:xfrm>
        </p:spPr>
        <p:txBody>
          <a:bodyPr>
            <a:normAutofit/>
          </a:bodyPr>
          <a:lstStyle/>
          <a:p>
            <a:r>
              <a:rPr lang="en-US" sz="3200" b="1" dirty="0"/>
              <a:t>Required Questions</a:t>
            </a:r>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648931" y="2438400"/>
            <a:ext cx="6422848" cy="3785419"/>
          </a:xfrm>
        </p:spPr>
        <p:txBody>
          <a:bodyPr>
            <a:normAutofit/>
          </a:bodyPr>
          <a:lstStyle/>
          <a:p>
            <a:r>
              <a:rPr lang="en-US" sz="2000" dirty="0"/>
              <a:t>By default, users are able to skip questions in a form. To make a question required, put yes in the required column.</a:t>
            </a:r>
          </a:p>
          <a:p>
            <a:r>
              <a:rPr lang="en-US" sz="2000" dirty="0"/>
              <a:t>Required questions are marked with a small asterisk to the left of the question label. You can optionally include a </a:t>
            </a:r>
            <a:r>
              <a:rPr lang="en-US" sz="2000" b="1" dirty="0" err="1"/>
              <a:t>required_message</a:t>
            </a:r>
            <a:r>
              <a:rPr lang="en-US" sz="2000" b="1" dirty="0"/>
              <a:t> </a:t>
            </a:r>
            <a:r>
              <a:rPr lang="en-US" sz="2000" dirty="0"/>
              <a:t>which will be displayed to the user who tries to advance the form without answering the question.</a:t>
            </a:r>
          </a:p>
          <a:p>
            <a:endParaRPr lang="en-US" sz="2000" dirty="0"/>
          </a:p>
        </p:txBody>
      </p:sp>
      <p:pic>
        <p:nvPicPr>
          <p:cNvPr id="4" name="image365.jpeg">
            <a:extLst>
              <a:ext uri="{FF2B5EF4-FFF2-40B4-BE49-F238E27FC236}">
                <a16:creationId xmlns:a16="http://schemas.microsoft.com/office/drawing/2014/main" id="{93D1F608-CFDD-41B0-82E0-EF9B52B8E029}"/>
              </a:ext>
            </a:extLst>
          </p:cNvPr>
          <p:cNvPicPr/>
          <p:nvPr/>
        </p:nvPicPr>
        <p:blipFill>
          <a:blip r:embed="rId2" cstate="print"/>
          <a:stretch>
            <a:fillRect/>
          </a:stretch>
        </p:blipFill>
        <p:spPr>
          <a:xfrm>
            <a:off x="7535050" y="2685705"/>
            <a:ext cx="2217057" cy="3785419"/>
          </a:xfrm>
          <a:prstGeom prst="rect">
            <a:avLst/>
          </a:prstGeom>
          <a:effectLst/>
        </p:spPr>
      </p:pic>
      <p:pic>
        <p:nvPicPr>
          <p:cNvPr id="5" name="Picture 4">
            <a:extLst>
              <a:ext uri="{FF2B5EF4-FFF2-40B4-BE49-F238E27FC236}">
                <a16:creationId xmlns:a16="http://schemas.microsoft.com/office/drawing/2014/main" id="{1BCCED10-BC11-4C0E-B669-FD661DF99F75}"/>
              </a:ext>
            </a:extLst>
          </p:cNvPr>
          <p:cNvPicPr>
            <a:picLocks noChangeAspect="1"/>
          </p:cNvPicPr>
          <p:nvPr/>
        </p:nvPicPr>
        <p:blipFill>
          <a:blip r:embed="rId3"/>
          <a:stretch>
            <a:fillRect/>
          </a:stretch>
        </p:blipFill>
        <p:spPr>
          <a:xfrm>
            <a:off x="9959034" y="2685706"/>
            <a:ext cx="2127688" cy="3798137"/>
          </a:xfrm>
          <a:prstGeom prst="rect">
            <a:avLst/>
          </a:prstGeom>
        </p:spPr>
      </p:pic>
      <p:graphicFrame>
        <p:nvGraphicFramePr>
          <p:cNvPr id="8" name="Table 7">
            <a:extLst>
              <a:ext uri="{FF2B5EF4-FFF2-40B4-BE49-F238E27FC236}">
                <a16:creationId xmlns:a16="http://schemas.microsoft.com/office/drawing/2014/main" id="{9016C305-FCA9-4A83-A7FE-23D8C0E73A2D}"/>
              </a:ext>
            </a:extLst>
          </p:cNvPr>
          <p:cNvGraphicFramePr>
            <a:graphicFrameLocks noGrp="1"/>
          </p:cNvGraphicFramePr>
          <p:nvPr>
            <p:extLst>
              <p:ext uri="{D42A27DB-BD31-4B8C-83A1-F6EECF244321}">
                <p14:modId xmlns:p14="http://schemas.microsoft.com/office/powerpoint/2010/main" val="3077524641"/>
              </p:ext>
            </p:extLst>
          </p:nvPr>
        </p:nvGraphicFramePr>
        <p:xfrm>
          <a:off x="846306" y="5097294"/>
          <a:ext cx="5554496" cy="660410"/>
        </p:xfrm>
        <a:graphic>
          <a:graphicData uri="http://schemas.openxmlformats.org/drawingml/2006/table">
            <a:tbl>
              <a:tblPr firstRow="1" firstCol="1" lastRow="1" lastCol="1" bandRow="1" bandCol="1"/>
              <a:tblGrid>
                <a:gridCol w="472438">
                  <a:extLst>
                    <a:ext uri="{9D8B030D-6E8A-4147-A177-3AD203B41FA5}">
                      <a16:colId xmlns:a16="http://schemas.microsoft.com/office/drawing/2014/main" val="110877083"/>
                    </a:ext>
                  </a:extLst>
                </a:gridCol>
                <a:gridCol w="559041">
                  <a:extLst>
                    <a:ext uri="{9D8B030D-6E8A-4147-A177-3AD203B41FA5}">
                      <a16:colId xmlns:a16="http://schemas.microsoft.com/office/drawing/2014/main" val="1987935567"/>
                    </a:ext>
                  </a:extLst>
                </a:gridCol>
                <a:gridCol w="1640509">
                  <a:extLst>
                    <a:ext uri="{9D8B030D-6E8A-4147-A177-3AD203B41FA5}">
                      <a16:colId xmlns:a16="http://schemas.microsoft.com/office/drawing/2014/main" val="2849304552"/>
                    </a:ext>
                  </a:extLst>
                </a:gridCol>
                <a:gridCol w="725204">
                  <a:extLst>
                    <a:ext uri="{9D8B030D-6E8A-4147-A177-3AD203B41FA5}">
                      <a16:colId xmlns:a16="http://schemas.microsoft.com/office/drawing/2014/main" val="1336190783"/>
                    </a:ext>
                  </a:extLst>
                </a:gridCol>
                <a:gridCol w="2157304">
                  <a:extLst>
                    <a:ext uri="{9D8B030D-6E8A-4147-A177-3AD203B41FA5}">
                      <a16:colId xmlns:a16="http://schemas.microsoft.com/office/drawing/2014/main" val="202030665"/>
                    </a:ext>
                  </a:extLst>
                </a:gridCol>
              </a:tblGrid>
              <a:tr h="330205">
                <a:tc>
                  <a:txBody>
                    <a:bodyPr/>
                    <a:lstStyle/>
                    <a:p>
                      <a:pPr marL="51435" marR="51435" algn="ctr">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type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label</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required</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marR="0">
                        <a:lnSpc>
                          <a:spcPts val="1255"/>
                        </a:lnSpc>
                        <a:spcBef>
                          <a:spcPts val="0"/>
                        </a:spcBef>
                        <a:spcAft>
                          <a:spcPts val="0"/>
                        </a:spcAft>
                      </a:pPr>
                      <a:r>
                        <a:rPr lang="en-US" sz="1200">
                          <a:effectLst/>
                          <a:latin typeface="Tahoma" panose="020B0604030504040204" pitchFamily="34" charset="0"/>
                          <a:ea typeface="Palatino Linotype" panose="02040502050505030304" pitchFamily="18" charset="0"/>
                          <a:cs typeface="Palatino Linotype" panose="02040502050505030304" pitchFamily="18" charset="0"/>
                        </a:rPr>
                        <a:t>required_message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130051"/>
                  </a:ext>
                </a:extLst>
              </a:tr>
              <a:tr h="330205">
                <a:tc>
                  <a:txBody>
                    <a:bodyPr/>
                    <a:lstStyle/>
                    <a:p>
                      <a:pPr marL="48895" marR="51435" algn="ctr">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text</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marR="0">
                        <a:lnSpc>
                          <a:spcPts val="1335"/>
                        </a:lnSpc>
                        <a:spcBef>
                          <a:spcPts val="0"/>
                        </a:spcBef>
                        <a:spcAft>
                          <a:spcPts val="0"/>
                        </a:spcAft>
                      </a:pPr>
                      <a:r>
                        <a:rPr lang="en-US" sz="1200">
                          <a:effectLst/>
                          <a:latin typeface="Palatino Linotype" panose="02040502050505030304" pitchFamily="18" charset="0"/>
                          <a:ea typeface="Palatino Linotype" panose="02040502050505030304" pitchFamily="18" charset="0"/>
                          <a:cs typeface="Palatino Linotype" panose="02040502050505030304" pitchFamily="18" charset="0"/>
                        </a:rPr>
                        <a:t>name</a:t>
                      </a:r>
                      <a:endParaRPr lang="en-US" sz="110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What is your name?</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835"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yes</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marR="0">
                        <a:lnSpc>
                          <a:spcPts val="1335"/>
                        </a:lnSpc>
                        <a:spcBef>
                          <a:spcPts val="0"/>
                        </a:spcBef>
                        <a:spcAft>
                          <a:spcPts val="0"/>
                        </a:spcAft>
                      </a:pPr>
                      <a:r>
                        <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rPr>
                        <a:t>Please answer the question.</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585675"/>
                  </a:ext>
                </a:extLst>
              </a:tr>
            </a:tbl>
          </a:graphicData>
        </a:graphic>
      </p:graphicFrame>
      <p:pic>
        <p:nvPicPr>
          <p:cNvPr id="9" name="Picture 8" descr="A close up of a sign&#10;&#10;Description automatically generated">
            <a:extLst>
              <a:ext uri="{FF2B5EF4-FFF2-40B4-BE49-F238E27FC236}">
                <a16:creationId xmlns:a16="http://schemas.microsoft.com/office/drawing/2014/main" id="{E1E07ACA-CF74-4579-8460-8FDB936F9A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885124C3-3E98-4DAA-8BE0-B6E6BC287EB9}"/>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9B4C31E3-9C18-4F2E-AB27-DEBBD68772FD}"/>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898837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323BF-2004-413A-B1B3-7E3E68A09F8B}"/>
              </a:ext>
            </a:extLst>
          </p:cNvPr>
          <p:cNvSpPr>
            <a:spLocks noGrp="1"/>
          </p:cNvSpPr>
          <p:nvPr>
            <p:ph idx="1"/>
          </p:nvPr>
        </p:nvSpPr>
        <p:spPr>
          <a:xfrm>
            <a:off x="559160" y="2515875"/>
            <a:ext cx="6493394" cy="2516614"/>
          </a:xfrm>
        </p:spPr>
        <p:txBody>
          <a:bodyPr anchor="ctr">
            <a:normAutofit lnSpcReduction="10000"/>
          </a:bodyPr>
          <a:lstStyle/>
          <a:p>
            <a:pPr marL="0" indent="0">
              <a:buNone/>
            </a:pPr>
            <a:r>
              <a:rPr lang="en-US" sz="1700" dirty="0"/>
              <a:t>To validate or restrict response values, use the </a:t>
            </a:r>
            <a:r>
              <a:rPr lang="en-US" sz="1700" b="1" dirty="0"/>
              <a:t>constraint</a:t>
            </a:r>
            <a:r>
              <a:rPr lang="en-US" sz="1700" dirty="0"/>
              <a:t> column.</a:t>
            </a:r>
          </a:p>
          <a:p>
            <a:pPr marL="0" indent="0">
              <a:buNone/>
            </a:pPr>
            <a:r>
              <a:rPr lang="en-US" sz="1700" dirty="0"/>
              <a:t>The constraint expression will be evaluated when the user advances to the next screen. </a:t>
            </a:r>
          </a:p>
          <a:p>
            <a:pPr marL="0" indent="0">
              <a:buNone/>
            </a:pPr>
            <a:r>
              <a:rPr lang="en-US" sz="1700" dirty="0"/>
              <a:t>If the expression evaluates to </a:t>
            </a:r>
            <a:r>
              <a:rPr lang="en-US" sz="1700" b="1" dirty="0"/>
              <a:t>True</a:t>
            </a:r>
            <a:r>
              <a:rPr lang="en-US" sz="1700" dirty="0"/>
              <a:t>, the form advances as usual. If </a:t>
            </a:r>
            <a:r>
              <a:rPr lang="en-US" sz="1700" b="1" dirty="0"/>
              <a:t>False</a:t>
            </a:r>
            <a:r>
              <a:rPr lang="en-US" sz="1700" dirty="0"/>
              <a:t>, the form does not advance and the </a:t>
            </a:r>
            <a:r>
              <a:rPr lang="en-US" sz="1700" b="1" dirty="0" err="1"/>
              <a:t>constraint_message</a:t>
            </a:r>
            <a:r>
              <a:rPr lang="en-US" sz="1700" b="1" dirty="0"/>
              <a:t> </a:t>
            </a:r>
            <a:r>
              <a:rPr lang="en-US" sz="1700" dirty="0"/>
              <a:t>is displayed.</a:t>
            </a:r>
          </a:p>
          <a:p>
            <a:pPr marL="0" indent="0">
              <a:buNone/>
            </a:pPr>
            <a:r>
              <a:rPr lang="en-US" sz="1700" dirty="0"/>
              <a:t>The entered value of the response is represented in the expression with a single dot (.).</a:t>
            </a:r>
          </a:p>
          <a:p>
            <a:pPr marL="0" indent="0">
              <a:buNone/>
            </a:pPr>
            <a:r>
              <a:rPr lang="en-US" sz="1700" dirty="0"/>
              <a:t>Constraint expressions often use comparison operators and regular expressions. </a:t>
            </a:r>
          </a:p>
        </p:txBody>
      </p:sp>
      <p:pic>
        <p:nvPicPr>
          <p:cNvPr id="6" name="Picture 5" descr="A close up of a sign&#10;&#10;Description automatically generated">
            <a:extLst>
              <a:ext uri="{FF2B5EF4-FFF2-40B4-BE49-F238E27FC236}">
                <a16:creationId xmlns:a16="http://schemas.microsoft.com/office/drawing/2014/main" id="{BE6DFFF4-1A79-476A-8D44-DCB0B0E750B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7" name="Picture 6">
            <a:extLst>
              <a:ext uri="{FF2B5EF4-FFF2-40B4-BE49-F238E27FC236}">
                <a16:creationId xmlns:a16="http://schemas.microsoft.com/office/drawing/2014/main" id="{98FB28BA-5E78-4C60-8F1D-0F1991D43AD9}"/>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itle 1">
            <a:extLst>
              <a:ext uri="{FF2B5EF4-FFF2-40B4-BE49-F238E27FC236}">
                <a16:creationId xmlns:a16="http://schemas.microsoft.com/office/drawing/2014/main" id="{4035BA91-1B3C-44BB-8AC9-FD06EBAA69CD}"/>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
        <p:nvSpPr>
          <p:cNvPr id="9" name="Rectangle 8">
            <a:extLst>
              <a:ext uri="{FF2B5EF4-FFF2-40B4-BE49-F238E27FC236}">
                <a16:creationId xmlns:a16="http://schemas.microsoft.com/office/drawing/2014/main" id="{AE266213-A90A-415A-A178-587BD1780CB3}"/>
              </a:ext>
            </a:extLst>
          </p:cNvPr>
          <p:cNvSpPr/>
          <p:nvPr/>
        </p:nvSpPr>
        <p:spPr>
          <a:xfrm>
            <a:off x="559159" y="1931100"/>
            <a:ext cx="1943353" cy="584775"/>
          </a:xfrm>
          <a:prstGeom prst="rect">
            <a:avLst/>
          </a:prstGeom>
        </p:spPr>
        <p:txBody>
          <a:bodyPr wrap="none">
            <a:spAutoFit/>
          </a:bodyPr>
          <a:lstStyle/>
          <a:p>
            <a:r>
              <a:rPr lang="en-US" sz="3200" b="1" dirty="0"/>
              <a:t>Constraint</a:t>
            </a:r>
            <a:endParaRPr lang="en-KE" sz="3200" b="1" dirty="0"/>
          </a:p>
        </p:txBody>
      </p:sp>
      <p:sp>
        <p:nvSpPr>
          <p:cNvPr id="10" name="Rectangle 9">
            <a:extLst>
              <a:ext uri="{FF2B5EF4-FFF2-40B4-BE49-F238E27FC236}">
                <a16:creationId xmlns:a16="http://schemas.microsoft.com/office/drawing/2014/main" id="{2F138298-DCDE-49B5-BB71-69D9F3EAA067}"/>
              </a:ext>
            </a:extLst>
          </p:cNvPr>
          <p:cNvSpPr/>
          <p:nvPr/>
        </p:nvSpPr>
        <p:spPr>
          <a:xfrm>
            <a:off x="8189989" y="2515875"/>
            <a:ext cx="3150322" cy="2308324"/>
          </a:xfrm>
          <a:prstGeom prst="rect">
            <a:avLst/>
          </a:prstGeom>
        </p:spPr>
        <p:txBody>
          <a:bodyPr wrap="square">
            <a:spAutoFit/>
          </a:bodyPr>
          <a:lstStyle/>
          <a:p>
            <a:r>
              <a:rPr lang="en-US" dirty="0"/>
              <a:t>For example:</a:t>
            </a:r>
          </a:p>
          <a:p>
            <a:r>
              <a:rPr lang="en-US" dirty="0"/>
              <a:t>the basic syntax is:    “. RULE”</a:t>
            </a:r>
          </a:p>
          <a:p>
            <a:r>
              <a:rPr lang="en-US" dirty="0"/>
              <a:t>. &gt;= 18     True if response is greater than or equal to 18.</a:t>
            </a:r>
          </a:p>
          <a:p>
            <a:r>
              <a:rPr lang="en-US" dirty="0"/>
              <a:t>. &lt; 20 and . &gt; 200   True if the response is between 20 and 200.</a:t>
            </a:r>
          </a:p>
          <a:p>
            <a:r>
              <a:rPr lang="en-US" dirty="0"/>
              <a:t>${VARIABLE}.RULE</a:t>
            </a:r>
          </a:p>
        </p:txBody>
      </p:sp>
      <p:pic>
        <p:nvPicPr>
          <p:cNvPr id="11" name="Picture 10">
            <a:extLst>
              <a:ext uri="{FF2B5EF4-FFF2-40B4-BE49-F238E27FC236}">
                <a16:creationId xmlns:a16="http://schemas.microsoft.com/office/drawing/2014/main" id="{457624C8-6D5F-46D7-A054-1E286BBB6AD4}"/>
              </a:ext>
            </a:extLst>
          </p:cNvPr>
          <p:cNvPicPr/>
          <p:nvPr/>
        </p:nvPicPr>
        <p:blipFill>
          <a:blip r:embed="rId4"/>
          <a:stretch>
            <a:fillRect/>
          </a:stretch>
        </p:blipFill>
        <p:spPr>
          <a:xfrm>
            <a:off x="2502512" y="5182127"/>
            <a:ext cx="5949339" cy="614091"/>
          </a:xfrm>
          <a:prstGeom prst="rect">
            <a:avLst/>
          </a:prstGeom>
        </p:spPr>
      </p:pic>
    </p:spTree>
    <p:extLst>
      <p:ext uri="{BB962C8B-B14F-4D97-AF65-F5344CB8AC3E}">
        <p14:creationId xmlns:p14="http://schemas.microsoft.com/office/powerpoint/2010/main" val="724409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AC19-3D7D-4912-BB3B-F44E94C90B32}"/>
              </a:ext>
            </a:extLst>
          </p:cNvPr>
          <p:cNvSpPr>
            <a:spLocks noGrp="1"/>
          </p:cNvSpPr>
          <p:nvPr>
            <p:ph type="title"/>
          </p:nvPr>
        </p:nvSpPr>
        <p:spPr>
          <a:xfrm>
            <a:off x="-156285" y="1850142"/>
            <a:ext cx="4611553" cy="679817"/>
          </a:xfrm>
        </p:spPr>
        <p:txBody>
          <a:bodyPr>
            <a:normAutofit fontScale="90000"/>
          </a:bodyPr>
          <a:lstStyle/>
          <a:p>
            <a:pPr algn="ctr"/>
            <a:r>
              <a:rPr lang="en-US" sz="3200" b="1" dirty="0"/>
              <a:t>Comparison operators in constraint </a:t>
            </a:r>
          </a:p>
        </p:txBody>
      </p:sp>
      <p:graphicFrame>
        <p:nvGraphicFramePr>
          <p:cNvPr id="5" name="Content Placeholder 4">
            <a:extLst>
              <a:ext uri="{FF2B5EF4-FFF2-40B4-BE49-F238E27FC236}">
                <a16:creationId xmlns:a16="http://schemas.microsoft.com/office/drawing/2014/main" id="{E710587F-FB8A-4906-8FBA-38A9AF35FFC3}"/>
              </a:ext>
            </a:extLst>
          </p:cNvPr>
          <p:cNvGraphicFramePr>
            <a:graphicFrameLocks noGrp="1"/>
          </p:cNvGraphicFramePr>
          <p:nvPr>
            <p:ph idx="1"/>
            <p:extLst>
              <p:ext uri="{D42A27DB-BD31-4B8C-83A1-F6EECF244321}">
                <p14:modId xmlns:p14="http://schemas.microsoft.com/office/powerpoint/2010/main" val="2284178327"/>
              </p:ext>
            </p:extLst>
          </p:nvPr>
        </p:nvGraphicFramePr>
        <p:xfrm>
          <a:off x="5029200" y="1543857"/>
          <a:ext cx="6688249" cy="4989620"/>
        </p:xfrm>
        <a:graphic>
          <a:graphicData uri="http://schemas.openxmlformats.org/drawingml/2006/table">
            <a:tbl>
              <a:tblPr firstRow="1" bandRow="1">
                <a:tableStyleId>{5C22544A-7EE6-4342-B048-85BDC9FD1C3A}</a:tableStyleId>
              </a:tblPr>
              <a:tblGrid>
                <a:gridCol w="1537993">
                  <a:extLst>
                    <a:ext uri="{9D8B030D-6E8A-4147-A177-3AD203B41FA5}">
                      <a16:colId xmlns:a16="http://schemas.microsoft.com/office/drawing/2014/main" val="2660574186"/>
                    </a:ext>
                  </a:extLst>
                </a:gridCol>
                <a:gridCol w="1537993">
                  <a:extLst>
                    <a:ext uri="{9D8B030D-6E8A-4147-A177-3AD203B41FA5}">
                      <a16:colId xmlns:a16="http://schemas.microsoft.com/office/drawing/2014/main" val="3026374707"/>
                    </a:ext>
                  </a:extLst>
                </a:gridCol>
                <a:gridCol w="1640156">
                  <a:extLst>
                    <a:ext uri="{9D8B030D-6E8A-4147-A177-3AD203B41FA5}">
                      <a16:colId xmlns:a16="http://schemas.microsoft.com/office/drawing/2014/main" val="1098156425"/>
                    </a:ext>
                  </a:extLst>
                </a:gridCol>
                <a:gridCol w="1972107">
                  <a:extLst>
                    <a:ext uri="{9D8B030D-6E8A-4147-A177-3AD203B41FA5}">
                      <a16:colId xmlns:a16="http://schemas.microsoft.com/office/drawing/2014/main" val="4083352058"/>
                    </a:ext>
                  </a:extLst>
                </a:gridCol>
              </a:tblGrid>
              <a:tr h="532788">
                <a:tc>
                  <a:txBody>
                    <a:bodyPr/>
                    <a:lstStyle/>
                    <a:p>
                      <a:r>
                        <a:rPr lang="en-US" b="1" dirty="0">
                          <a:effectLst/>
                        </a:rPr>
                        <a:t> Operator</a:t>
                      </a:r>
                    </a:p>
                  </a:txBody>
                  <a:tcPr marL="121920" marR="121920" marT="60960" marB="60960" anchor="ctr"/>
                </a:tc>
                <a:tc>
                  <a:txBody>
                    <a:bodyPr/>
                    <a:lstStyle/>
                    <a:p>
                      <a:r>
                        <a:rPr lang="en-US" b="1" dirty="0">
                          <a:effectLst/>
                        </a:rPr>
                        <a:t>Explanation</a:t>
                      </a:r>
                    </a:p>
                  </a:txBody>
                  <a:tcPr marL="121920" marR="121920" marT="60960" marB="60960" anchor="ctr"/>
                </a:tc>
                <a:tc>
                  <a:txBody>
                    <a:bodyPr/>
                    <a:lstStyle/>
                    <a:p>
                      <a:r>
                        <a:rPr lang="en-US" b="1">
                          <a:effectLst/>
                        </a:rPr>
                        <a:t>Example</a:t>
                      </a:r>
                    </a:p>
                  </a:txBody>
                  <a:tcPr marL="121920" marR="121920" marT="60960" marB="60960" anchor="ctr"/>
                </a:tc>
                <a:tc>
                  <a:txBody>
                    <a:bodyPr/>
                    <a:lstStyle/>
                    <a:p>
                      <a:r>
                        <a:rPr lang="en-US" b="1">
                          <a:effectLst/>
                        </a:rPr>
                        <a:t>Notes</a:t>
                      </a:r>
                    </a:p>
                  </a:txBody>
                  <a:tcPr marL="121920" marR="121920" marT="60960" marB="60960" anchor="ctr"/>
                </a:tc>
                <a:extLst>
                  <a:ext uri="{0D108BD9-81ED-4DB2-BD59-A6C34878D82A}">
                    <a16:rowId xmlns:a16="http://schemas.microsoft.com/office/drawing/2014/main" val="684800220"/>
                  </a:ext>
                </a:extLst>
              </a:tr>
              <a:tr h="902860">
                <a:tc>
                  <a:txBody>
                    <a:bodyPr/>
                    <a:lstStyle/>
                    <a:p>
                      <a:pPr fontAlgn="ctr"/>
                      <a:r>
                        <a:rPr lang="en-US">
                          <a:effectLst/>
                        </a:rPr>
                        <a:t>=</a:t>
                      </a:r>
                    </a:p>
                  </a:txBody>
                  <a:tcPr marL="121920" marR="121920" marT="60960" marB="60960" anchor="ctr"/>
                </a:tc>
                <a:tc>
                  <a:txBody>
                    <a:bodyPr/>
                    <a:lstStyle/>
                    <a:p>
                      <a:pPr fontAlgn="ctr"/>
                      <a:r>
                        <a:rPr lang="en-US">
                          <a:effectLst/>
                        </a:rPr>
                        <a:t>equal to</a:t>
                      </a:r>
                    </a:p>
                  </a:txBody>
                  <a:tcPr marL="121920" marR="121920" marT="60960" marB="60960" anchor="ctr"/>
                </a:tc>
                <a:tc>
                  <a:txBody>
                    <a:bodyPr/>
                    <a:lstStyle/>
                    <a:p>
                      <a:pPr fontAlgn="ctr"/>
                      <a:r>
                        <a:rPr lang="en-US">
                          <a:effectLst/>
                        </a:rPr>
                        <a:t>${enrolled} = 'yes'</a:t>
                      </a:r>
                    </a:p>
                  </a:txBody>
                  <a:tcPr marL="121920" marR="121920" marT="60960" marB="60960" anchor="ctr"/>
                </a:tc>
                <a:tc>
                  <a:txBody>
                    <a:bodyPr/>
                    <a:lstStyle/>
                    <a:p>
                      <a:pPr fontAlgn="ctr"/>
                      <a:r>
                        <a:rPr lang="en-US">
                          <a:effectLst/>
                        </a:rPr>
                        <a:t>Can compare numbers or strings.</a:t>
                      </a:r>
                    </a:p>
                  </a:txBody>
                  <a:tcPr marL="121920" marR="121920" marT="60960" marB="60960" anchor="ctr"/>
                </a:tc>
                <a:extLst>
                  <a:ext uri="{0D108BD9-81ED-4DB2-BD59-A6C34878D82A}">
                    <a16:rowId xmlns:a16="http://schemas.microsoft.com/office/drawing/2014/main" val="1715206319"/>
                  </a:ext>
                </a:extLst>
              </a:tr>
              <a:tr h="902860">
                <a:tc>
                  <a:txBody>
                    <a:bodyPr/>
                    <a:lstStyle/>
                    <a:p>
                      <a:pPr fontAlgn="ctr"/>
                      <a:r>
                        <a:rPr lang="en-US">
                          <a:effectLst/>
                        </a:rPr>
                        <a:t>!=</a:t>
                      </a:r>
                    </a:p>
                  </a:txBody>
                  <a:tcPr marL="121920" marR="121920" marT="60960" marB="60960" anchor="ctr"/>
                </a:tc>
                <a:tc>
                  <a:txBody>
                    <a:bodyPr/>
                    <a:lstStyle/>
                    <a:p>
                      <a:pPr fontAlgn="ctr"/>
                      <a:r>
                        <a:rPr lang="en-US">
                          <a:effectLst/>
                        </a:rPr>
                        <a:t>not equal to</a:t>
                      </a:r>
                    </a:p>
                  </a:txBody>
                  <a:tcPr marL="121920" marR="121920" marT="60960" marB="60960" anchor="ctr"/>
                </a:tc>
                <a:tc>
                  <a:txBody>
                    <a:bodyPr/>
                    <a:lstStyle/>
                    <a:p>
                      <a:pPr fontAlgn="ctr"/>
                      <a:r>
                        <a:rPr lang="en-US" dirty="0">
                          <a:effectLst/>
                        </a:rPr>
                        <a:t>${enrolled} != 'yes'</a:t>
                      </a:r>
                    </a:p>
                  </a:txBody>
                  <a:tcPr marL="121920" marR="121920" marT="60960" marB="60960" anchor="ctr"/>
                </a:tc>
                <a:tc>
                  <a:txBody>
                    <a:bodyPr/>
                    <a:lstStyle/>
                    <a:p>
                      <a:pPr fontAlgn="ctr"/>
                      <a:r>
                        <a:rPr lang="en-US">
                          <a:effectLst/>
                        </a:rPr>
                        <a:t>Can compare numbers or strings.</a:t>
                      </a:r>
                    </a:p>
                  </a:txBody>
                  <a:tcPr marL="121920" marR="121920" marT="60960" marB="60960" anchor="ctr"/>
                </a:tc>
                <a:extLst>
                  <a:ext uri="{0D108BD9-81ED-4DB2-BD59-A6C34878D82A}">
                    <a16:rowId xmlns:a16="http://schemas.microsoft.com/office/drawing/2014/main" val="3345063534"/>
                  </a:ext>
                </a:extLst>
              </a:tr>
              <a:tr h="532788">
                <a:tc>
                  <a:txBody>
                    <a:bodyPr/>
                    <a:lstStyle/>
                    <a:p>
                      <a:pPr fontAlgn="ctr"/>
                      <a:r>
                        <a:rPr lang="en-US">
                          <a:effectLst/>
                        </a:rPr>
                        <a:t>&gt;</a:t>
                      </a:r>
                    </a:p>
                  </a:txBody>
                  <a:tcPr marL="121920" marR="121920" marT="60960" marB="60960" anchor="ctr"/>
                </a:tc>
                <a:tc>
                  <a:txBody>
                    <a:bodyPr/>
                    <a:lstStyle/>
                    <a:p>
                      <a:pPr fontAlgn="ctr"/>
                      <a:r>
                        <a:rPr lang="en-US">
                          <a:effectLst/>
                        </a:rPr>
                        <a:t>greater than</a:t>
                      </a:r>
                    </a:p>
                  </a:txBody>
                  <a:tcPr marL="121920" marR="121920" marT="60960" marB="60960" anchor="ctr"/>
                </a:tc>
                <a:tc>
                  <a:txBody>
                    <a:bodyPr/>
                    <a:lstStyle/>
                    <a:p>
                      <a:pPr fontAlgn="ctr"/>
                      <a:r>
                        <a:rPr lang="en-US" dirty="0">
                          <a:effectLst/>
                        </a:rPr>
                        <a:t>${age} &gt; 17</a:t>
                      </a:r>
                    </a:p>
                  </a:txBody>
                  <a:tcPr marL="121920" marR="121920" marT="60960" marB="60960" anchor="ctr"/>
                </a:tc>
                <a:tc>
                  <a:txBody>
                    <a:bodyPr/>
                    <a:lstStyle/>
                    <a:p>
                      <a:pPr fontAlgn="ctr"/>
                      <a:r>
                        <a:rPr lang="en-US">
                          <a:effectLst/>
                        </a:rPr>
                        <a:t> </a:t>
                      </a:r>
                    </a:p>
                  </a:txBody>
                  <a:tcPr marL="121920" marR="121920" marT="60960" marB="60960" anchor="ctr"/>
                </a:tc>
                <a:extLst>
                  <a:ext uri="{0D108BD9-81ED-4DB2-BD59-A6C34878D82A}">
                    <a16:rowId xmlns:a16="http://schemas.microsoft.com/office/drawing/2014/main" val="3940434282"/>
                  </a:ext>
                </a:extLst>
              </a:tr>
              <a:tr h="750748">
                <a:tc>
                  <a:txBody>
                    <a:bodyPr/>
                    <a:lstStyle/>
                    <a:p>
                      <a:pPr fontAlgn="ctr"/>
                      <a:r>
                        <a:rPr lang="en-US">
                          <a:effectLst/>
                        </a:rPr>
                        <a:t>&gt;=</a:t>
                      </a:r>
                    </a:p>
                  </a:txBody>
                  <a:tcPr marL="121920" marR="121920" marT="60960" marB="60960" anchor="ctr"/>
                </a:tc>
                <a:tc>
                  <a:txBody>
                    <a:bodyPr/>
                    <a:lstStyle/>
                    <a:p>
                      <a:pPr fontAlgn="ctr"/>
                      <a:r>
                        <a:rPr lang="en-US">
                          <a:effectLst/>
                        </a:rPr>
                        <a:t>greater than or equal to</a:t>
                      </a:r>
                    </a:p>
                  </a:txBody>
                  <a:tcPr marL="121920" marR="121920" marT="60960" marB="60960" anchor="ctr"/>
                </a:tc>
                <a:tc>
                  <a:txBody>
                    <a:bodyPr/>
                    <a:lstStyle/>
                    <a:p>
                      <a:pPr fontAlgn="ctr"/>
                      <a:r>
                        <a:rPr lang="en-US" dirty="0">
                          <a:effectLst/>
                        </a:rPr>
                        <a:t>${age} &gt;= 18</a:t>
                      </a:r>
                    </a:p>
                  </a:txBody>
                  <a:tcPr marL="121920" marR="121920" marT="60960" marB="60960" anchor="ctr"/>
                </a:tc>
                <a:tc>
                  <a:txBody>
                    <a:bodyPr/>
                    <a:lstStyle/>
                    <a:p>
                      <a:pPr fontAlgn="ctr"/>
                      <a:r>
                        <a:rPr lang="en-US">
                          <a:effectLst/>
                        </a:rPr>
                        <a:t> </a:t>
                      </a:r>
                    </a:p>
                  </a:txBody>
                  <a:tcPr marL="121920" marR="121920" marT="60960" marB="60960" anchor="ctr"/>
                </a:tc>
                <a:extLst>
                  <a:ext uri="{0D108BD9-81ED-4DB2-BD59-A6C34878D82A}">
                    <a16:rowId xmlns:a16="http://schemas.microsoft.com/office/drawing/2014/main" val="3132996328"/>
                  </a:ext>
                </a:extLst>
              </a:tr>
              <a:tr h="532788">
                <a:tc>
                  <a:txBody>
                    <a:bodyPr/>
                    <a:lstStyle/>
                    <a:p>
                      <a:pPr fontAlgn="ctr"/>
                      <a:r>
                        <a:rPr lang="en-US">
                          <a:effectLst/>
                        </a:rPr>
                        <a:t>&lt;</a:t>
                      </a:r>
                    </a:p>
                  </a:txBody>
                  <a:tcPr marL="121920" marR="121920" marT="60960" marB="60960" anchor="ctr"/>
                </a:tc>
                <a:tc>
                  <a:txBody>
                    <a:bodyPr/>
                    <a:lstStyle/>
                    <a:p>
                      <a:pPr fontAlgn="ctr"/>
                      <a:r>
                        <a:rPr lang="en-US">
                          <a:effectLst/>
                        </a:rPr>
                        <a:t>less than</a:t>
                      </a:r>
                    </a:p>
                  </a:txBody>
                  <a:tcPr marL="121920" marR="121920" marT="60960" marB="60960" anchor="ctr"/>
                </a:tc>
                <a:tc>
                  <a:txBody>
                    <a:bodyPr/>
                    <a:lstStyle/>
                    <a:p>
                      <a:pPr fontAlgn="ctr"/>
                      <a:r>
                        <a:rPr lang="en-US">
                          <a:effectLst/>
                        </a:rPr>
                        <a:t>${age} &lt; 65</a:t>
                      </a:r>
                    </a:p>
                  </a:txBody>
                  <a:tcPr marL="121920" marR="121920" marT="60960" marB="60960" anchor="ctr"/>
                </a:tc>
                <a:tc>
                  <a:txBody>
                    <a:bodyPr/>
                    <a:lstStyle/>
                    <a:p>
                      <a:pPr fontAlgn="ctr"/>
                      <a:r>
                        <a:rPr lang="en-US">
                          <a:effectLst/>
                        </a:rPr>
                        <a:t> </a:t>
                      </a:r>
                    </a:p>
                  </a:txBody>
                  <a:tcPr marL="121920" marR="121920" marT="60960" marB="60960" anchor="ctr"/>
                </a:tc>
                <a:extLst>
                  <a:ext uri="{0D108BD9-81ED-4DB2-BD59-A6C34878D82A}">
                    <a16:rowId xmlns:a16="http://schemas.microsoft.com/office/drawing/2014/main" val="3250847919"/>
                  </a:ext>
                </a:extLst>
              </a:tr>
              <a:tr h="750748">
                <a:tc>
                  <a:txBody>
                    <a:bodyPr/>
                    <a:lstStyle/>
                    <a:p>
                      <a:pPr fontAlgn="ctr"/>
                      <a:r>
                        <a:rPr lang="en-US">
                          <a:effectLst/>
                        </a:rPr>
                        <a:t>&lt;=</a:t>
                      </a:r>
                    </a:p>
                  </a:txBody>
                  <a:tcPr marL="121920" marR="121920" marT="60960" marB="60960" anchor="ctr"/>
                </a:tc>
                <a:tc>
                  <a:txBody>
                    <a:bodyPr/>
                    <a:lstStyle/>
                    <a:p>
                      <a:pPr fontAlgn="ctr"/>
                      <a:r>
                        <a:rPr lang="en-US">
                          <a:effectLst/>
                        </a:rPr>
                        <a:t>less than or equal to</a:t>
                      </a:r>
                    </a:p>
                  </a:txBody>
                  <a:tcPr marL="121920" marR="121920" marT="60960" marB="60960" anchor="ctr"/>
                </a:tc>
                <a:tc>
                  <a:txBody>
                    <a:bodyPr/>
                    <a:lstStyle/>
                    <a:p>
                      <a:pPr fontAlgn="ctr"/>
                      <a:r>
                        <a:rPr lang="en-US">
                          <a:effectLst/>
                        </a:rPr>
                        <a:t>${age} &lt;= 64</a:t>
                      </a:r>
                    </a:p>
                  </a:txBody>
                  <a:tcPr marL="121920" marR="121920" marT="60960" marB="60960" anchor="ctr"/>
                </a:tc>
                <a:tc>
                  <a:txBody>
                    <a:bodyPr/>
                    <a:lstStyle/>
                    <a:p>
                      <a:pPr fontAlgn="ctr"/>
                      <a:r>
                        <a:rPr lang="en-US" dirty="0">
                          <a:effectLst/>
                        </a:rPr>
                        <a:t> </a:t>
                      </a:r>
                    </a:p>
                  </a:txBody>
                  <a:tcPr marL="121920" marR="121920" marT="60960" marB="60960" anchor="ctr"/>
                </a:tc>
                <a:extLst>
                  <a:ext uri="{0D108BD9-81ED-4DB2-BD59-A6C34878D82A}">
                    <a16:rowId xmlns:a16="http://schemas.microsoft.com/office/drawing/2014/main" val="2664677351"/>
                  </a:ext>
                </a:extLst>
              </a:tr>
            </a:tbl>
          </a:graphicData>
        </a:graphic>
      </p:graphicFrame>
      <p:sp>
        <p:nvSpPr>
          <p:cNvPr id="6" name="Rectangle 5">
            <a:extLst>
              <a:ext uri="{FF2B5EF4-FFF2-40B4-BE49-F238E27FC236}">
                <a16:creationId xmlns:a16="http://schemas.microsoft.com/office/drawing/2014/main" id="{65EB8269-EFD3-482A-B82C-943B6BF6848C}"/>
              </a:ext>
            </a:extLst>
          </p:cNvPr>
          <p:cNvSpPr/>
          <p:nvPr/>
        </p:nvSpPr>
        <p:spPr>
          <a:xfrm>
            <a:off x="293042" y="2743758"/>
            <a:ext cx="4162226" cy="2031325"/>
          </a:xfrm>
          <a:prstGeom prst="rect">
            <a:avLst/>
          </a:prstGeom>
        </p:spPr>
        <p:txBody>
          <a:bodyPr wrap="square">
            <a:spAutoFit/>
          </a:bodyPr>
          <a:lstStyle/>
          <a:p>
            <a:r>
              <a:rPr lang="en-US" dirty="0"/>
              <a:t>Comparison operators are used to compare values. The result of a comparison is always True or False.</a:t>
            </a:r>
          </a:p>
          <a:p>
            <a:endParaRPr lang="en-US" dirty="0"/>
          </a:p>
          <a:p>
            <a:r>
              <a:rPr lang="en-US" b="1" dirty="0"/>
              <a:t>Warning</a:t>
            </a:r>
            <a:r>
              <a:rPr lang="en-US" dirty="0"/>
              <a:t>!!!!</a:t>
            </a:r>
          </a:p>
          <a:p>
            <a:r>
              <a:rPr lang="en-US" b="1" dirty="0"/>
              <a:t>The relational operators (&gt;, &gt;=, &lt;, &lt;=) only work with numbers.</a:t>
            </a:r>
          </a:p>
        </p:txBody>
      </p:sp>
      <p:pic>
        <p:nvPicPr>
          <p:cNvPr id="7" name="Picture 6" descr="A close up of a sign&#10;&#10;Description automatically generated">
            <a:extLst>
              <a:ext uri="{FF2B5EF4-FFF2-40B4-BE49-F238E27FC236}">
                <a16:creationId xmlns:a16="http://schemas.microsoft.com/office/drawing/2014/main" id="{FDBA7A95-2140-4CBF-BB0E-CD33CB03025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5267502D-61CF-4F75-8CF5-3AF29993F83C}"/>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AD549A7F-EFF3-4AD8-B715-3F47B798646B}"/>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3394165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AC19-3D7D-4912-BB3B-F44E94C90B32}"/>
              </a:ext>
            </a:extLst>
          </p:cNvPr>
          <p:cNvSpPr>
            <a:spLocks noGrp="1"/>
          </p:cNvSpPr>
          <p:nvPr>
            <p:ph type="title"/>
          </p:nvPr>
        </p:nvSpPr>
        <p:spPr>
          <a:xfrm>
            <a:off x="337399" y="2045791"/>
            <a:ext cx="4007796" cy="852768"/>
          </a:xfrm>
        </p:spPr>
        <p:txBody>
          <a:bodyPr>
            <a:normAutofit fontScale="90000"/>
          </a:bodyPr>
          <a:lstStyle/>
          <a:p>
            <a:pPr algn="ctr"/>
            <a:r>
              <a:rPr lang="en-US" sz="3200" b="1" dirty="0"/>
              <a:t>Boolean operators in constraints</a:t>
            </a:r>
          </a:p>
        </p:txBody>
      </p:sp>
      <p:graphicFrame>
        <p:nvGraphicFramePr>
          <p:cNvPr id="5" name="Content Placeholder 4">
            <a:extLst>
              <a:ext uri="{FF2B5EF4-FFF2-40B4-BE49-F238E27FC236}">
                <a16:creationId xmlns:a16="http://schemas.microsoft.com/office/drawing/2014/main" id="{E710587F-FB8A-4906-8FBA-38A9AF35FFC3}"/>
              </a:ext>
            </a:extLst>
          </p:cNvPr>
          <p:cNvGraphicFramePr>
            <a:graphicFrameLocks noGrp="1"/>
          </p:cNvGraphicFramePr>
          <p:nvPr>
            <p:ph idx="1"/>
            <p:extLst>
              <p:ext uri="{D42A27DB-BD31-4B8C-83A1-F6EECF244321}">
                <p14:modId xmlns:p14="http://schemas.microsoft.com/office/powerpoint/2010/main" val="184555492"/>
              </p:ext>
            </p:extLst>
          </p:nvPr>
        </p:nvGraphicFramePr>
        <p:xfrm>
          <a:off x="5204298" y="2221173"/>
          <a:ext cx="6460155" cy="3148495"/>
        </p:xfrm>
        <a:graphic>
          <a:graphicData uri="http://schemas.openxmlformats.org/drawingml/2006/table">
            <a:tbl>
              <a:tblPr firstRow="1" bandRow="1">
                <a:tableStyleId>{5C22544A-7EE6-4342-B048-85BDC9FD1C3A}</a:tableStyleId>
              </a:tblPr>
              <a:tblGrid>
                <a:gridCol w="2106738">
                  <a:extLst>
                    <a:ext uri="{9D8B030D-6E8A-4147-A177-3AD203B41FA5}">
                      <a16:colId xmlns:a16="http://schemas.microsoft.com/office/drawing/2014/main" val="2660574186"/>
                    </a:ext>
                  </a:extLst>
                </a:gridCol>
                <a:gridCol w="2106738">
                  <a:extLst>
                    <a:ext uri="{9D8B030D-6E8A-4147-A177-3AD203B41FA5}">
                      <a16:colId xmlns:a16="http://schemas.microsoft.com/office/drawing/2014/main" val="3026374707"/>
                    </a:ext>
                  </a:extLst>
                </a:gridCol>
                <a:gridCol w="2246679">
                  <a:extLst>
                    <a:ext uri="{9D8B030D-6E8A-4147-A177-3AD203B41FA5}">
                      <a16:colId xmlns:a16="http://schemas.microsoft.com/office/drawing/2014/main" val="1098156425"/>
                    </a:ext>
                  </a:extLst>
                </a:gridCol>
              </a:tblGrid>
              <a:tr h="709827">
                <a:tc>
                  <a:txBody>
                    <a:bodyPr/>
                    <a:lstStyle/>
                    <a:p>
                      <a:br>
                        <a:rPr lang="en-US" b="1" dirty="0">
                          <a:effectLst/>
                        </a:rPr>
                      </a:br>
                      <a:endParaRPr lang="en-US" b="1" dirty="0">
                        <a:effectLst/>
                      </a:endParaRPr>
                    </a:p>
                  </a:txBody>
                  <a:tcPr marL="121920" marR="121920" marT="60960" marB="60960" anchor="ctr"/>
                </a:tc>
                <a:tc>
                  <a:txBody>
                    <a:bodyPr/>
                    <a:lstStyle/>
                    <a:p>
                      <a:r>
                        <a:rPr lang="en-US" b="1" dirty="0">
                          <a:effectLst/>
                        </a:rPr>
                        <a:t>Explanation</a:t>
                      </a:r>
                    </a:p>
                  </a:txBody>
                  <a:tcPr marL="121920" marR="121920" marT="60960" marB="60960" anchor="ctr"/>
                </a:tc>
                <a:tc>
                  <a:txBody>
                    <a:bodyPr/>
                    <a:lstStyle/>
                    <a:p>
                      <a:r>
                        <a:rPr lang="en-US" b="1" dirty="0">
                          <a:effectLst/>
                        </a:rPr>
                        <a:t>Example</a:t>
                      </a:r>
                      <a:endParaRPr lang="en-US" dirty="0"/>
                    </a:p>
                  </a:txBody>
                  <a:tcPr/>
                </a:tc>
                <a:extLst>
                  <a:ext uri="{0D108BD9-81ED-4DB2-BD59-A6C34878D82A}">
                    <a16:rowId xmlns:a16="http://schemas.microsoft.com/office/drawing/2014/main" val="684800220"/>
                  </a:ext>
                </a:extLst>
              </a:tr>
              <a:tr h="1115706">
                <a:tc>
                  <a:txBody>
                    <a:bodyPr/>
                    <a:lstStyle/>
                    <a:p>
                      <a:pPr fontAlgn="ctr"/>
                      <a:r>
                        <a:rPr lang="en-US">
                          <a:effectLst/>
                        </a:rPr>
                        <a:t>and</a:t>
                      </a:r>
                    </a:p>
                  </a:txBody>
                  <a:tcPr marL="121920" marR="121920" marT="60960" marB="60960" anchor="ctr"/>
                </a:tc>
                <a:tc>
                  <a:txBody>
                    <a:bodyPr/>
                    <a:lstStyle/>
                    <a:p>
                      <a:pPr fontAlgn="ctr"/>
                      <a:r>
                        <a:rPr lang="en-US">
                          <a:effectLst/>
                        </a:rPr>
                        <a:t>True if the expressions before and after are True</a:t>
                      </a:r>
                    </a:p>
                  </a:txBody>
                  <a:tcPr marL="121920" marR="121920" marT="60960" marB="60960" anchor="ctr"/>
                </a:tc>
                <a:tc>
                  <a:txBody>
                    <a:bodyPr/>
                    <a:lstStyle/>
                    <a:p>
                      <a:pPr fontAlgn="ctr"/>
                      <a:r>
                        <a:rPr lang="en-US" dirty="0">
                          <a:effectLst/>
                        </a:rPr>
                        <a:t>${age} &gt; -1 and ${age} &lt; 120</a:t>
                      </a:r>
                    </a:p>
                  </a:txBody>
                  <a:tcPr marL="121920" marR="121920" marT="60960" marB="60960" anchor="ctr"/>
                </a:tc>
                <a:extLst>
                  <a:ext uri="{0D108BD9-81ED-4DB2-BD59-A6C34878D82A}">
                    <a16:rowId xmlns:a16="http://schemas.microsoft.com/office/drawing/2014/main" val="1715206319"/>
                  </a:ext>
                </a:extLst>
              </a:tr>
              <a:tr h="1322962">
                <a:tc>
                  <a:txBody>
                    <a:bodyPr/>
                    <a:lstStyle/>
                    <a:p>
                      <a:pPr fontAlgn="ctr"/>
                      <a:r>
                        <a:rPr lang="en-US" dirty="0">
                          <a:effectLst/>
                        </a:rPr>
                        <a:t>or</a:t>
                      </a:r>
                    </a:p>
                  </a:txBody>
                  <a:tcPr marL="121920" marR="121920" marT="60960" marB="60960" anchor="ctr"/>
                </a:tc>
                <a:tc>
                  <a:txBody>
                    <a:bodyPr/>
                    <a:lstStyle/>
                    <a:p>
                      <a:pPr fontAlgn="ctr"/>
                      <a:r>
                        <a:rPr lang="en-US">
                          <a:effectLst/>
                        </a:rPr>
                        <a:t>True if either of the expressions before or after are True</a:t>
                      </a:r>
                    </a:p>
                  </a:txBody>
                  <a:tcPr marL="121920" marR="121920" marT="60960" marB="60960" anchor="ctr"/>
                </a:tc>
                <a:tc>
                  <a:txBody>
                    <a:bodyPr/>
                    <a:lstStyle/>
                    <a:p>
                      <a:pPr fontAlgn="ctr"/>
                      <a:r>
                        <a:rPr lang="en-US" dirty="0">
                          <a:effectLst/>
                        </a:rPr>
                        <a:t>${age} &lt; 19 or ${age} &gt; 64</a:t>
                      </a:r>
                    </a:p>
                  </a:txBody>
                  <a:tcPr marL="121920" marR="121920" marT="60960" marB="60960" anchor="ctr"/>
                </a:tc>
                <a:extLst>
                  <a:ext uri="{0D108BD9-81ED-4DB2-BD59-A6C34878D82A}">
                    <a16:rowId xmlns:a16="http://schemas.microsoft.com/office/drawing/2014/main" val="3345063534"/>
                  </a:ext>
                </a:extLst>
              </a:tr>
            </a:tbl>
          </a:graphicData>
        </a:graphic>
      </p:graphicFrame>
      <p:sp>
        <p:nvSpPr>
          <p:cNvPr id="6" name="Rectangle 5">
            <a:extLst>
              <a:ext uri="{FF2B5EF4-FFF2-40B4-BE49-F238E27FC236}">
                <a16:creationId xmlns:a16="http://schemas.microsoft.com/office/drawing/2014/main" id="{65EB8269-EFD3-482A-B82C-943B6BF6848C}"/>
              </a:ext>
            </a:extLst>
          </p:cNvPr>
          <p:cNvSpPr/>
          <p:nvPr/>
        </p:nvSpPr>
        <p:spPr>
          <a:xfrm>
            <a:off x="632298" y="3428998"/>
            <a:ext cx="4107326" cy="923330"/>
          </a:xfrm>
          <a:prstGeom prst="rect">
            <a:avLst/>
          </a:prstGeom>
        </p:spPr>
        <p:txBody>
          <a:bodyPr wrap="square">
            <a:spAutoFit/>
          </a:bodyPr>
          <a:lstStyle/>
          <a:p>
            <a:r>
              <a:rPr lang="en-US" dirty="0"/>
              <a:t>Boolean operators combine two True or False values into a single True or False value.</a:t>
            </a:r>
          </a:p>
        </p:txBody>
      </p:sp>
      <p:pic>
        <p:nvPicPr>
          <p:cNvPr id="7" name="Picture 6" descr="A close up of a sign&#10;&#10;Description automatically generated">
            <a:extLst>
              <a:ext uri="{FF2B5EF4-FFF2-40B4-BE49-F238E27FC236}">
                <a16:creationId xmlns:a16="http://schemas.microsoft.com/office/drawing/2014/main" id="{6A60CB28-9C31-4F00-A67F-E91E6E9F47F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8" name="Picture 7">
            <a:extLst>
              <a:ext uri="{FF2B5EF4-FFF2-40B4-BE49-F238E27FC236}">
                <a16:creationId xmlns:a16="http://schemas.microsoft.com/office/drawing/2014/main" id="{EC17AFA1-5E36-4E60-BF75-42F7ED1AEF3F}"/>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335BF63A-1D3D-4879-B455-EA3D67534A6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23830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D96B-DA4B-4F6E-88F5-2B511C3478D1}"/>
              </a:ext>
            </a:extLst>
          </p:cNvPr>
          <p:cNvSpPr>
            <a:spLocks noGrp="1"/>
          </p:cNvSpPr>
          <p:nvPr>
            <p:ph type="title"/>
          </p:nvPr>
        </p:nvSpPr>
        <p:spPr>
          <a:xfrm>
            <a:off x="335280" y="1518952"/>
            <a:ext cx="6075248" cy="898780"/>
          </a:xfrm>
        </p:spPr>
        <p:txBody>
          <a:bodyPr>
            <a:normAutofit/>
          </a:bodyPr>
          <a:lstStyle/>
          <a:p>
            <a:r>
              <a:rPr lang="en-US" sz="3200" b="1" dirty="0"/>
              <a:t>Multiple Language Support</a:t>
            </a:r>
            <a:endParaRPr lang="en-US" sz="2800" b="1" dirty="0"/>
          </a:p>
        </p:txBody>
      </p:sp>
      <p:sp>
        <p:nvSpPr>
          <p:cNvPr id="3" name="Content Placeholder 2">
            <a:extLst>
              <a:ext uri="{FF2B5EF4-FFF2-40B4-BE49-F238E27FC236}">
                <a16:creationId xmlns:a16="http://schemas.microsoft.com/office/drawing/2014/main" id="{D48EFD13-2482-482D-B6E4-3335D37066E9}"/>
              </a:ext>
            </a:extLst>
          </p:cNvPr>
          <p:cNvSpPr>
            <a:spLocks noGrp="1"/>
          </p:cNvSpPr>
          <p:nvPr>
            <p:ph idx="1"/>
          </p:nvPr>
        </p:nvSpPr>
        <p:spPr>
          <a:xfrm>
            <a:off x="335280" y="2438400"/>
            <a:ext cx="5559682" cy="4023360"/>
          </a:xfrm>
        </p:spPr>
        <p:txBody>
          <a:bodyPr>
            <a:normAutofit/>
          </a:bodyPr>
          <a:lstStyle/>
          <a:p>
            <a:r>
              <a:rPr lang="en-US" sz="1800" dirty="0"/>
              <a:t>It is possible to add multiple languages to a survey using in </a:t>
            </a:r>
            <a:r>
              <a:rPr lang="en-US" sz="1800" dirty="0" err="1"/>
              <a:t>xlsform</a:t>
            </a:r>
            <a:r>
              <a:rPr lang="en-US" sz="1800" dirty="0"/>
              <a:t>. </a:t>
            </a:r>
          </a:p>
          <a:p>
            <a:r>
              <a:rPr lang="en-US" sz="1800" dirty="0"/>
              <a:t>To do this, you have to essentially create a difference label column for each of your languages. </a:t>
            </a:r>
          </a:p>
          <a:p>
            <a:r>
              <a:rPr lang="en-US" sz="1800" dirty="0"/>
              <a:t>For example a form with the columns </a:t>
            </a:r>
            <a:r>
              <a:rPr lang="en-US" sz="1800" b="1" dirty="0"/>
              <a:t>label::English </a:t>
            </a:r>
            <a:r>
              <a:rPr lang="en-US" sz="1800" dirty="0"/>
              <a:t>and </a:t>
            </a:r>
            <a:r>
              <a:rPr lang="en-US" sz="1800" b="1" dirty="0"/>
              <a:t>label::French </a:t>
            </a:r>
            <a:r>
              <a:rPr lang="en-US" sz="1800" dirty="0"/>
              <a:t>it will allow the surveyors to choose between English and French on ODK Collect, in order to select a different language press the Menu key and the “Change Language” option. </a:t>
            </a:r>
          </a:p>
          <a:p>
            <a:r>
              <a:rPr lang="en-US" sz="1800" dirty="0"/>
              <a:t>Make sure that your column headers in the “choices” sheet match those in the “survey” sheet (i.e. there will be errors if you columns are “label::English” on the survey and “label” on the choices worksheet)</a:t>
            </a:r>
          </a:p>
        </p:txBody>
      </p:sp>
      <p:pic>
        <p:nvPicPr>
          <p:cNvPr id="11" name="Picture 10">
            <a:extLst>
              <a:ext uri="{FF2B5EF4-FFF2-40B4-BE49-F238E27FC236}">
                <a16:creationId xmlns:a16="http://schemas.microsoft.com/office/drawing/2014/main" id="{5E5E3C64-5AD7-48C4-BA83-17CD41B799BB}"/>
              </a:ext>
            </a:extLst>
          </p:cNvPr>
          <p:cNvPicPr>
            <a:picLocks noChangeAspect="1"/>
          </p:cNvPicPr>
          <p:nvPr/>
        </p:nvPicPr>
        <p:blipFill>
          <a:blip r:embed="rId2"/>
          <a:stretch>
            <a:fillRect/>
          </a:stretch>
        </p:blipFill>
        <p:spPr>
          <a:xfrm>
            <a:off x="6096000" y="2862411"/>
            <a:ext cx="5668030" cy="906884"/>
          </a:xfrm>
          <a:prstGeom prst="rect">
            <a:avLst/>
          </a:prstGeom>
          <a:effectLst/>
        </p:spPr>
      </p:pic>
      <p:pic>
        <p:nvPicPr>
          <p:cNvPr id="36868" name="image30.jpeg">
            <a:extLst>
              <a:ext uri="{FF2B5EF4-FFF2-40B4-BE49-F238E27FC236}">
                <a16:creationId xmlns:a16="http://schemas.microsoft.com/office/drawing/2014/main" id="{BDE42082-0FA6-4446-9BB0-FD24C7109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68" y="4513823"/>
            <a:ext cx="5660410" cy="120221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a:extLst>
              <a:ext uri="{FF2B5EF4-FFF2-40B4-BE49-F238E27FC236}">
                <a16:creationId xmlns:a16="http://schemas.microsoft.com/office/drawing/2014/main" id="{40CB928A-D7E0-4C15-872F-E561BB4D4A91}"/>
              </a:ext>
            </a:extLst>
          </p:cNvPr>
          <p:cNvSpPr>
            <a:spLocks noChangeArrowheads="1"/>
          </p:cNvSpPr>
          <p:nvPr/>
        </p:nvSpPr>
        <p:spPr bwMode="auto">
          <a:xfrm>
            <a:off x="5986388" y="3490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65CDBEF0-8F73-40C5-97C0-CB7FC08F89FC}"/>
              </a:ext>
            </a:extLst>
          </p:cNvPr>
          <p:cNvSpPr/>
          <p:nvPr/>
        </p:nvSpPr>
        <p:spPr>
          <a:xfrm>
            <a:off x="5986388" y="4118780"/>
            <a:ext cx="2772433" cy="338554"/>
          </a:xfrm>
          <a:prstGeom prst="rect">
            <a:avLst/>
          </a:prstGeom>
        </p:spPr>
        <p:txBody>
          <a:bodyPr wrap="square">
            <a:spAutoFit/>
          </a:bodyPr>
          <a:lstStyle/>
          <a:p>
            <a:pPr lvl="0" defTabSz="914400" eaLnBrk="0" fontAlgn="base" hangingPunct="0">
              <a:spcBef>
                <a:spcPct val="0"/>
              </a:spcBef>
              <a:spcAft>
                <a:spcPct val="0"/>
              </a:spcAft>
            </a:pPr>
            <a:r>
              <a:rPr lang="en-US" altLang="en-US" sz="1600" b="1" i="1" dirty="0">
                <a:ea typeface="Calibri" panose="020F0502020204030204" pitchFamily="34" charset="0"/>
              </a:rPr>
              <a:t>choices worksheet</a:t>
            </a:r>
            <a:endParaRPr lang="en-US" altLang="en-US" sz="1200" dirty="0"/>
          </a:p>
        </p:txBody>
      </p:sp>
      <p:sp>
        <p:nvSpPr>
          <p:cNvPr id="19" name="Rectangle 18">
            <a:extLst>
              <a:ext uri="{FF2B5EF4-FFF2-40B4-BE49-F238E27FC236}">
                <a16:creationId xmlns:a16="http://schemas.microsoft.com/office/drawing/2014/main" id="{60EA229D-348B-43F0-8B83-6F2F5658A0B9}"/>
              </a:ext>
            </a:extLst>
          </p:cNvPr>
          <p:cNvSpPr/>
          <p:nvPr/>
        </p:nvSpPr>
        <p:spPr>
          <a:xfrm>
            <a:off x="5986388" y="2490293"/>
            <a:ext cx="1723613" cy="338554"/>
          </a:xfrm>
          <a:prstGeom prst="rect">
            <a:avLst/>
          </a:prstGeom>
        </p:spPr>
        <p:txBody>
          <a:bodyPr wrap="none">
            <a:spAutoFit/>
          </a:bodyPr>
          <a:lstStyle/>
          <a:p>
            <a:pPr lvl="0" defTabSz="914400" eaLnBrk="0" fontAlgn="base" hangingPunct="0">
              <a:spcBef>
                <a:spcPct val="0"/>
              </a:spcBef>
              <a:spcAft>
                <a:spcPct val="0"/>
              </a:spcAft>
            </a:pPr>
            <a:r>
              <a:rPr lang="en-US" altLang="en-US" sz="1600" b="1" i="1" dirty="0">
                <a:ea typeface="Calibri" panose="020F0502020204030204" pitchFamily="34" charset="0"/>
              </a:rPr>
              <a:t>survey worksheet</a:t>
            </a:r>
            <a:endParaRPr lang="en-US" altLang="en-US" sz="1200" dirty="0"/>
          </a:p>
        </p:txBody>
      </p:sp>
      <p:pic>
        <p:nvPicPr>
          <p:cNvPr id="12" name="Picture 11" descr="A close up of a sign&#10;&#10;Description automatically generated">
            <a:extLst>
              <a:ext uri="{FF2B5EF4-FFF2-40B4-BE49-F238E27FC236}">
                <a16:creationId xmlns:a16="http://schemas.microsoft.com/office/drawing/2014/main" id="{FA0CC866-1910-4849-B78D-1CBE5B6AE8F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5" name="Picture 14">
            <a:extLst>
              <a:ext uri="{FF2B5EF4-FFF2-40B4-BE49-F238E27FC236}">
                <a16:creationId xmlns:a16="http://schemas.microsoft.com/office/drawing/2014/main" id="{8B78FBF2-87F7-4FCA-BB37-F9B65DE0923B}"/>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17" name="Title 1">
            <a:extLst>
              <a:ext uri="{FF2B5EF4-FFF2-40B4-BE49-F238E27FC236}">
                <a16:creationId xmlns:a16="http://schemas.microsoft.com/office/drawing/2014/main" id="{AA271B4F-63B5-4F2B-AC89-EFDAF2175CE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136685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E0807959-0239-4D27-982F-261C756DB435}"/>
              </a:ext>
            </a:extLst>
          </p:cNvPr>
          <p:cNvSpPr>
            <a:spLocks noGrp="1"/>
          </p:cNvSpPr>
          <p:nvPr>
            <p:ph idx="1"/>
          </p:nvPr>
        </p:nvSpPr>
        <p:spPr>
          <a:xfrm>
            <a:off x="1238491" y="1825625"/>
            <a:ext cx="9541848" cy="4351338"/>
          </a:xfrm>
        </p:spPr>
        <p:txBody>
          <a:bodyPr>
            <a:normAutofit/>
          </a:bodyPr>
          <a:lstStyle/>
          <a:p>
            <a:r>
              <a:rPr lang="en-US" b="1" u="sng" dirty="0"/>
              <a:t>Powerful forms: </a:t>
            </a:r>
            <a:r>
              <a:rPr lang="en-US" dirty="0" err="1"/>
              <a:t>Geopoints</a:t>
            </a:r>
            <a:r>
              <a:rPr lang="en-US" dirty="0"/>
              <a:t>, Skip logics, calculations, barcodes, Multiple languages, external datasets, audio, video, pictures…</a:t>
            </a:r>
          </a:p>
          <a:p>
            <a:r>
              <a:rPr lang="en-US" b="1" u="sng" dirty="0">
                <a:effectLst/>
              </a:rPr>
              <a:t>Collect data offline </a:t>
            </a:r>
            <a:r>
              <a:rPr lang="en-US" dirty="0">
                <a:effectLst/>
              </a:rPr>
              <a:t>and sync data </a:t>
            </a:r>
            <a:r>
              <a:rPr lang="en-US" dirty="0"/>
              <a:t>when connection is available</a:t>
            </a:r>
          </a:p>
          <a:p>
            <a:r>
              <a:rPr lang="en-US" b="1" u="sng" dirty="0"/>
              <a:t>Data format </a:t>
            </a:r>
            <a:r>
              <a:rPr lang="en-US" dirty="0"/>
              <a:t>interoperable with apps like STATA, R, Excel etc.</a:t>
            </a:r>
          </a:p>
          <a:p>
            <a:r>
              <a:rPr lang="en-US" b="1" u="sng" dirty="0"/>
              <a:t>Open Source</a:t>
            </a:r>
            <a:r>
              <a:rPr lang="en-US" dirty="0"/>
              <a:t>: use as is or customize to fit needs</a:t>
            </a:r>
            <a:endParaRPr lang="en-US" sz="2200" dirty="0">
              <a:latin typeface="Open Sans" panose="020B0606030504020204" pitchFamily="34" charset="0"/>
            </a:endParaRPr>
          </a:p>
          <a:p>
            <a:r>
              <a:rPr lang="en-US" b="1" u="sng" dirty="0"/>
              <a:t>Realtime reports: </a:t>
            </a:r>
            <a:r>
              <a:rPr lang="en-US" dirty="0"/>
              <a:t>Prompt data submissions to live dashboards</a:t>
            </a:r>
          </a:p>
          <a:p>
            <a:r>
              <a:rPr lang="en-US" b="1" u="sng" dirty="0"/>
              <a:t>Proven globally</a:t>
            </a:r>
            <a:r>
              <a:rPr lang="en-US" dirty="0"/>
              <a:t>: In use for 13 years in every country with millions of submissions</a:t>
            </a:r>
          </a:p>
        </p:txBody>
      </p:sp>
      <p:sp>
        <p:nvSpPr>
          <p:cNvPr id="2" name="TextBox 1">
            <a:extLst>
              <a:ext uri="{FF2B5EF4-FFF2-40B4-BE49-F238E27FC236}">
                <a16:creationId xmlns:a16="http://schemas.microsoft.com/office/drawing/2014/main" id="{D65603D2-D0C9-49D6-A02C-7ADA32991A65}"/>
              </a:ext>
            </a:extLst>
          </p:cNvPr>
          <p:cNvSpPr txBox="1"/>
          <p:nvPr/>
        </p:nvSpPr>
        <p:spPr>
          <a:xfrm>
            <a:off x="3363985" y="654341"/>
            <a:ext cx="4454554" cy="646331"/>
          </a:xfrm>
          <a:prstGeom prst="rect">
            <a:avLst/>
          </a:prstGeom>
          <a:noFill/>
        </p:spPr>
        <p:txBody>
          <a:bodyPr wrap="square" rtlCol="0">
            <a:spAutoFit/>
          </a:bodyPr>
          <a:lstStyle/>
          <a:p>
            <a:r>
              <a:rPr lang="en-US" sz="3600" b="1" dirty="0"/>
              <a:t>Why </a:t>
            </a:r>
            <a:r>
              <a:rPr lang="en-US" sz="3600" b="1" dirty="0" err="1"/>
              <a:t>ODK</a:t>
            </a:r>
            <a:r>
              <a:rPr lang="en-US" sz="3600" b="1" dirty="0"/>
              <a:t>? </a:t>
            </a:r>
          </a:p>
        </p:txBody>
      </p:sp>
    </p:spTree>
    <p:extLst>
      <p:ext uri="{BB962C8B-B14F-4D97-AF65-F5344CB8AC3E}">
        <p14:creationId xmlns:p14="http://schemas.microsoft.com/office/powerpoint/2010/main" val="664504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480-2865-4EE3-8E7F-B617E239725B}"/>
              </a:ext>
            </a:extLst>
          </p:cNvPr>
          <p:cNvSpPr>
            <a:spLocks noGrp="1"/>
          </p:cNvSpPr>
          <p:nvPr>
            <p:ph type="title"/>
          </p:nvPr>
        </p:nvSpPr>
        <p:spPr>
          <a:xfrm>
            <a:off x="64146" y="1447061"/>
            <a:ext cx="5455919" cy="1099869"/>
          </a:xfrm>
          <a:noFill/>
        </p:spPr>
        <p:txBody>
          <a:bodyPr vert="horz" lIns="91440" tIns="45720" rIns="91440" bIns="45720" rtlCol="0" anchor="b">
            <a:noAutofit/>
          </a:bodyPr>
          <a:lstStyle/>
          <a:p>
            <a:pPr lvl="2"/>
            <a:r>
              <a:rPr lang="en-US" sz="3200" b="1" kern="1200" dirty="0">
                <a:solidFill>
                  <a:schemeClr val="tx1"/>
                </a:solidFill>
                <a:latin typeface="+mj-lt"/>
                <a:ea typeface="+mj-ea"/>
                <a:cs typeface="+mj-cs"/>
              </a:rPr>
              <a:t>Adding</a:t>
            </a:r>
            <a:r>
              <a:rPr lang="en-US" sz="3200" b="1" dirty="0"/>
              <a:t> </a:t>
            </a:r>
            <a:r>
              <a:rPr lang="en-US" sz="3200" b="1" kern="1200" dirty="0">
                <a:solidFill>
                  <a:schemeClr val="tx1"/>
                </a:solidFill>
                <a:latin typeface="+mj-lt"/>
                <a:ea typeface="+mj-ea"/>
                <a:cs typeface="+mj-cs"/>
              </a:rPr>
              <a:t>Metadata</a:t>
            </a:r>
            <a:br>
              <a:rPr lang="en-US" sz="3200" b="1" i="1" dirty="0"/>
            </a:br>
            <a:endParaRPr lang="en-US" sz="900" b="1" dirty="0"/>
          </a:p>
        </p:txBody>
      </p:sp>
      <p:sp>
        <p:nvSpPr>
          <p:cNvPr id="3" name="Content Placeholder 2">
            <a:extLst>
              <a:ext uri="{FF2B5EF4-FFF2-40B4-BE49-F238E27FC236}">
                <a16:creationId xmlns:a16="http://schemas.microsoft.com/office/drawing/2014/main" id="{C1A5C013-72E9-45DE-B660-6D4C2AB3FB72}"/>
              </a:ext>
            </a:extLst>
          </p:cNvPr>
          <p:cNvSpPr>
            <a:spLocks noGrp="1"/>
          </p:cNvSpPr>
          <p:nvPr>
            <p:ph idx="1"/>
          </p:nvPr>
        </p:nvSpPr>
        <p:spPr>
          <a:xfrm>
            <a:off x="6209911" y="1867711"/>
            <a:ext cx="5778890" cy="4033441"/>
          </a:xfrm>
          <a:noFill/>
        </p:spPr>
        <p:txBody>
          <a:bodyPr vert="horz" lIns="91440" tIns="45720" rIns="91440" bIns="45720" rtlCol="0">
            <a:normAutofit/>
          </a:bodyPr>
          <a:lstStyle/>
          <a:p>
            <a:pPr marL="0" indent="0">
              <a:buNone/>
            </a:pPr>
            <a:r>
              <a:rPr lang="en-US" sz="2000" i="1" dirty="0"/>
              <a:t>Metadata literally means “data about data”. The user does not enter or see anything. The information is automatically recorded. You can add metadata to the beginning of your XLS form. Below you can find  few </a:t>
            </a:r>
            <a:r>
              <a:rPr lang="en-US" sz="2000" b="1" i="1" dirty="0"/>
              <a:t>types</a:t>
            </a:r>
            <a:r>
              <a:rPr lang="en-US" sz="2000" i="1" dirty="0"/>
              <a:t>:</a:t>
            </a:r>
            <a:endParaRPr lang="en-US" sz="2000" i="1" kern="1200" dirty="0">
              <a:solidFill>
                <a:schemeClr val="tx1"/>
              </a:solidFill>
              <a:latin typeface="+mn-lt"/>
              <a:ea typeface="+mn-ea"/>
              <a:cs typeface="+mn-cs"/>
            </a:endParaRPr>
          </a:p>
        </p:txBody>
      </p:sp>
      <p:sp>
        <p:nvSpPr>
          <p:cNvPr id="4" name="Rectangle 3">
            <a:extLst>
              <a:ext uri="{FF2B5EF4-FFF2-40B4-BE49-F238E27FC236}">
                <a16:creationId xmlns:a16="http://schemas.microsoft.com/office/drawing/2014/main" id="{DFABF1A4-12D7-49D6-B65E-3E38CE86131D}"/>
              </a:ext>
            </a:extLst>
          </p:cNvPr>
          <p:cNvSpPr/>
          <p:nvPr/>
        </p:nvSpPr>
        <p:spPr>
          <a:xfrm>
            <a:off x="6582647" y="4030837"/>
            <a:ext cx="5520065" cy="1477328"/>
          </a:xfrm>
          <a:prstGeom prst="rect">
            <a:avLst/>
          </a:prstGeom>
        </p:spPr>
        <p:txBody>
          <a:bodyPr wrap="square">
            <a:spAutoFit/>
          </a:bodyPr>
          <a:lstStyle/>
          <a:p>
            <a:r>
              <a:rPr lang="en-US" b="1" dirty="0"/>
              <a:t>start</a:t>
            </a:r>
            <a:r>
              <a:rPr lang="en-US" dirty="0"/>
              <a:t> (recording the start time of the interview)</a:t>
            </a:r>
          </a:p>
          <a:p>
            <a:r>
              <a:rPr lang="en-US" b="1" dirty="0"/>
              <a:t>end</a:t>
            </a:r>
            <a:r>
              <a:rPr lang="en-US" dirty="0"/>
              <a:t> (recording the end time of the interview)</a:t>
            </a:r>
          </a:p>
          <a:p>
            <a:r>
              <a:rPr lang="en-US" b="1" dirty="0"/>
              <a:t>today</a:t>
            </a:r>
            <a:r>
              <a:rPr lang="en-US" dirty="0"/>
              <a:t> (recording the date of the interview)</a:t>
            </a:r>
          </a:p>
          <a:p>
            <a:r>
              <a:rPr lang="en-US" b="1" dirty="0" err="1"/>
              <a:t>deviceid</a:t>
            </a:r>
            <a:r>
              <a:rPr lang="en-US" dirty="0"/>
              <a:t>	IMEI (International Mobile Equipment Identity)</a:t>
            </a:r>
          </a:p>
          <a:p>
            <a:r>
              <a:rPr lang="en-US" b="1" dirty="0" err="1"/>
              <a:t>Phonenumber</a:t>
            </a:r>
            <a:r>
              <a:rPr lang="en-US" b="1" i="1" dirty="0"/>
              <a:t> </a:t>
            </a:r>
            <a:r>
              <a:rPr lang="en-US" i="1" dirty="0"/>
              <a:t>Phone number (if available).</a:t>
            </a:r>
            <a:endParaRPr lang="en-US" b="1" dirty="0"/>
          </a:p>
        </p:txBody>
      </p:sp>
      <p:pic>
        <p:nvPicPr>
          <p:cNvPr id="5" name="Picture 4">
            <a:extLst>
              <a:ext uri="{FF2B5EF4-FFF2-40B4-BE49-F238E27FC236}">
                <a16:creationId xmlns:a16="http://schemas.microsoft.com/office/drawing/2014/main" id="{352FAE7F-0CD6-4210-854C-40C6BFF54DED}"/>
              </a:ext>
            </a:extLst>
          </p:cNvPr>
          <p:cNvPicPr>
            <a:picLocks noChangeAspect="1"/>
          </p:cNvPicPr>
          <p:nvPr/>
        </p:nvPicPr>
        <p:blipFill>
          <a:blip r:embed="rId2"/>
          <a:stretch>
            <a:fillRect/>
          </a:stretch>
        </p:blipFill>
        <p:spPr>
          <a:xfrm>
            <a:off x="64146" y="3611765"/>
            <a:ext cx="5634760" cy="1946118"/>
          </a:xfrm>
          <a:prstGeom prst="rect">
            <a:avLst/>
          </a:prstGeom>
        </p:spPr>
      </p:pic>
      <p:sp>
        <p:nvSpPr>
          <p:cNvPr id="8" name="Rectangle 7">
            <a:extLst>
              <a:ext uri="{FF2B5EF4-FFF2-40B4-BE49-F238E27FC236}">
                <a16:creationId xmlns:a16="http://schemas.microsoft.com/office/drawing/2014/main" id="{B38A9372-3C4F-4452-99BA-6C394E20C79D}"/>
              </a:ext>
            </a:extLst>
          </p:cNvPr>
          <p:cNvSpPr/>
          <p:nvPr/>
        </p:nvSpPr>
        <p:spPr>
          <a:xfrm>
            <a:off x="64146" y="2429038"/>
            <a:ext cx="5044295" cy="923330"/>
          </a:xfrm>
          <a:prstGeom prst="rect">
            <a:avLst/>
          </a:prstGeom>
        </p:spPr>
        <p:txBody>
          <a:bodyPr wrap="square">
            <a:spAutoFit/>
          </a:bodyPr>
          <a:lstStyle/>
          <a:p>
            <a:r>
              <a:rPr lang="en-US" dirty="0"/>
              <a:t>Add the following rows at the top of the survey (they can be anywhere but it is a best practice to put metadata fields at the beginning of the file):</a:t>
            </a:r>
          </a:p>
        </p:txBody>
      </p:sp>
      <p:pic>
        <p:nvPicPr>
          <p:cNvPr id="9" name="Picture 8" descr="A close up of a sign&#10;&#10;Description automatically generated">
            <a:extLst>
              <a:ext uri="{FF2B5EF4-FFF2-40B4-BE49-F238E27FC236}">
                <a16:creationId xmlns:a16="http://schemas.microsoft.com/office/drawing/2014/main" id="{DE4E2035-B1F3-4CC7-BEE1-2BC88796623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10" name="Picture 9">
            <a:extLst>
              <a:ext uri="{FF2B5EF4-FFF2-40B4-BE49-F238E27FC236}">
                <a16:creationId xmlns:a16="http://schemas.microsoft.com/office/drawing/2014/main" id="{1455E411-7284-4624-A5A2-7BA6E535169B}"/>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11" name="Title 1">
            <a:extLst>
              <a:ext uri="{FF2B5EF4-FFF2-40B4-BE49-F238E27FC236}">
                <a16:creationId xmlns:a16="http://schemas.microsoft.com/office/drawing/2014/main" id="{6307FB4F-3E7F-45FF-B0A3-780201AC9DB1}"/>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Advanced </a:t>
            </a:r>
            <a:r>
              <a:rPr lang="en-US" sz="2800" b="1" dirty="0" err="1">
                <a:latin typeface="+mn-lt"/>
              </a:rPr>
              <a:t>xlsform</a:t>
            </a:r>
            <a:r>
              <a:rPr lang="en-US" sz="2800" b="1" dirty="0">
                <a:latin typeface="+mn-lt"/>
              </a:rPr>
              <a:t> Authoring</a:t>
            </a:r>
          </a:p>
        </p:txBody>
      </p:sp>
    </p:spTree>
    <p:extLst>
      <p:ext uri="{BB962C8B-B14F-4D97-AF65-F5344CB8AC3E}">
        <p14:creationId xmlns:p14="http://schemas.microsoft.com/office/powerpoint/2010/main" val="3285954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22620-1C82-4CBF-B77E-5EB7A6164FA9}"/>
              </a:ext>
            </a:extLst>
          </p:cNvPr>
          <p:cNvSpPr>
            <a:spLocks noGrp="1"/>
          </p:cNvSpPr>
          <p:nvPr>
            <p:ph idx="1"/>
          </p:nvPr>
        </p:nvSpPr>
        <p:spPr/>
        <p:txBody>
          <a:bodyPr/>
          <a:lstStyle/>
          <a:p>
            <a:r>
              <a:rPr lang="en-US" dirty="0"/>
              <a:t>More literature: </a:t>
            </a:r>
            <a:r>
              <a:rPr lang="en-GB" dirty="0">
                <a:hlinkClick r:id="rId2"/>
              </a:rPr>
              <a:t>https://docs.getodk.org/</a:t>
            </a:r>
            <a:r>
              <a:rPr lang="en-GB" dirty="0"/>
              <a:t> , </a:t>
            </a:r>
            <a:r>
              <a:rPr lang="en-GB" dirty="0">
                <a:hlinkClick r:id="rId3"/>
              </a:rPr>
              <a:t>https://xlsform.org/en/</a:t>
            </a:r>
            <a:r>
              <a:rPr lang="en-GB" dirty="0"/>
              <a:t> </a:t>
            </a:r>
          </a:p>
          <a:p>
            <a:endParaRPr lang="en-GB" dirty="0"/>
          </a:p>
          <a:p>
            <a:r>
              <a:rPr lang="en-GB" dirty="0"/>
              <a:t>Practice using different advanced </a:t>
            </a:r>
            <a:r>
              <a:rPr lang="en-GB" dirty="0" err="1"/>
              <a:t>xlsform</a:t>
            </a:r>
            <a:r>
              <a:rPr lang="en-GB" dirty="0"/>
              <a:t> authoring functions</a:t>
            </a:r>
            <a:endParaRPr lang="en-KE" dirty="0"/>
          </a:p>
        </p:txBody>
      </p:sp>
      <p:pic>
        <p:nvPicPr>
          <p:cNvPr id="4" name="Picture 3" descr="A close up of a sign&#10;&#10;Description automatically generated">
            <a:extLst>
              <a:ext uri="{FF2B5EF4-FFF2-40B4-BE49-F238E27FC236}">
                <a16:creationId xmlns:a16="http://schemas.microsoft.com/office/drawing/2014/main" id="{170B0DE2-B1F3-40C0-870A-2C0554FE889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B1EA01B2-0922-4BE5-95C5-B0246F0F58BA}"/>
              </a:ext>
            </a:extLst>
          </p:cNvPr>
          <p:cNvPicPr>
            <a:picLocks noChangeAspect="1"/>
          </p:cNvPicPr>
          <p:nvPr/>
        </p:nvPicPr>
        <p:blipFill>
          <a:blip r:embed="rId5"/>
          <a:stretch>
            <a:fillRect/>
          </a:stretch>
        </p:blipFill>
        <p:spPr>
          <a:xfrm>
            <a:off x="10780339" y="96795"/>
            <a:ext cx="1347515" cy="1447061"/>
          </a:xfrm>
          <a:prstGeom prst="rect">
            <a:avLst/>
          </a:prstGeom>
        </p:spPr>
      </p:pic>
      <p:sp>
        <p:nvSpPr>
          <p:cNvPr id="6" name="Title 1">
            <a:extLst>
              <a:ext uri="{FF2B5EF4-FFF2-40B4-BE49-F238E27FC236}">
                <a16:creationId xmlns:a16="http://schemas.microsoft.com/office/drawing/2014/main" id="{EF59C55B-8F4C-420E-9C48-69A27ED78E8F}"/>
              </a:ext>
            </a:extLst>
          </p:cNvPr>
          <p:cNvSpPr txBox="1">
            <a:spLocks/>
          </p:cNvSpPr>
          <p:nvPr/>
        </p:nvSpPr>
        <p:spPr>
          <a:xfrm>
            <a:off x="3012416" y="617121"/>
            <a:ext cx="5260596" cy="1019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Exercise III</a:t>
            </a:r>
            <a:endParaRPr lang="en-US" sz="2800" b="1" i="1" dirty="0">
              <a:latin typeface="+mn-lt"/>
            </a:endParaRPr>
          </a:p>
        </p:txBody>
      </p:sp>
    </p:spTree>
    <p:extLst>
      <p:ext uri="{BB962C8B-B14F-4D97-AF65-F5344CB8AC3E}">
        <p14:creationId xmlns:p14="http://schemas.microsoft.com/office/powerpoint/2010/main" val="4241469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frica Updates on Twitter: &quot;Thank You 🙏 in Swahili, or Kiswahili is  &quot;𝐀𝐬𝐚𝐧𝐭𝐞.&quot; Thank You Very Much is &quot;𝐀𝐬𝐚𝐧𝐭𝐞 𝐒𝐚𝐧𝐚.&quot; Sana Means  “𝐀 𝐥𝐨𝐭 ”, or “𝐕𝐞𝐫𝐲.” Swahili is Spoken Mostly in">
            <a:extLst>
              <a:ext uri="{FF2B5EF4-FFF2-40B4-BE49-F238E27FC236}">
                <a16:creationId xmlns:a16="http://schemas.microsoft.com/office/drawing/2014/main" id="{A157C195-97F2-49A9-9CAA-EC77FCECB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117" y="820325"/>
            <a:ext cx="10095979" cy="52205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sign&#10;&#10;Description automatically generated">
            <a:extLst>
              <a:ext uri="{FF2B5EF4-FFF2-40B4-BE49-F238E27FC236}">
                <a16:creationId xmlns:a16="http://schemas.microsoft.com/office/drawing/2014/main" id="{BD124261-F887-43EA-B68A-4447346CAB6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3EB5A7DF-7CB8-4859-B42B-C6519533FB83}"/>
              </a:ext>
            </a:extLst>
          </p:cNvPr>
          <p:cNvPicPr>
            <a:picLocks noChangeAspect="1"/>
          </p:cNvPicPr>
          <p:nvPr/>
        </p:nvPicPr>
        <p:blipFill>
          <a:blip r:embed="rId4"/>
          <a:stretch>
            <a:fillRect/>
          </a:stretch>
        </p:blipFill>
        <p:spPr>
          <a:xfrm>
            <a:off x="10780339" y="96795"/>
            <a:ext cx="1347515" cy="1447061"/>
          </a:xfrm>
          <a:prstGeom prst="rect">
            <a:avLst/>
          </a:prstGeom>
        </p:spPr>
      </p:pic>
    </p:spTree>
    <p:extLst>
      <p:ext uri="{BB962C8B-B14F-4D97-AF65-F5344CB8AC3E}">
        <p14:creationId xmlns:p14="http://schemas.microsoft.com/office/powerpoint/2010/main" val="113732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2800" b="1" dirty="0" err="1">
                <a:latin typeface="+mn-lt"/>
              </a:rPr>
              <a:t>ODK</a:t>
            </a:r>
            <a:r>
              <a:rPr lang="en-US" sz="2800" b="1" dirty="0">
                <a:latin typeface="+mn-lt"/>
              </a:rPr>
              <a:t> Components</a:t>
            </a:r>
            <a:endParaRPr lang="en-US" sz="2800" dirty="0">
              <a:latin typeface="+mn-lt"/>
            </a:endParaRP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200" y="1825625"/>
            <a:ext cx="10515600" cy="4351338"/>
          </a:xfrm>
        </p:spPr>
        <p:txBody>
          <a:bodyPr>
            <a:normAutofit/>
          </a:bodyPr>
          <a:lstStyle/>
          <a:p>
            <a:pPr>
              <a:defRPr/>
            </a:pPr>
            <a:r>
              <a:rPr lang="en-US" dirty="0"/>
              <a:t>Build</a:t>
            </a:r>
          </a:p>
          <a:p>
            <a:pPr lvl="1">
              <a:defRPr/>
            </a:pPr>
            <a:r>
              <a:rPr lang="en-US" dirty="0"/>
              <a:t>Creating forms</a:t>
            </a:r>
          </a:p>
          <a:p>
            <a:pPr>
              <a:defRPr/>
            </a:pPr>
            <a:r>
              <a:rPr lang="en-US" dirty="0"/>
              <a:t>Collect</a:t>
            </a:r>
          </a:p>
          <a:p>
            <a:pPr lvl="1">
              <a:defRPr/>
            </a:pPr>
            <a:r>
              <a:rPr lang="en-US" dirty="0"/>
              <a:t>Set up ona.io account</a:t>
            </a:r>
          </a:p>
          <a:p>
            <a:pPr lvl="1">
              <a:defRPr/>
            </a:pPr>
            <a:r>
              <a:rPr lang="en-US" dirty="0"/>
              <a:t>Android app</a:t>
            </a:r>
          </a:p>
          <a:p>
            <a:pPr lvl="1">
              <a:defRPr/>
            </a:pPr>
            <a:r>
              <a:rPr lang="en-US" dirty="0"/>
              <a:t>Download forms/collect data</a:t>
            </a:r>
          </a:p>
          <a:p>
            <a:pPr lvl="1">
              <a:defRPr/>
            </a:pPr>
            <a:r>
              <a:rPr lang="en-US" dirty="0"/>
              <a:t>Upload data</a:t>
            </a:r>
          </a:p>
          <a:p>
            <a:pPr>
              <a:defRPr/>
            </a:pPr>
            <a:r>
              <a:rPr lang="en-US" dirty="0"/>
              <a:t>Aggregate</a:t>
            </a:r>
          </a:p>
          <a:p>
            <a:pPr lvl="1">
              <a:defRPr/>
            </a:pPr>
            <a:r>
              <a:rPr lang="en-US" dirty="0"/>
              <a:t>Store data (Google </a:t>
            </a:r>
            <a:r>
              <a:rPr lang="en-US" dirty="0" err="1"/>
              <a:t>AppEngine</a:t>
            </a:r>
            <a:r>
              <a:rPr lang="en-US" dirty="0"/>
              <a:t> or webserver)</a:t>
            </a:r>
          </a:p>
          <a:p>
            <a:endParaRPr lang="en-US" dirty="0"/>
          </a:p>
          <a:p>
            <a:endParaRPr lang="en-US" dirty="0"/>
          </a:p>
        </p:txBody>
      </p:sp>
    </p:spTree>
    <p:extLst>
      <p:ext uri="{BB962C8B-B14F-4D97-AF65-F5344CB8AC3E}">
        <p14:creationId xmlns:p14="http://schemas.microsoft.com/office/powerpoint/2010/main" val="3006928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3600" b="1" dirty="0">
                <a:latin typeface="+mn-lt"/>
                <a:ea typeface="+mn-ea"/>
                <a:cs typeface="+mn-cs"/>
              </a:rPr>
              <a:t>Build</a:t>
            </a: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200" y="1825625"/>
            <a:ext cx="10515600" cy="4351338"/>
          </a:xfrm>
        </p:spPr>
        <p:txBody>
          <a:bodyPr>
            <a:normAutofit/>
          </a:bodyPr>
          <a:lstStyle/>
          <a:p>
            <a:pPr lvl="1">
              <a:defRPr/>
            </a:pPr>
            <a:r>
              <a:rPr lang="en-US" b="1" dirty="0"/>
              <a:t>Creating forms</a:t>
            </a:r>
          </a:p>
          <a:p>
            <a:pPr lvl="2">
              <a:defRPr/>
            </a:pPr>
            <a:r>
              <a:rPr lang="en-US" dirty="0"/>
              <a:t>Forms can be created using: </a:t>
            </a:r>
            <a:r>
              <a:rPr lang="en-US" dirty="0" err="1"/>
              <a:t>xlsforms</a:t>
            </a:r>
            <a:r>
              <a:rPr lang="en-US" dirty="0"/>
              <a:t>, </a:t>
            </a:r>
            <a:r>
              <a:rPr lang="en-US" dirty="0" err="1"/>
              <a:t>ODK</a:t>
            </a:r>
            <a:r>
              <a:rPr lang="en-US" dirty="0"/>
              <a:t> Build, Web-interfaces. </a:t>
            </a:r>
          </a:p>
          <a:p>
            <a:pPr lvl="2">
              <a:defRPr/>
            </a:pPr>
            <a:endParaRPr lang="en-US" dirty="0"/>
          </a:p>
          <a:p>
            <a:pPr lvl="1">
              <a:defRPr/>
            </a:pPr>
            <a:r>
              <a:rPr lang="en-US" b="1" dirty="0" err="1"/>
              <a:t>xlsforms</a:t>
            </a:r>
            <a:endParaRPr lang="en-US" b="1" dirty="0"/>
          </a:p>
          <a:p>
            <a:pPr lvl="2">
              <a:defRPr/>
            </a:pPr>
            <a:r>
              <a:rPr lang="en-US" dirty="0" err="1"/>
              <a:t>XLSForm</a:t>
            </a:r>
            <a:r>
              <a:rPr lang="en-US" dirty="0"/>
              <a:t> is a form standard created to help simplify the authoring of forms in Excel. </a:t>
            </a:r>
          </a:p>
          <a:p>
            <a:pPr lvl="2">
              <a:defRPr/>
            </a:pPr>
            <a:r>
              <a:rPr lang="en-US" dirty="0"/>
              <a:t>Each </a:t>
            </a:r>
            <a:r>
              <a:rPr lang="en-US" dirty="0" err="1"/>
              <a:t>XLSForm</a:t>
            </a:r>
            <a:r>
              <a:rPr lang="en-US" dirty="0"/>
              <a:t> has three mandatory worksheets: </a:t>
            </a:r>
            <a:r>
              <a:rPr lang="en-US" b="1" i="1" dirty="0"/>
              <a:t>survey, choices </a:t>
            </a:r>
            <a:r>
              <a:rPr lang="en-US" dirty="0"/>
              <a:t>and </a:t>
            </a:r>
            <a:r>
              <a:rPr lang="en-US" b="1" i="1" dirty="0"/>
              <a:t>settings</a:t>
            </a:r>
            <a:r>
              <a:rPr lang="en-US" dirty="0"/>
              <a:t>. These worksheets have mandatory columns that must be present for the form to work and then optional columns.  </a:t>
            </a:r>
            <a:endParaRPr lang="en-KE" dirty="0"/>
          </a:p>
          <a:p>
            <a:pPr lvl="2">
              <a:defRPr/>
            </a:pPr>
            <a:endParaRPr lang="en-KE" dirty="0"/>
          </a:p>
          <a:p>
            <a:pPr lvl="2">
              <a:defRPr/>
            </a:pPr>
            <a:r>
              <a:rPr lang="en-US" b="1" dirty="0"/>
              <a:t>For more info visit </a:t>
            </a:r>
            <a:r>
              <a:rPr lang="en-US" u="sng" dirty="0">
                <a:hlinkClick r:id="rId4"/>
              </a:rPr>
              <a:t>http://xlsform.org/</a:t>
            </a:r>
            <a:endParaRPr lang="en-US" dirty="0"/>
          </a:p>
          <a:p>
            <a:pPr lvl="2">
              <a:defRPr/>
            </a:pPr>
            <a:endParaRPr lang="en-US" dirty="0"/>
          </a:p>
          <a:p>
            <a:pPr lvl="2">
              <a:defRPr/>
            </a:pPr>
            <a:endParaRPr lang="en-US" dirty="0"/>
          </a:p>
          <a:p>
            <a:endParaRPr lang="en-US" dirty="0"/>
          </a:p>
          <a:p>
            <a:endParaRPr lang="en-US" dirty="0"/>
          </a:p>
        </p:txBody>
      </p:sp>
    </p:spTree>
    <p:extLst>
      <p:ext uri="{BB962C8B-B14F-4D97-AF65-F5344CB8AC3E}">
        <p14:creationId xmlns:p14="http://schemas.microsoft.com/office/powerpoint/2010/main" val="306118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Title 1">
            <a:extLst>
              <a:ext uri="{FF2B5EF4-FFF2-40B4-BE49-F238E27FC236}">
                <a16:creationId xmlns:a16="http://schemas.microsoft.com/office/drawing/2014/main" id="{B13E8CAB-BDF0-4840-89A3-7F9DD22A7C29}"/>
              </a:ext>
            </a:extLst>
          </p:cNvPr>
          <p:cNvSpPr>
            <a:spLocks noGrp="1"/>
          </p:cNvSpPr>
          <p:nvPr>
            <p:ph type="title"/>
          </p:nvPr>
        </p:nvSpPr>
        <p:spPr>
          <a:xfrm>
            <a:off x="3012416" y="617121"/>
            <a:ext cx="5260596" cy="1019222"/>
          </a:xfrm>
        </p:spPr>
        <p:txBody>
          <a:bodyPr>
            <a:normAutofit/>
          </a:bodyPr>
          <a:lstStyle/>
          <a:p>
            <a:pPr algn="ctr"/>
            <a:r>
              <a:rPr lang="en-US" sz="3600" b="1" dirty="0">
                <a:latin typeface="+mn-lt"/>
                <a:ea typeface="+mn-ea"/>
                <a:cs typeface="+mn-cs"/>
              </a:rPr>
              <a:t>Build</a:t>
            </a:r>
          </a:p>
        </p:txBody>
      </p:sp>
      <p:sp>
        <p:nvSpPr>
          <p:cNvPr id="7" name="Content Placeholder 2">
            <a:extLst>
              <a:ext uri="{FF2B5EF4-FFF2-40B4-BE49-F238E27FC236}">
                <a16:creationId xmlns:a16="http://schemas.microsoft.com/office/drawing/2014/main" id="{E6803177-72BA-499A-ABC1-54B38EAF9624}"/>
              </a:ext>
            </a:extLst>
          </p:cNvPr>
          <p:cNvSpPr>
            <a:spLocks noGrp="1"/>
          </p:cNvSpPr>
          <p:nvPr>
            <p:ph idx="1"/>
          </p:nvPr>
        </p:nvSpPr>
        <p:spPr>
          <a:xfrm>
            <a:off x="838200" y="1825625"/>
            <a:ext cx="10515600" cy="4351338"/>
          </a:xfrm>
        </p:spPr>
        <p:txBody>
          <a:bodyPr>
            <a:normAutofit fontScale="92500" lnSpcReduction="10000"/>
          </a:bodyPr>
          <a:lstStyle/>
          <a:p>
            <a:pPr lvl="1">
              <a:defRPr/>
            </a:pPr>
            <a:r>
              <a:rPr lang="en-US" b="1" dirty="0"/>
              <a:t>The Survey Worksheet</a:t>
            </a:r>
            <a:endParaRPr lang="en-US" sz="2800" b="1" dirty="0"/>
          </a:p>
          <a:p>
            <a:pPr lvl="2">
              <a:lnSpc>
                <a:spcPct val="150000"/>
              </a:lnSpc>
              <a:defRPr/>
            </a:pPr>
            <a:r>
              <a:rPr lang="en-US" dirty="0"/>
              <a:t>The survey worksheet has 3 mandatory columns: </a:t>
            </a:r>
            <a:r>
              <a:rPr lang="en-US" b="1" dirty="0"/>
              <a:t>type, name,</a:t>
            </a:r>
            <a:r>
              <a:rPr lang="en-US" dirty="0"/>
              <a:t> and </a:t>
            </a:r>
            <a:r>
              <a:rPr lang="en-US" b="1" dirty="0"/>
              <a:t>label</a:t>
            </a:r>
            <a:r>
              <a:rPr lang="en-US" dirty="0"/>
              <a:t>.</a:t>
            </a:r>
          </a:p>
          <a:p>
            <a:pPr lvl="2">
              <a:lnSpc>
                <a:spcPct val="150000"/>
              </a:lnSpc>
              <a:defRPr/>
            </a:pPr>
            <a:r>
              <a:rPr lang="en-US" dirty="0"/>
              <a:t>The</a:t>
            </a:r>
            <a:r>
              <a:rPr lang="en-US" b="1" dirty="0"/>
              <a:t> type </a:t>
            </a:r>
            <a:r>
              <a:rPr lang="en-US" dirty="0"/>
              <a:t>column specifies the type of data you are asking (</a:t>
            </a:r>
            <a:r>
              <a:rPr lang="en-US" dirty="0" err="1"/>
              <a:t>e.g</a:t>
            </a:r>
            <a:r>
              <a:rPr lang="en-US" dirty="0"/>
              <a:t> text, integer, decimal etc. )</a:t>
            </a:r>
          </a:p>
          <a:p>
            <a:pPr lvl="2">
              <a:lnSpc>
                <a:spcPct val="150000"/>
              </a:lnSpc>
              <a:defRPr/>
            </a:pPr>
            <a:r>
              <a:rPr lang="en-US" dirty="0"/>
              <a:t>The </a:t>
            </a:r>
            <a:r>
              <a:rPr lang="en-US" b="1" dirty="0"/>
              <a:t>name</a:t>
            </a:r>
            <a:r>
              <a:rPr lang="en-US" dirty="0"/>
              <a:t> column specifies the unique variable name. (</a:t>
            </a:r>
            <a:r>
              <a:rPr lang="en-US" dirty="0" err="1"/>
              <a:t>e.g</a:t>
            </a:r>
            <a:r>
              <a:rPr lang="en-US" dirty="0"/>
              <a:t> age)</a:t>
            </a:r>
          </a:p>
          <a:p>
            <a:pPr lvl="2">
              <a:lnSpc>
                <a:spcPct val="150000"/>
              </a:lnSpc>
              <a:defRPr/>
            </a:pPr>
            <a:r>
              <a:rPr lang="en-US" dirty="0"/>
              <a:t>The </a:t>
            </a:r>
            <a:r>
              <a:rPr lang="en-US" b="1" dirty="0"/>
              <a:t>label</a:t>
            </a:r>
            <a:r>
              <a:rPr lang="en-US" dirty="0"/>
              <a:t> column contains the actual text displayed for the user on the tablet or phone, (e.g. Enter the respondent’s age.) </a:t>
            </a:r>
            <a:r>
              <a:rPr lang="en-US" i="1" dirty="0"/>
              <a:t>If multiple languages in the questionnaire are desired, label columns that are named accordingly can be used, e.g. label::English, label::Swahili, label::French. </a:t>
            </a:r>
          </a:p>
          <a:p>
            <a:pPr lvl="2">
              <a:lnSpc>
                <a:spcPct val="150000"/>
              </a:lnSpc>
              <a:defRPr/>
            </a:pPr>
            <a:r>
              <a:rPr lang="en-US" dirty="0"/>
              <a:t>Other columns may also be added as needed such as </a:t>
            </a:r>
            <a:r>
              <a:rPr lang="en-US" i="1" dirty="0"/>
              <a:t>(hint, required, </a:t>
            </a:r>
            <a:r>
              <a:rPr lang="en-US" i="1" dirty="0" err="1"/>
              <a:t>required_message</a:t>
            </a:r>
            <a:r>
              <a:rPr lang="en-US" i="1" dirty="0"/>
              <a:t>, relevance, constraint, </a:t>
            </a:r>
            <a:r>
              <a:rPr lang="en-US" i="1" dirty="0" err="1"/>
              <a:t>constraint_message</a:t>
            </a:r>
            <a:r>
              <a:rPr lang="en-US" i="1" dirty="0"/>
              <a:t>, appearance, calculation </a:t>
            </a:r>
            <a:endParaRPr lang="en-US" dirty="0"/>
          </a:p>
          <a:p>
            <a:pPr lvl="2">
              <a:defRPr/>
            </a:pPr>
            <a:endParaRPr lang="en-US" sz="1600" dirty="0"/>
          </a:p>
          <a:p>
            <a:pPr lvl="2">
              <a:defRPr/>
            </a:pPr>
            <a:endParaRPr lang="en-US" sz="1600" dirty="0"/>
          </a:p>
          <a:p>
            <a:pPr marL="914400" lvl="2" indent="0">
              <a:buNone/>
              <a:defRPr/>
            </a:pPr>
            <a:endParaRPr lang="en-US" dirty="0"/>
          </a:p>
          <a:p>
            <a:pPr lvl="2">
              <a:defRPr/>
            </a:pPr>
            <a:endParaRPr lang="en-US" dirty="0"/>
          </a:p>
          <a:p>
            <a:endParaRPr lang="en-US" dirty="0"/>
          </a:p>
          <a:p>
            <a:endParaRPr lang="en-US" dirty="0"/>
          </a:p>
        </p:txBody>
      </p:sp>
    </p:spTree>
    <p:extLst>
      <p:ext uri="{BB962C8B-B14F-4D97-AF65-F5344CB8AC3E}">
        <p14:creationId xmlns:p14="http://schemas.microsoft.com/office/powerpoint/2010/main" val="285323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graphicFrame>
        <p:nvGraphicFramePr>
          <p:cNvPr id="11" name="Content Placeholder 7">
            <a:extLst>
              <a:ext uri="{FF2B5EF4-FFF2-40B4-BE49-F238E27FC236}">
                <a16:creationId xmlns:a16="http://schemas.microsoft.com/office/drawing/2014/main" id="{F80E3129-203C-4C70-BD55-58C4DA742B1C}"/>
              </a:ext>
            </a:extLst>
          </p:cNvPr>
          <p:cNvGraphicFramePr>
            <a:graphicFrameLocks/>
          </p:cNvGraphicFramePr>
          <p:nvPr>
            <p:extLst>
              <p:ext uri="{D42A27DB-BD31-4B8C-83A1-F6EECF244321}">
                <p14:modId xmlns:p14="http://schemas.microsoft.com/office/powerpoint/2010/main" val="2794061594"/>
              </p:ext>
            </p:extLst>
          </p:nvPr>
        </p:nvGraphicFramePr>
        <p:xfrm>
          <a:off x="1296365" y="1979271"/>
          <a:ext cx="9688010" cy="4618236"/>
        </p:xfrm>
        <a:graphic>
          <a:graphicData uri="http://schemas.openxmlformats.org/drawingml/2006/table">
            <a:tbl>
              <a:tblPr firstRow="1" firstCol="1" bandRow="1"/>
              <a:tblGrid>
                <a:gridCol w="2542223">
                  <a:extLst>
                    <a:ext uri="{9D8B030D-6E8A-4147-A177-3AD203B41FA5}">
                      <a16:colId xmlns:a16="http://schemas.microsoft.com/office/drawing/2014/main" val="2936828972"/>
                    </a:ext>
                  </a:extLst>
                </a:gridCol>
                <a:gridCol w="7145787">
                  <a:extLst>
                    <a:ext uri="{9D8B030D-6E8A-4147-A177-3AD203B41FA5}">
                      <a16:colId xmlns:a16="http://schemas.microsoft.com/office/drawing/2014/main" val="2860061969"/>
                    </a:ext>
                  </a:extLst>
                </a:gridCol>
              </a:tblGrid>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ts val="1690"/>
                        </a:lnSpc>
                        <a:spcBef>
                          <a:spcPts val="0"/>
                        </a:spcBef>
                        <a:spcAft>
                          <a:spcPts val="0"/>
                        </a:spcAft>
                      </a:pPr>
                      <a:r>
                        <a:rPr lang="en-US" sz="1800" dirty="0">
                          <a:effectLst/>
                        </a:rPr>
                        <a:t>Question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ts val="1690"/>
                        </a:lnSpc>
                        <a:spcBef>
                          <a:spcPts val="0"/>
                        </a:spcBef>
                        <a:spcAft>
                          <a:spcPts val="0"/>
                        </a:spcAft>
                      </a:pPr>
                      <a:r>
                        <a:rPr lang="en-US" sz="1800" dirty="0">
                          <a:effectLst/>
                        </a:rPr>
                        <a:t>Answer Input requested by the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D9A78"/>
                    </a:solidFill>
                  </a:tcPr>
                </a:tc>
                <a:extLst>
                  <a:ext uri="{0D108BD9-81ED-4DB2-BD59-A6C34878D82A}">
                    <a16:rowId xmlns:a16="http://schemas.microsoft.com/office/drawing/2014/main" val="1199736426"/>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Integer (i.e., whole number) input.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1855365332"/>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decimal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a:effectLst/>
                        </a:rPr>
                        <a:t>Decimal input.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2014044613"/>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text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Free text response.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2545124100"/>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err="1">
                          <a:effectLst/>
                        </a:rPr>
                        <a:t>select_one</a:t>
                      </a:r>
                      <a:r>
                        <a:rPr lang="en-US" sz="1800" dirty="0">
                          <a:effectLst/>
                        </a:rPr>
                        <a:t> [options]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Multiple choice question; only one answer can be selected.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3161607369"/>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err="1">
                          <a:effectLst/>
                        </a:rPr>
                        <a:t>select_multiple</a:t>
                      </a:r>
                      <a:r>
                        <a:rPr lang="en-US" sz="1800" dirty="0">
                          <a:effectLst/>
                        </a:rPr>
                        <a:t> [options]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Multiple choice question; multiple answers can be selected.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2248183777"/>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note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Display a note on the screen, takes no input.</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1501955307"/>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defTabSz="914400" rtl="0" eaLnBrk="1" latinLnBrk="0" hangingPunct="1">
                        <a:lnSpc>
                          <a:spcPts val="1690"/>
                        </a:lnSpc>
                        <a:spcBef>
                          <a:spcPts val="0"/>
                        </a:spcBef>
                        <a:spcAft>
                          <a:spcPts val="0"/>
                        </a:spcAft>
                      </a:pPr>
                      <a:r>
                        <a:rPr lang="en-US" sz="1800" b="1" kern="1200" dirty="0" err="1">
                          <a:solidFill>
                            <a:schemeClr val="lt1"/>
                          </a:solidFill>
                          <a:effectLst/>
                          <a:latin typeface="Calibri" panose="020F0502020204030204"/>
                          <a:ea typeface="+mn-ea"/>
                          <a:cs typeface="+mn-cs"/>
                        </a:rPr>
                        <a:t>geopoint</a:t>
                      </a:r>
                      <a:endParaRPr lang="en-US" sz="1800" b="1" kern="1200" dirty="0">
                        <a:solidFill>
                          <a:schemeClr val="lt1"/>
                        </a:solidFill>
                        <a:effectLst/>
                        <a:latin typeface="Calibri" panose="020F0502020204030204"/>
                        <a:ea typeface="+mn-ea"/>
                        <a:cs typeface="+mn-cs"/>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Collect a single GPS coordinates.</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2448458591"/>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defTabSz="914400" rtl="0" eaLnBrk="1" latinLnBrk="0" hangingPunct="1">
                        <a:lnSpc>
                          <a:spcPts val="1690"/>
                        </a:lnSpc>
                        <a:spcBef>
                          <a:spcPts val="0"/>
                        </a:spcBef>
                        <a:spcAft>
                          <a:spcPts val="0"/>
                        </a:spcAft>
                      </a:pPr>
                      <a:r>
                        <a:rPr lang="en-US" sz="1800" b="1" kern="1200" dirty="0" err="1">
                          <a:solidFill>
                            <a:schemeClr val="lt1"/>
                          </a:solidFill>
                          <a:effectLst/>
                          <a:latin typeface="Calibri" panose="020F0502020204030204"/>
                          <a:ea typeface="+mn-ea"/>
                          <a:cs typeface="+mn-cs"/>
                        </a:rPr>
                        <a:t>geotrace</a:t>
                      </a:r>
                      <a:endParaRPr lang="en-US" sz="1800" b="1" kern="1200" dirty="0">
                        <a:solidFill>
                          <a:schemeClr val="lt1"/>
                        </a:solidFill>
                        <a:effectLst/>
                        <a:latin typeface="Calibri" panose="020F0502020204030204"/>
                        <a:ea typeface="+mn-ea"/>
                        <a:cs typeface="+mn-cs"/>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Record a line of two or more GPS coordinates.</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3723986303"/>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Date input.</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369587582"/>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image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kern="1200" dirty="0">
                          <a:solidFill>
                            <a:schemeClr val="dk1"/>
                          </a:solidFill>
                          <a:effectLst/>
                          <a:latin typeface="Calibri" panose="020F0502020204030204"/>
                          <a:ea typeface="+mn-ea"/>
                          <a:cs typeface="+mn-cs"/>
                        </a:rPr>
                        <a:t>Take a picture.</a:t>
                      </a: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779936208"/>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audio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Take an audio recording.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1926788127"/>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video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Take a video recording.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20000"/>
                      </a:srgbClr>
                    </a:solidFill>
                  </a:tcPr>
                </a:tc>
                <a:extLst>
                  <a:ext uri="{0D108BD9-81ED-4DB2-BD59-A6C34878D82A}">
                    <a16:rowId xmlns:a16="http://schemas.microsoft.com/office/drawing/2014/main" val="1566123856"/>
                  </a:ext>
                </a:extLst>
              </a:tr>
              <a:tr h="31499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nSpc>
                          <a:spcPts val="1690"/>
                        </a:lnSpc>
                        <a:spcBef>
                          <a:spcPts val="0"/>
                        </a:spcBef>
                        <a:spcAft>
                          <a:spcPts val="0"/>
                        </a:spcAft>
                      </a:pPr>
                      <a:r>
                        <a:rPr lang="en-US" sz="1800" dirty="0">
                          <a:effectLst/>
                        </a:rPr>
                        <a:t>barcode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ts val="1690"/>
                        </a:lnSpc>
                        <a:spcBef>
                          <a:spcPts val="0"/>
                        </a:spcBef>
                        <a:spcAft>
                          <a:spcPts val="0"/>
                        </a:spcAft>
                      </a:pPr>
                      <a:r>
                        <a:rPr lang="en-US" sz="1200" dirty="0">
                          <a:effectLst/>
                        </a:rPr>
                        <a:t>Scan a barcode, requires the barcode scanner app to be installed.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812" marR="53812" marT="53812" marB="53812"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D9A78">
                        <a:tint val="40000"/>
                      </a:srgbClr>
                    </a:solidFill>
                  </a:tcPr>
                </a:tc>
                <a:extLst>
                  <a:ext uri="{0D108BD9-81ED-4DB2-BD59-A6C34878D82A}">
                    <a16:rowId xmlns:a16="http://schemas.microsoft.com/office/drawing/2014/main" val="3560738430"/>
                  </a:ext>
                </a:extLst>
              </a:tr>
            </a:tbl>
          </a:graphicData>
        </a:graphic>
      </p:graphicFrame>
      <p:sp>
        <p:nvSpPr>
          <p:cNvPr id="13" name="Rectangle 12">
            <a:extLst>
              <a:ext uri="{FF2B5EF4-FFF2-40B4-BE49-F238E27FC236}">
                <a16:creationId xmlns:a16="http://schemas.microsoft.com/office/drawing/2014/main" id="{9F173FD7-91C8-4009-926B-38F65DDC478B}"/>
              </a:ext>
            </a:extLst>
          </p:cNvPr>
          <p:cNvSpPr/>
          <p:nvPr/>
        </p:nvSpPr>
        <p:spPr>
          <a:xfrm>
            <a:off x="1296364" y="1576897"/>
            <a:ext cx="2120527" cy="369332"/>
          </a:xfrm>
          <a:prstGeom prst="rect">
            <a:avLst/>
          </a:prstGeom>
        </p:spPr>
        <p:txBody>
          <a:bodyPr wrap="square">
            <a:spAutoFit/>
          </a:bodyPr>
          <a:lstStyle/>
          <a:p>
            <a:r>
              <a:rPr lang="en-US" b="1" i="1" dirty="0"/>
              <a:t>Question types</a:t>
            </a:r>
            <a:endParaRPr lang="en-KE" dirty="0"/>
          </a:p>
        </p:txBody>
      </p:sp>
      <p:sp>
        <p:nvSpPr>
          <p:cNvPr id="16" name="Title 1">
            <a:extLst>
              <a:ext uri="{FF2B5EF4-FFF2-40B4-BE49-F238E27FC236}">
                <a16:creationId xmlns:a16="http://schemas.microsoft.com/office/drawing/2014/main" id="{A6787328-B947-4E6A-BAA8-FD78DC29DFE1}"/>
              </a:ext>
            </a:extLst>
          </p:cNvPr>
          <p:cNvSpPr>
            <a:spLocks noGrp="1"/>
          </p:cNvSpPr>
          <p:nvPr>
            <p:ph type="title"/>
          </p:nvPr>
        </p:nvSpPr>
        <p:spPr>
          <a:xfrm>
            <a:off x="838200" y="365125"/>
            <a:ext cx="10515600" cy="1325563"/>
          </a:xfrm>
        </p:spPr>
        <p:txBody>
          <a:bodyPr>
            <a:normAutofit/>
          </a:body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129791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F2016-25BB-43F5-8F5B-E7F1B31F5338}"/>
              </a:ext>
            </a:extLst>
          </p:cNvPr>
          <p:cNvSpPr>
            <a:spLocks noGrp="1"/>
          </p:cNvSpPr>
          <p:nvPr>
            <p:ph idx="1"/>
          </p:nvPr>
        </p:nvSpPr>
        <p:spPr/>
        <p:txBody>
          <a:bodyPr/>
          <a:lstStyle/>
          <a:p>
            <a:r>
              <a:rPr lang="en-US" b="1" dirty="0"/>
              <a:t>Choices Worksheet</a:t>
            </a:r>
          </a:p>
          <a:p>
            <a:pPr lvl="1"/>
            <a:r>
              <a:rPr lang="en-US" b="1" dirty="0"/>
              <a:t>list name</a:t>
            </a:r>
            <a:r>
              <a:rPr lang="en-US" dirty="0"/>
              <a:t>: Contains the name of the list of response options </a:t>
            </a:r>
          </a:p>
          <a:p>
            <a:pPr lvl="1"/>
            <a:r>
              <a:rPr lang="en-US" b="1" dirty="0"/>
              <a:t>name</a:t>
            </a:r>
            <a:r>
              <a:rPr lang="en-US" dirty="0"/>
              <a:t>: contains the numeric value for each option in the list </a:t>
            </a:r>
          </a:p>
          <a:p>
            <a:pPr lvl="1"/>
            <a:r>
              <a:rPr lang="en-US" b="1" dirty="0"/>
              <a:t>label</a:t>
            </a:r>
            <a:r>
              <a:rPr lang="en-US" dirty="0"/>
              <a:t>: contains the text that will appear for each response option </a:t>
            </a:r>
          </a:p>
          <a:p>
            <a:pPr lvl="1"/>
            <a:endParaRPr lang="en-KE" b="1" dirty="0"/>
          </a:p>
        </p:txBody>
      </p:sp>
      <p:pic>
        <p:nvPicPr>
          <p:cNvPr id="4" name="Picture 3" descr="A close up of a sign&#10;&#10;Description automatically generated">
            <a:extLst>
              <a:ext uri="{FF2B5EF4-FFF2-40B4-BE49-F238E27FC236}">
                <a16:creationId xmlns:a16="http://schemas.microsoft.com/office/drawing/2014/main" id="{D0FF2DA3-685C-4B73-B36E-D34FD28B3D2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294E6B71-15A9-408B-BFCD-7859E4431271}"/>
              </a:ext>
            </a:extLst>
          </p:cNvPr>
          <p:cNvPicPr>
            <a:picLocks noChangeAspect="1"/>
          </p:cNvPicPr>
          <p:nvPr/>
        </p:nvPicPr>
        <p:blipFill>
          <a:blip r:embed="rId4"/>
          <a:stretch>
            <a:fillRect/>
          </a:stretch>
        </p:blipFill>
        <p:spPr>
          <a:xfrm>
            <a:off x="10780339" y="96795"/>
            <a:ext cx="1347515" cy="1447061"/>
          </a:xfrm>
          <a:prstGeom prst="rect">
            <a:avLst/>
          </a:prstGeom>
        </p:spPr>
      </p:pic>
      <p:sp>
        <p:nvSpPr>
          <p:cNvPr id="7" name="Title 1">
            <a:extLst>
              <a:ext uri="{FF2B5EF4-FFF2-40B4-BE49-F238E27FC236}">
                <a16:creationId xmlns:a16="http://schemas.microsoft.com/office/drawing/2014/main" id="{32FC7965-3DF2-4E8F-A75F-096E2CF32898}"/>
              </a:ext>
            </a:extLst>
          </p:cNvPr>
          <p:cNvSpPr>
            <a:spLocks noGrp="1"/>
          </p:cNvSpPr>
          <p:nvPr>
            <p:ph type="title"/>
          </p:nvPr>
        </p:nvSpPr>
        <p:spPr>
          <a:xfrm>
            <a:off x="3012416" y="617121"/>
            <a:ext cx="5260596" cy="1019222"/>
          </a:xfrm>
        </p:spPr>
        <p:txBody>
          <a:bodyPr>
            <a:normAutofit/>
          </a:bodyPr>
          <a:lstStyle/>
          <a:p>
            <a:pPr algn="ctr"/>
            <a:r>
              <a:rPr lang="en-US" sz="3600" b="1" dirty="0">
                <a:latin typeface="+mn-lt"/>
                <a:ea typeface="+mn-ea"/>
                <a:cs typeface="+mn-cs"/>
              </a:rPr>
              <a:t>Build</a:t>
            </a:r>
          </a:p>
        </p:txBody>
      </p:sp>
    </p:spTree>
    <p:extLst>
      <p:ext uri="{BB962C8B-B14F-4D97-AF65-F5344CB8AC3E}">
        <p14:creationId xmlns:p14="http://schemas.microsoft.com/office/powerpoint/2010/main" val="7240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7228</TotalTime>
  <Words>3188</Words>
  <Application>Microsoft Office PowerPoint</Application>
  <PresentationFormat>Widescreen</PresentationFormat>
  <Paragraphs>596</Paragraphs>
  <Slides>42</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Calibri Light</vt:lpstr>
      <vt:lpstr>Open Sans</vt:lpstr>
      <vt:lpstr>Palatino Linotype</vt:lpstr>
      <vt:lpstr>Tahoma</vt:lpstr>
      <vt:lpstr>Times New Roman</vt:lpstr>
      <vt:lpstr>Wingdings</vt:lpstr>
      <vt:lpstr>Office Theme</vt:lpstr>
      <vt:lpstr>1_Office Theme</vt:lpstr>
      <vt:lpstr>PowerPoint Presentation</vt:lpstr>
      <vt:lpstr>PowerPoint Presentation</vt:lpstr>
      <vt:lpstr>PowerPoint Presentation</vt:lpstr>
      <vt:lpstr>PowerPoint Presentation</vt:lpstr>
      <vt:lpstr>ODK Components</vt:lpstr>
      <vt:lpstr>Build</vt:lpstr>
      <vt:lpstr>Build</vt:lpstr>
      <vt:lpstr>Build</vt:lpstr>
      <vt:lpstr>Build</vt:lpstr>
      <vt:lpstr>  type text </vt:lpstr>
      <vt:lpstr> type integer </vt:lpstr>
      <vt:lpstr>Note widget</vt:lpstr>
      <vt:lpstr>Location widget</vt:lpstr>
      <vt:lpstr>Location widget</vt:lpstr>
      <vt:lpstr>Single select widget</vt:lpstr>
      <vt:lpstr>Multiple select widget</vt:lpstr>
      <vt:lpstr>Image widget</vt:lpstr>
      <vt:lpstr>Barcode widget</vt:lpstr>
      <vt:lpstr>PowerPoint Presentation</vt:lpstr>
      <vt:lpstr>PowerPoint Presentation</vt:lpstr>
      <vt:lpstr>Setting up ODK collect</vt:lpstr>
      <vt:lpstr>Setting up ODK collect</vt:lpstr>
      <vt:lpstr>Collect </vt:lpstr>
      <vt:lpstr>PowerPoint Presentation</vt:lpstr>
      <vt:lpstr>PowerPoint Presentation</vt:lpstr>
      <vt:lpstr>Single select widget with modal menu</vt:lpstr>
      <vt:lpstr>Appearance: Image Signature</vt:lpstr>
      <vt:lpstr>Add a calculation</vt:lpstr>
      <vt:lpstr>Calculation Math operators</vt:lpstr>
      <vt:lpstr>Grouping multiple questions </vt:lpstr>
      <vt:lpstr> type begin_repeat    type   end_repeat   </vt:lpstr>
      <vt:lpstr>type begin_repeat    type   end_repeat </vt:lpstr>
      <vt:lpstr>Adding a relevant condition</vt:lpstr>
      <vt:lpstr>Choice filter</vt:lpstr>
      <vt:lpstr>Required Questions</vt:lpstr>
      <vt:lpstr>PowerPoint Presentation</vt:lpstr>
      <vt:lpstr>Comparison operators in constraint </vt:lpstr>
      <vt:lpstr>Boolean operators in constraints</vt:lpstr>
      <vt:lpstr>Multiple Language Support</vt:lpstr>
      <vt:lpstr>Adding Metadata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87</cp:revision>
  <dcterms:created xsi:type="dcterms:W3CDTF">2022-01-25T11:05:07Z</dcterms:created>
  <dcterms:modified xsi:type="dcterms:W3CDTF">2022-06-23T11:40:54Z</dcterms:modified>
</cp:coreProperties>
</file>