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302" r:id="rId3"/>
    <p:sldId id="297" r:id="rId4"/>
    <p:sldId id="298" r:id="rId5"/>
    <p:sldId id="304" r:id="rId6"/>
    <p:sldId id="305" r:id="rId7"/>
    <p:sldId id="306" r:id="rId8"/>
    <p:sldId id="307" r:id="rId9"/>
    <p:sldId id="30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81A2B-1B4D-4816-A24E-5ECD733792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6121D7-B97F-4EA7-B2F4-B854242FEC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D0E711-D7FF-409E-83BF-75DD15E84140}"/>
              </a:ext>
            </a:extLst>
          </p:cNvPr>
          <p:cNvSpPr>
            <a:spLocks noGrp="1"/>
          </p:cNvSpPr>
          <p:nvPr>
            <p:ph type="dt" sz="half" idx="10"/>
          </p:nvPr>
        </p:nvSpPr>
        <p:spPr/>
        <p:txBody>
          <a:bodyPr/>
          <a:lstStyle/>
          <a:p>
            <a:fld id="{2321B6CB-7224-4341-87D2-49F49D4D673D}" type="datetimeFigureOut">
              <a:rPr lang="en-US" smtClean="0"/>
              <a:t>6/21/2022</a:t>
            </a:fld>
            <a:endParaRPr lang="en-US"/>
          </a:p>
        </p:txBody>
      </p:sp>
      <p:sp>
        <p:nvSpPr>
          <p:cNvPr id="5" name="Footer Placeholder 4">
            <a:extLst>
              <a:ext uri="{FF2B5EF4-FFF2-40B4-BE49-F238E27FC236}">
                <a16:creationId xmlns:a16="http://schemas.microsoft.com/office/drawing/2014/main" id="{3FFC31C9-FEC9-4458-8964-F3B77ED53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B34B25-D12C-4319-9211-07DB24B8BFC4}"/>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4291299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11014-89AA-4AC0-8618-85BC77B87D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BC6684-B61C-4CD7-9EF2-27CED6A31C8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19C1EC-A48D-44C5-9AB6-57A14FE996E4}"/>
              </a:ext>
            </a:extLst>
          </p:cNvPr>
          <p:cNvSpPr>
            <a:spLocks noGrp="1"/>
          </p:cNvSpPr>
          <p:nvPr>
            <p:ph type="dt" sz="half" idx="10"/>
          </p:nvPr>
        </p:nvSpPr>
        <p:spPr/>
        <p:txBody>
          <a:bodyPr/>
          <a:lstStyle/>
          <a:p>
            <a:fld id="{2321B6CB-7224-4341-87D2-49F49D4D673D}" type="datetimeFigureOut">
              <a:rPr lang="en-US" smtClean="0"/>
              <a:t>6/21/2022</a:t>
            </a:fld>
            <a:endParaRPr lang="en-US"/>
          </a:p>
        </p:txBody>
      </p:sp>
      <p:sp>
        <p:nvSpPr>
          <p:cNvPr id="5" name="Footer Placeholder 4">
            <a:extLst>
              <a:ext uri="{FF2B5EF4-FFF2-40B4-BE49-F238E27FC236}">
                <a16:creationId xmlns:a16="http://schemas.microsoft.com/office/drawing/2014/main" id="{2410C3CF-B179-4A9A-9B2F-55BB75B9F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EF1B7-F4AD-4B08-BCAF-260390BEDB17}"/>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371364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DF5345-89B0-44D2-B3D3-45EF9ECBF8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DA84B2-5685-49E2-B8EC-6E8025F6A0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CB35A7-C0E5-4174-A4A4-328D8EEE75E6}"/>
              </a:ext>
            </a:extLst>
          </p:cNvPr>
          <p:cNvSpPr>
            <a:spLocks noGrp="1"/>
          </p:cNvSpPr>
          <p:nvPr>
            <p:ph type="dt" sz="half" idx="10"/>
          </p:nvPr>
        </p:nvSpPr>
        <p:spPr/>
        <p:txBody>
          <a:bodyPr/>
          <a:lstStyle/>
          <a:p>
            <a:fld id="{2321B6CB-7224-4341-87D2-49F49D4D673D}" type="datetimeFigureOut">
              <a:rPr lang="en-US" smtClean="0"/>
              <a:t>6/21/2022</a:t>
            </a:fld>
            <a:endParaRPr lang="en-US"/>
          </a:p>
        </p:txBody>
      </p:sp>
      <p:sp>
        <p:nvSpPr>
          <p:cNvPr id="5" name="Footer Placeholder 4">
            <a:extLst>
              <a:ext uri="{FF2B5EF4-FFF2-40B4-BE49-F238E27FC236}">
                <a16:creationId xmlns:a16="http://schemas.microsoft.com/office/drawing/2014/main" id="{6B11C5B7-0424-48D8-B5D5-7C511737A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EA572-9C1B-4490-9C75-A0B0E1E16450}"/>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149108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8CEF5-49D6-4C7C-8A67-4A0092D60F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CC4A09-FAF0-4776-90ED-A4BD72A0656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1A170-5B98-4422-B0B0-D4B365BE2F96}"/>
              </a:ext>
            </a:extLst>
          </p:cNvPr>
          <p:cNvSpPr>
            <a:spLocks noGrp="1"/>
          </p:cNvSpPr>
          <p:nvPr>
            <p:ph type="dt" sz="half" idx="10"/>
          </p:nvPr>
        </p:nvSpPr>
        <p:spPr/>
        <p:txBody>
          <a:bodyPr/>
          <a:lstStyle/>
          <a:p>
            <a:fld id="{2321B6CB-7224-4341-87D2-49F49D4D673D}" type="datetimeFigureOut">
              <a:rPr lang="en-US" smtClean="0"/>
              <a:t>6/21/2022</a:t>
            </a:fld>
            <a:endParaRPr lang="en-US"/>
          </a:p>
        </p:txBody>
      </p:sp>
      <p:sp>
        <p:nvSpPr>
          <p:cNvPr id="5" name="Footer Placeholder 4">
            <a:extLst>
              <a:ext uri="{FF2B5EF4-FFF2-40B4-BE49-F238E27FC236}">
                <a16:creationId xmlns:a16="http://schemas.microsoft.com/office/drawing/2014/main" id="{6C6A9CB9-72F2-409A-B4DA-376096800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A5809-EEE3-470A-BFB7-09DAEC3031FF}"/>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28916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250E2-A7F5-4397-A81D-84B94FCBEC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717846-B5D8-43C0-9250-A58DEC4884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28E5522-0BEE-4A33-A700-EBD2430D4EEA}"/>
              </a:ext>
            </a:extLst>
          </p:cNvPr>
          <p:cNvSpPr>
            <a:spLocks noGrp="1"/>
          </p:cNvSpPr>
          <p:nvPr>
            <p:ph type="dt" sz="half" idx="10"/>
          </p:nvPr>
        </p:nvSpPr>
        <p:spPr/>
        <p:txBody>
          <a:bodyPr/>
          <a:lstStyle/>
          <a:p>
            <a:fld id="{2321B6CB-7224-4341-87D2-49F49D4D673D}" type="datetimeFigureOut">
              <a:rPr lang="en-US" smtClean="0"/>
              <a:t>6/21/2022</a:t>
            </a:fld>
            <a:endParaRPr lang="en-US"/>
          </a:p>
        </p:txBody>
      </p:sp>
      <p:sp>
        <p:nvSpPr>
          <p:cNvPr id="5" name="Footer Placeholder 4">
            <a:extLst>
              <a:ext uri="{FF2B5EF4-FFF2-40B4-BE49-F238E27FC236}">
                <a16:creationId xmlns:a16="http://schemas.microsoft.com/office/drawing/2014/main" id="{E05083CC-7E90-4981-98FE-41E8D20B6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18B62-DEA4-416F-8B37-CE125E7530FB}"/>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1449174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1996C-DBF1-42A6-8C99-A283C87FFB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474BFB-27E9-4015-BCC7-356FCC1AF9B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361B8D-E818-441C-97AC-DBD60C73C07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897165-0DAA-4E0C-87C8-42B058EF616A}"/>
              </a:ext>
            </a:extLst>
          </p:cNvPr>
          <p:cNvSpPr>
            <a:spLocks noGrp="1"/>
          </p:cNvSpPr>
          <p:nvPr>
            <p:ph type="dt" sz="half" idx="10"/>
          </p:nvPr>
        </p:nvSpPr>
        <p:spPr/>
        <p:txBody>
          <a:bodyPr/>
          <a:lstStyle/>
          <a:p>
            <a:fld id="{2321B6CB-7224-4341-87D2-49F49D4D673D}" type="datetimeFigureOut">
              <a:rPr lang="en-US" smtClean="0"/>
              <a:t>6/21/2022</a:t>
            </a:fld>
            <a:endParaRPr lang="en-US"/>
          </a:p>
        </p:txBody>
      </p:sp>
      <p:sp>
        <p:nvSpPr>
          <p:cNvPr id="6" name="Footer Placeholder 5">
            <a:extLst>
              <a:ext uri="{FF2B5EF4-FFF2-40B4-BE49-F238E27FC236}">
                <a16:creationId xmlns:a16="http://schemas.microsoft.com/office/drawing/2014/main" id="{6FB2F87A-2F86-4A32-A2E6-8FDD822105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AFBF40-E63C-487A-946E-FD25E5E1E095}"/>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2672877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9084-3D00-4F07-9C15-6F6354319F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0D0764-BF85-4C7E-8A21-5C19E36DAC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B7153F-EF23-492E-B9FB-CDE8E82113C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65B019-C57F-45CB-AD07-2D3FC21588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8D84E3-B916-46AD-9CD6-8CA1410E81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771122-3DA6-45DC-A39F-A399AA90C862}"/>
              </a:ext>
            </a:extLst>
          </p:cNvPr>
          <p:cNvSpPr>
            <a:spLocks noGrp="1"/>
          </p:cNvSpPr>
          <p:nvPr>
            <p:ph type="dt" sz="half" idx="10"/>
          </p:nvPr>
        </p:nvSpPr>
        <p:spPr/>
        <p:txBody>
          <a:bodyPr/>
          <a:lstStyle/>
          <a:p>
            <a:fld id="{2321B6CB-7224-4341-87D2-49F49D4D673D}" type="datetimeFigureOut">
              <a:rPr lang="en-US" smtClean="0"/>
              <a:t>6/21/2022</a:t>
            </a:fld>
            <a:endParaRPr lang="en-US"/>
          </a:p>
        </p:txBody>
      </p:sp>
      <p:sp>
        <p:nvSpPr>
          <p:cNvPr id="8" name="Footer Placeholder 7">
            <a:extLst>
              <a:ext uri="{FF2B5EF4-FFF2-40B4-BE49-F238E27FC236}">
                <a16:creationId xmlns:a16="http://schemas.microsoft.com/office/drawing/2014/main" id="{EB783431-DF9B-4F77-9BA4-978EB85916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7EC1E3-5179-4DE3-8879-9E6A1BF87069}"/>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3487319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72F4-F83E-407F-BF6F-A6CEDB3B3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F4429B-2691-4D9D-B572-3DD905A7505C}"/>
              </a:ext>
            </a:extLst>
          </p:cNvPr>
          <p:cNvSpPr>
            <a:spLocks noGrp="1"/>
          </p:cNvSpPr>
          <p:nvPr>
            <p:ph type="dt" sz="half" idx="10"/>
          </p:nvPr>
        </p:nvSpPr>
        <p:spPr/>
        <p:txBody>
          <a:bodyPr/>
          <a:lstStyle/>
          <a:p>
            <a:fld id="{2321B6CB-7224-4341-87D2-49F49D4D673D}" type="datetimeFigureOut">
              <a:rPr lang="en-US" smtClean="0"/>
              <a:t>6/21/2022</a:t>
            </a:fld>
            <a:endParaRPr lang="en-US"/>
          </a:p>
        </p:txBody>
      </p:sp>
      <p:sp>
        <p:nvSpPr>
          <p:cNvPr id="4" name="Footer Placeholder 3">
            <a:extLst>
              <a:ext uri="{FF2B5EF4-FFF2-40B4-BE49-F238E27FC236}">
                <a16:creationId xmlns:a16="http://schemas.microsoft.com/office/drawing/2014/main" id="{2B4677A5-5AB9-4F47-8924-02D7280B3F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37322A-8CF3-4839-8F61-DE86B5B49DDC}"/>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3939996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7023C8-3D03-48A1-A250-A91998A0A295}"/>
              </a:ext>
            </a:extLst>
          </p:cNvPr>
          <p:cNvSpPr>
            <a:spLocks noGrp="1"/>
          </p:cNvSpPr>
          <p:nvPr>
            <p:ph type="dt" sz="half" idx="10"/>
          </p:nvPr>
        </p:nvSpPr>
        <p:spPr/>
        <p:txBody>
          <a:bodyPr/>
          <a:lstStyle/>
          <a:p>
            <a:fld id="{2321B6CB-7224-4341-87D2-49F49D4D673D}" type="datetimeFigureOut">
              <a:rPr lang="en-US" smtClean="0"/>
              <a:t>6/21/2022</a:t>
            </a:fld>
            <a:endParaRPr lang="en-US"/>
          </a:p>
        </p:txBody>
      </p:sp>
      <p:sp>
        <p:nvSpPr>
          <p:cNvPr id="3" name="Footer Placeholder 2">
            <a:extLst>
              <a:ext uri="{FF2B5EF4-FFF2-40B4-BE49-F238E27FC236}">
                <a16:creationId xmlns:a16="http://schemas.microsoft.com/office/drawing/2014/main" id="{BF51C1CD-21C5-447E-AE12-2D1D49F6C0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E870C8-36CA-4298-A9F7-FB0C9C35132E}"/>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218967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64BF-A224-4AD4-A34C-04F719397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67EDCA-37DB-4F15-9CCA-7D14EACFC1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1FD2A7-03AE-4CB6-B3C8-E9D58CAEA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53FAF3-8B51-4FFD-8B2C-6A9BC6F4BB21}"/>
              </a:ext>
            </a:extLst>
          </p:cNvPr>
          <p:cNvSpPr>
            <a:spLocks noGrp="1"/>
          </p:cNvSpPr>
          <p:nvPr>
            <p:ph type="dt" sz="half" idx="10"/>
          </p:nvPr>
        </p:nvSpPr>
        <p:spPr/>
        <p:txBody>
          <a:bodyPr/>
          <a:lstStyle/>
          <a:p>
            <a:fld id="{2321B6CB-7224-4341-87D2-49F49D4D673D}" type="datetimeFigureOut">
              <a:rPr lang="en-US" smtClean="0"/>
              <a:t>6/21/2022</a:t>
            </a:fld>
            <a:endParaRPr lang="en-US"/>
          </a:p>
        </p:txBody>
      </p:sp>
      <p:sp>
        <p:nvSpPr>
          <p:cNvPr id="6" name="Footer Placeholder 5">
            <a:extLst>
              <a:ext uri="{FF2B5EF4-FFF2-40B4-BE49-F238E27FC236}">
                <a16:creationId xmlns:a16="http://schemas.microsoft.com/office/drawing/2014/main" id="{E6047625-2BA0-4ABA-869C-D1224C0FFB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F34786-0C19-44E1-A37B-EE29B6F224E8}"/>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2980276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711B9-469A-422D-A98A-87BE5865C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48BBA8-E42F-4CF8-8BD7-E8C01DE7F6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DB3085-688A-48F4-B058-133EF07A2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B71B7F-4BDC-43AF-9235-2AC1DADAFC7E}"/>
              </a:ext>
            </a:extLst>
          </p:cNvPr>
          <p:cNvSpPr>
            <a:spLocks noGrp="1"/>
          </p:cNvSpPr>
          <p:nvPr>
            <p:ph type="dt" sz="half" idx="10"/>
          </p:nvPr>
        </p:nvSpPr>
        <p:spPr/>
        <p:txBody>
          <a:bodyPr/>
          <a:lstStyle/>
          <a:p>
            <a:fld id="{2321B6CB-7224-4341-87D2-49F49D4D673D}" type="datetimeFigureOut">
              <a:rPr lang="en-US" smtClean="0"/>
              <a:t>6/21/2022</a:t>
            </a:fld>
            <a:endParaRPr lang="en-US"/>
          </a:p>
        </p:txBody>
      </p:sp>
      <p:sp>
        <p:nvSpPr>
          <p:cNvPr id="6" name="Footer Placeholder 5">
            <a:extLst>
              <a:ext uri="{FF2B5EF4-FFF2-40B4-BE49-F238E27FC236}">
                <a16:creationId xmlns:a16="http://schemas.microsoft.com/office/drawing/2014/main" id="{700DDE24-66F7-413D-A675-DE2367164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D5196F-1DE0-4C1A-A6EB-229BDBECEA56}"/>
              </a:ext>
            </a:extLst>
          </p:cNvPr>
          <p:cNvSpPr>
            <a:spLocks noGrp="1"/>
          </p:cNvSpPr>
          <p:nvPr>
            <p:ph type="sldNum" sz="quarter" idx="12"/>
          </p:nvPr>
        </p:nvSpPr>
        <p:spPr/>
        <p:txBody>
          <a:bodyPr/>
          <a:lstStyle/>
          <a:p>
            <a:fld id="{C40CB656-DA5F-4F9C-A434-281B09B997F7}" type="slidenum">
              <a:rPr lang="en-US" smtClean="0"/>
              <a:t>‹#›</a:t>
            </a:fld>
            <a:endParaRPr lang="en-US"/>
          </a:p>
        </p:txBody>
      </p:sp>
    </p:spTree>
    <p:extLst>
      <p:ext uri="{BB962C8B-B14F-4D97-AF65-F5344CB8AC3E}">
        <p14:creationId xmlns:p14="http://schemas.microsoft.com/office/powerpoint/2010/main" val="7945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6065E7-EA60-4D30-B3AE-16142CD060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6A68AB-0C15-4553-B591-7DF3B224E9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82471B-E3DC-47E8-98DD-A1C74D1D55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21B6CB-7224-4341-87D2-49F49D4D673D}" type="datetimeFigureOut">
              <a:rPr lang="en-US" smtClean="0"/>
              <a:t>6/21/2022</a:t>
            </a:fld>
            <a:endParaRPr lang="en-US"/>
          </a:p>
        </p:txBody>
      </p:sp>
      <p:sp>
        <p:nvSpPr>
          <p:cNvPr id="5" name="Footer Placeholder 4">
            <a:extLst>
              <a:ext uri="{FF2B5EF4-FFF2-40B4-BE49-F238E27FC236}">
                <a16:creationId xmlns:a16="http://schemas.microsoft.com/office/drawing/2014/main" id="{8BA06F80-2BFF-4619-A307-6FB7A81FC1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40FDC1-65C0-45E0-B66C-57752C172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CB656-DA5F-4F9C-A434-281B09B997F7}" type="slidenum">
              <a:rPr lang="en-US" smtClean="0"/>
              <a:t>‹#›</a:t>
            </a:fld>
            <a:endParaRPr lang="en-US"/>
          </a:p>
        </p:txBody>
      </p:sp>
    </p:spTree>
    <p:extLst>
      <p:ext uri="{BB962C8B-B14F-4D97-AF65-F5344CB8AC3E}">
        <p14:creationId xmlns:p14="http://schemas.microsoft.com/office/powerpoint/2010/main" val="1071844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9" name="Title 1">
            <a:extLst>
              <a:ext uri="{FF2B5EF4-FFF2-40B4-BE49-F238E27FC236}">
                <a16:creationId xmlns:a16="http://schemas.microsoft.com/office/drawing/2014/main" id="{28CF886E-71F5-49D4-BB27-8139DCEEB069}"/>
              </a:ext>
            </a:extLst>
          </p:cNvPr>
          <p:cNvSpPr txBox="1">
            <a:spLocks/>
          </p:cNvSpPr>
          <p:nvPr/>
        </p:nvSpPr>
        <p:spPr>
          <a:xfrm>
            <a:off x="1372999" y="2003207"/>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t>Building the rest of the form for more functionality</a:t>
            </a:r>
            <a:endParaRPr lang="en-US" b="1" dirty="0"/>
          </a:p>
        </p:txBody>
      </p:sp>
      <p:sp>
        <p:nvSpPr>
          <p:cNvPr id="5" name="TextBox 4">
            <a:extLst>
              <a:ext uri="{FF2B5EF4-FFF2-40B4-BE49-F238E27FC236}">
                <a16:creationId xmlns:a16="http://schemas.microsoft.com/office/drawing/2014/main" id="{A17C3FDE-6EA8-405F-B189-B120DD9E495D}"/>
              </a:ext>
            </a:extLst>
          </p:cNvPr>
          <p:cNvSpPr txBox="1"/>
          <p:nvPr/>
        </p:nvSpPr>
        <p:spPr>
          <a:xfrm>
            <a:off x="2636667" y="5878696"/>
            <a:ext cx="8558074" cy="707886"/>
          </a:xfrm>
          <a:prstGeom prst="rect">
            <a:avLst/>
          </a:prstGeom>
          <a:noFill/>
        </p:spPr>
        <p:txBody>
          <a:bodyPr wrap="square" rtlCol="0">
            <a:spAutoFit/>
          </a:bodyPr>
          <a:lstStyle/>
          <a:p>
            <a:r>
              <a:rPr lang="en-GB" sz="4000" dirty="0"/>
              <a:t>Pieter Pypers, Turry Ouma</a:t>
            </a:r>
            <a:endParaRPr lang="en-US" sz="4000" dirty="0"/>
          </a:p>
        </p:txBody>
      </p:sp>
    </p:spTree>
    <p:extLst>
      <p:ext uri="{BB962C8B-B14F-4D97-AF65-F5344CB8AC3E}">
        <p14:creationId xmlns:p14="http://schemas.microsoft.com/office/powerpoint/2010/main" val="2614622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2" name="TextBox 1">
            <a:extLst>
              <a:ext uri="{FF2B5EF4-FFF2-40B4-BE49-F238E27FC236}">
                <a16:creationId xmlns:a16="http://schemas.microsoft.com/office/drawing/2014/main" id="{B7CD6BB6-D0E1-4298-8643-420A7FFC1097}"/>
              </a:ext>
            </a:extLst>
          </p:cNvPr>
          <p:cNvSpPr txBox="1"/>
          <p:nvPr/>
        </p:nvSpPr>
        <p:spPr>
          <a:xfrm>
            <a:off x="2592441" y="734038"/>
            <a:ext cx="6576969" cy="1077218"/>
          </a:xfrm>
          <a:prstGeom prst="rect">
            <a:avLst/>
          </a:prstGeom>
          <a:noFill/>
        </p:spPr>
        <p:txBody>
          <a:bodyPr wrap="square" rtlCol="0">
            <a:spAutoFit/>
          </a:bodyPr>
          <a:lstStyle/>
          <a:p>
            <a:pPr lvl="1"/>
            <a:r>
              <a:rPr lang="en-GB" sz="3200" b="1" dirty="0"/>
              <a:t>A few tips for the ‘name’ column:</a:t>
            </a:r>
            <a:endParaRPr lang="en-US" sz="3200" b="1" dirty="0"/>
          </a:p>
          <a:p>
            <a:endParaRPr lang="en-US" sz="3200" dirty="0"/>
          </a:p>
        </p:txBody>
      </p:sp>
      <p:sp>
        <p:nvSpPr>
          <p:cNvPr id="15" name="Content Placeholder 7">
            <a:extLst>
              <a:ext uri="{FF2B5EF4-FFF2-40B4-BE49-F238E27FC236}">
                <a16:creationId xmlns:a16="http://schemas.microsoft.com/office/drawing/2014/main" id="{EF85F324-26A0-4A40-A9C2-5EEE4A774279}"/>
              </a:ext>
            </a:extLst>
          </p:cNvPr>
          <p:cNvSpPr>
            <a:spLocks noGrp="1"/>
          </p:cNvSpPr>
          <p:nvPr>
            <p:ph idx="1"/>
          </p:nvPr>
        </p:nvSpPr>
        <p:spPr>
          <a:xfrm>
            <a:off x="838200" y="1825623"/>
            <a:ext cx="10844814" cy="4024761"/>
          </a:xfrm>
        </p:spPr>
        <p:txBody>
          <a:bodyPr>
            <a:normAutofit fontScale="92500" lnSpcReduction="10000"/>
          </a:bodyPr>
          <a:lstStyle/>
          <a:p>
            <a:pPr lvl="0"/>
            <a:r>
              <a:rPr lang="en-GB" dirty="0"/>
              <a:t>When making up a variable name try to be both </a:t>
            </a:r>
            <a:r>
              <a:rPr lang="en-GB" b="1" dirty="0"/>
              <a:t>concise and descriptive</a:t>
            </a:r>
            <a:r>
              <a:rPr lang="en-GB" dirty="0"/>
              <a:t>. </a:t>
            </a:r>
            <a:endParaRPr lang="en-US" sz="3600" dirty="0"/>
          </a:p>
          <a:p>
            <a:pPr lvl="0"/>
            <a:r>
              <a:rPr lang="en-GB" dirty="0"/>
              <a:t>Avoid any variable name that begins with any </a:t>
            </a:r>
            <a:r>
              <a:rPr lang="en-GB" b="1" dirty="0"/>
              <a:t>special character </a:t>
            </a:r>
            <a:r>
              <a:rPr lang="en-GB" dirty="0"/>
              <a:t>or </a:t>
            </a:r>
            <a:r>
              <a:rPr lang="en-GB" b="1" dirty="0"/>
              <a:t>number</a:t>
            </a:r>
            <a:r>
              <a:rPr lang="en-GB" dirty="0"/>
              <a:t> or which contains any </a:t>
            </a:r>
            <a:r>
              <a:rPr lang="en-GB" b="1" dirty="0"/>
              <a:t>spaces in between</a:t>
            </a:r>
            <a:r>
              <a:rPr lang="en-GB" dirty="0"/>
              <a:t>. These will be flagged as errors by ODK Validate.</a:t>
            </a:r>
            <a:endParaRPr lang="en-US" sz="3600" dirty="0"/>
          </a:p>
          <a:p>
            <a:pPr lvl="0"/>
            <a:r>
              <a:rPr lang="en-GB" dirty="0"/>
              <a:t>The “name” column allows </a:t>
            </a:r>
            <a:r>
              <a:rPr lang="en-GB" b="1" dirty="0"/>
              <a:t>up to 32 characters </a:t>
            </a:r>
            <a:r>
              <a:rPr lang="en-GB" dirty="0"/>
              <a:t>but in order to anticipate data analysis with other statistical packages, limit the length of the variable names to 12.</a:t>
            </a:r>
            <a:endParaRPr lang="en-US" sz="3600" dirty="0"/>
          </a:p>
          <a:p>
            <a:pPr lvl="0"/>
            <a:r>
              <a:rPr lang="en-GB" dirty="0"/>
              <a:t>Consider using the «</a:t>
            </a:r>
            <a:r>
              <a:rPr lang="en-GB" b="1" dirty="0"/>
              <a:t>camelCase</a:t>
            </a:r>
            <a:r>
              <a:rPr lang="en-GB" dirty="0"/>
              <a:t>» when writing variable names and avoid underscores («_») since some statistical packages read underscores as blanks.</a:t>
            </a:r>
            <a:endParaRPr lang="en-US" sz="3600" dirty="0"/>
          </a:p>
          <a:p>
            <a:pPr lvl="0"/>
            <a:r>
              <a:rPr lang="en-GB" dirty="0"/>
              <a:t>All “</a:t>
            </a:r>
            <a:r>
              <a:rPr lang="en-GB" b="1" dirty="0"/>
              <a:t>begin group</a:t>
            </a:r>
            <a:r>
              <a:rPr lang="en-GB" dirty="0"/>
              <a:t>” types must have a corresponding “</a:t>
            </a:r>
            <a:r>
              <a:rPr lang="en-GB" b="1" dirty="0"/>
              <a:t>end group</a:t>
            </a:r>
            <a:r>
              <a:rPr lang="en-GB" dirty="0"/>
              <a:t>”.</a:t>
            </a:r>
            <a:endParaRPr lang="en-US" sz="3600" dirty="0"/>
          </a:p>
          <a:p>
            <a:endParaRPr lang="en-US" dirty="0"/>
          </a:p>
        </p:txBody>
      </p:sp>
    </p:spTree>
    <p:extLst>
      <p:ext uri="{BB962C8B-B14F-4D97-AF65-F5344CB8AC3E}">
        <p14:creationId xmlns:p14="http://schemas.microsoft.com/office/powerpoint/2010/main" val="207715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9" name="Content Placeholder 8">
            <a:extLst>
              <a:ext uri="{FF2B5EF4-FFF2-40B4-BE49-F238E27FC236}">
                <a16:creationId xmlns:a16="http://schemas.microsoft.com/office/drawing/2014/main" id="{0EB29A26-17C4-465C-B930-47CFBDA71CFC}"/>
              </a:ext>
            </a:extLst>
          </p:cNvPr>
          <p:cNvSpPr>
            <a:spLocks noGrp="1"/>
          </p:cNvSpPr>
          <p:nvPr>
            <p:ph idx="1"/>
          </p:nvPr>
        </p:nvSpPr>
        <p:spPr>
          <a:xfrm>
            <a:off x="838200" y="1642048"/>
            <a:ext cx="11066755" cy="1196578"/>
          </a:xfrm>
        </p:spPr>
        <p:txBody>
          <a:bodyPr>
            <a:noAutofit/>
          </a:bodyPr>
          <a:lstStyle/>
          <a:p>
            <a:pPr marL="0" lvl="0" indent="0">
              <a:buNone/>
            </a:pPr>
            <a:r>
              <a:rPr lang="en-GB" sz="2000" b="1" dirty="0"/>
              <a:t>Groups </a:t>
            </a:r>
          </a:p>
          <a:p>
            <a:pPr lvl="0"/>
            <a:r>
              <a:rPr lang="en-GB" sz="2000" dirty="0"/>
              <a:t>Groups are used to put together related questions for data export and analysis. In our instance we have put together some notes to explain the purpose of the survey as seen below: </a:t>
            </a:r>
          </a:p>
          <a:p>
            <a:endParaRPr lang="en-US" sz="2000" dirty="0">
              <a:effectLst/>
            </a:endParaRPr>
          </a:p>
          <a:p>
            <a:endParaRPr lang="en-US" sz="2000" dirty="0"/>
          </a:p>
        </p:txBody>
      </p:sp>
      <p:sp>
        <p:nvSpPr>
          <p:cNvPr id="2" name="TextBox 1">
            <a:extLst>
              <a:ext uri="{FF2B5EF4-FFF2-40B4-BE49-F238E27FC236}">
                <a16:creationId xmlns:a16="http://schemas.microsoft.com/office/drawing/2014/main" id="{FDE93354-6ABD-4B65-B9A4-F677978D9230}"/>
              </a:ext>
            </a:extLst>
          </p:cNvPr>
          <p:cNvSpPr txBox="1"/>
          <p:nvPr/>
        </p:nvSpPr>
        <p:spPr>
          <a:xfrm>
            <a:off x="2610035" y="727936"/>
            <a:ext cx="7883371" cy="1200329"/>
          </a:xfrm>
          <a:prstGeom prst="rect">
            <a:avLst/>
          </a:prstGeom>
          <a:noFill/>
        </p:spPr>
        <p:txBody>
          <a:bodyPr wrap="square" rtlCol="0">
            <a:spAutoFit/>
          </a:bodyPr>
          <a:lstStyle>
            <a:defPPr>
              <a:defRPr lang="en-US"/>
            </a:defPPr>
            <a:lvl1pPr>
              <a:defRPr sz="3600" b="1"/>
            </a:lvl1pPr>
          </a:lstStyle>
          <a:p>
            <a:r>
              <a:rPr lang="en-GB" dirty="0"/>
              <a:t>Let’s piece together the rest of the form!</a:t>
            </a:r>
            <a:endParaRPr lang="en-US" dirty="0"/>
          </a:p>
          <a:p>
            <a:endParaRPr lang="en-US" dirty="0"/>
          </a:p>
        </p:txBody>
      </p:sp>
      <p:pic>
        <p:nvPicPr>
          <p:cNvPr id="13" name="Picture 12">
            <a:extLst>
              <a:ext uri="{FF2B5EF4-FFF2-40B4-BE49-F238E27FC236}">
                <a16:creationId xmlns:a16="http://schemas.microsoft.com/office/drawing/2014/main" id="{628B0C7A-7E9D-4BC7-99E7-B5F02F44BAF3}"/>
              </a:ext>
            </a:extLst>
          </p:cNvPr>
          <p:cNvPicPr/>
          <p:nvPr/>
        </p:nvPicPr>
        <p:blipFill>
          <a:blip r:embed="rId4"/>
          <a:stretch>
            <a:fillRect/>
          </a:stretch>
        </p:blipFill>
        <p:spPr>
          <a:xfrm>
            <a:off x="1892714" y="2886207"/>
            <a:ext cx="8406571" cy="1876362"/>
          </a:xfrm>
          <a:prstGeom prst="rect">
            <a:avLst/>
          </a:prstGeom>
          <a:ln>
            <a:no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0DCBA761-F92F-45BD-AAC3-2E5FD83DB771}"/>
              </a:ext>
            </a:extLst>
          </p:cNvPr>
          <p:cNvSpPr txBox="1"/>
          <p:nvPr/>
        </p:nvSpPr>
        <p:spPr>
          <a:xfrm>
            <a:off x="903986" y="4976128"/>
            <a:ext cx="10384025" cy="1754326"/>
          </a:xfrm>
          <a:prstGeom prst="rect">
            <a:avLst/>
          </a:prstGeom>
          <a:noFill/>
        </p:spPr>
        <p:txBody>
          <a:bodyPr wrap="square" rtlCol="0">
            <a:spAutoFit/>
          </a:bodyPr>
          <a:lstStyle/>
          <a:p>
            <a:r>
              <a:rPr lang="en-GB" dirty="0"/>
              <a:t>In the example,</a:t>
            </a:r>
            <a:r>
              <a:rPr lang="en-GB" b="1" dirty="0"/>
              <a:t> Notes</a:t>
            </a:r>
            <a:r>
              <a:rPr lang="en-GB" dirty="0"/>
              <a:t> are used to provide additional information and instructions to the user while not taking any input.</a:t>
            </a:r>
            <a:endParaRPr lang="en-US" dirty="0"/>
          </a:p>
          <a:p>
            <a:r>
              <a:rPr lang="en-GB" dirty="0"/>
              <a:t>It is important to note that ‘end group’ doesn't require a name or label, as it will not be visible in the form. However, if groups don’t have an end group they will cause an error when uploading the form. Always ensure that each begin group has an end group.</a:t>
            </a:r>
            <a:endParaRPr lang="en-US" dirty="0"/>
          </a:p>
          <a:p>
            <a:endParaRPr lang="en-US" dirty="0"/>
          </a:p>
        </p:txBody>
      </p:sp>
    </p:spTree>
    <p:extLst>
      <p:ext uri="{BB962C8B-B14F-4D97-AF65-F5344CB8AC3E}">
        <p14:creationId xmlns:p14="http://schemas.microsoft.com/office/powerpoint/2010/main" val="1845278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2" name="TextBox 1">
            <a:extLst>
              <a:ext uri="{FF2B5EF4-FFF2-40B4-BE49-F238E27FC236}">
                <a16:creationId xmlns:a16="http://schemas.microsoft.com/office/drawing/2014/main" id="{3D6BE8A9-A533-4745-8FAF-E110CDD1344F}"/>
              </a:ext>
            </a:extLst>
          </p:cNvPr>
          <p:cNvSpPr txBox="1"/>
          <p:nvPr/>
        </p:nvSpPr>
        <p:spPr>
          <a:xfrm>
            <a:off x="2608976" y="629175"/>
            <a:ext cx="7618100" cy="1200329"/>
          </a:xfrm>
          <a:prstGeom prst="rect">
            <a:avLst/>
          </a:prstGeom>
          <a:noFill/>
        </p:spPr>
        <p:txBody>
          <a:bodyPr wrap="square" rtlCol="0">
            <a:spAutoFit/>
          </a:bodyPr>
          <a:lstStyle>
            <a:defPPr>
              <a:defRPr lang="en-US"/>
            </a:defPPr>
            <a:lvl1pPr>
              <a:defRPr sz="3600" b="1"/>
            </a:lvl1pPr>
          </a:lstStyle>
          <a:p>
            <a:r>
              <a:rPr lang="en-GB" dirty="0"/>
              <a:t>User information</a:t>
            </a:r>
          </a:p>
          <a:p>
            <a:endParaRPr lang="en-US" dirty="0"/>
          </a:p>
        </p:txBody>
      </p:sp>
      <p:sp>
        <p:nvSpPr>
          <p:cNvPr id="13" name="Content Placeholder 12">
            <a:extLst>
              <a:ext uri="{FF2B5EF4-FFF2-40B4-BE49-F238E27FC236}">
                <a16:creationId xmlns:a16="http://schemas.microsoft.com/office/drawing/2014/main" id="{2D9CB6D5-22F1-47AA-9284-DEC7383DF8EB}"/>
              </a:ext>
            </a:extLst>
          </p:cNvPr>
          <p:cNvSpPr>
            <a:spLocks noGrp="1"/>
          </p:cNvSpPr>
          <p:nvPr>
            <p:ph idx="1"/>
          </p:nvPr>
        </p:nvSpPr>
        <p:spPr>
          <a:xfrm>
            <a:off x="763480" y="1746042"/>
            <a:ext cx="10611992" cy="2586261"/>
          </a:xfrm>
        </p:spPr>
        <p:txBody>
          <a:bodyPr>
            <a:normAutofit/>
          </a:bodyPr>
          <a:lstStyle/>
          <a:p>
            <a:r>
              <a:rPr lang="en-GB" sz="2400" dirty="0">
                <a:latin typeface="Calibri" panose="020F0502020204030204" pitchFamily="34" charset="0"/>
                <a:cs typeface="Calibri" panose="020F0502020204030204" pitchFamily="34" charset="0"/>
              </a:rPr>
              <a:t>You need to record on which participating household you will collect data. You can use a barcode on an ID </a:t>
            </a:r>
            <a:r>
              <a:rPr lang="en-GB" sz="2400" dirty="0">
                <a:cs typeface="Calibri" panose="020F0502020204030204" pitchFamily="34" charset="0"/>
              </a:rPr>
              <a:t>card</a:t>
            </a:r>
            <a:r>
              <a:rPr lang="en-GB" sz="2400" dirty="0"/>
              <a:t>. </a:t>
            </a:r>
            <a:endParaRPr lang="en-US" sz="2400" dirty="0"/>
          </a:p>
          <a:p>
            <a:pPr lvl="0"/>
            <a:endParaRPr lang="en-US" sz="2400" dirty="0"/>
          </a:p>
          <a:p>
            <a:endParaRPr lang="en-US" sz="2400" dirty="0"/>
          </a:p>
        </p:txBody>
      </p:sp>
      <p:pic>
        <p:nvPicPr>
          <p:cNvPr id="14" name="Picture 13">
            <a:extLst>
              <a:ext uri="{FF2B5EF4-FFF2-40B4-BE49-F238E27FC236}">
                <a16:creationId xmlns:a16="http://schemas.microsoft.com/office/drawing/2014/main" id="{E50D45E0-71AB-4416-BE99-B30AE1D21103}"/>
              </a:ext>
            </a:extLst>
          </p:cNvPr>
          <p:cNvPicPr>
            <a:picLocks noChangeAspect="1"/>
          </p:cNvPicPr>
          <p:nvPr/>
        </p:nvPicPr>
        <p:blipFill>
          <a:blip r:embed="rId4"/>
          <a:stretch>
            <a:fillRect/>
          </a:stretch>
        </p:blipFill>
        <p:spPr>
          <a:xfrm>
            <a:off x="895072" y="2563928"/>
            <a:ext cx="2804403" cy="1950889"/>
          </a:xfrm>
          <a:prstGeom prst="rect">
            <a:avLst/>
          </a:prstGeom>
        </p:spPr>
      </p:pic>
      <p:sp>
        <p:nvSpPr>
          <p:cNvPr id="15" name="Rectangle 14">
            <a:extLst>
              <a:ext uri="{FF2B5EF4-FFF2-40B4-BE49-F238E27FC236}">
                <a16:creationId xmlns:a16="http://schemas.microsoft.com/office/drawing/2014/main" id="{9128CCE7-FFCB-4A22-BD35-79E195FB04B6}"/>
              </a:ext>
            </a:extLst>
          </p:cNvPr>
          <p:cNvSpPr/>
          <p:nvPr/>
        </p:nvSpPr>
        <p:spPr>
          <a:xfrm>
            <a:off x="3981986" y="2664710"/>
            <a:ext cx="7314941" cy="865173"/>
          </a:xfrm>
          <a:prstGeom prst="rect">
            <a:avLst/>
          </a:prstGeom>
        </p:spPr>
        <p:txBody>
          <a:bodyPr wrap="square">
            <a:spAutoFit/>
          </a:bodyPr>
          <a:lstStyle/>
          <a:p>
            <a:pPr marL="457200" marR="0">
              <a:lnSpc>
                <a:spcPct val="107000"/>
              </a:lnSpc>
              <a:spcBef>
                <a:spcPts val="0"/>
              </a:spcBef>
              <a:spcAft>
                <a:spcPts val="800"/>
              </a:spcAft>
            </a:pPr>
            <a:r>
              <a:rPr lang="en-GB" sz="2400" dirty="0">
                <a:latin typeface="Calibri" panose="020F0502020204030204" pitchFamily="34" charset="0"/>
                <a:cs typeface="Calibri" panose="020F0502020204030204" pitchFamily="34" charset="0"/>
              </a:rPr>
              <a:t>See below how to </a:t>
            </a:r>
            <a:r>
              <a:rPr lang="en-GB" sz="2400" dirty="0">
                <a:latin typeface="Calibri" panose="020F0502020204030204" pitchFamily="34" charset="0"/>
                <a:ea typeface="Calibri" panose="020F0502020204030204" pitchFamily="34" charset="0"/>
                <a:cs typeface="Calibri" panose="020F0502020204030204" pitchFamily="34" charset="0"/>
              </a:rPr>
              <a:t>include barcode question type to help collect user information in the ODK form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47DAC490-F2CD-4649-9EAB-967CFB7230DF}"/>
              </a:ext>
            </a:extLst>
          </p:cNvPr>
          <p:cNvPicPr/>
          <p:nvPr/>
        </p:nvPicPr>
        <p:blipFill>
          <a:blip r:embed="rId5"/>
          <a:stretch>
            <a:fillRect/>
          </a:stretch>
        </p:blipFill>
        <p:spPr>
          <a:xfrm>
            <a:off x="5056697" y="4002527"/>
            <a:ext cx="6168763" cy="628758"/>
          </a:xfrm>
          <a:prstGeom prst="rect">
            <a:avLst/>
          </a:prstGeom>
          <a:ln>
            <a:noFill/>
          </a:ln>
          <a:effectLst>
            <a:outerShdw blurRad="292100" dist="139700" dir="2700000" algn="tl" rotWithShape="0">
              <a:srgbClr val="333333">
                <a:alpha val="65000"/>
              </a:srgbClr>
            </a:outerShdw>
          </a:effectLst>
        </p:spPr>
      </p:pic>
      <p:sp>
        <p:nvSpPr>
          <p:cNvPr id="17" name="TextBox 16">
            <a:extLst>
              <a:ext uri="{FF2B5EF4-FFF2-40B4-BE49-F238E27FC236}">
                <a16:creationId xmlns:a16="http://schemas.microsoft.com/office/drawing/2014/main" id="{94633371-1DC5-41CA-8634-B4EC87420B1B}"/>
              </a:ext>
            </a:extLst>
          </p:cNvPr>
          <p:cNvSpPr txBox="1"/>
          <p:nvPr/>
        </p:nvSpPr>
        <p:spPr>
          <a:xfrm>
            <a:off x="674703" y="4222381"/>
            <a:ext cx="4305670" cy="2329339"/>
          </a:xfrm>
          <a:prstGeom prst="rect">
            <a:avLst/>
          </a:prstGeom>
          <a:noFill/>
        </p:spPr>
        <p:txBody>
          <a:bodyPr wrap="square" rtlCol="0">
            <a:spAutoFit/>
          </a:bodyPr>
          <a:lstStyle/>
          <a:p>
            <a:r>
              <a:rPr lang="en-GB" sz="2400" dirty="0"/>
              <a:t>Next you also need to always make sure where the data is being collected. We recommend that you always, at the start of the form, record the GPS location using </a:t>
            </a:r>
            <a:r>
              <a:rPr lang="en-GB" sz="2400" dirty="0" err="1"/>
              <a:t>geopoint</a:t>
            </a:r>
            <a:r>
              <a:rPr lang="en-GB" sz="2400" dirty="0"/>
              <a:t>.</a:t>
            </a:r>
          </a:p>
        </p:txBody>
      </p:sp>
      <p:pic>
        <p:nvPicPr>
          <p:cNvPr id="18" name="Picture 17">
            <a:extLst>
              <a:ext uri="{FF2B5EF4-FFF2-40B4-BE49-F238E27FC236}">
                <a16:creationId xmlns:a16="http://schemas.microsoft.com/office/drawing/2014/main" id="{51FB5F76-9411-410D-B1D3-52923B6A47FC}"/>
              </a:ext>
            </a:extLst>
          </p:cNvPr>
          <p:cNvPicPr/>
          <p:nvPr/>
        </p:nvPicPr>
        <p:blipFill>
          <a:blip r:embed="rId6"/>
          <a:stretch>
            <a:fillRect/>
          </a:stretch>
        </p:blipFill>
        <p:spPr>
          <a:xfrm>
            <a:off x="5056698" y="5072552"/>
            <a:ext cx="6245088" cy="524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002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2" name="TextBox 1">
            <a:extLst>
              <a:ext uri="{FF2B5EF4-FFF2-40B4-BE49-F238E27FC236}">
                <a16:creationId xmlns:a16="http://schemas.microsoft.com/office/drawing/2014/main" id="{B7CD6BB6-D0E1-4298-8643-420A7FFC1097}"/>
              </a:ext>
            </a:extLst>
          </p:cNvPr>
          <p:cNvSpPr txBox="1"/>
          <p:nvPr/>
        </p:nvSpPr>
        <p:spPr>
          <a:xfrm>
            <a:off x="2592441" y="734038"/>
            <a:ext cx="6576969" cy="954107"/>
          </a:xfrm>
          <a:prstGeom prst="rect">
            <a:avLst/>
          </a:prstGeom>
          <a:noFill/>
        </p:spPr>
        <p:txBody>
          <a:bodyPr wrap="square" rtlCol="0">
            <a:spAutoFit/>
          </a:bodyPr>
          <a:lstStyle/>
          <a:p>
            <a:pPr lvl="1"/>
            <a:r>
              <a:rPr lang="en-GB" sz="2800" b="1" dirty="0"/>
              <a:t>‘</a:t>
            </a:r>
            <a:r>
              <a:rPr lang="en-GB" sz="2800" b="1" dirty="0" err="1"/>
              <a:t>MyCap</a:t>
            </a:r>
            <a:r>
              <a:rPr lang="en-GB" sz="2800" b="1" dirty="0"/>
              <a:t>’ Data Collection Tool</a:t>
            </a:r>
            <a:endParaRPr lang="en-US" sz="2800" b="1" dirty="0"/>
          </a:p>
          <a:p>
            <a:endParaRPr lang="en-US" sz="2800" dirty="0"/>
          </a:p>
        </p:txBody>
      </p:sp>
      <p:sp>
        <p:nvSpPr>
          <p:cNvPr id="15" name="Content Placeholder 7">
            <a:extLst>
              <a:ext uri="{FF2B5EF4-FFF2-40B4-BE49-F238E27FC236}">
                <a16:creationId xmlns:a16="http://schemas.microsoft.com/office/drawing/2014/main" id="{EF85F324-26A0-4A40-A9C2-5EEE4A774279}"/>
              </a:ext>
            </a:extLst>
          </p:cNvPr>
          <p:cNvSpPr>
            <a:spLocks noGrp="1"/>
          </p:cNvSpPr>
          <p:nvPr>
            <p:ph idx="1"/>
          </p:nvPr>
        </p:nvSpPr>
        <p:spPr>
          <a:xfrm>
            <a:off x="838201" y="1825623"/>
            <a:ext cx="10498583" cy="2329127"/>
          </a:xfrm>
        </p:spPr>
        <p:txBody>
          <a:bodyPr>
            <a:normAutofit/>
          </a:bodyPr>
          <a:lstStyle/>
          <a:p>
            <a:pPr lvl="0"/>
            <a:r>
              <a:rPr lang="en-GB" sz="2400" dirty="0"/>
              <a:t>For the next exercise we will build an </a:t>
            </a:r>
            <a:r>
              <a:rPr lang="en-GB" sz="2400" dirty="0" err="1"/>
              <a:t>XLSForm</a:t>
            </a:r>
            <a:r>
              <a:rPr lang="en-GB" sz="2400" dirty="0"/>
              <a:t> called ‘</a:t>
            </a:r>
            <a:r>
              <a:rPr lang="en-GB" sz="2400" dirty="0" err="1"/>
              <a:t>MyCapTool</a:t>
            </a:r>
            <a:r>
              <a:rPr lang="en-GB" sz="2400" dirty="0"/>
              <a:t>’.</a:t>
            </a:r>
          </a:p>
          <a:p>
            <a:pPr lvl="0"/>
            <a:r>
              <a:rPr lang="en-GB" sz="2400" dirty="0"/>
              <a:t>This is an example of a data collection in an on-station 3-factorial experiment, where the plot information is read from a csv file using the pull data function. </a:t>
            </a:r>
          </a:p>
          <a:p>
            <a:pPr lvl="0"/>
            <a:r>
              <a:rPr lang="en-GB" sz="2400" dirty="0"/>
              <a:t>The information includes the plot identifier (</a:t>
            </a:r>
            <a:r>
              <a:rPr lang="en-GB" sz="2400" dirty="0" err="1"/>
              <a:t>repNr</a:t>
            </a:r>
            <a:r>
              <a:rPr lang="en-GB" sz="2400" dirty="0"/>
              <a:t> and </a:t>
            </a:r>
            <a:r>
              <a:rPr lang="en-GB" sz="2400" dirty="0" err="1"/>
              <a:t>plotNr</a:t>
            </a:r>
            <a:r>
              <a:rPr lang="en-GB" sz="2400" dirty="0"/>
              <a:t>) and the levels of the 3 factors in an RCBD with randomized plot numbers within rep.</a:t>
            </a:r>
          </a:p>
          <a:p>
            <a:pPr lvl="0"/>
            <a:endParaRPr lang="en-US" dirty="0"/>
          </a:p>
        </p:txBody>
      </p:sp>
      <p:sp>
        <p:nvSpPr>
          <p:cNvPr id="3" name="TextBox 2">
            <a:extLst>
              <a:ext uri="{FF2B5EF4-FFF2-40B4-BE49-F238E27FC236}">
                <a16:creationId xmlns:a16="http://schemas.microsoft.com/office/drawing/2014/main" id="{3D0C855F-7B1C-4DAB-872D-C58BB419E19D}"/>
              </a:ext>
            </a:extLst>
          </p:cNvPr>
          <p:cNvSpPr txBox="1"/>
          <p:nvPr/>
        </p:nvSpPr>
        <p:spPr>
          <a:xfrm>
            <a:off x="1047563" y="4292228"/>
            <a:ext cx="10289221" cy="1938992"/>
          </a:xfrm>
          <a:prstGeom prst="rect">
            <a:avLst/>
          </a:prstGeom>
          <a:noFill/>
        </p:spPr>
        <p:txBody>
          <a:bodyPr wrap="square" rtlCol="0">
            <a:spAutoFit/>
          </a:bodyPr>
          <a:lstStyle/>
          <a:p>
            <a:pPr lvl="2"/>
            <a:r>
              <a:rPr lang="en-GB" sz="2400" b="1" dirty="0"/>
              <a:t>What does the pull data function do?</a:t>
            </a:r>
            <a:endParaRPr lang="en-US" sz="2400" b="1" dirty="0"/>
          </a:p>
          <a:p>
            <a:r>
              <a:rPr lang="en-GB" sz="2400" dirty="0"/>
              <a:t>For a predefined set of data in csv format like in our case the treatMyCap.csv. If you wanted to be able to pull this information into the form you are going to use in the field you can apply this function.</a:t>
            </a:r>
            <a:endParaRPr lang="en-US" sz="2400" dirty="0"/>
          </a:p>
          <a:p>
            <a:endParaRPr lang="en-US" sz="2400" dirty="0"/>
          </a:p>
        </p:txBody>
      </p:sp>
    </p:spTree>
    <p:extLst>
      <p:ext uri="{BB962C8B-B14F-4D97-AF65-F5344CB8AC3E}">
        <p14:creationId xmlns:p14="http://schemas.microsoft.com/office/powerpoint/2010/main" val="3483704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2" name="TextBox 1">
            <a:extLst>
              <a:ext uri="{FF2B5EF4-FFF2-40B4-BE49-F238E27FC236}">
                <a16:creationId xmlns:a16="http://schemas.microsoft.com/office/drawing/2014/main" id="{B7CD6BB6-D0E1-4298-8643-420A7FFC1097}"/>
              </a:ext>
            </a:extLst>
          </p:cNvPr>
          <p:cNvSpPr txBox="1"/>
          <p:nvPr/>
        </p:nvSpPr>
        <p:spPr>
          <a:xfrm>
            <a:off x="2592441" y="734038"/>
            <a:ext cx="6576969" cy="954107"/>
          </a:xfrm>
          <a:prstGeom prst="rect">
            <a:avLst/>
          </a:prstGeom>
          <a:noFill/>
        </p:spPr>
        <p:txBody>
          <a:bodyPr wrap="square" rtlCol="0">
            <a:spAutoFit/>
          </a:bodyPr>
          <a:lstStyle/>
          <a:p>
            <a:pPr lvl="2"/>
            <a:r>
              <a:rPr lang="en-GB" sz="2800" b="1" dirty="0"/>
              <a:t>Building the </a:t>
            </a:r>
            <a:r>
              <a:rPr lang="en-GB" sz="2800" b="1" dirty="0" err="1"/>
              <a:t>XLSForm</a:t>
            </a:r>
            <a:endParaRPr lang="en-US" sz="2800" b="1" dirty="0"/>
          </a:p>
          <a:p>
            <a:endParaRPr lang="en-US" sz="2800" dirty="0"/>
          </a:p>
        </p:txBody>
      </p:sp>
      <p:sp>
        <p:nvSpPr>
          <p:cNvPr id="15" name="Content Placeholder 7">
            <a:extLst>
              <a:ext uri="{FF2B5EF4-FFF2-40B4-BE49-F238E27FC236}">
                <a16:creationId xmlns:a16="http://schemas.microsoft.com/office/drawing/2014/main" id="{EF85F324-26A0-4A40-A9C2-5EEE4A774279}"/>
              </a:ext>
            </a:extLst>
          </p:cNvPr>
          <p:cNvSpPr>
            <a:spLocks noGrp="1"/>
          </p:cNvSpPr>
          <p:nvPr>
            <p:ph idx="1"/>
          </p:nvPr>
        </p:nvSpPr>
        <p:spPr>
          <a:xfrm>
            <a:off x="838200" y="1825623"/>
            <a:ext cx="10827058" cy="4486400"/>
          </a:xfrm>
        </p:spPr>
        <p:txBody>
          <a:bodyPr>
            <a:normAutofit lnSpcReduction="10000"/>
          </a:bodyPr>
          <a:lstStyle/>
          <a:p>
            <a:r>
              <a:rPr lang="en-GB" dirty="0"/>
              <a:t>We start off by putting in place the now familiar metadata and then a note to introduce the purpose of the survey.</a:t>
            </a:r>
            <a:endParaRPr lang="en-US" sz="3600" dirty="0"/>
          </a:p>
          <a:p>
            <a:r>
              <a:rPr lang="en-GB" dirty="0"/>
              <a:t>After this we form a group to specify the replicate number and to allow selection of parameters that will be used to collect data.  All these are key variables to be used in the repeat group.</a:t>
            </a:r>
            <a:endParaRPr lang="en-US" sz="3600" dirty="0"/>
          </a:p>
          <a:p>
            <a:r>
              <a:rPr lang="en-GB" dirty="0"/>
              <a:t>In order to determine the number of iterations, we include an integer type question to capture the number of plants on which canopy measurements will be taken. We provide relevant constraints; the number has to be more than or equal to 5. Note the relevant section which dictates that this repeat group is only applicable if the user selects the parameter ‘CM’.</a:t>
            </a:r>
            <a:endParaRPr lang="en-US" sz="3600" dirty="0"/>
          </a:p>
          <a:p>
            <a:endParaRPr lang="en-US" dirty="0"/>
          </a:p>
        </p:txBody>
      </p:sp>
    </p:spTree>
    <p:extLst>
      <p:ext uri="{BB962C8B-B14F-4D97-AF65-F5344CB8AC3E}">
        <p14:creationId xmlns:p14="http://schemas.microsoft.com/office/powerpoint/2010/main" val="3101778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2" name="TextBox 1">
            <a:extLst>
              <a:ext uri="{FF2B5EF4-FFF2-40B4-BE49-F238E27FC236}">
                <a16:creationId xmlns:a16="http://schemas.microsoft.com/office/drawing/2014/main" id="{B7CD6BB6-D0E1-4298-8643-420A7FFC1097}"/>
              </a:ext>
            </a:extLst>
          </p:cNvPr>
          <p:cNvSpPr txBox="1"/>
          <p:nvPr/>
        </p:nvSpPr>
        <p:spPr>
          <a:xfrm>
            <a:off x="2592441" y="734038"/>
            <a:ext cx="6576969" cy="954107"/>
          </a:xfrm>
          <a:prstGeom prst="rect">
            <a:avLst/>
          </a:prstGeom>
          <a:noFill/>
        </p:spPr>
        <p:txBody>
          <a:bodyPr wrap="square" rtlCol="0">
            <a:spAutoFit/>
          </a:bodyPr>
          <a:lstStyle/>
          <a:p>
            <a:pPr lvl="2"/>
            <a:r>
              <a:rPr lang="en-GB" sz="2800" b="1" dirty="0"/>
              <a:t>Now let’s pre-load some values!</a:t>
            </a:r>
            <a:endParaRPr lang="en-US" sz="2800" b="1" dirty="0"/>
          </a:p>
          <a:p>
            <a:endParaRPr lang="en-US" sz="2800" dirty="0"/>
          </a:p>
        </p:txBody>
      </p:sp>
      <p:sp>
        <p:nvSpPr>
          <p:cNvPr id="15" name="Content Placeholder 7">
            <a:extLst>
              <a:ext uri="{FF2B5EF4-FFF2-40B4-BE49-F238E27FC236}">
                <a16:creationId xmlns:a16="http://schemas.microsoft.com/office/drawing/2014/main" id="{EF85F324-26A0-4A40-A9C2-5EEE4A774279}"/>
              </a:ext>
            </a:extLst>
          </p:cNvPr>
          <p:cNvSpPr>
            <a:spLocks noGrp="1"/>
          </p:cNvSpPr>
          <p:nvPr>
            <p:ph idx="1"/>
          </p:nvPr>
        </p:nvSpPr>
        <p:spPr>
          <a:xfrm>
            <a:off x="838200" y="1825623"/>
            <a:ext cx="10436604" cy="2133981"/>
          </a:xfrm>
        </p:spPr>
        <p:txBody>
          <a:bodyPr>
            <a:normAutofit lnSpcReduction="10000"/>
          </a:bodyPr>
          <a:lstStyle/>
          <a:p>
            <a:pPr lvl="0"/>
            <a:r>
              <a:rPr lang="en-GB" sz="2400" dirty="0"/>
              <a:t>The first thing we do is capture the plot number then add a calculate data type which combines (concatenates) the replicate number and plot number to form the </a:t>
            </a:r>
            <a:r>
              <a:rPr lang="en-GB" sz="2400" dirty="0" err="1"/>
              <a:t>lookupKey</a:t>
            </a:r>
            <a:r>
              <a:rPr lang="en-GB" sz="2400" dirty="0"/>
              <a:t>.</a:t>
            </a:r>
            <a:endParaRPr lang="en-US" sz="2400" dirty="0"/>
          </a:p>
          <a:p>
            <a:r>
              <a:rPr lang="en-GB" sz="2400" dirty="0" err="1"/>
              <a:t>NextUnder</a:t>
            </a:r>
            <a:r>
              <a:rPr lang="en-GB" sz="2400" dirty="0"/>
              <a:t> calculation column see how we call the </a:t>
            </a:r>
            <a:r>
              <a:rPr lang="en-GB" sz="2400" dirty="0" err="1"/>
              <a:t>pulldata</a:t>
            </a:r>
            <a:r>
              <a:rPr lang="en-GB" sz="2400" dirty="0"/>
              <a:t>() function e.g. for strain: </a:t>
            </a:r>
            <a:r>
              <a:rPr lang="en-US" sz="2400" b="1" dirty="0" err="1"/>
              <a:t>pulldata</a:t>
            </a:r>
            <a:r>
              <a:rPr lang="en-US" sz="2400" b="1" dirty="0"/>
              <a:t>('</a:t>
            </a:r>
            <a:r>
              <a:rPr lang="en-US" sz="2400" b="1" dirty="0" err="1"/>
              <a:t>treatMyCap</a:t>
            </a:r>
            <a:r>
              <a:rPr lang="en-US" sz="2400" b="1" dirty="0"/>
              <a:t>', 'strain', '</a:t>
            </a:r>
            <a:r>
              <a:rPr lang="en-US" sz="2400" b="1" dirty="0" err="1"/>
              <a:t>lookupKey</a:t>
            </a:r>
            <a:r>
              <a:rPr lang="en-US" sz="2400" b="1" dirty="0"/>
              <a:t>', ${</a:t>
            </a:r>
            <a:r>
              <a:rPr lang="en-US" sz="2400" b="1" dirty="0" err="1"/>
              <a:t>lookupKey</a:t>
            </a:r>
            <a:r>
              <a:rPr lang="en-US" sz="2400" b="1" dirty="0"/>
              <a:t>}). </a:t>
            </a:r>
            <a:r>
              <a:rPr lang="en-GB" sz="2400" dirty="0"/>
              <a:t>Let’s break this down: </a:t>
            </a:r>
            <a:endParaRPr lang="en-US" sz="2400" dirty="0"/>
          </a:p>
        </p:txBody>
      </p:sp>
      <p:sp>
        <p:nvSpPr>
          <p:cNvPr id="3" name="TextBox 2">
            <a:extLst>
              <a:ext uri="{FF2B5EF4-FFF2-40B4-BE49-F238E27FC236}">
                <a16:creationId xmlns:a16="http://schemas.microsoft.com/office/drawing/2014/main" id="{6E3AF2B7-267B-4412-B238-99A4448AD8BB}"/>
              </a:ext>
            </a:extLst>
          </p:cNvPr>
          <p:cNvSpPr txBox="1"/>
          <p:nvPr/>
        </p:nvSpPr>
        <p:spPr>
          <a:xfrm>
            <a:off x="1227589" y="4064585"/>
            <a:ext cx="9317372" cy="2215991"/>
          </a:xfrm>
          <a:prstGeom prst="rect">
            <a:avLst/>
          </a:prstGeom>
          <a:solidFill>
            <a:schemeClr val="accent6">
              <a:lumMod val="20000"/>
              <a:lumOff val="80000"/>
            </a:schemeClr>
          </a:solidFill>
        </p:spPr>
        <p:txBody>
          <a:bodyPr wrap="square" rtlCol="0">
            <a:spAutoFit/>
          </a:bodyPr>
          <a:lstStyle/>
          <a:p>
            <a:pPr lvl="1"/>
            <a:r>
              <a:rPr lang="en-US" sz="2000" b="1" dirty="0"/>
              <a:t>'</a:t>
            </a:r>
            <a:r>
              <a:rPr lang="en-US" sz="2000" b="1" dirty="0" err="1"/>
              <a:t>treatMyCap</a:t>
            </a:r>
            <a:r>
              <a:rPr lang="en-US" sz="2000" b="1" dirty="0"/>
              <a:t>': </a:t>
            </a:r>
            <a:r>
              <a:rPr lang="en-US" sz="2000" dirty="0"/>
              <a:t>the csv file from which we are pulling data from. </a:t>
            </a:r>
          </a:p>
          <a:p>
            <a:pPr lvl="1"/>
            <a:r>
              <a:rPr lang="en-US" sz="2000" b="1" dirty="0"/>
              <a:t>'strain': </a:t>
            </a:r>
            <a:r>
              <a:rPr lang="en-US" sz="2000" dirty="0"/>
              <a:t>the column that we want the data pulled from</a:t>
            </a:r>
          </a:p>
          <a:p>
            <a:pPr lvl="1"/>
            <a:r>
              <a:rPr lang="en-US" sz="2000" b="1" dirty="0"/>
              <a:t>'</a:t>
            </a:r>
            <a:r>
              <a:rPr lang="en-US" sz="2000" b="1" dirty="0" err="1"/>
              <a:t>lookupKey</a:t>
            </a:r>
            <a:r>
              <a:rPr lang="en-US" sz="2000" b="1" dirty="0"/>
              <a:t>': </a:t>
            </a:r>
            <a:r>
              <a:rPr lang="en-US" sz="2000" dirty="0"/>
              <a:t>the column that acts as a key in the external csv files</a:t>
            </a:r>
          </a:p>
          <a:p>
            <a:pPr lvl="1"/>
            <a:r>
              <a:rPr lang="en-US" sz="2000" b="1" dirty="0"/>
              <a:t>${</a:t>
            </a:r>
            <a:r>
              <a:rPr lang="en-US" sz="2000" b="1" dirty="0" err="1"/>
              <a:t>lookupKey</a:t>
            </a:r>
            <a:r>
              <a:rPr lang="en-US" sz="2000" b="1" dirty="0"/>
              <a:t>}: </a:t>
            </a:r>
            <a:r>
              <a:rPr lang="en-US" sz="2000" dirty="0"/>
              <a:t>the field in our tool that should match the key </a:t>
            </a:r>
            <a:r>
              <a:rPr lang="en-GB" sz="2000" dirty="0"/>
              <a:t>for each field that we want pre-loaded into our tool we add a calculate data type and give an appropriate field name.</a:t>
            </a:r>
            <a:endParaRPr lang="en-US" sz="2000" dirty="0"/>
          </a:p>
          <a:p>
            <a:endParaRPr lang="en-US" dirty="0"/>
          </a:p>
        </p:txBody>
      </p:sp>
    </p:spTree>
    <p:extLst>
      <p:ext uri="{BB962C8B-B14F-4D97-AF65-F5344CB8AC3E}">
        <p14:creationId xmlns:p14="http://schemas.microsoft.com/office/powerpoint/2010/main" val="2978157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15" name="Content Placeholder 7">
            <a:extLst>
              <a:ext uri="{FF2B5EF4-FFF2-40B4-BE49-F238E27FC236}">
                <a16:creationId xmlns:a16="http://schemas.microsoft.com/office/drawing/2014/main" id="{EF85F324-26A0-4A40-A9C2-5EEE4A774279}"/>
              </a:ext>
            </a:extLst>
          </p:cNvPr>
          <p:cNvSpPr>
            <a:spLocks noGrp="1"/>
          </p:cNvSpPr>
          <p:nvPr>
            <p:ph idx="1"/>
          </p:nvPr>
        </p:nvSpPr>
        <p:spPr>
          <a:xfrm>
            <a:off x="594804" y="1825623"/>
            <a:ext cx="10914891" cy="2972880"/>
          </a:xfrm>
        </p:spPr>
        <p:txBody>
          <a:bodyPr>
            <a:normAutofit/>
          </a:bodyPr>
          <a:lstStyle/>
          <a:p>
            <a:r>
              <a:rPr lang="en-GB" sz="2400" dirty="0"/>
              <a:t>In summary, we are pulling the value from the ‘strain’ column of the </a:t>
            </a:r>
            <a:r>
              <a:rPr lang="en-GB" sz="2400" dirty="0" err="1"/>
              <a:t>treatMyCap</a:t>
            </a:r>
            <a:r>
              <a:rPr lang="en-GB" sz="2400" dirty="0"/>
              <a:t>’ csv file, using the </a:t>
            </a:r>
            <a:r>
              <a:rPr lang="en-GB" sz="2400" dirty="0" err="1"/>
              <a:t>lookupKey</a:t>
            </a:r>
            <a:r>
              <a:rPr lang="en-GB" sz="2400" dirty="0"/>
              <a:t> field in our form to link to the specific row in the csv file’s </a:t>
            </a:r>
            <a:r>
              <a:rPr lang="en-GB" sz="2400" dirty="0" err="1"/>
              <a:t>lookupKey</a:t>
            </a:r>
            <a:r>
              <a:rPr lang="en-GB" sz="2400" dirty="0"/>
              <a:t> column. </a:t>
            </a:r>
          </a:p>
          <a:p>
            <a:pPr marL="0" indent="0">
              <a:buNone/>
            </a:pPr>
            <a:endParaRPr lang="en-US" sz="2400" dirty="0"/>
          </a:p>
          <a:p>
            <a:r>
              <a:rPr lang="en-GB" sz="2400" dirty="0"/>
              <a:t>Now you can use the newly created ‘pull data fields’ in other fields in the survey; see line 19. You can also use the fields in the constraint, relevant columns etc by calling it using the $ sign as any other field in the survey. </a:t>
            </a:r>
            <a:endParaRPr lang="en-US" sz="2400" dirty="0"/>
          </a:p>
        </p:txBody>
      </p:sp>
      <p:sp>
        <p:nvSpPr>
          <p:cNvPr id="3" name="TextBox 2">
            <a:extLst>
              <a:ext uri="{FF2B5EF4-FFF2-40B4-BE49-F238E27FC236}">
                <a16:creationId xmlns:a16="http://schemas.microsoft.com/office/drawing/2014/main" id="{A85B033C-6067-4906-A475-444A43DB84D0}"/>
              </a:ext>
            </a:extLst>
          </p:cNvPr>
          <p:cNvSpPr txBox="1"/>
          <p:nvPr/>
        </p:nvSpPr>
        <p:spPr>
          <a:xfrm>
            <a:off x="2814221" y="888919"/>
            <a:ext cx="3986074" cy="584775"/>
          </a:xfrm>
          <a:prstGeom prst="rect">
            <a:avLst/>
          </a:prstGeom>
          <a:noFill/>
        </p:spPr>
        <p:txBody>
          <a:bodyPr wrap="square" rtlCol="0">
            <a:spAutoFit/>
          </a:bodyPr>
          <a:lstStyle/>
          <a:p>
            <a:r>
              <a:rPr lang="en-GB" sz="3200" b="1" dirty="0"/>
              <a:t>In summary…</a:t>
            </a:r>
            <a:endParaRPr lang="en-US" sz="3200" b="1" dirty="0"/>
          </a:p>
        </p:txBody>
      </p:sp>
    </p:spTree>
    <p:extLst>
      <p:ext uri="{BB962C8B-B14F-4D97-AF65-F5344CB8AC3E}">
        <p14:creationId xmlns:p14="http://schemas.microsoft.com/office/powerpoint/2010/main" val="1713571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58172C6-1BAE-46EF-86A9-65BB00170C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6747" y="193591"/>
            <a:ext cx="2120527" cy="1253470"/>
          </a:xfrm>
          <a:prstGeom prst="rect">
            <a:avLst/>
          </a:prstGeom>
        </p:spPr>
      </p:pic>
      <p:pic>
        <p:nvPicPr>
          <p:cNvPr id="6" name="Picture 5">
            <a:extLst>
              <a:ext uri="{FF2B5EF4-FFF2-40B4-BE49-F238E27FC236}">
                <a16:creationId xmlns:a16="http://schemas.microsoft.com/office/drawing/2014/main" id="{B96FE1ED-B302-438B-AFE3-75CBD8E0EF58}"/>
              </a:ext>
            </a:extLst>
          </p:cNvPr>
          <p:cNvPicPr>
            <a:picLocks noChangeAspect="1"/>
          </p:cNvPicPr>
          <p:nvPr/>
        </p:nvPicPr>
        <p:blipFill>
          <a:blip r:embed="rId3"/>
          <a:stretch>
            <a:fillRect/>
          </a:stretch>
        </p:blipFill>
        <p:spPr>
          <a:xfrm>
            <a:off x="10780339" y="96795"/>
            <a:ext cx="1347515" cy="1447061"/>
          </a:xfrm>
          <a:prstGeom prst="rect">
            <a:avLst/>
          </a:prstGeom>
        </p:spPr>
      </p:pic>
      <p:sp>
        <p:nvSpPr>
          <p:cNvPr id="15" name="Content Placeholder 7">
            <a:extLst>
              <a:ext uri="{FF2B5EF4-FFF2-40B4-BE49-F238E27FC236}">
                <a16:creationId xmlns:a16="http://schemas.microsoft.com/office/drawing/2014/main" id="{EF85F324-26A0-4A40-A9C2-5EEE4A774279}"/>
              </a:ext>
            </a:extLst>
          </p:cNvPr>
          <p:cNvSpPr>
            <a:spLocks noGrp="1"/>
          </p:cNvSpPr>
          <p:nvPr>
            <p:ph idx="1"/>
          </p:nvPr>
        </p:nvSpPr>
        <p:spPr>
          <a:xfrm>
            <a:off x="838200" y="1825623"/>
            <a:ext cx="10827058" cy="4486400"/>
          </a:xfrm>
        </p:spPr>
        <p:txBody>
          <a:bodyPr>
            <a:normAutofit/>
          </a:bodyPr>
          <a:lstStyle/>
          <a:p>
            <a:pPr marL="0" indent="0">
              <a:buNone/>
            </a:pPr>
            <a:r>
              <a:rPr lang="en-GB" dirty="0"/>
              <a:t>There are two ways of getting data from Ona:</a:t>
            </a:r>
          </a:p>
          <a:p>
            <a:pPr marL="0" indent="0">
              <a:buNone/>
            </a:pPr>
            <a:endParaRPr lang="en-GB" dirty="0"/>
          </a:p>
          <a:p>
            <a:pPr marL="0" indent="0">
              <a:buNone/>
            </a:pPr>
            <a:r>
              <a:rPr lang="en-GB" dirty="0"/>
              <a:t>1. Export the data directly from </a:t>
            </a:r>
            <a:r>
              <a:rPr lang="en-GB" dirty="0" err="1"/>
              <a:t>ona</a:t>
            </a:r>
            <a:r>
              <a:rPr lang="en-GB" dirty="0"/>
              <a:t> in the Overview tab:</a:t>
            </a:r>
          </a:p>
          <a:p>
            <a:pPr lvl="1"/>
            <a:r>
              <a:rPr lang="en-GB" dirty="0"/>
              <a:t>Click on ‘Prepare Data Export’</a:t>
            </a:r>
          </a:p>
          <a:p>
            <a:pPr lvl="1"/>
            <a:r>
              <a:rPr lang="en-GB" dirty="0"/>
              <a:t>Select file type as .csv</a:t>
            </a:r>
          </a:p>
          <a:p>
            <a:pPr lvl="1"/>
            <a:r>
              <a:rPr lang="en-GB" dirty="0"/>
              <a:t>Under ‘Advanced export options’ you can select applicable choices</a:t>
            </a:r>
          </a:p>
          <a:p>
            <a:pPr lvl="1"/>
            <a:r>
              <a:rPr lang="en-GB" dirty="0"/>
              <a:t>Click Export CSV file</a:t>
            </a:r>
          </a:p>
          <a:p>
            <a:pPr lvl="1"/>
            <a:r>
              <a:rPr lang="en-GB" dirty="0"/>
              <a:t>Proceed to download</a:t>
            </a:r>
          </a:p>
          <a:p>
            <a:pPr marL="457200" lvl="1" indent="0">
              <a:buNone/>
            </a:pPr>
            <a:endParaRPr lang="en-GB" dirty="0"/>
          </a:p>
          <a:p>
            <a:pPr marL="0" indent="0">
              <a:buNone/>
            </a:pPr>
            <a:r>
              <a:rPr lang="en-GB" dirty="0"/>
              <a:t>2. Using ODK Briefcase</a:t>
            </a:r>
          </a:p>
        </p:txBody>
      </p:sp>
      <p:sp>
        <p:nvSpPr>
          <p:cNvPr id="2" name="TextBox 1">
            <a:extLst>
              <a:ext uri="{FF2B5EF4-FFF2-40B4-BE49-F238E27FC236}">
                <a16:creationId xmlns:a16="http://schemas.microsoft.com/office/drawing/2014/main" id="{261039CB-7590-4019-9DF1-0C36485C2FF8}"/>
              </a:ext>
            </a:extLst>
          </p:cNvPr>
          <p:cNvSpPr txBox="1"/>
          <p:nvPr/>
        </p:nvSpPr>
        <p:spPr>
          <a:xfrm>
            <a:off x="2681057" y="692458"/>
            <a:ext cx="7013360" cy="954107"/>
          </a:xfrm>
          <a:prstGeom prst="rect">
            <a:avLst/>
          </a:prstGeom>
          <a:noFill/>
        </p:spPr>
        <p:txBody>
          <a:bodyPr wrap="square" rtlCol="0">
            <a:spAutoFit/>
          </a:bodyPr>
          <a:lstStyle/>
          <a:p>
            <a:r>
              <a:rPr lang="en-GB" sz="2800" b="1" dirty="0"/>
              <a:t>Downloading data from Ona for analysis</a:t>
            </a:r>
          </a:p>
          <a:p>
            <a:endParaRPr lang="en-US" sz="2800" b="1" dirty="0"/>
          </a:p>
        </p:txBody>
      </p:sp>
    </p:spTree>
    <p:extLst>
      <p:ext uri="{BB962C8B-B14F-4D97-AF65-F5344CB8AC3E}">
        <p14:creationId xmlns:p14="http://schemas.microsoft.com/office/powerpoint/2010/main" val="2315669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9135</TotalTime>
  <Words>905</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Ouma, Turry (IITA)</dc:creator>
  <cp:lastModifiedBy>Ouma, Turry (IITA)</cp:lastModifiedBy>
  <cp:revision>34</cp:revision>
  <dcterms:created xsi:type="dcterms:W3CDTF">2022-06-16T12:21:37Z</dcterms:created>
  <dcterms:modified xsi:type="dcterms:W3CDTF">2022-06-23T11:39:14Z</dcterms:modified>
</cp:coreProperties>
</file>