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6" r:id="rId3"/>
    <p:sldId id="282" r:id="rId4"/>
    <p:sldId id="283" r:id="rId5"/>
    <p:sldId id="284" r:id="rId6"/>
    <p:sldId id="285" r:id="rId7"/>
    <p:sldId id="286" r:id="rId8"/>
    <p:sldId id="28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09B5E-1C98-49B5-A985-4A8328173DE4}"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6811-B7D7-4E72-B7C8-F39996BF1EEE}" type="slidenum">
              <a:rPr lang="en-US" smtClean="0"/>
              <a:t>‹#›</a:t>
            </a:fld>
            <a:endParaRPr lang="en-US"/>
          </a:p>
        </p:txBody>
      </p:sp>
    </p:spTree>
    <p:extLst>
      <p:ext uri="{BB962C8B-B14F-4D97-AF65-F5344CB8AC3E}">
        <p14:creationId xmlns:p14="http://schemas.microsoft.com/office/powerpoint/2010/main" val="104636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0440-4F41-422F-A59E-D54D93C17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5BE511-DB2A-451C-B9C3-B763DEAE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6482E-2CB0-4423-B6CA-32DA0848D331}"/>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481BABE0-C5B4-4AFA-8E97-AFD3C34C1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3A1E7-5F11-43EB-95B0-384B8F2E19D2}"/>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1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63E9-9B32-4BAE-A425-5CECAEE60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24E62-128C-4F9A-91A2-766A05FFF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6D01-4F2E-43D6-815D-B7B41D80D85E}"/>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D7EA9072-928C-4442-9246-BF17414D7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E8B2D-EA00-47FB-B985-6C7805F47568}"/>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9407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0E16-AEE0-44F5-90CA-877CEF939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B0487-91F8-4F83-A314-5D8306EC5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3F32-FC7A-47CF-B1D7-4A8B22516726}"/>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94BD43DA-E000-4B89-82EA-5582338EA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71997-D282-426A-BAE8-8890C08EF8D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54128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4011-E695-4494-8AE5-D2B4E8F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D49C-001B-4362-962C-762FD59535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5CFB5-014F-443F-943C-96B58D74CB4D}"/>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4B9A48A4-F55F-4C7A-8CFF-5ECE0AE62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4A08C-C63F-4524-856D-1600C385235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951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516-9088-4461-A9A5-52CF2B534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9E7C2-AED8-4581-BCC8-8383805F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E89E7C-7BF2-4AE7-B285-A7599EF0D55D}"/>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F3C077EF-973B-4135-AB43-40447B578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D1959-7C65-4E71-8F8D-158CBC2CD93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22167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BC9-639E-4E6D-A113-643DF2F3A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00104-D6A8-4D63-8B2C-C89C6C0A4C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98107-9494-462F-AD42-8BB4616F60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29C7F7-4BD5-4D26-BCF4-2AFC94D515E4}"/>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6" name="Footer Placeholder 5">
            <a:extLst>
              <a:ext uri="{FF2B5EF4-FFF2-40B4-BE49-F238E27FC236}">
                <a16:creationId xmlns:a16="http://schemas.microsoft.com/office/drawing/2014/main" id="{4ECF1CE4-7979-49A7-A161-BE0536301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D8AAE-F27F-4BA0-AFC5-8A6CC1E4030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02757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4785-B1A2-40A0-95D4-EF33D0A6B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E8D67-7578-47B5-B071-15E1948F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5E6373-BA4B-4623-930C-8C436F7A8D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BBF7-24EC-47EA-96B2-062B815A8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00CAB-EC8E-4604-AB3E-804DE8473D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E0CA6-AB9D-4409-B597-1F6301D3AEBB}"/>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8" name="Footer Placeholder 7">
            <a:extLst>
              <a:ext uri="{FF2B5EF4-FFF2-40B4-BE49-F238E27FC236}">
                <a16:creationId xmlns:a16="http://schemas.microsoft.com/office/drawing/2014/main" id="{EEAA6B8E-0D45-4992-9179-BA1846A4D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D39F3-7AC5-4224-A40B-6FBAD4B335C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89694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D5D5-B476-4AEF-AACC-0BE2BF7A4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A3CE04-118D-4A05-9C37-3000CCE7E2EC}"/>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4" name="Footer Placeholder 3">
            <a:extLst>
              <a:ext uri="{FF2B5EF4-FFF2-40B4-BE49-F238E27FC236}">
                <a16:creationId xmlns:a16="http://schemas.microsoft.com/office/drawing/2014/main" id="{77A0A2D5-5815-41F8-947E-C95153164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2BFCD-2A87-4C76-B534-114F55A023E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169914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7AFB8-D450-4D42-AA5C-5911DEDEE308}"/>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3" name="Footer Placeholder 2">
            <a:extLst>
              <a:ext uri="{FF2B5EF4-FFF2-40B4-BE49-F238E27FC236}">
                <a16:creationId xmlns:a16="http://schemas.microsoft.com/office/drawing/2014/main" id="{B2BD57B2-EA42-43D1-A712-665D7F47F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6BEE24-0B11-438D-9A9C-C7F2BF4E80E3}"/>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2000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B307-4C81-498F-8A92-5470DE3F0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2B2D9-31FA-41E4-B226-01070A1FA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2F191-4F21-4C56-8FB9-C7283687A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B1B5B-81CC-4375-8503-23A6E6B84E32}"/>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6" name="Footer Placeholder 5">
            <a:extLst>
              <a:ext uri="{FF2B5EF4-FFF2-40B4-BE49-F238E27FC236}">
                <a16:creationId xmlns:a16="http://schemas.microsoft.com/office/drawing/2014/main" id="{9A3346FA-BC93-4BF7-A8A8-8F3675505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6DA67-D0EB-436C-97BF-EA5D5CE5A7D5}"/>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15394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8504-7D77-42D1-A77D-EB471E2F9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AA14AF-4D87-43CC-8670-98FFD45CC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CD68B-6664-4CA5-820A-EF13BB423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729537-C111-42D3-B043-67428B87B9F4}"/>
              </a:ext>
            </a:extLst>
          </p:cNvPr>
          <p:cNvSpPr>
            <a:spLocks noGrp="1"/>
          </p:cNvSpPr>
          <p:nvPr>
            <p:ph type="dt" sz="half" idx="10"/>
          </p:nvPr>
        </p:nvSpPr>
        <p:spPr/>
        <p:txBody>
          <a:bodyPr/>
          <a:lstStyle/>
          <a:p>
            <a:fld id="{2FB36645-1BC7-49CD-B446-9C00FE0AAC08}" type="datetimeFigureOut">
              <a:rPr lang="en-US" smtClean="0"/>
              <a:t>6/20/2022</a:t>
            </a:fld>
            <a:endParaRPr lang="en-US"/>
          </a:p>
        </p:txBody>
      </p:sp>
      <p:sp>
        <p:nvSpPr>
          <p:cNvPr id="6" name="Footer Placeholder 5">
            <a:extLst>
              <a:ext uri="{FF2B5EF4-FFF2-40B4-BE49-F238E27FC236}">
                <a16:creationId xmlns:a16="http://schemas.microsoft.com/office/drawing/2014/main" id="{4D543248-90A1-42AF-B070-51583AD82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92EA3-E4B3-405D-A824-734B6EED536B}"/>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5755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2575B-9753-45E7-8476-90489CEB3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0F26-8E83-4D1F-9866-E3CAA97B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5E7FF-174F-46D9-BB64-677D1A99F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36645-1BC7-49CD-B446-9C00FE0AAC08}" type="datetimeFigureOut">
              <a:rPr lang="en-US" smtClean="0"/>
              <a:t>6/20/2022</a:t>
            </a:fld>
            <a:endParaRPr lang="en-US"/>
          </a:p>
        </p:txBody>
      </p:sp>
      <p:sp>
        <p:nvSpPr>
          <p:cNvPr id="5" name="Footer Placeholder 4">
            <a:extLst>
              <a:ext uri="{FF2B5EF4-FFF2-40B4-BE49-F238E27FC236}">
                <a16:creationId xmlns:a16="http://schemas.microsoft.com/office/drawing/2014/main" id="{4492B50C-6FEB-49C7-8932-D8A16247A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24A7C-4A5A-4A2D-88BC-D45D48A6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8E75-495A-4DB9-B26D-20F53675E10B}" type="slidenum">
              <a:rPr lang="en-US" smtClean="0"/>
              <a:t>‹#›</a:t>
            </a:fld>
            <a:endParaRPr lang="en-US"/>
          </a:p>
        </p:txBody>
      </p:sp>
    </p:spTree>
    <p:extLst>
      <p:ext uri="{BB962C8B-B14F-4D97-AF65-F5344CB8AC3E}">
        <p14:creationId xmlns:p14="http://schemas.microsoft.com/office/powerpoint/2010/main" val="27402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an.r-project.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8F717AD5-8A30-4739-808C-099E86E75106}"/>
              </a:ext>
            </a:extLst>
          </p:cNvPr>
          <p:cNvSpPr txBox="1"/>
          <p:nvPr/>
        </p:nvSpPr>
        <p:spPr>
          <a:xfrm>
            <a:off x="1623637" y="2683782"/>
            <a:ext cx="8726748" cy="2431435"/>
          </a:xfrm>
          <a:prstGeom prst="rect">
            <a:avLst/>
          </a:prstGeom>
          <a:noFill/>
        </p:spPr>
        <p:txBody>
          <a:bodyPr wrap="square" rtlCol="0">
            <a:spAutoFit/>
          </a:bodyPr>
          <a:lstStyle/>
          <a:p>
            <a:pPr algn="ctr"/>
            <a:r>
              <a:rPr lang="en-US" sz="5400" b="1" dirty="0"/>
              <a:t>Session 1: Introduction to R and R studio</a:t>
            </a:r>
          </a:p>
          <a:p>
            <a:endParaRPr lang="en-US" sz="4400" b="1" dirty="0"/>
          </a:p>
        </p:txBody>
      </p:sp>
    </p:spTree>
    <p:extLst>
      <p:ext uri="{BB962C8B-B14F-4D97-AF65-F5344CB8AC3E}">
        <p14:creationId xmlns:p14="http://schemas.microsoft.com/office/powerpoint/2010/main" val="235101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674622"/>
            <a:ext cx="10713440" cy="4591953"/>
          </a:xfrm>
        </p:spPr>
        <p:txBody>
          <a:bodyPr>
            <a:normAutofit fontScale="55000" lnSpcReduction="20000"/>
          </a:bodyPr>
          <a:lstStyle/>
          <a:p>
            <a:pPr marL="0" indent="0">
              <a:buNone/>
            </a:pPr>
            <a:r>
              <a:rPr lang="en-US" sz="4500" b="1" dirty="0"/>
              <a:t>Background</a:t>
            </a:r>
          </a:p>
          <a:p>
            <a:r>
              <a:rPr lang="en-US" sz="3300" dirty="0"/>
              <a:t>This material aims to provide a manual that will be used by the ACAI NARS partners to train R users. The questions we asked ourselves before coming up with this content were:</a:t>
            </a:r>
          </a:p>
          <a:p>
            <a:pPr marL="0" indent="0">
              <a:buNone/>
            </a:pPr>
            <a:endParaRPr lang="en-US" sz="3300" dirty="0"/>
          </a:p>
          <a:p>
            <a:pPr lvl="1"/>
            <a:r>
              <a:rPr lang="en-US" sz="3300" dirty="0"/>
              <a:t> What would be the best way to reach a high number of users with the training content? </a:t>
            </a:r>
          </a:p>
          <a:p>
            <a:pPr lvl="1"/>
            <a:r>
              <a:rPr lang="en-US" sz="3300" dirty="0"/>
              <a:t>And what would be the best way to make sure the lessons learnt at the training remain active? </a:t>
            </a:r>
          </a:p>
          <a:p>
            <a:pPr marL="0" indent="0">
              <a:buNone/>
            </a:pPr>
            <a:endParaRPr lang="en-US" sz="3300" dirty="0"/>
          </a:p>
          <a:p>
            <a:pPr marL="0" indent="0">
              <a:buNone/>
            </a:pPr>
            <a:r>
              <a:rPr lang="en-US" sz="3300" dirty="0"/>
              <a:t>The training team came up with 2 solutions:</a:t>
            </a:r>
          </a:p>
          <a:p>
            <a:pPr marL="514350" lvl="0" indent="-514350">
              <a:buFont typeface="+mj-lt"/>
              <a:buAutoNum type="arabicPeriod"/>
            </a:pPr>
            <a:r>
              <a:rPr lang="en-US" sz="3300" dirty="0"/>
              <a:t>Stepping the training down to researchers who are running field experiments this   year and who will be facing problems to be solved that are part of the training package</a:t>
            </a:r>
          </a:p>
          <a:p>
            <a:pPr marL="514350" lvl="0" indent="-514350">
              <a:buFont typeface="+mj-lt"/>
              <a:buAutoNum type="arabicPeriod"/>
            </a:pPr>
            <a:r>
              <a:rPr lang="en-US" sz="3300" dirty="0"/>
              <a:t>The participants of the </a:t>
            </a:r>
            <a:r>
              <a:rPr lang="en-US" sz="3300" dirty="0" err="1"/>
              <a:t>ToT</a:t>
            </a:r>
            <a:r>
              <a:rPr lang="en-US" sz="3300" dirty="0"/>
              <a:t> implement the lessons learnt to a hypothetical problem as part 2 of the training.</a:t>
            </a:r>
          </a:p>
          <a:p>
            <a:pPr marL="0" indent="0">
              <a:lnSpc>
                <a:spcPct val="110000"/>
              </a:lnSpc>
              <a:buNone/>
            </a:pPr>
            <a:r>
              <a:rPr lang="en-US" sz="4500" b="1" dirty="0"/>
              <a:t>Who would benefit from this training?</a:t>
            </a:r>
          </a:p>
          <a:p>
            <a:pPr marL="0" indent="0">
              <a:buNone/>
            </a:pPr>
            <a:r>
              <a:rPr lang="en-US" sz="3300" dirty="0"/>
              <a:t>	Those who have attended the previous trainings and have a clear grasp of the basics of R. This is a 	linear training in the sense that it solves some of the most common issues that arise from data 	management and visualization of field trial data. This training uses data collected using ODK and hosted 	on ona.io.</a:t>
            </a:r>
          </a:p>
          <a:p>
            <a:endParaRPr lang="en-US" dirty="0"/>
          </a:p>
          <a:p>
            <a:pPr marL="0" lvl="0" indent="0">
              <a:buNone/>
            </a:pPr>
            <a:endParaRPr lang="en-US" dirty="0"/>
          </a:p>
          <a:p>
            <a:endParaRPr lang="en-US" dirty="0"/>
          </a:p>
        </p:txBody>
      </p:sp>
    </p:spTree>
    <p:extLst>
      <p:ext uri="{BB962C8B-B14F-4D97-AF65-F5344CB8AC3E}">
        <p14:creationId xmlns:p14="http://schemas.microsoft.com/office/powerpoint/2010/main" val="352662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A4D89C40-A2EF-4460-9C24-13D314AA9D5C}"/>
              </a:ext>
            </a:extLst>
          </p:cNvPr>
          <p:cNvSpPr>
            <a:spLocks noGrp="1"/>
          </p:cNvSpPr>
          <p:nvPr>
            <p:ph idx="1"/>
          </p:nvPr>
        </p:nvSpPr>
        <p:spPr>
          <a:xfrm>
            <a:off x="838200" y="1825625"/>
            <a:ext cx="10515600" cy="4351338"/>
          </a:xfrm>
        </p:spPr>
        <p:txBody>
          <a:bodyPr>
            <a:normAutofit lnSpcReduction="10000"/>
          </a:bodyPr>
          <a:lstStyle/>
          <a:p>
            <a:pPr marL="0" indent="0">
              <a:buNone/>
            </a:pPr>
            <a:r>
              <a:rPr lang="en-US" b="1" dirty="0"/>
              <a:t>Previous trainings</a:t>
            </a:r>
          </a:p>
          <a:p>
            <a:r>
              <a:rPr lang="en-US" dirty="0"/>
              <a:t>May – July 2020: three virtual trainings “Introduction to R statistical programming language” --- Meklit Chernet (IITA) and Turry Ouma (IITA)</a:t>
            </a:r>
          </a:p>
          <a:p>
            <a:r>
              <a:rPr lang="en-US" dirty="0"/>
              <a:t>November 2020: In-person training with focus on intermediate and advance levels --- </a:t>
            </a:r>
            <a:r>
              <a:rPr lang="en-US" dirty="0" err="1"/>
              <a:t>Ibnou</a:t>
            </a:r>
            <a:r>
              <a:rPr lang="en-US" dirty="0"/>
              <a:t> </a:t>
            </a:r>
            <a:r>
              <a:rPr lang="en-US" dirty="0" err="1"/>
              <a:t>Dieng</a:t>
            </a:r>
            <a:r>
              <a:rPr lang="en-US" dirty="0"/>
              <a:t> (IITA), Meklit Chernet (IITA), Turry Ouma (IITA) and Sam </a:t>
            </a:r>
            <a:r>
              <a:rPr lang="en-US" dirty="0" err="1"/>
              <a:t>Ofodile</a:t>
            </a:r>
            <a:r>
              <a:rPr lang="en-US" dirty="0"/>
              <a:t> (IITA)</a:t>
            </a:r>
          </a:p>
          <a:p>
            <a:pPr marL="0" indent="0">
              <a:buNone/>
            </a:pPr>
            <a:r>
              <a:rPr lang="en-US" b="1" dirty="0"/>
              <a:t>Feedback</a:t>
            </a:r>
          </a:p>
          <a:p>
            <a:r>
              <a:rPr lang="en-US" dirty="0"/>
              <a:t>There will be pre and post course online questionnaires hosted on ona.io to enable us get feedback to improve future training sessions.</a:t>
            </a:r>
          </a:p>
          <a:p>
            <a:endParaRPr lang="en-US" dirty="0"/>
          </a:p>
        </p:txBody>
      </p:sp>
    </p:spTree>
    <p:extLst>
      <p:ext uri="{BB962C8B-B14F-4D97-AF65-F5344CB8AC3E}">
        <p14:creationId xmlns:p14="http://schemas.microsoft.com/office/powerpoint/2010/main" val="142005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480A1661-ABA0-43A2-9F6F-48527D9B4CE3}"/>
              </a:ext>
            </a:extLst>
          </p:cNvPr>
          <p:cNvSpPr>
            <a:spLocks noGrp="1"/>
          </p:cNvSpPr>
          <p:nvPr>
            <p:ph idx="1"/>
          </p:nvPr>
        </p:nvSpPr>
        <p:spPr>
          <a:xfrm>
            <a:off x="838200" y="1825625"/>
            <a:ext cx="10515600" cy="4351338"/>
          </a:xfrm>
        </p:spPr>
        <p:txBody>
          <a:bodyPr>
            <a:normAutofit fontScale="92500" lnSpcReduction="20000"/>
          </a:bodyPr>
          <a:lstStyle/>
          <a:p>
            <a:r>
              <a:rPr lang="en-US" b="1" i="1" dirty="0"/>
              <a:t>R</a:t>
            </a:r>
            <a:r>
              <a:rPr lang="en-US" dirty="0"/>
              <a:t> is a programming language used for statistical computing and graphics. </a:t>
            </a:r>
            <a:r>
              <a:rPr lang="en-US" b="1" i="1" dirty="0" err="1"/>
              <a:t>Rstudio</a:t>
            </a:r>
            <a:r>
              <a:rPr lang="en-US" dirty="0"/>
              <a:t> is an integrated development environment (IDE) that provides an interface which allows users to write and edit programs in </a:t>
            </a:r>
            <a:r>
              <a:rPr lang="en-US" b="1" i="1" dirty="0"/>
              <a:t>R</a:t>
            </a:r>
            <a:r>
              <a:rPr lang="en-US" dirty="0"/>
              <a:t> by offering statistical packages, many convenient features and tools. You can use </a:t>
            </a:r>
            <a:r>
              <a:rPr lang="en-US" b="1" i="1" dirty="0"/>
              <a:t>R</a:t>
            </a:r>
            <a:r>
              <a:rPr lang="en-US" dirty="0"/>
              <a:t> on its own to write a program and run the code. It is however not the case with </a:t>
            </a:r>
            <a:r>
              <a:rPr lang="en-US" b="1" i="1" dirty="0" err="1"/>
              <a:t>Rstudio</a:t>
            </a:r>
            <a:r>
              <a:rPr lang="en-US" dirty="0"/>
              <a:t> since it can only be used together with </a:t>
            </a:r>
            <a:r>
              <a:rPr lang="en-US" b="1" i="1" dirty="0"/>
              <a:t>R</a:t>
            </a:r>
            <a:r>
              <a:rPr lang="en-US" dirty="0"/>
              <a:t>.</a:t>
            </a:r>
            <a:endParaRPr lang="en-US" dirty="0">
              <a:effectLst/>
            </a:endParaRPr>
          </a:p>
          <a:p>
            <a:r>
              <a:rPr lang="en-US" dirty="0"/>
              <a:t> </a:t>
            </a:r>
            <a:endParaRPr lang="en-US" dirty="0">
              <a:effectLst/>
            </a:endParaRPr>
          </a:p>
          <a:p>
            <a:r>
              <a:rPr lang="en-US" dirty="0"/>
              <a:t>In order to use </a:t>
            </a:r>
            <a:r>
              <a:rPr lang="en-US" b="1" i="1" dirty="0" err="1"/>
              <a:t>Rstudio</a:t>
            </a:r>
            <a:r>
              <a:rPr lang="en-US" dirty="0"/>
              <a:t> your </a:t>
            </a:r>
            <a:r>
              <a:rPr lang="en-US" b="1" i="1" dirty="0"/>
              <a:t>R</a:t>
            </a:r>
            <a:r>
              <a:rPr lang="en-US" dirty="0"/>
              <a:t> version should be 3.0.1 or higher. The most recent version of </a:t>
            </a:r>
            <a:r>
              <a:rPr lang="en-US" b="1" i="1" dirty="0"/>
              <a:t>R</a:t>
            </a:r>
            <a:r>
              <a:rPr lang="en-US" dirty="0"/>
              <a:t> can be downloaded from </a:t>
            </a:r>
            <a:r>
              <a:rPr lang="en-US" u="sng" dirty="0">
                <a:hlinkClick r:id="rId4"/>
              </a:rPr>
              <a:t>CRAN</a:t>
            </a:r>
            <a:r>
              <a:rPr lang="en-US" dirty="0"/>
              <a:t>, the Comprehensive R Archive Network.</a:t>
            </a:r>
            <a:endParaRPr lang="en-US" dirty="0">
              <a:effectLst/>
            </a:endParaRPr>
          </a:p>
          <a:p>
            <a:r>
              <a:rPr lang="en-US" dirty="0"/>
              <a:t> </a:t>
            </a:r>
            <a:endParaRPr lang="en-US" dirty="0">
              <a:effectLst/>
            </a:endParaRPr>
          </a:p>
          <a:p>
            <a:r>
              <a:rPr lang="en-US" dirty="0"/>
              <a:t>If you already have </a:t>
            </a:r>
            <a:r>
              <a:rPr lang="en-US" b="1" i="1" dirty="0"/>
              <a:t>R</a:t>
            </a:r>
            <a:r>
              <a:rPr lang="en-US" dirty="0"/>
              <a:t> and/or </a:t>
            </a:r>
            <a:r>
              <a:rPr lang="en-US" b="1" i="1" dirty="0"/>
              <a:t>RStudio</a:t>
            </a:r>
            <a:r>
              <a:rPr lang="en-US" dirty="0"/>
              <a:t> installed, let’s get started!</a:t>
            </a:r>
            <a:endParaRPr lang="en-US" dirty="0">
              <a:effectLst/>
            </a:endParaRPr>
          </a:p>
          <a:p>
            <a:pPr marL="0" indent="0">
              <a:buNone/>
            </a:pPr>
            <a:endParaRPr lang="en-US" b="1" dirty="0"/>
          </a:p>
          <a:p>
            <a:endParaRPr lang="en-US" dirty="0"/>
          </a:p>
        </p:txBody>
      </p:sp>
      <p:sp>
        <p:nvSpPr>
          <p:cNvPr id="2" name="TextBox 1">
            <a:extLst>
              <a:ext uri="{FF2B5EF4-FFF2-40B4-BE49-F238E27FC236}">
                <a16:creationId xmlns:a16="http://schemas.microsoft.com/office/drawing/2014/main" id="{E1F07C4C-158D-404F-89F3-F74300EF3363}"/>
              </a:ext>
            </a:extLst>
          </p:cNvPr>
          <p:cNvSpPr txBox="1"/>
          <p:nvPr/>
        </p:nvSpPr>
        <p:spPr>
          <a:xfrm>
            <a:off x="3249228" y="730633"/>
            <a:ext cx="4154749" cy="954107"/>
          </a:xfrm>
          <a:prstGeom prst="rect">
            <a:avLst/>
          </a:prstGeom>
          <a:noFill/>
        </p:spPr>
        <p:txBody>
          <a:bodyPr wrap="square" rtlCol="0">
            <a:spAutoFit/>
          </a:bodyPr>
          <a:lstStyle/>
          <a:p>
            <a:r>
              <a:rPr lang="en-US" sz="2800" b="1" dirty="0"/>
              <a:t>Is R and </a:t>
            </a:r>
            <a:r>
              <a:rPr lang="en-US" sz="2800" b="1" dirty="0" err="1"/>
              <a:t>Rstudio</a:t>
            </a:r>
            <a:r>
              <a:rPr lang="en-US" sz="2800" b="1" dirty="0"/>
              <a:t> same? </a:t>
            </a:r>
          </a:p>
          <a:p>
            <a:endParaRPr lang="en-US" sz="2800" dirty="0"/>
          </a:p>
        </p:txBody>
      </p:sp>
    </p:spTree>
    <p:extLst>
      <p:ext uri="{BB962C8B-B14F-4D97-AF65-F5344CB8AC3E}">
        <p14:creationId xmlns:p14="http://schemas.microsoft.com/office/powerpoint/2010/main" val="233768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pic>
        <p:nvPicPr>
          <p:cNvPr id="5" name="Content Placeholder 3">
            <a:extLst>
              <a:ext uri="{FF2B5EF4-FFF2-40B4-BE49-F238E27FC236}">
                <a16:creationId xmlns:a16="http://schemas.microsoft.com/office/drawing/2014/main" id="{54A8B43B-DA7E-4DAC-8A20-5F88DD18ED90}"/>
              </a:ext>
            </a:extLst>
          </p:cNvPr>
          <p:cNvPicPr>
            <a:picLocks noGrp="1"/>
          </p:cNvPicPr>
          <p:nvPr>
            <p:ph idx="1"/>
          </p:nvPr>
        </p:nvPicPr>
        <p:blipFill>
          <a:blip r:embed="rId4"/>
          <a:stretch>
            <a:fillRect/>
          </a:stretch>
        </p:blipFill>
        <p:spPr>
          <a:xfrm>
            <a:off x="2101128" y="1825625"/>
            <a:ext cx="7989744" cy="4351338"/>
          </a:xfrm>
          <a:prstGeom prst="rect">
            <a:avLst/>
          </a:prstGeom>
        </p:spPr>
      </p:pic>
    </p:spTree>
    <p:extLst>
      <p:ext uri="{BB962C8B-B14F-4D97-AF65-F5344CB8AC3E}">
        <p14:creationId xmlns:p14="http://schemas.microsoft.com/office/powerpoint/2010/main" val="206603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r>
              <a:rPr lang="en-US" sz="2800" b="1" dirty="0">
                <a:latin typeface="+mn-lt"/>
              </a:rPr>
              <a:t>Before we start…</a:t>
            </a:r>
            <a:br>
              <a:rPr lang="en-US" sz="2800" b="1" dirty="0">
                <a:latin typeface="+mn-lt"/>
              </a:rPr>
            </a:br>
            <a:endParaRPr lang="en-US" sz="2800" dirty="0">
              <a:latin typeface="+mn-lt"/>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a:bodyPr>
          <a:lstStyle/>
          <a:p>
            <a:pPr marL="0" indent="0">
              <a:buNone/>
            </a:pPr>
            <a:r>
              <a:rPr lang="en-US" b="1" dirty="0"/>
              <a:t>Set the Working directory</a:t>
            </a:r>
          </a:p>
          <a:p>
            <a:pPr marL="0" indent="0">
              <a:buNone/>
            </a:pPr>
            <a:r>
              <a:rPr lang="en-US" dirty="0"/>
              <a:t>Create a folder called </a:t>
            </a:r>
            <a:r>
              <a:rPr lang="en-US" dirty="0" err="1"/>
              <a:t>ACAI_R_training</a:t>
            </a:r>
            <a:r>
              <a:rPr lang="en-US" dirty="0"/>
              <a:t> </a:t>
            </a:r>
          </a:p>
          <a:p>
            <a:pPr marL="0" indent="0">
              <a:buNone/>
            </a:pPr>
            <a:r>
              <a:rPr lang="en-US" dirty="0"/>
              <a:t>Navigate to the file path and copy the path</a:t>
            </a:r>
          </a:p>
          <a:p>
            <a:pPr marL="0" lvl="0" indent="0">
              <a:buNone/>
            </a:pPr>
            <a:r>
              <a:rPr lang="en-US" dirty="0"/>
              <a:t>Use </a:t>
            </a:r>
            <a:r>
              <a:rPr lang="en-US" sz="2000" dirty="0" err="1">
                <a:latin typeface="Open Sans" panose="020B0606030504020204" pitchFamily="34" charset="0"/>
                <a:ea typeface="Open Sans" panose="020B0606030504020204" pitchFamily="34" charset="0"/>
                <a:cs typeface="Open Sans" panose="020B0606030504020204" pitchFamily="34" charset="0"/>
              </a:rPr>
              <a:t>setwd</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dirty="0"/>
              <a:t>to set the directory: Paste the path in between the parentheses:</a:t>
            </a:r>
            <a:r>
              <a:rPr lang="en-US" b="1" dirty="0"/>
              <a:t> </a:t>
            </a:r>
            <a:r>
              <a:rPr lang="en-US" sz="2000" dirty="0" err="1">
                <a:latin typeface="Open Sans" panose="020B0606030504020204" pitchFamily="34" charset="0"/>
                <a:ea typeface="Open Sans" panose="020B0606030504020204" pitchFamily="34" charset="0"/>
                <a:cs typeface="Open Sans" panose="020B0606030504020204" pitchFamily="34" charset="0"/>
              </a:rPr>
              <a:t>setwd</a:t>
            </a:r>
            <a:r>
              <a:rPr lang="en-US" sz="2000" dirty="0">
                <a:latin typeface="Open Sans" panose="020B0606030504020204" pitchFamily="34" charset="0"/>
                <a:ea typeface="Open Sans" panose="020B0606030504020204" pitchFamily="34" charset="0"/>
                <a:cs typeface="Open Sans" panose="020B0606030504020204" pitchFamily="34" charset="0"/>
              </a:rPr>
              <a:t>("D:\Training Materials\</a:t>
            </a:r>
            <a:r>
              <a:rPr lang="en-US" sz="2000" dirty="0" err="1">
                <a:latin typeface="Open Sans" panose="020B0606030504020204" pitchFamily="34" charset="0"/>
                <a:ea typeface="Open Sans" panose="020B0606030504020204" pitchFamily="34" charset="0"/>
                <a:cs typeface="Open Sans" panose="020B0606030504020204" pitchFamily="34" charset="0"/>
              </a:rPr>
              <a:t>ACAI_R_training</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dirty="0"/>
              <a:t>	In R, a single backslash is an escape character, and using it for 	directory paths will always produce an error. </a:t>
            </a:r>
          </a:p>
          <a:p>
            <a:pPr marL="0" indent="0">
              <a:buNone/>
            </a:pPr>
            <a:r>
              <a:rPr lang="en-US" dirty="0"/>
              <a:t>Specify directory paths correctly in R, using a forward slash: </a:t>
            </a:r>
            <a:r>
              <a:rPr lang="en-US" sz="2000" dirty="0" err="1">
                <a:latin typeface="Open Sans" panose="020B0606030504020204" pitchFamily="34" charset="0"/>
                <a:ea typeface="Open Sans" panose="020B0606030504020204" pitchFamily="34" charset="0"/>
                <a:cs typeface="Open Sans" panose="020B0606030504020204" pitchFamily="34" charset="0"/>
              </a:rPr>
              <a:t>setwd</a:t>
            </a:r>
            <a:r>
              <a:rPr lang="en-US" sz="2000" dirty="0">
                <a:latin typeface="Open Sans" panose="020B0606030504020204" pitchFamily="34" charset="0"/>
                <a:ea typeface="Open Sans" panose="020B0606030504020204" pitchFamily="34" charset="0"/>
                <a:cs typeface="Open Sans" panose="020B0606030504020204" pitchFamily="34" charset="0"/>
              </a:rPr>
              <a:t>("D:/Training Materials/</a:t>
            </a:r>
            <a:r>
              <a:rPr lang="en-US" sz="2000" dirty="0" err="1">
                <a:latin typeface="Open Sans" panose="020B0606030504020204" pitchFamily="34" charset="0"/>
                <a:ea typeface="Open Sans" panose="020B0606030504020204" pitchFamily="34" charset="0"/>
                <a:cs typeface="Open Sans" panose="020B0606030504020204" pitchFamily="34" charset="0"/>
              </a:rPr>
              <a:t>ACAI_R_training</a:t>
            </a:r>
            <a:r>
              <a:rPr lang="en-US" sz="2000" dirty="0">
                <a:latin typeface="Open Sans" panose="020B0606030504020204" pitchFamily="34" charset="0"/>
                <a:ea typeface="Open Sans" panose="020B0606030504020204" pitchFamily="34" charset="0"/>
                <a:cs typeface="Open Sans" panose="020B0606030504020204" pitchFamily="34" charset="0"/>
              </a:rPr>
              <a:t>")</a:t>
            </a:r>
          </a:p>
          <a:p>
            <a:endParaRPr lang="en-US" dirty="0"/>
          </a:p>
          <a:p>
            <a:endParaRPr lang="en-US" dirty="0"/>
          </a:p>
        </p:txBody>
      </p:sp>
    </p:spTree>
    <p:extLst>
      <p:ext uri="{BB962C8B-B14F-4D97-AF65-F5344CB8AC3E}">
        <p14:creationId xmlns:p14="http://schemas.microsoft.com/office/powerpoint/2010/main" val="279072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D7E14A5A-989D-4565-9F33-4FEE4A1E0FD1}"/>
              </a:ext>
            </a:extLst>
          </p:cNvPr>
          <p:cNvSpPr>
            <a:spLocks noGrp="1"/>
          </p:cNvSpPr>
          <p:nvPr>
            <p:ph type="title"/>
          </p:nvPr>
        </p:nvSpPr>
        <p:spPr>
          <a:xfrm>
            <a:off x="2684477" y="563447"/>
            <a:ext cx="6342077" cy="1072896"/>
          </a:xfrm>
        </p:spPr>
        <p:txBody>
          <a:bodyPr>
            <a:noAutofit/>
          </a:bodyPr>
          <a:lstStyle/>
          <a:p>
            <a:br>
              <a:rPr lang="en-US" sz="2800" b="1" dirty="0">
                <a:latin typeface="+mn-lt"/>
              </a:rPr>
            </a:br>
            <a:r>
              <a:rPr lang="en-US" sz="2800" b="1" dirty="0">
                <a:latin typeface="+mn-lt"/>
              </a:rPr>
              <a:t>Install relevant packages</a:t>
            </a:r>
            <a:br>
              <a:rPr lang="en-US" sz="2800" b="1" dirty="0">
                <a:latin typeface="+mn-lt"/>
              </a:rPr>
            </a:br>
            <a:br>
              <a:rPr lang="en-US" sz="2800" b="1" dirty="0">
                <a:latin typeface="+mn-lt"/>
              </a:rPr>
            </a:br>
            <a:endParaRPr lang="en-US" sz="2800" dirty="0">
              <a:latin typeface="+mn-lt"/>
            </a:endParaRPr>
          </a:p>
        </p:txBody>
      </p:sp>
      <p:sp>
        <p:nvSpPr>
          <p:cNvPr id="7" name="Content Placeholder 2">
            <a:extLst>
              <a:ext uri="{FF2B5EF4-FFF2-40B4-BE49-F238E27FC236}">
                <a16:creationId xmlns:a16="http://schemas.microsoft.com/office/drawing/2014/main" id="{54FBE9CA-41FC-4B6D-80FA-6B2D6578BE84}"/>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sz="3400" b="1" dirty="0"/>
              <a:t>Let’s use ‘’</a:t>
            </a:r>
            <a:r>
              <a:rPr lang="en-US" sz="3400" b="1" dirty="0" err="1"/>
              <a:t>tidyverse</a:t>
            </a:r>
            <a:r>
              <a:rPr lang="en-US" sz="3400" b="1" dirty="0"/>
              <a:t>’’ as an example</a:t>
            </a:r>
            <a:br>
              <a:rPr lang="en-US" b="1" dirty="0"/>
            </a:br>
            <a:endParaRPr lang="en-US" b="1" dirty="0"/>
          </a:p>
          <a:p>
            <a:pPr marL="514350" indent="-514350">
              <a:buFont typeface="+mj-lt"/>
              <a:buAutoNum type="arabicPeriod"/>
            </a:pPr>
            <a:r>
              <a:rPr lang="en-GB" dirty="0"/>
              <a:t>Install it from CRAN with: </a:t>
            </a:r>
            <a:r>
              <a:rPr lang="en-GB" sz="2600" dirty="0" err="1">
                <a:latin typeface="Open Sans" panose="020B0606030504020204" pitchFamily="34" charset="0"/>
                <a:ea typeface="Open Sans" panose="020B0606030504020204" pitchFamily="34" charset="0"/>
                <a:cs typeface="Open Sans" panose="020B0606030504020204" pitchFamily="34" charset="0"/>
              </a:rPr>
              <a:t>install.packages</a:t>
            </a:r>
            <a:r>
              <a:rPr lang="en-GB" sz="2600" dirty="0">
                <a:latin typeface="Open Sans" panose="020B0606030504020204" pitchFamily="34" charset="0"/>
                <a:ea typeface="Open Sans" panose="020B0606030504020204" pitchFamily="34" charset="0"/>
                <a:cs typeface="Open Sans" panose="020B0606030504020204" pitchFamily="34" charset="0"/>
              </a:rPr>
              <a:t>("</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 </a:t>
            </a:r>
            <a:r>
              <a:rPr lang="en-GB" dirty="0"/>
              <a:t>or from GitHub: </a:t>
            </a:r>
            <a:r>
              <a:rPr lang="en-GB" sz="2600" dirty="0" err="1">
                <a:latin typeface="Open Sans" panose="020B0606030504020204" pitchFamily="34" charset="0"/>
                <a:ea typeface="Open Sans" panose="020B0606030504020204" pitchFamily="34" charset="0"/>
                <a:cs typeface="Open Sans" panose="020B0606030504020204" pitchFamily="34" charset="0"/>
              </a:rPr>
              <a:t>devtools</a:t>
            </a:r>
            <a:r>
              <a:rPr lang="en-GB" sz="2600" dirty="0">
                <a:latin typeface="Open Sans" panose="020B0606030504020204" pitchFamily="34" charset="0"/>
                <a:ea typeface="Open Sans" panose="020B0606030504020204" pitchFamily="34" charset="0"/>
                <a:cs typeface="Open Sans" panose="020B0606030504020204" pitchFamily="34" charset="0"/>
              </a:rPr>
              <a:t>::</a:t>
            </a:r>
            <a:r>
              <a:rPr lang="en-GB" sz="2600" dirty="0" err="1">
                <a:latin typeface="Open Sans" panose="020B0606030504020204" pitchFamily="34" charset="0"/>
                <a:ea typeface="Open Sans" panose="020B0606030504020204" pitchFamily="34" charset="0"/>
                <a:cs typeface="Open Sans" panose="020B0606030504020204" pitchFamily="34" charset="0"/>
              </a:rPr>
              <a:t>install_github</a:t>
            </a:r>
            <a:r>
              <a:rPr lang="en-GB" sz="2600" dirty="0">
                <a:latin typeface="Open Sans" panose="020B0606030504020204" pitchFamily="34" charset="0"/>
                <a:ea typeface="Open Sans" panose="020B0606030504020204" pitchFamily="34" charset="0"/>
                <a:cs typeface="Open Sans" panose="020B0606030504020204" pitchFamily="34" charset="0"/>
              </a:rPr>
              <a:t>("</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 </a:t>
            </a:r>
            <a:r>
              <a:rPr lang="en-GB" dirty="0"/>
              <a:t>OR in the Files pane of RStudio: Click on the “Packages” tab, Click on “Install”, Type the name of the package under “Packages (separate multiple with space or comma):” Click “Install”</a:t>
            </a:r>
          </a:p>
          <a:p>
            <a:pPr marL="514350" indent="-514350">
              <a:buFont typeface="+mj-lt"/>
              <a:buAutoNum type="arabicPeriod"/>
            </a:pPr>
            <a:endParaRPr lang="en-GB" dirty="0"/>
          </a:p>
          <a:p>
            <a:pPr marL="457200" lvl="1" indent="0">
              <a:buNone/>
            </a:pPr>
            <a:r>
              <a:rPr lang="en-GB" dirty="0"/>
              <a:t>For GitHub you may need to install the {</a:t>
            </a:r>
            <a:r>
              <a:rPr lang="en-GB" dirty="0" err="1"/>
              <a:t>devtools</a:t>
            </a:r>
            <a:r>
              <a:rPr lang="en-GB" dirty="0"/>
              <a:t>} package. You can do this from CRAN with </a:t>
            </a:r>
            <a:r>
              <a:rPr lang="en-GB" sz="2200" dirty="0" err="1">
                <a:latin typeface="Open Sans" panose="020B0606030504020204" pitchFamily="34" charset="0"/>
                <a:ea typeface="Open Sans" panose="020B0606030504020204" pitchFamily="34" charset="0"/>
                <a:cs typeface="Open Sans" panose="020B0606030504020204" pitchFamily="34" charset="0"/>
              </a:rPr>
              <a:t>install.packages</a:t>
            </a:r>
            <a:r>
              <a:rPr lang="en-GB" sz="2200" dirty="0">
                <a:latin typeface="Open Sans" panose="020B0606030504020204" pitchFamily="34" charset="0"/>
                <a:ea typeface="Open Sans" panose="020B0606030504020204" pitchFamily="34" charset="0"/>
                <a:cs typeface="Open Sans" panose="020B0606030504020204" pitchFamily="34" charset="0"/>
              </a:rPr>
              <a:t>("</a:t>
            </a:r>
            <a:r>
              <a:rPr lang="en-GB" sz="2200" dirty="0" err="1">
                <a:latin typeface="Open Sans" panose="020B0606030504020204" pitchFamily="34" charset="0"/>
                <a:ea typeface="Open Sans" panose="020B0606030504020204" pitchFamily="34" charset="0"/>
                <a:cs typeface="Open Sans" panose="020B0606030504020204" pitchFamily="34" charset="0"/>
              </a:rPr>
              <a:t>devtools</a:t>
            </a:r>
            <a:r>
              <a:rPr lang="en-GB" sz="2200" dirty="0">
                <a:latin typeface="Open Sans" panose="020B0606030504020204" pitchFamily="34" charset="0"/>
                <a:ea typeface="Open Sans" panose="020B0606030504020204" pitchFamily="34" charset="0"/>
                <a:cs typeface="Open Sans" panose="020B0606030504020204" pitchFamily="34" charset="0"/>
              </a:rPr>
              <a:t>") </a:t>
            </a:r>
            <a:r>
              <a:rPr lang="en-GB" dirty="0"/>
              <a:t>then load the </a:t>
            </a:r>
            <a:r>
              <a:rPr lang="en-GB" dirty="0" err="1"/>
              <a:t>devtools</a:t>
            </a:r>
            <a:r>
              <a:rPr lang="en-GB" dirty="0"/>
              <a:t> package using </a:t>
            </a:r>
            <a:r>
              <a:rPr lang="en-GB" sz="2200" dirty="0">
                <a:latin typeface="Open Sans" panose="020B0606030504020204" pitchFamily="34" charset="0"/>
                <a:ea typeface="Open Sans" panose="020B0606030504020204" pitchFamily="34" charset="0"/>
                <a:cs typeface="Open Sans" panose="020B0606030504020204" pitchFamily="34" charset="0"/>
              </a:rPr>
              <a:t>library(</a:t>
            </a:r>
            <a:r>
              <a:rPr lang="en-GB" sz="2200" dirty="0" err="1">
                <a:latin typeface="Open Sans" panose="020B0606030504020204" pitchFamily="34" charset="0"/>
                <a:ea typeface="Open Sans" panose="020B0606030504020204" pitchFamily="34" charset="0"/>
                <a:cs typeface="Open Sans" panose="020B0606030504020204" pitchFamily="34" charset="0"/>
              </a:rPr>
              <a:t>devtools</a:t>
            </a:r>
            <a:r>
              <a:rPr lang="en-GB" sz="2200" dirty="0">
                <a:latin typeface="Open Sans" panose="020B0606030504020204" pitchFamily="34" charset="0"/>
                <a:ea typeface="Open Sans" panose="020B0606030504020204" pitchFamily="34" charset="0"/>
                <a:cs typeface="Open Sans" panose="020B0606030504020204" pitchFamily="34" charset="0"/>
              </a:rPr>
              <a:t>). </a:t>
            </a:r>
          </a:p>
          <a:p>
            <a:pPr marL="457200" lvl="1" indent="0">
              <a:buNone/>
            </a:pPr>
            <a:r>
              <a:rPr lang="en-GB" dirty="0"/>
              <a:t>In most cases just use </a:t>
            </a:r>
            <a:r>
              <a:rPr lang="en-GB" sz="2200" dirty="0" err="1">
                <a:latin typeface="Open Sans" panose="020B0606030504020204" pitchFamily="34" charset="0"/>
                <a:ea typeface="Open Sans" panose="020B0606030504020204" pitchFamily="34" charset="0"/>
                <a:cs typeface="Open Sans" panose="020B0606030504020204" pitchFamily="34" charset="0"/>
              </a:rPr>
              <a:t>install_github</a:t>
            </a:r>
            <a:r>
              <a:rPr lang="en-GB" sz="2200" dirty="0">
                <a:latin typeface="Open Sans" panose="020B0606030504020204" pitchFamily="34" charset="0"/>
                <a:ea typeface="Open Sans" panose="020B0606030504020204" pitchFamily="34" charset="0"/>
                <a:cs typeface="Open Sans" panose="020B0606030504020204" pitchFamily="34" charset="0"/>
              </a:rPr>
              <a:t>(“author/</a:t>
            </a:r>
            <a:r>
              <a:rPr lang="en-GB" sz="2200" dirty="0" err="1">
                <a:latin typeface="Open Sans" panose="020B0606030504020204" pitchFamily="34" charset="0"/>
                <a:ea typeface="Open Sans" panose="020B0606030504020204" pitchFamily="34" charset="0"/>
                <a:cs typeface="Open Sans" panose="020B0606030504020204" pitchFamily="34" charset="0"/>
              </a:rPr>
              <a:t>package_name</a:t>
            </a:r>
            <a:r>
              <a:rPr lang="en-GB" sz="2200" dirty="0">
                <a:latin typeface="Open Sans" panose="020B0606030504020204" pitchFamily="34" charset="0"/>
                <a:ea typeface="Open Sans" panose="020B0606030504020204" pitchFamily="34" charset="0"/>
                <a:cs typeface="Open Sans" panose="020B0606030504020204" pitchFamily="34" charset="0"/>
              </a:rPr>
              <a:t>”)</a:t>
            </a:r>
            <a:r>
              <a:rPr lang="en-GB" dirty="0"/>
              <a:t> as shown in the example above.</a:t>
            </a:r>
          </a:p>
          <a:p>
            <a:pPr marL="0" indent="0">
              <a:buNone/>
            </a:pPr>
            <a:endParaRPr lang="en-GB" dirty="0"/>
          </a:p>
          <a:p>
            <a:pPr marL="514350" indent="-514350">
              <a:buFont typeface="+mj-lt"/>
              <a:buAutoNum type="arabicPeriod"/>
            </a:pPr>
            <a:r>
              <a:rPr lang="en-GB" dirty="0"/>
              <a:t>Load it for use in R with: </a:t>
            </a:r>
            <a:r>
              <a:rPr lang="en-GB" sz="2600" dirty="0">
                <a:latin typeface="Open Sans" panose="020B0606030504020204" pitchFamily="34" charset="0"/>
                <a:ea typeface="Open Sans" panose="020B0606030504020204" pitchFamily="34" charset="0"/>
                <a:cs typeface="Open Sans" panose="020B0606030504020204" pitchFamily="34" charset="0"/>
              </a:rPr>
              <a:t>library("</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a:t>
            </a:r>
          </a:p>
          <a:p>
            <a:pPr marL="514350" indent="-514350">
              <a:buFont typeface="+mj-lt"/>
              <a:buAutoNum type="arabicPeriod"/>
            </a:pPr>
            <a:r>
              <a:rPr lang="en-GB" dirty="0"/>
              <a:t>Get help on it with: </a:t>
            </a:r>
            <a:r>
              <a:rPr lang="en-GB" sz="2600" dirty="0">
                <a:latin typeface="Open Sans" panose="020B0606030504020204" pitchFamily="34" charset="0"/>
                <a:ea typeface="Open Sans" panose="020B0606030504020204" pitchFamily="34" charset="0"/>
                <a:cs typeface="Open Sans" panose="020B0606030504020204" pitchFamily="34" charset="0"/>
              </a:rPr>
              <a:t>package? </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 </a:t>
            </a:r>
            <a:r>
              <a:rPr lang="en-GB" dirty="0"/>
              <a:t>and </a:t>
            </a:r>
            <a:r>
              <a:rPr lang="en-GB" sz="2600" dirty="0">
                <a:latin typeface="Open Sans" panose="020B0606030504020204" pitchFamily="34" charset="0"/>
                <a:ea typeface="Open Sans" panose="020B0606030504020204" pitchFamily="34" charset="0"/>
                <a:cs typeface="Open Sans" panose="020B0606030504020204" pitchFamily="34" charset="0"/>
              </a:rPr>
              <a:t>help(package = " </a:t>
            </a:r>
            <a:r>
              <a:rPr lang="en-GB" sz="2600" dirty="0" err="1">
                <a:latin typeface="Open Sans" panose="020B0606030504020204" pitchFamily="34" charset="0"/>
                <a:ea typeface="Open Sans" panose="020B0606030504020204" pitchFamily="34" charset="0"/>
                <a:cs typeface="Open Sans" panose="020B0606030504020204" pitchFamily="34" charset="0"/>
              </a:rPr>
              <a:t>tidyverse</a:t>
            </a:r>
            <a:r>
              <a:rPr lang="en-GB" sz="2600" dirty="0">
                <a:latin typeface="Open Sans" panose="020B0606030504020204" pitchFamily="34" charset="0"/>
                <a:ea typeface="Open Sans" panose="020B0606030504020204" pitchFamily="34" charset="0"/>
                <a:cs typeface="Open Sans" panose="020B0606030504020204" pitchFamily="34" charset="0"/>
              </a:rPr>
              <a:t>").</a:t>
            </a:r>
          </a:p>
          <a:p>
            <a:endParaRPr lang="en-US" dirty="0"/>
          </a:p>
        </p:txBody>
      </p:sp>
    </p:spTree>
    <p:extLst>
      <p:ext uri="{BB962C8B-B14F-4D97-AF65-F5344CB8AC3E}">
        <p14:creationId xmlns:p14="http://schemas.microsoft.com/office/powerpoint/2010/main" val="369575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E0807959-0239-4D27-982F-261C756DB435}"/>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b="1" dirty="0"/>
              <a:t>Read the data in R </a:t>
            </a:r>
          </a:p>
          <a:p>
            <a:r>
              <a:rPr lang="en-US" dirty="0"/>
              <a:t>We will use {</a:t>
            </a:r>
            <a:r>
              <a:rPr lang="en-US" dirty="0" err="1"/>
              <a:t>readr</a:t>
            </a:r>
            <a:r>
              <a:rPr lang="en-US" dirty="0"/>
              <a:t>} which is a part of the core {</a:t>
            </a:r>
            <a:r>
              <a:rPr lang="en-US" dirty="0" err="1"/>
              <a:t>tidyverse</a:t>
            </a:r>
            <a:r>
              <a:rPr lang="en-US" dirty="0"/>
              <a:t>} and supports seven file formats with seven read_ functions. For our case these two apply: </a:t>
            </a:r>
            <a:r>
              <a:rPr lang="en-US" dirty="0" err="1"/>
              <a:t>read_csv</a:t>
            </a:r>
            <a:r>
              <a:rPr lang="en-US" dirty="0"/>
              <a:t>()  and </a:t>
            </a:r>
            <a:r>
              <a:rPr lang="en-US" dirty="0" err="1"/>
              <a:t>write_csv</a:t>
            </a:r>
            <a:r>
              <a:rPr lang="en-US" dirty="0"/>
              <a:t>().</a:t>
            </a:r>
            <a:endParaRPr lang="en-US" dirty="0">
              <a:effectLst/>
            </a:endParaRPr>
          </a:p>
          <a:p>
            <a:pPr marL="0" indent="0">
              <a:buNone/>
            </a:pPr>
            <a:r>
              <a:rPr lang="en-US" dirty="0"/>
              <a:t>	</a:t>
            </a:r>
            <a:r>
              <a:rPr lang="en-US" sz="2200" dirty="0" err="1">
                <a:latin typeface="Open Sans" panose="020B0606030504020204" pitchFamily="34" charset="0"/>
                <a:ea typeface="Open Sans" panose="020B0606030504020204" pitchFamily="34" charset="0"/>
                <a:cs typeface="Open Sans" panose="020B0606030504020204" pitchFamily="34" charset="0"/>
              </a:rPr>
              <a:t>read_csv</a:t>
            </a:r>
            <a:r>
              <a:rPr lang="en-US" sz="2200" dirty="0">
                <a:latin typeface="Open Sans" panose="020B0606030504020204" pitchFamily="34" charset="0"/>
                <a:ea typeface="Open Sans" panose="020B0606030504020204" pitchFamily="34" charset="0"/>
                <a:cs typeface="Open Sans" panose="020B0606030504020204" pitchFamily="34" charset="0"/>
              </a:rPr>
              <a:t>("data/dataVAL_FR_PO.csv") </a:t>
            </a:r>
          </a:p>
          <a:p>
            <a:r>
              <a:rPr lang="en-US" dirty="0"/>
              <a:t>An alternative is to use read.csv which is inbuilt in base R and reads the data as a </a:t>
            </a:r>
            <a:r>
              <a:rPr lang="en-US" dirty="0" err="1"/>
              <a:t>dataframe</a:t>
            </a:r>
            <a:r>
              <a:rPr lang="en-US" dirty="0"/>
              <a:t>.</a:t>
            </a:r>
            <a:endParaRPr lang="en-US" dirty="0">
              <a:effectLst/>
            </a:endParaRPr>
          </a:p>
          <a:p>
            <a:pPr marL="0" indent="0">
              <a:buNone/>
            </a:pPr>
            <a:r>
              <a:rPr lang="en-US" dirty="0"/>
              <a:t>	</a:t>
            </a:r>
            <a:r>
              <a:rPr lang="en-US" sz="2200" dirty="0">
                <a:latin typeface="Open Sans" panose="020B0606030504020204" pitchFamily="34" charset="0"/>
                <a:ea typeface="Open Sans" panose="020B0606030504020204" pitchFamily="34" charset="0"/>
                <a:cs typeface="Open Sans" panose="020B0606030504020204" pitchFamily="34" charset="0"/>
              </a:rPr>
              <a:t>read.csv ("data/dataVAL_FR_PO.csv", header=T, </a:t>
            </a:r>
            <a:r>
              <a:rPr lang="en-US" sz="2200" dirty="0" err="1">
                <a:latin typeface="Open Sans" panose="020B0606030504020204" pitchFamily="34" charset="0"/>
                <a:ea typeface="Open Sans" panose="020B0606030504020204" pitchFamily="34" charset="0"/>
                <a:cs typeface="Open Sans" panose="020B0606030504020204" pitchFamily="34" charset="0"/>
              </a:rPr>
              <a:t>na.strings</a:t>
            </a:r>
            <a:r>
              <a:rPr lang="en-US" sz="2200" dirty="0">
                <a:latin typeface="Open Sans" panose="020B0606030504020204" pitchFamily="34" charset="0"/>
                <a:ea typeface="Open Sans" panose="020B0606030504020204" pitchFamily="34" charset="0"/>
                <a:cs typeface="Open Sans" panose="020B0606030504020204" pitchFamily="34" charset="0"/>
              </a:rPr>
              <a:t>=c("","NA"))</a:t>
            </a:r>
          </a:p>
          <a:p>
            <a:r>
              <a:rPr lang="en-US" dirty="0"/>
              <a:t>Now let’s assign this data frame to a variable so that it is stored in R’s memory:</a:t>
            </a:r>
            <a:endParaRPr lang="en-US" dirty="0">
              <a:effectLst/>
            </a:endParaRPr>
          </a:p>
          <a:p>
            <a:pPr marL="0" indent="0">
              <a:buNone/>
            </a:pPr>
            <a:r>
              <a:rPr lang="en-US" dirty="0"/>
              <a:t>	</a:t>
            </a:r>
            <a:r>
              <a:rPr lang="en-US" sz="2200" dirty="0" err="1">
                <a:latin typeface="Open Sans" panose="020B0606030504020204" pitchFamily="34" charset="0"/>
                <a:ea typeface="Open Sans" panose="020B0606030504020204" pitchFamily="34" charset="0"/>
                <a:cs typeface="Open Sans" panose="020B0606030504020204" pitchFamily="34" charset="0"/>
              </a:rPr>
              <a:t>dataVAL_FR_PO</a:t>
            </a:r>
            <a:r>
              <a:rPr lang="en-US" sz="2200" dirty="0">
                <a:latin typeface="Open Sans" panose="020B0606030504020204" pitchFamily="34" charset="0"/>
                <a:ea typeface="Open Sans" panose="020B0606030504020204" pitchFamily="34" charset="0"/>
                <a:cs typeface="Open Sans" panose="020B0606030504020204" pitchFamily="34" charset="0"/>
              </a:rPr>
              <a:t> &lt;- </a:t>
            </a:r>
            <a:r>
              <a:rPr lang="en-US" sz="2200" dirty="0" err="1">
                <a:latin typeface="Open Sans" panose="020B0606030504020204" pitchFamily="34" charset="0"/>
                <a:ea typeface="Open Sans" panose="020B0606030504020204" pitchFamily="34" charset="0"/>
                <a:cs typeface="Open Sans" panose="020B0606030504020204" pitchFamily="34" charset="0"/>
              </a:rPr>
              <a:t>read_csv</a:t>
            </a:r>
            <a:r>
              <a:rPr lang="en-US" sz="2200" dirty="0">
                <a:latin typeface="Open Sans" panose="020B0606030504020204" pitchFamily="34" charset="0"/>
                <a:ea typeface="Open Sans" panose="020B0606030504020204" pitchFamily="34" charset="0"/>
                <a:cs typeface="Open Sans" panose="020B0606030504020204" pitchFamily="34" charset="0"/>
              </a:rPr>
              <a:t>("data/dataVAL_FR_PO.csv")</a:t>
            </a:r>
          </a:p>
        </p:txBody>
      </p:sp>
      <p:sp>
        <p:nvSpPr>
          <p:cNvPr id="2" name="TextBox 1">
            <a:extLst>
              <a:ext uri="{FF2B5EF4-FFF2-40B4-BE49-F238E27FC236}">
                <a16:creationId xmlns:a16="http://schemas.microsoft.com/office/drawing/2014/main" id="{D65603D2-D0C9-49D6-A02C-7ADA32991A65}"/>
              </a:ext>
            </a:extLst>
          </p:cNvPr>
          <p:cNvSpPr txBox="1"/>
          <p:nvPr/>
        </p:nvSpPr>
        <p:spPr>
          <a:xfrm>
            <a:off x="3363985" y="654341"/>
            <a:ext cx="4454554" cy="1200329"/>
          </a:xfrm>
          <a:prstGeom prst="rect">
            <a:avLst/>
          </a:prstGeom>
          <a:noFill/>
        </p:spPr>
        <p:txBody>
          <a:bodyPr wrap="square" rtlCol="0">
            <a:spAutoFit/>
          </a:bodyPr>
          <a:lstStyle/>
          <a:p>
            <a:r>
              <a:rPr lang="en-US" sz="3600" b="1" dirty="0"/>
              <a:t>Prepare data</a:t>
            </a:r>
          </a:p>
          <a:p>
            <a:endParaRPr lang="en-US" sz="3600" dirty="0"/>
          </a:p>
        </p:txBody>
      </p:sp>
    </p:spTree>
    <p:extLst>
      <p:ext uri="{BB962C8B-B14F-4D97-AF65-F5344CB8AC3E}">
        <p14:creationId xmlns:p14="http://schemas.microsoft.com/office/powerpoint/2010/main" val="66450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3577</TotalTime>
  <Words>866</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Before we start… </vt:lpstr>
      <vt:lpstr> Install relevant packages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41</cp:revision>
  <dcterms:created xsi:type="dcterms:W3CDTF">2022-01-25T11:05:07Z</dcterms:created>
  <dcterms:modified xsi:type="dcterms:W3CDTF">2022-06-20T05:07:29Z</dcterms:modified>
</cp:coreProperties>
</file>