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91" r:id="rId5"/>
    <p:sldId id="292" r:id="rId6"/>
    <p:sldId id="293" r:id="rId7"/>
    <p:sldId id="294" r:id="rId8"/>
    <p:sldId id="295"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ma, Turry (IITA)" initials="OT(" lastIdx="1" clrIdx="0">
    <p:extLst>
      <p:ext uri="{19B8F6BF-5375-455C-9EA6-DF929625EA0E}">
        <p15:presenceInfo xmlns:p15="http://schemas.microsoft.com/office/powerpoint/2012/main" userId="Ouma, Turry (I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1A2B-1B4D-4816-A24E-5ECD73379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121D7-B97F-4EA7-B2F4-B854242FE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0E711-D7FF-409E-83BF-75DD15E84140}"/>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3FFC31C9-FEC9-4458-8964-F3B77ED5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34B25-D12C-4319-9211-07DB24B8BFC4}"/>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429129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1014-89AA-4AC0-8618-85BC77B87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C6684-B61C-4CD7-9EF2-27CED6A31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C1EC-A48D-44C5-9AB6-57A14FE996E4}"/>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2410C3CF-B179-4A9A-9B2F-55BB75B9F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F1B7-F4AD-4B08-BCAF-260390BEDB17}"/>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7136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F5345-89B0-44D2-B3D3-45EF9ECBF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84B2-5685-49E2-B8EC-6E8025F6A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B35A7-C0E5-4174-A4A4-328D8EEE75E6}"/>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6B11C5B7-0424-48D8-B5D5-7C511737A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A572-9C1B-4490-9C75-A0B0E1E16450}"/>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9108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CEF5-49D6-4C7C-8A67-4A0092D60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C4A09-FAF0-4776-90ED-A4BD72A065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A170-5B98-4422-B0B0-D4B365BE2F96}"/>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6C6A9CB9-72F2-409A-B4DA-376096800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5809-EEE3-470A-BFB7-09DAEC3031FF}"/>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89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50E2-A7F5-4397-A81D-84B94FCBE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17846-B5D8-43C0-9250-A58DEC488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8E5522-0BEE-4A33-A700-EBD2430D4EEA}"/>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E05083CC-7E90-4981-98FE-41E8D20B6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18B62-DEA4-416F-8B37-CE125E7530FB}"/>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4917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996C-DBF1-42A6-8C99-A283C87FF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74BFB-27E9-4015-BCC7-356FCC1AF9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61B8D-E818-441C-97AC-DBD60C73C0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97165-0DAA-4E0C-87C8-42B058EF616A}"/>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6" name="Footer Placeholder 5">
            <a:extLst>
              <a:ext uri="{FF2B5EF4-FFF2-40B4-BE49-F238E27FC236}">
                <a16:creationId xmlns:a16="http://schemas.microsoft.com/office/drawing/2014/main" id="{6FB2F87A-2F86-4A32-A2E6-8FDD82210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FBF40-E63C-487A-946E-FD25E5E1E095}"/>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67287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9084-3D00-4F07-9C15-6F6354319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D0764-BF85-4C7E-8A21-5C19E36DA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B7153F-EF23-492E-B9FB-CDE8E8211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B019-C57F-45CB-AD07-2D3FC2158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D84E3-B916-46AD-9CD6-8CA1410E81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71122-3DA6-45DC-A39F-A399AA90C862}"/>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8" name="Footer Placeholder 7">
            <a:extLst>
              <a:ext uri="{FF2B5EF4-FFF2-40B4-BE49-F238E27FC236}">
                <a16:creationId xmlns:a16="http://schemas.microsoft.com/office/drawing/2014/main" id="{EB783431-DF9B-4F77-9BA4-978EB8591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7EC1E3-5179-4DE3-8879-9E6A1BF87069}"/>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48731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2F4-F83E-407F-BF6F-A6CEDB3B3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4429B-2691-4D9D-B572-3DD905A7505C}"/>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4" name="Footer Placeholder 3">
            <a:extLst>
              <a:ext uri="{FF2B5EF4-FFF2-40B4-BE49-F238E27FC236}">
                <a16:creationId xmlns:a16="http://schemas.microsoft.com/office/drawing/2014/main" id="{2B4677A5-5AB9-4F47-8924-02D7280B3F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7322A-8CF3-4839-8F61-DE86B5B49DDC}"/>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93999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023C8-3D03-48A1-A250-A91998A0A295}"/>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3" name="Footer Placeholder 2">
            <a:extLst>
              <a:ext uri="{FF2B5EF4-FFF2-40B4-BE49-F238E27FC236}">
                <a16:creationId xmlns:a16="http://schemas.microsoft.com/office/drawing/2014/main" id="{BF51C1CD-21C5-447E-AE12-2D1D49F6C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870C8-36CA-4298-A9F7-FB0C9C35132E}"/>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1896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4BF-A224-4AD4-A34C-04F719397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67EDCA-37DB-4F15-9CCA-7D14EACFC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FD2A7-03AE-4CB6-B3C8-E9D58CAE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3FAF3-8B51-4FFD-8B2C-6A9BC6F4BB21}"/>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6" name="Footer Placeholder 5">
            <a:extLst>
              <a:ext uri="{FF2B5EF4-FFF2-40B4-BE49-F238E27FC236}">
                <a16:creationId xmlns:a16="http://schemas.microsoft.com/office/drawing/2014/main" id="{E6047625-2BA0-4ABA-869C-D1224C0FF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34786-0C19-44E1-A37B-EE29B6F224E8}"/>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9802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11B9-469A-422D-A98A-87BE5865C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8BBA8-E42F-4CF8-8BD7-E8C01DE7F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B3085-688A-48F4-B058-133EF07A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71B7F-4BDC-43AF-9235-2AC1DADAFC7E}"/>
              </a:ext>
            </a:extLst>
          </p:cNvPr>
          <p:cNvSpPr>
            <a:spLocks noGrp="1"/>
          </p:cNvSpPr>
          <p:nvPr>
            <p:ph type="dt" sz="half" idx="10"/>
          </p:nvPr>
        </p:nvSpPr>
        <p:spPr/>
        <p:txBody>
          <a:bodyPr/>
          <a:lstStyle/>
          <a:p>
            <a:fld id="{2321B6CB-7224-4341-87D2-49F49D4D673D}" type="datetimeFigureOut">
              <a:rPr lang="en-US" smtClean="0"/>
              <a:t>6/23/2022</a:t>
            </a:fld>
            <a:endParaRPr lang="en-US"/>
          </a:p>
        </p:txBody>
      </p:sp>
      <p:sp>
        <p:nvSpPr>
          <p:cNvPr id="6" name="Footer Placeholder 5">
            <a:extLst>
              <a:ext uri="{FF2B5EF4-FFF2-40B4-BE49-F238E27FC236}">
                <a16:creationId xmlns:a16="http://schemas.microsoft.com/office/drawing/2014/main" id="{700DDE24-66F7-413D-A675-DE236716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5196F-1DE0-4C1A-A6EB-229BDBECEA56}"/>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794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065E7-EA60-4D30-B3AE-16142CD06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A68AB-0C15-4553-B591-7DF3B224E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2471B-E3DC-47E8-98DD-A1C74D1D5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1B6CB-7224-4341-87D2-49F49D4D673D}" type="datetimeFigureOut">
              <a:rPr lang="en-US" smtClean="0"/>
              <a:t>6/23/2022</a:t>
            </a:fld>
            <a:endParaRPr lang="en-US"/>
          </a:p>
        </p:txBody>
      </p:sp>
      <p:sp>
        <p:nvSpPr>
          <p:cNvPr id="5" name="Footer Placeholder 4">
            <a:extLst>
              <a:ext uri="{FF2B5EF4-FFF2-40B4-BE49-F238E27FC236}">
                <a16:creationId xmlns:a16="http://schemas.microsoft.com/office/drawing/2014/main" id="{8BA06F80-2BFF-4619-A307-6FB7A81FC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40FDC1-65C0-45E0-B66C-57752C172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CB656-DA5F-4F9C-A434-281B09B997F7}" type="slidenum">
              <a:rPr lang="en-US" smtClean="0"/>
              <a:t>‹#›</a:t>
            </a:fld>
            <a:endParaRPr lang="en-US"/>
          </a:p>
        </p:txBody>
      </p:sp>
    </p:spTree>
    <p:extLst>
      <p:ext uri="{BB962C8B-B14F-4D97-AF65-F5344CB8AC3E}">
        <p14:creationId xmlns:p14="http://schemas.microsoft.com/office/powerpoint/2010/main" val="107184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7D70-F02E-4799-AEC2-8CAB062205FF}"/>
              </a:ext>
            </a:extLst>
          </p:cNvPr>
          <p:cNvSpPr>
            <a:spLocks noGrp="1"/>
          </p:cNvSpPr>
          <p:nvPr>
            <p:ph type="ctrTitle"/>
          </p:nvPr>
        </p:nvSpPr>
        <p:spPr>
          <a:xfrm>
            <a:off x="1524000" y="1868983"/>
            <a:ext cx="9144000" cy="2387600"/>
          </a:xfrm>
        </p:spPr>
        <p:txBody>
          <a:bodyPr/>
          <a:lstStyle/>
          <a:p>
            <a:r>
              <a:rPr lang="en-US" b="1" dirty="0"/>
              <a:t>Session 2: Building our analysis dataset</a:t>
            </a:r>
            <a:endParaRPr lang="en-US" dirty="0"/>
          </a:p>
        </p:txBody>
      </p:sp>
      <p:pic>
        <p:nvPicPr>
          <p:cNvPr id="4" name="Picture 3" descr="A close up of a sign&#10;&#10;Description automatically generated">
            <a:extLst>
              <a:ext uri="{FF2B5EF4-FFF2-40B4-BE49-F238E27FC236}">
                <a16:creationId xmlns:a16="http://schemas.microsoft.com/office/drawing/2014/main" id="{18BABB25-BEA1-4967-B67C-210B1BC3AB4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5" name="Picture 4">
            <a:extLst>
              <a:ext uri="{FF2B5EF4-FFF2-40B4-BE49-F238E27FC236}">
                <a16:creationId xmlns:a16="http://schemas.microsoft.com/office/drawing/2014/main" id="{F1373EF8-546F-473B-A58F-72BD36B726D5}"/>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6" name="TextBox 5">
            <a:extLst>
              <a:ext uri="{FF2B5EF4-FFF2-40B4-BE49-F238E27FC236}">
                <a16:creationId xmlns:a16="http://schemas.microsoft.com/office/drawing/2014/main" id="{A30A8D37-1AF8-483F-AEE3-14EC9E2059E8}"/>
              </a:ext>
            </a:extLst>
          </p:cNvPr>
          <p:cNvSpPr txBox="1"/>
          <p:nvPr/>
        </p:nvSpPr>
        <p:spPr>
          <a:xfrm>
            <a:off x="2636667" y="5878696"/>
            <a:ext cx="8558074" cy="707886"/>
          </a:xfrm>
          <a:prstGeom prst="rect">
            <a:avLst/>
          </a:prstGeom>
          <a:noFill/>
        </p:spPr>
        <p:txBody>
          <a:bodyPr wrap="square" rtlCol="0">
            <a:spAutoFit/>
          </a:bodyPr>
          <a:lstStyle/>
          <a:p>
            <a:r>
              <a:rPr lang="en-GB" sz="4000" dirty="0"/>
              <a:t>Turry Ouma, Meklit Chernet</a:t>
            </a:r>
            <a:endParaRPr lang="en-US" sz="4000" dirty="0"/>
          </a:p>
        </p:txBody>
      </p:sp>
    </p:spTree>
    <p:extLst>
      <p:ext uri="{BB962C8B-B14F-4D97-AF65-F5344CB8AC3E}">
        <p14:creationId xmlns:p14="http://schemas.microsoft.com/office/powerpoint/2010/main" val="347683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C475F468-A9A1-4FA9-904B-A207F2F710A8}"/>
              </a:ext>
            </a:extLst>
          </p:cNvPr>
          <p:cNvSpPr>
            <a:spLocks noGrp="1"/>
          </p:cNvSpPr>
          <p:nvPr>
            <p:ph idx="1"/>
          </p:nvPr>
        </p:nvSpPr>
        <p:spPr>
          <a:xfrm>
            <a:off x="838200" y="1825625"/>
            <a:ext cx="10515600" cy="4351338"/>
          </a:xfrm>
        </p:spPr>
        <p:txBody>
          <a:bodyPr>
            <a:normAutofit lnSpcReduction="10000"/>
          </a:bodyPr>
          <a:lstStyle/>
          <a:p>
            <a:r>
              <a:rPr lang="en-US" dirty="0"/>
              <a:t>The function str() is one of the functions you will need to apply before you work on any new dataset. It gives you more insight into the structure of your dataset. Type str(</a:t>
            </a:r>
            <a:r>
              <a:rPr lang="en-US" dirty="0" err="1"/>
              <a:t>dataVAL_FR_PO</a:t>
            </a:r>
            <a:r>
              <a:rPr lang="en-US" dirty="0"/>
              <a:t>) in the console and see the result. You will get the total number of variables, observations, data type of each variable, the first observations etc.</a:t>
            </a:r>
          </a:p>
          <a:p>
            <a:r>
              <a:rPr lang="en-US" dirty="0"/>
              <a:t>The function  head() allows us to see the first 6 rows by default. You can also specify the number of rows: head(</a:t>
            </a:r>
            <a:r>
              <a:rPr lang="en-US" dirty="0" err="1"/>
              <a:t>dataVAL_FR_PO</a:t>
            </a:r>
            <a:r>
              <a:rPr lang="en-US" dirty="0"/>
              <a:t>, 10)</a:t>
            </a:r>
          </a:p>
          <a:p>
            <a:r>
              <a:rPr lang="en-US" dirty="0"/>
              <a:t>The function  summary() shows the data type of each variable and a few other attributes that are useful for numeric attributes. It also displays min, 1st quartile, median, mean, 3rd quartile and max values: summary(</a:t>
            </a:r>
            <a:r>
              <a:rPr lang="en-US" dirty="0" err="1"/>
              <a:t>dataVAL_FR_PO</a:t>
            </a:r>
            <a:r>
              <a:rPr lang="en-US" dirty="0"/>
              <a:t>)</a:t>
            </a:r>
          </a:p>
          <a:p>
            <a:endParaRPr lang="en-US" dirty="0"/>
          </a:p>
        </p:txBody>
      </p:sp>
      <p:sp>
        <p:nvSpPr>
          <p:cNvPr id="2" name="TextBox 1">
            <a:extLst>
              <a:ext uri="{FF2B5EF4-FFF2-40B4-BE49-F238E27FC236}">
                <a16:creationId xmlns:a16="http://schemas.microsoft.com/office/drawing/2014/main" id="{2D15349E-6765-4337-84FD-499B4EFE905E}"/>
              </a:ext>
            </a:extLst>
          </p:cNvPr>
          <p:cNvSpPr txBox="1"/>
          <p:nvPr/>
        </p:nvSpPr>
        <p:spPr>
          <a:xfrm>
            <a:off x="3338818" y="788565"/>
            <a:ext cx="4026716" cy="954107"/>
          </a:xfrm>
          <a:prstGeom prst="rect">
            <a:avLst/>
          </a:prstGeom>
          <a:noFill/>
        </p:spPr>
        <p:txBody>
          <a:bodyPr wrap="square" rtlCol="0">
            <a:spAutoFit/>
          </a:bodyPr>
          <a:lstStyle/>
          <a:p>
            <a:r>
              <a:rPr lang="en-US" sz="2800" b="1" dirty="0"/>
              <a:t>Let’s EXPLORE our data: </a:t>
            </a:r>
          </a:p>
          <a:p>
            <a:endParaRPr lang="en-US" sz="2800" dirty="0"/>
          </a:p>
        </p:txBody>
      </p:sp>
    </p:spTree>
    <p:extLst>
      <p:ext uri="{BB962C8B-B14F-4D97-AF65-F5344CB8AC3E}">
        <p14:creationId xmlns:p14="http://schemas.microsoft.com/office/powerpoint/2010/main" val="261462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5" name="Content Placeholder 2">
            <a:extLst>
              <a:ext uri="{FF2B5EF4-FFF2-40B4-BE49-F238E27FC236}">
                <a16:creationId xmlns:a16="http://schemas.microsoft.com/office/drawing/2014/main" id="{CD3C7535-2F34-45D1-AB9E-6489D7728B96}"/>
              </a:ext>
            </a:extLst>
          </p:cNvPr>
          <p:cNvSpPr>
            <a:spLocks noGrp="1"/>
          </p:cNvSpPr>
          <p:nvPr>
            <p:ph idx="1"/>
          </p:nvPr>
        </p:nvSpPr>
        <p:spPr>
          <a:xfrm>
            <a:off x="838200" y="1825625"/>
            <a:ext cx="10515600" cy="4351338"/>
          </a:xfrm>
        </p:spPr>
        <p:txBody>
          <a:bodyPr/>
          <a:lstStyle/>
          <a:p>
            <a:pPr marL="0" indent="0">
              <a:buNone/>
            </a:pPr>
            <a:r>
              <a:rPr lang="en-GB" dirty="0"/>
              <a:t>R’s basic data types are:</a:t>
            </a:r>
          </a:p>
          <a:p>
            <a:pPr marL="0" indent="0">
              <a:buNone/>
            </a:pPr>
            <a:r>
              <a:rPr lang="en-GB" dirty="0"/>
              <a:t>	Decimal values are called </a:t>
            </a:r>
            <a:r>
              <a:rPr lang="en-GB" dirty="0" err="1"/>
              <a:t>numerics</a:t>
            </a:r>
            <a:r>
              <a:rPr lang="en-GB" dirty="0"/>
              <a:t> in R</a:t>
            </a:r>
          </a:p>
          <a:p>
            <a:pPr marL="0" indent="0">
              <a:buNone/>
            </a:pPr>
            <a:r>
              <a:rPr lang="en-GB" dirty="0"/>
              <a:t>	Whole numbers like are called integers. Integers are also    	</a:t>
            </a:r>
            <a:r>
              <a:rPr lang="en-GB" dirty="0" err="1"/>
              <a:t>numerics</a:t>
            </a:r>
            <a:r>
              <a:rPr lang="en-GB" dirty="0"/>
              <a:t>.</a:t>
            </a:r>
          </a:p>
          <a:p>
            <a:pPr marL="0" indent="0">
              <a:buNone/>
            </a:pPr>
            <a:r>
              <a:rPr lang="en-GB" dirty="0"/>
              <a:t>	Boolean values </a:t>
            </a:r>
            <a:r>
              <a:rPr lang="en-GB" dirty="0" err="1"/>
              <a:t>e.g</a:t>
            </a:r>
            <a:r>
              <a:rPr lang="en-GB" dirty="0"/>
              <a:t> TRUE or FALSE are called logical.</a:t>
            </a:r>
          </a:p>
          <a:p>
            <a:pPr marL="0" indent="0">
              <a:buNone/>
            </a:pPr>
            <a:r>
              <a:rPr lang="en-GB" dirty="0"/>
              <a:t>	Text/string values are called characters.</a:t>
            </a:r>
          </a:p>
          <a:p>
            <a:endParaRPr lang="en-US" dirty="0"/>
          </a:p>
        </p:txBody>
      </p:sp>
    </p:spTree>
    <p:extLst>
      <p:ext uri="{BB962C8B-B14F-4D97-AF65-F5344CB8AC3E}">
        <p14:creationId xmlns:p14="http://schemas.microsoft.com/office/powerpoint/2010/main" val="19164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838200" y="1578430"/>
            <a:ext cx="10210101" cy="1630638"/>
          </a:xfrm>
        </p:spPr>
        <p:txBody>
          <a:bodyPr>
            <a:noAutofit/>
          </a:bodyPr>
          <a:lstStyle/>
          <a:p>
            <a:r>
              <a:rPr lang="en-US" sz="1600" dirty="0"/>
              <a:t>Since we have specific parameters of interest for this exercise (Identifier information, location data, selected agronomic events and dates &amp; yield data), let’s proceed to subset our data. e.g. </a:t>
            </a:r>
          </a:p>
          <a:p>
            <a:r>
              <a:rPr lang="en-US" sz="1600" dirty="0"/>
              <a:t>Now if we knew the exact column number it would be easier to use square brackets in base R, as in example 1 below:</a:t>
            </a:r>
          </a:p>
          <a:p>
            <a:pPr marL="0" indent="0">
              <a:buNone/>
            </a:pPr>
            <a:endParaRPr lang="en-US" sz="1600" b="1" dirty="0"/>
          </a:p>
          <a:p>
            <a:pPr marL="0" indent="0">
              <a:buNone/>
            </a:pPr>
            <a:r>
              <a:rPr lang="en-US" sz="1600" b="1" dirty="0"/>
              <a:t>Example 1: Selecting Columns by Index</a:t>
            </a:r>
          </a:p>
          <a:p>
            <a:pPr marL="0" indent="0">
              <a:buNone/>
            </a:pPr>
            <a:endParaRPr lang="en-US" sz="1600" dirty="0"/>
          </a:p>
          <a:p>
            <a:endParaRPr lang="en-US" sz="1600" dirty="0"/>
          </a:p>
          <a:p>
            <a:endParaRPr lang="en-US" sz="1600" dirty="0"/>
          </a:p>
        </p:txBody>
      </p:sp>
      <p:sp>
        <p:nvSpPr>
          <p:cNvPr id="2" name="TextBox 1">
            <a:extLst>
              <a:ext uri="{FF2B5EF4-FFF2-40B4-BE49-F238E27FC236}">
                <a16:creationId xmlns:a16="http://schemas.microsoft.com/office/drawing/2014/main" id="{3FA1904E-5D5E-48CE-8AB9-FCAF1177A0EB}"/>
              </a:ext>
            </a:extLst>
          </p:cNvPr>
          <p:cNvSpPr txBox="1"/>
          <p:nvPr/>
        </p:nvSpPr>
        <p:spPr>
          <a:xfrm>
            <a:off x="998290" y="3340438"/>
            <a:ext cx="8112154" cy="1754326"/>
          </a:xfrm>
          <a:prstGeom prst="rect">
            <a:avLst/>
          </a:prstGeom>
          <a:solidFill>
            <a:schemeClr val="accent6">
              <a:lumMod val="20000"/>
              <a:lumOff val="80000"/>
            </a:schemeClr>
          </a:solidFill>
        </p:spPr>
        <p:txBody>
          <a:bodyPr wrap="square" rtlCol="0">
            <a:spAutoFit/>
          </a:bodyPr>
          <a:lstStyle/>
          <a:p>
            <a:r>
              <a:rPr lang="en-US" dirty="0" err="1"/>
              <a:t>dataVAL_FR_PO</a:t>
            </a:r>
            <a:r>
              <a:rPr lang="en-US" dirty="0"/>
              <a:t> [ ,1:8] #we use the sequence to select all the metadata columns of our dataset</a:t>
            </a:r>
          </a:p>
          <a:p>
            <a:r>
              <a:rPr lang="en-US" dirty="0" err="1"/>
              <a:t>dataVAL_FR_PO</a:t>
            </a:r>
            <a:r>
              <a:rPr lang="en-US" dirty="0"/>
              <a:t> [2,2] #to select the value at the second row and second column </a:t>
            </a:r>
          </a:p>
          <a:p>
            <a:r>
              <a:rPr lang="en-US" dirty="0" err="1"/>
              <a:t>dataVAL_FR_PO</a:t>
            </a:r>
            <a:r>
              <a:rPr lang="en-US" dirty="0"/>
              <a:t> [1:2,6:10] #to select rows 1, 2 and columns 6,7,8,9,10 </a:t>
            </a:r>
          </a:p>
          <a:p>
            <a:endParaRPr lang="en-US" dirty="0"/>
          </a:p>
          <a:p>
            <a:endParaRPr lang="en-US" dirty="0"/>
          </a:p>
        </p:txBody>
      </p:sp>
      <p:sp>
        <p:nvSpPr>
          <p:cNvPr id="3" name="TextBox 2">
            <a:extLst>
              <a:ext uri="{FF2B5EF4-FFF2-40B4-BE49-F238E27FC236}">
                <a16:creationId xmlns:a16="http://schemas.microsoft.com/office/drawing/2014/main" id="{C1F3154B-C266-4BD0-B298-F4DF05338003}"/>
              </a:ext>
            </a:extLst>
          </p:cNvPr>
          <p:cNvSpPr txBox="1"/>
          <p:nvPr/>
        </p:nvSpPr>
        <p:spPr>
          <a:xfrm>
            <a:off x="1585519" y="5356107"/>
            <a:ext cx="3942825" cy="923330"/>
          </a:xfrm>
          <a:prstGeom prst="rect">
            <a:avLst/>
          </a:prstGeom>
          <a:solidFill>
            <a:schemeClr val="accent6">
              <a:lumMod val="20000"/>
              <a:lumOff val="80000"/>
            </a:schemeClr>
          </a:solidFill>
        </p:spPr>
        <p:txBody>
          <a:bodyPr wrap="square" rtlCol="0">
            <a:spAutoFit/>
          </a:bodyPr>
          <a:lstStyle/>
          <a:p>
            <a:r>
              <a:rPr lang="en-US" b="1" dirty="0"/>
              <a:t>OR</a:t>
            </a:r>
            <a:r>
              <a:rPr lang="en-US" dirty="0"/>
              <a:t> using </a:t>
            </a:r>
            <a:r>
              <a:rPr lang="en-US" dirty="0" err="1"/>
              <a:t>dplyr</a:t>
            </a:r>
            <a:r>
              <a:rPr lang="en-US" dirty="0"/>
              <a:t>:</a:t>
            </a:r>
          </a:p>
          <a:p>
            <a:r>
              <a:rPr lang="en-US" dirty="0" err="1"/>
              <a:t>dataVAL_FR_PO</a:t>
            </a:r>
            <a:r>
              <a:rPr lang="en-US" dirty="0"/>
              <a:t> %&gt;%</a:t>
            </a:r>
          </a:p>
          <a:p>
            <a:r>
              <a:rPr lang="en-US" dirty="0"/>
              <a:t>  select(c(2, 5, 6))</a:t>
            </a:r>
          </a:p>
        </p:txBody>
      </p:sp>
      <p:sp>
        <p:nvSpPr>
          <p:cNvPr id="5" name="TextBox 4">
            <a:extLst>
              <a:ext uri="{FF2B5EF4-FFF2-40B4-BE49-F238E27FC236}">
                <a16:creationId xmlns:a16="http://schemas.microsoft.com/office/drawing/2014/main" id="{C59BE58A-8BA9-45FB-BC86-D0630A96E645}"/>
              </a:ext>
            </a:extLst>
          </p:cNvPr>
          <p:cNvSpPr txBox="1"/>
          <p:nvPr/>
        </p:nvSpPr>
        <p:spPr>
          <a:xfrm>
            <a:off x="2852256" y="762414"/>
            <a:ext cx="5947795" cy="954107"/>
          </a:xfrm>
          <a:prstGeom prst="rect">
            <a:avLst/>
          </a:prstGeom>
          <a:noFill/>
        </p:spPr>
        <p:txBody>
          <a:bodyPr wrap="square" rtlCol="0">
            <a:spAutoFit/>
          </a:bodyPr>
          <a:lstStyle/>
          <a:p>
            <a:r>
              <a:rPr lang="en-US" sz="2800" b="1" dirty="0"/>
              <a:t>Selection of data frame elements </a:t>
            </a:r>
          </a:p>
          <a:p>
            <a:endParaRPr lang="en-US" sz="2800" dirty="0"/>
          </a:p>
        </p:txBody>
      </p:sp>
    </p:spTree>
    <p:extLst>
      <p:ext uri="{BB962C8B-B14F-4D97-AF65-F5344CB8AC3E}">
        <p14:creationId xmlns:p14="http://schemas.microsoft.com/office/powerpoint/2010/main" val="375844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838200" y="1825625"/>
            <a:ext cx="10092655" cy="1603375"/>
          </a:xfrm>
        </p:spPr>
        <p:txBody>
          <a:bodyPr>
            <a:normAutofit/>
          </a:bodyPr>
          <a:lstStyle/>
          <a:p>
            <a:r>
              <a:rPr lang="en-US" sz="2000" dirty="0"/>
              <a:t>But often times and as you have seen when exploring this dataset, we have numerous columns so it is hard to select by row/column. In our case, it is better to select the columns by name.</a:t>
            </a:r>
          </a:p>
          <a:p>
            <a:r>
              <a:rPr lang="en-US" sz="2000" dirty="0"/>
              <a:t>We use names(</a:t>
            </a:r>
            <a:r>
              <a:rPr lang="en-US" sz="2000" dirty="0" err="1"/>
              <a:t>dataVAL_FR_PO</a:t>
            </a:r>
            <a:r>
              <a:rPr lang="en-US" sz="2000" dirty="0"/>
              <a:t>) to identify the names of the columns, then put all the column names in a vector:</a:t>
            </a:r>
          </a:p>
          <a:p>
            <a:endParaRPr lang="en-US" sz="2000" dirty="0"/>
          </a:p>
        </p:txBody>
      </p:sp>
      <p:sp>
        <p:nvSpPr>
          <p:cNvPr id="2" name="TextBox 1">
            <a:extLst>
              <a:ext uri="{FF2B5EF4-FFF2-40B4-BE49-F238E27FC236}">
                <a16:creationId xmlns:a16="http://schemas.microsoft.com/office/drawing/2014/main" id="{9DBC261B-3532-4C17-AABC-EA70428C00C9}"/>
              </a:ext>
            </a:extLst>
          </p:cNvPr>
          <p:cNvSpPr txBox="1"/>
          <p:nvPr/>
        </p:nvSpPr>
        <p:spPr>
          <a:xfrm>
            <a:off x="3095537" y="671120"/>
            <a:ext cx="5327009" cy="1384995"/>
          </a:xfrm>
          <a:prstGeom prst="rect">
            <a:avLst/>
          </a:prstGeom>
          <a:noFill/>
        </p:spPr>
        <p:txBody>
          <a:bodyPr wrap="square" rtlCol="0">
            <a:spAutoFit/>
          </a:bodyPr>
          <a:lstStyle/>
          <a:p>
            <a:r>
              <a:rPr lang="en-US" sz="2800" b="1" dirty="0"/>
              <a:t>Example 2: Selecting Specific Columns by their Names</a:t>
            </a:r>
          </a:p>
          <a:p>
            <a:endParaRPr lang="en-US" sz="2800" dirty="0"/>
          </a:p>
        </p:txBody>
      </p:sp>
      <p:sp>
        <p:nvSpPr>
          <p:cNvPr id="3" name="TextBox 2">
            <a:extLst>
              <a:ext uri="{FF2B5EF4-FFF2-40B4-BE49-F238E27FC236}">
                <a16:creationId xmlns:a16="http://schemas.microsoft.com/office/drawing/2014/main" id="{99AABDDC-4314-4996-8073-045D0DA74F58}"/>
              </a:ext>
            </a:extLst>
          </p:cNvPr>
          <p:cNvSpPr txBox="1"/>
          <p:nvPr/>
        </p:nvSpPr>
        <p:spPr>
          <a:xfrm>
            <a:off x="1249958" y="3705215"/>
            <a:ext cx="9018165" cy="2106735"/>
          </a:xfrm>
          <a:prstGeom prst="rect">
            <a:avLst/>
          </a:prstGeom>
          <a:solidFill>
            <a:schemeClr val="accent6">
              <a:lumMod val="20000"/>
              <a:lumOff val="80000"/>
            </a:schemeClr>
          </a:solidFill>
        </p:spPr>
        <p:txBody>
          <a:bodyPr wrap="square" rtlCol="0">
            <a:spAutoFit/>
          </a:bodyPr>
          <a:lstStyle/>
          <a:p>
            <a:r>
              <a:rPr lang="en-US" dirty="0"/>
              <a:t>#subset/select</a:t>
            </a:r>
          </a:p>
          <a:p>
            <a:r>
              <a:rPr lang="en-US" dirty="0" err="1"/>
              <a:t>dataVAL_FR_PO</a:t>
            </a:r>
            <a:r>
              <a:rPr lang="en-US" dirty="0"/>
              <a:t> [, c("ENID", "HHID", "</a:t>
            </a:r>
            <a:r>
              <a:rPr lang="en-US" dirty="0" err="1"/>
              <a:t>geopoint</a:t>
            </a:r>
            <a:r>
              <a:rPr lang="en-US" dirty="0"/>
              <a:t>-Latitude","</a:t>
            </a:r>
            <a:r>
              <a:rPr lang="en-US" dirty="0" err="1"/>
              <a:t>geopoint</a:t>
            </a:r>
            <a:r>
              <a:rPr lang="en-US" dirty="0"/>
              <a:t>-Longitude", </a:t>
            </a:r>
          </a:p>
          <a:p>
            <a:r>
              <a:rPr lang="en-US" dirty="0"/>
              <a:t>"</a:t>
            </a:r>
            <a:r>
              <a:rPr lang="en-US" dirty="0" err="1"/>
              <a:t>plantingDetails</a:t>
            </a:r>
            <a:r>
              <a:rPr lang="en-US" dirty="0"/>
              <a:t>/</a:t>
            </a:r>
            <a:r>
              <a:rPr lang="en-US" dirty="0" err="1"/>
              <a:t>plantingDate</a:t>
            </a:r>
            <a:r>
              <a:rPr lang="en-US" dirty="0"/>
              <a:t>", "</a:t>
            </a:r>
            <a:r>
              <a:rPr lang="en-US" dirty="0" err="1"/>
              <a:t>plantingDetails</a:t>
            </a:r>
            <a:r>
              <a:rPr lang="en-US" dirty="0"/>
              <a:t>/variety", "harvest/</a:t>
            </a:r>
            <a:r>
              <a:rPr lang="en-US" dirty="0" err="1"/>
              <a:t>intHarvestDate_CON</a:t>
            </a:r>
            <a:r>
              <a:rPr lang="en-US" dirty="0"/>
              <a:t>",  "harvest/</a:t>
            </a:r>
            <a:r>
              <a:rPr lang="en-US" dirty="0" err="1"/>
              <a:t>effHarvestDate_CON</a:t>
            </a:r>
            <a:r>
              <a:rPr lang="en-US" dirty="0"/>
              <a:t>", "harvest/</a:t>
            </a:r>
            <a:r>
              <a:rPr lang="en-US" dirty="0" err="1"/>
              <a:t>tuberizedMarketableRootsFW_CON</a:t>
            </a:r>
            <a:r>
              <a:rPr lang="en-US" dirty="0"/>
              <a:t>", harvest/</a:t>
            </a:r>
            <a:r>
              <a:rPr lang="en-US" dirty="0" err="1"/>
              <a:t>intHarvestDate_SSR</a:t>
            </a:r>
            <a:r>
              <a:rPr lang="en-US" dirty="0"/>
              <a:t>", "harvest/</a:t>
            </a:r>
            <a:r>
              <a:rPr lang="en-US" dirty="0" err="1"/>
              <a:t>effHarvestDate_SSR</a:t>
            </a:r>
            <a:r>
              <a:rPr lang="en-US" dirty="0"/>
              <a:t>", harvest/</a:t>
            </a:r>
            <a:r>
              <a:rPr lang="en-US" dirty="0" err="1"/>
              <a:t>tuberizedMarketableRootsFW_SSR</a:t>
            </a:r>
            <a:r>
              <a:rPr lang="en-US" dirty="0"/>
              <a:t>")]</a:t>
            </a:r>
          </a:p>
          <a:p>
            <a:endParaRPr lang="en-US" dirty="0"/>
          </a:p>
        </p:txBody>
      </p:sp>
    </p:spTree>
    <p:extLst>
      <p:ext uri="{BB962C8B-B14F-4D97-AF65-F5344CB8AC3E}">
        <p14:creationId xmlns:p14="http://schemas.microsoft.com/office/powerpoint/2010/main" val="298364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838200" y="1825625"/>
            <a:ext cx="9220200" cy="674294"/>
          </a:xfrm>
        </p:spPr>
        <p:txBody>
          <a:bodyPr>
            <a:normAutofit/>
          </a:bodyPr>
          <a:lstStyle/>
          <a:p>
            <a:r>
              <a:rPr lang="en-US" dirty="0"/>
              <a:t>#OR use </a:t>
            </a:r>
            <a:r>
              <a:rPr lang="en-US" dirty="0" err="1"/>
              <a:t>dplyr</a:t>
            </a:r>
            <a:endParaRPr lang="en-US" dirty="0"/>
          </a:p>
          <a:p>
            <a:endParaRPr lang="en-US" dirty="0"/>
          </a:p>
          <a:p>
            <a:endParaRPr lang="en-US" dirty="0"/>
          </a:p>
        </p:txBody>
      </p:sp>
      <p:sp>
        <p:nvSpPr>
          <p:cNvPr id="2" name="TextBox 1">
            <a:extLst>
              <a:ext uri="{FF2B5EF4-FFF2-40B4-BE49-F238E27FC236}">
                <a16:creationId xmlns:a16="http://schemas.microsoft.com/office/drawing/2014/main" id="{FDE11B80-ACEB-4DA3-9601-23E5CE052F59}"/>
              </a:ext>
            </a:extLst>
          </p:cNvPr>
          <p:cNvSpPr txBox="1"/>
          <p:nvPr/>
        </p:nvSpPr>
        <p:spPr>
          <a:xfrm>
            <a:off x="1006678" y="2978092"/>
            <a:ext cx="10050011" cy="2031325"/>
          </a:xfrm>
          <a:prstGeom prst="rect">
            <a:avLst/>
          </a:prstGeom>
          <a:solidFill>
            <a:schemeClr val="accent6">
              <a:lumMod val="20000"/>
              <a:lumOff val="80000"/>
            </a:schemeClr>
          </a:solidFill>
        </p:spPr>
        <p:txBody>
          <a:bodyPr wrap="square" rtlCol="0">
            <a:spAutoFit/>
          </a:bodyPr>
          <a:lstStyle/>
          <a:p>
            <a:r>
              <a:rPr lang="en-US" dirty="0" err="1"/>
              <a:t>yield_datFR</a:t>
            </a:r>
            <a:r>
              <a:rPr lang="en-US" dirty="0"/>
              <a:t> &lt;- </a:t>
            </a:r>
            <a:r>
              <a:rPr lang="en-US" dirty="0" err="1"/>
              <a:t>dataVAL_FR_PO</a:t>
            </a:r>
            <a:r>
              <a:rPr lang="en-US" dirty="0"/>
              <a:t> %&gt;%</a:t>
            </a:r>
          </a:p>
          <a:p>
            <a:r>
              <a:rPr lang="en-US" dirty="0"/>
              <a:t> 	 select(c("ENID", "HHID", "</a:t>
            </a:r>
            <a:r>
              <a:rPr lang="en-US" dirty="0" err="1"/>
              <a:t>geopoint</a:t>
            </a:r>
            <a:r>
              <a:rPr lang="en-US" dirty="0"/>
              <a:t>-Latitude","</a:t>
            </a:r>
            <a:r>
              <a:rPr lang="en-US" dirty="0" err="1"/>
              <a:t>geopoint</a:t>
            </a:r>
            <a:r>
              <a:rPr lang="en-US" dirty="0"/>
              <a:t>-Longitude", </a:t>
            </a:r>
          </a:p>
          <a:p>
            <a:r>
              <a:rPr lang="en-US" dirty="0"/>
              <a:t>"</a:t>
            </a:r>
            <a:r>
              <a:rPr lang="en-US" dirty="0" err="1"/>
              <a:t>plantingDetails</a:t>
            </a:r>
            <a:r>
              <a:rPr lang="en-US" dirty="0"/>
              <a:t>/</a:t>
            </a:r>
            <a:r>
              <a:rPr lang="en-US" dirty="0" err="1"/>
              <a:t>plantingDate</a:t>
            </a:r>
            <a:r>
              <a:rPr lang="en-US" dirty="0"/>
              <a:t>", "</a:t>
            </a:r>
            <a:r>
              <a:rPr lang="en-US" dirty="0" err="1"/>
              <a:t>plantingDetails</a:t>
            </a:r>
            <a:r>
              <a:rPr lang="en-US" dirty="0"/>
              <a:t>/variety", "harvest/</a:t>
            </a:r>
            <a:r>
              <a:rPr lang="en-US" dirty="0" err="1"/>
              <a:t>intHarvestDate_CON","harvest</a:t>
            </a:r>
            <a:r>
              <a:rPr lang="en-US" dirty="0"/>
              <a:t>/</a:t>
            </a:r>
            <a:r>
              <a:rPr lang="en-US" dirty="0" err="1"/>
              <a:t>effHarvestDate_CON</a:t>
            </a:r>
            <a:r>
              <a:rPr lang="en-US" dirty="0"/>
              <a:t>", "harvest/</a:t>
            </a:r>
            <a:r>
              <a:rPr lang="en-US" dirty="0" err="1"/>
              <a:t>tuberizedMarketableRootsFW_CON</a:t>
            </a:r>
            <a:r>
              <a:rPr lang="en-US" dirty="0"/>
              <a:t>", "harvest/</a:t>
            </a:r>
            <a:r>
              <a:rPr lang="en-US" dirty="0" err="1"/>
              <a:t>intHarvestDate_SSR</a:t>
            </a:r>
            <a:r>
              <a:rPr lang="en-US" dirty="0"/>
              <a:t>", "harvest/</a:t>
            </a:r>
            <a:r>
              <a:rPr lang="en-US" dirty="0" err="1"/>
              <a:t>effHarvestDate_SSR</a:t>
            </a:r>
            <a:r>
              <a:rPr lang="en-US" dirty="0"/>
              <a:t>", "harvest/</a:t>
            </a:r>
            <a:r>
              <a:rPr lang="en-US" dirty="0" err="1"/>
              <a:t>tuberizedMarketableRootsFW_SSR</a:t>
            </a:r>
            <a:r>
              <a:rPr lang="en-US" dirty="0"/>
              <a:t>"))</a:t>
            </a:r>
          </a:p>
          <a:p>
            <a:endParaRPr lang="en-US" dirty="0"/>
          </a:p>
        </p:txBody>
      </p:sp>
    </p:spTree>
    <p:extLst>
      <p:ext uri="{BB962C8B-B14F-4D97-AF65-F5344CB8AC3E}">
        <p14:creationId xmlns:p14="http://schemas.microsoft.com/office/powerpoint/2010/main" val="295136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7">
            <a:extLst>
              <a:ext uri="{FF2B5EF4-FFF2-40B4-BE49-F238E27FC236}">
                <a16:creationId xmlns:a16="http://schemas.microsoft.com/office/drawing/2014/main" id="{FB9EB4C2-64EA-46F7-9582-0A0A1B300E21}"/>
              </a:ext>
            </a:extLst>
          </p:cNvPr>
          <p:cNvSpPr>
            <a:spLocks noGrp="1"/>
          </p:cNvSpPr>
          <p:nvPr>
            <p:ph idx="1"/>
          </p:nvPr>
        </p:nvSpPr>
        <p:spPr>
          <a:xfrm>
            <a:off x="838200" y="1825625"/>
            <a:ext cx="10196744" cy="1253470"/>
          </a:xfrm>
        </p:spPr>
        <p:txBody>
          <a:bodyPr>
            <a:normAutofit/>
          </a:bodyPr>
          <a:lstStyle/>
          <a:p>
            <a:r>
              <a:rPr lang="en-US" dirty="0"/>
              <a:t>As you may have noticed, the variable names are quite lengthy and may be hard to remember. So, we are going to change that by assigning new names using the function  </a:t>
            </a:r>
            <a:r>
              <a:rPr lang="en-US" dirty="0" err="1"/>
              <a:t>colnames</a:t>
            </a:r>
            <a:r>
              <a:rPr lang="en-US" dirty="0"/>
              <a:t>()</a:t>
            </a:r>
          </a:p>
          <a:p>
            <a:endParaRPr lang="en-US" dirty="0"/>
          </a:p>
        </p:txBody>
      </p:sp>
      <p:sp>
        <p:nvSpPr>
          <p:cNvPr id="2" name="TextBox 1">
            <a:extLst>
              <a:ext uri="{FF2B5EF4-FFF2-40B4-BE49-F238E27FC236}">
                <a16:creationId xmlns:a16="http://schemas.microsoft.com/office/drawing/2014/main" id="{4C2E1BC3-97BB-4025-B875-62890A074CFC}"/>
              </a:ext>
            </a:extLst>
          </p:cNvPr>
          <p:cNvSpPr txBox="1"/>
          <p:nvPr/>
        </p:nvSpPr>
        <p:spPr>
          <a:xfrm>
            <a:off x="3249227" y="630315"/>
            <a:ext cx="6045693" cy="954107"/>
          </a:xfrm>
          <a:prstGeom prst="rect">
            <a:avLst/>
          </a:prstGeom>
          <a:noFill/>
        </p:spPr>
        <p:txBody>
          <a:bodyPr wrap="square" rtlCol="0">
            <a:spAutoFit/>
          </a:bodyPr>
          <a:lstStyle/>
          <a:p>
            <a:r>
              <a:rPr lang="en-US" sz="2800" b="1" dirty="0"/>
              <a:t>Assigning new field names</a:t>
            </a:r>
          </a:p>
          <a:p>
            <a:endParaRPr lang="en-US" sz="2800" dirty="0"/>
          </a:p>
        </p:txBody>
      </p:sp>
      <p:sp>
        <p:nvSpPr>
          <p:cNvPr id="3" name="TextBox 2">
            <a:extLst>
              <a:ext uri="{FF2B5EF4-FFF2-40B4-BE49-F238E27FC236}">
                <a16:creationId xmlns:a16="http://schemas.microsoft.com/office/drawing/2014/main" id="{9CD4BEE9-4EED-45BE-8FC3-7A0D939F35C3}"/>
              </a:ext>
            </a:extLst>
          </p:cNvPr>
          <p:cNvSpPr txBox="1"/>
          <p:nvPr/>
        </p:nvSpPr>
        <p:spPr>
          <a:xfrm>
            <a:off x="1156945" y="3428045"/>
            <a:ext cx="9623394" cy="1569660"/>
          </a:xfrm>
          <a:prstGeom prst="rect">
            <a:avLst/>
          </a:prstGeom>
          <a:solidFill>
            <a:schemeClr val="accent6">
              <a:lumMod val="20000"/>
              <a:lumOff val="80000"/>
            </a:schemeClr>
          </a:solidFill>
        </p:spPr>
        <p:txBody>
          <a:bodyPr wrap="square" rtlCol="0">
            <a:spAutoFit/>
          </a:bodyPr>
          <a:lstStyle/>
          <a:p>
            <a:r>
              <a:rPr lang="en-US" sz="2400" dirty="0" err="1"/>
              <a:t>colnames</a:t>
            </a:r>
            <a:r>
              <a:rPr lang="en-US" sz="2400" dirty="0"/>
              <a:t>(</a:t>
            </a:r>
            <a:r>
              <a:rPr lang="en-US" sz="2400" dirty="0" err="1"/>
              <a:t>yield_datFR</a:t>
            </a:r>
            <a:r>
              <a:rPr lang="en-US" sz="2400" dirty="0"/>
              <a:t>) = c("ENID", "HHID", "Latitude", "Longitude",  "</a:t>
            </a:r>
            <a:r>
              <a:rPr lang="en-US" sz="2400" dirty="0" err="1"/>
              <a:t>plantingDate</a:t>
            </a:r>
            <a:r>
              <a:rPr lang="en-US" sz="2400" dirty="0"/>
              <a:t>", "variety",  "</a:t>
            </a:r>
            <a:r>
              <a:rPr lang="en-US" sz="2400" dirty="0" err="1"/>
              <a:t>intHarvestDate_CON</a:t>
            </a:r>
            <a:r>
              <a:rPr lang="en-US" sz="2400" dirty="0"/>
              <a:t>", "</a:t>
            </a:r>
            <a:r>
              <a:rPr lang="en-US" sz="2400" dirty="0" err="1"/>
              <a:t>HarvestDate_CON</a:t>
            </a:r>
            <a:r>
              <a:rPr lang="en-US" sz="2400" dirty="0"/>
              <a:t>",  "yield_CON","</a:t>
            </a:r>
            <a:r>
              <a:rPr lang="en-US" sz="2400" dirty="0" err="1"/>
              <a:t>intHarvestDate_SSR</a:t>
            </a:r>
            <a:r>
              <a:rPr lang="en-US" sz="2400" dirty="0"/>
              <a:t>", "HarvestDate_SSR","</a:t>
            </a:r>
            <a:r>
              <a:rPr lang="en-US" sz="2400" dirty="0" err="1"/>
              <a:t>yield_SSR</a:t>
            </a:r>
            <a:r>
              <a:rPr lang="en-US" sz="2400" dirty="0"/>
              <a:t>")</a:t>
            </a:r>
          </a:p>
          <a:p>
            <a:endParaRPr lang="en-US" sz="2400" dirty="0"/>
          </a:p>
        </p:txBody>
      </p:sp>
    </p:spTree>
    <p:extLst>
      <p:ext uri="{BB962C8B-B14F-4D97-AF65-F5344CB8AC3E}">
        <p14:creationId xmlns:p14="http://schemas.microsoft.com/office/powerpoint/2010/main" val="139648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pic>
        <p:nvPicPr>
          <p:cNvPr id="5" name="Content Placeholder 6">
            <a:extLst>
              <a:ext uri="{FF2B5EF4-FFF2-40B4-BE49-F238E27FC236}">
                <a16:creationId xmlns:a16="http://schemas.microsoft.com/office/drawing/2014/main" id="{AE487E43-C6D8-4B56-8611-E37207815441}"/>
              </a:ext>
            </a:extLst>
          </p:cNvPr>
          <p:cNvPicPr>
            <a:picLocks/>
          </p:cNvPicPr>
          <p:nvPr/>
        </p:nvPicPr>
        <p:blipFill>
          <a:blip r:embed="rId4"/>
          <a:stretch>
            <a:fillRect/>
          </a:stretch>
        </p:blipFill>
        <p:spPr>
          <a:xfrm>
            <a:off x="838200" y="1909992"/>
            <a:ext cx="10515600" cy="1199705"/>
          </a:xfrm>
          <a:prstGeom prst="rect">
            <a:avLst/>
          </a:prstGeom>
        </p:spPr>
      </p:pic>
      <p:sp>
        <p:nvSpPr>
          <p:cNvPr id="7" name="TextBox 6">
            <a:extLst>
              <a:ext uri="{FF2B5EF4-FFF2-40B4-BE49-F238E27FC236}">
                <a16:creationId xmlns:a16="http://schemas.microsoft.com/office/drawing/2014/main" id="{BB2C2F42-ED81-4F59-A5A8-E9076D7B9702}"/>
              </a:ext>
            </a:extLst>
          </p:cNvPr>
          <p:cNvSpPr txBox="1"/>
          <p:nvPr/>
        </p:nvSpPr>
        <p:spPr>
          <a:xfrm>
            <a:off x="914399" y="3355759"/>
            <a:ext cx="10688715" cy="2862322"/>
          </a:xfrm>
          <a:prstGeom prst="rect">
            <a:avLst/>
          </a:prstGeom>
          <a:noFill/>
        </p:spPr>
        <p:txBody>
          <a:bodyPr wrap="square" rtlCol="0">
            <a:spAutoFit/>
          </a:bodyPr>
          <a:lstStyle/>
          <a:p>
            <a:r>
              <a:rPr lang="en-US" b="1" dirty="0"/>
              <a:t>Repetitive coordinates</a:t>
            </a:r>
          </a:p>
          <a:p>
            <a:r>
              <a:rPr lang="en-US" dirty="0"/>
              <a:t>When you explore this data in order to get unique identifiers, you will realize that in some cases there were several records from the same HH because the </a:t>
            </a:r>
            <a:r>
              <a:rPr lang="en-US" dirty="0" err="1"/>
              <a:t>gps</a:t>
            </a:r>
            <a:r>
              <a:rPr lang="en-US" dirty="0"/>
              <a:t> coordinates were captured multiple times, probably due to poor visibility.</a:t>
            </a:r>
          </a:p>
          <a:p>
            <a:endParaRPr lang="en-GB" dirty="0">
              <a:effectLst/>
            </a:endParaRPr>
          </a:p>
          <a:p>
            <a:r>
              <a:rPr lang="en-US" dirty="0"/>
              <a:t>In order to clean this data, we round off the </a:t>
            </a:r>
            <a:r>
              <a:rPr lang="en-US" dirty="0" err="1"/>
              <a:t>gps</a:t>
            </a:r>
            <a:r>
              <a:rPr lang="en-US" dirty="0"/>
              <a:t> coordinates to drop repetitive ones:</a:t>
            </a:r>
            <a:endParaRPr lang="en-US" dirty="0">
              <a:effectLst/>
            </a:endParaRPr>
          </a:p>
          <a:p>
            <a:r>
              <a:rPr lang="en-US" dirty="0" err="1"/>
              <a:t>yield_datFR$Latitude</a:t>
            </a:r>
            <a:r>
              <a:rPr lang="en-US" dirty="0"/>
              <a:t> &lt;- round(</a:t>
            </a:r>
            <a:r>
              <a:rPr lang="en-US" dirty="0" err="1"/>
              <a:t>yield_datFR$Latitude,digits</a:t>
            </a:r>
            <a:r>
              <a:rPr lang="en-US" dirty="0"/>
              <a:t>=3)#drop some repetitive </a:t>
            </a:r>
            <a:r>
              <a:rPr lang="en-US" dirty="0" err="1"/>
              <a:t>gps</a:t>
            </a:r>
            <a:r>
              <a:rPr lang="en-US" dirty="0"/>
              <a:t> coordinates</a:t>
            </a:r>
            <a:endParaRPr lang="en-US" dirty="0">
              <a:effectLst/>
            </a:endParaRPr>
          </a:p>
          <a:p>
            <a:r>
              <a:rPr lang="en-US" dirty="0" err="1"/>
              <a:t>yield_datFR$Longitude</a:t>
            </a:r>
            <a:r>
              <a:rPr lang="en-US" dirty="0"/>
              <a:t> &lt;- round(</a:t>
            </a:r>
            <a:r>
              <a:rPr lang="en-US" dirty="0" err="1"/>
              <a:t>yield_datFR$Longitude,digits</a:t>
            </a:r>
            <a:r>
              <a:rPr lang="en-US" dirty="0"/>
              <a:t>=3)</a:t>
            </a:r>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35199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8" name="Content Placeholder 2">
            <a:extLst>
              <a:ext uri="{FF2B5EF4-FFF2-40B4-BE49-F238E27FC236}">
                <a16:creationId xmlns:a16="http://schemas.microsoft.com/office/drawing/2014/main" id="{608D0263-8AC4-404A-AABC-660A9284BC4D}"/>
              </a:ext>
            </a:extLst>
          </p:cNvPr>
          <p:cNvSpPr>
            <a:spLocks noGrp="1"/>
          </p:cNvSpPr>
          <p:nvPr>
            <p:ph idx="1"/>
          </p:nvPr>
        </p:nvSpPr>
        <p:spPr>
          <a:xfrm>
            <a:off x="838200" y="1825625"/>
            <a:ext cx="10134600" cy="1769831"/>
          </a:xfrm>
        </p:spPr>
        <p:txBody>
          <a:bodyPr>
            <a:normAutofit/>
          </a:bodyPr>
          <a:lstStyle/>
          <a:p>
            <a:r>
              <a:rPr lang="en-US" dirty="0"/>
              <a:t>Since our main concern is with data that has yield data, we now proceed to drop any records that have no yield.</a:t>
            </a:r>
          </a:p>
          <a:p>
            <a:r>
              <a:rPr lang="en-US" dirty="0"/>
              <a:t>Here we apply the </a:t>
            </a:r>
            <a:r>
              <a:rPr lang="en-US" dirty="0" err="1"/>
              <a:t>ifelse</a:t>
            </a:r>
            <a:r>
              <a:rPr lang="en-US" dirty="0"/>
              <a:t>  statement:</a:t>
            </a:r>
          </a:p>
          <a:p>
            <a:endParaRPr lang="en-US" dirty="0"/>
          </a:p>
        </p:txBody>
      </p:sp>
      <p:sp>
        <p:nvSpPr>
          <p:cNvPr id="2" name="TextBox 1">
            <a:extLst>
              <a:ext uri="{FF2B5EF4-FFF2-40B4-BE49-F238E27FC236}">
                <a16:creationId xmlns:a16="http://schemas.microsoft.com/office/drawing/2014/main" id="{52704581-F80A-4872-BD41-843B1DC110A4}"/>
              </a:ext>
            </a:extLst>
          </p:cNvPr>
          <p:cNvSpPr txBox="1"/>
          <p:nvPr/>
        </p:nvSpPr>
        <p:spPr>
          <a:xfrm>
            <a:off x="2956264" y="825623"/>
            <a:ext cx="4962618" cy="523220"/>
          </a:xfrm>
          <a:prstGeom prst="rect">
            <a:avLst/>
          </a:prstGeom>
          <a:noFill/>
        </p:spPr>
        <p:txBody>
          <a:bodyPr wrap="square" rtlCol="0">
            <a:spAutoFit/>
          </a:bodyPr>
          <a:lstStyle/>
          <a:p>
            <a:r>
              <a:rPr lang="en-US" sz="2800" b="1"/>
              <a:t>No yield data</a:t>
            </a:r>
            <a:endParaRPr lang="en-US" sz="2800" b="1" dirty="0"/>
          </a:p>
        </p:txBody>
      </p:sp>
      <p:sp>
        <p:nvSpPr>
          <p:cNvPr id="3" name="TextBox 2">
            <a:extLst>
              <a:ext uri="{FF2B5EF4-FFF2-40B4-BE49-F238E27FC236}">
                <a16:creationId xmlns:a16="http://schemas.microsoft.com/office/drawing/2014/main" id="{F9C9B2BB-945A-4D4D-875E-E9D808D6ECA3}"/>
              </a:ext>
            </a:extLst>
          </p:cNvPr>
          <p:cNvSpPr txBox="1"/>
          <p:nvPr/>
        </p:nvSpPr>
        <p:spPr>
          <a:xfrm>
            <a:off x="929566" y="3595455"/>
            <a:ext cx="10256298" cy="2308324"/>
          </a:xfrm>
          <a:prstGeom prst="rect">
            <a:avLst/>
          </a:prstGeom>
          <a:solidFill>
            <a:schemeClr val="accent6">
              <a:lumMod val="20000"/>
              <a:lumOff val="80000"/>
            </a:schemeClr>
          </a:solidFill>
        </p:spPr>
        <p:txBody>
          <a:bodyPr wrap="square" rtlCol="0">
            <a:spAutoFit/>
          </a:bodyPr>
          <a:lstStyle/>
          <a:p>
            <a:r>
              <a:rPr lang="en-US" sz="2400" dirty="0" err="1"/>
              <a:t>yield_datFR$yieldInfo</a:t>
            </a:r>
            <a:r>
              <a:rPr lang="en-US" sz="2400" dirty="0"/>
              <a:t> &lt;- </a:t>
            </a:r>
            <a:r>
              <a:rPr lang="en-US" sz="2400" dirty="0" err="1"/>
              <a:t>ifelse</a:t>
            </a:r>
            <a:r>
              <a:rPr lang="en-US" sz="2400" dirty="0"/>
              <a:t>( is.na(</a:t>
            </a:r>
            <a:r>
              <a:rPr lang="en-US" sz="2400" dirty="0" err="1"/>
              <a:t>yield_datFR$plantingDate</a:t>
            </a:r>
            <a:r>
              <a:rPr lang="en-US" sz="2400" dirty="0"/>
              <a:t>) &amp; is.na(</a:t>
            </a:r>
            <a:r>
              <a:rPr lang="en-US" sz="2400" dirty="0" err="1"/>
              <a:t>yield_datFR$variety</a:t>
            </a:r>
            <a:r>
              <a:rPr lang="en-US" sz="2400" dirty="0"/>
              <a:t>)  &amp; is.na(</a:t>
            </a:r>
            <a:r>
              <a:rPr lang="en-US" sz="2400" dirty="0" err="1"/>
              <a:t>yield_datFR$HarvestDate_SSR</a:t>
            </a:r>
            <a:r>
              <a:rPr lang="en-US" sz="2400" dirty="0"/>
              <a:t>)  &amp; is.na(</a:t>
            </a:r>
            <a:r>
              <a:rPr lang="en-US" sz="2400" dirty="0" err="1"/>
              <a:t>yield_datFR$HarvestDate_CON</a:t>
            </a:r>
            <a:r>
              <a:rPr lang="en-US" sz="2400" dirty="0"/>
              <a:t>)  &amp; is.na(</a:t>
            </a:r>
            <a:r>
              <a:rPr lang="en-US" sz="2400" dirty="0" err="1"/>
              <a:t>yield_datFR$yield_CON</a:t>
            </a:r>
            <a:r>
              <a:rPr lang="en-US" sz="2400" dirty="0"/>
              <a:t>)  &amp; is.na(</a:t>
            </a:r>
            <a:r>
              <a:rPr lang="en-US" sz="2400" dirty="0" err="1"/>
              <a:t>yield_datFR$yield_SSR</a:t>
            </a:r>
            <a:r>
              <a:rPr lang="en-US" sz="2400" dirty="0"/>
              <a:t>), "NO YIELD", "YIELD") #drop rows without any yield information</a:t>
            </a:r>
          </a:p>
          <a:p>
            <a:r>
              <a:rPr lang="en-US" sz="2400" dirty="0"/>
              <a:t>yield_datFR2 &lt;- </a:t>
            </a:r>
            <a:r>
              <a:rPr lang="en-US" sz="2400" dirty="0" err="1"/>
              <a:t>droplevels</a:t>
            </a:r>
            <a:r>
              <a:rPr lang="en-US" sz="2400" dirty="0"/>
              <a:t>(</a:t>
            </a:r>
            <a:r>
              <a:rPr lang="en-US" sz="2400" dirty="0" err="1"/>
              <a:t>yield_datFR</a:t>
            </a:r>
            <a:r>
              <a:rPr lang="en-US" sz="2400" dirty="0"/>
              <a:t>[!</a:t>
            </a:r>
            <a:r>
              <a:rPr lang="en-US" sz="2400" dirty="0" err="1"/>
              <a:t>yield_datFR</a:t>
            </a:r>
            <a:r>
              <a:rPr lang="en-US" sz="2400" dirty="0"/>
              <a:t>$ </a:t>
            </a:r>
            <a:r>
              <a:rPr lang="en-US" sz="2400" dirty="0" err="1"/>
              <a:t>yieldInfo</a:t>
            </a:r>
            <a:r>
              <a:rPr lang="en-US" sz="2400" dirty="0"/>
              <a:t> == "NO YIELD", ])</a:t>
            </a:r>
          </a:p>
        </p:txBody>
      </p:sp>
    </p:spTree>
    <p:extLst>
      <p:ext uri="{BB962C8B-B14F-4D97-AF65-F5344CB8AC3E}">
        <p14:creationId xmlns:p14="http://schemas.microsoft.com/office/powerpoint/2010/main" val="190360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960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Session 2: Building our analysis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6</cp:revision>
  <dcterms:created xsi:type="dcterms:W3CDTF">2022-06-16T12:21:37Z</dcterms:created>
  <dcterms:modified xsi:type="dcterms:W3CDTF">2022-06-23T11:38:03Z</dcterms:modified>
</cp:coreProperties>
</file>