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303" r:id="rId3"/>
    <p:sldId id="302" r:id="rId4"/>
    <p:sldId id="297" r:id="rId5"/>
    <p:sldId id="298" r:id="rId6"/>
    <p:sldId id="299" r:id="rId7"/>
    <p:sldId id="300"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1A2B-1B4D-4816-A24E-5ECD73379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121D7-B97F-4EA7-B2F4-B854242FE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0E711-D7FF-409E-83BF-75DD15E84140}"/>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3FFC31C9-FEC9-4458-8964-F3B77ED53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34B25-D12C-4319-9211-07DB24B8BFC4}"/>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429129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1014-89AA-4AC0-8618-85BC77B87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C6684-B61C-4CD7-9EF2-27CED6A31C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9C1EC-A48D-44C5-9AB6-57A14FE996E4}"/>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2410C3CF-B179-4A9A-9B2F-55BB75B9F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EF1B7-F4AD-4B08-BCAF-260390BEDB17}"/>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7136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F5345-89B0-44D2-B3D3-45EF9ECBF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84B2-5685-49E2-B8EC-6E8025F6A0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B35A7-C0E5-4174-A4A4-328D8EEE75E6}"/>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6B11C5B7-0424-48D8-B5D5-7C511737A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EA572-9C1B-4490-9C75-A0B0E1E16450}"/>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149108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CEF5-49D6-4C7C-8A67-4A0092D60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C4A09-FAF0-4776-90ED-A4BD72A065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1A170-5B98-4422-B0B0-D4B365BE2F96}"/>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6C6A9CB9-72F2-409A-B4DA-376096800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A5809-EEE3-470A-BFB7-09DAEC3031FF}"/>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89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50E2-A7F5-4397-A81D-84B94FCBEC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717846-B5D8-43C0-9250-A58DEC488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8E5522-0BEE-4A33-A700-EBD2430D4EEA}"/>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E05083CC-7E90-4981-98FE-41E8D20B6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18B62-DEA4-416F-8B37-CE125E7530FB}"/>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144917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996C-DBF1-42A6-8C99-A283C87FF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74BFB-27E9-4015-BCC7-356FCC1AF9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361B8D-E818-441C-97AC-DBD60C73C0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97165-0DAA-4E0C-87C8-42B058EF616A}"/>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6" name="Footer Placeholder 5">
            <a:extLst>
              <a:ext uri="{FF2B5EF4-FFF2-40B4-BE49-F238E27FC236}">
                <a16:creationId xmlns:a16="http://schemas.microsoft.com/office/drawing/2014/main" id="{6FB2F87A-2F86-4A32-A2E6-8FDD82210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FBF40-E63C-487A-946E-FD25E5E1E095}"/>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67287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9084-3D00-4F07-9C15-6F6354319F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D0764-BF85-4C7E-8A21-5C19E36DA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B7153F-EF23-492E-B9FB-CDE8E82113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5B019-C57F-45CB-AD07-2D3FC2158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8D84E3-B916-46AD-9CD6-8CA1410E81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71122-3DA6-45DC-A39F-A399AA90C862}"/>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8" name="Footer Placeholder 7">
            <a:extLst>
              <a:ext uri="{FF2B5EF4-FFF2-40B4-BE49-F238E27FC236}">
                <a16:creationId xmlns:a16="http://schemas.microsoft.com/office/drawing/2014/main" id="{EB783431-DF9B-4F77-9BA4-978EB85916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7EC1E3-5179-4DE3-8879-9E6A1BF87069}"/>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48731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2F4-F83E-407F-BF6F-A6CEDB3B3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F4429B-2691-4D9D-B572-3DD905A7505C}"/>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4" name="Footer Placeholder 3">
            <a:extLst>
              <a:ext uri="{FF2B5EF4-FFF2-40B4-BE49-F238E27FC236}">
                <a16:creationId xmlns:a16="http://schemas.microsoft.com/office/drawing/2014/main" id="{2B4677A5-5AB9-4F47-8924-02D7280B3F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7322A-8CF3-4839-8F61-DE86B5B49DDC}"/>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93999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023C8-3D03-48A1-A250-A91998A0A295}"/>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3" name="Footer Placeholder 2">
            <a:extLst>
              <a:ext uri="{FF2B5EF4-FFF2-40B4-BE49-F238E27FC236}">
                <a16:creationId xmlns:a16="http://schemas.microsoft.com/office/drawing/2014/main" id="{BF51C1CD-21C5-447E-AE12-2D1D49F6C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E870C8-36CA-4298-A9F7-FB0C9C35132E}"/>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1896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64BF-A224-4AD4-A34C-04F719397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67EDCA-37DB-4F15-9CCA-7D14EACFC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1FD2A7-03AE-4CB6-B3C8-E9D58CAEA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3FAF3-8B51-4FFD-8B2C-6A9BC6F4BB21}"/>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6" name="Footer Placeholder 5">
            <a:extLst>
              <a:ext uri="{FF2B5EF4-FFF2-40B4-BE49-F238E27FC236}">
                <a16:creationId xmlns:a16="http://schemas.microsoft.com/office/drawing/2014/main" id="{E6047625-2BA0-4ABA-869C-D1224C0FF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34786-0C19-44E1-A37B-EE29B6F224E8}"/>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98027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11B9-469A-422D-A98A-87BE5865C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8BBA8-E42F-4CF8-8BD7-E8C01DE7F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DB3085-688A-48F4-B058-133EF07A2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B71B7F-4BDC-43AF-9235-2AC1DADAFC7E}"/>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6" name="Footer Placeholder 5">
            <a:extLst>
              <a:ext uri="{FF2B5EF4-FFF2-40B4-BE49-F238E27FC236}">
                <a16:creationId xmlns:a16="http://schemas.microsoft.com/office/drawing/2014/main" id="{700DDE24-66F7-413D-A675-DE2367164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5196F-1DE0-4C1A-A6EB-229BDBECEA56}"/>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7945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065E7-EA60-4D30-B3AE-16142CD06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6A68AB-0C15-4553-B591-7DF3B224E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2471B-E3DC-47E8-98DD-A1C74D1D5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8BA06F80-2BFF-4619-A307-6FB7A81FC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40FDC1-65C0-45E0-B66C-57752C172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CB656-DA5F-4F9C-A434-281B09B997F7}" type="slidenum">
              <a:rPr lang="en-US" smtClean="0"/>
              <a:t>‹#›</a:t>
            </a:fld>
            <a:endParaRPr lang="en-US"/>
          </a:p>
        </p:txBody>
      </p:sp>
    </p:spTree>
    <p:extLst>
      <p:ext uri="{BB962C8B-B14F-4D97-AF65-F5344CB8AC3E}">
        <p14:creationId xmlns:p14="http://schemas.microsoft.com/office/powerpoint/2010/main" val="107184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28CF886E-71F5-49D4-BB27-8139DCEEB069}"/>
              </a:ext>
            </a:extLst>
          </p:cNvPr>
          <p:cNvSpPr txBox="1">
            <a:spLocks/>
          </p:cNvSpPr>
          <p:nvPr/>
        </p:nvSpPr>
        <p:spPr>
          <a:xfrm>
            <a:off x="1372999" y="2003207"/>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Session 3: Data Wrangling </a:t>
            </a:r>
            <a:endParaRPr lang="en-US" sz="6000" dirty="0"/>
          </a:p>
        </p:txBody>
      </p:sp>
      <p:sp>
        <p:nvSpPr>
          <p:cNvPr id="5" name="TextBox 4">
            <a:extLst>
              <a:ext uri="{FF2B5EF4-FFF2-40B4-BE49-F238E27FC236}">
                <a16:creationId xmlns:a16="http://schemas.microsoft.com/office/drawing/2014/main" id="{065916DF-F9C3-4F98-AB0B-32C791CDAFC7}"/>
              </a:ext>
            </a:extLst>
          </p:cNvPr>
          <p:cNvSpPr txBox="1"/>
          <p:nvPr/>
        </p:nvSpPr>
        <p:spPr>
          <a:xfrm>
            <a:off x="2636667" y="5878696"/>
            <a:ext cx="8558074" cy="707886"/>
          </a:xfrm>
          <a:prstGeom prst="rect">
            <a:avLst/>
          </a:prstGeom>
          <a:noFill/>
        </p:spPr>
        <p:txBody>
          <a:bodyPr wrap="square" rtlCol="0">
            <a:spAutoFit/>
          </a:bodyPr>
          <a:lstStyle/>
          <a:p>
            <a:r>
              <a:rPr lang="en-GB" sz="4000" dirty="0"/>
              <a:t>Turry Ouma, Meklit Chernet</a:t>
            </a:r>
            <a:endParaRPr lang="en-US" sz="4000" dirty="0"/>
          </a:p>
        </p:txBody>
      </p:sp>
    </p:spTree>
    <p:extLst>
      <p:ext uri="{BB962C8B-B14F-4D97-AF65-F5344CB8AC3E}">
        <p14:creationId xmlns:p14="http://schemas.microsoft.com/office/powerpoint/2010/main" val="261462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Content Placeholder 7">
            <a:extLst>
              <a:ext uri="{FF2B5EF4-FFF2-40B4-BE49-F238E27FC236}">
                <a16:creationId xmlns:a16="http://schemas.microsoft.com/office/drawing/2014/main" id="{FB9EB4C2-64EA-46F7-9582-0A0A1B300E21}"/>
              </a:ext>
            </a:extLst>
          </p:cNvPr>
          <p:cNvSpPr>
            <a:spLocks noGrp="1"/>
          </p:cNvSpPr>
          <p:nvPr>
            <p:ph idx="1"/>
          </p:nvPr>
        </p:nvSpPr>
        <p:spPr>
          <a:xfrm>
            <a:off x="2297274" y="4996370"/>
            <a:ext cx="8792972" cy="1373853"/>
          </a:xfrm>
          <a:solidFill>
            <a:schemeClr val="accent6">
              <a:lumMod val="75000"/>
            </a:schemeClr>
          </a:solidFill>
        </p:spPr>
        <p:txBody>
          <a:bodyPr>
            <a:normAutofit/>
          </a:bodyPr>
          <a:lstStyle/>
          <a:p>
            <a:pPr marL="0" indent="0">
              <a:buNone/>
            </a:pPr>
            <a:r>
              <a:rPr lang="en-US" sz="2000" dirty="0"/>
              <a:t>Explore the structure of </a:t>
            </a:r>
            <a:r>
              <a:rPr lang="en-US" sz="2000" dirty="0" err="1"/>
              <a:t>dfFR</a:t>
            </a:r>
            <a:r>
              <a:rPr lang="en-US" sz="2000" dirty="0"/>
              <a:t>, specifically the ‘harvest date’ variable for SSR and Control treatments. </a:t>
            </a:r>
          </a:p>
          <a:p>
            <a:pPr marL="0" indent="0">
              <a:buNone/>
            </a:pPr>
            <a:r>
              <a:rPr lang="en-GB" sz="2000" dirty="0"/>
              <a:t>Discuss how the issue (if any) can be best resolved</a:t>
            </a:r>
            <a:endParaRPr lang="en-US" sz="2000" dirty="0"/>
          </a:p>
          <a:p>
            <a:endParaRPr lang="en-US" sz="2000" dirty="0"/>
          </a:p>
        </p:txBody>
      </p:sp>
      <p:sp>
        <p:nvSpPr>
          <p:cNvPr id="2" name="TextBox 1">
            <a:extLst>
              <a:ext uri="{FF2B5EF4-FFF2-40B4-BE49-F238E27FC236}">
                <a16:creationId xmlns:a16="http://schemas.microsoft.com/office/drawing/2014/main" id="{B7CD6BB6-D0E1-4298-8643-420A7FFC1097}"/>
              </a:ext>
            </a:extLst>
          </p:cNvPr>
          <p:cNvSpPr txBox="1"/>
          <p:nvPr/>
        </p:nvSpPr>
        <p:spPr>
          <a:xfrm>
            <a:off x="3045203" y="666693"/>
            <a:ext cx="5226342" cy="1754326"/>
          </a:xfrm>
          <a:prstGeom prst="rect">
            <a:avLst/>
          </a:prstGeom>
          <a:noFill/>
        </p:spPr>
        <p:txBody>
          <a:bodyPr wrap="square" rtlCol="0">
            <a:spAutoFit/>
          </a:bodyPr>
          <a:lstStyle/>
          <a:p>
            <a:r>
              <a:rPr lang="en-US" sz="3600" b="1" dirty="0"/>
              <a:t>Working with dates</a:t>
            </a:r>
          </a:p>
          <a:p>
            <a:endParaRPr lang="en-GB" sz="3600" dirty="0"/>
          </a:p>
          <a:p>
            <a:endParaRPr lang="en-US" sz="3600" dirty="0"/>
          </a:p>
        </p:txBody>
      </p:sp>
      <p:pic>
        <p:nvPicPr>
          <p:cNvPr id="12" name="Picture 11">
            <a:extLst>
              <a:ext uri="{FF2B5EF4-FFF2-40B4-BE49-F238E27FC236}">
                <a16:creationId xmlns:a16="http://schemas.microsoft.com/office/drawing/2014/main" id="{6028391F-2BCF-4A8A-B60F-F5A50887A0F0}"/>
              </a:ext>
            </a:extLst>
          </p:cNvPr>
          <p:cNvPicPr>
            <a:picLocks noChangeAspect="1"/>
          </p:cNvPicPr>
          <p:nvPr/>
        </p:nvPicPr>
        <p:blipFill>
          <a:blip r:embed="rId4"/>
          <a:stretch>
            <a:fillRect/>
          </a:stretch>
        </p:blipFill>
        <p:spPr>
          <a:xfrm>
            <a:off x="918227" y="4868022"/>
            <a:ext cx="1196611" cy="1630547"/>
          </a:xfrm>
          <a:prstGeom prst="rect">
            <a:avLst/>
          </a:prstGeom>
        </p:spPr>
      </p:pic>
      <p:sp>
        <p:nvSpPr>
          <p:cNvPr id="9" name="TextBox 8">
            <a:extLst>
              <a:ext uri="{FF2B5EF4-FFF2-40B4-BE49-F238E27FC236}">
                <a16:creationId xmlns:a16="http://schemas.microsoft.com/office/drawing/2014/main" id="{3B24ECCD-86D1-424C-9D3F-8EE549CD3459}"/>
              </a:ext>
            </a:extLst>
          </p:cNvPr>
          <p:cNvSpPr txBox="1"/>
          <p:nvPr/>
        </p:nvSpPr>
        <p:spPr>
          <a:xfrm>
            <a:off x="1072760" y="1733122"/>
            <a:ext cx="9455423" cy="2308324"/>
          </a:xfrm>
          <a:prstGeom prst="rect">
            <a:avLst/>
          </a:prstGeom>
          <a:noFill/>
        </p:spPr>
        <p:txBody>
          <a:bodyPr wrap="square" rtlCol="0">
            <a:spAutoFit/>
          </a:bodyPr>
          <a:lstStyle/>
          <a:p>
            <a:r>
              <a:rPr lang="en-GB" sz="2400" dirty="0"/>
              <a:t>The more you learn about dates and times, the more complicated they seem to get. To warm up, try these three seemingly simple questions:</a:t>
            </a:r>
          </a:p>
          <a:p>
            <a:pPr lvl="3"/>
            <a:r>
              <a:rPr lang="en-GB" sz="2400" dirty="0"/>
              <a:t>Does every year have 365 days?</a:t>
            </a:r>
          </a:p>
          <a:p>
            <a:pPr lvl="3"/>
            <a:r>
              <a:rPr lang="en-GB" sz="2400" dirty="0"/>
              <a:t>Does every day have 24 hours?</a:t>
            </a:r>
          </a:p>
          <a:p>
            <a:pPr lvl="3"/>
            <a:r>
              <a:rPr lang="en-GB" sz="2400" dirty="0"/>
              <a:t>Does every minute have 60 seconds?</a:t>
            </a:r>
          </a:p>
          <a:p>
            <a:endParaRPr lang="en-US" sz="2400" dirty="0"/>
          </a:p>
        </p:txBody>
      </p:sp>
    </p:spTree>
    <p:extLst>
      <p:ext uri="{BB962C8B-B14F-4D97-AF65-F5344CB8AC3E}">
        <p14:creationId xmlns:p14="http://schemas.microsoft.com/office/powerpoint/2010/main" val="323567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B7CD6BB6-D0E1-4298-8643-420A7FFC1097}"/>
              </a:ext>
            </a:extLst>
          </p:cNvPr>
          <p:cNvSpPr txBox="1"/>
          <p:nvPr/>
        </p:nvSpPr>
        <p:spPr>
          <a:xfrm>
            <a:off x="3045203" y="666693"/>
            <a:ext cx="5226342" cy="1754326"/>
          </a:xfrm>
          <a:prstGeom prst="rect">
            <a:avLst/>
          </a:prstGeom>
          <a:noFill/>
        </p:spPr>
        <p:txBody>
          <a:bodyPr wrap="square" rtlCol="0">
            <a:spAutoFit/>
          </a:bodyPr>
          <a:lstStyle/>
          <a:p>
            <a:r>
              <a:rPr lang="en-US" sz="3600" b="1" dirty="0"/>
              <a:t>Working with dates</a:t>
            </a:r>
          </a:p>
          <a:p>
            <a:endParaRPr lang="en-GB" sz="3600" dirty="0"/>
          </a:p>
          <a:p>
            <a:endParaRPr lang="en-US" sz="3600" dirty="0"/>
          </a:p>
        </p:txBody>
      </p:sp>
      <p:sp>
        <p:nvSpPr>
          <p:cNvPr id="14" name="TextBox 13">
            <a:extLst>
              <a:ext uri="{FF2B5EF4-FFF2-40B4-BE49-F238E27FC236}">
                <a16:creationId xmlns:a16="http://schemas.microsoft.com/office/drawing/2014/main" id="{34F6901E-298D-4672-B4B3-E225D495258D}"/>
              </a:ext>
            </a:extLst>
          </p:cNvPr>
          <p:cNvSpPr txBox="1"/>
          <p:nvPr/>
        </p:nvSpPr>
        <p:spPr>
          <a:xfrm>
            <a:off x="956237" y="4036163"/>
            <a:ext cx="9824102" cy="1517349"/>
          </a:xfrm>
          <a:prstGeom prst="rect">
            <a:avLst/>
          </a:prstGeom>
          <a:solidFill>
            <a:schemeClr val="accent6">
              <a:lumMod val="20000"/>
              <a:lumOff val="80000"/>
            </a:schemeClr>
          </a:solidFill>
        </p:spPr>
        <p:txBody>
          <a:bodyPr wrap="square" rtlCol="0">
            <a:spAutoFit/>
          </a:bodyPr>
          <a:lstStyle/>
          <a:p>
            <a:r>
              <a:rPr lang="en-US" dirty="0"/>
              <a:t>The order of our dates is this: 10-Jun-19 so </a:t>
            </a:r>
            <a:r>
              <a:rPr lang="en-US" dirty="0" err="1"/>
              <a:t>dmy</a:t>
            </a:r>
            <a:r>
              <a:rPr lang="en-US" dirty="0"/>
              <a:t> suffices.</a:t>
            </a:r>
            <a:endParaRPr lang="en-US" dirty="0">
              <a:effectLst/>
            </a:endParaRPr>
          </a:p>
          <a:p>
            <a:r>
              <a:rPr lang="en-US" dirty="0" err="1"/>
              <a:t>dfFR</a:t>
            </a:r>
            <a:r>
              <a:rPr lang="en-US" dirty="0"/>
              <a:t> &lt;- </a:t>
            </a:r>
            <a:r>
              <a:rPr lang="en-US" dirty="0" err="1"/>
              <a:t>dfFR</a:t>
            </a:r>
            <a:r>
              <a:rPr lang="en-US" dirty="0"/>
              <a:t> %&gt;% mutate(</a:t>
            </a:r>
            <a:endParaRPr lang="en-US" dirty="0">
              <a:effectLst/>
            </a:endParaRPr>
          </a:p>
          <a:p>
            <a:r>
              <a:rPr lang="en-US" dirty="0"/>
              <a:t>  </a:t>
            </a:r>
            <a:r>
              <a:rPr lang="en-US" dirty="0" err="1"/>
              <a:t>diffeffH</a:t>
            </a:r>
            <a:r>
              <a:rPr lang="en-US" dirty="0"/>
              <a:t> = </a:t>
            </a:r>
            <a:r>
              <a:rPr lang="en-US" dirty="0" err="1"/>
              <a:t>lubridate</a:t>
            </a:r>
            <a:r>
              <a:rPr lang="en-US" dirty="0"/>
              <a:t>::</a:t>
            </a:r>
            <a:r>
              <a:rPr lang="en-US" dirty="0" err="1"/>
              <a:t>dmy</a:t>
            </a:r>
            <a:r>
              <a:rPr lang="en-US" dirty="0"/>
              <a:t>(</a:t>
            </a:r>
            <a:r>
              <a:rPr lang="en-US" dirty="0" err="1"/>
              <a:t>dfFR$HarvestDate_SSR</a:t>
            </a:r>
            <a:r>
              <a:rPr lang="en-US" dirty="0"/>
              <a:t>) - </a:t>
            </a:r>
            <a:r>
              <a:rPr lang="en-US" dirty="0" err="1"/>
              <a:t>lubridate</a:t>
            </a:r>
            <a:r>
              <a:rPr lang="en-US" dirty="0"/>
              <a:t>::</a:t>
            </a:r>
            <a:r>
              <a:rPr lang="en-US" dirty="0" err="1"/>
              <a:t>dmy</a:t>
            </a:r>
            <a:r>
              <a:rPr lang="en-US" dirty="0"/>
              <a:t>(</a:t>
            </a:r>
            <a:r>
              <a:rPr lang="en-US" dirty="0" err="1"/>
              <a:t>dfFR$plantingDate</a:t>
            </a:r>
            <a:r>
              <a:rPr lang="en-US" dirty="0"/>
              <a:t>),</a:t>
            </a:r>
            <a:endParaRPr lang="en-US" dirty="0">
              <a:effectLst/>
            </a:endParaRPr>
          </a:p>
          <a:p>
            <a:r>
              <a:rPr lang="en-US" dirty="0"/>
              <a:t>  </a:t>
            </a:r>
            <a:r>
              <a:rPr lang="en-US" dirty="0" err="1"/>
              <a:t>diffeffC</a:t>
            </a:r>
            <a:r>
              <a:rPr lang="en-US" dirty="0"/>
              <a:t> = </a:t>
            </a:r>
            <a:r>
              <a:rPr lang="en-US" dirty="0" err="1"/>
              <a:t>lubridate</a:t>
            </a:r>
            <a:r>
              <a:rPr lang="en-US" dirty="0"/>
              <a:t>::</a:t>
            </a:r>
            <a:r>
              <a:rPr lang="en-US" dirty="0" err="1"/>
              <a:t>dmy</a:t>
            </a:r>
            <a:r>
              <a:rPr lang="en-US" dirty="0"/>
              <a:t>(</a:t>
            </a:r>
            <a:r>
              <a:rPr lang="en-US" dirty="0" err="1"/>
              <a:t>dfFR$HarvestDate_CON</a:t>
            </a:r>
            <a:r>
              <a:rPr lang="en-US" dirty="0"/>
              <a:t>) - </a:t>
            </a:r>
            <a:r>
              <a:rPr lang="en-US" dirty="0" err="1"/>
              <a:t>lubridate</a:t>
            </a:r>
            <a:r>
              <a:rPr lang="en-US" dirty="0"/>
              <a:t>::</a:t>
            </a:r>
            <a:r>
              <a:rPr lang="en-US" dirty="0" err="1"/>
              <a:t>dmy</a:t>
            </a:r>
            <a:r>
              <a:rPr lang="en-US" dirty="0"/>
              <a:t>(</a:t>
            </a:r>
            <a:r>
              <a:rPr lang="en-US" dirty="0" err="1"/>
              <a:t>dfFR$plantingDate</a:t>
            </a:r>
            <a:r>
              <a:rPr lang="en-US" dirty="0"/>
              <a:t>)</a:t>
            </a:r>
            <a:endParaRPr lang="en-US" dirty="0">
              <a:effectLst/>
            </a:endParaRPr>
          </a:p>
          <a:p>
            <a:r>
              <a:rPr lang="en-US" dirty="0"/>
              <a:t>  )</a:t>
            </a:r>
            <a:endParaRPr lang="en-US" dirty="0">
              <a:effectLst/>
            </a:endParaRPr>
          </a:p>
        </p:txBody>
      </p:sp>
      <p:sp>
        <p:nvSpPr>
          <p:cNvPr id="15" name="Content Placeholder 7">
            <a:extLst>
              <a:ext uri="{FF2B5EF4-FFF2-40B4-BE49-F238E27FC236}">
                <a16:creationId xmlns:a16="http://schemas.microsoft.com/office/drawing/2014/main" id="{EF85F324-26A0-4A40-A9C2-5EEE4A774279}"/>
              </a:ext>
            </a:extLst>
          </p:cNvPr>
          <p:cNvSpPr>
            <a:spLocks noGrp="1"/>
          </p:cNvSpPr>
          <p:nvPr>
            <p:ph idx="1"/>
          </p:nvPr>
        </p:nvSpPr>
        <p:spPr>
          <a:xfrm>
            <a:off x="838200" y="1825624"/>
            <a:ext cx="9942139" cy="1831976"/>
          </a:xfrm>
        </p:spPr>
        <p:txBody>
          <a:bodyPr>
            <a:normAutofit fontScale="85000" lnSpcReduction="20000"/>
          </a:bodyPr>
          <a:lstStyle/>
          <a:p>
            <a:r>
              <a:rPr lang="en-US" dirty="0"/>
              <a:t>The ‘harvest date’  is given as a character type when in reality it takes in data in the date format. In order to correct this, we are going to combine two lines of functions as below: </a:t>
            </a:r>
            <a:endParaRPr lang="en-US" dirty="0">
              <a:effectLst/>
            </a:endParaRPr>
          </a:p>
          <a:p>
            <a:r>
              <a:rPr lang="en-US" dirty="0"/>
              <a:t>We will use the </a:t>
            </a:r>
            <a:r>
              <a:rPr lang="en-US" b="1" dirty="0" err="1"/>
              <a:t>lubridate</a:t>
            </a:r>
            <a:r>
              <a:rPr lang="en-US" b="1" dirty="0"/>
              <a:t> package</a:t>
            </a:r>
            <a:r>
              <a:rPr lang="en-US" dirty="0"/>
              <a:t> to change the type and then get the difference between harvest dates and planting dates by creating a new variable using </a:t>
            </a:r>
            <a:r>
              <a:rPr lang="en-US" b="1" dirty="0"/>
              <a:t>mutate</a:t>
            </a:r>
            <a:r>
              <a:rPr lang="en-US" dirty="0"/>
              <a:t>.</a:t>
            </a:r>
            <a:endParaRPr lang="en-US" dirty="0">
              <a:effectLst/>
            </a:endParaRPr>
          </a:p>
          <a:p>
            <a:endParaRPr lang="en-US" dirty="0"/>
          </a:p>
        </p:txBody>
      </p:sp>
    </p:spTree>
    <p:extLst>
      <p:ext uri="{BB962C8B-B14F-4D97-AF65-F5344CB8AC3E}">
        <p14:creationId xmlns:p14="http://schemas.microsoft.com/office/powerpoint/2010/main" val="20771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Content Placeholder 8">
            <a:extLst>
              <a:ext uri="{FF2B5EF4-FFF2-40B4-BE49-F238E27FC236}">
                <a16:creationId xmlns:a16="http://schemas.microsoft.com/office/drawing/2014/main" id="{0EB29A26-17C4-465C-B930-47CFBDA71CFC}"/>
              </a:ext>
            </a:extLst>
          </p:cNvPr>
          <p:cNvSpPr>
            <a:spLocks noGrp="1"/>
          </p:cNvSpPr>
          <p:nvPr>
            <p:ph idx="1"/>
          </p:nvPr>
        </p:nvSpPr>
        <p:spPr>
          <a:xfrm>
            <a:off x="838200" y="1825626"/>
            <a:ext cx="10243657" cy="2062672"/>
          </a:xfrm>
        </p:spPr>
        <p:txBody>
          <a:bodyPr>
            <a:normAutofit fontScale="85000" lnSpcReduction="10000"/>
          </a:bodyPr>
          <a:lstStyle/>
          <a:p>
            <a:r>
              <a:rPr lang="en-US" dirty="0"/>
              <a:t>For the next step in getting graphics out of this data, we need to know from which region the data came from. Since this was not in our original questionnaire, we are lucky that we have a separate registration dataset that has this information linked to the HHID and ENID. We use the merge function to get this information:</a:t>
            </a:r>
          </a:p>
          <a:p>
            <a:r>
              <a:rPr lang="en-US" dirty="0"/>
              <a:t>dfFR2 &lt;- </a:t>
            </a:r>
            <a:r>
              <a:rPr lang="en-US" dirty="0" err="1"/>
              <a:t>droplevels</a:t>
            </a:r>
            <a:r>
              <a:rPr lang="en-US" dirty="0"/>
              <a:t>(unique(merge(</a:t>
            </a:r>
            <a:r>
              <a:rPr lang="en-US" dirty="0" err="1"/>
              <a:t>dsENHH</a:t>
            </a:r>
            <a:r>
              <a:rPr lang="en-US" dirty="0"/>
              <a:t>, </a:t>
            </a:r>
            <a:r>
              <a:rPr lang="en-US" dirty="0" err="1"/>
              <a:t>dfFR</a:t>
            </a:r>
            <a:r>
              <a:rPr lang="en-US" dirty="0"/>
              <a:t>, by=c("HHID", "ENID"))))</a:t>
            </a:r>
          </a:p>
          <a:p>
            <a:endParaRPr lang="en-GB" dirty="0">
              <a:effectLst/>
            </a:endParaRPr>
          </a:p>
          <a:p>
            <a:endParaRPr lang="en-US" dirty="0">
              <a:effectLst/>
            </a:endParaRPr>
          </a:p>
          <a:p>
            <a:endParaRPr lang="en-US" dirty="0"/>
          </a:p>
        </p:txBody>
      </p:sp>
      <p:sp>
        <p:nvSpPr>
          <p:cNvPr id="2" name="TextBox 1">
            <a:extLst>
              <a:ext uri="{FF2B5EF4-FFF2-40B4-BE49-F238E27FC236}">
                <a16:creationId xmlns:a16="http://schemas.microsoft.com/office/drawing/2014/main" id="{FDE93354-6ABD-4B65-B9A4-F677978D9230}"/>
              </a:ext>
            </a:extLst>
          </p:cNvPr>
          <p:cNvSpPr txBox="1"/>
          <p:nvPr/>
        </p:nvSpPr>
        <p:spPr>
          <a:xfrm>
            <a:off x="3456264" y="696286"/>
            <a:ext cx="5352176" cy="523220"/>
          </a:xfrm>
          <a:prstGeom prst="rect">
            <a:avLst/>
          </a:prstGeom>
          <a:noFill/>
        </p:spPr>
        <p:txBody>
          <a:bodyPr wrap="square" rtlCol="0">
            <a:spAutoFit/>
          </a:bodyPr>
          <a:lstStyle/>
          <a:p>
            <a:r>
              <a:rPr lang="en-GB" sz="2800" dirty="0"/>
              <a:t>Merging data</a:t>
            </a:r>
            <a:endParaRPr lang="en-US" sz="2800" dirty="0"/>
          </a:p>
        </p:txBody>
      </p:sp>
      <p:sp>
        <p:nvSpPr>
          <p:cNvPr id="7" name="TextBox 6">
            <a:extLst>
              <a:ext uri="{FF2B5EF4-FFF2-40B4-BE49-F238E27FC236}">
                <a16:creationId xmlns:a16="http://schemas.microsoft.com/office/drawing/2014/main" id="{1C92BD2C-B232-48D4-AEBC-FFB895FD10AD}"/>
              </a:ext>
            </a:extLst>
          </p:cNvPr>
          <p:cNvSpPr txBox="1"/>
          <p:nvPr/>
        </p:nvSpPr>
        <p:spPr>
          <a:xfrm>
            <a:off x="2835478" y="4266863"/>
            <a:ext cx="7273255" cy="1200329"/>
          </a:xfrm>
          <a:prstGeom prst="rect">
            <a:avLst/>
          </a:prstGeom>
          <a:solidFill>
            <a:schemeClr val="accent6">
              <a:lumMod val="75000"/>
            </a:schemeClr>
          </a:solidFill>
        </p:spPr>
        <p:txBody>
          <a:bodyPr wrap="square" rtlCol="0">
            <a:spAutoFit/>
          </a:bodyPr>
          <a:lstStyle/>
          <a:p>
            <a:endParaRPr lang="en-GB" dirty="0"/>
          </a:p>
          <a:p>
            <a:r>
              <a:rPr lang="en-GB" dirty="0"/>
              <a:t>Discuss how to join data frames (inner, outer, left, right) in R</a:t>
            </a:r>
            <a:endParaRPr lang="en-US" dirty="0"/>
          </a:p>
          <a:p>
            <a:endParaRPr lang="en-GB" dirty="0"/>
          </a:p>
          <a:p>
            <a:endParaRPr lang="en-US" dirty="0"/>
          </a:p>
        </p:txBody>
      </p:sp>
      <p:pic>
        <p:nvPicPr>
          <p:cNvPr id="10" name="Picture 9">
            <a:extLst>
              <a:ext uri="{FF2B5EF4-FFF2-40B4-BE49-F238E27FC236}">
                <a16:creationId xmlns:a16="http://schemas.microsoft.com/office/drawing/2014/main" id="{B2E1DDB3-9A61-4381-B90F-BB672E14EA2B}"/>
              </a:ext>
            </a:extLst>
          </p:cNvPr>
          <p:cNvPicPr>
            <a:picLocks noChangeAspect="1"/>
          </p:cNvPicPr>
          <p:nvPr/>
        </p:nvPicPr>
        <p:blipFill>
          <a:blip r:embed="rId4"/>
          <a:stretch>
            <a:fillRect/>
          </a:stretch>
        </p:blipFill>
        <p:spPr>
          <a:xfrm>
            <a:off x="1296297" y="4010985"/>
            <a:ext cx="1196611" cy="1630547"/>
          </a:xfrm>
          <a:prstGeom prst="rect">
            <a:avLst/>
          </a:prstGeom>
        </p:spPr>
      </p:pic>
    </p:spTree>
    <p:extLst>
      <p:ext uri="{BB962C8B-B14F-4D97-AF65-F5344CB8AC3E}">
        <p14:creationId xmlns:p14="http://schemas.microsoft.com/office/powerpoint/2010/main" val="184527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3D6BE8A9-A533-4745-8FAF-E110CDD1344F}"/>
              </a:ext>
            </a:extLst>
          </p:cNvPr>
          <p:cNvSpPr txBox="1"/>
          <p:nvPr/>
        </p:nvSpPr>
        <p:spPr>
          <a:xfrm>
            <a:off x="3514987" y="629174"/>
            <a:ext cx="5838738" cy="954107"/>
          </a:xfrm>
          <a:prstGeom prst="rect">
            <a:avLst/>
          </a:prstGeom>
          <a:noFill/>
        </p:spPr>
        <p:txBody>
          <a:bodyPr wrap="square" rtlCol="0">
            <a:spAutoFit/>
          </a:bodyPr>
          <a:lstStyle/>
          <a:p>
            <a:r>
              <a:rPr lang="en-US" sz="2800" b="1" dirty="0"/>
              <a:t>Dates AGAIN! ... and FOR loops</a:t>
            </a:r>
          </a:p>
          <a:p>
            <a:endParaRPr lang="en-US" sz="2800" dirty="0"/>
          </a:p>
        </p:txBody>
      </p:sp>
      <p:sp>
        <p:nvSpPr>
          <p:cNvPr id="3" name="TextBox 2">
            <a:extLst>
              <a:ext uri="{FF2B5EF4-FFF2-40B4-BE49-F238E27FC236}">
                <a16:creationId xmlns:a16="http://schemas.microsoft.com/office/drawing/2014/main" id="{401DF46C-E65B-43FB-A7C7-9F495DE70424}"/>
              </a:ext>
            </a:extLst>
          </p:cNvPr>
          <p:cNvSpPr txBox="1"/>
          <p:nvPr/>
        </p:nvSpPr>
        <p:spPr>
          <a:xfrm>
            <a:off x="1427700" y="2576813"/>
            <a:ext cx="9198878" cy="2308324"/>
          </a:xfrm>
          <a:prstGeom prst="rect">
            <a:avLst/>
          </a:prstGeom>
          <a:solidFill>
            <a:schemeClr val="accent2">
              <a:lumMod val="20000"/>
              <a:lumOff val="80000"/>
            </a:schemeClr>
          </a:solidFill>
        </p:spPr>
        <p:txBody>
          <a:bodyPr wrap="square" rtlCol="0">
            <a:spAutoFit/>
          </a:bodyPr>
          <a:lstStyle/>
          <a:p>
            <a:r>
              <a:rPr lang="en-US" dirty="0"/>
              <a:t>#For loops</a:t>
            </a:r>
            <a:endParaRPr lang="en-US" dirty="0">
              <a:effectLst/>
            </a:endParaRPr>
          </a:p>
          <a:p>
            <a:r>
              <a:rPr lang="en-US" dirty="0"/>
              <a:t>For Loop is a type of control statement used to iterate over items of a sequence. </a:t>
            </a:r>
            <a:endParaRPr lang="en-US" dirty="0">
              <a:effectLst/>
            </a:endParaRPr>
          </a:p>
          <a:p>
            <a:r>
              <a:rPr lang="en-US" b="1" dirty="0"/>
              <a:t>For loop Syntax: </a:t>
            </a:r>
            <a:endParaRPr lang="en-US" dirty="0">
              <a:effectLst/>
            </a:endParaRPr>
          </a:p>
          <a:p>
            <a:r>
              <a:rPr lang="en-US" dirty="0"/>
              <a:t>for (value in sequence)</a:t>
            </a:r>
            <a:endParaRPr lang="en-US" dirty="0">
              <a:effectLst/>
            </a:endParaRPr>
          </a:p>
          <a:p>
            <a:r>
              <a:rPr lang="en-US" dirty="0"/>
              <a:t>{</a:t>
            </a:r>
            <a:endParaRPr lang="en-US" dirty="0">
              <a:effectLst/>
            </a:endParaRPr>
          </a:p>
          <a:p>
            <a:r>
              <a:rPr lang="en-US" dirty="0"/>
              <a:t>  statement</a:t>
            </a:r>
            <a:endParaRPr lang="en-US" dirty="0">
              <a:effectLst/>
            </a:endParaRPr>
          </a:p>
          <a:p>
            <a:r>
              <a:rPr lang="en-US" dirty="0"/>
              <a:t>}</a:t>
            </a:r>
            <a:endParaRPr lang="en-US" dirty="0">
              <a:effectLst/>
            </a:endParaRPr>
          </a:p>
          <a:p>
            <a:endParaRPr lang="en-US" dirty="0"/>
          </a:p>
        </p:txBody>
      </p:sp>
      <p:sp>
        <p:nvSpPr>
          <p:cNvPr id="11" name="TextBox 10">
            <a:extLst>
              <a:ext uri="{FF2B5EF4-FFF2-40B4-BE49-F238E27FC236}">
                <a16:creationId xmlns:a16="http://schemas.microsoft.com/office/drawing/2014/main" id="{FD6C3006-1C21-4E77-B88D-EEA38F940241}"/>
              </a:ext>
            </a:extLst>
          </p:cNvPr>
          <p:cNvSpPr txBox="1"/>
          <p:nvPr/>
        </p:nvSpPr>
        <p:spPr>
          <a:xfrm>
            <a:off x="2885812" y="5174051"/>
            <a:ext cx="7273255" cy="923330"/>
          </a:xfrm>
          <a:prstGeom prst="rect">
            <a:avLst/>
          </a:prstGeom>
          <a:solidFill>
            <a:schemeClr val="accent6">
              <a:lumMod val="75000"/>
            </a:schemeClr>
          </a:solidFill>
        </p:spPr>
        <p:txBody>
          <a:bodyPr wrap="square" rtlCol="0">
            <a:spAutoFit/>
          </a:bodyPr>
          <a:lstStyle/>
          <a:p>
            <a:endParaRPr lang="en-GB" dirty="0"/>
          </a:p>
          <a:p>
            <a:r>
              <a:rPr lang="en-GB" dirty="0"/>
              <a:t>Discuss instances in which the </a:t>
            </a:r>
            <a:r>
              <a:rPr lang="en-GB" b="1" dirty="0"/>
              <a:t>For loop </a:t>
            </a:r>
            <a:r>
              <a:rPr lang="en-GB" dirty="0"/>
              <a:t>can be applied </a:t>
            </a:r>
          </a:p>
          <a:p>
            <a:endParaRPr lang="en-US" dirty="0"/>
          </a:p>
        </p:txBody>
      </p:sp>
      <p:pic>
        <p:nvPicPr>
          <p:cNvPr id="12" name="Picture 11">
            <a:extLst>
              <a:ext uri="{FF2B5EF4-FFF2-40B4-BE49-F238E27FC236}">
                <a16:creationId xmlns:a16="http://schemas.microsoft.com/office/drawing/2014/main" id="{367D5982-A552-4268-9157-9DC11E5E8EAF}"/>
              </a:ext>
            </a:extLst>
          </p:cNvPr>
          <p:cNvPicPr>
            <a:picLocks noChangeAspect="1"/>
          </p:cNvPicPr>
          <p:nvPr/>
        </p:nvPicPr>
        <p:blipFill>
          <a:blip r:embed="rId4"/>
          <a:stretch>
            <a:fillRect/>
          </a:stretch>
        </p:blipFill>
        <p:spPr>
          <a:xfrm>
            <a:off x="1538199" y="4958941"/>
            <a:ext cx="1196611" cy="1630547"/>
          </a:xfrm>
          <a:prstGeom prst="rect">
            <a:avLst/>
          </a:prstGeom>
        </p:spPr>
      </p:pic>
      <p:sp>
        <p:nvSpPr>
          <p:cNvPr id="13" name="Content Placeholder 12">
            <a:extLst>
              <a:ext uri="{FF2B5EF4-FFF2-40B4-BE49-F238E27FC236}">
                <a16:creationId xmlns:a16="http://schemas.microsoft.com/office/drawing/2014/main" id="{2D9CB6D5-22F1-47AA-9284-DEC7383DF8E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2002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Content Placeholder 8">
            <a:extLst>
              <a:ext uri="{FF2B5EF4-FFF2-40B4-BE49-F238E27FC236}">
                <a16:creationId xmlns:a16="http://schemas.microsoft.com/office/drawing/2014/main" id="{0EB29A26-17C4-465C-B930-47CFBDA71CFC}"/>
              </a:ext>
            </a:extLst>
          </p:cNvPr>
          <p:cNvSpPr>
            <a:spLocks noGrp="1"/>
          </p:cNvSpPr>
          <p:nvPr>
            <p:ph idx="1"/>
          </p:nvPr>
        </p:nvSpPr>
        <p:spPr>
          <a:xfrm>
            <a:off x="886436" y="2497963"/>
            <a:ext cx="10195421" cy="4037061"/>
          </a:xfrm>
          <a:solidFill>
            <a:schemeClr val="accent6">
              <a:lumMod val="20000"/>
              <a:lumOff val="80000"/>
            </a:schemeClr>
          </a:solidFill>
        </p:spPr>
        <p:txBody>
          <a:bodyPr>
            <a:normAutofit fontScale="47500" lnSpcReduction="20000"/>
          </a:bodyPr>
          <a:lstStyle/>
          <a:p>
            <a:pPr marL="0" indent="0">
              <a:buNone/>
            </a:pPr>
            <a:r>
              <a:rPr lang="en-US" sz="2900" dirty="0">
                <a:latin typeface="Open Sans" panose="020B0606030504020204" pitchFamily="34" charset="0"/>
                <a:ea typeface="Open Sans" panose="020B0606030504020204" pitchFamily="34" charset="0"/>
                <a:cs typeface="Open Sans" panose="020B0606030504020204" pitchFamily="34" charset="0"/>
              </a:rPr>
              <a:t>#work on dates to get m, d, y</a:t>
            </a:r>
          </a:p>
          <a:p>
            <a:pPr marL="0" indent="0">
              <a:buNone/>
            </a:pPr>
            <a:endParaRPr lang="en-US" sz="2900" dirty="0">
              <a:latin typeface="Open Sans" panose="020B0606030504020204" pitchFamily="34" charset="0"/>
              <a:ea typeface="Open Sans" panose="020B0606030504020204" pitchFamily="34" charset="0"/>
              <a:cs typeface="Open Sans" panose="020B0606030504020204" pitchFamily="34" charset="0"/>
            </a:endParaRPr>
          </a:p>
          <a:p>
            <a:pPr marL="457200" lvl="1" indent="0">
              <a:buNone/>
            </a:pPr>
            <a:r>
              <a:rPr lang="en-US" sz="2900" dirty="0" err="1">
                <a:latin typeface="Open Sans" panose="020B0606030504020204" pitchFamily="34" charset="0"/>
                <a:ea typeface="Open Sans" panose="020B0606030504020204" pitchFamily="34" charset="0"/>
                <a:cs typeface="Open Sans" panose="020B0606030504020204" pitchFamily="34" charset="0"/>
              </a:rPr>
              <a:t>onpldate</a:t>
            </a:r>
            <a:r>
              <a:rPr lang="en-US" sz="2900" dirty="0">
                <a:latin typeface="Open Sans" panose="020B0606030504020204" pitchFamily="34" charset="0"/>
                <a:ea typeface="Open Sans" panose="020B0606030504020204" pitchFamily="34" charset="0"/>
                <a:cs typeface="Open Sans" panose="020B0606030504020204" pitchFamily="34" charset="0"/>
              </a:rPr>
              <a:t> &lt;- NULL</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for(</a:t>
            </a:r>
            <a:r>
              <a:rPr lang="en-US" sz="2900" dirty="0" err="1">
                <a:latin typeface="Open Sans" panose="020B0606030504020204" pitchFamily="34" charset="0"/>
                <a:ea typeface="Open Sans" panose="020B0606030504020204" pitchFamily="34" charset="0"/>
                <a:cs typeface="Open Sans" panose="020B0606030504020204" pitchFamily="34" charset="0"/>
              </a:rPr>
              <a:t>hids</a:t>
            </a:r>
            <a:r>
              <a:rPr lang="en-US" sz="2900" dirty="0">
                <a:latin typeface="Open Sans" panose="020B0606030504020204" pitchFamily="34" charset="0"/>
                <a:ea typeface="Open Sans" panose="020B0606030504020204" pitchFamily="34" charset="0"/>
                <a:cs typeface="Open Sans" panose="020B0606030504020204" pitchFamily="34" charset="0"/>
              </a:rPr>
              <a:t> in unique(dfFR2$HHID)){</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a:t>
            </a:r>
            <a:r>
              <a:rPr lang="en-US" sz="2900" dirty="0">
                <a:latin typeface="Open Sans" panose="020B0606030504020204" pitchFamily="34" charset="0"/>
                <a:ea typeface="Open Sans" panose="020B0606030504020204" pitchFamily="34" charset="0"/>
                <a:cs typeface="Open Sans" panose="020B0606030504020204" pitchFamily="34" charset="0"/>
              </a:rPr>
              <a:t> &lt;- dfFR2[dfFR2$HHID == </a:t>
            </a:r>
            <a:r>
              <a:rPr lang="en-US" sz="2900" dirty="0" err="1">
                <a:latin typeface="Open Sans" panose="020B0606030504020204" pitchFamily="34" charset="0"/>
                <a:ea typeface="Open Sans" panose="020B0606030504020204" pitchFamily="34" charset="0"/>
                <a:cs typeface="Open Sans" panose="020B0606030504020204" pitchFamily="34" charset="0"/>
              </a:rPr>
              <a:t>hids</a:t>
            </a:r>
            <a:r>
              <a:rPr lang="en-US" sz="2900" dirty="0">
                <a:latin typeface="Open Sans" panose="020B0606030504020204" pitchFamily="34" charset="0"/>
                <a:ea typeface="Open Sans" panose="020B0606030504020204" pitchFamily="34" charset="0"/>
                <a:cs typeface="Open Sans" panose="020B0606030504020204" pitchFamily="34" charset="0"/>
              </a:rPr>
              <a:t>, ]</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hdata$pmnth</a:t>
            </a:r>
            <a:r>
              <a:rPr lang="en-US" sz="2900" dirty="0">
                <a:latin typeface="Open Sans" panose="020B0606030504020204" pitchFamily="34" charset="0"/>
                <a:ea typeface="Open Sans" panose="020B0606030504020204" pitchFamily="34" charset="0"/>
                <a:cs typeface="Open Sans" panose="020B0606030504020204" pitchFamily="34" charset="0"/>
              </a:rPr>
              <a:t> &lt;- </a:t>
            </a:r>
            <a:r>
              <a:rPr lang="en-US" sz="2900" dirty="0" err="1">
                <a:latin typeface="Open Sans" panose="020B0606030504020204" pitchFamily="34" charset="0"/>
                <a:ea typeface="Open Sans" panose="020B0606030504020204" pitchFamily="34" charset="0"/>
                <a:cs typeface="Open Sans" panose="020B0606030504020204" pitchFamily="34" charset="0"/>
              </a:rPr>
              <a:t>lubridate</a:t>
            </a:r>
            <a:r>
              <a:rPr lang="en-US" sz="2900" dirty="0">
                <a:latin typeface="Open Sans" panose="020B0606030504020204" pitchFamily="34" charset="0"/>
                <a:ea typeface="Open Sans" panose="020B0606030504020204" pitchFamily="34" charset="0"/>
                <a:cs typeface="Open Sans" panose="020B0606030504020204" pitchFamily="34" charset="0"/>
              </a:rPr>
              <a:t>::month(</a:t>
            </a:r>
            <a:r>
              <a:rPr lang="en-US" sz="2900" dirty="0" err="1">
                <a:latin typeface="Open Sans" panose="020B0606030504020204" pitchFamily="34" charset="0"/>
                <a:ea typeface="Open Sans" panose="020B0606030504020204" pitchFamily="34" charset="0"/>
                <a:cs typeface="Open Sans" panose="020B0606030504020204" pitchFamily="34" charset="0"/>
              </a:rPr>
              <a:t>dmy</a:t>
            </a:r>
            <a:r>
              <a:rPr lang="en-US" sz="2900" dirty="0">
                <a:latin typeface="Open Sans" panose="020B0606030504020204" pitchFamily="34" charset="0"/>
                <a:ea typeface="Open Sans" panose="020B0606030504020204" pitchFamily="34" charset="0"/>
                <a:cs typeface="Open Sans" panose="020B0606030504020204" pitchFamily="34" charset="0"/>
              </a:rPr>
              <a:t>(</a:t>
            </a:r>
            <a:r>
              <a:rPr lang="en-US" sz="2900" dirty="0" err="1">
                <a:latin typeface="Open Sans" panose="020B0606030504020204" pitchFamily="34" charset="0"/>
                <a:ea typeface="Open Sans" panose="020B0606030504020204" pitchFamily="34" charset="0"/>
                <a:cs typeface="Open Sans" panose="020B0606030504020204" pitchFamily="34" charset="0"/>
              </a:rPr>
              <a:t>hdata$plantingDate</a:t>
            </a:r>
            <a:r>
              <a:rPr lang="en-US" sz="2900" dirty="0">
                <a:latin typeface="Open Sans" panose="020B0606030504020204" pitchFamily="34" charset="0"/>
                <a:ea typeface="Open Sans" panose="020B0606030504020204" pitchFamily="34" charset="0"/>
                <a:cs typeface="Open Sans" panose="020B0606030504020204" pitchFamily="34" charset="0"/>
              </a:rPr>
              <a:t>))</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hdata$pday</a:t>
            </a:r>
            <a:r>
              <a:rPr lang="en-US" sz="2900" dirty="0">
                <a:latin typeface="Open Sans" panose="020B0606030504020204" pitchFamily="34" charset="0"/>
                <a:ea typeface="Open Sans" panose="020B0606030504020204" pitchFamily="34" charset="0"/>
                <a:cs typeface="Open Sans" panose="020B0606030504020204" pitchFamily="34" charset="0"/>
              </a:rPr>
              <a:t> &lt;- </a:t>
            </a:r>
            <a:r>
              <a:rPr lang="en-US" sz="2900" dirty="0" err="1">
                <a:latin typeface="Open Sans" panose="020B0606030504020204" pitchFamily="34" charset="0"/>
                <a:ea typeface="Open Sans" panose="020B0606030504020204" pitchFamily="34" charset="0"/>
                <a:cs typeface="Open Sans" panose="020B0606030504020204" pitchFamily="34" charset="0"/>
              </a:rPr>
              <a:t>lubridate</a:t>
            </a:r>
            <a:r>
              <a:rPr lang="en-US" sz="2900" dirty="0">
                <a:latin typeface="Open Sans" panose="020B0606030504020204" pitchFamily="34" charset="0"/>
                <a:ea typeface="Open Sans" panose="020B0606030504020204" pitchFamily="34" charset="0"/>
                <a:cs typeface="Open Sans" panose="020B0606030504020204" pitchFamily="34" charset="0"/>
              </a:rPr>
              <a:t>::day(</a:t>
            </a:r>
            <a:r>
              <a:rPr lang="en-US" sz="2900" dirty="0" err="1">
                <a:latin typeface="Open Sans" panose="020B0606030504020204" pitchFamily="34" charset="0"/>
                <a:ea typeface="Open Sans" panose="020B0606030504020204" pitchFamily="34" charset="0"/>
                <a:cs typeface="Open Sans" panose="020B0606030504020204" pitchFamily="34" charset="0"/>
              </a:rPr>
              <a:t>dmy</a:t>
            </a:r>
            <a:r>
              <a:rPr lang="en-US" sz="2900" dirty="0">
                <a:latin typeface="Open Sans" panose="020B0606030504020204" pitchFamily="34" charset="0"/>
                <a:ea typeface="Open Sans" panose="020B0606030504020204" pitchFamily="34" charset="0"/>
                <a:cs typeface="Open Sans" panose="020B0606030504020204" pitchFamily="34" charset="0"/>
              </a:rPr>
              <a:t>(</a:t>
            </a:r>
            <a:r>
              <a:rPr lang="en-US" sz="2900" dirty="0" err="1">
                <a:latin typeface="Open Sans" panose="020B0606030504020204" pitchFamily="34" charset="0"/>
                <a:ea typeface="Open Sans" panose="020B0606030504020204" pitchFamily="34" charset="0"/>
                <a:cs typeface="Open Sans" panose="020B0606030504020204" pitchFamily="34" charset="0"/>
              </a:rPr>
              <a:t>hdata$plantingDate</a:t>
            </a:r>
            <a:r>
              <a:rPr lang="en-US" sz="2900" dirty="0">
                <a:latin typeface="Open Sans" panose="020B0606030504020204" pitchFamily="34" charset="0"/>
                <a:ea typeface="Open Sans" panose="020B0606030504020204" pitchFamily="34" charset="0"/>
                <a:cs typeface="Open Sans" panose="020B0606030504020204" pitchFamily="34" charset="0"/>
              </a:rPr>
              <a:t>))</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hdata$pyear</a:t>
            </a:r>
            <a:r>
              <a:rPr lang="en-US" sz="2900" dirty="0">
                <a:latin typeface="Open Sans" panose="020B0606030504020204" pitchFamily="34" charset="0"/>
                <a:ea typeface="Open Sans" panose="020B0606030504020204" pitchFamily="34" charset="0"/>
                <a:cs typeface="Open Sans" panose="020B0606030504020204" pitchFamily="34" charset="0"/>
              </a:rPr>
              <a:t> &lt;- </a:t>
            </a:r>
            <a:r>
              <a:rPr lang="en-US" sz="2900" dirty="0" err="1">
                <a:latin typeface="Open Sans" panose="020B0606030504020204" pitchFamily="34" charset="0"/>
                <a:ea typeface="Open Sans" panose="020B0606030504020204" pitchFamily="34" charset="0"/>
                <a:cs typeface="Open Sans" panose="020B0606030504020204" pitchFamily="34" charset="0"/>
              </a:rPr>
              <a:t>lubridate</a:t>
            </a:r>
            <a:r>
              <a:rPr lang="en-US" sz="2900" dirty="0">
                <a:latin typeface="Open Sans" panose="020B0606030504020204" pitchFamily="34" charset="0"/>
                <a:ea typeface="Open Sans" panose="020B0606030504020204" pitchFamily="34" charset="0"/>
                <a:cs typeface="Open Sans" panose="020B0606030504020204" pitchFamily="34" charset="0"/>
              </a:rPr>
              <a:t>::year(</a:t>
            </a:r>
            <a:r>
              <a:rPr lang="en-US" sz="2900" dirty="0" err="1">
                <a:latin typeface="Open Sans" panose="020B0606030504020204" pitchFamily="34" charset="0"/>
                <a:ea typeface="Open Sans" panose="020B0606030504020204" pitchFamily="34" charset="0"/>
                <a:cs typeface="Open Sans" panose="020B0606030504020204" pitchFamily="34" charset="0"/>
              </a:rPr>
              <a:t>dmy</a:t>
            </a:r>
            <a:r>
              <a:rPr lang="en-US" sz="2900" dirty="0">
                <a:latin typeface="Open Sans" panose="020B0606030504020204" pitchFamily="34" charset="0"/>
                <a:ea typeface="Open Sans" panose="020B0606030504020204" pitchFamily="34" charset="0"/>
                <a:cs typeface="Open Sans" panose="020B0606030504020204" pitchFamily="34" charset="0"/>
              </a:rPr>
              <a:t>(</a:t>
            </a:r>
            <a:r>
              <a:rPr lang="en-US" sz="2900" dirty="0" err="1">
                <a:latin typeface="Open Sans" panose="020B0606030504020204" pitchFamily="34" charset="0"/>
                <a:ea typeface="Open Sans" panose="020B0606030504020204" pitchFamily="34" charset="0"/>
                <a:cs typeface="Open Sans" panose="020B0606030504020204" pitchFamily="34" charset="0"/>
              </a:rPr>
              <a:t>hdata$plantingDate</a:t>
            </a:r>
            <a:r>
              <a:rPr lang="en-US" sz="2900" dirty="0">
                <a:latin typeface="Open Sans" panose="020B0606030504020204" pitchFamily="34" charset="0"/>
                <a:ea typeface="Open Sans" panose="020B0606030504020204" pitchFamily="34" charset="0"/>
                <a:cs typeface="Open Sans" panose="020B0606030504020204" pitchFamily="34" charset="0"/>
              </a:rPr>
              <a:t>))</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hdata$rtdmy</a:t>
            </a:r>
            <a:r>
              <a:rPr lang="en-US" sz="2900" dirty="0">
                <a:latin typeface="Open Sans" panose="020B0606030504020204" pitchFamily="34" charset="0"/>
                <a:ea typeface="Open Sans" panose="020B0606030504020204" pitchFamily="34" charset="0"/>
                <a:cs typeface="Open Sans" panose="020B0606030504020204" pitchFamily="34" charset="0"/>
              </a:rPr>
              <a:t> &lt;- </a:t>
            </a:r>
            <a:r>
              <a:rPr lang="en-US" sz="2900" dirty="0" err="1">
                <a:latin typeface="Open Sans" panose="020B0606030504020204" pitchFamily="34" charset="0"/>
                <a:ea typeface="Open Sans" panose="020B0606030504020204" pitchFamily="34" charset="0"/>
                <a:cs typeface="Open Sans" panose="020B0606030504020204" pitchFamily="34" charset="0"/>
              </a:rPr>
              <a:t>ifelse</a:t>
            </a:r>
            <a:r>
              <a:rPr lang="en-US" sz="2900" dirty="0">
                <a:latin typeface="Open Sans" panose="020B0606030504020204" pitchFamily="34" charset="0"/>
                <a:ea typeface="Open Sans" panose="020B0606030504020204" pitchFamily="34" charset="0"/>
                <a:cs typeface="Open Sans" panose="020B0606030504020204" pitchFamily="34" charset="0"/>
              </a:rPr>
              <a:t>(is.na(</a:t>
            </a:r>
            <a:r>
              <a:rPr lang="en-US" sz="2900" dirty="0" err="1">
                <a:latin typeface="Open Sans" panose="020B0606030504020204" pitchFamily="34" charset="0"/>
                <a:ea typeface="Open Sans" panose="020B0606030504020204" pitchFamily="34" charset="0"/>
                <a:cs typeface="Open Sans" panose="020B0606030504020204" pitchFamily="34" charset="0"/>
              </a:rPr>
              <a:t>hdata$pmnth</a:t>
            </a:r>
            <a:r>
              <a:rPr lang="en-US" sz="2900" dirty="0">
                <a:latin typeface="Open Sans" panose="020B0606030504020204" pitchFamily="34" charset="0"/>
                <a:ea typeface="Open Sans" panose="020B0606030504020204" pitchFamily="34" charset="0"/>
                <a:cs typeface="Open Sans" panose="020B0606030504020204" pitchFamily="34" charset="0"/>
              </a:rPr>
              <a:t>), NA, paste(</a:t>
            </a:r>
            <a:r>
              <a:rPr lang="en-US" sz="2900" dirty="0" err="1">
                <a:latin typeface="Open Sans" panose="020B0606030504020204" pitchFamily="34" charset="0"/>
                <a:ea typeface="Open Sans" panose="020B0606030504020204" pitchFamily="34" charset="0"/>
                <a:cs typeface="Open Sans" panose="020B0606030504020204" pitchFamily="34" charset="0"/>
              </a:rPr>
              <a:t>hdata$pyear</a:t>
            </a: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hdata$pmnth</a:t>
            </a: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hdata$pday</a:t>
            </a: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sep</a:t>
            </a:r>
            <a:r>
              <a:rPr lang="en-US" sz="2900" dirty="0">
                <a:latin typeface="Open Sans" panose="020B0606030504020204" pitchFamily="34" charset="0"/>
                <a:ea typeface="Open Sans" panose="020B0606030504020204" pitchFamily="34" charset="0"/>
                <a:cs typeface="Open Sans" panose="020B0606030504020204" pitchFamily="34" charset="0"/>
              </a:rPr>
              <a:t> = "/"))</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hdata$rtdmy</a:t>
            </a:r>
            <a:r>
              <a:rPr lang="en-US" sz="2900" dirty="0">
                <a:latin typeface="Open Sans" panose="020B0606030504020204" pitchFamily="34" charset="0"/>
                <a:ea typeface="Open Sans" panose="020B0606030504020204" pitchFamily="34" charset="0"/>
                <a:cs typeface="Open Sans" panose="020B0606030504020204" pitchFamily="34" charset="0"/>
              </a:rPr>
              <a:t> &lt;-  </a:t>
            </a:r>
            <a:r>
              <a:rPr lang="en-US" sz="2900" dirty="0" err="1">
                <a:latin typeface="Open Sans" panose="020B0606030504020204" pitchFamily="34" charset="0"/>
                <a:ea typeface="Open Sans" panose="020B0606030504020204" pitchFamily="34" charset="0"/>
                <a:cs typeface="Open Sans" panose="020B0606030504020204" pitchFamily="34" charset="0"/>
              </a:rPr>
              <a:t>as.Date</a:t>
            </a:r>
            <a:r>
              <a:rPr lang="en-US" sz="2900" dirty="0">
                <a:latin typeface="Open Sans" panose="020B0606030504020204" pitchFamily="34" charset="0"/>
                <a:ea typeface="Open Sans" panose="020B0606030504020204" pitchFamily="34" charset="0"/>
                <a:cs typeface="Open Sans" panose="020B0606030504020204" pitchFamily="34" charset="0"/>
              </a:rPr>
              <a:t>(</a:t>
            </a:r>
            <a:r>
              <a:rPr lang="en-US" sz="2900" dirty="0" err="1">
                <a:latin typeface="Open Sans" panose="020B0606030504020204" pitchFamily="34" charset="0"/>
                <a:ea typeface="Open Sans" panose="020B0606030504020204" pitchFamily="34" charset="0"/>
                <a:cs typeface="Open Sans" panose="020B0606030504020204" pitchFamily="34" charset="0"/>
              </a:rPr>
              <a:t>hdata$rtdmy</a:t>
            </a:r>
            <a:r>
              <a:rPr lang="en-US" sz="2900" dirty="0">
                <a:latin typeface="Open Sans" panose="020B0606030504020204" pitchFamily="34" charset="0"/>
                <a:ea typeface="Open Sans" panose="020B0606030504020204" pitchFamily="34" charset="0"/>
                <a:cs typeface="Open Sans" panose="020B0606030504020204" pitchFamily="34" charset="0"/>
              </a:rPr>
              <a:t>)</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a:t>
            </a:r>
            <a:r>
              <a:rPr lang="en-US" sz="2900" dirty="0">
                <a:latin typeface="Open Sans" panose="020B0606030504020204" pitchFamily="34" charset="0"/>
                <a:ea typeface="Open Sans" panose="020B0606030504020204" pitchFamily="34" charset="0"/>
                <a:cs typeface="Open Sans" panose="020B0606030504020204" pitchFamily="34" charset="0"/>
              </a:rPr>
              <a:t> &lt;- </a:t>
            </a:r>
            <a:r>
              <a:rPr lang="en-US" sz="2900" dirty="0" err="1">
                <a:latin typeface="Open Sans" panose="020B0606030504020204" pitchFamily="34" charset="0"/>
                <a:ea typeface="Open Sans" panose="020B0606030504020204" pitchFamily="34" charset="0"/>
                <a:cs typeface="Open Sans" panose="020B0606030504020204" pitchFamily="34" charset="0"/>
              </a:rPr>
              <a:t>hdata</a:t>
            </a:r>
            <a:r>
              <a:rPr lang="en-US" sz="2900" dirty="0">
                <a:latin typeface="Open Sans" panose="020B0606030504020204" pitchFamily="34" charset="0"/>
                <a:ea typeface="Open Sans" panose="020B0606030504020204" pitchFamily="34" charset="0"/>
                <a:cs typeface="Open Sans" panose="020B0606030504020204" pitchFamily="34" charset="0"/>
              </a:rPr>
              <a:t>[order(</a:t>
            </a:r>
            <a:r>
              <a:rPr lang="en-US" sz="2900" dirty="0" err="1">
                <a:latin typeface="Open Sans" panose="020B0606030504020204" pitchFamily="34" charset="0"/>
                <a:ea typeface="Open Sans" panose="020B0606030504020204" pitchFamily="34" charset="0"/>
                <a:cs typeface="Open Sans" panose="020B0606030504020204" pitchFamily="34" charset="0"/>
              </a:rPr>
              <a:t>hdata$rtdmy</a:t>
            </a:r>
            <a:r>
              <a:rPr lang="en-US" sz="2900" dirty="0">
                <a:latin typeface="Open Sans" panose="020B0606030504020204" pitchFamily="34" charset="0"/>
                <a:ea typeface="Open Sans" panose="020B0606030504020204" pitchFamily="34" charset="0"/>
                <a:cs typeface="Open Sans" panose="020B0606030504020204" pitchFamily="34" charset="0"/>
              </a:rPr>
              <a:t>, decreasing = TRUE), ][1,]</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onpldate</a:t>
            </a:r>
            <a:r>
              <a:rPr lang="en-US" sz="2900" dirty="0">
                <a:latin typeface="Open Sans" panose="020B0606030504020204" pitchFamily="34" charset="0"/>
                <a:ea typeface="Open Sans" panose="020B0606030504020204" pitchFamily="34" charset="0"/>
                <a:cs typeface="Open Sans" panose="020B0606030504020204" pitchFamily="34" charset="0"/>
              </a:rPr>
              <a:t> &lt;- </a:t>
            </a:r>
            <a:r>
              <a:rPr lang="en-US" sz="2900" dirty="0" err="1">
                <a:latin typeface="Open Sans" panose="020B0606030504020204" pitchFamily="34" charset="0"/>
                <a:ea typeface="Open Sans" panose="020B0606030504020204" pitchFamily="34" charset="0"/>
                <a:cs typeface="Open Sans" panose="020B0606030504020204" pitchFamily="34" charset="0"/>
              </a:rPr>
              <a:t>rbind</a:t>
            </a:r>
            <a:r>
              <a:rPr lang="en-US" sz="2900" dirty="0">
                <a:latin typeface="Open Sans" panose="020B0606030504020204" pitchFamily="34" charset="0"/>
                <a:ea typeface="Open Sans" panose="020B0606030504020204" pitchFamily="34" charset="0"/>
                <a:cs typeface="Open Sans" panose="020B0606030504020204" pitchFamily="34" charset="0"/>
              </a:rPr>
              <a:t>(</a:t>
            </a:r>
            <a:r>
              <a:rPr lang="en-US" sz="2900" dirty="0" err="1">
                <a:latin typeface="Open Sans" panose="020B0606030504020204" pitchFamily="34" charset="0"/>
                <a:ea typeface="Open Sans" panose="020B0606030504020204" pitchFamily="34" charset="0"/>
                <a:cs typeface="Open Sans" panose="020B0606030504020204" pitchFamily="34" charset="0"/>
              </a:rPr>
              <a:t>onpldate</a:t>
            </a:r>
            <a:r>
              <a:rPr lang="en-US" sz="2900" dirty="0">
                <a:latin typeface="Open Sans" panose="020B0606030504020204" pitchFamily="34" charset="0"/>
                <a:ea typeface="Open Sans" panose="020B0606030504020204" pitchFamily="34" charset="0"/>
                <a:cs typeface="Open Sans" panose="020B0606030504020204" pitchFamily="34" charset="0"/>
              </a:rPr>
              <a:t>, </a:t>
            </a:r>
            <a:r>
              <a:rPr lang="en-US" sz="2900" dirty="0" err="1">
                <a:latin typeface="Open Sans" panose="020B0606030504020204" pitchFamily="34" charset="0"/>
                <a:ea typeface="Open Sans" panose="020B0606030504020204" pitchFamily="34" charset="0"/>
                <a:cs typeface="Open Sans" panose="020B0606030504020204" pitchFamily="34" charset="0"/>
              </a:rPr>
              <a:t>hdata</a:t>
            </a:r>
            <a:r>
              <a:rPr lang="en-US" sz="2900" dirty="0">
                <a:latin typeface="Open Sans" panose="020B0606030504020204" pitchFamily="34" charset="0"/>
                <a:ea typeface="Open Sans" panose="020B0606030504020204" pitchFamily="34" charset="0"/>
                <a:cs typeface="Open Sans" panose="020B0606030504020204" pitchFamily="34" charset="0"/>
              </a:rPr>
              <a:t>)</a:t>
            </a:r>
          </a:p>
          <a:p>
            <a:pPr marL="457200" lvl="1" indent="0">
              <a:buNone/>
            </a:pPr>
            <a:r>
              <a:rPr lang="en-US" sz="2900" dirty="0">
                <a:latin typeface="Open Sans" panose="020B0606030504020204" pitchFamily="34" charset="0"/>
                <a:ea typeface="Open Sans" panose="020B0606030504020204" pitchFamily="34" charset="0"/>
                <a:cs typeface="Open Sans" panose="020B0606030504020204" pitchFamily="34" charset="0"/>
              </a:rPr>
              <a:t>}</a:t>
            </a:r>
          </a:p>
          <a:p>
            <a:endParaRPr lang="en-US" sz="29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900" dirty="0">
                <a:latin typeface="Open Sans" panose="020B0606030504020204" pitchFamily="34" charset="0"/>
                <a:ea typeface="Open Sans" panose="020B0606030504020204" pitchFamily="34" charset="0"/>
                <a:cs typeface="Open Sans" panose="020B0606030504020204" pitchFamily="34" charset="0"/>
              </a:rPr>
              <a:t>head(</a:t>
            </a:r>
            <a:r>
              <a:rPr lang="en-US" sz="2900" dirty="0" err="1">
                <a:latin typeface="Open Sans" panose="020B0606030504020204" pitchFamily="34" charset="0"/>
                <a:ea typeface="Open Sans" panose="020B0606030504020204" pitchFamily="34" charset="0"/>
                <a:cs typeface="Open Sans" panose="020B0606030504020204" pitchFamily="34" charset="0"/>
              </a:rPr>
              <a:t>onpldate</a:t>
            </a:r>
            <a:r>
              <a:rPr lang="en-US" sz="29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2900" dirty="0">
                <a:latin typeface="Open Sans" panose="020B0606030504020204" pitchFamily="34" charset="0"/>
                <a:ea typeface="Open Sans" panose="020B0606030504020204" pitchFamily="34" charset="0"/>
                <a:cs typeface="Open Sans" panose="020B0606030504020204" pitchFamily="34" charset="0"/>
              </a:rPr>
              <a:t>str(</a:t>
            </a:r>
            <a:r>
              <a:rPr lang="en-US" sz="2900" dirty="0" err="1">
                <a:latin typeface="Open Sans" panose="020B0606030504020204" pitchFamily="34" charset="0"/>
                <a:ea typeface="Open Sans" panose="020B0606030504020204" pitchFamily="34" charset="0"/>
                <a:cs typeface="Open Sans" panose="020B0606030504020204" pitchFamily="34" charset="0"/>
              </a:rPr>
              <a:t>onpldate</a:t>
            </a:r>
            <a:r>
              <a:rPr lang="en-US" sz="29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2900" dirty="0">
                <a:latin typeface="Open Sans" panose="020B0606030504020204" pitchFamily="34" charset="0"/>
                <a:ea typeface="Open Sans" panose="020B0606030504020204" pitchFamily="34" charset="0"/>
                <a:cs typeface="Open Sans" panose="020B0606030504020204" pitchFamily="34" charset="0"/>
              </a:rPr>
              <a:t>onpldate$f0m &lt;- </a:t>
            </a:r>
            <a:r>
              <a:rPr lang="en-US" sz="2900" dirty="0" err="1">
                <a:latin typeface="Open Sans" panose="020B0606030504020204" pitchFamily="34" charset="0"/>
                <a:ea typeface="Open Sans" panose="020B0606030504020204" pitchFamily="34" charset="0"/>
                <a:cs typeface="Open Sans" panose="020B0606030504020204" pitchFamily="34" charset="0"/>
              </a:rPr>
              <a:t>month.abb</a:t>
            </a:r>
            <a:r>
              <a:rPr lang="en-US" sz="2900" dirty="0">
                <a:latin typeface="Open Sans" panose="020B0606030504020204" pitchFamily="34" charset="0"/>
                <a:ea typeface="Open Sans" panose="020B0606030504020204" pitchFamily="34" charset="0"/>
                <a:cs typeface="Open Sans" panose="020B0606030504020204" pitchFamily="34" charset="0"/>
              </a:rPr>
              <a:t>[</a:t>
            </a:r>
            <a:r>
              <a:rPr lang="en-US" sz="2900" dirty="0" err="1">
                <a:latin typeface="Open Sans" panose="020B0606030504020204" pitchFamily="34" charset="0"/>
                <a:ea typeface="Open Sans" panose="020B0606030504020204" pitchFamily="34" charset="0"/>
                <a:cs typeface="Open Sans" panose="020B0606030504020204" pitchFamily="34" charset="0"/>
              </a:rPr>
              <a:t>onpldate$pmnth</a:t>
            </a:r>
            <a:r>
              <a:rPr lang="en-US" sz="2900" dirty="0">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ontent Placeholder 8">
            <a:extLst>
              <a:ext uri="{FF2B5EF4-FFF2-40B4-BE49-F238E27FC236}">
                <a16:creationId xmlns:a16="http://schemas.microsoft.com/office/drawing/2014/main" id="{495CA367-3ABA-4535-B895-DDB05CA7EC4F}"/>
              </a:ext>
            </a:extLst>
          </p:cNvPr>
          <p:cNvSpPr txBox="1">
            <a:spLocks/>
          </p:cNvSpPr>
          <p:nvPr/>
        </p:nvSpPr>
        <p:spPr>
          <a:xfrm>
            <a:off x="783672" y="1543856"/>
            <a:ext cx="10075877" cy="95410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order to generate bar graphs of yield by month we need to convert the dates into month abbreviations. We achieve this by splitting the dates to get the month number then we use the function </a:t>
            </a:r>
            <a:r>
              <a:rPr lang="en-US" dirty="0" err="1"/>
              <a:t>month.abb</a:t>
            </a:r>
            <a:r>
              <a:rPr lang="en-US" dirty="0"/>
              <a:t> (</a:t>
            </a:r>
            <a:r>
              <a:rPr lang="en-GB" dirty="0"/>
              <a:t>an inbuilt R constant) </a:t>
            </a:r>
            <a:r>
              <a:rPr lang="en-US" dirty="0"/>
              <a:t>to convert this number into the month abbreviation:</a:t>
            </a:r>
          </a:p>
          <a:p>
            <a:endParaRPr lang="en-US" dirty="0"/>
          </a:p>
        </p:txBody>
      </p:sp>
    </p:spTree>
    <p:extLst>
      <p:ext uri="{BB962C8B-B14F-4D97-AF65-F5344CB8AC3E}">
        <p14:creationId xmlns:p14="http://schemas.microsoft.com/office/powerpoint/2010/main" val="215952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Content Placeholder 8">
            <a:extLst>
              <a:ext uri="{FF2B5EF4-FFF2-40B4-BE49-F238E27FC236}">
                <a16:creationId xmlns:a16="http://schemas.microsoft.com/office/drawing/2014/main" id="{0EB29A26-17C4-465C-B930-47CFBDA71CFC}"/>
              </a:ext>
            </a:extLst>
          </p:cNvPr>
          <p:cNvSpPr>
            <a:spLocks noGrp="1"/>
          </p:cNvSpPr>
          <p:nvPr>
            <p:ph idx="1"/>
          </p:nvPr>
        </p:nvSpPr>
        <p:spPr>
          <a:xfrm>
            <a:off x="813033" y="1638338"/>
            <a:ext cx="10369492" cy="1001465"/>
          </a:xfrm>
        </p:spPr>
        <p:txBody>
          <a:bodyPr>
            <a:normAutofit fontScale="70000" lnSpcReduction="20000"/>
          </a:bodyPr>
          <a:lstStyle/>
          <a:p>
            <a:r>
              <a:rPr lang="en-US" dirty="0"/>
              <a:t>Often times you will want to reshape your data frame from wide to ‘longer’ layouts or vice versa. In our case for plotting we need to have a column that gives us the yield (by treatment type) alongside the value in a separate column. Therefore, since our data is in wide format, we use the </a:t>
            </a:r>
            <a:r>
              <a:rPr lang="en-US" dirty="0" err="1"/>
              <a:t>tidyr</a:t>
            </a:r>
            <a:r>
              <a:rPr lang="en-US" dirty="0"/>
              <a:t> function “gather” to reshape our data into long format, favorable for plotting.</a:t>
            </a:r>
          </a:p>
          <a:p>
            <a:endParaRPr lang="en-US" dirty="0"/>
          </a:p>
        </p:txBody>
      </p:sp>
      <p:sp>
        <p:nvSpPr>
          <p:cNvPr id="2" name="TextBox 1">
            <a:extLst>
              <a:ext uri="{FF2B5EF4-FFF2-40B4-BE49-F238E27FC236}">
                <a16:creationId xmlns:a16="http://schemas.microsoft.com/office/drawing/2014/main" id="{CC82D73A-3F91-4E8E-B7C6-D1081F7FB642}"/>
              </a:ext>
            </a:extLst>
          </p:cNvPr>
          <p:cNvSpPr txBox="1"/>
          <p:nvPr/>
        </p:nvSpPr>
        <p:spPr>
          <a:xfrm>
            <a:off x="4026716" y="704675"/>
            <a:ext cx="4848836" cy="523220"/>
          </a:xfrm>
          <a:prstGeom prst="rect">
            <a:avLst/>
          </a:prstGeom>
          <a:noFill/>
        </p:spPr>
        <p:txBody>
          <a:bodyPr wrap="square" rtlCol="0">
            <a:spAutoFit/>
          </a:bodyPr>
          <a:lstStyle/>
          <a:p>
            <a:r>
              <a:rPr lang="en-GB" sz="2800" dirty="0"/>
              <a:t>Reshaping your data frame</a:t>
            </a:r>
            <a:endParaRPr lang="en-US" sz="2800" dirty="0"/>
          </a:p>
        </p:txBody>
      </p:sp>
      <p:sp>
        <p:nvSpPr>
          <p:cNvPr id="3" name="TextBox 2">
            <a:extLst>
              <a:ext uri="{FF2B5EF4-FFF2-40B4-BE49-F238E27FC236}">
                <a16:creationId xmlns:a16="http://schemas.microsoft.com/office/drawing/2014/main" id="{FC8E22F8-5BB4-42CE-890F-B154DE31E4C7}"/>
              </a:ext>
            </a:extLst>
          </p:cNvPr>
          <p:cNvSpPr txBox="1"/>
          <p:nvPr/>
        </p:nvSpPr>
        <p:spPr>
          <a:xfrm>
            <a:off x="2088859" y="2660729"/>
            <a:ext cx="8263156" cy="2462213"/>
          </a:xfrm>
          <a:prstGeom prst="rect">
            <a:avLst/>
          </a:prstGeom>
          <a:solidFill>
            <a:schemeClr val="accent6">
              <a:lumMod val="20000"/>
              <a:lumOff val="80000"/>
            </a:schemeClr>
          </a:solid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#change the layout of data</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#gather</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err="1">
                <a:latin typeface="Open Sans" panose="020B0606030504020204" pitchFamily="34" charset="0"/>
                <a:ea typeface="Open Sans" panose="020B0606030504020204" pitchFamily="34" charset="0"/>
                <a:cs typeface="Open Sans" panose="020B0606030504020204" pitchFamily="34" charset="0"/>
              </a:rPr>
              <a:t>pldate</a:t>
            </a:r>
            <a:r>
              <a:rPr lang="en-US" sz="1400" dirty="0">
                <a:latin typeface="Open Sans" panose="020B0606030504020204" pitchFamily="34" charset="0"/>
                <a:ea typeface="Open Sans" panose="020B0606030504020204" pitchFamily="34" charset="0"/>
                <a:cs typeface="Open Sans" panose="020B0606030504020204" pitchFamily="34" charset="0"/>
              </a:rPr>
              <a:t> &lt;- </a:t>
            </a:r>
            <a:r>
              <a:rPr lang="en-US" sz="1400" dirty="0" err="1">
                <a:latin typeface="Open Sans" panose="020B0606030504020204" pitchFamily="34" charset="0"/>
                <a:ea typeface="Open Sans" panose="020B0606030504020204" pitchFamily="34" charset="0"/>
                <a:cs typeface="Open Sans" panose="020B0606030504020204" pitchFamily="34" charset="0"/>
              </a:rPr>
              <a:t>onpldate</a:t>
            </a:r>
            <a:r>
              <a:rPr lang="en-US" sz="1400" dirty="0">
                <a:latin typeface="Open Sans" panose="020B0606030504020204" pitchFamily="34" charset="0"/>
                <a:ea typeface="Open Sans" panose="020B0606030504020204" pitchFamily="34" charset="0"/>
                <a:cs typeface="Open Sans" panose="020B0606030504020204" pitchFamily="34" charset="0"/>
              </a:rPr>
              <a:t> %&gt;% </a:t>
            </a:r>
            <a:r>
              <a:rPr lang="en-US" sz="1400" dirty="0" err="1">
                <a:latin typeface="Open Sans" panose="020B0606030504020204" pitchFamily="34" charset="0"/>
                <a:ea typeface="Open Sans" panose="020B0606030504020204" pitchFamily="34" charset="0"/>
                <a:cs typeface="Open Sans" panose="020B0606030504020204" pitchFamily="34" charset="0"/>
              </a:rPr>
              <a:t>tidyr</a:t>
            </a:r>
            <a:r>
              <a:rPr lang="en-US" sz="1400" dirty="0">
                <a:latin typeface="Open Sans" panose="020B0606030504020204" pitchFamily="34" charset="0"/>
                <a:ea typeface="Open Sans" panose="020B0606030504020204" pitchFamily="34" charset="0"/>
                <a:cs typeface="Open Sans" panose="020B0606030504020204" pitchFamily="34" charset="0"/>
              </a:rPr>
              <a:t>::gather(harvest, yield, </a:t>
            </a:r>
            <a:r>
              <a:rPr lang="en-US" sz="1400" dirty="0" err="1">
                <a:latin typeface="Open Sans" panose="020B0606030504020204" pitchFamily="34" charset="0"/>
                <a:ea typeface="Open Sans" panose="020B0606030504020204" pitchFamily="34" charset="0"/>
                <a:cs typeface="Open Sans" panose="020B0606030504020204" pitchFamily="34" charset="0"/>
              </a:rPr>
              <a:t>yield_SSR</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yield_CON</a:t>
            </a:r>
            <a:r>
              <a:rPr lang="en-US" sz="1400" dirty="0">
                <a:latin typeface="Open Sans" panose="020B0606030504020204" pitchFamily="34" charset="0"/>
                <a:ea typeface="Open Sans" panose="020B0606030504020204" pitchFamily="34" charset="0"/>
                <a:cs typeface="Open Sans" panose="020B0606030504020204" pitchFamily="34" charset="0"/>
              </a:rPr>
              <a:t>)</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err="1">
                <a:latin typeface="Open Sans" panose="020B0606030504020204" pitchFamily="34" charset="0"/>
                <a:ea typeface="Open Sans" panose="020B0606030504020204" pitchFamily="34" charset="0"/>
                <a:cs typeface="Open Sans" panose="020B0606030504020204" pitchFamily="34" charset="0"/>
              </a:rPr>
              <a:t>pldate$harvest</a:t>
            </a:r>
            <a:r>
              <a:rPr lang="en-US" sz="1400" dirty="0">
                <a:latin typeface="Open Sans" panose="020B0606030504020204" pitchFamily="34" charset="0"/>
                <a:ea typeface="Open Sans" panose="020B0606030504020204" pitchFamily="34" charset="0"/>
                <a:cs typeface="Open Sans" panose="020B0606030504020204" pitchFamily="34" charset="0"/>
              </a:rPr>
              <a:t> &lt;- </a:t>
            </a:r>
            <a:r>
              <a:rPr lang="en-US" sz="1400" dirty="0" err="1">
                <a:latin typeface="Open Sans" panose="020B0606030504020204" pitchFamily="34" charset="0"/>
                <a:ea typeface="Open Sans" panose="020B0606030504020204" pitchFamily="34" charset="0"/>
                <a:cs typeface="Open Sans" panose="020B0606030504020204" pitchFamily="34" charset="0"/>
              </a:rPr>
              <a:t>as.character</a:t>
            </a:r>
            <a:r>
              <a:rPr lang="en-US" sz="1400" dirty="0">
                <a:latin typeface="Open Sans" panose="020B0606030504020204" pitchFamily="34" charset="0"/>
                <a:ea typeface="Open Sans" panose="020B0606030504020204" pitchFamily="34" charset="0"/>
                <a:cs typeface="Open Sans" panose="020B0606030504020204" pitchFamily="34" charset="0"/>
              </a:rPr>
              <a:t>(</a:t>
            </a:r>
            <a:r>
              <a:rPr lang="en-US" sz="1400" dirty="0" err="1">
                <a:latin typeface="Open Sans" panose="020B0606030504020204" pitchFamily="34" charset="0"/>
                <a:ea typeface="Open Sans" panose="020B0606030504020204" pitchFamily="34" charset="0"/>
                <a:cs typeface="Open Sans" panose="020B0606030504020204" pitchFamily="34" charset="0"/>
              </a:rPr>
              <a:t>pldate$harvest</a:t>
            </a:r>
            <a:r>
              <a:rPr lang="en-US" sz="1400" dirty="0">
                <a:latin typeface="Open Sans" panose="020B0606030504020204" pitchFamily="34" charset="0"/>
                <a:ea typeface="Open Sans" panose="020B0606030504020204" pitchFamily="34" charset="0"/>
                <a:cs typeface="Open Sans" panose="020B0606030504020204" pitchFamily="34" charset="0"/>
              </a:rPr>
              <a:t>)</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err="1">
                <a:latin typeface="Open Sans" panose="020B0606030504020204" pitchFamily="34" charset="0"/>
                <a:ea typeface="Open Sans" panose="020B0606030504020204" pitchFamily="34" charset="0"/>
                <a:cs typeface="Open Sans" panose="020B0606030504020204" pitchFamily="34" charset="0"/>
              </a:rPr>
              <a:t>pldate$harvest</a:t>
            </a:r>
            <a:r>
              <a:rPr lang="en-US" sz="1400" dirty="0">
                <a:latin typeface="Open Sans" panose="020B0606030504020204" pitchFamily="34" charset="0"/>
                <a:ea typeface="Open Sans" panose="020B0606030504020204" pitchFamily="34" charset="0"/>
                <a:cs typeface="Open Sans" panose="020B0606030504020204" pitchFamily="34" charset="0"/>
              </a:rPr>
              <a:t>[</a:t>
            </a:r>
            <a:r>
              <a:rPr lang="en-US" sz="1400" dirty="0" err="1">
                <a:latin typeface="Open Sans" panose="020B0606030504020204" pitchFamily="34" charset="0"/>
                <a:ea typeface="Open Sans" panose="020B0606030504020204" pitchFamily="34" charset="0"/>
                <a:cs typeface="Open Sans" panose="020B0606030504020204" pitchFamily="34" charset="0"/>
              </a:rPr>
              <a:t>pldate$harvest</a:t>
            </a:r>
            <a:r>
              <a:rPr lang="en-US" sz="1400" dirty="0">
                <a:latin typeface="Open Sans" panose="020B0606030504020204" pitchFamily="34" charset="0"/>
                <a:ea typeface="Open Sans" panose="020B0606030504020204" pitchFamily="34" charset="0"/>
                <a:cs typeface="Open Sans" panose="020B0606030504020204" pitchFamily="34" charset="0"/>
              </a:rPr>
              <a:t> == "</a:t>
            </a:r>
            <a:r>
              <a:rPr lang="en-US" sz="1400" dirty="0" err="1">
                <a:latin typeface="Open Sans" panose="020B0606030504020204" pitchFamily="34" charset="0"/>
                <a:ea typeface="Open Sans" panose="020B0606030504020204" pitchFamily="34" charset="0"/>
                <a:cs typeface="Open Sans" panose="020B0606030504020204" pitchFamily="34" charset="0"/>
              </a:rPr>
              <a:t>yield_SSR</a:t>
            </a:r>
            <a:r>
              <a:rPr lang="en-US" sz="1400" dirty="0">
                <a:latin typeface="Open Sans" panose="020B0606030504020204" pitchFamily="34" charset="0"/>
                <a:ea typeface="Open Sans" panose="020B0606030504020204" pitchFamily="34" charset="0"/>
                <a:cs typeface="Open Sans" panose="020B0606030504020204" pitchFamily="34" charset="0"/>
              </a:rPr>
              <a:t>"] &lt;- "SSR"</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err="1">
                <a:latin typeface="Open Sans" panose="020B0606030504020204" pitchFamily="34" charset="0"/>
                <a:ea typeface="Open Sans" panose="020B0606030504020204" pitchFamily="34" charset="0"/>
                <a:cs typeface="Open Sans" panose="020B0606030504020204" pitchFamily="34" charset="0"/>
              </a:rPr>
              <a:t>pldate$harvest</a:t>
            </a:r>
            <a:r>
              <a:rPr lang="en-US" sz="1400" dirty="0">
                <a:latin typeface="Open Sans" panose="020B0606030504020204" pitchFamily="34" charset="0"/>
                <a:ea typeface="Open Sans" panose="020B0606030504020204" pitchFamily="34" charset="0"/>
                <a:cs typeface="Open Sans" panose="020B0606030504020204" pitchFamily="34" charset="0"/>
              </a:rPr>
              <a:t>[</a:t>
            </a:r>
            <a:r>
              <a:rPr lang="en-US" sz="1400" dirty="0" err="1">
                <a:latin typeface="Open Sans" panose="020B0606030504020204" pitchFamily="34" charset="0"/>
                <a:ea typeface="Open Sans" panose="020B0606030504020204" pitchFamily="34" charset="0"/>
                <a:cs typeface="Open Sans" panose="020B0606030504020204" pitchFamily="34" charset="0"/>
              </a:rPr>
              <a:t>pldate$harvest</a:t>
            </a:r>
            <a:r>
              <a:rPr lang="en-US" sz="1400" dirty="0">
                <a:latin typeface="Open Sans" panose="020B0606030504020204" pitchFamily="34" charset="0"/>
                <a:ea typeface="Open Sans" panose="020B0606030504020204" pitchFamily="34" charset="0"/>
                <a:cs typeface="Open Sans" panose="020B0606030504020204" pitchFamily="34" charset="0"/>
              </a:rPr>
              <a:t> == "</a:t>
            </a:r>
            <a:r>
              <a:rPr lang="en-US" sz="1400" dirty="0" err="1">
                <a:latin typeface="Open Sans" panose="020B0606030504020204" pitchFamily="34" charset="0"/>
                <a:ea typeface="Open Sans" panose="020B0606030504020204" pitchFamily="34" charset="0"/>
                <a:cs typeface="Open Sans" panose="020B0606030504020204" pitchFamily="34" charset="0"/>
              </a:rPr>
              <a:t>yield_CON</a:t>
            </a:r>
            <a:r>
              <a:rPr lang="en-US" sz="1400" dirty="0">
                <a:latin typeface="Open Sans" panose="020B0606030504020204" pitchFamily="34" charset="0"/>
                <a:ea typeface="Open Sans" panose="020B0606030504020204" pitchFamily="34" charset="0"/>
                <a:cs typeface="Open Sans" panose="020B0606030504020204" pitchFamily="34" charset="0"/>
              </a:rPr>
              <a:t>"] &lt;- "Control"</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err="1">
                <a:latin typeface="Open Sans" panose="020B0606030504020204" pitchFamily="34" charset="0"/>
                <a:ea typeface="Open Sans" panose="020B0606030504020204" pitchFamily="34" charset="0"/>
                <a:cs typeface="Open Sans" panose="020B0606030504020204" pitchFamily="34" charset="0"/>
              </a:rPr>
              <a:t>hvstpldate</a:t>
            </a:r>
            <a:r>
              <a:rPr lang="en-US" sz="1400" dirty="0">
                <a:latin typeface="Open Sans" panose="020B0606030504020204" pitchFamily="34" charset="0"/>
                <a:ea typeface="Open Sans" panose="020B0606030504020204" pitchFamily="34" charset="0"/>
                <a:cs typeface="Open Sans" panose="020B0606030504020204" pitchFamily="34" charset="0"/>
              </a:rPr>
              <a:t> &lt;- </a:t>
            </a:r>
            <a:r>
              <a:rPr lang="en-US" sz="1400" dirty="0" err="1">
                <a:latin typeface="Open Sans" panose="020B0606030504020204" pitchFamily="34" charset="0"/>
                <a:ea typeface="Open Sans" panose="020B0606030504020204" pitchFamily="34" charset="0"/>
                <a:cs typeface="Open Sans" panose="020B0606030504020204" pitchFamily="34" charset="0"/>
              </a:rPr>
              <a:t>pldate</a:t>
            </a:r>
            <a:r>
              <a:rPr lang="en-US" sz="1400" dirty="0">
                <a:latin typeface="Open Sans" panose="020B0606030504020204" pitchFamily="34" charset="0"/>
                <a:ea typeface="Open Sans" panose="020B0606030504020204" pitchFamily="34" charset="0"/>
                <a:cs typeface="Open Sans" panose="020B0606030504020204" pitchFamily="34" charset="0"/>
              </a:rPr>
              <a:t> %&gt;% </a:t>
            </a:r>
            <a:r>
              <a:rPr lang="en-US" sz="1400" dirty="0" err="1">
                <a:latin typeface="Open Sans" panose="020B0606030504020204" pitchFamily="34" charset="0"/>
                <a:ea typeface="Open Sans" panose="020B0606030504020204" pitchFamily="34" charset="0"/>
                <a:cs typeface="Open Sans" panose="020B0606030504020204" pitchFamily="34" charset="0"/>
              </a:rPr>
              <a:t>tidyr</a:t>
            </a:r>
            <a:r>
              <a:rPr lang="en-US" sz="1400" dirty="0">
                <a:latin typeface="Open Sans" panose="020B0606030504020204" pitchFamily="34" charset="0"/>
                <a:ea typeface="Open Sans" panose="020B0606030504020204" pitchFamily="34" charset="0"/>
                <a:cs typeface="Open Sans" panose="020B0606030504020204" pitchFamily="34" charset="0"/>
              </a:rPr>
              <a:t>::gather(diff, days, </a:t>
            </a:r>
            <a:r>
              <a:rPr lang="en-US" sz="1400" dirty="0" err="1">
                <a:latin typeface="Open Sans" panose="020B0606030504020204" pitchFamily="34" charset="0"/>
                <a:ea typeface="Open Sans" panose="020B0606030504020204" pitchFamily="34" charset="0"/>
                <a:cs typeface="Open Sans" panose="020B0606030504020204" pitchFamily="34" charset="0"/>
              </a:rPr>
              <a:t>diffeffH</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diffeffC</a:t>
            </a:r>
            <a:r>
              <a:rPr lang="en-US" sz="1400" dirty="0">
                <a:latin typeface="Open Sans" panose="020B0606030504020204" pitchFamily="34" charset="0"/>
                <a:ea typeface="Open Sans" panose="020B0606030504020204" pitchFamily="34" charset="0"/>
                <a:cs typeface="Open Sans" panose="020B0606030504020204" pitchFamily="34" charset="0"/>
              </a:rPr>
              <a:t>)</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head(</a:t>
            </a:r>
            <a:r>
              <a:rPr lang="en-US" sz="1400" dirty="0" err="1">
                <a:latin typeface="Open Sans" panose="020B0606030504020204" pitchFamily="34" charset="0"/>
                <a:ea typeface="Open Sans" panose="020B0606030504020204" pitchFamily="34" charset="0"/>
                <a:cs typeface="Open Sans" panose="020B0606030504020204" pitchFamily="34" charset="0"/>
              </a:rPr>
              <a:t>hvstpldate</a:t>
            </a:r>
            <a:r>
              <a:rPr lang="en-US" sz="1400" dirty="0">
                <a:latin typeface="Open Sans" panose="020B0606030504020204" pitchFamily="34" charset="0"/>
                <a:ea typeface="Open Sans" panose="020B0606030504020204" pitchFamily="34" charset="0"/>
                <a:cs typeface="Open Sans" panose="020B0606030504020204" pitchFamily="34" charset="0"/>
              </a:rPr>
              <a:t>)</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 </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hvstpldate2 &lt;- </a:t>
            </a:r>
            <a:r>
              <a:rPr lang="en-US" sz="1400" dirty="0" err="1">
                <a:latin typeface="Open Sans" panose="020B0606030504020204" pitchFamily="34" charset="0"/>
                <a:ea typeface="Open Sans" panose="020B0606030504020204" pitchFamily="34" charset="0"/>
                <a:cs typeface="Open Sans" panose="020B0606030504020204" pitchFamily="34" charset="0"/>
              </a:rPr>
              <a:t>hvstpldate</a:t>
            </a:r>
            <a:r>
              <a:rPr lang="en-US" sz="1400" dirty="0">
                <a:latin typeface="Open Sans" panose="020B0606030504020204" pitchFamily="34" charset="0"/>
                <a:ea typeface="Open Sans" panose="020B0606030504020204" pitchFamily="34" charset="0"/>
                <a:cs typeface="Open Sans" panose="020B0606030504020204" pitchFamily="34" charset="0"/>
              </a:rPr>
              <a:t> %&gt;% </a:t>
            </a:r>
            <a:r>
              <a:rPr lang="en-US" sz="1400" dirty="0" err="1">
                <a:latin typeface="Open Sans" panose="020B0606030504020204" pitchFamily="34" charset="0"/>
                <a:ea typeface="Open Sans" panose="020B0606030504020204" pitchFamily="34" charset="0"/>
                <a:cs typeface="Open Sans" panose="020B0606030504020204" pitchFamily="34" charset="0"/>
              </a:rPr>
              <a:t>tidyr</a:t>
            </a:r>
            <a:r>
              <a:rPr lang="en-US" sz="1400" dirty="0">
                <a:latin typeface="Open Sans" panose="020B0606030504020204" pitchFamily="34" charset="0"/>
                <a:ea typeface="Open Sans" panose="020B0606030504020204" pitchFamily="34" charset="0"/>
                <a:cs typeface="Open Sans" panose="020B0606030504020204" pitchFamily="34" charset="0"/>
              </a:rPr>
              <a:t>::gather(</a:t>
            </a:r>
            <a:r>
              <a:rPr lang="en-US" sz="1400" dirty="0" err="1">
                <a:latin typeface="Open Sans" panose="020B0606030504020204" pitchFamily="34" charset="0"/>
                <a:ea typeface="Open Sans" panose="020B0606030504020204" pitchFamily="34" charset="0"/>
                <a:cs typeface="Open Sans" panose="020B0606030504020204" pitchFamily="34" charset="0"/>
              </a:rPr>
              <a:t>hvstype</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daterc</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HarvestDate_SSR</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HarvestDate_CON</a:t>
            </a:r>
            <a:r>
              <a:rPr lang="en-US" sz="1400" dirty="0">
                <a:latin typeface="Open Sans" panose="020B0606030504020204" pitchFamily="34" charset="0"/>
                <a:ea typeface="Open Sans" panose="020B0606030504020204" pitchFamily="34" charset="0"/>
                <a:cs typeface="Open Sans" panose="020B0606030504020204" pitchFamily="34" charset="0"/>
              </a:rPr>
              <a:t>)</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head(hvstpldate2)</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C5825A5B-E5C4-41FA-88C5-088E6CE62BF0}"/>
              </a:ext>
            </a:extLst>
          </p:cNvPr>
          <p:cNvSpPr txBox="1"/>
          <p:nvPr/>
        </p:nvSpPr>
        <p:spPr>
          <a:xfrm>
            <a:off x="3078760" y="5476550"/>
            <a:ext cx="7273255" cy="923330"/>
          </a:xfrm>
          <a:prstGeom prst="rect">
            <a:avLst/>
          </a:prstGeom>
          <a:solidFill>
            <a:schemeClr val="accent6">
              <a:lumMod val="75000"/>
            </a:schemeClr>
          </a:solidFill>
        </p:spPr>
        <p:txBody>
          <a:bodyPr wrap="square" rtlCol="0">
            <a:spAutoFit/>
          </a:bodyPr>
          <a:lstStyle/>
          <a:p>
            <a:endParaRPr lang="en-GB" dirty="0"/>
          </a:p>
          <a:p>
            <a:r>
              <a:rPr lang="en-GB" dirty="0"/>
              <a:t>Discuss how to use the </a:t>
            </a:r>
            <a:r>
              <a:rPr lang="en-GB" dirty="0" err="1"/>
              <a:t>tidyr</a:t>
            </a:r>
            <a:r>
              <a:rPr lang="en-GB" dirty="0"/>
              <a:t> function “spread”</a:t>
            </a:r>
          </a:p>
          <a:p>
            <a:endParaRPr lang="en-US" dirty="0"/>
          </a:p>
        </p:txBody>
      </p:sp>
      <p:pic>
        <p:nvPicPr>
          <p:cNvPr id="8" name="Picture 7">
            <a:extLst>
              <a:ext uri="{FF2B5EF4-FFF2-40B4-BE49-F238E27FC236}">
                <a16:creationId xmlns:a16="http://schemas.microsoft.com/office/drawing/2014/main" id="{914D55A2-854F-4CC2-93AF-477FBEF8B746}"/>
              </a:ext>
            </a:extLst>
          </p:cNvPr>
          <p:cNvPicPr>
            <a:picLocks noChangeAspect="1"/>
          </p:cNvPicPr>
          <p:nvPr/>
        </p:nvPicPr>
        <p:blipFill>
          <a:blip r:embed="rId4"/>
          <a:stretch>
            <a:fillRect/>
          </a:stretch>
        </p:blipFill>
        <p:spPr>
          <a:xfrm>
            <a:off x="1698968" y="5122942"/>
            <a:ext cx="1196611" cy="1630547"/>
          </a:xfrm>
          <a:prstGeom prst="rect">
            <a:avLst/>
          </a:prstGeom>
        </p:spPr>
      </p:pic>
    </p:spTree>
    <p:extLst>
      <p:ext uri="{BB962C8B-B14F-4D97-AF65-F5344CB8AC3E}">
        <p14:creationId xmlns:p14="http://schemas.microsoft.com/office/powerpoint/2010/main" val="356422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Content Placeholder 8">
            <a:extLst>
              <a:ext uri="{FF2B5EF4-FFF2-40B4-BE49-F238E27FC236}">
                <a16:creationId xmlns:a16="http://schemas.microsoft.com/office/drawing/2014/main" id="{0EB29A26-17C4-465C-B930-47CFBDA71CFC}"/>
              </a:ext>
            </a:extLst>
          </p:cNvPr>
          <p:cNvSpPr>
            <a:spLocks noGrp="1"/>
          </p:cNvSpPr>
          <p:nvPr>
            <p:ph idx="1"/>
          </p:nvPr>
        </p:nvSpPr>
        <p:spPr>
          <a:xfrm>
            <a:off x="838200" y="1825625"/>
            <a:ext cx="10101044" cy="1603375"/>
          </a:xfrm>
        </p:spPr>
        <p:txBody>
          <a:bodyPr>
            <a:normAutofit fontScale="77500" lnSpcReduction="20000"/>
          </a:bodyPr>
          <a:lstStyle/>
          <a:p>
            <a:r>
              <a:rPr lang="en-US" dirty="0"/>
              <a:t>If you asses the regions/states where the data was collected, you will see that these are abbreviated. In order to plot by region, we need to provide correct full names. </a:t>
            </a:r>
          </a:p>
          <a:p>
            <a:r>
              <a:rPr lang="en-US" dirty="0"/>
              <a:t>When you check str(</a:t>
            </a:r>
            <a:r>
              <a:rPr lang="en-US" dirty="0" err="1"/>
              <a:t>rti</a:t>
            </a:r>
            <a:r>
              <a:rPr lang="en-US" dirty="0"/>
              <a:t>) you see that </a:t>
            </a:r>
            <a:r>
              <a:rPr lang="en-US" dirty="0" err="1"/>
              <a:t>region_state</a:t>
            </a:r>
            <a:r>
              <a:rPr lang="en-US" dirty="0"/>
              <a:t> is listed as character. In order to rename the levels, we have to convert this to factor and then recode the factor levels:</a:t>
            </a:r>
          </a:p>
          <a:p>
            <a:endParaRPr lang="en-US" dirty="0"/>
          </a:p>
        </p:txBody>
      </p:sp>
      <p:sp>
        <p:nvSpPr>
          <p:cNvPr id="2" name="TextBox 1">
            <a:extLst>
              <a:ext uri="{FF2B5EF4-FFF2-40B4-BE49-F238E27FC236}">
                <a16:creationId xmlns:a16="http://schemas.microsoft.com/office/drawing/2014/main" id="{BC97CEED-BCEE-419D-9DF0-DDC997321695}"/>
              </a:ext>
            </a:extLst>
          </p:cNvPr>
          <p:cNvSpPr txBox="1"/>
          <p:nvPr/>
        </p:nvSpPr>
        <p:spPr>
          <a:xfrm>
            <a:off x="3909269" y="600551"/>
            <a:ext cx="2978092" cy="954107"/>
          </a:xfrm>
          <a:prstGeom prst="rect">
            <a:avLst/>
          </a:prstGeom>
          <a:noFill/>
        </p:spPr>
        <p:txBody>
          <a:bodyPr wrap="square" rtlCol="0">
            <a:spAutoFit/>
          </a:bodyPr>
          <a:lstStyle/>
          <a:p>
            <a:r>
              <a:rPr lang="en-US" sz="2800" b="1" dirty="0"/>
              <a:t>Factors &amp; levels</a:t>
            </a:r>
          </a:p>
          <a:p>
            <a:endParaRPr lang="en-US" sz="2800" dirty="0"/>
          </a:p>
        </p:txBody>
      </p:sp>
      <p:sp>
        <p:nvSpPr>
          <p:cNvPr id="3" name="TextBox 2">
            <a:extLst>
              <a:ext uri="{FF2B5EF4-FFF2-40B4-BE49-F238E27FC236}">
                <a16:creationId xmlns:a16="http://schemas.microsoft.com/office/drawing/2014/main" id="{1AE6CFF6-35B1-4F1D-98AA-1511FDC7F31E}"/>
              </a:ext>
            </a:extLst>
          </p:cNvPr>
          <p:cNvSpPr txBox="1"/>
          <p:nvPr/>
        </p:nvSpPr>
        <p:spPr>
          <a:xfrm>
            <a:off x="1845578" y="3778905"/>
            <a:ext cx="6342077" cy="1477328"/>
          </a:xfrm>
          <a:prstGeom prst="rect">
            <a:avLst/>
          </a:prstGeom>
          <a:solidFill>
            <a:schemeClr val="accent6">
              <a:lumMod val="20000"/>
              <a:lumOff val="80000"/>
            </a:schemeClr>
          </a:solid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rti$region3 &lt;- </a:t>
            </a:r>
            <a:r>
              <a:rPr lang="en-US" dirty="0" err="1">
                <a:latin typeface="Open Sans" panose="020B0606030504020204" pitchFamily="34" charset="0"/>
                <a:ea typeface="Open Sans" panose="020B0606030504020204" pitchFamily="34" charset="0"/>
                <a:cs typeface="Open Sans" panose="020B0606030504020204" pitchFamily="34" charset="0"/>
              </a:rPr>
              <a:t>as.factor</a:t>
            </a:r>
            <a:r>
              <a:rPr lang="en-US" dirty="0">
                <a:latin typeface="Open Sans" panose="020B0606030504020204" pitchFamily="34" charset="0"/>
                <a:ea typeface="Open Sans" panose="020B0606030504020204" pitchFamily="34" charset="0"/>
                <a:cs typeface="Open Sans" panose="020B0606030504020204" pitchFamily="34" charset="0"/>
              </a:rPr>
              <a:t>(</a:t>
            </a:r>
            <a:r>
              <a:rPr lang="en-US" dirty="0" err="1">
                <a:latin typeface="Open Sans" panose="020B0606030504020204" pitchFamily="34" charset="0"/>
                <a:ea typeface="Open Sans" panose="020B0606030504020204" pitchFamily="34" charset="0"/>
                <a:cs typeface="Open Sans" panose="020B0606030504020204" pitchFamily="34" charset="0"/>
              </a:rPr>
              <a:t>rti$region_state</a:t>
            </a:r>
            <a:r>
              <a:rPr lang="en-US" dirty="0">
                <a:latin typeface="Open Sans" panose="020B0606030504020204" pitchFamily="34" charset="0"/>
                <a:ea typeface="Open Sans" panose="020B0606030504020204" pitchFamily="34" charset="0"/>
                <a:cs typeface="Open Sans" panose="020B0606030504020204" pitchFamily="34" charset="0"/>
              </a:rPr>
              <a:t>)</a:t>
            </a:r>
            <a:endParaRPr lang="en-US" dirty="0">
              <a:effectLst/>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levels(</a:t>
            </a:r>
            <a:r>
              <a:rPr lang="en-US" dirty="0" err="1">
                <a:latin typeface="Open Sans" panose="020B0606030504020204" pitchFamily="34" charset="0"/>
                <a:ea typeface="Open Sans" panose="020B0606030504020204" pitchFamily="34" charset="0"/>
                <a:cs typeface="Open Sans" panose="020B0606030504020204" pitchFamily="34" charset="0"/>
              </a:rPr>
              <a:t>rti$region_state</a:t>
            </a:r>
            <a:r>
              <a:rPr lang="en-US" dirty="0">
                <a:latin typeface="Open Sans" panose="020B0606030504020204" pitchFamily="34" charset="0"/>
                <a:ea typeface="Open Sans" panose="020B0606030504020204" pitchFamily="34" charset="0"/>
                <a:cs typeface="Open Sans" panose="020B0606030504020204" pitchFamily="34" charset="0"/>
              </a:rPr>
              <a:t>) #asses the levels</a:t>
            </a:r>
            <a:endParaRPr lang="en-US" dirty="0">
              <a:effectLst/>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levels(</a:t>
            </a:r>
            <a:r>
              <a:rPr lang="en-US" dirty="0" err="1">
                <a:latin typeface="Open Sans" panose="020B0606030504020204" pitchFamily="34" charset="0"/>
                <a:ea typeface="Open Sans" panose="020B0606030504020204" pitchFamily="34" charset="0"/>
                <a:cs typeface="Open Sans" panose="020B0606030504020204" pitchFamily="34" charset="0"/>
              </a:rPr>
              <a:t>rti$region_state</a:t>
            </a:r>
            <a:r>
              <a:rPr lang="en-US" dirty="0">
                <a:latin typeface="Open Sans" panose="020B0606030504020204" pitchFamily="34" charset="0"/>
                <a:ea typeface="Open Sans" panose="020B0606030504020204" pitchFamily="34" charset="0"/>
                <a:cs typeface="Open Sans" panose="020B0606030504020204" pitchFamily="34" charset="0"/>
              </a:rPr>
              <a:t>) &lt;- c("</a:t>
            </a:r>
            <a:r>
              <a:rPr lang="en-US" dirty="0" err="1">
                <a:latin typeface="Open Sans" panose="020B0606030504020204" pitchFamily="34" charset="0"/>
                <a:ea typeface="Open Sans" panose="020B0606030504020204" pitchFamily="34" charset="0"/>
                <a:cs typeface="Open Sans" panose="020B0606030504020204" pitchFamily="34" charset="0"/>
              </a:rPr>
              <a:t>Kwara</a:t>
            </a:r>
            <a:r>
              <a:rPr lang="en-US" dirty="0">
                <a:latin typeface="Open Sans" panose="020B0606030504020204" pitchFamily="34" charset="0"/>
                <a:ea typeface="Open Sans" panose="020B0606030504020204" pitchFamily="34" charset="0"/>
                <a:cs typeface="Open Sans" panose="020B0606030504020204" pitchFamily="34" charset="0"/>
              </a:rPr>
              <a:t>", "Ogun", "Ondo", "</a:t>
            </a:r>
            <a:r>
              <a:rPr lang="en-US" dirty="0" err="1">
                <a:latin typeface="Open Sans" panose="020B0606030504020204" pitchFamily="34" charset="0"/>
                <a:ea typeface="Open Sans" panose="020B0606030504020204" pitchFamily="34" charset="0"/>
                <a:cs typeface="Open Sans" panose="020B0606030504020204" pitchFamily="34" charset="0"/>
              </a:rPr>
              <a:t>Oyoo</a:t>
            </a:r>
            <a:r>
              <a:rPr lang="en-US" dirty="0">
                <a:latin typeface="Open Sans" panose="020B0606030504020204" pitchFamily="34" charset="0"/>
                <a:ea typeface="Open Sans" panose="020B0606030504020204" pitchFamily="34" charset="0"/>
                <a:cs typeface="Open Sans" panose="020B0606030504020204" pitchFamily="34" charset="0"/>
              </a:rPr>
              <a:t>") #rename the levels</a:t>
            </a:r>
            <a:endParaRPr lang="en-US"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Tree>
    <p:extLst>
      <p:ext uri="{BB962C8B-B14F-4D97-AF65-F5344CB8AC3E}">
        <p14:creationId xmlns:p14="http://schemas.microsoft.com/office/powerpoint/2010/main" val="3136828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5545</TotalTime>
  <Words>961</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Ouma, Turry (IITA)</dc:creator>
  <cp:lastModifiedBy>Ouma, Turry (IITA)</cp:lastModifiedBy>
  <cp:revision>16</cp:revision>
  <dcterms:created xsi:type="dcterms:W3CDTF">2022-06-16T12:21:37Z</dcterms:created>
  <dcterms:modified xsi:type="dcterms:W3CDTF">2022-06-23T11:38:32Z</dcterms:modified>
</cp:coreProperties>
</file>