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0" r:id="rId2"/>
    <p:sldId id="266" r:id="rId3"/>
    <p:sldId id="261" r:id="rId4"/>
    <p:sldId id="264" r:id="rId5"/>
    <p:sldId id="263" r:id="rId6"/>
    <p:sldId id="281" r:id="rId7"/>
    <p:sldId id="270" r:id="rId8"/>
    <p:sldId id="272" r:id="rId9"/>
    <p:sldId id="271" r:id="rId10"/>
    <p:sldId id="274" r:id="rId11"/>
    <p:sldId id="275" r:id="rId12"/>
    <p:sldId id="276" r:id="rId13"/>
    <p:sldId id="268" r:id="rId14"/>
    <p:sldId id="277" r:id="rId15"/>
    <p:sldId id="278" r:id="rId16"/>
    <p:sldId id="279"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09B5E-1C98-49B5-A985-4A8328173DE4}" type="datetimeFigureOut">
              <a:rPr lang="en-US" smtClean="0"/>
              <a:t>6/23/2022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C6811-B7D7-4E72-B7C8-F39996BF1EEE}" type="slidenum">
              <a:rPr lang="en-US" smtClean="0"/>
              <a:t>‹#›</a:t>
            </a:fld>
            <a:endParaRPr lang="en-US"/>
          </a:p>
        </p:txBody>
      </p:sp>
    </p:spTree>
    <p:extLst>
      <p:ext uri="{BB962C8B-B14F-4D97-AF65-F5344CB8AC3E}">
        <p14:creationId xmlns:p14="http://schemas.microsoft.com/office/powerpoint/2010/main" val="1046360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80440-4F41-422F-A59E-D54D93C178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5BE511-DB2A-451C-B9C3-B763DEAEFE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F6482E-2CB0-4423-B6CA-32DA0848D331}"/>
              </a:ext>
            </a:extLst>
          </p:cNvPr>
          <p:cNvSpPr>
            <a:spLocks noGrp="1"/>
          </p:cNvSpPr>
          <p:nvPr>
            <p:ph type="dt" sz="half" idx="10"/>
          </p:nvPr>
        </p:nvSpPr>
        <p:spPr/>
        <p:txBody>
          <a:bodyPr/>
          <a:lstStyle/>
          <a:p>
            <a:fld id="{2FB36645-1BC7-49CD-B446-9C00FE0AAC08}" type="datetimeFigureOut">
              <a:rPr lang="en-US" smtClean="0"/>
              <a:t>6/23/2022</a:t>
            </a:fld>
            <a:endParaRPr lang="en-US"/>
          </a:p>
        </p:txBody>
      </p:sp>
      <p:sp>
        <p:nvSpPr>
          <p:cNvPr id="5" name="Footer Placeholder 4">
            <a:extLst>
              <a:ext uri="{FF2B5EF4-FFF2-40B4-BE49-F238E27FC236}">
                <a16:creationId xmlns:a16="http://schemas.microsoft.com/office/drawing/2014/main" id="{481BABE0-C5B4-4AFA-8E97-AFD3C34C1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3A1E7-5F11-43EB-95B0-384B8F2E19D2}"/>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381402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563E9-9B32-4BAE-A425-5CECAEE60B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924E62-128C-4F9A-91A2-766A05FFFF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36D01-4F2E-43D6-815D-B7B41D80D85E}"/>
              </a:ext>
            </a:extLst>
          </p:cNvPr>
          <p:cNvSpPr>
            <a:spLocks noGrp="1"/>
          </p:cNvSpPr>
          <p:nvPr>
            <p:ph type="dt" sz="half" idx="10"/>
          </p:nvPr>
        </p:nvSpPr>
        <p:spPr/>
        <p:txBody>
          <a:bodyPr/>
          <a:lstStyle/>
          <a:p>
            <a:fld id="{2FB36645-1BC7-49CD-B446-9C00FE0AAC08}" type="datetimeFigureOut">
              <a:rPr lang="en-US" smtClean="0"/>
              <a:t>6/23/2022</a:t>
            </a:fld>
            <a:endParaRPr lang="en-US"/>
          </a:p>
        </p:txBody>
      </p:sp>
      <p:sp>
        <p:nvSpPr>
          <p:cNvPr id="5" name="Footer Placeholder 4">
            <a:extLst>
              <a:ext uri="{FF2B5EF4-FFF2-40B4-BE49-F238E27FC236}">
                <a16:creationId xmlns:a16="http://schemas.microsoft.com/office/drawing/2014/main" id="{D7EA9072-928C-4442-9246-BF17414D7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FE8B2D-EA00-47FB-B985-6C7805F47568}"/>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3894079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440E16-AEE0-44F5-90CA-877CEF9398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0B0487-91F8-4F83-A314-5D8306EC5A7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9D3F32-FC7A-47CF-B1D7-4A8B22516726}"/>
              </a:ext>
            </a:extLst>
          </p:cNvPr>
          <p:cNvSpPr>
            <a:spLocks noGrp="1"/>
          </p:cNvSpPr>
          <p:nvPr>
            <p:ph type="dt" sz="half" idx="10"/>
          </p:nvPr>
        </p:nvSpPr>
        <p:spPr/>
        <p:txBody>
          <a:bodyPr/>
          <a:lstStyle/>
          <a:p>
            <a:fld id="{2FB36645-1BC7-49CD-B446-9C00FE0AAC08}" type="datetimeFigureOut">
              <a:rPr lang="en-US" smtClean="0"/>
              <a:t>6/23/2022</a:t>
            </a:fld>
            <a:endParaRPr lang="en-US"/>
          </a:p>
        </p:txBody>
      </p:sp>
      <p:sp>
        <p:nvSpPr>
          <p:cNvPr id="5" name="Footer Placeholder 4">
            <a:extLst>
              <a:ext uri="{FF2B5EF4-FFF2-40B4-BE49-F238E27FC236}">
                <a16:creationId xmlns:a16="http://schemas.microsoft.com/office/drawing/2014/main" id="{94BD43DA-E000-4B89-82EA-5582338EA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71997-D282-426A-BAE8-8890C08EF8DC}"/>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541286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B4011-E695-4494-8AE5-D2B4E8FFB1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EBD49C-001B-4362-962C-762FD59535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65CFB5-014F-443F-943C-96B58D74CB4D}"/>
              </a:ext>
            </a:extLst>
          </p:cNvPr>
          <p:cNvSpPr>
            <a:spLocks noGrp="1"/>
          </p:cNvSpPr>
          <p:nvPr>
            <p:ph type="dt" sz="half" idx="10"/>
          </p:nvPr>
        </p:nvSpPr>
        <p:spPr/>
        <p:txBody>
          <a:bodyPr/>
          <a:lstStyle/>
          <a:p>
            <a:fld id="{2FB36645-1BC7-49CD-B446-9C00FE0AAC08}" type="datetimeFigureOut">
              <a:rPr lang="en-US" smtClean="0"/>
              <a:t>6/23/2022</a:t>
            </a:fld>
            <a:endParaRPr lang="en-US"/>
          </a:p>
        </p:txBody>
      </p:sp>
      <p:sp>
        <p:nvSpPr>
          <p:cNvPr id="5" name="Footer Placeholder 4">
            <a:extLst>
              <a:ext uri="{FF2B5EF4-FFF2-40B4-BE49-F238E27FC236}">
                <a16:creationId xmlns:a16="http://schemas.microsoft.com/office/drawing/2014/main" id="{4B9A48A4-F55F-4C7A-8CFF-5ECE0AE62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C4A08C-C63F-4524-856D-1600C3852359}"/>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395152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A5516-9088-4461-A9A5-52CF2B534C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F9E7C2-AED8-4581-BCC8-8383805FB9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8E89E7C-7BF2-4AE7-B285-A7599EF0D55D}"/>
              </a:ext>
            </a:extLst>
          </p:cNvPr>
          <p:cNvSpPr>
            <a:spLocks noGrp="1"/>
          </p:cNvSpPr>
          <p:nvPr>
            <p:ph type="dt" sz="half" idx="10"/>
          </p:nvPr>
        </p:nvSpPr>
        <p:spPr/>
        <p:txBody>
          <a:bodyPr/>
          <a:lstStyle/>
          <a:p>
            <a:fld id="{2FB36645-1BC7-49CD-B446-9C00FE0AAC08}" type="datetimeFigureOut">
              <a:rPr lang="en-US" smtClean="0"/>
              <a:t>6/23/2022</a:t>
            </a:fld>
            <a:endParaRPr lang="en-US"/>
          </a:p>
        </p:txBody>
      </p:sp>
      <p:sp>
        <p:nvSpPr>
          <p:cNvPr id="5" name="Footer Placeholder 4">
            <a:extLst>
              <a:ext uri="{FF2B5EF4-FFF2-40B4-BE49-F238E27FC236}">
                <a16:creationId xmlns:a16="http://schemas.microsoft.com/office/drawing/2014/main" id="{F3C077EF-973B-4135-AB43-40447B578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D1959-7C65-4E71-8F8D-158CBC2CD939}"/>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2221674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3BC9-639E-4E6D-A113-643DF2F3AD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900104-D6A8-4D63-8B2C-C89C6C0A4C4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198107-9494-462F-AD42-8BB4616F601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29C7F7-4BD5-4D26-BCF4-2AFC94D515E4}"/>
              </a:ext>
            </a:extLst>
          </p:cNvPr>
          <p:cNvSpPr>
            <a:spLocks noGrp="1"/>
          </p:cNvSpPr>
          <p:nvPr>
            <p:ph type="dt" sz="half" idx="10"/>
          </p:nvPr>
        </p:nvSpPr>
        <p:spPr/>
        <p:txBody>
          <a:bodyPr/>
          <a:lstStyle/>
          <a:p>
            <a:fld id="{2FB36645-1BC7-49CD-B446-9C00FE0AAC08}" type="datetimeFigureOut">
              <a:rPr lang="en-US" smtClean="0"/>
              <a:t>6/23/2022</a:t>
            </a:fld>
            <a:endParaRPr lang="en-US"/>
          </a:p>
        </p:txBody>
      </p:sp>
      <p:sp>
        <p:nvSpPr>
          <p:cNvPr id="6" name="Footer Placeholder 5">
            <a:extLst>
              <a:ext uri="{FF2B5EF4-FFF2-40B4-BE49-F238E27FC236}">
                <a16:creationId xmlns:a16="http://schemas.microsoft.com/office/drawing/2014/main" id="{4ECF1CE4-7979-49A7-A161-BE0536301C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0D8AAE-F27F-4BA0-AFC5-8A6CC1E4030D}"/>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2027573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4785-B1A2-40A0-95D4-EF33D0A6BF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AE8D67-7578-47B5-B071-15E1948FB4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55E6373-BA4B-4623-930C-8C436F7A8D6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A5BBF7-24EC-47EA-96B2-062B815A86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400CAB-EC8E-4604-AB3E-804DE8473D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7E0CA6-AB9D-4409-B597-1F6301D3AEBB}"/>
              </a:ext>
            </a:extLst>
          </p:cNvPr>
          <p:cNvSpPr>
            <a:spLocks noGrp="1"/>
          </p:cNvSpPr>
          <p:nvPr>
            <p:ph type="dt" sz="half" idx="10"/>
          </p:nvPr>
        </p:nvSpPr>
        <p:spPr/>
        <p:txBody>
          <a:bodyPr/>
          <a:lstStyle/>
          <a:p>
            <a:fld id="{2FB36645-1BC7-49CD-B446-9C00FE0AAC08}" type="datetimeFigureOut">
              <a:rPr lang="en-US" smtClean="0"/>
              <a:t>6/23/2022</a:t>
            </a:fld>
            <a:endParaRPr lang="en-US"/>
          </a:p>
        </p:txBody>
      </p:sp>
      <p:sp>
        <p:nvSpPr>
          <p:cNvPr id="8" name="Footer Placeholder 7">
            <a:extLst>
              <a:ext uri="{FF2B5EF4-FFF2-40B4-BE49-F238E27FC236}">
                <a16:creationId xmlns:a16="http://schemas.microsoft.com/office/drawing/2014/main" id="{EEAA6B8E-0D45-4992-9179-BA1846A4DD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2D39F3-7AC5-4224-A40B-6FBAD4B335CC}"/>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896945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9D5D5-B476-4AEF-AACC-0BE2BF7A4E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A3CE04-118D-4A05-9C37-3000CCE7E2EC}"/>
              </a:ext>
            </a:extLst>
          </p:cNvPr>
          <p:cNvSpPr>
            <a:spLocks noGrp="1"/>
          </p:cNvSpPr>
          <p:nvPr>
            <p:ph type="dt" sz="half" idx="10"/>
          </p:nvPr>
        </p:nvSpPr>
        <p:spPr/>
        <p:txBody>
          <a:bodyPr/>
          <a:lstStyle/>
          <a:p>
            <a:fld id="{2FB36645-1BC7-49CD-B446-9C00FE0AAC08}" type="datetimeFigureOut">
              <a:rPr lang="en-US" smtClean="0"/>
              <a:t>6/23/2022</a:t>
            </a:fld>
            <a:endParaRPr lang="en-US"/>
          </a:p>
        </p:txBody>
      </p:sp>
      <p:sp>
        <p:nvSpPr>
          <p:cNvPr id="4" name="Footer Placeholder 3">
            <a:extLst>
              <a:ext uri="{FF2B5EF4-FFF2-40B4-BE49-F238E27FC236}">
                <a16:creationId xmlns:a16="http://schemas.microsoft.com/office/drawing/2014/main" id="{77A0A2D5-5815-41F8-947E-C95153164A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82BFCD-2A87-4C76-B534-114F55A023ED}"/>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169914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B7AFB8-D450-4D42-AA5C-5911DEDEE308}"/>
              </a:ext>
            </a:extLst>
          </p:cNvPr>
          <p:cNvSpPr>
            <a:spLocks noGrp="1"/>
          </p:cNvSpPr>
          <p:nvPr>
            <p:ph type="dt" sz="half" idx="10"/>
          </p:nvPr>
        </p:nvSpPr>
        <p:spPr/>
        <p:txBody>
          <a:bodyPr/>
          <a:lstStyle/>
          <a:p>
            <a:fld id="{2FB36645-1BC7-49CD-B446-9C00FE0AAC08}" type="datetimeFigureOut">
              <a:rPr lang="en-US" smtClean="0"/>
              <a:t>6/23/2022</a:t>
            </a:fld>
            <a:endParaRPr lang="en-US"/>
          </a:p>
        </p:txBody>
      </p:sp>
      <p:sp>
        <p:nvSpPr>
          <p:cNvPr id="3" name="Footer Placeholder 2">
            <a:extLst>
              <a:ext uri="{FF2B5EF4-FFF2-40B4-BE49-F238E27FC236}">
                <a16:creationId xmlns:a16="http://schemas.microsoft.com/office/drawing/2014/main" id="{B2BD57B2-EA42-43D1-A712-665D7F47FF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6BEE24-0B11-438D-9A9C-C7F2BF4E80E3}"/>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4200097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1B307-4C81-498F-8A92-5470DE3F05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42B2D9-31FA-41E4-B226-01070A1FA5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2F191-4F21-4C56-8FB9-C7283687A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EB1B5B-81CC-4375-8503-23A6E6B84E32}"/>
              </a:ext>
            </a:extLst>
          </p:cNvPr>
          <p:cNvSpPr>
            <a:spLocks noGrp="1"/>
          </p:cNvSpPr>
          <p:nvPr>
            <p:ph type="dt" sz="half" idx="10"/>
          </p:nvPr>
        </p:nvSpPr>
        <p:spPr/>
        <p:txBody>
          <a:bodyPr/>
          <a:lstStyle/>
          <a:p>
            <a:fld id="{2FB36645-1BC7-49CD-B446-9C00FE0AAC08}" type="datetimeFigureOut">
              <a:rPr lang="en-US" smtClean="0"/>
              <a:t>6/23/2022</a:t>
            </a:fld>
            <a:endParaRPr lang="en-US"/>
          </a:p>
        </p:txBody>
      </p:sp>
      <p:sp>
        <p:nvSpPr>
          <p:cNvPr id="6" name="Footer Placeholder 5">
            <a:extLst>
              <a:ext uri="{FF2B5EF4-FFF2-40B4-BE49-F238E27FC236}">
                <a16:creationId xmlns:a16="http://schemas.microsoft.com/office/drawing/2014/main" id="{9A3346FA-BC93-4BF7-A8A8-8F36755056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6DA67-D0EB-436C-97BF-EA5D5CE5A7D5}"/>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4153944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18504-7D77-42D1-A77D-EB471E2F99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AA14AF-4D87-43CC-8670-98FFD45CCD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1CD68B-6664-4CA5-820A-EF13BB423A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6729537-C111-42D3-B043-67428B87B9F4}"/>
              </a:ext>
            </a:extLst>
          </p:cNvPr>
          <p:cNvSpPr>
            <a:spLocks noGrp="1"/>
          </p:cNvSpPr>
          <p:nvPr>
            <p:ph type="dt" sz="half" idx="10"/>
          </p:nvPr>
        </p:nvSpPr>
        <p:spPr/>
        <p:txBody>
          <a:bodyPr/>
          <a:lstStyle/>
          <a:p>
            <a:fld id="{2FB36645-1BC7-49CD-B446-9C00FE0AAC08}" type="datetimeFigureOut">
              <a:rPr lang="en-US" smtClean="0"/>
              <a:t>6/23/2022</a:t>
            </a:fld>
            <a:endParaRPr lang="en-US"/>
          </a:p>
        </p:txBody>
      </p:sp>
      <p:sp>
        <p:nvSpPr>
          <p:cNvPr id="6" name="Footer Placeholder 5">
            <a:extLst>
              <a:ext uri="{FF2B5EF4-FFF2-40B4-BE49-F238E27FC236}">
                <a16:creationId xmlns:a16="http://schemas.microsoft.com/office/drawing/2014/main" id="{4D543248-90A1-42AF-B070-51583AD823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A92EA3-E4B3-405D-A824-734B6EED536B}"/>
              </a:ext>
            </a:extLst>
          </p:cNvPr>
          <p:cNvSpPr>
            <a:spLocks noGrp="1"/>
          </p:cNvSpPr>
          <p:nvPr>
            <p:ph type="sldNum" sz="quarter" idx="12"/>
          </p:nvPr>
        </p:nvSpPr>
        <p:spPr/>
        <p:txBody>
          <a:bodyPr/>
          <a:lstStyle/>
          <a:p>
            <a:fld id="{01818E75-495A-4DB9-B26D-20F53675E10B}" type="slidenum">
              <a:rPr lang="en-US" smtClean="0"/>
              <a:t>‹#›</a:t>
            </a:fld>
            <a:endParaRPr lang="en-US"/>
          </a:p>
        </p:txBody>
      </p:sp>
    </p:spTree>
    <p:extLst>
      <p:ext uri="{BB962C8B-B14F-4D97-AF65-F5344CB8AC3E}">
        <p14:creationId xmlns:p14="http://schemas.microsoft.com/office/powerpoint/2010/main" val="3575573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2575B-9753-45E7-8476-90489CEB31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650F26-8E83-4D1F-9866-E3CAA97B9D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B5E7FF-174F-46D9-BB64-677D1A99FC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B36645-1BC7-49CD-B446-9C00FE0AAC08}" type="datetimeFigureOut">
              <a:rPr lang="en-US" smtClean="0"/>
              <a:t>6/23/2022</a:t>
            </a:fld>
            <a:endParaRPr lang="en-US"/>
          </a:p>
        </p:txBody>
      </p:sp>
      <p:sp>
        <p:nvSpPr>
          <p:cNvPr id="5" name="Footer Placeholder 4">
            <a:extLst>
              <a:ext uri="{FF2B5EF4-FFF2-40B4-BE49-F238E27FC236}">
                <a16:creationId xmlns:a16="http://schemas.microsoft.com/office/drawing/2014/main" id="{4492B50C-6FEB-49C7-8932-D8A16247A4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924A7C-4A5A-4A2D-88BC-D45D48A6BC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18E75-495A-4DB9-B26D-20F53675E10B}" type="slidenum">
              <a:rPr lang="en-US" smtClean="0"/>
              <a:t>‹#›</a:t>
            </a:fld>
            <a:endParaRPr lang="en-US"/>
          </a:p>
        </p:txBody>
      </p:sp>
    </p:spTree>
    <p:extLst>
      <p:ext uri="{BB962C8B-B14F-4D97-AF65-F5344CB8AC3E}">
        <p14:creationId xmlns:p14="http://schemas.microsoft.com/office/powerpoint/2010/main" val="2740223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2" name="TextBox 1">
            <a:extLst>
              <a:ext uri="{FF2B5EF4-FFF2-40B4-BE49-F238E27FC236}">
                <a16:creationId xmlns:a16="http://schemas.microsoft.com/office/drawing/2014/main" id="{8F717AD5-8A30-4739-808C-099E86E75106}"/>
              </a:ext>
            </a:extLst>
          </p:cNvPr>
          <p:cNvSpPr txBox="1"/>
          <p:nvPr/>
        </p:nvSpPr>
        <p:spPr>
          <a:xfrm>
            <a:off x="1623637" y="2683782"/>
            <a:ext cx="8726748" cy="1600438"/>
          </a:xfrm>
          <a:prstGeom prst="rect">
            <a:avLst/>
          </a:prstGeom>
          <a:noFill/>
        </p:spPr>
        <p:txBody>
          <a:bodyPr wrap="square" rtlCol="0">
            <a:spAutoFit/>
          </a:bodyPr>
          <a:lstStyle/>
          <a:p>
            <a:pPr algn="ctr"/>
            <a:r>
              <a:rPr lang="en-US" sz="5400" b="1" dirty="0"/>
              <a:t>Session 4: Data visualization </a:t>
            </a:r>
          </a:p>
          <a:p>
            <a:endParaRPr lang="en-US" sz="4400" b="1" dirty="0"/>
          </a:p>
        </p:txBody>
      </p:sp>
      <p:sp>
        <p:nvSpPr>
          <p:cNvPr id="5" name="TextBox 4">
            <a:extLst>
              <a:ext uri="{FF2B5EF4-FFF2-40B4-BE49-F238E27FC236}">
                <a16:creationId xmlns:a16="http://schemas.microsoft.com/office/drawing/2014/main" id="{E057E358-F269-40B6-90D4-8E28104C6EA9}"/>
              </a:ext>
            </a:extLst>
          </p:cNvPr>
          <p:cNvSpPr txBox="1"/>
          <p:nvPr/>
        </p:nvSpPr>
        <p:spPr>
          <a:xfrm>
            <a:off x="1623637" y="5520941"/>
            <a:ext cx="9729925" cy="707886"/>
          </a:xfrm>
          <a:prstGeom prst="rect">
            <a:avLst/>
          </a:prstGeom>
          <a:noFill/>
        </p:spPr>
        <p:txBody>
          <a:bodyPr wrap="square" rtlCol="0">
            <a:spAutoFit/>
          </a:bodyPr>
          <a:lstStyle/>
          <a:p>
            <a:r>
              <a:rPr lang="en-GB" sz="4000" dirty="0"/>
              <a:t>Meklit Chernet, Turry </a:t>
            </a:r>
            <a:r>
              <a:rPr lang="en-GB" sz="4000" dirty="0" err="1"/>
              <a:t>Ouma,Ibnou</a:t>
            </a:r>
            <a:r>
              <a:rPr lang="en-GB" sz="4000" dirty="0"/>
              <a:t> </a:t>
            </a:r>
            <a:r>
              <a:rPr lang="en-GB" sz="4000" dirty="0" err="1"/>
              <a:t>Dieng</a:t>
            </a:r>
            <a:r>
              <a:rPr lang="en-GB" sz="4000"/>
              <a:t>’</a:t>
            </a:r>
            <a:endParaRPr lang="en-US" sz="4000" dirty="0"/>
          </a:p>
        </p:txBody>
      </p:sp>
    </p:spTree>
    <p:extLst>
      <p:ext uri="{BB962C8B-B14F-4D97-AF65-F5344CB8AC3E}">
        <p14:creationId xmlns:p14="http://schemas.microsoft.com/office/powerpoint/2010/main" val="2351015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8" name="TextBox 7">
            <a:extLst>
              <a:ext uri="{FF2B5EF4-FFF2-40B4-BE49-F238E27FC236}">
                <a16:creationId xmlns:a16="http://schemas.microsoft.com/office/drawing/2014/main" id="{B64B72E3-757F-4DCA-94A9-48625616F05C}"/>
              </a:ext>
            </a:extLst>
          </p:cNvPr>
          <p:cNvSpPr txBox="1"/>
          <p:nvPr/>
        </p:nvSpPr>
        <p:spPr>
          <a:xfrm>
            <a:off x="2692866" y="607523"/>
            <a:ext cx="7281643" cy="1077218"/>
          </a:xfrm>
          <a:prstGeom prst="rect">
            <a:avLst/>
          </a:prstGeom>
          <a:noFill/>
        </p:spPr>
        <p:txBody>
          <a:bodyPr wrap="square" rtlCol="0">
            <a:spAutoFit/>
          </a:bodyPr>
          <a:lstStyle>
            <a:defPPr>
              <a:defRPr lang="en-US"/>
            </a:defPPr>
            <a:lvl1pPr marL="457200" indent="-457200" algn="just">
              <a:spcBef>
                <a:spcPct val="0"/>
              </a:spcBef>
              <a:buFont typeface="Arial" panose="020B0604020202020204" pitchFamily="34" charset="0"/>
              <a:buChar char="•"/>
              <a:defRPr sz="2800">
                <a:latin typeface="Gotham" panose="02000504050000020004" pitchFamily="2" charset="0"/>
                <a:ea typeface="Gadugi" panose="020B0502040204020203" pitchFamily="34" charset="0"/>
                <a:cs typeface="Arial" panose="020B0604020202020204" pitchFamily="34" charset="0"/>
              </a:defRPr>
            </a:lvl1pPr>
          </a:lstStyle>
          <a:p>
            <a:pPr marL="0" indent="0" algn="ctr">
              <a:buNone/>
            </a:pPr>
            <a:r>
              <a:rPr lang="en-US" sz="3600" b="1" dirty="0"/>
              <a:t>Boxplot</a:t>
            </a:r>
          </a:p>
          <a:p>
            <a:pPr marL="0" indent="0">
              <a:buNone/>
            </a:pPr>
            <a:r>
              <a:rPr lang="en-US" dirty="0"/>
              <a:t> </a:t>
            </a:r>
          </a:p>
        </p:txBody>
      </p:sp>
      <p:sp>
        <p:nvSpPr>
          <p:cNvPr id="10" name="Content Placeholder 9">
            <a:extLst>
              <a:ext uri="{FF2B5EF4-FFF2-40B4-BE49-F238E27FC236}">
                <a16:creationId xmlns:a16="http://schemas.microsoft.com/office/drawing/2014/main" id="{F87405F0-E1DF-4B02-A82B-8D0A610A29E6}"/>
              </a:ext>
            </a:extLst>
          </p:cNvPr>
          <p:cNvSpPr>
            <a:spLocks noGrp="1"/>
          </p:cNvSpPr>
          <p:nvPr>
            <p:ph idx="1"/>
          </p:nvPr>
        </p:nvSpPr>
        <p:spPr>
          <a:xfrm>
            <a:off x="592821" y="1825626"/>
            <a:ext cx="10338033" cy="1191623"/>
          </a:xfrm>
        </p:spPr>
        <p:txBody>
          <a:bodyPr>
            <a:normAutofit fontScale="70000" lnSpcReduction="20000"/>
          </a:bodyPr>
          <a:lstStyle/>
          <a:p>
            <a:pPr marL="0" indent="0">
              <a:buNone/>
            </a:pPr>
            <a:r>
              <a:rPr lang="en-US" dirty="0"/>
              <a:t>A boxplot can be plotted using </a:t>
            </a:r>
            <a:r>
              <a:rPr lang="en-US" dirty="0" err="1"/>
              <a:t>geom_boxplot</a:t>
            </a:r>
            <a:r>
              <a:rPr lang="en-US" dirty="0"/>
              <a:t>()</a:t>
            </a:r>
          </a:p>
          <a:p>
            <a:pPr marL="0" indent="0">
              <a:buNone/>
            </a:pPr>
            <a:r>
              <a:rPr lang="en-US" dirty="0"/>
              <a:t>A boxplot graphically represents the distribution of a quantitative variable by visually displaying five common location summary (minimum, median, first/third quartiles and maximum) and any observation that was classified as a suspected outlier using the interquartile range (IQR) criterion.</a:t>
            </a:r>
          </a:p>
          <a:p>
            <a:endParaRPr lang="en-US" dirty="0"/>
          </a:p>
          <a:p>
            <a:endParaRPr lang="en-US" dirty="0"/>
          </a:p>
        </p:txBody>
      </p:sp>
      <p:sp>
        <p:nvSpPr>
          <p:cNvPr id="2" name="TextBox 1">
            <a:extLst>
              <a:ext uri="{FF2B5EF4-FFF2-40B4-BE49-F238E27FC236}">
                <a16:creationId xmlns:a16="http://schemas.microsoft.com/office/drawing/2014/main" id="{0653205E-407C-4F2F-A473-63B1675970EF}"/>
              </a:ext>
            </a:extLst>
          </p:cNvPr>
          <p:cNvSpPr txBox="1"/>
          <p:nvPr/>
        </p:nvSpPr>
        <p:spPr>
          <a:xfrm>
            <a:off x="592822" y="3254929"/>
            <a:ext cx="5503178" cy="3139321"/>
          </a:xfrm>
          <a:prstGeom prst="rect">
            <a:avLst/>
          </a:prstGeom>
          <a:solidFill>
            <a:schemeClr val="accent6">
              <a:lumMod val="20000"/>
              <a:lumOff val="80000"/>
            </a:schemeClr>
          </a:solidFill>
        </p:spPr>
        <p:txBody>
          <a:bodyPr wrap="square" rtlCol="0">
            <a:spAutoFit/>
          </a:bodyPr>
          <a:lstStyle/>
          <a:p>
            <a:r>
              <a:rPr lang="en-US" dirty="0"/>
              <a:t>Use this code to get the boxplot:</a:t>
            </a:r>
          </a:p>
          <a:p>
            <a:r>
              <a:rPr lang="en-US" dirty="0"/>
              <a:t>p &lt;- </a:t>
            </a:r>
            <a:r>
              <a:rPr lang="en-US" dirty="0" err="1"/>
              <a:t>ggplot</a:t>
            </a:r>
            <a:r>
              <a:rPr lang="en-US" dirty="0"/>
              <a:t>(</a:t>
            </a:r>
            <a:r>
              <a:rPr lang="en-US" dirty="0" err="1"/>
              <a:t>rti</a:t>
            </a:r>
            <a:r>
              <a:rPr lang="en-US" dirty="0"/>
              <a:t>) +   # data</a:t>
            </a:r>
          </a:p>
          <a:p>
            <a:r>
              <a:rPr lang="en-US" dirty="0"/>
              <a:t>  </a:t>
            </a:r>
            <a:r>
              <a:rPr lang="en-US" dirty="0" err="1"/>
              <a:t>aes</a:t>
            </a:r>
            <a:r>
              <a:rPr lang="en-US" dirty="0"/>
              <a:t>( x=</a:t>
            </a:r>
            <a:r>
              <a:rPr lang="en-US" dirty="0" err="1"/>
              <a:t>numdiff</a:t>
            </a:r>
            <a:r>
              <a:rPr lang="en-US" dirty="0"/>
              <a:t>, y=yield, color=harvest) + # variables</a:t>
            </a:r>
          </a:p>
          <a:p>
            <a:r>
              <a:rPr lang="en-US" dirty="0"/>
              <a:t>  </a:t>
            </a:r>
            <a:r>
              <a:rPr lang="en-US" dirty="0" err="1"/>
              <a:t>geom_boxplot</a:t>
            </a:r>
            <a:r>
              <a:rPr lang="en-US" dirty="0"/>
              <a:t>() # type of plot</a:t>
            </a:r>
          </a:p>
          <a:p>
            <a:r>
              <a:rPr lang="en-US" dirty="0"/>
              <a:t> </a:t>
            </a:r>
          </a:p>
          <a:p>
            <a:r>
              <a:rPr lang="en-US" dirty="0"/>
              <a:t>p &lt;- p + labs(x = "",</a:t>
            </a:r>
          </a:p>
          <a:p>
            <a:r>
              <a:rPr lang="en-US" dirty="0"/>
              <a:t>              y = "Yield (metric tons/hectare)")</a:t>
            </a:r>
          </a:p>
          <a:p>
            <a:r>
              <a:rPr lang="en-US" dirty="0"/>
              <a:t>p + </a:t>
            </a:r>
            <a:r>
              <a:rPr lang="en-US" dirty="0" err="1"/>
              <a:t>theme_classic</a:t>
            </a:r>
            <a:r>
              <a:rPr lang="en-US" dirty="0"/>
              <a:t>()</a:t>
            </a:r>
          </a:p>
          <a:p>
            <a:r>
              <a:rPr lang="en-US" dirty="0"/>
              <a:t> </a:t>
            </a:r>
          </a:p>
          <a:p>
            <a:r>
              <a:rPr lang="en-US" dirty="0"/>
              <a:t>p</a:t>
            </a:r>
          </a:p>
          <a:p>
            <a:endParaRPr lang="en-US" dirty="0"/>
          </a:p>
        </p:txBody>
      </p:sp>
      <p:pic>
        <p:nvPicPr>
          <p:cNvPr id="3" name="Picture 2">
            <a:extLst>
              <a:ext uri="{FF2B5EF4-FFF2-40B4-BE49-F238E27FC236}">
                <a16:creationId xmlns:a16="http://schemas.microsoft.com/office/drawing/2014/main" id="{F0C70730-5018-42E1-A964-26B9B3CA8991}"/>
              </a:ext>
            </a:extLst>
          </p:cNvPr>
          <p:cNvPicPr>
            <a:picLocks noChangeAspect="1"/>
          </p:cNvPicPr>
          <p:nvPr/>
        </p:nvPicPr>
        <p:blipFill>
          <a:blip r:embed="rId4"/>
          <a:stretch>
            <a:fillRect/>
          </a:stretch>
        </p:blipFill>
        <p:spPr>
          <a:xfrm>
            <a:off x="6620030" y="3254929"/>
            <a:ext cx="4742837" cy="3308244"/>
          </a:xfrm>
          <a:prstGeom prst="rect">
            <a:avLst/>
          </a:prstGeom>
        </p:spPr>
      </p:pic>
    </p:spTree>
    <p:extLst>
      <p:ext uri="{BB962C8B-B14F-4D97-AF65-F5344CB8AC3E}">
        <p14:creationId xmlns:p14="http://schemas.microsoft.com/office/powerpoint/2010/main" val="3792315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pic>
        <p:nvPicPr>
          <p:cNvPr id="9" name="Picture 8">
            <a:extLst>
              <a:ext uri="{FF2B5EF4-FFF2-40B4-BE49-F238E27FC236}">
                <a16:creationId xmlns:a16="http://schemas.microsoft.com/office/drawing/2014/main" id="{FF7C3F74-941C-42A0-8BE9-F58945F69C3F}"/>
              </a:ext>
            </a:extLst>
          </p:cNvPr>
          <p:cNvPicPr/>
          <p:nvPr/>
        </p:nvPicPr>
        <p:blipFill>
          <a:blip r:embed="rId4"/>
          <a:stretch>
            <a:fillRect/>
          </a:stretch>
        </p:blipFill>
        <p:spPr>
          <a:xfrm>
            <a:off x="6096000" y="1920324"/>
            <a:ext cx="5943600" cy="4114165"/>
          </a:xfrm>
          <a:prstGeom prst="rect">
            <a:avLst/>
          </a:prstGeom>
        </p:spPr>
      </p:pic>
      <p:sp>
        <p:nvSpPr>
          <p:cNvPr id="2" name="TextBox 1">
            <a:extLst>
              <a:ext uri="{FF2B5EF4-FFF2-40B4-BE49-F238E27FC236}">
                <a16:creationId xmlns:a16="http://schemas.microsoft.com/office/drawing/2014/main" id="{E286053C-D487-4892-817B-62B70306BA71}"/>
              </a:ext>
            </a:extLst>
          </p:cNvPr>
          <p:cNvSpPr txBox="1"/>
          <p:nvPr/>
        </p:nvSpPr>
        <p:spPr>
          <a:xfrm>
            <a:off x="504823" y="1597159"/>
            <a:ext cx="3387669" cy="646331"/>
          </a:xfrm>
          <a:prstGeom prst="rect">
            <a:avLst/>
          </a:prstGeom>
          <a:noFill/>
        </p:spPr>
        <p:txBody>
          <a:bodyPr wrap="square" rtlCol="0">
            <a:spAutoFit/>
          </a:bodyPr>
          <a:lstStyle/>
          <a:p>
            <a:r>
              <a:rPr lang="en-US" dirty="0"/>
              <a:t>Boxplot by factor using colors:</a:t>
            </a:r>
          </a:p>
          <a:p>
            <a:endParaRPr lang="en-US" dirty="0"/>
          </a:p>
        </p:txBody>
      </p:sp>
      <p:sp>
        <p:nvSpPr>
          <p:cNvPr id="11" name="TextBox 10">
            <a:extLst>
              <a:ext uri="{FF2B5EF4-FFF2-40B4-BE49-F238E27FC236}">
                <a16:creationId xmlns:a16="http://schemas.microsoft.com/office/drawing/2014/main" id="{8B2C9F3B-66BE-4771-AE10-9B00F91F5D1A}"/>
              </a:ext>
            </a:extLst>
          </p:cNvPr>
          <p:cNvSpPr txBox="1"/>
          <p:nvPr/>
        </p:nvSpPr>
        <p:spPr>
          <a:xfrm>
            <a:off x="6213932" y="1550896"/>
            <a:ext cx="4566407" cy="646331"/>
          </a:xfrm>
          <a:prstGeom prst="rect">
            <a:avLst/>
          </a:prstGeom>
          <a:noFill/>
        </p:spPr>
        <p:txBody>
          <a:bodyPr wrap="square" rtlCol="0">
            <a:spAutoFit/>
          </a:bodyPr>
          <a:lstStyle/>
          <a:p>
            <a:r>
              <a:rPr lang="en-US" dirty="0"/>
              <a:t>Boxplot by factor: divided into several panels</a:t>
            </a:r>
          </a:p>
          <a:p>
            <a:endParaRPr lang="en-US" dirty="0"/>
          </a:p>
        </p:txBody>
      </p:sp>
      <p:pic>
        <p:nvPicPr>
          <p:cNvPr id="13" name="Picture 12">
            <a:extLst>
              <a:ext uri="{FF2B5EF4-FFF2-40B4-BE49-F238E27FC236}">
                <a16:creationId xmlns:a16="http://schemas.microsoft.com/office/drawing/2014/main" id="{801D98E0-7733-4ED6-8F8B-703B43978007}"/>
              </a:ext>
            </a:extLst>
          </p:cNvPr>
          <p:cNvPicPr>
            <a:picLocks noChangeAspect="1"/>
          </p:cNvPicPr>
          <p:nvPr/>
        </p:nvPicPr>
        <p:blipFill>
          <a:blip r:embed="rId5"/>
          <a:stretch>
            <a:fillRect/>
          </a:stretch>
        </p:blipFill>
        <p:spPr>
          <a:xfrm>
            <a:off x="391844" y="1988053"/>
            <a:ext cx="5898239" cy="4114165"/>
          </a:xfrm>
          <a:prstGeom prst="rect">
            <a:avLst/>
          </a:prstGeom>
        </p:spPr>
      </p:pic>
    </p:spTree>
    <p:extLst>
      <p:ext uri="{BB962C8B-B14F-4D97-AF65-F5344CB8AC3E}">
        <p14:creationId xmlns:p14="http://schemas.microsoft.com/office/powerpoint/2010/main" val="351927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8" name="TextBox 7">
            <a:extLst>
              <a:ext uri="{FF2B5EF4-FFF2-40B4-BE49-F238E27FC236}">
                <a16:creationId xmlns:a16="http://schemas.microsoft.com/office/drawing/2014/main" id="{B64B72E3-757F-4DCA-94A9-48625616F05C}"/>
              </a:ext>
            </a:extLst>
          </p:cNvPr>
          <p:cNvSpPr txBox="1"/>
          <p:nvPr/>
        </p:nvSpPr>
        <p:spPr>
          <a:xfrm>
            <a:off x="3199196" y="589750"/>
            <a:ext cx="6264400" cy="523220"/>
          </a:xfrm>
          <a:prstGeom prst="rect">
            <a:avLst/>
          </a:prstGeom>
          <a:noFill/>
        </p:spPr>
        <p:txBody>
          <a:bodyPr wrap="square" rtlCol="0">
            <a:spAutoFit/>
          </a:bodyPr>
          <a:lstStyle>
            <a:defPPr>
              <a:defRPr lang="en-US"/>
            </a:defPPr>
            <a:lvl1pPr marL="457200" indent="-457200" algn="just">
              <a:spcBef>
                <a:spcPct val="0"/>
              </a:spcBef>
              <a:buFont typeface="Arial" panose="020B0604020202020204" pitchFamily="34" charset="0"/>
              <a:buChar char="•"/>
              <a:defRPr sz="2800">
                <a:latin typeface="Gotham" panose="02000504050000020004" pitchFamily="2" charset="0"/>
                <a:ea typeface="Gadugi" panose="020B0502040204020203" pitchFamily="34" charset="0"/>
                <a:cs typeface="Arial" panose="020B0604020202020204" pitchFamily="34" charset="0"/>
              </a:defRPr>
            </a:lvl1pPr>
          </a:lstStyle>
          <a:p>
            <a:pPr marL="0" indent="0" algn="ctr">
              <a:buNone/>
            </a:pPr>
            <a:r>
              <a:rPr lang="en-US" b="1" dirty="0" err="1"/>
              <a:t>Barplot</a:t>
            </a:r>
            <a:endParaRPr lang="en-US" b="1" dirty="0"/>
          </a:p>
        </p:txBody>
      </p:sp>
      <p:sp>
        <p:nvSpPr>
          <p:cNvPr id="10" name="Content Placeholder 9">
            <a:extLst>
              <a:ext uri="{FF2B5EF4-FFF2-40B4-BE49-F238E27FC236}">
                <a16:creationId xmlns:a16="http://schemas.microsoft.com/office/drawing/2014/main" id="{F87405F0-E1DF-4B02-A82B-8D0A610A29E6}"/>
              </a:ext>
            </a:extLst>
          </p:cNvPr>
          <p:cNvSpPr>
            <a:spLocks noGrp="1"/>
          </p:cNvSpPr>
          <p:nvPr>
            <p:ph idx="1"/>
          </p:nvPr>
        </p:nvSpPr>
        <p:spPr>
          <a:xfrm>
            <a:off x="838199" y="1825626"/>
            <a:ext cx="4975371" cy="1603374"/>
          </a:xfrm>
        </p:spPr>
        <p:txBody>
          <a:bodyPr>
            <a:normAutofit/>
          </a:bodyPr>
          <a:lstStyle/>
          <a:p>
            <a:r>
              <a:rPr lang="en-US" sz="1800" dirty="0"/>
              <a:t>A </a:t>
            </a:r>
            <a:r>
              <a:rPr lang="en-US" sz="1800" dirty="0" err="1"/>
              <a:t>barplot</a:t>
            </a:r>
            <a:r>
              <a:rPr lang="en-US" sz="1800" dirty="0"/>
              <a:t> can be plotted using </a:t>
            </a:r>
            <a:r>
              <a:rPr lang="en-US" sz="1800" dirty="0" err="1"/>
              <a:t>geom_bar</a:t>
            </a:r>
            <a:r>
              <a:rPr lang="en-US" sz="1800" dirty="0"/>
              <a:t>().  A </a:t>
            </a:r>
            <a:r>
              <a:rPr lang="en-US" sz="1800" dirty="0" err="1"/>
              <a:t>barplot</a:t>
            </a:r>
            <a:r>
              <a:rPr lang="en-US" sz="1800" dirty="0"/>
              <a:t> is a tool to visualize the distribution of a qualitative variable.</a:t>
            </a:r>
          </a:p>
          <a:p>
            <a:r>
              <a:rPr lang="en-US" sz="1800" dirty="0"/>
              <a:t>So, when you asses our data, what is(are) the qualitative(s) variable(s) we can use for </a:t>
            </a:r>
            <a:r>
              <a:rPr lang="en-US" sz="1800" dirty="0" err="1"/>
              <a:t>barplot</a:t>
            </a:r>
            <a:r>
              <a:rPr lang="en-US" sz="1800" dirty="0"/>
              <a:t>?</a:t>
            </a:r>
          </a:p>
          <a:p>
            <a:endParaRPr lang="en-US" sz="1800" dirty="0"/>
          </a:p>
        </p:txBody>
      </p:sp>
      <p:sp>
        <p:nvSpPr>
          <p:cNvPr id="2" name="TextBox 1">
            <a:extLst>
              <a:ext uri="{FF2B5EF4-FFF2-40B4-BE49-F238E27FC236}">
                <a16:creationId xmlns:a16="http://schemas.microsoft.com/office/drawing/2014/main" id="{9FB16422-4AD8-413F-8CAF-14A10E161DB6}"/>
              </a:ext>
            </a:extLst>
          </p:cNvPr>
          <p:cNvSpPr txBox="1"/>
          <p:nvPr/>
        </p:nvSpPr>
        <p:spPr>
          <a:xfrm>
            <a:off x="6157519" y="1613854"/>
            <a:ext cx="4152550" cy="1754326"/>
          </a:xfrm>
          <a:prstGeom prst="rect">
            <a:avLst/>
          </a:prstGeom>
          <a:solidFill>
            <a:schemeClr val="accent6">
              <a:lumMod val="20000"/>
              <a:lumOff val="80000"/>
            </a:schemeClr>
          </a:solidFill>
        </p:spPr>
        <p:txBody>
          <a:bodyPr wrap="square" rtlCol="0">
            <a:spAutoFit/>
          </a:bodyPr>
          <a:lstStyle/>
          <a:p>
            <a:r>
              <a:rPr lang="en-US" dirty="0"/>
              <a:t>p &lt;- </a:t>
            </a:r>
            <a:r>
              <a:rPr lang="en-US" dirty="0" err="1"/>
              <a:t>ggplot</a:t>
            </a:r>
            <a:r>
              <a:rPr lang="en-US" dirty="0"/>
              <a:t>(</a:t>
            </a:r>
            <a:r>
              <a:rPr lang="en-US" dirty="0" err="1"/>
              <a:t>rti</a:t>
            </a:r>
            <a:r>
              <a:rPr lang="en-US" dirty="0"/>
              <a:t>) +</a:t>
            </a:r>
          </a:p>
          <a:p>
            <a:r>
              <a:rPr lang="en-US" dirty="0" err="1"/>
              <a:t>aes</a:t>
            </a:r>
            <a:r>
              <a:rPr lang="en-US" dirty="0"/>
              <a:t>(x = variety) +</a:t>
            </a:r>
          </a:p>
          <a:p>
            <a:r>
              <a:rPr lang="en-US" dirty="0" err="1"/>
              <a:t>geom_bar</a:t>
            </a:r>
            <a:r>
              <a:rPr lang="en-US" dirty="0"/>
              <a:t>()</a:t>
            </a:r>
          </a:p>
          <a:p>
            <a:r>
              <a:rPr lang="en-US" dirty="0"/>
              <a:t>p &lt;- p + labs(x = "Variety", y = "Count")</a:t>
            </a:r>
          </a:p>
          <a:p>
            <a:r>
              <a:rPr lang="en-US" dirty="0"/>
              <a:t>p + </a:t>
            </a:r>
            <a:r>
              <a:rPr lang="en-US" dirty="0" err="1"/>
              <a:t>theme_classic</a:t>
            </a:r>
            <a:r>
              <a:rPr lang="en-US" dirty="0"/>
              <a:t>()</a:t>
            </a:r>
          </a:p>
          <a:p>
            <a:endParaRPr lang="en-US" dirty="0"/>
          </a:p>
        </p:txBody>
      </p:sp>
      <p:sp>
        <p:nvSpPr>
          <p:cNvPr id="3" name="TextBox 2">
            <a:extLst>
              <a:ext uri="{FF2B5EF4-FFF2-40B4-BE49-F238E27FC236}">
                <a16:creationId xmlns:a16="http://schemas.microsoft.com/office/drawing/2014/main" id="{DC1F67AD-23AD-46ED-94E4-5998F4E770AD}"/>
              </a:ext>
            </a:extLst>
          </p:cNvPr>
          <p:cNvSpPr txBox="1"/>
          <p:nvPr/>
        </p:nvSpPr>
        <p:spPr>
          <a:xfrm>
            <a:off x="703977" y="3489820"/>
            <a:ext cx="5319318" cy="2893100"/>
          </a:xfrm>
          <a:prstGeom prst="rect">
            <a:avLst/>
          </a:prstGeom>
          <a:solidFill>
            <a:schemeClr val="accent6">
              <a:lumMod val="20000"/>
              <a:lumOff val="80000"/>
            </a:schemeClr>
          </a:solidFill>
        </p:spPr>
        <p:txBody>
          <a:bodyPr wrap="square" rtlCol="0">
            <a:spAutoFit/>
          </a:bodyPr>
          <a:lstStyle/>
          <a:p>
            <a:r>
              <a:rPr lang="en-US" sz="1400" dirty="0"/>
              <a:t>The levels of variety are:  "</a:t>
            </a:r>
            <a:r>
              <a:rPr lang="en-US" sz="1400" dirty="0" err="1"/>
              <a:t>other_improved</a:t>
            </a:r>
            <a:r>
              <a:rPr lang="en-US" sz="1400" dirty="0"/>
              <a:t>" "</a:t>
            </a:r>
            <a:r>
              <a:rPr lang="en-US" sz="1400" dirty="0" err="1"/>
              <a:t>other_local</a:t>
            </a:r>
            <a:r>
              <a:rPr lang="en-US" sz="1400" dirty="0"/>
              <a:t>"    "TME419"         "TMS30572"      </a:t>
            </a:r>
          </a:p>
          <a:p>
            <a:r>
              <a:rPr lang="en-US" sz="1400" dirty="0"/>
              <a:t>"TMS98_0581".  We can recode these using mutate() and </a:t>
            </a:r>
            <a:r>
              <a:rPr lang="en-US" sz="1400" dirty="0" err="1"/>
              <a:t>case_when</a:t>
            </a:r>
            <a:r>
              <a:rPr lang="en-US" sz="1400" dirty="0"/>
              <a:t>()</a:t>
            </a:r>
          </a:p>
          <a:p>
            <a:r>
              <a:rPr lang="en-US" sz="1400" dirty="0"/>
              <a:t>                  </a:t>
            </a:r>
            <a:r>
              <a:rPr lang="en-US" sz="1400" dirty="0" err="1"/>
              <a:t>rti</a:t>
            </a:r>
            <a:r>
              <a:rPr lang="en-US" sz="1400" dirty="0"/>
              <a:t> &lt;- </a:t>
            </a:r>
            <a:r>
              <a:rPr lang="en-US" sz="1400" dirty="0" err="1"/>
              <a:t>rti</a:t>
            </a:r>
            <a:r>
              <a:rPr lang="en-US" sz="1400" dirty="0"/>
              <a:t> %&gt;% mutate(</a:t>
            </a:r>
          </a:p>
          <a:p>
            <a:r>
              <a:rPr lang="en-US" sz="1400" dirty="0"/>
              <a:t>  </a:t>
            </a:r>
            <a:r>
              <a:rPr lang="en-US" sz="1400" dirty="0" err="1"/>
              <a:t>variety_new</a:t>
            </a:r>
            <a:r>
              <a:rPr lang="en-US" sz="1400" dirty="0"/>
              <a:t> = </a:t>
            </a:r>
            <a:r>
              <a:rPr lang="en-US" sz="1400" dirty="0" err="1"/>
              <a:t>case_when</a:t>
            </a:r>
            <a:r>
              <a:rPr lang="en-US" sz="1400" dirty="0"/>
              <a:t>(</a:t>
            </a:r>
          </a:p>
          <a:p>
            <a:r>
              <a:rPr lang="en-US" sz="1400" dirty="0"/>
              <a:t>   variety %in% "</a:t>
            </a:r>
            <a:r>
              <a:rPr lang="en-US" sz="1400" dirty="0" err="1"/>
              <a:t>other_local</a:t>
            </a:r>
            <a:r>
              <a:rPr lang="en-US" sz="1400" dirty="0"/>
              <a:t>"  ~ "Other local",</a:t>
            </a:r>
          </a:p>
          <a:p>
            <a:r>
              <a:rPr lang="en-US" sz="1400" dirty="0"/>
              <a:t>   variety %in% "</a:t>
            </a:r>
            <a:r>
              <a:rPr lang="en-US" sz="1400" dirty="0" err="1"/>
              <a:t>other_improved</a:t>
            </a:r>
            <a:r>
              <a:rPr lang="en-US" sz="1400" dirty="0"/>
              <a:t>" ~ "Other improved",</a:t>
            </a:r>
          </a:p>
          <a:p>
            <a:r>
              <a:rPr lang="en-US" sz="1400" dirty="0"/>
              <a:t>   variety %in% "TME419"  ~ "TME 419",</a:t>
            </a:r>
          </a:p>
          <a:p>
            <a:r>
              <a:rPr lang="en-US" sz="1400" dirty="0"/>
              <a:t>   variety %in% "TMS30572"  ~ "TMS 30572",</a:t>
            </a:r>
          </a:p>
          <a:p>
            <a:r>
              <a:rPr lang="en-US" sz="1400" dirty="0"/>
              <a:t>   variety %in% "TMS98_0581" ~ "TMS98 0581" </a:t>
            </a:r>
          </a:p>
          <a:p>
            <a:r>
              <a:rPr lang="en-US" sz="1400" dirty="0"/>
              <a:t>   )</a:t>
            </a:r>
          </a:p>
          <a:p>
            <a:r>
              <a:rPr lang="en-US" sz="1400" dirty="0"/>
              <a:t> )</a:t>
            </a:r>
          </a:p>
          <a:p>
            <a:endParaRPr lang="en-US" sz="1400" dirty="0"/>
          </a:p>
        </p:txBody>
      </p:sp>
      <p:pic>
        <p:nvPicPr>
          <p:cNvPr id="9" name="Picture 8">
            <a:extLst>
              <a:ext uri="{FF2B5EF4-FFF2-40B4-BE49-F238E27FC236}">
                <a16:creationId xmlns:a16="http://schemas.microsoft.com/office/drawing/2014/main" id="{E919E87D-669F-4D86-BBE6-AA546B5E91C3}"/>
              </a:ext>
            </a:extLst>
          </p:cNvPr>
          <p:cNvPicPr/>
          <p:nvPr/>
        </p:nvPicPr>
        <p:blipFill>
          <a:blip r:embed="rId4"/>
          <a:stretch>
            <a:fillRect/>
          </a:stretch>
        </p:blipFill>
        <p:spPr>
          <a:xfrm>
            <a:off x="6499565" y="3583948"/>
            <a:ext cx="4125595" cy="2911475"/>
          </a:xfrm>
          <a:prstGeom prst="rect">
            <a:avLst/>
          </a:prstGeom>
        </p:spPr>
      </p:pic>
    </p:spTree>
    <p:extLst>
      <p:ext uri="{BB962C8B-B14F-4D97-AF65-F5344CB8AC3E}">
        <p14:creationId xmlns:p14="http://schemas.microsoft.com/office/powerpoint/2010/main" val="225932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10" name="Content Placeholder 2">
            <a:extLst>
              <a:ext uri="{FF2B5EF4-FFF2-40B4-BE49-F238E27FC236}">
                <a16:creationId xmlns:a16="http://schemas.microsoft.com/office/drawing/2014/main" id="{9CA3624B-59F4-414F-84BF-901576FD1304}"/>
              </a:ext>
            </a:extLst>
          </p:cNvPr>
          <p:cNvSpPr>
            <a:spLocks noGrp="1"/>
          </p:cNvSpPr>
          <p:nvPr>
            <p:ph idx="1"/>
          </p:nvPr>
        </p:nvSpPr>
        <p:spPr>
          <a:xfrm>
            <a:off x="848425" y="1834014"/>
            <a:ext cx="4948368" cy="2746375"/>
          </a:xfrm>
        </p:spPr>
        <p:txBody>
          <a:bodyPr>
            <a:normAutofit fontScale="47500" lnSpcReduction="20000"/>
          </a:bodyPr>
          <a:lstStyle/>
          <a:p>
            <a:pPr marL="0" indent="0">
              <a:buNone/>
            </a:pPr>
            <a:r>
              <a:rPr lang="en-US" sz="3300" dirty="0"/>
              <a:t>The output is rather dull. Let’s asses the </a:t>
            </a:r>
            <a:r>
              <a:rPr lang="en-US" sz="3300" dirty="0" err="1"/>
              <a:t>geom_bar</a:t>
            </a:r>
            <a:r>
              <a:rPr lang="en-US" sz="3300" dirty="0"/>
              <a:t>() syntax to make it more presentable:</a:t>
            </a:r>
            <a:endParaRPr lang="en-US" sz="3300" dirty="0">
              <a:effectLst/>
            </a:endParaRPr>
          </a:p>
          <a:p>
            <a:pPr fontAlgn="base"/>
            <a:r>
              <a:rPr lang="en-US" sz="3300" dirty="0" err="1"/>
              <a:t>geom_bar</a:t>
            </a:r>
            <a:r>
              <a:rPr lang="en-US" sz="3300" dirty="0"/>
              <a:t>(stat, fill, color, width)</a:t>
            </a:r>
            <a:endParaRPr lang="en-US" sz="3300" dirty="0">
              <a:effectLst/>
            </a:endParaRPr>
          </a:p>
          <a:p>
            <a:pPr fontAlgn="base"/>
            <a:r>
              <a:rPr lang="en-US" sz="3300" dirty="0"/>
              <a:t>Parameters :  </a:t>
            </a:r>
            <a:endParaRPr lang="en-US" sz="3300" dirty="0">
              <a:effectLst/>
            </a:endParaRPr>
          </a:p>
          <a:p>
            <a:pPr lvl="0" fontAlgn="base"/>
            <a:r>
              <a:rPr lang="en-US" sz="3300" dirty="0"/>
              <a:t>stat : Set the stat parameter to identify the mode.</a:t>
            </a:r>
            <a:endParaRPr lang="en-US" sz="3300" dirty="0">
              <a:effectLst/>
            </a:endParaRPr>
          </a:p>
          <a:p>
            <a:pPr lvl="0" fontAlgn="base"/>
            <a:r>
              <a:rPr lang="en-US" sz="3300" dirty="0"/>
              <a:t>fill : Represents color inside the bars.</a:t>
            </a:r>
            <a:endParaRPr lang="en-US" sz="3300" dirty="0">
              <a:effectLst/>
            </a:endParaRPr>
          </a:p>
          <a:p>
            <a:pPr lvl="0" fontAlgn="base"/>
            <a:r>
              <a:rPr lang="en-US" sz="3300" dirty="0"/>
              <a:t>color : Represents color of outlines of the bars.</a:t>
            </a:r>
            <a:endParaRPr lang="en-US" sz="3300" dirty="0">
              <a:effectLst/>
            </a:endParaRPr>
          </a:p>
          <a:p>
            <a:pPr lvl="0" fontAlgn="base"/>
            <a:r>
              <a:rPr lang="en-US" sz="3300" dirty="0"/>
              <a:t>width : Represents width of the bars.</a:t>
            </a:r>
            <a:endParaRPr lang="en-US" sz="3300" dirty="0">
              <a:effectLst/>
            </a:endParaRPr>
          </a:p>
          <a:p>
            <a:pPr marL="0" indent="0" fontAlgn="base">
              <a:buNone/>
            </a:pPr>
            <a:r>
              <a:rPr lang="en-US" dirty="0"/>
              <a:t> </a:t>
            </a:r>
            <a:endParaRPr lang="en-US" dirty="0">
              <a:effectLst/>
            </a:endParaRPr>
          </a:p>
          <a:p>
            <a:endParaRPr lang="en-US" dirty="0"/>
          </a:p>
        </p:txBody>
      </p:sp>
      <p:pic>
        <p:nvPicPr>
          <p:cNvPr id="11" name="Content Placeholder 3">
            <a:extLst>
              <a:ext uri="{FF2B5EF4-FFF2-40B4-BE49-F238E27FC236}">
                <a16:creationId xmlns:a16="http://schemas.microsoft.com/office/drawing/2014/main" id="{4E3A63C4-AA1F-435A-9FD8-FC0B05935B13}"/>
              </a:ext>
            </a:extLst>
          </p:cNvPr>
          <p:cNvPicPr>
            <a:picLocks/>
          </p:cNvPicPr>
          <p:nvPr/>
        </p:nvPicPr>
        <p:blipFill>
          <a:blip r:embed="rId4"/>
          <a:stretch>
            <a:fillRect/>
          </a:stretch>
        </p:blipFill>
        <p:spPr>
          <a:xfrm>
            <a:off x="6331396" y="2053921"/>
            <a:ext cx="5350340" cy="4064160"/>
          </a:xfrm>
          <a:prstGeom prst="rect">
            <a:avLst/>
          </a:prstGeom>
        </p:spPr>
      </p:pic>
      <p:sp>
        <p:nvSpPr>
          <p:cNvPr id="5" name="TextBox 4">
            <a:extLst>
              <a:ext uri="{FF2B5EF4-FFF2-40B4-BE49-F238E27FC236}">
                <a16:creationId xmlns:a16="http://schemas.microsoft.com/office/drawing/2014/main" id="{3B8B3AE2-F691-4510-B6E9-6DFD2ECEEFA8}"/>
              </a:ext>
            </a:extLst>
          </p:cNvPr>
          <p:cNvSpPr txBox="1"/>
          <p:nvPr/>
        </p:nvSpPr>
        <p:spPr>
          <a:xfrm>
            <a:off x="897449" y="4853031"/>
            <a:ext cx="5134063" cy="1477328"/>
          </a:xfrm>
          <a:prstGeom prst="rect">
            <a:avLst/>
          </a:prstGeom>
          <a:solidFill>
            <a:schemeClr val="accent6">
              <a:lumMod val="20000"/>
              <a:lumOff val="80000"/>
            </a:schemeClr>
          </a:solidFill>
        </p:spPr>
        <p:txBody>
          <a:bodyPr wrap="square" rtlCol="0">
            <a:spAutoFit/>
          </a:bodyPr>
          <a:lstStyle/>
          <a:p>
            <a:r>
              <a:rPr lang="en-US" dirty="0"/>
              <a:t>f &lt;-</a:t>
            </a:r>
            <a:r>
              <a:rPr lang="en-US" dirty="0" err="1"/>
              <a:t>ggplot</a:t>
            </a:r>
            <a:r>
              <a:rPr lang="en-US" dirty="0"/>
              <a:t>(data=</a:t>
            </a:r>
            <a:r>
              <a:rPr lang="en-US" dirty="0" err="1"/>
              <a:t>rti</a:t>
            </a:r>
            <a:r>
              <a:rPr lang="en-US" dirty="0"/>
              <a:t>, </a:t>
            </a:r>
            <a:r>
              <a:rPr lang="en-US" dirty="0" err="1"/>
              <a:t>aes</a:t>
            </a:r>
            <a:r>
              <a:rPr lang="en-US" dirty="0"/>
              <a:t>(x=</a:t>
            </a:r>
            <a:r>
              <a:rPr lang="en-US" dirty="0" err="1"/>
              <a:t>variety_new</a:t>
            </a:r>
            <a:r>
              <a:rPr lang="en-US" dirty="0"/>
              <a:t>, y=</a:t>
            </a:r>
            <a:r>
              <a:rPr lang="en-US" dirty="0" err="1"/>
              <a:t>yield,fill</a:t>
            </a:r>
            <a:r>
              <a:rPr lang="en-US" dirty="0"/>
              <a:t>=variety))+</a:t>
            </a:r>
          </a:p>
          <a:p>
            <a:r>
              <a:rPr lang="en-US" dirty="0"/>
              <a:t>  </a:t>
            </a:r>
            <a:r>
              <a:rPr lang="en-US" dirty="0" err="1"/>
              <a:t>geom_bar</a:t>
            </a:r>
            <a:r>
              <a:rPr lang="en-US" dirty="0"/>
              <a:t>(stat="identity")</a:t>
            </a:r>
          </a:p>
          <a:p>
            <a:r>
              <a:rPr lang="en-US" dirty="0"/>
              <a:t>f</a:t>
            </a:r>
          </a:p>
          <a:p>
            <a:endParaRPr lang="en-US" dirty="0"/>
          </a:p>
        </p:txBody>
      </p:sp>
    </p:spTree>
    <p:extLst>
      <p:ext uri="{BB962C8B-B14F-4D97-AF65-F5344CB8AC3E}">
        <p14:creationId xmlns:p14="http://schemas.microsoft.com/office/powerpoint/2010/main" val="2217099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8" name="TextBox 7">
            <a:extLst>
              <a:ext uri="{FF2B5EF4-FFF2-40B4-BE49-F238E27FC236}">
                <a16:creationId xmlns:a16="http://schemas.microsoft.com/office/drawing/2014/main" id="{B64B72E3-757F-4DCA-94A9-48625616F05C}"/>
              </a:ext>
            </a:extLst>
          </p:cNvPr>
          <p:cNvSpPr txBox="1"/>
          <p:nvPr/>
        </p:nvSpPr>
        <p:spPr>
          <a:xfrm>
            <a:off x="762863" y="1585657"/>
            <a:ext cx="7390701" cy="1200329"/>
          </a:xfrm>
          <a:prstGeom prst="rect">
            <a:avLst/>
          </a:prstGeom>
          <a:noFill/>
        </p:spPr>
        <p:txBody>
          <a:bodyPr wrap="square" rtlCol="0">
            <a:spAutoFit/>
          </a:bodyPr>
          <a:lstStyle>
            <a:defPPr>
              <a:defRPr lang="en-US"/>
            </a:defPPr>
            <a:lvl1pPr marL="457200" indent="-457200" algn="just">
              <a:spcBef>
                <a:spcPct val="0"/>
              </a:spcBef>
              <a:buFont typeface="Arial" panose="020B0604020202020204" pitchFamily="34" charset="0"/>
              <a:buChar char="•"/>
              <a:defRPr sz="2800">
                <a:latin typeface="Gotham" panose="02000504050000020004" pitchFamily="2" charset="0"/>
                <a:ea typeface="Gadugi" panose="020B0502040204020203" pitchFamily="34" charset="0"/>
                <a:cs typeface="Arial" panose="020B0604020202020204" pitchFamily="34" charset="0"/>
              </a:defRPr>
            </a:lvl1pPr>
          </a:lstStyle>
          <a:p>
            <a:pPr marL="0" indent="0">
              <a:buNone/>
            </a:pPr>
            <a:r>
              <a:rPr lang="en-US" sz="2400" dirty="0"/>
              <a:t>Now let’s see a </a:t>
            </a:r>
            <a:r>
              <a:rPr lang="en-US" sz="2400" dirty="0" err="1"/>
              <a:t>barplot</a:t>
            </a:r>
            <a:r>
              <a:rPr lang="en-US" sz="2400" dirty="0"/>
              <a:t> with two qualitative variables</a:t>
            </a:r>
          </a:p>
          <a:p>
            <a:pPr marL="0" indent="0">
              <a:buNone/>
            </a:pPr>
            <a:endParaRPr lang="en-US" sz="2400" b="1" dirty="0"/>
          </a:p>
          <a:p>
            <a:pPr marL="0" indent="0">
              <a:buNone/>
            </a:pPr>
            <a:r>
              <a:rPr lang="en-US" sz="2400" dirty="0"/>
              <a:t> </a:t>
            </a:r>
          </a:p>
        </p:txBody>
      </p:sp>
      <p:sp>
        <p:nvSpPr>
          <p:cNvPr id="10" name="Content Placeholder 9">
            <a:extLst>
              <a:ext uri="{FF2B5EF4-FFF2-40B4-BE49-F238E27FC236}">
                <a16:creationId xmlns:a16="http://schemas.microsoft.com/office/drawing/2014/main" id="{F87405F0-E1DF-4B02-A82B-8D0A610A29E6}"/>
              </a:ext>
            </a:extLst>
          </p:cNvPr>
          <p:cNvSpPr>
            <a:spLocks noGrp="1"/>
          </p:cNvSpPr>
          <p:nvPr>
            <p:ph idx="1"/>
          </p:nvPr>
        </p:nvSpPr>
        <p:spPr>
          <a:xfrm>
            <a:off x="762863" y="2924583"/>
            <a:ext cx="4866314" cy="2201091"/>
          </a:xfrm>
          <a:solidFill>
            <a:schemeClr val="accent6">
              <a:lumMod val="20000"/>
              <a:lumOff val="80000"/>
            </a:schemeClr>
          </a:solidFill>
        </p:spPr>
        <p:txBody>
          <a:bodyPr>
            <a:normAutofit lnSpcReduction="10000"/>
          </a:bodyPr>
          <a:lstStyle/>
          <a:p>
            <a:r>
              <a:rPr lang="en-US" sz="1800" dirty="0"/>
              <a:t>p &lt;- </a:t>
            </a:r>
            <a:r>
              <a:rPr lang="en-US" sz="1800" dirty="0" err="1"/>
              <a:t>ggplot</a:t>
            </a:r>
            <a:r>
              <a:rPr lang="en-US" sz="1800" dirty="0"/>
              <a:t>(</a:t>
            </a:r>
            <a:r>
              <a:rPr lang="en-US" sz="1800" dirty="0" err="1"/>
              <a:t>rti</a:t>
            </a:r>
            <a:r>
              <a:rPr lang="en-US" sz="1800" dirty="0"/>
              <a:t>) +</a:t>
            </a:r>
          </a:p>
          <a:p>
            <a:r>
              <a:rPr lang="en-US" sz="1800" dirty="0"/>
              <a:t>  </a:t>
            </a:r>
            <a:r>
              <a:rPr lang="en-US" sz="1800" dirty="0" err="1"/>
              <a:t>aes</a:t>
            </a:r>
            <a:r>
              <a:rPr lang="en-US" sz="1800" dirty="0"/>
              <a:t>(x = </a:t>
            </a:r>
            <a:r>
              <a:rPr lang="en-US" sz="1800" dirty="0" err="1"/>
              <a:t>variety_new</a:t>
            </a:r>
            <a:r>
              <a:rPr lang="en-US" sz="1800" dirty="0"/>
              <a:t>, fill=factor(harvest)) +</a:t>
            </a:r>
          </a:p>
          <a:p>
            <a:r>
              <a:rPr lang="en-US" sz="1800" dirty="0"/>
              <a:t>  </a:t>
            </a:r>
            <a:r>
              <a:rPr lang="en-US" sz="1800" dirty="0" err="1"/>
              <a:t>geom_bar</a:t>
            </a:r>
            <a:r>
              <a:rPr lang="en-US" sz="1800" dirty="0"/>
              <a:t>()</a:t>
            </a:r>
          </a:p>
          <a:p>
            <a:r>
              <a:rPr lang="en-US" sz="1800" dirty="0"/>
              <a:t>p &lt;- p + labs(x = "Variety", y = "Count")</a:t>
            </a:r>
          </a:p>
          <a:p>
            <a:r>
              <a:rPr lang="en-US" sz="1800" dirty="0"/>
              <a:t>p &lt;- p + </a:t>
            </a:r>
            <a:r>
              <a:rPr lang="en-US" sz="1800" dirty="0" err="1"/>
              <a:t>scale_fill_discrete</a:t>
            </a:r>
            <a:r>
              <a:rPr lang="en-US" sz="1800" dirty="0"/>
              <a:t>(name="Year")</a:t>
            </a:r>
          </a:p>
          <a:p>
            <a:r>
              <a:rPr lang="en-US" sz="1800" dirty="0"/>
              <a:t>p + </a:t>
            </a:r>
            <a:r>
              <a:rPr lang="en-US" sz="1800" dirty="0" err="1"/>
              <a:t>theme_classic</a:t>
            </a:r>
            <a:r>
              <a:rPr lang="en-US" sz="1800" dirty="0"/>
              <a:t>()</a:t>
            </a:r>
          </a:p>
          <a:p>
            <a:endParaRPr lang="en-US" dirty="0"/>
          </a:p>
        </p:txBody>
      </p:sp>
      <p:pic>
        <p:nvPicPr>
          <p:cNvPr id="7" name="Picture 6">
            <a:extLst>
              <a:ext uri="{FF2B5EF4-FFF2-40B4-BE49-F238E27FC236}">
                <a16:creationId xmlns:a16="http://schemas.microsoft.com/office/drawing/2014/main" id="{1B6236A0-80F9-4BCC-B935-D42B9FAC71F5}"/>
              </a:ext>
            </a:extLst>
          </p:cNvPr>
          <p:cNvPicPr/>
          <p:nvPr/>
        </p:nvPicPr>
        <p:blipFill>
          <a:blip r:embed="rId4"/>
          <a:stretch>
            <a:fillRect/>
          </a:stretch>
        </p:blipFill>
        <p:spPr>
          <a:xfrm>
            <a:off x="6131240" y="2537373"/>
            <a:ext cx="4722389" cy="3175530"/>
          </a:xfrm>
          <a:prstGeom prst="rect">
            <a:avLst/>
          </a:prstGeom>
        </p:spPr>
      </p:pic>
    </p:spTree>
    <p:extLst>
      <p:ext uri="{BB962C8B-B14F-4D97-AF65-F5344CB8AC3E}">
        <p14:creationId xmlns:p14="http://schemas.microsoft.com/office/powerpoint/2010/main" val="4288055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8" name="TextBox 7">
            <a:extLst>
              <a:ext uri="{FF2B5EF4-FFF2-40B4-BE49-F238E27FC236}">
                <a16:creationId xmlns:a16="http://schemas.microsoft.com/office/drawing/2014/main" id="{B64B72E3-757F-4DCA-94A9-48625616F05C}"/>
              </a:ext>
            </a:extLst>
          </p:cNvPr>
          <p:cNvSpPr txBox="1"/>
          <p:nvPr/>
        </p:nvSpPr>
        <p:spPr>
          <a:xfrm>
            <a:off x="2762164" y="1121384"/>
            <a:ext cx="7399090" cy="1200329"/>
          </a:xfrm>
          <a:prstGeom prst="rect">
            <a:avLst/>
          </a:prstGeom>
          <a:noFill/>
        </p:spPr>
        <p:txBody>
          <a:bodyPr wrap="square" rtlCol="0">
            <a:spAutoFit/>
          </a:bodyPr>
          <a:lstStyle>
            <a:defPPr>
              <a:defRPr lang="en-US"/>
            </a:defPPr>
            <a:lvl1pPr marL="457200" indent="-457200" algn="just">
              <a:spcBef>
                <a:spcPct val="0"/>
              </a:spcBef>
              <a:buFont typeface="Arial" panose="020B0604020202020204" pitchFamily="34" charset="0"/>
              <a:buChar char="•"/>
              <a:defRPr sz="2800">
                <a:latin typeface="Gotham" panose="02000504050000020004" pitchFamily="2" charset="0"/>
                <a:ea typeface="Gadugi" panose="020B0502040204020203" pitchFamily="34" charset="0"/>
                <a:cs typeface="Arial" panose="020B0604020202020204" pitchFamily="34" charset="0"/>
              </a:defRPr>
            </a:lvl1pPr>
          </a:lstStyle>
          <a:p>
            <a:pPr marL="0" indent="0">
              <a:buNone/>
            </a:pPr>
            <a:r>
              <a:rPr lang="en-US" sz="2400" dirty="0"/>
              <a:t>Let’s plot by region/state:</a:t>
            </a:r>
          </a:p>
          <a:p>
            <a:pPr marL="0" indent="0">
              <a:buNone/>
            </a:pPr>
            <a:endParaRPr lang="en-US" sz="2400" b="1" dirty="0"/>
          </a:p>
          <a:p>
            <a:pPr marL="0" indent="0">
              <a:buNone/>
            </a:pPr>
            <a:r>
              <a:rPr lang="en-US" sz="2400" dirty="0"/>
              <a:t> </a:t>
            </a:r>
          </a:p>
        </p:txBody>
      </p:sp>
      <p:sp>
        <p:nvSpPr>
          <p:cNvPr id="7" name="Content Placeholder 6">
            <a:extLst>
              <a:ext uri="{FF2B5EF4-FFF2-40B4-BE49-F238E27FC236}">
                <a16:creationId xmlns:a16="http://schemas.microsoft.com/office/drawing/2014/main" id="{90F9F5AF-BD0D-427E-8B53-2406036A2AF5}"/>
              </a:ext>
            </a:extLst>
          </p:cNvPr>
          <p:cNvSpPr txBox="1">
            <a:spLocks noGrp="1"/>
          </p:cNvSpPr>
          <p:nvPr>
            <p:ph idx="1"/>
          </p:nvPr>
        </p:nvSpPr>
        <p:spPr>
          <a:xfrm>
            <a:off x="468465" y="1545419"/>
            <a:ext cx="6264400" cy="3103873"/>
          </a:xfrm>
          <a:prstGeom prst="rect">
            <a:avLst/>
          </a:prstGeom>
          <a:noFill/>
        </p:spPr>
        <p:txBody>
          <a:bodyPr wrap="square" rtlCol="0">
            <a:spAutoFit/>
          </a:bodyPr>
          <a:lstStyle/>
          <a:p>
            <a:pPr marL="0" marR="0" indent="0">
              <a:lnSpc>
                <a:spcPct val="115000"/>
              </a:lnSpc>
              <a:spcBef>
                <a:spcPts val="200"/>
              </a:spcBef>
              <a:spcAft>
                <a:spcPts val="0"/>
              </a:spcAft>
              <a:buNone/>
            </a:pPr>
            <a:r>
              <a:rPr lang="en-US" sz="1800" b="1" i="1" dirty="0">
                <a:solidFill>
                  <a:srgbClr val="365F91"/>
                </a:solidFill>
                <a:latin typeface="Cambria" panose="02040503050406030204" pitchFamily="18" charset="0"/>
                <a:ea typeface="Times New Roman" panose="02020603050405020304" pitchFamily="18" charset="0"/>
                <a:cs typeface="Times New Roman" panose="02020603050405020304" pitchFamily="18" charset="0"/>
              </a:rPr>
              <a:t>Example 1</a:t>
            </a:r>
          </a:p>
          <a:p>
            <a:pPr marL="457200" marR="0" indent="0">
              <a:lnSpc>
                <a:spcPct val="115000"/>
              </a:lnSpc>
              <a:spcBef>
                <a:spcPts val="200"/>
              </a:spcBef>
              <a:spcAft>
                <a:spcPts val="0"/>
              </a:spcAft>
              <a:buNone/>
            </a:pPr>
            <a:r>
              <a:rPr lang="en-US" sz="1800" dirty="0">
                <a:solidFill>
                  <a:srgbClr val="242121"/>
                </a:solidFill>
                <a:latin typeface="Open Sans" panose="020B0606030504020204" pitchFamily="34" charset="0"/>
              </a:rPr>
              <a:t>p &lt;- </a:t>
            </a:r>
            <a:r>
              <a:rPr lang="en-US" sz="1800" dirty="0" err="1">
                <a:solidFill>
                  <a:srgbClr val="242121"/>
                </a:solidFill>
                <a:latin typeface="Open Sans" panose="020B0606030504020204" pitchFamily="34" charset="0"/>
              </a:rPr>
              <a:t>ggplot</a:t>
            </a:r>
            <a:r>
              <a:rPr lang="en-US" sz="1800" dirty="0">
                <a:solidFill>
                  <a:srgbClr val="242121"/>
                </a:solidFill>
                <a:latin typeface="Open Sans" panose="020B0606030504020204" pitchFamily="34" charset="0"/>
              </a:rPr>
              <a:t>(</a:t>
            </a:r>
            <a:r>
              <a:rPr lang="en-US" sz="1800" dirty="0" err="1">
                <a:solidFill>
                  <a:srgbClr val="242121"/>
                </a:solidFill>
                <a:latin typeface="Open Sans" panose="020B0606030504020204" pitchFamily="34" charset="0"/>
              </a:rPr>
              <a:t>rti</a:t>
            </a:r>
            <a:r>
              <a:rPr lang="en-US" sz="1800" dirty="0">
                <a:solidFill>
                  <a:srgbClr val="242121"/>
                </a:solidFill>
                <a:latin typeface="Open Sans" panose="020B0606030504020204" pitchFamily="34" charset="0"/>
              </a:rPr>
              <a:t>) +</a:t>
            </a:r>
          </a:p>
          <a:p>
            <a:pPr marL="457200" indent="0">
              <a:buNone/>
            </a:pPr>
            <a:r>
              <a:rPr lang="en-US" sz="1800" dirty="0">
                <a:solidFill>
                  <a:srgbClr val="242121"/>
                </a:solidFill>
                <a:latin typeface="Open Sans" panose="020B0606030504020204" pitchFamily="34" charset="0"/>
              </a:rPr>
              <a:t>  </a:t>
            </a:r>
            <a:r>
              <a:rPr lang="en-US" sz="1800" dirty="0" err="1">
                <a:solidFill>
                  <a:srgbClr val="242121"/>
                </a:solidFill>
                <a:latin typeface="Open Sans" panose="020B0606030504020204" pitchFamily="34" charset="0"/>
              </a:rPr>
              <a:t>aes</a:t>
            </a:r>
            <a:r>
              <a:rPr lang="en-US" sz="1800" dirty="0">
                <a:solidFill>
                  <a:srgbClr val="242121"/>
                </a:solidFill>
                <a:latin typeface="Open Sans" panose="020B0606030504020204" pitchFamily="34" charset="0"/>
              </a:rPr>
              <a:t>(x = </a:t>
            </a:r>
            <a:r>
              <a:rPr lang="en-US" sz="1800" dirty="0" err="1">
                <a:solidFill>
                  <a:srgbClr val="242121"/>
                </a:solidFill>
                <a:latin typeface="Open Sans" panose="020B0606030504020204" pitchFamily="34" charset="0"/>
              </a:rPr>
              <a:t>variety_new</a:t>
            </a:r>
            <a:r>
              <a:rPr lang="en-US" sz="1800" dirty="0">
                <a:solidFill>
                  <a:srgbClr val="242121"/>
                </a:solidFill>
                <a:latin typeface="Open Sans" panose="020B0606030504020204" pitchFamily="34" charset="0"/>
              </a:rPr>
              <a:t>, fill=factor(region3)) +</a:t>
            </a:r>
          </a:p>
          <a:p>
            <a:pPr marL="457200" indent="0">
              <a:buNone/>
            </a:pPr>
            <a:r>
              <a:rPr lang="en-US" sz="1800" dirty="0">
                <a:solidFill>
                  <a:srgbClr val="242121"/>
                </a:solidFill>
                <a:latin typeface="Open Sans" panose="020B0606030504020204" pitchFamily="34" charset="0"/>
              </a:rPr>
              <a:t>  </a:t>
            </a:r>
            <a:r>
              <a:rPr lang="en-US" sz="1800" dirty="0" err="1">
                <a:solidFill>
                  <a:srgbClr val="242121"/>
                </a:solidFill>
                <a:latin typeface="Open Sans" panose="020B0606030504020204" pitchFamily="34" charset="0"/>
              </a:rPr>
              <a:t>geom_bar</a:t>
            </a:r>
            <a:r>
              <a:rPr lang="en-US" sz="1800" dirty="0">
                <a:solidFill>
                  <a:srgbClr val="242121"/>
                </a:solidFill>
                <a:latin typeface="Open Sans" panose="020B0606030504020204" pitchFamily="34" charset="0"/>
              </a:rPr>
              <a:t>()</a:t>
            </a:r>
          </a:p>
          <a:p>
            <a:pPr marL="457200" indent="0">
              <a:buNone/>
            </a:pPr>
            <a:r>
              <a:rPr lang="en-US" sz="1800" dirty="0">
                <a:solidFill>
                  <a:srgbClr val="242121"/>
                </a:solidFill>
                <a:latin typeface="Open Sans" panose="020B0606030504020204" pitchFamily="34" charset="0"/>
              </a:rPr>
              <a:t>p &lt;- p + labs(x = "Variety", y = "Count")</a:t>
            </a:r>
          </a:p>
          <a:p>
            <a:pPr marL="457200" indent="0">
              <a:buNone/>
            </a:pPr>
            <a:r>
              <a:rPr lang="en-US" sz="1800" dirty="0">
                <a:solidFill>
                  <a:srgbClr val="242121"/>
                </a:solidFill>
                <a:latin typeface="Open Sans" panose="020B0606030504020204" pitchFamily="34" charset="0"/>
              </a:rPr>
              <a:t>p &lt;- p + </a:t>
            </a:r>
            <a:r>
              <a:rPr lang="en-US" sz="1800" dirty="0" err="1">
                <a:solidFill>
                  <a:srgbClr val="242121"/>
                </a:solidFill>
                <a:latin typeface="Open Sans" panose="020B0606030504020204" pitchFamily="34" charset="0"/>
              </a:rPr>
              <a:t>scale_fill_discrete</a:t>
            </a:r>
            <a:r>
              <a:rPr lang="en-US" sz="1800" dirty="0">
                <a:solidFill>
                  <a:srgbClr val="242121"/>
                </a:solidFill>
                <a:latin typeface="Open Sans" panose="020B0606030504020204" pitchFamily="34" charset="0"/>
              </a:rPr>
              <a:t>(name="Region/State")</a:t>
            </a:r>
          </a:p>
          <a:p>
            <a:pPr marL="457200" indent="0">
              <a:buNone/>
            </a:pPr>
            <a:r>
              <a:rPr lang="en-US" sz="1800" dirty="0">
                <a:solidFill>
                  <a:srgbClr val="242121"/>
                </a:solidFill>
                <a:latin typeface="Open Sans" panose="020B0606030504020204" pitchFamily="34" charset="0"/>
              </a:rPr>
              <a:t>p + </a:t>
            </a:r>
            <a:r>
              <a:rPr lang="en-US" sz="1800" dirty="0" err="1">
                <a:solidFill>
                  <a:srgbClr val="242121"/>
                </a:solidFill>
                <a:latin typeface="Open Sans" panose="020B0606030504020204" pitchFamily="34" charset="0"/>
              </a:rPr>
              <a:t>theme_classic</a:t>
            </a:r>
            <a:r>
              <a:rPr lang="en-US" sz="1800" dirty="0">
                <a:solidFill>
                  <a:srgbClr val="242121"/>
                </a:solidFill>
                <a:latin typeface="Open Sans" panose="020B0606030504020204" pitchFamily="34" charset="0"/>
              </a:rPr>
              <a:t>()</a:t>
            </a:r>
          </a:p>
          <a:p>
            <a:endParaRPr lang="en-US" sz="1800" dirty="0"/>
          </a:p>
        </p:txBody>
      </p:sp>
      <p:sp>
        <p:nvSpPr>
          <p:cNvPr id="2" name="Rectangle 1">
            <a:extLst>
              <a:ext uri="{FF2B5EF4-FFF2-40B4-BE49-F238E27FC236}">
                <a16:creationId xmlns:a16="http://schemas.microsoft.com/office/drawing/2014/main" id="{645B9097-592B-42DE-AC4E-E69B8C6EB581}"/>
              </a:ext>
            </a:extLst>
          </p:cNvPr>
          <p:cNvSpPr/>
          <p:nvPr/>
        </p:nvSpPr>
        <p:spPr>
          <a:xfrm>
            <a:off x="472580" y="4649292"/>
            <a:ext cx="6096000" cy="2072875"/>
          </a:xfrm>
          <a:prstGeom prst="rect">
            <a:avLst/>
          </a:prstGeom>
          <a:solidFill>
            <a:schemeClr val="accent6">
              <a:lumMod val="20000"/>
              <a:lumOff val="80000"/>
            </a:schemeClr>
          </a:solidFill>
        </p:spPr>
        <p:txBody>
          <a:bodyPr>
            <a:spAutoFit/>
          </a:bodyPr>
          <a:lstStyle/>
          <a:p>
            <a:pPr>
              <a:lnSpc>
                <a:spcPct val="115000"/>
              </a:lnSpc>
              <a:spcBef>
                <a:spcPts val="200"/>
              </a:spcBef>
            </a:pPr>
            <a:r>
              <a:rPr lang="en-US" b="1" i="1" dirty="0">
                <a:solidFill>
                  <a:srgbClr val="365F91"/>
                </a:solidFill>
                <a:latin typeface="Cambria" panose="02040503050406030204" pitchFamily="18" charset="0"/>
                <a:ea typeface="Times New Roman" panose="02020603050405020304" pitchFamily="18" charset="0"/>
                <a:cs typeface="Times New Roman" panose="02020603050405020304" pitchFamily="18" charset="0"/>
              </a:rPr>
              <a:t>Example 2</a:t>
            </a:r>
          </a:p>
          <a:p>
            <a:pPr marL="457200"/>
            <a:r>
              <a:rPr lang="en-US" dirty="0">
                <a:solidFill>
                  <a:srgbClr val="242121"/>
                </a:solidFill>
                <a:latin typeface="Open Sans" panose="020B0606030504020204" pitchFamily="34" charset="0"/>
              </a:rPr>
              <a:t>p &lt;- </a:t>
            </a:r>
            <a:r>
              <a:rPr lang="en-US" dirty="0" err="1">
                <a:solidFill>
                  <a:srgbClr val="242121"/>
                </a:solidFill>
                <a:latin typeface="Open Sans" panose="020B0606030504020204" pitchFamily="34" charset="0"/>
              </a:rPr>
              <a:t>ggplot</a:t>
            </a:r>
            <a:r>
              <a:rPr lang="en-US" dirty="0">
                <a:solidFill>
                  <a:srgbClr val="242121"/>
                </a:solidFill>
                <a:latin typeface="Open Sans" panose="020B0606030504020204" pitchFamily="34" charset="0"/>
              </a:rPr>
              <a:t>(</a:t>
            </a:r>
            <a:r>
              <a:rPr lang="en-US" dirty="0" err="1">
                <a:solidFill>
                  <a:srgbClr val="242121"/>
                </a:solidFill>
                <a:latin typeface="Open Sans" panose="020B0606030504020204" pitchFamily="34" charset="0"/>
              </a:rPr>
              <a:t>rti</a:t>
            </a:r>
            <a:r>
              <a:rPr lang="en-US" dirty="0">
                <a:solidFill>
                  <a:srgbClr val="242121"/>
                </a:solidFill>
                <a:latin typeface="Open Sans" panose="020B0606030504020204" pitchFamily="34" charset="0"/>
              </a:rPr>
              <a:t>) +</a:t>
            </a:r>
            <a:endParaRPr lang="en-US" dirty="0"/>
          </a:p>
          <a:p>
            <a:pPr marL="457200"/>
            <a:r>
              <a:rPr lang="en-US" dirty="0">
                <a:solidFill>
                  <a:srgbClr val="242121"/>
                </a:solidFill>
                <a:latin typeface="Open Sans" panose="020B0606030504020204" pitchFamily="34" charset="0"/>
              </a:rPr>
              <a:t>  </a:t>
            </a:r>
            <a:r>
              <a:rPr lang="en-US" dirty="0" err="1">
                <a:solidFill>
                  <a:srgbClr val="242121"/>
                </a:solidFill>
                <a:latin typeface="Open Sans" panose="020B0606030504020204" pitchFamily="34" charset="0"/>
              </a:rPr>
              <a:t>aes</a:t>
            </a:r>
            <a:r>
              <a:rPr lang="en-US" dirty="0">
                <a:solidFill>
                  <a:srgbClr val="242121"/>
                </a:solidFill>
                <a:latin typeface="Open Sans" panose="020B0606030504020204" pitchFamily="34" charset="0"/>
              </a:rPr>
              <a:t>(x = </a:t>
            </a:r>
            <a:r>
              <a:rPr lang="en-US" dirty="0" err="1">
                <a:solidFill>
                  <a:srgbClr val="242121"/>
                </a:solidFill>
                <a:latin typeface="Open Sans" panose="020B0606030504020204" pitchFamily="34" charset="0"/>
              </a:rPr>
              <a:t>variety_new</a:t>
            </a:r>
            <a:r>
              <a:rPr lang="en-US" dirty="0">
                <a:solidFill>
                  <a:srgbClr val="242121"/>
                </a:solidFill>
                <a:latin typeface="Open Sans" panose="020B0606030504020204" pitchFamily="34" charset="0"/>
              </a:rPr>
              <a:t>, fill=factor(region3 )) +</a:t>
            </a:r>
            <a:endParaRPr lang="en-US" dirty="0"/>
          </a:p>
          <a:p>
            <a:pPr marL="457200"/>
            <a:r>
              <a:rPr lang="en-US" dirty="0">
                <a:solidFill>
                  <a:srgbClr val="242121"/>
                </a:solidFill>
                <a:latin typeface="Open Sans" panose="020B0606030504020204" pitchFamily="34" charset="0"/>
              </a:rPr>
              <a:t>  </a:t>
            </a:r>
            <a:r>
              <a:rPr lang="en-US" dirty="0" err="1">
                <a:solidFill>
                  <a:srgbClr val="242121"/>
                </a:solidFill>
                <a:latin typeface="Open Sans" panose="020B0606030504020204" pitchFamily="34" charset="0"/>
              </a:rPr>
              <a:t>geom_bar</a:t>
            </a:r>
            <a:r>
              <a:rPr lang="en-US" dirty="0">
                <a:solidFill>
                  <a:srgbClr val="242121"/>
                </a:solidFill>
                <a:latin typeface="Open Sans" panose="020B0606030504020204" pitchFamily="34" charset="0"/>
              </a:rPr>
              <a:t>(position="fill")</a:t>
            </a:r>
            <a:endParaRPr lang="en-US" dirty="0"/>
          </a:p>
          <a:p>
            <a:pPr marL="457200"/>
            <a:r>
              <a:rPr lang="en-US" dirty="0">
                <a:solidFill>
                  <a:srgbClr val="242121"/>
                </a:solidFill>
                <a:latin typeface="Open Sans" panose="020B0606030504020204" pitchFamily="34" charset="0"/>
              </a:rPr>
              <a:t>p &lt;- p + labs(x = "Variety", y = "Count")</a:t>
            </a:r>
            <a:endParaRPr lang="en-US" dirty="0"/>
          </a:p>
          <a:p>
            <a:pPr marL="457200"/>
            <a:r>
              <a:rPr lang="en-US" dirty="0">
                <a:solidFill>
                  <a:srgbClr val="242121"/>
                </a:solidFill>
                <a:latin typeface="Open Sans" panose="020B0606030504020204" pitchFamily="34" charset="0"/>
              </a:rPr>
              <a:t>p &lt;- p + </a:t>
            </a:r>
            <a:r>
              <a:rPr lang="en-US" dirty="0" err="1">
                <a:solidFill>
                  <a:srgbClr val="242121"/>
                </a:solidFill>
                <a:latin typeface="Open Sans" panose="020B0606030504020204" pitchFamily="34" charset="0"/>
              </a:rPr>
              <a:t>scale_fill_discrete</a:t>
            </a:r>
            <a:r>
              <a:rPr lang="en-US" dirty="0">
                <a:solidFill>
                  <a:srgbClr val="242121"/>
                </a:solidFill>
                <a:latin typeface="Open Sans" panose="020B0606030504020204" pitchFamily="34" charset="0"/>
              </a:rPr>
              <a:t>(name="Region/State")</a:t>
            </a:r>
            <a:endParaRPr lang="en-US" dirty="0"/>
          </a:p>
          <a:p>
            <a:pPr marL="457200"/>
            <a:r>
              <a:rPr lang="en-US" dirty="0">
                <a:solidFill>
                  <a:srgbClr val="242121"/>
                </a:solidFill>
                <a:latin typeface="Open Sans" panose="020B0606030504020204" pitchFamily="34" charset="0"/>
              </a:rPr>
              <a:t>p + </a:t>
            </a:r>
            <a:r>
              <a:rPr lang="en-US" dirty="0" err="1">
                <a:solidFill>
                  <a:srgbClr val="242121"/>
                </a:solidFill>
                <a:latin typeface="Open Sans" panose="020B0606030504020204" pitchFamily="34" charset="0"/>
              </a:rPr>
              <a:t>theme_classic</a:t>
            </a:r>
            <a:r>
              <a:rPr lang="en-US" dirty="0">
                <a:solidFill>
                  <a:srgbClr val="242121"/>
                </a:solidFill>
                <a:latin typeface="Open Sans" panose="020B0606030504020204" pitchFamily="34" charset="0"/>
              </a:rPr>
              <a:t>()</a:t>
            </a:r>
            <a:endParaRPr lang="en-US" dirty="0">
              <a:effectLst/>
            </a:endParaRPr>
          </a:p>
        </p:txBody>
      </p:sp>
      <p:pic>
        <p:nvPicPr>
          <p:cNvPr id="9" name="Picture 8">
            <a:extLst>
              <a:ext uri="{FF2B5EF4-FFF2-40B4-BE49-F238E27FC236}">
                <a16:creationId xmlns:a16="http://schemas.microsoft.com/office/drawing/2014/main" id="{DB33B088-BCB0-4771-B136-87B262823E55}"/>
              </a:ext>
            </a:extLst>
          </p:cNvPr>
          <p:cNvPicPr/>
          <p:nvPr/>
        </p:nvPicPr>
        <p:blipFill>
          <a:blip r:embed="rId4"/>
          <a:stretch>
            <a:fillRect/>
          </a:stretch>
        </p:blipFill>
        <p:spPr>
          <a:xfrm>
            <a:off x="7256478" y="1666968"/>
            <a:ext cx="3749878" cy="2537867"/>
          </a:xfrm>
          <a:prstGeom prst="rect">
            <a:avLst/>
          </a:prstGeom>
        </p:spPr>
      </p:pic>
      <p:pic>
        <p:nvPicPr>
          <p:cNvPr id="11" name="Picture 10">
            <a:extLst>
              <a:ext uri="{FF2B5EF4-FFF2-40B4-BE49-F238E27FC236}">
                <a16:creationId xmlns:a16="http://schemas.microsoft.com/office/drawing/2014/main" id="{C2622CF4-DD04-4CF5-A92E-CF515E7E376F}"/>
              </a:ext>
            </a:extLst>
          </p:cNvPr>
          <p:cNvPicPr/>
          <p:nvPr/>
        </p:nvPicPr>
        <p:blipFill>
          <a:blip r:embed="rId5"/>
          <a:stretch>
            <a:fillRect/>
          </a:stretch>
        </p:blipFill>
        <p:spPr>
          <a:xfrm>
            <a:off x="7256478" y="4512504"/>
            <a:ext cx="3629357" cy="2179058"/>
          </a:xfrm>
          <a:prstGeom prst="rect">
            <a:avLst/>
          </a:prstGeom>
        </p:spPr>
      </p:pic>
    </p:spTree>
    <p:extLst>
      <p:ext uri="{BB962C8B-B14F-4D97-AF65-F5344CB8AC3E}">
        <p14:creationId xmlns:p14="http://schemas.microsoft.com/office/powerpoint/2010/main" val="3744454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pic>
        <p:nvPicPr>
          <p:cNvPr id="7" name="Picture 6">
            <a:extLst>
              <a:ext uri="{FF2B5EF4-FFF2-40B4-BE49-F238E27FC236}">
                <a16:creationId xmlns:a16="http://schemas.microsoft.com/office/drawing/2014/main" id="{3BBA1C4D-1180-4BA8-B885-46F4D7F97938}"/>
              </a:ext>
            </a:extLst>
          </p:cNvPr>
          <p:cNvPicPr/>
          <p:nvPr/>
        </p:nvPicPr>
        <p:blipFill>
          <a:blip r:embed="rId4"/>
          <a:stretch>
            <a:fillRect/>
          </a:stretch>
        </p:blipFill>
        <p:spPr>
          <a:xfrm>
            <a:off x="6462998" y="1458550"/>
            <a:ext cx="3805127" cy="2376309"/>
          </a:xfrm>
          <a:prstGeom prst="rect">
            <a:avLst/>
          </a:prstGeom>
        </p:spPr>
      </p:pic>
      <p:sp>
        <p:nvSpPr>
          <p:cNvPr id="5" name="Content Placeholder 4">
            <a:extLst>
              <a:ext uri="{FF2B5EF4-FFF2-40B4-BE49-F238E27FC236}">
                <a16:creationId xmlns:a16="http://schemas.microsoft.com/office/drawing/2014/main" id="{8F0DB564-EA5F-4E7D-9E8D-1CBF260B3256}"/>
              </a:ext>
            </a:extLst>
          </p:cNvPr>
          <p:cNvSpPr>
            <a:spLocks noGrp="1"/>
          </p:cNvSpPr>
          <p:nvPr>
            <p:ph idx="1"/>
          </p:nvPr>
        </p:nvSpPr>
        <p:spPr>
          <a:xfrm>
            <a:off x="683796" y="1659992"/>
            <a:ext cx="5266988" cy="2308001"/>
          </a:xfrm>
          <a:solidFill>
            <a:schemeClr val="accent6">
              <a:lumMod val="20000"/>
              <a:lumOff val="80000"/>
            </a:schemeClr>
          </a:solidFill>
        </p:spPr>
        <p:txBody>
          <a:bodyPr>
            <a:normAutofit fontScale="25000" lnSpcReduction="20000"/>
          </a:bodyPr>
          <a:lstStyle/>
          <a:p>
            <a:pPr marL="0" indent="0">
              <a:lnSpc>
                <a:spcPct val="135000"/>
              </a:lnSpc>
              <a:spcBef>
                <a:spcPts val="200"/>
              </a:spcBef>
              <a:buNone/>
            </a:pPr>
            <a:r>
              <a:rPr lang="en-US" sz="7200" i="1" dirty="0">
                <a:solidFill>
                  <a:srgbClr val="365F91"/>
                </a:solidFill>
                <a:latin typeface="Cambria" panose="02040503050406030204" pitchFamily="18" charset="0"/>
                <a:cs typeface="Times New Roman" panose="02020603050405020304" pitchFamily="18" charset="0"/>
              </a:rPr>
              <a:t>Here’s a </a:t>
            </a:r>
            <a:r>
              <a:rPr lang="en-US" sz="7200" i="1" dirty="0" err="1">
                <a:solidFill>
                  <a:srgbClr val="365F91"/>
                </a:solidFill>
                <a:latin typeface="Cambria" panose="02040503050406030204" pitchFamily="18" charset="0"/>
                <a:cs typeface="Times New Roman" panose="02020603050405020304" pitchFamily="18" charset="0"/>
              </a:rPr>
              <a:t>barplot</a:t>
            </a:r>
            <a:r>
              <a:rPr lang="en-US" sz="7200" i="1" dirty="0">
                <a:solidFill>
                  <a:srgbClr val="365F91"/>
                </a:solidFill>
                <a:latin typeface="Cambria" panose="02040503050406030204" pitchFamily="18" charset="0"/>
                <a:cs typeface="Times New Roman" panose="02020603050405020304" pitchFamily="18" charset="0"/>
              </a:rPr>
              <a:t> with two qualitative variables:</a:t>
            </a:r>
          </a:p>
          <a:p>
            <a:pPr marL="457200" indent="0">
              <a:lnSpc>
                <a:spcPct val="110000"/>
              </a:lnSpc>
              <a:buNone/>
            </a:pPr>
            <a:r>
              <a:rPr lang="en-US" sz="4500" dirty="0">
                <a:solidFill>
                  <a:srgbClr val="242121"/>
                </a:solidFill>
                <a:latin typeface="Open Sans" panose="020B0606030504020204" pitchFamily="34" charset="0"/>
              </a:rPr>
              <a:t>#position dodge</a:t>
            </a:r>
          </a:p>
          <a:p>
            <a:pPr marL="457200" indent="0">
              <a:lnSpc>
                <a:spcPct val="110000"/>
              </a:lnSpc>
              <a:buNone/>
            </a:pPr>
            <a:r>
              <a:rPr lang="en-US" sz="4500" dirty="0">
                <a:solidFill>
                  <a:srgbClr val="242121"/>
                </a:solidFill>
                <a:latin typeface="Open Sans" panose="020B0606030504020204" pitchFamily="34" charset="0"/>
              </a:rPr>
              <a:t>p &lt;- </a:t>
            </a:r>
            <a:r>
              <a:rPr lang="en-US" sz="4500" dirty="0" err="1">
                <a:solidFill>
                  <a:srgbClr val="242121"/>
                </a:solidFill>
                <a:latin typeface="Open Sans" panose="020B0606030504020204" pitchFamily="34" charset="0"/>
              </a:rPr>
              <a:t>ggplot</a:t>
            </a:r>
            <a:r>
              <a:rPr lang="en-US" sz="4500" dirty="0">
                <a:solidFill>
                  <a:srgbClr val="242121"/>
                </a:solidFill>
                <a:latin typeface="Open Sans" panose="020B0606030504020204" pitchFamily="34" charset="0"/>
              </a:rPr>
              <a:t>(</a:t>
            </a:r>
            <a:r>
              <a:rPr lang="en-US" sz="4500" dirty="0" err="1">
                <a:solidFill>
                  <a:srgbClr val="242121"/>
                </a:solidFill>
                <a:latin typeface="Open Sans" panose="020B0606030504020204" pitchFamily="34" charset="0"/>
              </a:rPr>
              <a:t>rti</a:t>
            </a:r>
            <a:r>
              <a:rPr lang="en-US" sz="4500" dirty="0">
                <a:solidFill>
                  <a:srgbClr val="242121"/>
                </a:solidFill>
                <a:latin typeface="Open Sans" panose="020B0606030504020204" pitchFamily="34" charset="0"/>
              </a:rPr>
              <a:t>) +</a:t>
            </a:r>
          </a:p>
          <a:p>
            <a:pPr marL="457200" indent="0">
              <a:lnSpc>
                <a:spcPct val="110000"/>
              </a:lnSpc>
              <a:buNone/>
            </a:pPr>
            <a:r>
              <a:rPr lang="en-US" sz="4500" dirty="0">
                <a:solidFill>
                  <a:srgbClr val="242121"/>
                </a:solidFill>
                <a:latin typeface="Open Sans" panose="020B0606030504020204" pitchFamily="34" charset="0"/>
              </a:rPr>
              <a:t>  </a:t>
            </a:r>
            <a:r>
              <a:rPr lang="en-US" sz="4500" dirty="0" err="1">
                <a:solidFill>
                  <a:srgbClr val="242121"/>
                </a:solidFill>
                <a:latin typeface="Open Sans" panose="020B0606030504020204" pitchFamily="34" charset="0"/>
              </a:rPr>
              <a:t>aes</a:t>
            </a:r>
            <a:r>
              <a:rPr lang="en-US" sz="4500" dirty="0">
                <a:solidFill>
                  <a:srgbClr val="242121"/>
                </a:solidFill>
                <a:latin typeface="Open Sans" panose="020B0606030504020204" pitchFamily="34" charset="0"/>
              </a:rPr>
              <a:t>(x = </a:t>
            </a:r>
            <a:r>
              <a:rPr lang="en-US" sz="4500" dirty="0" err="1">
                <a:solidFill>
                  <a:srgbClr val="242121"/>
                </a:solidFill>
                <a:latin typeface="Open Sans" panose="020B0606030504020204" pitchFamily="34" charset="0"/>
              </a:rPr>
              <a:t>variety_new</a:t>
            </a:r>
            <a:r>
              <a:rPr lang="en-US" sz="4500" dirty="0">
                <a:solidFill>
                  <a:srgbClr val="242121"/>
                </a:solidFill>
                <a:latin typeface="Open Sans" panose="020B0606030504020204" pitchFamily="34" charset="0"/>
              </a:rPr>
              <a:t>, fill=factor(harvest )) +</a:t>
            </a:r>
          </a:p>
          <a:p>
            <a:pPr marL="457200" indent="0">
              <a:lnSpc>
                <a:spcPct val="110000"/>
              </a:lnSpc>
              <a:buNone/>
            </a:pPr>
            <a:r>
              <a:rPr lang="en-US" sz="4500" dirty="0">
                <a:solidFill>
                  <a:srgbClr val="242121"/>
                </a:solidFill>
                <a:latin typeface="Open Sans" panose="020B0606030504020204" pitchFamily="34" charset="0"/>
              </a:rPr>
              <a:t>  </a:t>
            </a:r>
            <a:r>
              <a:rPr lang="en-US" sz="4500" dirty="0" err="1">
                <a:solidFill>
                  <a:srgbClr val="242121"/>
                </a:solidFill>
                <a:latin typeface="Open Sans" panose="020B0606030504020204" pitchFamily="34" charset="0"/>
              </a:rPr>
              <a:t>geom_bar</a:t>
            </a:r>
            <a:r>
              <a:rPr lang="en-US" sz="4500" dirty="0">
                <a:solidFill>
                  <a:srgbClr val="242121"/>
                </a:solidFill>
                <a:latin typeface="Open Sans" panose="020B0606030504020204" pitchFamily="34" charset="0"/>
              </a:rPr>
              <a:t>(position="dodge")</a:t>
            </a:r>
          </a:p>
          <a:p>
            <a:pPr marL="457200" indent="0">
              <a:lnSpc>
                <a:spcPct val="110000"/>
              </a:lnSpc>
              <a:buNone/>
            </a:pPr>
            <a:r>
              <a:rPr lang="en-US" sz="4500" dirty="0">
                <a:solidFill>
                  <a:srgbClr val="242121"/>
                </a:solidFill>
                <a:latin typeface="Open Sans" panose="020B0606030504020204" pitchFamily="34" charset="0"/>
              </a:rPr>
              <a:t>p &lt;- p + labs(x = "Variety", y = "Count")</a:t>
            </a:r>
          </a:p>
          <a:p>
            <a:pPr marL="457200" indent="0">
              <a:lnSpc>
                <a:spcPct val="110000"/>
              </a:lnSpc>
              <a:buNone/>
            </a:pPr>
            <a:r>
              <a:rPr lang="en-US" sz="4500" dirty="0">
                <a:solidFill>
                  <a:srgbClr val="242121"/>
                </a:solidFill>
                <a:latin typeface="Open Sans" panose="020B0606030504020204" pitchFamily="34" charset="0"/>
              </a:rPr>
              <a:t>p &lt;- p + </a:t>
            </a:r>
            <a:r>
              <a:rPr lang="en-US" sz="4500" dirty="0" err="1">
                <a:solidFill>
                  <a:srgbClr val="242121"/>
                </a:solidFill>
                <a:latin typeface="Open Sans" panose="020B0606030504020204" pitchFamily="34" charset="0"/>
              </a:rPr>
              <a:t>scale_fill_discrete</a:t>
            </a:r>
            <a:r>
              <a:rPr lang="en-US" sz="4500" dirty="0">
                <a:solidFill>
                  <a:srgbClr val="242121"/>
                </a:solidFill>
                <a:latin typeface="Open Sans" panose="020B0606030504020204" pitchFamily="34" charset="0"/>
              </a:rPr>
              <a:t>(name="Harvest type")</a:t>
            </a:r>
          </a:p>
          <a:p>
            <a:pPr marL="457200" indent="0">
              <a:lnSpc>
                <a:spcPct val="110000"/>
              </a:lnSpc>
              <a:buNone/>
            </a:pPr>
            <a:r>
              <a:rPr lang="en-US" sz="4500" dirty="0">
                <a:solidFill>
                  <a:srgbClr val="242121"/>
                </a:solidFill>
                <a:latin typeface="Open Sans" panose="020B0606030504020204" pitchFamily="34" charset="0"/>
              </a:rPr>
              <a:t>p + </a:t>
            </a:r>
            <a:r>
              <a:rPr lang="en-US" sz="4500" dirty="0" err="1">
                <a:solidFill>
                  <a:srgbClr val="242121"/>
                </a:solidFill>
                <a:latin typeface="Open Sans" panose="020B0606030504020204" pitchFamily="34" charset="0"/>
              </a:rPr>
              <a:t>theme_classic</a:t>
            </a:r>
            <a:r>
              <a:rPr lang="en-US" sz="4500" dirty="0">
                <a:solidFill>
                  <a:srgbClr val="242121"/>
                </a:solidFill>
                <a:latin typeface="Open Sans" panose="020B0606030504020204" pitchFamily="34" charset="0"/>
              </a:rPr>
              <a:t>()</a:t>
            </a:r>
          </a:p>
          <a:p>
            <a:endParaRPr lang="en-US" dirty="0"/>
          </a:p>
        </p:txBody>
      </p:sp>
      <p:sp>
        <p:nvSpPr>
          <p:cNvPr id="11" name="TextBox 10">
            <a:extLst>
              <a:ext uri="{FF2B5EF4-FFF2-40B4-BE49-F238E27FC236}">
                <a16:creationId xmlns:a16="http://schemas.microsoft.com/office/drawing/2014/main" id="{6C82BF84-E024-4DA6-A8E7-9EBFE201A7EF}"/>
              </a:ext>
            </a:extLst>
          </p:cNvPr>
          <p:cNvSpPr txBox="1"/>
          <p:nvPr/>
        </p:nvSpPr>
        <p:spPr>
          <a:xfrm>
            <a:off x="683796" y="4135771"/>
            <a:ext cx="5257800" cy="2527359"/>
          </a:xfrm>
          <a:prstGeom prst="rect">
            <a:avLst/>
          </a:prstGeom>
          <a:solidFill>
            <a:schemeClr val="accent2">
              <a:lumMod val="40000"/>
              <a:lumOff val="60000"/>
            </a:schemeClr>
          </a:solidFill>
        </p:spPr>
        <p:txBody>
          <a:bodyPr wrap="square" rtlCol="0">
            <a:spAutoFit/>
          </a:bodyPr>
          <a:lstStyle/>
          <a:p>
            <a:pPr>
              <a:lnSpc>
                <a:spcPct val="115000"/>
              </a:lnSpc>
              <a:spcBef>
                <a:spcPts val="200"/>
              </a:spcBef>
            </a:pPr>
            <a:r>
              <a:rPr lang="en-US" i="1" dirty="0">
                <a:solidFill>
                  <a:srgbClr val="365F91"/>
                </a:solidFill>
                <a:latin typeface="Cambria" panose="02040503050406030204" pitchFamily="18" charset="0"/>
                <a:cs typeface="Times New Roman" panose="02020603050405020304" pitchFamily="18" charset="0"/>
              </a:rPr>
              <a:t>Apply manual colors:</a:t>
            </a:r>
          </a:p>
          <a:p>
            <a:pPr marL="457200">
              <a:lnSpc>
                <a:spcPct val="90000"/>
              </a:lnSpc>
              <a:spcBef>
                <a:spcPts val="1000"/>
              </a:spcBef>
            </a:pPr>
            <a:r>
              <a:rPr lang="en-US" sz="1100" dirty="0">
                <a:solidFill>
                  <a:srgbClr val="242121"/>
                </a:solidFill>
                <a:latin typeface="Open Sans" panose="020B0606030504020204" pitchFamily="34" charset="0"/>
              </a:rPr>
              <a:t>p &lt;- </a:t>
            </a:r>
            <a:r>
              <a:rPr lang="en-US" sz="1100" dirty="0" err="1">
                <a:solidFill>
                  <a:srgbClr val="242121"/>
                </a:solidFill>
                <a:latin typeface="Open Sans" panose="020B0606030504020204" pitchFamily="34" charset="0"/>
              </a:rPr>
              <a:t>ggplot</a:t>
            </a:r>
            <a:r>
              <a:rPr lang="en-US" sz="1100" dirty="0">
                <a:solidFill>
                  <a:srgbClr val="242121"/>
                </a:solidFill>
                <a:latin typeface="Open Sans" panose="020B0606030504020204" pitchFamily="34" charset="0"/>
              </a:rPr>
              <a:t>(</a:t>
            </a:r>
            <a:r>
              <a:rPr lang="en-US" sz="1100" dirty="0" err="1">
                <a:solidFill>
                  <a:srgbClr val="242121"/>
                </a:solidFill>
                <a:latin typeface="Open Sans" panose="020B0606030504020204" pitchFamily="34" charset="0"/>
              </a:rPr>
              <a:t>rti</a:t>
            </a:r>
            <a:r>
              <a:rPr lang="en-US" sz="1100" dirty="0">
                <a:solidFill>
                  <a:srgbClr val="242121"/>
                </a:solidFill>
                <a:latin typeface="Open Sans" panose="020B0606030504020204" pitchFamily="34" charset="0"/>
              </a:rPr>
              <a:t>) +</a:t>
            </a:r>
          </a:p>
          <a:p>
            <a:pPr marL="457200">
              <a:lnSpc>
                <a:spcPct val="90000"/>
              </a:lnSpc>
              <a:spcBef>
                <a:spcPts val="1000"/>
              </a:spcBef>
            </a:pPr>
            <a:r>
              <a:rPr lang="en-US" sz="1100" dirty="0">
                <a:solidFill>
                  <a:srgbClr val="242121"/>
                </a:solidFill>
                <a:latin typeface="Open Sans" panose="020B0606030504020204" pitchFamily="34" charset="0"/>
              </a:rPr>
              <a:t>  </a:t>
            </a:r>
            <a:r>
              <a:rPr lang="en-US" sz="1100" dirty="0" err="1">
                <a:solidFill>
                  <a:srgbClr val="242121"/>
                </a:solidFill>
                <a:latin typeface="Open Sans" panose="020B0606030504020204" pitchFamily="34" charset="0"/>
              </a:rPr>
              <a:t>aes</a:t>
            </a:r>
            <a:r>
              <a:rPr lang="en-US" sz="1100" dirty="0">
                <a:solidFill>
                  <a:srgbClr val="242121"/>
                </a:solidFill>
                <a:latin typeface="Open Sans" panose="020B0606030504020204" pitchFamily="34" charset="0"/>
              </a:rPr>
              <a:t>(x = </a:t>
            </a:r>
            <a:r>
              <a:rPr lang="en-US" sz="1100" dirty="0" err="1">
                <a:solidFill>
                  <a:srgbClr val="242121"/>
                </a:solidFill>
                <a:latin typeface="Open Sans" panose="020B0606030504020204" pitchFamily="34" charset="0"/>
              </a:rPr>
              <a:t>variety_new</a:t>
            </a:r>
            <a:r>
              <a:rPr lang="en-US" sz="1100" dirty="0">
                <a:solidFill>
                  <a:srgbClr val="242121"/>
                </a:solidFill>
                <a:latin typeface="Open Sans" panose="020B0606030504020204" pitchFamily="34" charset="0"/>
              </a:rPr>
              <a:t>, fill=factor(harvest )) +</a:t>
            </a:r>
          </a:p>
          <a:p>
            <a:pPr marL="457200">
              <a:lnSpc>
                <a:spcPct val="90000"/>
              </a:lnSpc>
              <a:spcBef>
                <a:spcPts val="1000"/>
              </a:spcBef>
            </a:pPr>
            <a:r>
              <a:rPr lang="en-US" sz="1100" dirty="0">
                <a:solidFill>
                  <a:srgbClr val="242121"/>
                </a:solidFill>
                <a:latin typeface="Open Sans" panose="020B0606030504020204" pitchFamily="34" charset="0"/>
              </a:rPr>
              <a:t>  </a:t>
            </a:r>
            <a:r>
              <a:rPr lang="en-US" sz="1100" dirty="0" err="1">
                <a:solidFill>
                  <a:srgbClr val="242121"/>
                </a:solidFill>
                <a:latin typeface="Open Sans" panose="020B0606030504020204" pitchFamily="34" charset="0"/>
              </a:rPr>
              <a:t>geom_bar</a:t>
            </a:r>
            <a:r>
              <a:rPr lang="en-US" sz="1100" dirty="0">
                <a:solidFill>
                  <a:srgbClr val="242121"/>
                </a:solidFill>
                <a:latin typeface="Open Sans" panose="020B0606030504020204" pitchFamily="34" charset="0"/>
              </a:rPr>
              <a:t>(position="dodge")</a:t>
            </a:r>
          </a:p>
          <a:p>
            <a:pPr marL="457200">
              <a:lnSpc>
                <a:spcPct val="90000"/>
              </a:lnSpc>
              <a:spcBef>
                <a:spcPts val="1000"/>
              </a:spcBef>
            </a:pPr>
            <a:r>
              <a:rPr lang="en-US" sz="1100" dirty="0">
                <a:solidFill>
                  <a:srgbClr val="242121"/>
                </a:solidFill>
                <a:latin typeface="Open Sans" panose="020B0606030504020204" pitchFamily="34" charset="0"/>
              </a:rPr>
              <a:t>p &lt;- p + labs(x = "Variety", y = "Count")</a:t>
            </a:r>
          </a:p>
          <a:p>
            <a:pPr marL="457200">
              <a:lnSpc>
                <a:spcPct val="90000"/>
              </a:lnSpc>
              <a:spcBef>
                <a:spcPts val="1000"/>
              </a:spcBef>
            </a:pPr>
            <a:r>
              <a:rPr lang="en-US" sz="1100" dirty="0">
                <a:solidFill>
                  <a:srgbClr val="242121"/>
                </a:solidFill>
                <a:latin typeface="Open Sans" panose="020B0606030504020204" pitchFamily="34" charset="0"/>
              </a:rPr>
              <a:t>p &lt;- p + </a:t>
            </a:r>
            <a:r>
              <a:rPr lang="en-US" sz="1100" dirty="0" err="1">
                <a:solidFill>
                  <a:srgbClr val="242121"/>
                </a:solidFill>
                <a:latin typeface="Open Sans" panose="020B0606030504020204" pitchFamily="34" charset="0"/>
              </a:rPr>
              <a:t>scale_fill_manual</a:t>
            </a:r>
            <a:r>
              <a:rPr lang="en-US" sz="1100" dirty="0">
                <a:solidFill>
                  <a:srgbClr val="242121"/>
                </a:solidFill>
                <a:latin typeface="Open Sans" panose="020B0606030504020204" pitchFamily="34" charset="0"/>
              </a:rPr>
              <a:t>(values=c("#666666", "#D95F02", "#7570B3", "#A6761D"),</a:t>
            </a:r>
          </a:p>
          <a:p>
            <a:pPr marL="457200">
              <a:lnSpc>
                <a:spcPct val="90000"/>
              </a:lnSpc>
              <a:spcBef>
                <a:spcPts val="1000"/>
              </a:spcBef>
            </a:pPr>
            <a:r>
              <a:rPr lang="en-US" sz="1100" dirty="0">
                <a:solidFill>
                  <a:srgbClr val="242121"/>
                </a:solidFill>
                <a:latin typeface="Open Sans" panose="020B0606030504020204" pitchFamily="34" charset="0"/>
              </a:rPr>
              <a:t>                           name="Region/State")</a:t>
            </a:r>
          </a:p>
          <a:p>
            <a:pPr marL="457200">
              <a:lnSpc>
                <a:spcPct val="90000"/>
              </a:lnSpc>
              <a:spcBef>
                <a:spcPts val="1000"/>
              </a:spcBef>
            </a:pPr>
            <a:r>
              <a:rPr lang="en-US" sz="1100" dirty="0">
                <a:solidFill>
                  <a:srgbClr val="242121"/>
                </a:solidFill>
                <a:latin typeface="Open Sans" panose="020B0606030504020204" pitchFamily="34" charset="0"/>
              </a:rPr>
              <a:t>p + </a:t>
            </a:r>
            <a:r>
              <a:rPr lang="en-US" sz="1100" dirty="0" err="1">
                <a:solidFill>
                  <a:srgbClr val="242121"/>
                </a:solidFill>
                <a:latin typeface="Open Sans" panose="020B0606030504020204" pitchFamily="34" charset="0"/>
              </a:rPr>
              <a:t>theme_classic</a:t>
            </a:r>
            <a:r>
              <a:rPr lang="en-US" sz="1100" dirty="0">
                <a:solidFill>
                  <a:srgbClr val="242121"/>
                </a:solidFill>
                <a:latin typeface="Open Sans" panose="020B0606030504020204" pitchFamily="34" charset="0"/>
              </a:rPr>
              <a:t>()</a:t>
            </a:r>
          </a:p>
        </p:txBody>
      </p:sp>
      <p:pic>
        <p:nvPicPr>
          <p:cNvPr id="12" name="Picture 11">
            <a:extLst>
              <a:ext uri="{FF2B5EF4-FFF2-40B4-BE49-F238E27FC236}">
                <a16:creationId xmlns:a16="http://schemas.microsoft.com/office/drawing/2014/main" id="{4708715F-9FC0-442B-A756-8C4DCA8F87BF}"/>
              </a:ext>
            </a:extLst>
          </p:cNvPr>
          <p:cNvPicPr/>
          <p:nvPr/>
        </p:nvPicPr>
        <p:blipFill>
          <a:blip r:embed="rId5"/>
          <a:stretch>
            <a:fillRect/>
          </a:stretch>
        </p:blipFill>
        <p:spPr>
          <a:xfrm>
            <a:off x="6462998" y="4211295"/>
            <a:ext cx="3603790" cy="2376309"/>
          </a:xfrm>
          <a:prstGeom prst="rect">
            <a:avLst/>
          </a:prstGeom>
        </p:spPr>
      </p:pic>
    </p:spTree>
    <p:extLst>
      <p:ext uri="{BB962C8B-B14F-4D97-AF65-F5344CB8AC3E}">
        <p14:creationId xmlns:p14="http://schemas.microsoft.com/office/powerpoint/2010/main" val="2746529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8" name="TextBox 7">
            <a:extLst>
              <a:ext uri="{FF2B5EF4-FFF2-40B4-BE49-F238E27FC236}">
                <a16:creationId xmlns:a16="http://schemas.microsoft.com/office/drawing/2014/main" id="{B64B72E3-757F-4DCA-94A9-48625616F05C}"/>
              </a:ext>
            </a:extLst>
          </p:cNvPr>
          <p:cNvSpPr txBox="1"/>
          <p:nvPr/>
        </p:nvSpPr>
        <p:spPr>
          <a:xfrm>
            <a:off x="2516697" y="299745"/>
            <a:ext cx="8179266" cy="1200329"/>
          </a:xfrm>
          <a:prstGeom prst="rect">
            <a:avLst/>
          </a:prstGeom>
          <a:noFill/>
        </p:spPr>
        <p:txBody>
          <a:bodyPr wrap="square" rtlCol="0">
            <a:spAutoFit/>
          </a:bodyPr>
          <a:lstStyle>
            <a:defPPr>
              <a:defRPr lang="en-US"/>
            </a:defPPr>
            <a:lvl1pPr marL="457200" indent="-457200" algn="just">
              <a:spcBef>
                <a:spcPct val="0"/>
              </a:spcBef>
              <a:buFont typeface="Arial" panose="020B0604020202020204" pitchFamily="34" charset="0"/>
              <a:buChar char="•"/>
              <a:defRPr sz="2800">
                <a:latin typeface="Gotham" panose="02000504050000020004" pitchFamily="2" charset="0"/>
                <a:ea typeface="Gadugi" panose="020B0502040204020203" pitchFamily="34" charset="0"/>
                <a:cs typeface="Arial" panose="020B0604020202020204" pitchFamily="34" charset="0"/>
              </a:defRPr>
            </a:lvl1pPr>
          </a:lstStyle>
          <a:p>
            <a:pPr marL="0" indent="0">
              <a:buNone/>
            </a:pPr>
            <a:r>
              <a:rPr lang="en-US" sz="2400" dirty="0"/>
              <a:t>TASK</a:t>
            </a:r>
          </a:p>
          <a:p>
            <a:pPr marL="0" indent="0">
              <a:buNone/>
            </a:pPr>
            <a:r>
              <a:rPr lang="en-US" sz="2400" dirty="0"/>
              <a:t>See example below and try to write a code that would give the output below:</a:t>
            </a:r>
            <a:endParaRPr lang="en-US" sz="2400" dirty="0">
              <a:effectLst/>
            </a:endParaRPr>
          </a:p>
        </p:txBody>
      </p:sp>
      <p:pic>
        <p:nvPicPr>
          <p:cNvPr id="7" name="Content Placeholder 6">
            <a:extLst>
              <a:ext uri="{FF2B5EF4-FFF2-40B4-BE49-F238E27FC236}">
                <a16:creationId xmlns:a16="http://schemas.microsoft.com/office/drawing/2014/main" id="{D46E79E8-0FCA-4AD6-92AC-6FF59154022E}"/>
              </a:ext>
            </a:extLst>
          </p:cNvPr>
          <p:cNvPicPr>
            <a:picLocks noGrp="1"/>
          </p:cNvPicPr>
          <p:nvPr>
            <p:ph idx="1"/>
          </p:nvPr>
        </p:nvPicPr>
        <p:blipFill>
          <a:blip r:embed="rId4"/>
          <a:stretch>
            <a:fillRect/>
          </a:stretch>
        </p:blipFill>
        <p:spPr>
          <a:xfrm>
            <a:off x="1043571" y="1825625"/>
            <a:ext cx="10104858" cy="4351338"/>
          </a:xfrm>
          <a:prstGeom prst="rect">
            <a:avLst/>
          </a:prstGeom>
        </p:spPr>
      </p:pic>
    </p:spTree>
    <p:extLst>
      <p:ext uri="{BB962C8B-B14F-4D97-AF65-F5344CB8AC3E}">
        <p14:creationId xmlns:p14="http://schemas.microsoft.com/office/powerpoint/2010/main" val="1371877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5" name="Content Placeholder 2">
            <a:extLst>
              <a:ext uri="{FF2B5EF4-FFF2-40B4-BE49-F238E27FC236}">
                <a16:creationId xmlns:a16="http://schemas.microsoft.com/office/drawing/2014/main" id="{75617381-5A33-4FC4-A022-D9EA87BE31B1}"/>
              </a:ext>
            </a:extLst>
          </p:cNvPr>
          <p:cNvSpPr>
            <a:spLocks noGrp="1"/>
          </p:cNvSpPr>
          <p:nvPr>
            <p:ph idx="1"/>
          </p:nvPr>
        </p:nvSpPr>
        <p:spPr>
          <a:xfrm>
            <a:off x="3741490" y="2884928"/>
            <a:ext cx="6602135" cy="3524261"/>
          </a:xfrm>
        </p:spPr>
        <p:txBody>
          <a:bodyPr>
            <a:normAutofit fontScale="92500" lnSpcReduction="10000"/>
          </a:bodyPr>
          <a:lstStyle/>
          <a:p>
            <a:pPr lvl="0"/>
            <a:r>
              <a:rPr lang="en-US" dirty="0"/>
              <a:t>data in </a:t>
            </a:r>
            <a:r>
              <a:rPr lang="en-US" dirty="0" err="1"/>
              <a:t>ggplot</a:t>
            </a:r>
            <a:r>
              <a:rPr lang="en-US" dirty="0"/>
              <a:t>() is the name of the data frame which contains the variables </a:t>
            </a:r>
            <a:r>
              <a:rPr lang="en-US" dirty="0" err="1"/>
              <a:t>var_x</a:t>
            </a:r>
            <a:r>
              <a:rPr lang="en-US" dirty="0"/>
              <a:t> and </a:t>
            </a:r>
            <a:r>
              <a:rPr lang="en-US" dirty="0" err="1"/>
              <a:t>var_y</a:t>
            </a:r>
            <a:r>
              <a:rPr lang="en-US" dirty="0"/>
              <a:t>.</a:t>
            </a:r>
          </a:p>
          <a:p>
            <a:pPr lvl="0"/>
            <a:r>
              <a:rPr lang="en-US" dirty="0"/>
              <a:t>The + symbol used to indicate the different layers</a:t>
            </a:r>
          </a:p>
          <a:p>
            <a:pPr lvl="0"/>
            <a:r>
              <a:rPr lang="en-US" dirty="0"/>
              <a:t>The layer </a:t>
            </a:r>
            <a:r>
              <a:rPr lang="en-US" dirty="0" err="1"/>
              <a:t>aes</a:t>
            </a:r>
            <a:r>
              <a:rPr lang="en-US" dirty="0"/>
              <a:t>() indicates the variables to be used in the plot and more generally, the aesthetic elements of the plot</a:t>
            </a:r>
          </a:p>
          <a:p>
            <a:pPr lvl="0"/>
            <a:r>
              <a:rPr lang="en-US" dirty="0"/>
              <a:t>x in </a:t>
            </a:r>
            <a:r>
              <a:rPr lang="en-US" dirty="0" err="1"/>
              <a:t>geom_x</a:t>
            </a:r>
            <a:r>
              <a:rPr lang="en-US" dirty="0"/>
              <a:t>() represents the type of plot: </a:t>
            </a:r>
            <a:r>
              <a:rPr lang="en-US" dirty="0" err="1"/>
              <a:t>geom_point</a:t>
            </a:r>
            <a:r>
              <a:rPr lang="en-US" dirty="0"/>
              <a:t>(), </a:t>
            </a:r>
            <a:r>
              <a:rPr lang="en-US" dirty="0" err="1"/>
              <a:t>geom_line</a:t>
            </a:r>
            <a:r>
              <a:rPr lang="en-US" dirty="0"/>
              <a:t>(), etc.</a:t>
            </a:r>
          </a:p>
          <a:p>
            <a:endParaRPr lang="en-US" dirty="0"/>
          </a:p>
        </p:txBody>
      </p:sp>
      <p:sp>
        <p:nvSpPr>
          <p:cNvPr id="2" name="TextBox 1">
            <a:extLst>
              <a:ext uri="{FF2B5EF4-FFF2-40B4-BE49-F238E27FC236}">
                <a16:creationId xmlns:a16="http://schemas.microsoft.com/office/drawing/2014/main" id="{A816AD51-47D6-4FBE-AC61-8ECE7E46AA0B}"/>
              </a:ext>
            </a:extLst>
          </p:cNvPr>
          <p:cNvSpPr txBox="1"/>
          <p:nvPr/>
        </p:nvSpPr>
        <p:spPr>
          <a:xfrm>
            <a:off x="731941" y="3492772"/>
            <a:ext cx="2698458" cy="1200329"/>
          </a:xfrm>
          <a:prstGeom prst="rect">
            <a:avLst/>
          </a:prstGeom>
          <a:solidFill>
            <a:schemeClr val="accent6">
              <a:lumMod val="20000"/>
              <a:lumOff val="80000"/>
            </a:schemeClr>
          </a:solidFill>
        </p:spPr>
        <p:txBody>
          <a:bodyPr wrap="square" rtlCol="0">
            <a:spAutoFit/>
          </a:bodyPr>
          <a:lstStyle/>
          <a:p>
            <a:r>
              <a:rPr lang="en-US" dirty="0" err="1"/>
              <a:t>ggplot</a:t>
            </a:r>
            <a:r>
              <a:rPr lang="en-US" dirty="0"/>
              <a:t>(data) +</a:t>
            </a:r>
          </a:p>
          <a:p>
            <a:r>
              <a:rPr lang="en-US" dirty="0" err="1"/>
              <a:t>aes</a:t>
            </a:r>
            <a:r>
              <a:rPr lang="en-US" dirty="0"/>
              <a:t>(x = </a:t>
            </a:r>
            <a:r>
              <a:rPr lang="en-US" dirty="0" err="1"/>
              <a:t>var_x</a:t>
            </a:r>
            <a:r>
              <a:rPr lang="en-US" dirty="0"/>
              <a:t>, y = </a:t>
            </a:r>
            <a:r>
              <a:rPr lang="en-US" dirty="0" err="1"/>
              <a:t>var_y</a:t>
            </a:r>
            <a:r>
              <a:rPr lang="en-US" dirty="0"/>
              <a:t>) +</a:t>
            </a:r>
          </a:p>
          <a:p>
            <a:r>
              <a:rPr lang="en-US" dirty="0" err="1"/>
              <a:t>geom_x</a:t>
            </a:r>
            <a:r>
              <a:rPr lang="en-US" dirty="0"/>
              <a:t>()</a:t>
            </a:r>
          </a:p>
          <a:p>
            <a:pPr lvl="2"/>
            <a:endParaRPr lang="en-US" dirty="0"/>
          </a:p>
        </p:txBody>
      </p:sp>
      <p:sp>
        <p:nvSpPr>
          <p:cNvPr id="3" name="TextBox 2">
            <a:extLst>
              <a:ext uri="{FF2B5EF4-FFF2-40B4-BE49-F238E27FC236}">
                <a16:creationId xmlns:a16="http://schemas.microsoft.com/office/drawing/2014/main" id="{48AE42DD-067C-4433-B37B-E757C87D7045}"/>
              </a:ext>
            </a:extLst>
          </p:cNvPr>
          <p:cNvSpPr txBox="1"/>
          <p:nvPr/>
        </p:nvSpPr>
        <p:spPr>
          <a:xfrm>
            <a:off x="754311" y="1761688"/>
            <a:ext cx="9891318" cy="892552"/>
          </a:xfrm>
          <a:prstGeom prst="rect">
            <a:avLst/>
          </a:prstGeom>
          <a:noFill/>
        </p:spPr>
        <p:txBody>
          <a:bodyPr wrap="square" rtlCol="0">
            <a:spAutoFit/>
          </a:bodyPr>
          <a:lstStyle/>
          <a:p>
            <a:r>
              <a:rPr lang="en-US" sz="2600" dirty="0"/>
              <a:t>To create a plot, specify the data in the </a:t>
            </a:r>
            <a:r>
              <a:rPr lang="en-US" sz="2600" dirty="0" err="1"/>
              <a:t>ggplot</a:t>
            </a:r>
            <a:r>
              <a:rPr lang="en-US" sz="2600" dirty="0"/>
              <a:t>() function and add the required layers: variables, aesthetic elements and the type of plot:</a:t>
            </a:r>
          </a:p>
        </p:txBody>
      </p:sp>
    </p:spTree>
    <p:extLst>
      <p:ext uri="{BB962C8B-B14F-4D97-AF65-F5344CB8AC3E}">
        <p14:creationId xmlns:p14="http://schemas.microsoft.com/office/powerpoint/2010/main" val="3526626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2" name="TextBox 1">
            <a:extLst>
              <a:ext uri="{FF2B5EF4-FFF2-40B4-BE49-F238E27FC236}">
                <a16:creationId xmlns:a16="http://schemas.microsoft.com/office/drawing/2014/main" id="{BFE35641-D9E2-4708-968A-66D08FF05879}"/>
              </a:ext>
            </a:extLst>
          </p:cNvPr>
          <p:cNvSpPr txBox="1"/>
          <p:nvPr/>
        </p:nvSpPr>
        <p:spPr>
          <a:xfrm>
            <a:off x="3491773" y="923841"/>
            <a:ext cx="4145872" cy="523220"/>
          </a:xfrm>
          <a:prstGeom prst="rect">
            <a:avLst/>
          </a:prstGeom>
          <a:noFill/>
        </p:spPr>
        <p:txBody>
          <a:bodyPr wrap="square" rtlCol="0">
            <a:spAutoFit/>
          </a:bodyPr>
          <a:lstStyle/>
          <a:p>
            <a:r>
              <a:rPr lang="en-US" sz="2800" b="1" dirty="0"/>
              <a:t>Scatter plot</a:t>
            </a:r>
          </a:p>
        </p:txBody>
      </p:sp>
      <p:sp>
        <p:nvSpPr>
          <p:cNvPr id="7" name="Content Placeholder 2">
            <a:extLst>
              <a:ext uri="{FF2B5EF4-FFF2-40B4-BE49-F238E27FC236}">
                <a16:creationId xmlns:a16="http://schemas.microsoft.com/office/drawing/2014/main" id="{EA4E6028-8C63-49AD-AC46-38B367C3E11E}"/>
              </a:ext>
            </a:extLst>
          </p:cNvPr>
          <p:cNvSpPr>
            <a:spLocks noGrp="1"/>
          </p:cNvSpPr>
          <p:nvPr>
            <p:ph idx="1"/>
          </p:nvPr>
        </p:nvSpPr>
        <p:spPr>
          <a:xfrm>
            <a:off x="536896" y="1825625"/>
            <a:ext cx="3758267" cy="3929223"/>
          </a:xfrm>
        </p:spPr>
        <p:txBody>
          <a:bodyPr>
            <a:normAutofit lnSpcReduction="10000"/>
          </a:bodyPr>
          <a:lstStyle/>
          <a:p>
            <a:r>
              <a:rPr lang="en-US" sz="1900" dirty="0"/>
              <a:t>A scatter plot is used to visualize the relation between two quantitative variables.</a:t>
            </a:r>
            <a:endParaRPr lang="en-US" sz="1900" dirty="0">
              <a:effectLst/>
            </a:endParaRPr>
          </a:p>
          <a:p>
            <a:endParaRPr lang="en-US" sz="1900" dirty="0"/>
          </a:p>
          <a:p>
            <a:endParaRPr lang="en-US" sz="1900" dirty="0"/>
          </a:p>
          <a:p>
            <a:endParaRPr lang="en-US" sz="1900" dirty="0"/>
          </a:p>
          <a:p>
            <a:endParaRPr lang="en-US" sz="1900" dirty="0"/>
          </a:p>
          <a:p>
            <a:r>
              <a:rPr lang="en-US" sz="1900" dirty="0"/>
              <a:t>Often used to visualize a potential correlation between the two variables</a:t>
            </a:r>
            <a:endParaRPr lang="en-US" sz="1900" dirty="0">
              <a:effectLst/>
            </a:endParaRPr>
          </a:p>
          <a:p>
            <a:r>
              <a:rPr lang="en-US" sz="1900" dirty="0"/>
              <a:t>We create a scatter plot using </a:t>
            </a:r>
            <a:r>
              <a:rPr lang="en-US" sz="1900" dirty="0" err="1"/>
              <a:t>geom_point</a:t>
            </a:r>
            <a:r>
              <a:rPr lang="en-US" sz="1900" dirty="0"/>
              <a:t>()</a:t>
            </a:r>
            <a:endParaRPr lang="en-US" sz="1900" dirty="0">
              <a:effectLst/>
            </a:endParaRPr>
          </a:p>
          <a:p>
            <a:endParaRPr lang="en-US" dirty="0"/>
          </a:p>
        </p:txBody>
      </p:sp>
      <p:sp>
        <p:nvSpPr>
          <p:cNvPr id="3" name="TextBox 2">
            <a:extLst>
              <a:ext uri="{FF2B5EF4-FFF2-40B4-BE49-F238E27FC236}">
                <a16:creationId xmlns:a16="http://schemas.microsoft.com/office/drawing/2014/main" id="{3C4842B4-B958-4073-BC7B-44D910FF5884}"/>
              </a:ext>
            </a:extLst>
          </p:cNvPr>
          <p:cNvSpPr txBox="1"/>
          <p:nvPr/>
        </p:nvSpPr>
        <p:spPr>
          <a:xfrm>
            <a:off x="914402" y="2645815"/>
            <a:ext cx="3070370" cy="1267783"/>
          </a:xfrm>
          <a:prstGeom prst="rect">
            <a:avLst/>
          </a:prstGeom>
          <a:solidFill>
            <a:schemeClr val="accent6">
              <a:lumMod val="20000"/>
              <a:lumOff val="80000"/>
            </a:schemeClr>
          </a:solidFill>
        </p:spPr>
        <p:txBody>
          <a:bodyPr wrap="square" rtlCol="0">
            <a:spAutoFit/>
          </a:bodyPr>
          <a:lstStyle/>
          <a:p>
            <a:pPr lvl="1">
              <a:lnSpc>
                <a:spcPct val="80000"/>
              </a:lnSpc>
            </a:pPr>
            <a:r>
              <a:rPr lang="en-US" sz="1900" dirty="0" err="1"/>
              <a:t>ggplot</a:t>
            </a:r>
            <a:r>
              <a:rPr lang="en-US" sz="1900" dirty="0"/>
              <a:t>(</a:t>
            </a:r>
            <a:r>
              <a:rPr lang="en-US" sz="1900" dirty="0" err="1"/>
              <a:t>rti</a:t>
            </a:r>
            <a:r>
              <a:rPr lang="en-US" sz="1900" dirty="0"/>
              <a:t>) +   # data</a:t>
            </a:r>
          </a:p>
          <a:p>
            <a:pPr lvl="1">
              <a:lnSpc>
                <a:spcPct val="80000"/>
              </a:lnSpc>
            </a:pPr>
            <a:r>
              <a:rPr lang="en-US" sz="1900" dirty="0"/>
              <a:t>  </a:t>
            </a:r>
            <a:r>
              <a:rPr lang="en-US" sz="1900" dirty="0" err="1"/>
              <a:t>aes</a:t>
            </a:r>
            <a:r>
              <a:rPr lang="en-US" sz="1900" dirty="0"/>
              <a:t>( x=yield, y=</a:t>
            </a:r>
            <a:r>
              <a:rPr lang="en-US" sz="1900" dirty="0" err="1"/>
              <a:t>numdiff</a:t>
            </a:r>
            <a:r>
              <a:rPr lang="en-US" sz="1900" dirty="0"/>
              <a:t>) + # variables</a:t>
            </a:r>
          </a:p>
          <a:p>
            <a:pPr lvl="1">
              <a:lnSpc>
                <a:spcPct val="80000"/>
              </a:lnSpc>
            </a:pPr>
            <a:r>
              <a:rPr lang="en-US" sz="1900" dirty="0"/>
              <a:t>  </a:t>
            </a:r>
            <a:r>
              <a:rPr lang="en-US" sz="1900" dirty="0" err="1"/>
              <a:t>geom_point</a:t>
            </a:r>
            <a:r>
              <a:rPr lang="en-US" sz="1900" dirty="0"/>
              <a:t>() # type of plot </a:t>
            </a:r>
          </a:p>
        </p:txBody>
      </p:sp>
      <p:sp>
        <p:nvSpPr>
          <p:cNvPr id="5" name="TextBox 4">
            <a:extLst>
              <a:ext uri="{FF2B5EF4-FFF2-40B4-BE49-F238E27FC236}">
                <a16:creationId xmlns:a16="http://schemas.microsoft.com/office/drawing/2014/main" id="{4638A986-74E9-4961-8D89-4C51E64ADA54}"/>
              </a:ext>
            </a:extLst>
          </p:cNvPr>
          <p:cNvSpPr txBox="1"/>
          <p:nvPr/>
        </p:nvSpPr>
        <p:spPr>
          <a:xfrm>
            <a:off x="5128469" y="5754848"/>
            <a:ext cx="6856601" cy="1200329"/>
          </a:xfrm>
          <a:prstGeom prst="rect">
            <a:avLst/>
          </a:prstGeom>
          <a:noFill/>
        </p:spPr>
        <p:txBody>
          <a:bodyPr wrap="square" rtlCol="0">
            <a:spAutoFit/>
          </a:bodyPr>
          <a:lstStyle/>
          <a:p>
            <a:r>
              <a:rPr lang="en-US" dirty="0"/>
              <a:t>Look at the output. It is OK but we can do better: personalize the plot to make it more informative. We can add a title, subtitle, caption and edit axis labels with the labs() function:</a:t>
            </a:r>
          </a:p>
          <a:p>
            <a:endParaRPr lang="en-US" dirty="0"/>
          </a:p>
        </p:txBody>
      </p:sp>
      <p:pic>
        <p:nvPicPr>
          <p:cNvPr id="10" name="Picture 9">
            <a:extLst>
              <a:ext uri="{FF2B5EF4-FFF2-40B4-BE49-F238E27FC236}">
                <a16:creationId xmlns:a16="http://schemas.microsoft.com/office/drawing/2014/main" id="{57EA3120-2E75-4512-A3A7-A0F6E8405E58}"/>
              </a:ext>
            </a:extLst>
          </p:cNvPr>
          <p:cNvPicPr>
            <a:picLocks noChangeAspect="1"/>
          </p:cNvPicPr>
          <p:nvPr/>
        </p:nvPicPr>
        <p:blipFill>
          <a:blip r:embed="rId4"/>
          <a:stretch>
            <a:fillRect/>
          </a:stretch>
        </p:blipFill>
        <p:spPr>
          <a:xfrm>
            <a:off x="4217609" y="2191132"/>
            <a:ext cx="7910245" cy="2819644"/>
          </a:xfrm>
          <a:prstGeom prst="rect">
            <a:avLst/>
          </a:prstGeom>
        </p:spPr>
      </p:pic>
    </p:spTree>
    <p:extLst>
      <p:ext uri="{BB962C8B-B14F-4D97-AF65-F5344CB8AC3E}">
        <p14:creationId xmlns:p14="http://schemas.microsoft.com/office/powerpoint/2010/main" val="226599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8" name="TextBox 7">
            <a:extLst>
              <a:ext uri="{FF2B5EF4-FFF2-40B4-BE49-F238E27FC236}">
                <a16:creationId xmlns:a16="http://schemas.microsoft.com/office/drawing/2014/main" id="{B64B72E3-757F-4DCA-94A9-48625616F05C}"/>
              </a:ext>
            </a:extLst>
          </p:cNvPr>
          <p:cNvSpPr txBox="1"/>
          <p:nvPr/>
        </p:nvSpPr>
        <p:spPr>
          <a:xfrm>
            <a:off x="3199196" y="589750"/>
            <a:ext cx="6264400" cy="1077218"/>
          </a:xfrm>
          <a:prstGeom prst="rect">
            <a:avLst/>
          </a:prstGeom>
          <a:noFill/>
        </p:spPr>
        <p:txBody>
          <a:bodyPr wrap="square" rtlCol="0">
            <a:spAutoFit/>
          </a:bodyPr>
          <a:lstStyle>
            <a:defPPr>
              <a:defRPr lang="en-US"/>
            </a:defPPr>
            <a:lvl1pPr marL="457200" indent="-457200" algn="just">
              <a:spcBef>
                <a:spcPct val="0"/>
              </a:spcBef>
              <a:buFont typeface="Arial" panose="020B0604020202020204" pitchFamily="34" charset="0"/>
              <a:buChar char="•"/>
              <a:defRPr sz="2800">
                <a:latin typeface="Gotham" panose="02000504050000020004" pitchFamily="2" charset="0"/>
                <a:ea typeface="Gadugi" panose="020B0502040204020203" pitchFamily="34" charset="0"/>
                <a:cs typeface="Arial" panose="020B0604020202020204" pitchFamily="34" charset="0"/>
              </a:defRPr>
            </a:lvl1pPr>
          </a:lstStyle>
          <a:p>
            <a:pPr marL="0" indent="0">
              <a:buNone/>
            </a:pPr>
            <a:endParaRPr lang="en-US" sz="3600" b="1" dirty="0"/>
          </a:p>
          <a:p>
            <a:pPr marL="0" indent="0">
              <a:buNone/>
            </a:pPr>
            <a:r>
              <a:rPr lang="en-US" dirty="0"/>
              <a:t> </a:t>
            </a:r>
          </a:p>
        </p:txBody>
      </p:sp>
      <p:sp>
        <p:nvSpPr>
          <p:cNvPr id="7" name="Content Placeholder 2">
            <a:extLst>
              <a:ext uri="{FF2B5EF4-FFF2-40B4-BE49-F238E27FC236}">
                <a16:creationId xmlns:a16="http://schemas.microsoft.com/office/drawing/2014/main" id="{741C171C-C02B-40BF-92CC-D17294006D45}"/>
              </a:ext>
            </a:extLst>
          </p:cNvPr>
          <p:cNvSpPr>
            <a:spLocks noGrp="1"/>
          </p:cNvSpPr>
          <p:nvPr>
            <p:ph idx="1"/>
          </p:nvPr>
        </p:nvSpPr>
        <p:spPr>
          <a:xfrm>
            <a:off x="176747" y="1573055"/>
            <a:ext cx="10888331" cy="1447062"/>
          </a:xfrm>
        </p:spPr>
        <p:txBody>
          <a:bodyPr>
            <a:normAutofit lnSpcReduction="10000"/>
          </a:bodyPr>
          <a:lstStyle/>
          <a:p>
            <a:r>
              <a:rPr lang="en-US" sz="1800" dirty="0"/>
              <a:t>It is possible to use mathematical equations instead of text strings.  The quote() can be used for that. Read about the available options in ?</a:t>
            </a:r>
            <a:r>
              <a:rPr lang="en-US" sz="1800" dirty="0" err="1"/>
              <a:t>plotmath</a:t>
            </a:r>
            <a:endParaRPr lang="en-US" sz="1800" dirty="0">
              <a:effectLst/>
            </a:endParaRPr>
          </a:p>
          <a:p>
            <a:r>
              <a:rPr lang="en-US" sz="1800" dirty="0"/>
              <a:t>Save the “main” plot in an object, and add more layers. You can edit the alignment, the size and the shape of the title and subtitle via the theme() layer and the </a:t>
            </a:r>
            <a:r>
              <a:rPr lang="en-US" sz="1800" dirty="0" err="1"/>
              <a:t>element_text</a:t>
            </a:r>
            <a:r>
              <a:rPr lang="en-US" sz="1800" dirty="0"/>
              <a:t>() function.</a:t>
            </a:r>
            <a:endParaRPr lang="en-US" sz="1800" dirty="0">
              <a:effectLst/>
            </a:endParaRPr>
          </a:p>
          <a:p>
            <a:r>
              <a:rPr lang="en-US" sz="1800" dirty="0"/>
              <a:t>If the title or subtitle is long, divide it into multiple lines, use \n</a:t>
            </a:r>
            <a:endParaRPr lang="en-US" sz="1800" dirty="0">
              <a:effectLst/>
            </a:endParaRPr>
          </a:p>
          <a:p>
            <a:endParaRPr lang="en-US" sz="1800" dirty="0">
              <a:effectLst/>
            </a:endParaRPr>
          </a:p>
          <a:p>
            <a:endParaRPr lang="en-US" sz="1800" dirty="0"/>
          </a:p>
        </p:txBody>
      </p:sp>
      <p:pic>
        <p:nvPicPr>
          <p:cNvPr id="2" name="Picture 1">
            <a:extLst>
              <a:ext uri="{FF2B5EF4-FFF2-40B4-BE49-F238E27FC236}">
                <a16:creationId xmlns:a16="http://schemas.microsoft.com/office/drawing/2014/main" id="{07003971-E359-4EEE-A07F-7C33DC8F4F4D}"/>
              </a:ext>
            </a:extLst>
          </p:cNvPr>
          <p:cNvPicPr>
            <a:picLocks noChangeAspect="1"/>
          </p:cNvPicPr>
          <p:nvPr/>
        </p:nvPicPr>
        <p:blipFill>
          <a:blip r:embed="rId4"/>
          <a:stretch>
            <a:fillRect/>
          </a:stretch>
        </p:blipFill>
        <p:spPr>
          <a:xfrm>
            <a:off x="3919927" y="3410710"/>
            <a:ext cx="7910245" cy="2819644"/>
          </a:xfrm>
          <a:prstGeom prst="rect">
            <a:avLst/>
          </a:prstGeom>
          <a:solidFill>
            <a:schemeClr val="accent6">
              <a:lumMod val="20000"/>
              <a:lumOff val="80000"/>
            </a:schemeClr>
          </a:solidFill>
        </p:spPr>
      </p:pic>
      <p:sp>
        <p:nvSpPr>
          <p:cNvPr id="3" name="TextBox 2">
            <a:extLst>
              <a:ext uri="{FF2B5EF4-FFF2-40B4-BE49-F238E27FC236}">
                <a16:creationId xmlns:a16="http://schemas.microsoft.com/office/drawing/2014/main" id="{8BBE7642-C3A5-4F32-98A1-3E50ADCED992}"/>
              </a:ext>
            </a:extLst>
          </p:cNvPr>
          <p:cNvSpPr txBox="1"/>
          <p:nvPr/>
        </p:nvSpPr>
        <p:spPr>
          <a:xfrm>
            <a:off x="176747" y="3189929"/>
            <a:ext cx="3573132" cy="3108543"/>
          </a:xfrm>
          <a:prstGeom prst="rect">
            <a:avLst/>
          </a:prstGeom>
          <a:solidFill>
            <a:schemeClr val="accent6">
              <a:lumMod val="20000"/>
              <a:lumOff val="80000"/>
            </a:schemeClr>
          </a:solidFill>
        </p:spPr>
        <p:txBody>
          <a:bodyPr wrap="square" rtlCol="0">
            <a:spAutoFit/>
          </a:bodyPr>
          <a:lstStyle/>
          <a:p>
            <a:r>
              <a:rPr lang="en-US" sz="1400" b="1" dirty="0">
                <a:latin typeface="Open Sans" panose="020B0606030504020204" pitchFamily="34" charset="0"/>
                <a:ea typeface="Open Sans" panose="020B0606030504020204" pitchFamily="34" charset="0"/>
                <a:cs typeface="Open Sans" panose="020B0606030504020204" pitchFamily="34" charset="0"/>
              </a:rPr>
              <a:t>Let’s now see it in terms of the treatments applied:</a:t>
            </a:r>
          </a:p>
          <a:p>
            <a:endParaRPr lang="en-US" sz="1400" dirty="0">
              <a:latin typeface="Open Sans" panose="020B0606030504020204" pitchFamily="34" charset="0"/>
              <a:ea typeface="Open Sans" panose="020B0606030504020204" pitchFamily="34" charset="0"/>
              <a:cs typeface="Open Sans" panose="020B0606030504020204" pitchFamily="34" charset="0"/>
            </a:endParaRPr>
          </a:p>
          <a:p>
            <a:pPr lvl="1"/>
            <a:r>
              <a:rPr lang="en-US" sz="1400" dirty="0">
                <a:latin typeface="Open Sans" panose="020B0606030504020204" pitchFamily="34" charset="0"/>
                <a:ea typeface="Open Sans" panose="020B0606030504020204" pitchFamily="34" charset="0"/>
                <a:cs typeface="Open Sans" panose="020B0606030504020204" pitchFamily="34" charset="0"/>
              </a:rPr>
              <a:t>p &lt;- </a:t>
            </a:r>
            <a:r>
              <a:rPr lang="en-US" sz="1400" dirty="0" err="1">
                <a:latin typeface="Open Sans" panose="020B0606030504020204" pitchFamily="34" charset="0"/>
                <a:ea typeface="Open Sans" panose="020B0606030504020204" pitchFamily="34" charset="0"/>
                <a:cs typeface="Open Sans" panose="020B0606030504020204" pitchFamily="34" charset="0"/>
              </a:rPr>
              <a:t>ggplot</a:t>
            </a:r>
            <a:r>
              <a:rPr lang="en-US" sz="1400" dirty="0">
                <a:latin typeface="Open Sans" panose="020B0606030504020204" pitchFamily="34" charset="0"/>
                <a:ea typeface="Open Sans" panose="020B0606030504020204" pitchFamily="34" charset="0"/>
                <a:cs typeface="Open Sans" panose="020B0606030504020204" pitchFamily="34" charset="0"/>
              </a:rPr>
              <a:t>(</a:t>
            </a:r>
            <a:r>
              <a:rPr lang="en-US" sz="1400" dirty="0" err="1">
                <a:latin typeface="Open Sans" panose="020B0606030504020204" pitchFamily="34" charset="0"/>
                <a:ea typeface="Open Sans" panose="020B0606030504020204" pitchFamily="34" charset="0"/>
                <a:cs typeface="Open Sans" panose="020B0606030504020204" pitchFamily="34" charset="0"/>
              </a:rPr>
              <a:t>rti</a:t>
            </a:r>
            <a:r>
              <a:rPr lang="en-US" sz="1400" dirty="0">
                <a:latin typeface="Open Sans" panose="020B0606030504020204" pitchFamily="34" charset="0"/>
                <a:ea typeface="Open Sans" panose="020B0606030504020204" pitchFamily="34" charset="0"/>
                <a:cs typeface="Open Sans" panose="020B0606030504020204" pitchFamily="34" charset="0"/>
              </a:rPr>
              <a:t>) +   # data</a:t>
            </a:r>
          </a:p>
          <a:p>
            <a:pPr lvl="1"/>
            <a:r>
              <a:rPr lang="en-US" sz="1400" dirty="0" err="1">
                <a:latin typeface="Open Sans" panose="020B0606030504020204" pitchFamily="34" charset="0"/>
                <a:ea typeface="Open Sans" panose="020B0606030504020204" pitchFamily="34" charset="0"/>
                <a:cs typeface="Open Sans" panose="020B0606030504020204" pitchFamily="34" charset="0"/>
              </a:rPr>
              <a:t>aes</a:t>
            </a:r>
            <a:r>
              <a:rPr lang="en-US" sz="1400" dirty="0">
                <a:latin typeface="Open Sans" panose="020B0606030504020204" pitchFamily="34" charset="0"/>
                <a:ea typeface="Open Sans" panose="020B0606030504020204" pitchFamily="34" charset="0"/>
                <a:cs typeface="Open Sans" panose="020B0606030504020204" pitchFamily="34" charset="0"/>
              </a:rPr>
              <a:t>( x=</a:t>
            </a:r>
            <a:r>
              <a:rPr lang="en-US" sz="1400" dirty="0" err="1">
                <a:latin typeface="Open Sans" panose="020B0606030504020204" pitchFamily="34" charset="0"/>
                <a:ea typeface="Open Sans" panose="020B0606030504020204" pitchFamily="34" charset="0"/>
                <a:cs typeface="Open Sans" panose="020B0606030504020204" pitchFamily="34" charset="0"/>
              </a:rPr>
              <a:t>numdiff</a:t>
            </a:r>
            <a:r>
              <a:rPr lang="en-US" sz="1400" dirty="0">
                <a:latin typeface="Open Sans" panose="020B0606030504020204" pitchFamily="34" charset="0"/>
                <a:ea typeface="Open Sans" panose="020B0606030504020204" pitchFamily="34" charset="0"/>
                <a:cs typeface="Open Sans" panose="020B0606030504020204" pitchFamily="34" charset="0"/>
              </a:rPr>
              <a:t>, y=yield, color=harvest) + # variables</a:t>
            </a:r>
          </a:p>
          <a:p>
            <a:pPr lvl="1"/>
            <a:r>
              <a:rPr lang="en-US" sz="1400" dirty="0" err="1">
                <a:latin typeface="Open Sans" panose="020B0606030504020204" pitchFamily="34" charset="0"/>
                <a:ea typeface="Open Sans" panose="020B0606030504020204" pitchFamily="34" charset="0"/>
                <a:cs typeface="Open Sans" panose="020B0606030504020204" pitchFamily="34" charset="0"/>
              </a:rPr>
              <a:t>geom_point</a:t>
            </a:r>
            <a:r>
              <a:rPr lang="en-US" sz="1400" dirty="0">
                <a:latin typeface="Open Sans" panose="020B0606030504020204" pitchFamily="34" charset="0"/>
                <a:ea typeface="Open Sans" panose="020B0606030504020204" pitchFamily="34" charset="0"/>
                <a:cs typeface="Open Sans" panose="020B0606030504020204" pitchFamily="34" charset="0"/>
              </a:rPr>
              <a:t>() # type of plot</a:t>
            </a:r>
          </a:p>
          <a:p>
            <a:pPr lvl="1"/>
            <a:endParaRPr lang="en-US" sz="1400" dirty="0">
              <a:latin typeface="Open Sans" panose="020B0606030504020204" pitchFamily="34" charset="0"/>
              <a:ea typeface="Open Sans" panose="020B0606030504020204" pitchFamily="34" charset="0"/>
              <a:cs typeface="Open Sans" panose="020B0606030504020204" pitchFamily="34" charset="0"/>
            </a:endParaRPr>
          </a:p>
          <a:p>
            <a:r>
              <a:rPr lang="en-US" sz="1400" b="1" dirty="0">
                <a:latin typeface="Open Sans" panose="020B0606030504020204" pitchFamily="34" charset="0"/>
                <a:ea typeface="Open Sans" panose="020B0606030504020204" pitchFamily="34" charset="0"/>
                <a:cs typeface="Open Sans" panose="020B0606030504020204" pitchFamily="34" charset="0"/>
              </a:rPr>
              <a:t>We can do better by changing the title of the legend: “Treatment Type ” instead of “harvest”</a:t>
            </a:r>
          </a:p>
          <a:p>
            <a:endParaRPr lang="en-US" sz="1400" b="1" dirty="0">
              <a:latin typeface="Open Sans" panose="020B0606030504020204" pitchFamily="34" charset="0"/>
              <a:ea typeface="Open Sans" panose="020B0606030504020204" pitchFamily="34" charset="0"/>
              <a:cs typeface="Open Sans" panose="020B0606030504020204" pitchFamily="34" charset="0"/>
            </a:endParaRPr>
          </a:p>
          <a:p>
            <a:r>
              <a:rPr lang="en-US" sz="1400" dirty="0">
                <a:latin typeface="Open Sans" panose="020B0606030504020204" pitchFamily="34" charset="0"/>
                <a:ea typeface="Open Sans" panose="020B0606030504020204" pitchFamily="34" charset="0"/>
                <a:cs typeface="Open Sans" panose="020B0606030504020204" pitchFamily="34" charset="0"/>
              </a:rPr>
              <a:t>p &lt;- p + </a:t>
            </a:r>
            <a:r>
              <a:rPr lang="en-US" sz="1400" dirty="0" err="1">
                <a:latin typeface="Open Sans" panose="020B0606030504020204" pitchFamily="34" charset="0"/>
                <a:ea typeface="Open Sans" panose="020B0606030504020204" pitchFamily="34" charset="0"/>
                <a:cs typeface="Open Sans" panose="020B0606030504020204" pitchFamily="34" charset="0"/>
              </a:rPr>
              <a:t>scale_color_discrete</a:t>
            </a:r>
            <a:r>
              <a:rPr lang="en-US" sz="1400" dirty="0">
                <a:latin typeface="Open Sans" panose="020B0606030504020204" pitchFamily="34" charset="0"/>
                <a:ea typeface="Open Sans" panose="020B0606030504020204" pitchFamily="34" charset="0"/>
                <a:cs typeface="Open Sans" panose="020B0606030504020204" pitchFamily="34" charset="0"/>
              </a:rPr>
              <a:t> (name ="Treatment Type")</a:t>
            </a:r>
          </a:p>
        </p:txBody>
      </p:sp>
      <p:sp>
        <p:nvSpPr>
          <p:cNvPr id="5" name="TextBox 4">
            <a:extLst>
              <a:ext uri="{FF2B5EF4-FFF2-40B4-BE49-F238E27FC236}">
                <a16:creationId xmlns:a16="http://schemas.microsoft.com/office/drawing/2014/main" id="{39A3491C-A53D-4CB9-A8BA-ACF7A62097DE}"/>
              </a:ext>
            </a:extLst>
          </p:cNvPr>
          <p:cNvSpPr txBox="1"/>
          <p:nvPr/>
        </p:nvSpPr>
        <p:spPr>
          <a:xfrm>
            <a:off x="545284" y="6451134"/>
            <a:ext cx="3749879" cy="637563"/>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451491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3" name="Content Placeholder 2">
            <a:extLst>
              <a:ext uri="{FF2B5EF4-FFF2-40B4-BE49-F238E27FC236}">
                <a16:creationId xmlns:a16="http://schemas.microsoft.com/office/drawing/2014/main" id="{531F8043-F99C-41A6-8338-0691A722B671}"/>
              </a:ext>
            </a:extLst>
          </p:cNvPr>
          <p:cNvSpPr>
            <a:spLocks noGrp="1"/>
          </p:cNvSpPr>
          <p:nvPr>
            <p:ph idx="1"/>
          </p:nvPr>
        </p:nvSpPr>
        <p:spPr>
          <a:xfrm>
            <a:off x="176747" y="1674623"/>
            <a:ext cx="6098218" cy="4029892"/>
          </a:xfrm>
        </p:spPr>
        <p:txBody>
          <a:bodyPr>
            <a:normAutofit fontScale="55000" lnSpcReduction="20000"/>
          </a:bodyPr>
          <a:lstStyle/>
          <a:p>
            <a:pPr marL="0" indent="0">
              <a:buNone/>
            </a:pPr>
            <a:r>
              <a:rPr lang="en-US" b="1" dirty="0"/>
              <a:t>Let’s change the default color:</a:t>
            </a:r>
          </a:p>
          <a:p>
            <a:pPr marL="0" indent="0">
              <a:buNone/>
            </a:pPr>
            <a:r>
              <a:rPr lang="en-US" dirty="0"/>
              <a:t>The {</a:t>
            </a:r>
            <a:r>
              <a:rPr lang="en-US" dirty="0" err="1"/>
              <a:t>RColorBrewer</a:t>
            </a:r>
            <a:r>
              <a:rPr lang="en-US" dirty="0"/>
              <a:t>} package makes it easy to quickly load sensible color palettes</a:t>
            </a:r>
          </a:p>
          <a:p>
            <a:pPr marL="457200" lvl="1" indent="0">
              <a:buNone/>
            </a:pPr>
            <a:r>
              <a:rPr lang="en-US" dirty="0" err="1"/>
              <a:t>install.packages</a:t>
            </a:r>
            <a:r>
              <a:rPr lang="en-US" dirty="0"/>
              <a:t>("</a:t>
            </a:r>
            <a:r>
              <a:rPr lang="en-US" dirty="0" err="1"/>
              <a:t>RColorBrewer</a:t>
            </a:r>
            <a:r>
              <a:rPr lang="en-US" dirty="0"/>
              <a:t>")</a:t>
            </a:r>
          </a:p>
          <a:p>
            <a:pPr marL="457200" lvl="1" indent="0">
              <a:buNone/>
            </a:pPr>
            <a:r>
              <a:rPr lang="en-US" dirty="0"/>
              <a:t>library(</a:t>
            </a:r>
            <a:r>
              <a:rPr lang="en-US" dirty="0" err="1"/>
              <a:t>RColorBrewer</a:t>
            </a:r>
            <a:r>
              <a:rPr lang="en-US" dirty="0"/>
              <a:t>)</a:t>
            </a:r>
          </a:p>
          <a:p>
            <a:pPr marL="0" indent="0">
              <a:buNone/>
            </a:pPr>
            <a:r>
              <a:rPr lang="en-US" dirty="0"/>
              <a:t>There are three types of palettes: sequential, diverging and qualitative. </a:t>
            </a:r>
          </a:p>
          <a:p>
            <a:pPr marL="457200" lvl="1" indent="0">
              <a:buNone/>
            </a:pPr>
            <a:r>
              <a:rPr lang="en-US" dirty="0"/>
              <a:t>Sequential palettes are suited to ordered data that progress from low to high.</a:t>
            </a:r>
          </a:p>
          <a:p>
            <a:pPr marL="457200" lvl="1" indent="0">
              <a:buNone/>
            </a:pPr>
            <a:r>
              <a:rPr lang="en-US" dirty="0"/>
              <a:t>Diverging palettes are suited to centered data with extremes in either direction.</a:t>
            </a:r>
          </a:p>
          <a:p>
            <a:pPr marL="457200" lvl="1" indent="0">
              <a:buNone/>
            </a:pPr>
            <a:r>
              <a:rPr lang="en-US" dirty="0"/>
              <a:t>Qualitative palettes are suited to nominal or categorical data.</a:t>
            </a:r>
          </a:p>
          <a:p>
            <a:pPr marL="0" indent="0">
              <a:buNone/>
            </a:pPr>
            <a:r>
              <a:rPr lang="en-US" dirty="0"/>
              <a:t>The </a:t>
            </a:r>
            <a:r>
              <a:rPr lang="en-US" dirty="0" err="1"/>
              <a:t>display.brewer.all</a:t>
            </a:r>
            <a:r>
              <a:rPr lang="en-US" dirty="0"/>
              <a:t>() will plot the available palettes </a:t>
            </a:r>
          </a:p>
          <a:p>
            <a:pPr marL="0" indent="0">
              <a:buNone/>
            </a:pPr>
            <a:r>
              <a:rPr lang="en-US" dirty="0"/>
              <a:t>Let’s use the </a:t>
            </a:r>
            <a:r>
              <a:rPr lang="en-US" dirty="0" err="1"/>
              <a:t>scale_color_brewer</a:t>
            </a:r>
            <a:r>
              <a:rPr lang="en-US" dirty="0"/>
              <a:t>() to apply the relevant palette:</a:t>
            </a:r>
          </a:p>
          <a:p>
            <a:pPr marL="0" indent="0">
              <a:buNone/>
            </a:pPr>
            <a:r>
              <a:rPr lang="en-US" dirty="0"/>
              <a:t>  </a:t>
            </a:r>
          </a:p>
          <a:p>
            <a:pPr marL="0" indent="0">
              <a:buNone/>
            </a:pPr>
            <a:r>
              <a:rPr lang="en-US" dirty="0"/>
              <a:t> p &lt;- p + </a:t>
            </a:r>
            <a:r>
              <a:rPr lang="en-US" dirty="0" err="1"/>
              <a:t>scale_color_brewer</a:t>
            </a:r>
            <a:r>
              <a:rPr lang="en-US" dirty="0"/>
              <a:t>(name ="Treatment Type" ,palette=“Dark2")</a:t>
            </a:r>
          </a:p>
          <a:p>
            <a:endParaRPr lang="en-US" dirty="0"/>
          </a:p>
        </p:txBody>
      </p:sp>
      <p:pic>
        <p:nvPicPr>
          <p:cNvPr id="10" name="Picture 9">
            <a:extLst>
              <a:ext uri="{FF2B5EF4-FFF2-40B4-BE49-F238E27FC236}">
                <a16:creationId xmlns:a16="http://schemas.microsoft.com/office/drawing/2014/main" id="{6BB6A06C-7945-4634-A54F-0AB54C237539}"/>
              </a:ext>
            </a:extLst>
          </p:cNvPr>
          <p:cNvPicPr>
            <a:picLocks noChangeAspect="1"/>
          </p:cNvPicPr>
          <p:nvPr/>
        </p:nvPicPr>
        <p:blipFill>
          <a:blip r:embed="rId4"/>
          <a:stretch>
            <a:fillRect/>
          </a:stretch>
        </p:blipFill>
        <p:spPr>
          <a:xfrm>
            <a:off x="6274965" y="1865917"/>
            <a:ext cx="5839791" cy="3645650"/>
          </a:xfrm>
          <a:prstGeom prst="rect">
            <a:avLst/>
          </a:prstGeom>
        </p:spPr>
      </p:pic>
    </p:spTree>
    <p:extLst>
      <p:ext uri="{BB962C8B-B14F-4D97-AF65-F5344CB8AC3E}">
        <p14:creationId xmlns:p14="http://schemas.microsoft.com/office/powerpoint/2010/main" val="298935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7" name="Content Placeholder 2">
            <a:extLst>
              <a:ext uri="{FF2B5EF4-FFF2-40B4-BE49-F238E27FC236}">
                <a16:creationId xmlns:a16="http://schemas.microsoft.com/office/drawing/2014/main" id="{BBCBE8AA-603F-40F3-9E8B-F60C373C693C}"/>
              </a:ext>
            </a:extLst>
          </p:cNvPr>
          <p:cNvSpPr txBox="1">
            <a:spLocks/>
          </p:cNvSpPr>
          <p:nvPr/>
        </p:nvSpPr>
        <p:spPr>
          <a:xfrm>
            <a:off x="518477" y="2614647"/>
            <a:ext cx="3723029" cy="2207611"/>
          </a:xfrm>
          <a:prstGeom prst="rect">
            <a:avLst/>
          </a:prstGeom>
          <a:solidFill>
            <a:schemeClr val="accent6">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It is also possible to add a smooth line fitted to the data:</a:t>
            </a:r>
          </a:p>
          <a:p>
            <a:r>
              <a:rPr lang="en-US" sz="2400" dirty="0"/>
              <a:t>p &lt;- p + </a:t>
            </a:r>
            <a:r>
              <a:rPr lang="en-US" sz="2400" dirty="0" err="1"/>
              <a:t>geom_smooth</a:t>
            </a:r>
            <a:r>
              <a:rPr lang="en-US" sz="2400" dirty="0"/>
              <a:t>()</a:t>
            </a:r>
          </a:p>
          <a:p>
            <a:endParaRPr lang="en-US" dirty="0"/>
          </a:p>
        </p:txBody>
      </p:sp>
      <p:pic>
        <p:nvPicPr>
          <p:cNvPr id="2" name="Picture 1">
            <a:extLst>
              <a:ext uri="{FF2B5EF4-FFF2-40B4-BE49-F238E27FC236}">
                <a16:creationId xmlns:a16="http://schemas.microsoft.com/office/drawing/2014/main" id="{7F06C9B6-41E8-4973-8A3E-E77B9C7D19F2}"/>
              </a:ext>
            </a:extLst>
          </p:cNvPr>
          <p:cNvPicPr>
            <a:picLocks noChangeAspect="1"/>
          </p:cNvPicPr>
          <p:nvPr/>
        </p:nvPicPr>
        <p:blipFill>
          <a:blip r:embed="rId4"/>
          <a:stretch>
            <a:fillRect/>
          </a:stretch>
        </p:blipFill>
        <p:spPr>
          <a:xfrm>
            <a:off x="4786859" y="1777160"/>
            <a:ext cx="6999948" cy="4369911"/>
          </a:xfrm>
          <a:prstGeom prst="rect">
            <a:avLst/>
          </a:prstGeom>
        </p:spPr>
      </p:pic>
    </p:spTree>
    <p:extLst>
      <p:ext uri="{BB962C8B-B14F-4D97-AF65-F5344CB8AC3E}">
        <p14:creationId xmlns:p14="http://schemas.microsoft.com/office/powerpoint/2010/main" val="2813983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3" name="Content Placeholder 2">
            <a:extLst>
              <a:ext uri="{FF2B5EF4-FFF2-40B4-BE49-F238E27FC236}">
                <a16:creationId xmlns:a16="http://schemas.microsoft.com/office/drawing/2014/main" id="{531F8043-F99C-41A6-8338-0691A722B671}"/>
              </a:ext>
            </a:extLst>
          </p:cNvPr>
          <p:cNvSpPr>
            <a:spLocks noGrp="1"/>
          </p:cNvSpPr>
          <p:nvPr>
            <p:ph idx="1"/>
          </p:nvPr>
        </p:nvSpPr>
        <p:spPr>
          <a:xfrm>
            <a:off x="380445" y="3081423"/>
            <a:ext cx="4242830" cy="2037508"/>
          </a:xfrm>
          <a:solidFill>
            <a:schemeClr val="accent6">
              <a:lumMod val="20000"/>
              <a:lumOff val="80000"/>
            </a:schemeClr>
          </a:solidFill>
        </p:spPr>
        <p:txBody>
          <a:bodyPr>
            <a:normAutofit/>
          </a:bodyPr>
          <a:lstStyle/>
          <a:p>
            <a:r>
              <a:rPr lang="en-US" sz="1800" dirty="0"/>
              <a:t>In case of simple linear regression, it is possible to display the regression line on the plot.</a:t>
            </a:r>
          </a:p>
          <a:p>
            <a:r>
              <a:rPr lang="en-US" sz="1800" dirty="0"/>
              <a:t>This can be done by adding method = </a:t>
            </a:r>
            <a:r>
              <a:rPr lang="en-US" sz="1800" dirty="0" err="1"/>
              <a:t>lm</a:t>
            </a:r>
            <a:r>
              <a:rPr lang="en-US" sz="1800" dirty="0"/>
              <a:t> in </a:t>
            </a:r>
            <a:r>
              <a:rPr lang="en-US" sz="1800" dirty="0" err="1"/>
              <a:t>geom_smooth</a:t>
            </a:r>
            <a:r>
              <a:rPr lang="en-US" sz="1800" dirty="0"/>
              <a:t>(), as below:</a:t>
            </a:r>
          </a:p>
          <a:p>
            <a:pPr marL="0" indent="0">
              <a:buNone/>
            </a:pPr>
            <a:r>
              <a:rPr lang="en-US" sz="1800" dirty="0"/>
              <a:t>p &lt;- p + </a:t>
            </a:r>
            <a:r>
              <a:rPr lang="en-US" sz="1800" dirty="0" err="1"/>
              <a:t>geom_smooth</a:t>
            </a:r>
            <a:r>
              <a:rPr lang="en-US" sz="1800" dirty="0"/>
              <a:t>(method = </a:t>
            </a:r>
            <a:r>
              <a:rPr lang="en-US" sz="1800" dirty="0" err="1"/>
              <a:t>lm</a:t>
            </a:r>
            <a:r>
              <a:rPr lang="en-US" sz="1800" dirty="0"/>
              <a:t>)</a:t>
            </a:r>
          </a:p>
          <a:p>
            <a:endParaRPr lang="en-US" sz="1800" dirty="0"/>
          </a:p>
        </p:txBody>
      </p:sp>
      <p:pic>
        <p:nvPicPr>
          <p:cNvPr id="8" name="Picture 7">
            <a:extLst>
              <a:ext uri="{FF2B5EF4-FFF2-40B4-BE49-F238E27FC236}">
                <a16:creationId xmlns:a16="http://schemas.microsoft.com/office/drawing/2014/main" id="{667EE592-A377-4021-A600-685188B74AE6}"/>
              </a:ext>
            </a:extLst>
          </p:cNvPr>
          <p:cNvPicPr>
            <a:picLocks noChangeAspect="1"/>
          </p:cNvPicPr>
          <p:nvPr/>
        </p:nvPicPr>
        <p:blipFill>
          <a:blip r:embed="rId4"/>
          <a:stretch>
            <a:fillRect/>
          </a:stretch>
        </p:blipFill>
        <p:spPr>
          <a:xfrm>
            <a:off x="4956561" y="2199047"/>
            <a:ext cx="6948998" cy="4338103"/>
          </a:xfrm>
          <a:prstGeom prst="rect">
            <a:avLst/>
          </a:prstGeom>
        </p:spPr>
      </p:pic>
    </p:spTree>
    <p:extLst>
      <p:ext uri="{BB962C8B-B14F-4D97-AF65-F5344CB8AC3E}">
        <p14:creationId xmlns:p14="http://schemas.microsoft.com/office/powerpoint/2010/main" val="2451925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pic>
        <p:nvPicPr>
          <p:cNvPr id="2" name="Picture 1">
            <a:extLst>
              <a:ext uri="{FF2B5EF4-FFF2-40B4-BE49-F238E27FC236}">
                <a16:creationId xmlns:a16="http://schemas.microsoft.com/office/drawing/2014/main" id="{ACDC0D52-28EC-4A30-908E-A6DB546E3518}"/>
              </a:ext>
            </a:extLst>
          </p:cNvPr>
          <p:cNvPicPr>
            <a:picLocks noChangeAspect="1"/>
          </p:cNvPicPr>
          <p:nvPr/>
        </p:nvPicPr>
        <p:blipFill>
          <a:blip r:embed="rId4"/>
          <a:stretch>
            <a:fillRect/>
          </a:stretch>
        </p:blipFill>
        <p:spPr>
          <a:xfrm>
            <a:off x="884734" y="2701654"/>
            <a:ext cx="10221195" cy="3643393"/>
          </a:xfrm>
          <a:prstGeom prst="rect">
            <a:avLst/>
          </a:prstGeom>
        </p:spPr>
      </p:pic>
      <p:sp>
        <p:nvSpPr>
          <p:cNvPr id="9" name="TextBox 8">
            <a:extLst>
              <a:ext uri="{FF2B5EF4-FFF2-40B4-BE49-F238E27FC236}">
                <a16:creationId xmlns:a16="http://schemas.microsoft.com/office/drawing/2014/main" id="{427AE496-86BA-4282-9A84-04320B78126C}"/>
              </a:ext>
            </a:extLst>
          </p:cNvPr>
          <p:cNvSpPr txBox="1"/>
          <p:nvPr/>
        </p:nvSpPr>
        <p:spPr>
          <a:xfrm>
            <a:off x="511729" y="1573005"/>
            <a:ext cx="10436390" cy="923330"/>
          </a:xfrm>
          <a:prstGeom prst="rect">
            <a:avLst/>
          </a:prstGeom>
          <a:noFill/>
        </p:spPr>
        <p:txBody>
          <a:bodyPr wrap="square" rtlCol="0">
            <a:spAutoFit/>
          </a:bodyPr>
          <a:lstStyle/>
          <a:p>
            <a:r>
              <a:rPr lang="en-US" b="1" i="1" dirty="0" err="1"/>
              <a:t>Facetting</a:t>
            </a:r>
            <a:r>
              <a:rPr lang="en-US" b="1" i="1" dirty="0"/>
              <a:t>: </a:t>
            </a:r>
            <a:r>
              <a:rPr lang="en-US" dirty="0"/>
              <a:t>Instead of plotting all the </a:t>
            </a:r>
            <a:r>
              <a:rPr lang="en-US" i="1" dirty="0"/>
              <a:t>regions</a:t>
            </a:r>
            <a:r>
              <a:rPr lang="en-US" dirty="0"/>
              <a:t> in the same plot and using color to differentiate them, we can use </a:t>
            </a:r>
            <a:r>
              <a:rPr lang="en-US" dirty="0" err="1"/>
              <a:t>facet_grid</a:t>
            </a:r>
            <a:r>
              <a:rPr lang="en-US" dirty="0"/>
              <a:t>() to divide the same graphic into several panels according to the values of one (</a:t>
            </a:r>
            <a:r>
              <a:rPr lang="en-US" i="1" dirty="0"/>
              <a:t>region</a:t>
            </a:r>
            <a:r>
              <a:rPr lang="en-US" dirty="0"/>
              <a:t>) or even two qualitative variables.</a:t>
            </a:r>
          </a:p>
        </p:txBody>
      </p:sp>
    </p:spTree>
    <p:extLst>
      <p:ext uri="{BB962C8B-B14F-4D97-AF65-F5344CB8AC3E}">
        <p14:creationId xmlns:p14="http://schemas.microsoft.com/office/powerpoint/2010/main" val="974642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3" name="Content Placeholder 2">
            <a:extLst>
              <a:ext uri="{FF2B5EF4-FFF2-40B4-BE49-F238E27FC236}">
                <a16:creationId xmlns:a16="http://schemas.microsoft.com/office/drawing/2014/main" id="{531F8043-F99C-41A6-8338-0691A722B671}"/>
              </a:ext>
            </a:extLst>
          </p:cNvPr>
          <p:cNvSpPr>
            <a:spLocks noGrp="1"/>
          </p:cNvSpPr>
          <p:nvPr>
            <p:ph idx="1"/>
          </p:nvPr>
        </p:nvSpPr>
        <p:spPr>
          <a:xfrm>
            <a:off x="704676" y="1845578"/>
            <a:ext cx="11263788" cy="4806570"/>
          </a:xfrm>
          <a:solidFill>
            <a:schemeClr val="accent6">
              <a:lumMod val="20000"/>
              <a:lumOff val="80000"/>
            </a:schemeClr>
          </a:solidFill>
        </p:spPr>
        <p:txBody>
          <a:bodyPr>
            <a:noAutofit/>
          </a:bodyPr>
          <a:lstStyle/>
          <a:p>
            <a:pPr marL="0" indent="0">
              <a:buNone/>
            </a:pPr>
            <a:r>
              <a:rPr lang="en-US" sz="1600" dirty="0">
                <a:solidFill>
                  <a:srgbClr val="242121"/>
                </a:solidFill>
                <a:latin typeface="Open Sans" panose="020B0606030504020204" pitchFamily="34" charset="0"/>
              </a:rPr>
              <a:t>p &lt;- </a:t>
            </a:r>
            <a:r>
              <a:rPr lang="en-US" sz="1600" dirty="0" err="1">
                <a:solidFill>
                  <a:srgbClr val="242121"/>
                </a:solidFill>
                <a:latin typeface="Open Sans" panose="020B0606030504020204" pitchFamily="34" charset="0"/>
              </a:rPr>
              <a:t>ggplot</a:t>
            </a:r>
            <a:r>
              <a:rPr lang="en-US" sz="1600" dirty="0">
                <a:solidFill>
                  <a:srgbClr val="242121"/>
                </a:solidFill>
                <a:latin typeface="Open Sans" panose="020B0606030504020204" pitchFamily="34" charset="0"/>
              </a:rPr>
              <a:t>(data = </a:t>
            </a:r>
            <a:r>
              <a:rPr lang="en-US" sz="1600" dirty="0" err="1">
                <a:solidFill>
                  <a:srgbClr val="242121"/>
                </a:solidFill>
                <a:latin typeface="Open Sans" panose="020B0606030504020204" pitchFamily="34" charset="0"/>
              </a:rPr>
              <a:t>rti</a:t>
            </a:r>
            <a:r>
              <a:rPr lang="en-US" sz="1600" dirty="0">
                <a:solidFill>
                  <a:srgbClr val="242121"/>
                </a:solidFill>
                <a:latin typeface="Open Sans" panose="020B0606030504020204" pitchFamily="34" charset="0"/>
              </a:rPr>
              <a:t>) +   # data</a:t>
            </a:r>
          </a:p>
          <a:p>
            <a:pPr marL="0" indent="0">
              <a:buNone/>
            </a:pPr>
            <a:r>
              <a:rPr lang="en-US" sz="1600" dirty="0">
                <a:solidFill>
                  <a:srgbClr val="242121"/>
                </a:solidFill>
                <a:latin typeface="Open Sans" panose="020B0606030504020204" pitchFamily="34" charset="0"/>
              </a:rPr>
              <a:t>  </a:t>
            </a:r>
            <a:r>
              <a:rPr lang="en-US" sz="1600" dirty="0" err="1">
                <a:solidFill>
                  <a:srgbClr val="242121"/>
                </a:solidFill>
                <a:latin typeface="Open Sans" panose="020B0606030504020204" pitchFamily="34" charset="0"/>
              </a:rPr>
              <a:t>aes</a:t>
            </a:r>
            <a:r>
              <a:rPr lang="en-US" sz="1600" dirty="0">
                <a:solidFill>
                  <a:srgbClr val="242121"/>
                </a:solidFill>
                <a:latin typeface="Open Sans" panose="020B0606030504020204" pitchFamily="34" charset="0"/>
              </a:rPr>
              <a:t>( x=</a:t>
            </a:r>
            <a:r>
              <a:rPr lang="en-US" sz="1600" dirty="0" err="1">
                <a:solidFill>
                  <a:srgbClr val="242121"/>
                </a:solidFill>
                <a:latin typeface="Open Sans" panose="020B0606030504020204" pitchFamily="34" charset="0"/>
              </a:rPr>
              <a:t>numdiff</a:t>
            </a:r>
            <a:r>
              <a:rPr lang="en-US" sz="1600" dirty="0">
                <a:solidFill>
                  <a:srgbClr val="242121"/>
                </a:solidFill>
                <a:latin typeface="Open Sans" panose="020B0606030504020204" pitchFamily="34" charset="0"/>
              </a:rPr>
              <a:t>, y=yield, color=harvest) + # variables</a:t>
            </a:r>
          </a:p>
          <a:p>
            <a:pPr marL="0" indent="0">
              <a:buNone/>
            </a:pPr>
            <a:r>
              <a:rPr lang="en-US" sz="1600" dirty="0">
                <a:solidFill>
                  <a:srgbClr val="242121"/>
                </a:solidFill>
                <a:latin typeface="Open Sans" panose="020B0606030504020204" pitchFamily="34" charset="0"/>
              </a:rPr>
              <a:t>  </a:t>
            </a:r>
            <a:r>
              <a:rPr lang="en-US" sz="1600" dirty="0" err="1">
                <a:solidFill>
                  <a:srgbClr val="242121"/>
                </a:solidFill>
                <a:latin typeface="Open Sans" panose="020B0606030504020204" pitchFamily="34" charset="0"/>
              </a:rPr>
              <a:t>geom_point</a:t>
            </a:r>
            <a:r>
              <a:rPr lang="en-US" sz="1600" dirty="0">
                <a:solidFill>
                  <a:srgbClr val="242121"/>
                </a:solidFill>
                <a:latin typeface="Open Sans" panose="020B0606030504020204" pitchFamily="34" charset="0"/>
              </a:rPr>
              <a:t>() + # type of plot</a:t>
            </a:r>
          </a:p>
          <a:p>
            <a:pPr marL="0" indent="0">
              <a:buNone/>
            </a:pPr>
            <a:r>
              <a:rPr lang="en-US" sz="1600" dirty="0">
                <a:solidFill>
                  <a:srgbClr val="242121"/>
                </a:solidFill>
                <a:latin typeface="Open Sans" panose="020B0606030504020204" pitchFamily="34" charset="0"/>
              </a:rPr>
              <a:t>     labs(title= "Yield ~ days from planting date to harvest \n (difference)", #Add labels</a:t>
            </a:r>
          </a:p>
          <a:p>
            <a:pPr marL="0" indent="0">
              <a:buNone/>
            </a:pPr>
            <a:r>
              <a:rPr lang="en-US" sz="1600" dirty="0">
                <a:solidFill>
                  <a:srgbClr val="242121"/>
                </a:solidFill>
                <a:latin typeface="Open Sans" panose="020B0606030504020204" pitchFamily="34" charset="0"/>
              </a:rPr>
              <a:t>     subtitle = "Across 4 regions/states",</a:t>
            </a:r>
          </a:p>
          <a:p>
            <a:pPr marL="0" indent="0">
              <a:buNone/>
            </a:pPr>
            <a:r>
              <a:rPr lang="en-US" sz="1600" dirty="0">
                <a:solidFill>
                  <a:srgbClr val="242121"/>
                </a:solidFill>
                <a:latin typeface="Open Sans" panose="020B0606030504020204" pitchFamily="34" charset="0"/>
              </a:rPr>
              <a:t>     caption = "Validation data",</a:t>
            </a:r>
          </a:p>
          <a:p>
            <a:pPr marL="0" indent="0">
              <a:buNone/>
            </a:pPr>
            <a:r>
              <a:rPr lang="en-US" sz="1600" dirty="0">
                <a:solidFill>
                  <a:srgbClr val="242121"/>
                </a:solidFill>
                <a:latin typeface="Open Sans" panose="020B0606030504020204" pitchFamily="34" charset="0"/>
              </a:rPr>
              <a:t>     x="Number of days",</a:t>
            </a:r>
          </a:p>
          <a:p>
            <a:pPr marL="0" indent="0">
              <a:buNone/>
            </a:pPr>
            <a:r>
              <a:rPr lang="en-US" sz="1600" dirty="0">
                <a:solidFill>
                  <a:srgbClr val="242121"/>
                </a:solidFill>
                <a:latin typeface="Open Sans" panose="020B0606030504020204" pitchFamily="34" charset="0"/>
              </a:rPr>
              <a:t>     y = quote("Yield (metric tons" ~ "hectare"^{-1} ~ ")"))+</a:t>
            </a:r>
          </a:p>
          <a:p>
            <a:pPr marL="0" indent="0">
              <a:buNone/>
            </a:pPr>
            <a:r>
              <a:rPr lang="en-US" sz="1600" dirty="0">
                <a:solidFill>
                  <a:srgbClr val="242121"/>
                </a:solidFill>
                <a:latin typeface="Open Sans" panose="020B0606030504020204" pitchFamily="34" charset="0"/>
              </a:rPr>
              <a:t>     </a:t>
            </a:r>
            <a:r>
              <a:rPr lang="en-US" sz="1600" dirty="0" err="1">
                <a:solidFill>
                  <a:srgbClr val="242121"/>
                </a:solidFill>
                <a:latin typeface="Open Sans" panose="020B0606030504020204" pitchFamily="34" charset="0"/>
              </a:rPr>
              <a:t>scale_color_discrete</a:t>
            </a:r>
            <a:r>
              <a:rPr lang="en-US" sz="1600" dirty="0">
                <a:solidFill>
                  <a:srgbClr val="242121"/>
                </a:solidFill>
                <a:latin typeface="Open Sans" panose="020B0606030504020204" pitchFamily="34" charset="0"/>
              </a:rPr>
              <a:t>(name="Treatment Type")+#Add mathematical equation</a:t>
            </a:r>
          </a:p>
          <a:p>
            <a:pPr marL="0" indent="0">
              <a:buNone/>
            </a:pPr>
            <a:r>
              <a:rPr lang="en-US" sz="1600" dirty="0">
                <a:solidFill>
                  <a:srgbClr val="242121"/>
                </a:solidFill>
                <a:latin typeface="Open Sans" panose="020B0606030504020204" pitchFamily="34" charset="0"/>
              </a:rPr>
              <a:t>     </a:t>
            </a:r>
            <a:r>
              <a:rPr lang="en-US" sz="1600" dirty="0" err="1">
                <a:solidFill>
                  <a:srgbClr val="242121"/>
                </a:solidFill>
                <a:highlight>
                  <a:srgbClr val="FFFF00"/>
                </a:highlight>
                <a:latin typeface="Open Sans" panose="020B0606030504020204" pitchFamily="34" charset="0"/>
              </a:rPr>
              <a:t>facet_grid</a:t>
            </a:r>
            <a:r>
              <a:rPr lang="en-US" sz="1600" dirty="0">
                <a:solidFill>
                  <a:srgbClr val="242121"/>
                </a:solidFill>
                <a:highlight>
                  <a:srgbClr val="FFFF00"/>
                </a:highlight>
                <a:latin typeface="Open Sans" panose="020B0606030504020204" pitchFamily="34" charset="0"/>
              </a:rPr>
              <a:t>(. ~ region3)+ #facet by region</a:t>
            </a:r>
          </a:p>
          <a:p>
            <a:pPr marL="0" indent="0">
              <a:buNone/>
            </a:pPr>
            <a:r>
              <a:rPr lang="en-US" sz="1600" dirty="0">
                <a:solidFill>
                  <a:srgbClr val="242121"/>
                </a:solidFill>
                <a:latin typeface="Open Sans" panose="020B0606030504020204" pitchFamily="34" charset="0"/>
              </a:rPr>
              <a:t>  theme(</a:t>
            </a:r>
          </a:p>
          <a:p>
            <a:pPr marL="0" indent="0">
              <a:buNone/>
            </a:pPr>
            <a:r>
              <a:rPr lang="en-US" sz="1600" dirty="0">
                <a:solidFill>
                  <a:srgbClr val="242121"/>
                </a:solidFill>
                <a:latin typeface="Open Sans" panose="020B0606030504020204" pitchFamily="34" charset="0"/>
              </a:rPr>
              <a:t>  </a:t>
            </a:r>
            <a:r>
              <a:rPr lang="en-US" sz="1600" dirty="0" err="1">
                <a:solidFill>
                  <a:srgbClr val="242121"/>
                </a:solidFill>
                <a:latin typeface="Open Sans" panose="020B0606030504020204" pitchFamily="34" charset="0"/>
              </a:rPr>
              <a:t>plot.title</a:t>
            </a:r>
            <a:r>
              <a:rPr lang="en-US" sz="1600" dirty="0">
                <a:solidFill>
                  <a:srgbClr val="242121"/>
                </a:solidFill>
                <a:latin typeface="Open Sans" panose="020B0606030504020204" pitchFamily="34" charset="0"/>
              </a:rPr>
              <a:t> = </a:t>
            </a:r>
            <a:r>
              <a:rPr lang="en-US" sz="1600" dirty="0" err="1">
                <a:solidFill>
                  <a:srgbClr val="242121"/>
                </a:solidFill>
                <a:latin typeface="Open Sans" panose="020B0606030504020204" pitchFamily="34" charset="0"/>
              </a:rPr>
              <a:t>element_text</a:t>
            </a:r>
            <a:r>
              <a:rPr lang="en-US" sz="1600" dirty="0">
                <a:solidFill>
                  <a:srgbClr val="242121"/>
                </a:solidFill>
                <a:latin typeface="Open Sans" panose="020B0606030504020204" pitchFamily="34" charset="0"/>
              </a:rPr>
              <a:t>(</a:t>
            </a:r>
            <a:r>
              <a:rPr lang="en-US" sz="1600" dirty="0" err="1">
                <a:solidFill>
                  <a:srgbClr val="242121"/>
                </a:solidFill>
                <a:latin typeface="Open Sans" panose="020B0606030504020204" pitchFamily="34" charset="0"/>
              </a:rPr>
              <a:t>hjust</a:t>
            </a:r>
            <a:r>
              <a:rPr lang="en-US" sz="1600" dirty="0">
                <a:solidFill>
                  <a:srgbClr val="242121"/>
                </a:solidFill>
                <a:latin typeface="Open Sans" panose="020B0606030504020204" pitchFamily="34" charset="0"/>
              </a:rPr>
              <a:t> = 0.5, size = 12, color = "</a:t>
            </a:r>
            <a:r>
              <a:rPr lang="en-US" sz="1600" dirty="0" err="1">
                <a:solidFill>
                  <a:srgbClr val="242121"/>
                </a:solidFill>
                <a:latin typeface="Open Sans" panose="020B0606030504020204" pitchFamily="34" charset="0"/>
              </a:rPr>
              <a:t>brown",face</a:t>
            </a:r>
            <a:r>
              <a:rPr lang="en-US" sz="1600" dirty="0">
                <a:solidFill>
                  <a:srgbClr val="242121"/>
                </a:solidFill>
                <a:latin typeface="Open Sans" panose="020B0606030504020204" pitchFamily="34" charset="0"/>
              </a:rPr>
              <a:t> = "bold"),</a:t>
            </a:r>
          </a:p>
          <a:p>
            <a:pPr marL="0" indent="0">
              <a:buNone/>
            </a:pPr>
            <a:r>
              <a:rPr lang="en-US" sz="1600" dirty="0">
                <a:solidFill>
                  <a:srgbClr val="242121"/>
                </a:solidFill>
                <a:latin typeface="Open Sans" panose="020B0606030504020204" pitchFamily="34" charset="0"/>
              </a:rPr>
              <a:t>  </a:t>
            </a:r>
            <a:r>
              <a:rPr lang="en-US" sz="1600" dirty="0" err="1">
                <a:solidFill>
                  <a:srgbClr val="242121"/>
                </a:solidFill>
                <a:latin typeface="Open Sans" panose="020B0606030504020204" pitchFamily="34" charset="0"/>
              </a:rPr>
              <a:t>plot.subtitle</a:t>
            </a:r>
            <a:r>
              <a:rPr lang="en-US" sz="1600" dirty="0">
                <a:solidFill>
                  <a:srgbClr val="242121"/>
                </a:solidFill>
                <a:latin typeface="Open Sans" panose="020B0606030504020204" pitchFamily="34" charset="0"/>
              </a:rPr>
              <a:t> = </a:t>
            </a:r>
            <a:r>
              <a:rPr lang="en-US" sz="1600" dirty="0" err="1">
                <a:solidFill>
                  <a:srgbClr val="242121"/>
                </a:solidFill>
                <a:latin typeface="Open Sans" panose="020B0606030504020204" pitchFamily="34" charset="0"/>
              </a:rPr>
              <a:t>element_text</a:t>
            </a:r>
            <a:r>
              <a:rPr lang="en-US" sz="1600" dirty="0">
                <a:solidFill>
                  <a:srgbClr val="242121"/>
                </a:solidFill>
                <a:latin typeface="Open Sans" panose="020B0606030504020204" pitchFamily="34" charset="0"/>
              </a:rPr>
              <a:t>(</a:t>
            </a:r>
            <a:r>
              <a:rPr lang="en-US" sz="1600" dirty="0" err="1">
                <a:solidFill>
                  <a:srgbClr val="242121"/>
                </a:solidFill>
                <a:latin typeface="Open Sans" panose="020B0606030504020204" pitchFamily="34" charset="0"/>
              </a:rPr>
              <a:t>hjust</a:t>
            </a:r>
            <a:r>
              <a:rPr lang="en-US" sz="1600" dirty="0">
                <a:solidFill>
                  <a:srgbClr val="242121"/>
                </a:solidFill>
                <a:latin typeface="Open Sans" panose="020B0606030504020204" pitchFamily="34" charset="0"/>
              </a:rPr>
              <a:t> = 0.5, size = 10,color = "</a:t>
            </a:r>
            <a:r>
              <a:rPr lang="en-US" sz="1600" dirty="0" err="1">
                <a:solidFill>
                  <a:srgbClr val="242121"/>
                </a:solidFill>
                <a:latin typeface="Open Sans" panose="020B0606030504020204" pitchFamily="34" charset="0"/>
              </a:rPr>
              <a:t>black",face</a:t>
            </a:r>
            <a:r>
              <a:rPr lang="en-US" sz="1600" dirty="0">
                <a:solidFill>
                  <a:srgbClr val="242121"/>
                </a:solidFill>
                <a:latin typeface="Open Sans" panose="020B0606030504020204" pitchFamily="34" charset="0"/>
              </a:rPr>
              <a:t> = "italic"))</a:t>
            </a:r>
          </a:p>
          <a:p>
            <a:pPr marL="0" indent="0">
              <a:buNone/>
            </a:pPr>
            <a:r>
              <a:rPr lang="en-US" sz="1600" dirty="0">
                <a:solidFill>
                  <a:srgbClr val="242121"/>
                </a:solidFill>
                <a:latin typeface="Open Sans" panose="020B0606030504020204" pitchFamily="34" charset="0"/>
              </a:rPr>
              <a:t>p</a:t>
            </a:r>
          </a:p>
          <a:p>
            <a:endParaRPr lang="en-US" sz="1600" dirty="0">
              <a:latin typeface="Garamond" panose="02020404030301010803" pitchFamily="18" charset="0"/>
            </a:endParaRPr>
          </a:p>
        </p:txBody>
      </p:sp>
      <p:sp>
        <p:nvSpPr>
          <p:cNvPr id="10" name="TextBox 9">
            <a:extLst>
              <a:ext uri="{FF2B5EF4-FFF2-40B4-BE49-F238E27FC236}">
                <a16:creationId xmlns:a16="http://schemas.microsoft.com/office/drawing/2014/main" id="{FC948A9F-91A7-41DD-B67F-ABE100DF31DA}"/>
              </a:ext>
            </a:extLst>
          </p:cNvPr>
          <p:cNvSpPr txBox="1"/>
          <p:nvPr/>
        </p:nvSpPr>
        <p:spPr>
          <a:xfrm>
            <a:off x="604007" y="1494662"/>
            <a:ext cx="5083728" cy="400110"/>
          </a:xfrm>
          <a:prstGeom prst="rect">
            <a:avLst/>
          </a:prstGeom>
          <a:noFill/>
        </p:spPr>
        <p:txBody>
          <a:bodyPr wrap="square" rtlCol="0">
            <a:spAutoFit/>
          </a:bodyPr>
          <a:lstStyle/>
          <a:p>
            <a:r>
              <a:rPr lang="en-GB" sz="2000" dirty="0"/>
              <a:t>Here’s the </a:t>
            </a:r>
            <a:r>
              <a:rPr lang="en-GB" sz="2000" dirty="0" err="1"/>
              <a:t>facetting</a:t>
            </a:r>
            <a:r>
              <a:rPr lang="en-GB" sz="2000" dirty="0"/>
              <a:t> code:</a:t>
            </a:r>
            <a:endParaRPr lang="en-US" sz="2000" dirty="0"/>
          </a:p>
        </p:txBody>
      </p:sp>
    </p:spTree>
    <p:extLst>
      <p:ext uri="{BB962C8B-B14F-4D97-AF65-F5344CB8AC3E}">
        <p14:creationId xmlns:p14="http://schemas.microsoft.com/office/powerpoint/2010/main" val="1190674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3601</TotalTime>
  <Words>1752</Words>
  <Application>Microsoft Office PowerPoint</Application>
  <PresentationFormat>Widescreen</PresentationFormat>
  <Paragraphs>159</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Calibri Light</vt:lpstr>
      <vt:lpstr>Cambria</vt:lpstr>
      <vt:lpstr>Gadugi</vt:lpstr>
      <vt:lpstr>Garamond</vt:lpstr>
      <vt:lpstr>Gotham</vt:lpstr>
      <vt:lpstr>Open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Ouma, Turry (IITA)</dc:creator>
  <cp:lastModifiedBy>Ouma, Turry (IITA)</cp:lastModifiedBy>
  <cp:revision>39</cp:revision>
  <dcterms:created xsi:type="dcterms:W3CDTF">2022-01-25T11:05:07Z</dcterms:created>
  <dcterms:modified xsi:type="dcterms:W3CDTF">2022-06-23T12:48:01Z</dcterms:modified>
</cp:coreProperties>
</file>