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8" r:id="rId4"/>
    <p:sldId id="269" r:id="rId5"/>
    <p:sldId id="258" r:id="rId6"/>
    <p:sldId id="259" r:id="rId7"/>
    <p:sldId id="260" r:id="rId8"/>
    <p:sldId id="261"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35" autoAdjust="0"/>
  </p:normalViewPr>
  <p:slideViewPr>
    <p:cSldViewPr snapToGrid="0">
      <p:cViewPr>
        <p:scale>
          <a:sx n="100" d="100"/>
          <a:sy n="100" d="100"/>
        </p:scale>
        <p:origin x="990"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4602E-A044-4AE8-845D-A822F74C792D}"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BA56F-3010-4D62-B1D3-B88AA28F01BF}" type="slidenum">
              <a:rPr lang="en-US" smtClean="0"/>
              <a:t>‹#›</a:t>
            </a:fld>
            <a:endParaRPr lang="en-US"/>
          </a:p>
        </p:txBody>
      </p:sp>
    </p:spTree>
    <p:extLst>
      <p:ext uri="{BB962C8B-B14F-4D97-AF65-F5344CB8AC3E}">
        <p14:creationId xmlns:p14="http://schemas.microsoft.com/office/powerpoint/2010/main" val="14357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solidFill>
                  <a:srgbClr val="292929"/>
                </a:solidFill>
                <a:effectLst/>
                <a:latin typeface="Georgia" panose="02040502050405020303" pitchFamily="18" charset="0"/>
                <a:ea typeface="Times New Roman" panose="02020603050405020304" pitchFamily="18" charset="0"/>
              </a:rPr>
              <a:t>S.O.L.I.D. is an acronym that contains 5 design principles in object-oriented computer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SOLID Design Principles in C#</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the design principles that help us to solve most of the software design problems.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These design principles provide us with multiple ways to move the tightly coupled code between the software components which makes the software designs more understandable, flexible, and maintainable.</a:t>
            </a:r>
          </a:p>
          <a:p>
            <a:pPr marL="0" marR="0">
              <a:lnSpc>
                <a:spcPct val="107000"/>
              </a:lnSpc>
              <a:spcBef>
                <a:spcPts val="200"/>
              </a:spcBef>
              <a:spcAft>
                <a:spcPts val="0"/>
              </a:spcAft>
            </a:pPr>
            <a:r>
              <a:rPr lang="en-US" sz="18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Maintainability: </a:t>
            </a:r>
          </a:p>
          <a:p>
            <a:pPr marL="0" marR="0">
              <a:lnSpc>
                <a:spcPct val="107000"/>
              </a:lnSpc>
              <a:spcBef>
                <a:spcPts val="2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maintaining the software is the biggest challenge for the industry. Day by day the business grows for the organization and as the business grows you need to enhance the software with new changes. So you need to design the software in such a way that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it should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accept future changes with minimum effort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without any problem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200"/>
              </a:spcBef>
              <a:spcAft>
                <a:spcPts val="0"/>
              </a:spcAft>
            </a:pPr>
            <a:r>
              <a:rPr lang="en-US" sz="18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Flexibility and Extensibility: </a:t>
            </a:r>
          </a:p>
          <a:p>
            <a:pPr marL="0" marR="0">
              <a:lnSpc>
                <a:spcPct val="107000"/>
              </a:lnSpc>
              <a:spcBef>
                <a:spcPts val="2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flexibility and extensibility both are very much required for enterprise applications. So we should design the application in such a way that it should be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flexible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that it can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be adapted to work in different ways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extensible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that we can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add new features easily with minimum modifications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200"/>
              </a:spcBef>
              <a:spcAft>
                <a:spcPts val="0"/>
              </a:spcAft>
            </a:pP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Testability: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Test-Driven Development (TDD) is one of the most important key aspects nowadays when you need to design and develop a large-scale application. We need to design the application in such a way that we should test each individual functionality.</a:t>
            </a:r>
          </a:p>
          <a:p>
            <a:pPr marL="0" marR="0">
              <a:lnSpc>
                <a:spcPct val="107000"/>
              </a:lnSpc>
              <a:spcBef>
                <a:spcPts val="20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DBA56F-3010-4D62-B1D3-B88AA28F01BF}" type="slidenum">
              <a:rPr lang="en-US" smtClean="0"/>
              <a:t>2</a:t>
            </a:fld>
            <a:endParaRPr lang="en-US"/>
          </a:p>
        </p:txBody>
      </p:sp>
    </p:spTree>
    <p:extLst>
      <p:ext uri="{BB962C8B-B14F-4D97-AF65-F5344CB8AC3E}">
        <p14:creationId xmlns:p14="http://schemas.microsoft.com/office/powerpoint/2010/main" val="42237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BA56F-3010-4D62-B1D3-B88AA28F01BF}" type="slidenum">
              <a:rPr lang="en-US" smtClean="0"/>
              <a:t>3</a:t>
            </a:fld>
            <a:endParaRPr lang="en-US"/>
          </a:p>
        </p:txBody>
      </p:sp>
    </p:spTree>
    <p:extLst>
      <p:ext uri="{BB962C8B-B14F-4D97-AF65-F5344CB8AC3E}">
        <p14:creationId xmlns:p14="http://schemas.microsoft.com/office/powerpoint/2010/main" val="795136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BA56F-3010-4D62-B1D3-B88AA28F01BF}" type="slidenum">
              <a:rPr lang="en-US" smtClean="0"/>
              <a:t>5</a:t>
            </a:fld>
            <a:endParaRPr lang="en-US"/>
          </a:p>
        </p:txBody>
      </p:sp>
    </p:spTree>
    <p:extLst>
      <p:ext uri="{BB962C8B-B14F-4D97-AF65-F5344CB8AC3E}">
        <p14:creationId xmlns:p14="http://schemas.microsoft.com/office/powerpoint/2010/main" val="167103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BA56F-3010-4D62-B1D3-B88AA28F01BF}" type="slidenum">
              <a:rPr lang="en-US" smtClean="0"/>
              <a:t>9</a:t>
            </a:fld>
            <a:endParaRPr lang="en-US"/>
          </a:p>
        </p:txBody>
      </p:sp>
    </p:spTree>
    <p:extLst>
      <p:ext uri="{BB962C8B-B14F-4D97-AF65-F5344CB8AC3E}">
        <p14:creationId xmlns:p14="http://schemas.microsoft.com/office/powerpoint/2010/main" val="7302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8BEFB6-1CC5-4D8B-B50C-4EB8B82AEC1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A27E4-CF54-4D72-AC0B-8132C7823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2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BEFB6-1CC5-4D8B-B50C-4EB8B82AEC1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39109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BEFB6-1CC5-4D8B-B50C-4EB8B82AEC1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362821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BEFB6-1CC5-4D8B-B50C-4EB8B82AEC1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38695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8BEFB6-1CC5-4D8B-B50C-4EB8B82AEC1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A27E4-CF54-4D72-AC0B-8132C7823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8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8BEFB6-1CC5-4D8B-B50C-4EB8B82AEC1F}"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238248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8BEFB6-1CC5-4D8B-B50C-4EB8B82AEC1F}"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40740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8BEFB6-1CC5-4D8B-B50C-4EB8B82AEC1F}"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84147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8BEFB6-1CC5-4D8B-B50C-4EB8B82AEC1F}" type="datetimeFigureOut">
              <a:rPr lang="en-US" smtClean="0"/>
              <a:t>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42759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8BEFB6-1CC5-4D8B-B50C-4EB8B82AEC1F}" type="datetimeFigureOut">
              <a:rPr lang="en-US" smtClean="0"/>
              <a:t>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6A27E4-CF54-4D72-AC0B-8132C7823BC6}" type="slidenum">
              <a:rPr lang="en-US" smtClean="0"/>
              <a:t>‹#›</a:t>
            </a:fld>
            <a:endParaRPr lang="en-US"/>
          </a:p>
        </p:txBody>
      </p:sp>
    </p:spTree>
    <p:extLst>
      <p:ext uri="{BB962C8B-B14F-4D97-AF65-F5344CB8AC3E}">
        <p14:creationId xmlns:p14="http://schemas.microsoft.com/office/powerpoint/2010/main" val="226701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8BEFB6-1CC5-4D8B-B50C-4EB8B82AEC1F}"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A27E4-CF54-4D72-AC0B-8132C7823BC6}" type="slidenum">
              <a:rPr lang="en-US" smtClean="0"/>
              <a:t>‹#›</a:t>
            </a:fld>
            <a:endParaRPr lang="en-US"/>
          </a:p>
        </p:txBody>
      </p:sp>
    </p:spTree>
    <p:extLst>
      <p:ext uri="{BB962C8B-B14F-4D97-AF65-F5344CB8AC3E}">
        <p14:creationId xmlns:p14="http://schemas.microsoft.com/office/powerpoint/2010/main" val="18641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8BEFB6-1CC5-4D8B-B50C-4EB8B82AEC1F}" type="datetimeFigureOut">
              <a:rPr lang="en-US" smtClean="0"/>
              <a:t>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6A27E4-CF54-4D72-AC0B-8132C7823B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4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u.wikipedia.org/wiki/SOLI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9682-911C-A9AC-58D3-C6955720ABCF}"/>
              </a:ext>
            </a:extLst>
          </p:cNvPr>
          <p:cNvSpPr>
            <a:spLocks noGrp="1"/>
          </p:cNvSpPr>
          <p:nvPr>
            <p:ph type="ctrTitle"/>
          </p:nvPr>
        </p:nvSpPr>
        <p:spPr/>
        <p:txBody>
          <a:bodyPr/>
          <a:lstStyle/>
          <a:p>
            <a:r>
              <a:rPr lang="en-US" dirty="0"/>
              <a:t>SOLID</a:t>
            </a:r>
          </a:p>
        </p:txBody>
      </p:sp>
      <p:sp>
        <p:nvSpPr>
          <p:cNvPr id="3" name="Subtitle 2">
            <a:extLst>
              <a:ext uri="{FF2B5EF4-FFF2-40B4-BE49-F238E27FC236}">
                <a16:creationId xmlns:a16="http://schemas.microsoft.com/office/drawing/2014/main" id="{E9E0F7A7-7C58-CFCE-521D-A77899CF9B74}"/>
              </a:ext>
            </a:extLst>
          </p:cNvPr>
          <p:cNvSpPr>
            <a:spLocks noGrp="1"/>
          </p:cNvSpPr>
          <p:nvPr>
            <p:ph type="subTitle" idx="1"/>
          </p:nvPr>
        </p:nvSpPr>
        <p:spPr/>
        <p:txBody>
          <a:bodyPr/>
          <a:lstStyle/>
          <a:p>
            <a:r>
              <a:rPr lang="en-US" dirty="0"/>
              <a:t>Design principles</a:t>
            </a:r>
          </a:p>
        </p:txBody>
      </p:sp>
    </p:spTree>
    <p:extLst>
      <p:ext uri="{BB962C8B-B14F-4D97-AF65-F5344CB8AC3E}">
        <p14:creationId xmlns:p14="http://schemas.microsoft.com/office/powerpoint/2010/main" val="11718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26AA-0DBD-3FA4-6820-E3036F0CF5B7}"/>
              </a:ext>
            </a:extLst>
          </p:cNvPr>
          <p:cNvSpPr>
            <a:spLocks noGrp="1"/>
          </p:cNvSpPr>
          <p:nvPr>
            <p:ph type="title"/>
          </p:nvPr>
        </p:nvSpPr>
        <p:spPr/>
        <p:txBody>
          <a:bodyPr/>
          <a:lstStyle/>
          <a:p>
            <a:r>
              <a:rPr lang="es-AR" dirty="0" err="1"/>
              <a:t>Dependency</a:t>
            </a:r>
            <a:r>
              <a:rPr lang="es-AR" dirty="0"/>
              <a:t> </a:t>
            </a:r>
            <a:r>
              <a:rPr lang="es-AR" dirty="0" err="1"/>
              <a:t>Inversion</a:t>
            </a:r>
            <a:r>
              <a:rPr lang="es-AR" dirty="0"/>
              <a:t> </a:t>
            </a:r>
            <a:r>
              <a:rPr lang="es-AR" dirty="0" err="1"/>
              <a:t>Principle</a:t>
            </a:r>
            <a:endParaRPr lang="en-US" dirty="0"/>
          </a:p>
        </p:txBody>
      </p:sp>
      <p:sp>
        <p:nvSpPr>
          <p:cNvPr id="3" name="Content Placeholder 2">
            <a:extLst>
              <a:ext uri="{FF2B5EF4-FFF2-40B4-BE49-F238E27FC236}">
                <a16:creationId xmlns:a16="http://schemas.microsoft.com/office/drawing/2014/main" id="{29BC04C0-B73B-AA1C-CB7F-793F7DC2D3A3}"/>
              </a:ext>
            </a:extLst>
          </p:cNvPr>
          <p:cNvSpPr>
            <a:spLocks noGrp="1"/>
          </p:cNvSpPr>
          <p:nvPr>
            <p:ph idx="1"/>
          </p:nvPr>
        </p:nvSpPr>
        <p:spPr/>
        <p:txBody>
          <a:bodyPr/>
          <a:lstStyle/>
          <a:p>
            <a:pPr>
              <a:buFont typeface="Wingdings" panose="05000000000000000000" pitchFamily="2" charset="2"/>
              <a:buChar char="§"/>
            </a:pPr>
            <a:r>
              <a:rPr lang="en-US" dirty="0"/>
              <a:t>It should depend upon abstractions, not concretions.</a:t>
            </a:r>
          </a:p>
          <a:p>
            <a:pPr>
              <a:buFont typeface="Wingdings" panose="05000000000000000000" pitchFamily="2" charset="2"/>
              <a:buChar char="§"/>
            </a:pPr>
            <a:r>
              <a:rPr lang="en-US" dirty="0"/>
              <a:t>A lower-level abstraction must depend on a top-level one</a:t>
            </a:r>
          </a:p>
        </p:txBody>
      </p:sp>
    </p:spTree>
    <p:extLst>
      <p:ext uri="{BB962C8B-B14F-4D97-AF65-F5344CB8AC3E}">
        <p14:creationId xmlns:p14="http://schemas.microsoft.com/office/powerpoint/2010/main" val="349802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BADD-A350-CB15-358E-EA41877A364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9AD693F-6FD0-9A0B-584E-74A0BAC00645}"/>
              </a:ext>
            </a:extLst>
          </p:cNvPr>
          <p:cNvSpPr>
            <a:spLocks noGrp="1"/>
          </p:cNvSpPr>
          <p:nvPr>
            <p:ph idx="1"/>
          </p:nvPr>
        </p:nvSpPr>
        <p:spPr/>
        <p:txBody>
          <a:bodyPr/>
          <a:lstStyle/>
          <a:p>
            <a:r>
              <a:rPr lang="en-US" dirty="0">
                <a:hlinkClick r:id="rId2"/>
              </a:rPr>
              <a:t>https://ru.wikipedia.org/wiki/SOLID</a:t>
            </a:r>
            <a:endParaRPr lang="en-US" dirty="0"/>
          </a:p>
          <a:p>
            <a:endParaRPr lang="en-US" dirty="0"/>
          </a:p>
        </p:txBody>
      </p:sp>
    </p:spTree>
    <p:extLst>
      <p:ext uri="{BB962C8B-B14F-4D97-AF65-F5344CB8AC3E}">
        <p14:creationId xmlns:p14="http://schemas.microsoft.com/office/powerpoint/2010/main" val="15700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EF2-169B-2BCA-2212-8C30B7FAC67C}"/>
              </a:ext>
            </a:extLst>
          </p:cNvPr>
          <p:cNvSpPr>
            <a:spLocks noGrp="1"/>
          </p:cNvSpPr>
          <p:nvPr>
            <p:ph type="title"/>
          </p:nvPr>
        </p:nvSpPr>
        <p:spPr/>
        <p:txBody>
          <a:bodyPr/>
          <a:lstStyle/>
          <a:p>
            <a:r>
              <a:rPr lang="en-US" dirty="0"/>
              <a:t>What is SOLID?</a:t>
            </a:r>
          </a:p>
        </p:txBody>
      </p:sp>
      <p:sp>
        <p:nvSpPr>
          <p:cNvPr id="3" name="Content Placeholder 2">
            <a:extLst>
              <a:ext uri="{FF2B5EF4-FFF2-40B4-BE49-F238E27FC236}">
                <a16:creationId xmlns:a16="http://schemas.microsoft.com/office/drawing/2014/main" id="{A865A830-0A58-7A88-ED12-D9EB296EC825}"/>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It is an acronym (</a:t>
            </a:r>
            <a:r>
              <a:rPr lang="ru-RU" dirty="0">
                <a:solidFill>
                  <a:schemeClr val="tx1"/>
                </a:solidFill>
              </a:rPr>
              <a:t>аббревиатура</a:t>
            </a:r>
            <a:r>
              <a:rPr lang="en-US" dirty="0">
                <a:solidFill>
                  <a:schemeClr val="tx1"/>
                </a:solidFill>
              </a:rPr>
              <a:t>) for a set of best practices</a:t>
            </a:r>
          </a:p>
          <a:p>
            <a:pPr>
              <a:buFont typeface="Wingdings" panose="05000000000000000000" pitchFamily="2" charset="2"/>
              <a:buChar char="§"/>
            </a:pPr>
            <a:r>
              <a:rPr lang="en-US" dirty="0">
                <a:solidFill>
                  <a:schemeClr val="tx1"/>
                </a:solidFill>
              </a:rPr>
              <a:t>It is important to make software design more maintainable, extensible, testable and understandable.</a:t>
            </a:r>
          </a:p>
          <a:p>
            <a:pPr>
              <a:buFont typeface="Wingdings" panose="05000000000000000000" pitchFamily="2" charset="2"/>
              <a:buChar char="§"/>
            </a:pPr>
            <a:r>
              <a:rPr lang="en-US" dirty="0">
                <a:solidFill>
                  <a:schemeClr val="tx1"/>
                </a:solidFill>
              </a:rPr>
              <a:t>It is used in OOP</a:t>
            </a:r>
          </a:p>
        </p:txBody>
      </p:sp>
    </p:spTree>
    <p:extLst>
      <p:ext uri="{BB962C8B-B14F-4D97-AF65-F5344CB8AC3E}">
        <p14:creationId xmlns:p14="http://schemas.microsoft.com/office/powerpoint/2010/main" val="29726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A450-AEA5-F6E5-1429-E066897B681A}"/>
              </a:ext>
            </a:extLst>
          </p:cNvPr>
          <p:cNvSpPr>
            <a:spLocks noGrp="1"/>
          </p:cNvSpPr>
          <p:nvPr>
            <p:ph type="title"/>
          </p:nvPr>
        </p:nvSpPr>
        <p:spPr>
          <a:xfrm>
            <a:off x="1097280" y="286603"/>
            <a:ext cx="10523220" cy="1450757"/>
          </a:xfrm>
        </p:spPr>
        <p:txBody>
          <a:bodyPr/>
          <a:lstStyle/>
          <a:p>
            <a:r>
              <a:rPr lang="en-US" dirty="0"/>
              <a:t>Why do we need SOLID?</a:t>
            </a:r>
          </a:p>
        </p:txBody>
      </p:sp>
      <p:sp>
        <p:nvSpPr>
          <p:cNvPr id="3" name="Content Placeholder 2">
            <a:extLst>
              <a:ext uri="{FF2B5EF4-FFF2-40B4-BE49-F238E27FC236}">
                <a16:creationId xmlns:a16="http://schemas.microsoft.com/office/drawing/2014/main" id="{D4675608-16BD-4112-2DAD-D8B791113EB4}"/>
              </a:ext>
            </a:extLst>
          </p:cNvPr>
          <p:cNvSpPr>
            <a:spLocks noGrp="1"/>
          </p:cNvSpPr>
          <p:nvPr>
            <p:ph idx="1"/>
          </p:nvPr>
        </p:nvSpPr>
        <p:spPr/>
        <p:txBody>
          <a:bodyPr/>
          <a:lstStyle/>
          <a:p>
            <a:pPr>
              <a:lnSpc>
                <a:spcPct val="150000"/>
              </a:lnSpc>
            </a:pPr>
            <a:r>
              <a:rPr lang="en-US" dirty="0"/>
              <a:t>As a developer, we start developing applications using our experience and knowledge. But over time, the applications might arise bugs. We need to alter the application design for every change request or for a new feature request. After some time, we might need to put a lot of effort, even for simple tasks, it might require the full working knowledge of the entire system. But we can’t blame change or new feature requests. The problem was mostly in the design of the application.</a:t>
            </a:r>
          </a:p>
        </p:txBody>
      </p:sp>
    </p:spTree>
    <p:extLst>
      <p:ext uri="{BB962C8B-B14F-4D97-AF65-F5344CB8AC3E}">
        <p14:creationId xmlns:p14="http://schemas.microsoft.com/office/powerpoint/2010/main" val="401089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99E0-616C-E41B-333C-2BAAA8033B6A}"/>
              </a:ext>
            </a:extLst>
          </p:cNvPr>
          <p:cNvSpPr>
            <a:spLocks noGrp="1"/>
          </p:cNvSpPr>
          <p:nvPr>
            <p:ph type="title"/>
          </p:nvPr>
        </p:nvSpPr>
        <p:spPr/>
        <p:txBody>
          <a:bodyPr/>
          <a:lstStyle/>
          <a:p>
            <a:r>
              <a:rPr lang="en-US" dirty="0"/>
              <a:t>Advantages of using SOLID</a:t>
            </a:r>
          </a:p>
        </p:txBody>
      </p:sp>
      <p:sp>
        <p:nvSpPr>
          <p:cNvPr id="3" name="Content Placeholder 2">
            <a:extLst>
              <a:ext uri="{FF2B5EF4-FFF2-40B4-BE49-F238E27FC236}">
                <a16:creationId xmlns:a16="http://schemas.microsoft.com/office/drawing/2014/main" id="{67EE4738-8ED3-4A0A-DFC6-B5CDF9D82CF6}"/>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Achieve the reduction in complexity of the code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 readability, extensibility, and maintenance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Reduce error and implement reusability</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Achieve better testability</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Reduce tight coupling</a:t>
            </a:r>
          </a:p>
        </p:txBody>
      </p:sp>
    </p:spTree>
    <p:extLst>
      <p:ext uri="{BB962C8B-B14F-4D97-AF65-F5344CB8AC3E}">
        <p14:creationId xmlns:p14="http://schemas.microsoft.com/office/powerpoint/2010/main" val="43166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F670-B57E-2843-A3F0-0D7E369B0BCC}"/>
              </a:ext>
            </a:extLst>
          </p:cNvPr>
          <p:cNvSpPr>
            <a:spLocks noGrp="1"/>
          </p:cNvSpPr>
          <p:nvPr>
            <p:ph type="title"/>
          </p:nvPr>
        </p:nvSpPr>
        <p:spPr/>
        <p:txBody>
          <a:bodyPr/>
          <a:lstStyle/>
          <a:p>
            <a:r>
              <a:rPr lang="en-US" dirty="0"/>
              <a:t>What does each acronym mean?</a:t>
            </a:r>
          </a:p>
        </p:txBody>
      </p:sp>
      <p:sp>
        <p:nvSpPr>
          <p:cNvPr id="3" name="Content Placeholder 2">
            <a:extLst>
              <a:ext uri="{FF2B5EF4-FFF2-40B4-BE49-F238E27FC236}">
                <a16:creationId xmlns:a16="http://schemas.microsoft.com/office/drawing/2014/main" id="{0A459289-365E-39EB-F65C-60E4FF012018}"/>
              </a:ext>
            </a:extLst>
          </p:cNvPr>
          <p:cNvSpPr>
            <a:spLocks noGrp="1"/>
          </p:cNvSpPr>
          <p:nvPr>
            <p:ph idx="1"/>
          </p:nvPr>
        </p:nvSpPr>
        <p:spPr/>
        <p:txBody>
          <a:bodyPr/>
          <a:lstStyle/>
          <a:p>
            <a:r>
              <a:rPr lang="es-AR" b="1" dirty="0"/>
              <a:t>S: </a:t>
            </a:r>
            <a:r>
              <a:rPr lang="en-US" sz="2000" dirty="0">
                <a:latin typeface="Arial" pitchFamily="34" charset="0"/>
                <a:cs typeface="Arial" pitchFamily="34" charset="0"/>
              </a:rPr>
              <a:t>Single Responsibility Principle (SRP)</a:t>
            </a:r>
            <a:endParaRPr lang="es-AR" dirty="0"/>
          </a:p>
          <a:p>
            <a:r>
              <a:rPr lang="es-AR" b="1" dirty="0"/>
              <a:t>O</a:t>
            </a:r>
            <a:r>
              <a:rPr lang="es-AR" dirty="0"/>
              <a:t>: </a:t>
            </a:r>
            <a:r>
              <a:rPr lang="en-US" sz="2000" dirty="0">
                <a:latin typeface="Arial" pitchFamily="34" charset="0"/>
                <a:cs typeface="Arial" pitchFamily="34" charset="0"/>
              </a:rPr>
              <a:t>Open Closed Principle </a:t>
            </a:r>
            <a:r>
              <a:rPr lang="es-AR" dirty="0"/>
              <a:t>(OCP)</a:t>
            </a:r>
          </a:p>
          <a:p>
            <a:r>
              <a:rPr lang="es-AR" b="1" dirty="0"/>
              <a:t>L</a:t>
            </a:r>
            <a:r>
              <a:rPr lang="es-AR" dirty="0">
                <a:latin typeface="Arial" pitchFamily="34" charset="0"/>
                <a:cs typeface="Arial" pitchFamily="34" charset="0"/>
              </a:rPr>
              <a:t>: </a:t>
            </a:r>
            <a:r>
              <a:rPr lang="en-US" dirty="0" err="1">
                <a:latin typeface="Arial" pitchFamily="34" charset="0"/>
                <a:cs typeface="Arial" pitchFamily="34" charset="0"/>
              </a:rPr>
              <a:t>Liskov</a:t>
            </a:r>
            <a:r>
              <a:rPr lang="en-US" dirty="0">
                <a:latin typeface="Arial" pitchFamily="34" charset="0"/>
                <a:cs typeface="Arial" pitchFamily="34" charset="0"/>
              </a:rPr>
              <a:t> Substitution Principle (LSP)</a:t>
            </a:r>
          </a:p>
          <a:p>
            <a:r>
              <a:rPr lang="es-AR" b="1" dirty="0"/>
              <a:t>I</a:t>
            </a:r>
            <a:r>
              <a:rPr lang="es-AR" dirty="0"/>
              <a:t>: </a:t>
            </a:r>
            <a:r>
              <a:rPr lang="en-US" dirty="0">
                <a:latin typeface="Arial" pitchFamily="34" charset="0"/>
                <a:cs typeface="Arial" pitchFamily="34" charset="0"/>
              </a:rPr>
              <a:t>Interface Segregation Principle (ISP)</a:t>
            </a:r>
            <a:endParaRPr lang="es-AR" dirty="0">
              <a:latin typeface="Arial" pitchFamily="34" charset="0"/>
              <a:cs typeface="Arial" pitchFamily="34" charset="0"/>
            </a:endParaRPr>
          </a:p>
          <a:p>
            <a:r>
              <a:rPr lang="es-AR" b="1" dirty="0"/>
              <a:t>D</a:t>
            </a:r>
            <a:r>
              <a:rPr lang="es-AR" dirty="0"/>
              <a:t>: </a:t>
            </a:r>
            <a:r>
              <a:rPr lang="en-US" sz="2000" dirty="0">
                <a:latin typeface="Arial" pitchFamily="34" charset="0"/>
                <a:cs typeface="Arial" pitchFamily="34" charset="0"/>
              </a:rPr>
              <a:t>Dependency Inversion Principle (DIP)</a:t>
            </a:r>
            <a:endParaRPr lang="en-US" dirty="0"/>
          </a:p>
          <a:p>
            <a:endParaRPr lang="en-US" dirty="0"/>
          </a:p>
        </p:txBody>
      </p:sp>
    </p:spTree>
    <p:extLst>
      <p:ext uri="{BB962C8B-B14F-4D97-AF65-F5344CB8AC3E}">
        <p14:creationId xmlns:p14="http://schemas.microsoft.com/office/powerpoint/2010/main" val="374799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E0F1-327A-1ECC-54DF-330240A3E42C}"/>
              </a:ext>
            </a:extLst>
          </p:cNvPr>
          <p:cNvSpPr>
            <a:spLocks noGrp="1"/>
          </p:cNvSpPr>
          <p:nvPr>
            <p:ph type="title"/>
          </p:nvPr>
        </p:nvSpPr>
        <p:spPr/>
        <p:txBody>
          <a:bodyPr/>
          <a:lstStyle/>
          <a:p>
            <a:r>
              <a:rPr lang="es-AR" dirty="0"/>
              <a:t>Single </a:t>
            </a:r>
            <a:r>
              <a:rPr lang="es-AR" dirty="0" err="1"/>
              <a:t>Responcibility</a:t>
            </a:r>
            <a:r>
              <a:rPr lang="es-AR" dirty="0"/>
              <a:t> </a:t>
            </a:r>
            <a:r>
              <a:rPr lang="es-AR" dirty="0" err="1"/>
              <a:t>Princible</a:t>
            </a:r>
            <a:endParaRPr lang="en-US" dirty="0"/>
          </a:p>
        </p:txBody>
      </p:sp>
      <p:sp>
        <p:nvSpPr>
          <p:cNvPr id="3" name="Content Placeholder 2">
            <a:extLst>
              <a:ext uri="{FF2B5EF4-FFF2-40B4-BE49-F238E27FC236}">
                <a16:creationId xmlns:a16="http://schemas.microsoft.com/office/drawing/2014/main" id="{C707E17C-463E-FD91-A9A0-FB0EAE1C523B}"/>
              </a:ext>
            </a:extLst>
          </p:cNvPr>
          <p:cNvSpPr>
            <a:spLocks noGrp="1"/>
          </p:cNvSpPr>
          <p:nvPr>
            <p:ph idx="1"/>
          </p:nvPr>
        </p:nvSpPr>
        <p:spPr/>
        <p:txBody>
          <a:bodyPr/>
          <a:lstStyle/>
          <a:p>
            <a:pPr>
              <a:buFont typeface="Wingdings" panose="05000000000000000000" pitchFamily="2" charset="2"/>
              <a:buChar char="§"/>
            </a:pPr>
            <a:r>
              <a:rPr lang="en-US" dirty="0"/>
              <a:t>Each class should have a single responsibility</a:t>
            </a:r>
          </a:p>
          <a:p>
            <a:pPr>
              <a:buFont typeface="Wingdings" panose="05000000000000000000" pitchFamily="2" charset="2"/>
              <a:buChar char="§"/>
            </a:pPr>
            <a:r>
              <a:rPr lang="en-US" dirty="0"/>
              <a:t>One reason to change</a:t>
            </a:r>
            <a:endParaRPr lang="en-US" i="1" dirty="0">
              <a:solidFill>
                <a:srgbClr val="202122"/>
              </a:solidFill>
              <a:latin typeface="Arial" panose="020B0604020202020204" pitchFamily="34" charset="0"/>
            </a:endParaRPr>
          </a:p>
          <a:p>
            <a:pPr>
              <a:buFont typeface="Wingdings" panose="05000000000000000000" pitchFamily="2" charset="2"/>
              <a:buChar char="§"/>
            </a:pPr>
            <a:endParaRPr lang="en-US" b="0" i="1" dirty="0">
              <a:solidFill>
                <a:srgbClr val="202122"/>
              </a:solidFill>
              <a:effectLst/>
              <a:latin typeface="Arial" panose="020B0604020202020204" pitchFamily="34" charset="0"/>
            </a:endParaRPr>
          </a:p>
          <a:p>
            <a:pPr marL="0" indent="0">
              <a:buNone/>
            </a:pPr>
            <a:r>
              <a:rPr lang="ru-RU" b="0" i="1" dirty="0">
                <a:solidFill>
                  <a:srgbClr val="202122"/>
                </a:solidFill>
                <a:effectLst/>
                <a:latin typeface="Arial" panose="020B0604020202020204" pitchFamily="34" charset="0"/>
              </a:rPr>
              <a:t>«</a:t>
            </a:r>
            <a:r>
              <a:rPr lang="en-US" b="0" i="1" dirty="0">
                <a:solidFill>
                  <a:srgbClr val="202122"/>
                </a:solidFill>
                <a:effectLst/>
                <a:latin typeface="Arial" panose="020B0604020202020204" pitchFamily="34" charset="0"/>
              </a:rPr>
              <a:t>A class should have only one reason to change.</a:t>
            </a:r>
            <a:r>
              <a:rPr lang="ru-RU" b="0" i="1" dirty="0">
                <a:solidFill>
                  <a:srgbClr val="202122"/>
                </a:solidFill>
                <a:effectLst/>
                <a:latin typeface="Arial" panose="020B0604020202020204" pitchFamily="34" charset="0"/>
              </a:rPr>
              <a:t>»</a:t>
            </a:r>
            <a:endParaRPr lang="en-US" b="0" i="1" dirty="0">
              <a:solidFill>
                <a:srgbClr val="202122"/>
              </a:solidFill>
              <a:effectLst/>
              <a:latin typeface="Arial" panose="020B0604020202020204" pitchFamily="34" charset="0"/>
            </a:endParaRPr>
          </a:p>
          <a:p>
            <a:pPr marL="0" indent="0">
              <a:buNone/>
            </a:pPr>
            <a:r>
              <a:rPr lang="en-US" i="1"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Robert C. Martin</a:t>
            </a:r>
            <a:endParaRPr lang="en-US" dirty="0"/>
          </a:p>
        </p:txBody>
      </p:sp>
    </p:spTree>
    <p:extLst>
      <p:ext uri="{BB962C8B-B14F-4D97-AF65-F5344CB8AC3E}">
        <p14:creationId xmlns:p14="http://schemas.microsoft.com/office/powerpoint/2010/main" val="174306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850B-B89F-1E2B-192E-C5E8B71F6D2B}"/>
              </a:ext>
            </a:extLst>
          </p:cNvPr>
          <p:cNvSpPr>
            <a:spLocks noGrp="1"/>
          </p:cNvSpPr>
          <p:nvPr>
            <p:ph type="title"/>
          </p:nvPr>
        </p:nvSpPr>
        <p:spPr/>
        <p:txBody>
          <a:bodyPr/>
          <a:lstStyle/>
          <a:p>
            <a:r>
              <a:rPr lang="es-AR" dirty="0"/>
              <a:t>Open</a:t>
            </a:r>
            <a:r>
              <a:rPr lang="en-US" dirty="0"/>
              <a:t>/</a:t>
            </a:r>
            <a:r>
              <a:rPr lang="es-AR" dirty="0" err="1"/>
              <a:t>Closed</a:t>
            </a:r>
            <a:r>
              <a:rPr lang="es-AR" dirty="0"/>
              <a:t> </a:t>
            </a:r>
            <a:r>
              <a:rPr lang="es-AR" dirty="0" err="1"/>
              <a:t>Principle</a:t>
            </a:r>
            <a:endParaRPr lang="en-US" dirty="0"/>
          </a:p>
        </p:txBody>
      </p:sp>
      <p:sp>
        <p:nvSpPr>
          <p:cNvPr id="3" name="Content Placeholder 2">
            <a:extLst>
              <a:ext uri="{FF2B5EF4-FFF2-40B4-BE49-F238E27FC236}">
                <a16:creationId xmlns:a16="http://schemas.microsoft.com/office/drawing/2014/main" id="{77D33E44-F02B-055F-805A-900264913175}"/>
              </a:ext>
            </a:extLst>
          </p:cNvPr>
          <p:cNvSpPr>
            <a:spLocks noGrp="1"/>
          </p:cNvSpPr>
          <p:nvPr>
            <p:ph idx="1"/>
          </p:nvPr>
        </p:nvSpPr>
        <p:spPr/>
        <p:txBody>
          <a:bodyPr/>
          <a:lstStyle/>
          <a:p>
            <a:pPr>
              <a:buFont typeface="Wingdings" panose="05000000000000000000" pitchFamily="2" charset="2"/>
              <a:buChar char="§"/>
            </a:pPr>
            <a:r>
              <a:rPr lang="en-US" dirty="0"/>
              <a:t>Software entities should be open for extension but closed for modification</a:t>
            </a:r>
          </a:p>
        </p:txBody>
      </p:sp>
    </p:spTree>
    <p:extLst>
      <p:ext uri="{BB962C8B-B14F-4D97-AF65-F5344CB8AC3E}">
        <p14:creationId xmlns:p14="http://schemas.microsoft.com/office/powerpoint/2010/main" val="239188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236A-2F14-FCCC-E20D-6794737CA217}"/>
              </a:ext>
            </a:extLst>
          </p:cNvPr>
          <p:cNvSpPr>
            <a:spLocks noGrp="1"/>
          </p:cNvSpPr>
          <p:nvPr>
            <p:ph type="title"/>
          </p:nvPr>
        </p:nvSpPr>
        <p:spPr/>
        <p:txBody>
          <a:bodyPr/>
          <a:lstStyle/>
          <a:p>
            <a:r>
              <a:rPr lang="es-AR" dirty="0" err="1"/>
              <a:t>Liskov</a:t>
            </a:r>
            <a:r>
              <a:rPr lang="es-AR" dirty="0"/>
              <a:t> </a:t>
            </a:r>
            <a:r>
              <a:rPr lang="es-AR" dirty="0" err="1"/>
              <a:t>Substitution</a:t>
            </a:r>
            <a:r>
              <a:rPr lang="es-AR" dirty="0"/>
              <a:t> </a:t>
            </a:r>
            <a:r>
              <a:rPr lang="es-AR" dirty="0" err="1"/>
              <a:t>Princible</a:t>
            </a:r>
            <a:endParaRPr lang="en-US" dirty="0"/>
          </a:p>
        </p:txBody>
      </p:sp>
      <p:sp>
        <p:nvSpPr>
          <p:cNvPr id="3" name="Content Placeholder 2">
            <a:extLst>
              <a:ext uri="{FF2B5EF4-FFF2-40B4-BE49-F238E27FC236}">
                <a16:creationId xmlns:a16="http://schemas.microsoft.com/office/drawing/2014/main" id="{4F946440-54BE-46A0-21C4-378A161CDD27}"/>
              </a:ext>
            </a:extLst>
          </p:cNvPr>
          <p:cNvSpPr>
            <a:spLocks noGrp="1"/>
          </p:cNvSpPr>
          <p:nvPr>
            <p:ph idx="1"/>
          </p:nvPr>
        </p:nvSpPr>
        <p:spPr/>
        <p:txBody>
          <a:bodyPr/>
          <a:lstStyle/>
          <a:p>
            <a:pPr>
              <a:buFont typeface="Wingdings" panose="05000000000000000000" pitchFamily="2" charset="2"/>
              <a:buChar char="§"/>
            </a:pPr>
            <a:r>
              <a:rPr lang="en-US" dirty="0"/>
              <a:t>Inheritance relationship</a:t>
            </a:r>
          </a:p>
          <a:p>
            <a:pPr>
              <a:buFont typeface="Wingdings" panose="05000000000000000000" pitchFamily="2" charset="2"/>
              <a:buChar char="§"/>
            </a:pPr>
            <a:r>
              <a:rPr lang="en-US" dirty="0"/>
              <a:t>If S is a child of T then any object T must be able to be replaced by S. Objects in a program should be replaceable with instances of their subtypes without altering the correctness of that program.</a:t>
            </a:r>
          </a:p>
        </p:txBody>
      </p:sp>
    </p:spTree>
    <p:extLst>
      <p:ext uri="{BB962C8B-B14F-4D97-AF65-F5344CB8AC3E}">
        <p14:creationId xmlns:p14="http://schemas.microsoft.com/office/powerpoint/2010/main" val="249899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1CCF-AFA9-A748-9969-609BBB0EFEF4}"/>
              </a:ext>
            </a:extLst>
          </p:cNvPr>
          <p:cNvSpPr>
            <a:spLocks noGrp="1"/>
          </p:cNvSpPr>
          <p:nvPr>
            <p:ph type="title"/>
          </p:nvPr>
        </p:nvSpPr>
        <p:spPr/>
        <p:txBody>
          <a:bodyPr/>
          <a:lstStyle/>
          <a:p>
            <a:r>
              <a:rPr lang="es-AR" dirty="0"/>
              <a:t>Interface </a:t>
            </a:r>
            <a:r>
              <a:rPr lang="es-AR" dirty="0" err="1"/>
              <a:t>Segregation</a:t>
            </a:r>
            <a:r>
              <a:rPr lang="es-AR" dirty="0"/>
              <a:t> </a:t>
            </a:r>
            <a:r>
              <a:rPr lang="es-AR" dirty="0" err="1"/>
              <a:t>Principle</a:t>
            </a:r>
            <a:endParaRPr lang="en-US" dirty="0"/>
          </a:p>
        </p:txBody>
      </p:sp>
      <p:sp>
        <p:nvSpPr>
          <p:cNvPr id="3" name="Content Placeholder 2">
            <a:extLst>
              <a:ext uri="{FF2B5EF4-FFF2-40B4-BE49-F238E27FC236}">
                <a16:creationId xmlns:a16="http://schemas.microsoft.com/office/drawing/2014/main" id="{2BCC40C4-509D-C4CB-D335-6339A6E1377A}"/>
              </a:ext>
            </a:extLst>
          </p:cNvPr>
          <p:cNvSpPr>
            <a:spLocks noGrp="1"/>
          </p:cNvSpPr>
          <p:nvPr>
            <p:ph idx="1"/>
          </p:nvPr>
        </p:nvSpPr>
        <p:spPr/>
        <p:txBody>
          <a:bodyPr/>
          <a:lstStyle/>
          <a:p>
            <a:pPr>
              <a:buFont typeface="Wingdings" panose="05000000000000000000" pitchFamily="2" charset="2"/>
              <a:buChar char="§"/>
            </a:pPr>
            <a:r>
              <a:rPr lang="en-US" dirty="0"/>
              <a:t>Many client-specific interfaces are better than larger one or general-purpose interface.</a:t>
            </a:r>
          </a:p>
          <a:p>
            <a:pPr>
              <a:buFont typeface="Wingdings" panose="05000000000000000000" pitchFamily="2" charset="2"/>
              <a:buChar char="§"/>
            </a:pPr>
            <a:r>
              <a:rPr lang="en-US" dirty="0"/>
              <a:t>It should never force any particular class to implement some members of the interface that it doesn’t know, or it doesn’t need.</a:t>
            </a:r>
          </a:p>
        </p:txBody>
      </p:sp>
    </p:spTree>
    <p:extLst>
      <p:ext uri="{BB962C8B-B14F-4D97-AF65-F5344CB8AC3E}">
        <p14:creationId xmlns:p14="http://schemas.microsoft.com/office/powerpoint/2010/main" val="22611823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406</TotalTime>
  <Words>630</Words>
  <Application>Microsoft Office PowerPoint</Application>
  <PresentationFormat>Widescreen</PresentationFormat>
  <Paragraphs>52</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Georgia</vt:lpstr>
      <vt:lpstr>Times New Roman</vt:lpstr>
      <vt:lpstr>Wingdings</vt:lpstr>
      <vt:lpstr>Retrospect</vt:lpstr>
      <vt:lpstr>SOLID</vt:lpstr>
      <vt:lpstr>What is SOLID?</vt:lpstr>
      <vt:lpstr>Why do we need SOLID?</vt:lpstr>
      <vt:lpstr>Advantages of using SOLID</vt:lpstr>
      <vt:lpstr>What does each acronym mean?</vt:lpstr>
      <vt:lpstr>Single Responcibility Princible</vt:lpstr>
      <vt:lpstr>Open/Closed Principle</vt:lpstr>
      <vt:lpstr>Liskov Substitution Princible</vt:lpstr>
      <vt:lpstr>Interface Segregation Principle</vt:lpstr>
      <vt:lpstr>Dependency Inversion Principle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dc:title>
  <dc:creator>Tursunhuja Norhujaev</dc:creator>
  <cp:lastModifiedBy>Tursunhuja Norhujaev</cp:lastModifiedBy>
  <cp:revision>61</cp:revision>
  <dcterms:created xsi:type="dcterms:W3CDTF">2023-01-04T04:56:20Z</dcterms:created>
  <dcterms:modified xsi:type="dcterms:W3CDTF">2023-01-04T11:42:52Z</dcterms:modified>
</cp:coreProperties>
</file>