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B77A9-D94F-4B41-9E13-A75ED1C4ADC5}" v="18" dt="2022-10-24T10:47:01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1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5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2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3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2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rtilla/ML2_project/blob/main/project-acc80-with-anns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rtilla/ML2_project/blob/main/trimmed-as-you-like-it.txt" TargetMode="External"/><Relationship Id="rId2" Type="http://schemas.openxmlformats.org/officeDocument/2006/relationships/hyperlink" Target="https://shakespeare.folger.edu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Turtilla/ML2_project/blob/main/trimmed-hamlet.tx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2B029-E213-90C2-DF4C-9B4D876AF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5831" y="1524000"/>
            <a:ext cx="6797622" cy="2286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Annotation of </a:t>
            </a:r>
            <a:r>
              <a:rPr lang="en-US" sz="4400" i="1" dirty="0"/>
              <a:t>you</a:t>
            </a:r>
            <a:r>
              <a:rPr lang="en-US" sz="4400" dirty="0"/>
              <a:t>-pronouns in Early Modern English texts using machine learning techniques</a:t>
            </a:r>
            <a:endParaRPr lang="pl-P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1BB58-195C-AD51-A41C-7DB114A11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r>
              <a:rPr lang="pl-PL" dirty="0"/>
              <a:t>A project by Maria Irena Szawerna for </a:t>
            </a:r>
            <a:r>
              <a:rPr lang="en-US" dirty="0"/>
              <a:t>Machine learning for statistical NLP: Advanced LT2326</a:t>
            </a:r>
            <a:endParaRPr lang="pl-PL" dirty="0"/>
          </a:p>
        </p:txBody>
      </p:sp>
      <p:pic>
        <p:nvPicPr>
          <p:cNvPr id="16" name="Picture 3" descr="Wavy paint art pattern">
            <a:extLst>
              <a:ext uri="{FF2B5EF4-FFF2-40B4-BE49-F238E27FC236}">
                <a16:creationId xmlns:a16="http://schemas.microsoft.com/office/drawing/2014/main" id="{2B685E1B-847F-AA40-9EAA-61536E497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83" r="3163" b="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9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88C0-E16F-DF88-BBC1-92312F52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Methods and implementation III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C484-ACA8-30BB-9036-DF887FD7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1" y="2285999"/>
            <a:ext cx="11550315" cy="4323347"/>
          </a:xfrm>
        </p:spPr>
        <p:txBody>
          <a:bodyPr>
            <a:normAutofit/>
          </a:bodyPr>
          <a:lstStyle/>
          <a:p>
            <a:r>
              <a:rPr lang="pl-PL" dirty="0"/>
              <a:t>Evaluation:</a:t>
            </a:r>
          </a:p>
          <a:p>
            <a:pPr lvl="1"/>
            <a:r>
              <a:rPr lang="pl-PL" dirty="0"/>
              <a:t>Accuracy, recall, precision, F1 (sklearn.metrics).</a:t>
            </a:r>
          </a:p>
          <a:p>
            <a:pPr lvl="1"/>
            <a:r>
              <a:rPr lang="pl-PL" dirty="0"/>
              <a:t>DataFrame with decoded classes.</a:t>
            </a:r>
          </a:p>
          <a:p>
            <a:pPr lvl="1"/>
            <a:r>
              <a:rPr lang="pl-PL" dirty="0"/>
              <a:t>Annotating another play (</a:t>
            </a:r>
            <a:r>
              <a:rPr lang="pl-PL" i="1" dirty="0"/>
              <a:t>Macbeth</a:t>
            </a:r>
            <a:r>
              <a:rPr lang="pl-PL" dirty="0"/>
              <a:t>).</a:t>
            </a:r>
          </a:p>
          <a:p>
            <a:pPr lvl="1"/>
            <a:endParaRPr lang="pl-PL" dirty="0"/>
          </a:p>
          <a:p>
            <a:endParaRPr lang="pl-PL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60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23D4-1928-8EBB-C877-5CACE55F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 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1B9D-CA07-F73C-2974-C87E67E1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The project has been executed and is </a:t>
            </a:r>
            <a:r>
              <a:rPr lang="pl-PL" dirty="0">
                <a:hlinkClick r:id="rId2"/>
              </a:rPr>
              <a:t>available on GitHub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It has been re-run multiple times to try to pick the best hyperparameters.</a:t>
            </a:r>
          </a:p>
          <a:p>
            <a:pPr lvl="1"/>
            <a:r>
              <a:rPr lang="pl-PL" dirty="0"/>
              <a:t>The best performing model has been saved.</a:t>
            </a:r>
          </a:p>
          <a:p>
            <a:r>
              <a:rPr lang="en-GB" dirty="0"/>
              <a:t>The following measures have been recorded for this model:</a:t>
            </a:r>
          </a:p>
          <a:p>
            <a:pPr lvl="1"/>
            <a:r>
              <a:rPr lang="en-GB" dirty="0"/>
              <a:t>Accuracy = 0.8</a:t>
            </a:r>
          </a:p>
          <a:p>
            <a:pPr lvl="1"/>
            <a:r>
              <a:rPr lang="en-GB" dirty="0"/>
              <a:t>Recall = 0.7692307692307693</a:t>
            </a:r>
          </a:p>
          <a:p>
            <a:pPr lvl="1"/>
            <a:r>
              <a:rPr lang="en-GB" dirty="0"/>
              <a:t>Precision = 0.8108108108108109</a:t>
            </a:r>
          </a:p>
          <a:p>
            <a:pPr lvl="1"/>
            <a:r>
              <a:rPr lang="en-GB" dirty="0"/>
              <a:t>F1 = 0.7894736842105263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050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23D4-1928-8EBB-C877-5CACE55F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 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1B9D-CA07-F73C-2974-C87E67E1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73179"/>
            <a:ext cx="10668000" cy="4716379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Qualitative analysis: shorter sentences are more likely to be misclassified.</a:t>
            </a:r>
          </a:p>
          <a:p>
            <a:pPr lvl="1"/>
            <a:r>
              <a:rPr lang="pl-PL" dirty="0"/>
              <a:t>In testing data:</a:t>
            </a:r>
          </a:p>
          <a:p>
            <a:pPr lvl="2"/>
            <a:r>
              <a:rPr lang="en-GB" dirty="0"/>
              <a:t>Beggar that I am, I am even poor in thanks; but I thank you, and sure, dear friends, my thanks are too dear a halfpenny.</a:t>
            </a:r>
            <a:r>
              <a:rPr lang="pl-PL" dirty="0"/>
              <a:t> </a:t>
            </a:r>
          </a:p>
          <a:p>
            <a:pPr lvl="3"/>
            <a:r>
              <a:rPr lang="pl-PL" dirty="0"/>
              <a:t>Predicted: PL, true: PL</a:t>
            </a:r>
          </a:p>
          <a:p>
            <a:pPr lvl="2"/>
            <a:r>
              <a:rPr lang="en-GB" dirty="0"/>
              <a:t>To you I give myself, for I am yours.</a:t>
            </a:r>
            <a:r>
              <a:rPr lang="pl-PL" dirty="0"/>
              <a:t> </a:t>
            </a:r>
          </a:p>
          <a:p>
            <a:pPr lvl="3"/>
            <a:r>
              <a:rPr lang="pl-PL" dirty="0"/>
              <a:t>Predicted: PL, true: SG</a:t>
            </a:r>
            <a:r>
              <a:rPr lang="en-GB" dirty="0"/>
              <a:t>	</a:t>
            </a:r>
            <a:endParaRPr lang="pl-PL" dirty="0"/>
          </a:p>
          <a:p>
            <a:pPr lvl="1"/>
            <a:r>
              <a:rPr lang="pl-PL" dirty="0"/>
              <a:t>In </a:t>
            </a:r>
            <a:r>
              <a:rPr lang="pl-PL" i="1" dirty="0"/>
              <a:t>Macbeth: </a:t>
            </a:r>
          </a:p>
          <a:p>
            <a:pPr lvl="2"/>
            <a:r>
              <a:rPr lang="en-GB" dirty="0"/>
              <a:t>Kind gentlemen, </a:t>
            </a:r>
            <a:r>
              <a:rPr lang="en-GB" dirty="0" err="1"/>
              <a:t>your_PL</a:t>
            </a:r>
            <a:r>
              <a:rPr lang="en-GB" dirty="0"/>
              <a:t> pains Are registered where every day I turn The leaf to read them.</a:t>
            </a:r>
            <a:endParaRPr lang="pl-PL" dirty="0"/>
          </a:p>
          <a:p>
            <a:pPr lvl="2"/>
            <a:r>
              <a:rPr lang="en-GB" dirty="0"/>
              <a:t>[Enter Messenger.]</a:t>
            </a:r>
            <a:r>
              <a:rPr lang="pl-PL" dirty="0"/>
              <a:t> </a:t>
            </a:r>
            <a:r>
              <a:rPr lang="en-GB" dirty="0"/>
              <a:t>What is </a:t>
            </a:r>
            <a:r>
              <a:rPr lang="en-GB" dirty="0" err="1"/>
              <a:t>your_PL</a:t>
            </a:r>
            <a:r>
              <a:rPr lang="en-GB" dirty="0"/>
              <a:t> tidings?</a:t>
            </a:r>
            <a:r>
              <a:rPr lang="pl-P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11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1FE2-7821-47AD-1D93-5B1D7D5C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7B79-300F-5E3E-4078-F51707C5F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Sentence-level context may not be enough:</a:t>
            </a:r>
          </a:p>
          <a:p>
            <a:pPr lvl="1"/>
            <a:r>
              <a:rPr lang="pl-PL" dirty="0"/>
              <a:t>Short sentences do not contain the key clues.</a:t>
            </a:r>
          </a:p>
          <a:p>
            <a:pPr lvl="1"/>
            <a:r>
              <a:rPr lang="pl-PL" dirty="0"/>
              <a:t>Sometimes out-of-utterance information could be relevant.</a:t>
            </a:r>
          </a:p>
          <a:p>
            <a:r>
              <a:rPr lang="pl-PL" dirty="0"/>
              <a:t>Word embeddings:</a:t>
            </a:r>
          </a:p>
          <a:p>
            <a:pPr lvl="1"/>
            <a:r>
              <a:rPr lang="pl-PL" dirty="0"/>
              <a:t>A promising strategy as long as the source material is similar enough.</a:t>
            </a:r>
          </a:p>
          <a:p>
            <a:pPr lvl="1"/>
            <a:r>
              <a:rPr lang="pl-PL" dirty="0"/>
              <a:t>Still a fair bit of OOV and mis-parsed words.</a:t>
            </a:r>
          </a:p>
        </p:txBody>
      </p:sp>
    </p:spTree>
    <p:extLst>
      <p:ext uri="{BB962C8B-B14F-4D97-AF65-F5344CB8AC3E}">
        <p14:creationId xmlns:p14="http://schemas.microsoft.com/office/powerpoint/2010/main" val="4040149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3B10-437E-0733-1B9C-4C5F0664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4168"/>
            <a:ext cx="10668000" cy="1524000"/>
          </a:xfrm>
        </p:spPr>
        <p:txBody>
          <a:bodyPr/>
          <a:lstStyle/>
          <a:p>
            <a:r>
              <a:rPr lang="pl-PL" dirty="0"/>
              <a:t>Bibliography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07C51-DCCD-B057-EE86-B26AE871A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251284"/>
            <a:ext cx="11470105" cy="5269832"/>
          </a:xfrm>
        </p:spPr>
        <p:txBody>
          <a:bodyPr>
            <a:normAutofit fontScale="47500" lnSpcReduction="20000"/>
          </a:bodyPr>
          <a:lstStyle/>
          <a:p>
            <a:r>
              <a:rPr lang="en-GB" dirty="0" err="1"/>
              <a:t>Adesam</a:t>
            </a:r>
            <a:r>
              <a:rPr lang="en-GB" dirty="0"/>
              <a:t>, Y., &amp; Bouma, G. (2016). Old Swedish Part-of-Speech Tagging between Variation and External Knowledge. </a:t>
            </a:r>
            <a:r>
              <a:rPr lang="en-GB" i="1" dirty="0"/>
              <a:t>Proceedings of the 10th SIGHUM Workshop on Language Technology for Cultural Heritage, Social Sciences, and Humanities,</a:t>
            </a:r>
            <a:r>
              <a:rPr lang="en-GB" dirty="0"/>
              <a:t> 32–42.</a:t>
            </a:r>
            <a:endParaRPr lang="pl-PL" dirty="0"/>
          </a:p>
          <a:p>
            <a:r>
              <a:rPr lang="en-GB" dirty="0"/>
              <a:t>Bollmann, M. (2013). POS Tagging for Historical Texts with Sparse Training Data</a:t>
            </a:r>
            <a:r>
              <a:rPr lang="en-GB" i="1" dirty="0"/>
              <a:t>. Proceedings of the 7th Linguistic Annotation Workshop and Interoperability with Discourse,</a:t>
            </a:r>
            <a:r>
              <a:rPr lang="en-GB" dirty="0"/>
              <a:t> 11–18.</a:t>
            </a:r>
            <a:endParaRPr lang="pl-PL" dirty="0"/>
          </a:p>
          <a:p>
            <a:r>
              <a:rPr lang="en-GB" dirty="0" err="1"/>
              <a:t>Busse</a:t>
            </a:r>
            <a:r>
              <a:rPr lang="en-GB" dirty="0"/>
              <a:t>, </a:t>
            </a:r>
            <a:r>
              <a:rPr lang="pl-PL" dirty="0"/>
              <a:t>U. </a:t>
            </a:r>
            <a:r>
              <a:rPr lang="en-GB" dirty="0"/>
              <a:t> </a:t>
            </a:r>
            <a:r>
              <a:rPr lang="pl-PL" dirty="0"/>
              <a:t>(</a:t>
            </a:r>
            <a:r>
              <a:rPr lang="en-GB" dirty="0"/>
              <a:t>2002</a:t>
            </a:r>
            <a:r>
              <a:rPr lang="pl-PL" dirty="0"/>
              <a:t>)</a:t>
            </a:r>
            <a:r>
              <a:rPr lang="en-GB" dirty="0"/>
              <a:t>. </a:t>
            </a:r>
            <a:r>
              <a:rPr lang="en-GB" i="1" dirty="0"/>
              <a:t>Linguistic Variation in the Shakespeare Corpus: Morpho-syntactic variability of second person pronouns. </a:t>
            </a:r>
            <a:r>
              <a:rPr lang="en-GB" dirty="0"/>
              <a:t>John </a:t>
            </a:r>
            <a:r>
              <a:rPr lang="en-GB" dirty="0" err="1"/>
              <a:t>Benjamins</a:t>
            </a:r>
            <a:r>
              <a:rPr lang="en-GB" dirty="0"/>
              <a:t> Publishing Company.</a:t>
            </a:r>
            <a:endParaRPr lang="pl-PL" dirty="0"/>
          </a:p>
          <a:p>
            <a:r>
              <a:rPr lang="en-GB" dirty="0" err="1"/>
              <a:t>Hiltunen</a:t>
            </a:r>
            <a:r>
              <a:rPr lang="en-GB" dirty="0"/>
              <a:t>, T., &amp; </a:t>
            </a:r>
            <a:r>
              <a:rPr lang="en-GB" dirty="0" err="1"/>
              <a:t>Tyrkkö</a:t>
            </a:r>
            <a:r>
              <a:rPr lang="en-GB" dirty="0"/>
              <a:t>, J. (2013). Tagging Early Modern English Medical Texts (1500-1700).</a:t>
            </a:r>
            <a:r>
              <a:rPr lang="pl-PL" dirty="0"/>
              <a:t> </a:t>
            </a:r>
            <a:r>
              <a:rPr lang="en-GB" i="1" dirty="0"/>
              <a:t>Corpus Analysis with Noise in the Signal 2013</a:t>
            </a:r>
            <a:r>
              <a:rPr lang="en-GB" dirty="0"/>
              <a:t> (conference).</a:t>
            </a:r>
            <a:endParaRPr lang="pl-PL" dirty="0"/>
          </a:p>
          <a:p>
            <a:r>
              <a:rPr lang="en-GB" dirty="0" err="1"/>
              <a:t>Hupkes</a:t>
            </a:r>
            <a:r>
              <a:rPr lang="en-GB" dirty="0"/>
              <a:t>, D., &amp; Bod, R. (2016). POS-tagging of Historical Dutch. </a:t>
            </a:r>
            <a:r>
              <a:rPr lang="en-GB" i="1" dirty="0"/>
              <a:t>Proceedings of the </a:t>
            </a:r>
            <a:r>
              <a:rPr lang="en-GB" i="1" dirty="0" err="1"/>
              <a:t>Tentch</a:t>
            </a:r>
            <a:r>
              <a:rPr lang="en-GB" i="1" dirty="0"/>
              <a:t> International Conference on Language Resources and Evaluation (LREC’16), </a:t>
            </a:r>
            <a:r>
              <a:rPr lang="en-GB" dirty="0"/>
              <a:t>77-82.</a:t>
            </a:r>
            <a:endParaRPr lang="pl-PL" dirty="0"/>
          </a:p>
          <a:p>
            <a:r>
              <a:rPr lang="en-GB" dirty="0"/>
              <a:t>Kulick, S., </a:t>
            </a:r>
            <a:r>
              <a:rPr lang="en-GB" dirty="0" err="1"/>
              <a:t>Ryant</a:t>
            </a:r>
            <a:r>
              <a:rPr lang="en-GB" dirty="0"/>
              <a:t>, N., &amp; Santorini, B. (2022). Parsing Early Modern English for Linguistic Research. </a:t>
            </a:r>
            <a:r>
              <a:rPr lang="en-GB" i="1" dirty="0"/>
              <a:t>Proceedings of the Society for Computation in Linguistics 2022</a:t>
            </a:r>
            <a:r>
              <a:rPr lang="en-GB" dirty="0"/>
              <a:t>, 143–157.</a:t>
            </a:r>
            <a:endParaRPr lang="pl-PL" dirty="0"/>
          </a:p>
          <a:p>
            <a:r>
              <a:rPr lang="en-GB" dirty="0" err="1"/>
              <a:t>Rayson</a:t>
            </a:r>
            <a:r>
              <a:rPr lang="en-GB" dirty="0"/>
              <a:t>, P., Archer, D., Baron, A., Culpeper, J., &amp; Smith, N. (2007). Tagging the Bard: Evaluating the Accuracy of a Modern POS Tagger on Early Modern English Corpora. </a:t>
            </a:r>
            <a:r>
              <a:rPr lang="en-GB" i="1" dirty="0"/>
              <a:t>Proceedings of Corpus Linguistics 2007</a:t>
            </a:r>
            <a:r>
              <a:rPr lang="en-GB" dirty="0"/>
              <a:t>.</a:t>
            </a:r>
            <a:endParaRPr lang="pl-PL" dirty="0"/>
          </a:p>
          <a:p>
            <a:r>
              <a:rPr lang="en-GB" dirty="0" err="1"/>
              <a:t>Scheible</a:t>
            </a:r>
            <a:r>
              <a:rPr lang="en-GB" dirty="0"/>
              <a:t>, S., Whitt, R. J., Durrell, M., &amp; Bennett, P. (2011). Evaluating an ‘off-the-shelf’ POS-tagger on Early Modern German text. </a:t>
            </a:r>
            <a:r>
              <a:rPr lang="en-GB" i="1" dirty="0"/>
              <a:t>Proceedings of the 5th ACL-HLT Workshop on Language Technology for Cultural Heritage, Social Sciences, and Humanities</a:t>
            </a:r>
            <a:r>
              <a:rPr lang="en-GB" dirty="0"/>
              <a:t>, 19–23.</a:t>
            </a:r>
            <a:endParaRPr lang="pl-PL" dirty="0"/>
          </a:p>
          <a:p>
            <a:r>
              <a:rPr lang="en-GB" dirty="0"/>
              <a:t>The Folger Shakespeare. N.d. </a:t>
            </a:r>
            <a:r>
              <a:rPr lang="en-GB" i="1" dirty="0"/>
              <a:t>Download Shakespeare’s Plays, Sonnets, and Poems.</a:t>
            </a:r>
            <a:r>
              <a:rPr lang="en-GB" dirty="0"/>
              <a:t> Available from: https://shakespeare.folger.edu/download/</a:t>
            </a:r>
            <a:endParaRPr lang="pl-PL" dirty="0"/>
          </a:p>
          <a:p>
            <a:r>
              <a:rPr lang="en-GB" dirty="0"/>
              <a:t>Yang, Y., &amp; Eisenstein, J. (2016). Part-of-Speech Tagging for Historical English. </a:t>
            </a:r>
            <a:r>
              <a:rPr lang="en-GB" i="1" dirty="0"/>
              <a:t>Proceedings of the 2016 Conference of the North American Chapter of the Association for Computational Linguistics: Human Language Technologies</a:t>
            </a:r>
            <a:r>
              <a:rPr lang="en-GB" dirty="0"/>
              <a:t>, 1318–1328.</a:t>
            </a:r>
          </a:p>
          <a:p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40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1C46-8DDD-8FBA-7295-5AE795E1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this project about?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CA3F4-59C0-B008-8D2C-D9BF130C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Copious amounts of literature on second-person singular EME or Shakespearean pronouns:</a:t>
            </a:r>
          </a:p>
          <a:p>
            <a:pPr lvl="1"/>
            <a:r>
              <a:rPr lang="pl-PL" dirty="0"/>
              <a:t>Whether </a:t>
            </a:r>
            <a:r>
              <a:rPr lang="pl-PL" i="1" dirty="0"/>
              <a:t>you </a:t>
            </a:r>
            <a:r>
              <a:rPr lang="pl-PL" dirty="0"/>
              <a:t>forms are singular or plural is either disregarded or manually annotated by every researcher separately.</a:t>
            </a:r>
          </a:p>
          <a:p>
            <a:pPr lvl="1"/>
            <a:r>
              <a:rPr lang="pl-PL" dirty="0"/>
              <a:t>Busse (2002) tries to extrapolate his results using estimates from a smaller corpus, but admits that in reality those results are not necessarily true to the source material (pp. 30, 40-42).</a:t>
            </a:r>
          </a:p>
        </p:txBody>
      </p:sp>
    </p:spTree>
    <p:extLst>
      <p:ext uri="{BB962C8B-B14F-4D97-AF65-F5344CB8AC3E}">
        <p14:creationId xmlns:p14="http://schemas.microsoft.com/office/powerpoint/2010/main" val="237311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0562-1A95-FE07-8EC7-6E482D2B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this project about?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C58B-75AC-F2A0-FA70-AB299597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My own research for an MA thesis at a different university forced me to hand-annotate Shakespeare’s plays for this feature:</a:t>
            </a:r>
          </a:p>
          <a:p>
            <a:pPr lvl="1"/>
            <a:r>
              <a:rPr lang="pl-PL" dirty="0"/>
              <a:t>Software that annotated pronouns for that particular feature could be very useful for potential future quantitative research in the field.</a:t>
            </a:r>
          </a:p>
          <a:p>
            <a:r>
              <a:rPr lang="pl-PL" dirty="0"/>
              <a:t>Goal: developing a method for </a:t>
            </a:r>
            <a:r>
              <a:rPr lang="pl-PL" i="1" dirty="0"/>
              <a:t>you</a:t>
            </a:r>
            <a:r>
              <a:rPr lang="pl-PL" dirty="0"/>
              <a:t>-pronoun annotation using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340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841B-AD67-47D0-1AC5-0CD468D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Background information I: previous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33E8-A17F-9E0A-997F-8894826C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Many inquiries into whether taggers developed on modern languages work on their historical variants:</a:t>
            </a:r>
          </a:p>
          <a:p>
            <a:pPr lvl="1"/>
            <a:r>
              <a:rPr lang="pl-PL" dirty="0"/>
              <a:t>Spelling, punctuation need standardization.</a:t>
            </a:r>
          </a:p>
          <a:p>
            <a:pPr lvl="1"/>
            <a:r>
              <a:rPr lang="pl-PL" dirty="0"/>
              <a:t>OOV tokens.</a:t>
            </a:r>
          </a:p>
          <a:p>
            <a:pPr lvl="1"/>
            <a:r>
              <a:rPr lang="pl-PL" dirty="0"/>
              <a:t>Lower accuracy due to older grammar rules.</a:t>
            </a:r>
          </a:p>
          <a:p>
            <a:pPr lvl="1"/>
            <a:r>
              <a:rPr lang="pl-PL" dirty="0"/>
              <a:t>Sparsity of source material.</a:t>
            </a:r>
          </a:p>
          <a:p>
            <a:r>
              <a:rPr lang="pl-PL" dirty="0"/>
              <a:t>Not always tagging for features like number.</a:t>
            </a:r>
          </a:p>
        </p:txBody>
      </p:sp>
    </p:spTree>
    <p:extLst>
      <p:ext uri="{BB962C8B-B14F-4D97-AF65-F5344CB8AC3E}">
        <p14:creationId xmlns:p14="http://schemas.microsoft.com/office/powerpoint/2010/main" val="313057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CAD2-C57A-9697-A5F1-670AB610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Background information II: previous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6CFC-C572-3806-AAAA-A2B729648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1" y="2286000"/>
            <a:ext cx="11582401" cy="3970421"/>
          </a:xfrm>
        </p:spPr>
        <p:txBody>
          <a:bodyPr>
            <a:normAutofit lnSpcReduction="10000"/>
          </a:bodyPr>
          <a:lstStyle/>
          <a:p>
            <a:r>
              <a:rPr lang="pl-PL" dirty="0"/>
              <a:t>Older literature focuses on testing modern taggers and determining what is causing issues:</a:t>
            </a:r>
          </a:p>
          <a:p>
            <a:pPr lvl="1"/>
            <a:r>
              <a:rPr lang="en-US" dirty="0" err="1"/>
              <a:t>Adesam</a:t>
            </a:r>
            <a:r>
              <a:rPr lang="en-US" dirty="0"/>
              <a:t>, Y., &amp; Bouma, G. (2016)</a:t>
            </a:r>
            <a:r>
              <a:rPr lang="pl-PL" dirty="0"/>
              <a:t>, , </a:t>
            </a:r>
            <a:r>
              <a:rPr lang="en-US" dirty="0"/>
              <a:t>Bollmann, M. (2013)</a:t>
            </a:r>
            <a:r>
              <a:rPr lang="pl-PL" dirty="0"/>
              <a:t>,</a:t>
            </a:r>
            <a:r>
              <a:rPr lang="en-US" dirty="0"/>
              <a:t> </a:t>
            </a:r>
            <a:r>
              <a:rPr lang="en-US" dirty="0" err="1"/>
              <a:t>Hiltunen</a:t>
            </a:r>
            <a:r>
              <a:rPr lang="en-US" dirty="0"/>
              <a:t>, T., &amp; </a:t>
            </a:r>
            <a:r>
              <a:rPr lang="en-US" dirty="0" err="1"/>
              <a:t>Tyrkkö</a:t>
            </a:r>
            <a:r>
              <a:rPr lang="en-US" dirty="0"/>
              <a:t>, J. (2013)</a:t>
            </a:r>
            <a:r>
              <a:rPr lang="pl-PL" dirty="0"/>
              <a:t>, </a:t>
            </a:r>
            <a:r>
              <a:rPr lang="en-US" dirty="0" err="1"/>
              <a:t>Hupkes</a:t>
            </a:r>
            <a:r>
              <a:rPr lang="en-US" dirty="0"/>
              <a:t>, D., &amp; Bod, R. (2016)</a:t>
            </a:r>
            <a:r>
              <a:rPr lang="pl-PL" dirty="0"/>
              <a:t>, </a:t>
            </a:r>
            <a:r>
              <a:rPr lang="en-US" dirty="0" err="1"/>
              <a:t>Rayson</a:t>
            </a:r>
            <a:r>
              <a:rPr lang="en-US" dirty="0"/>
              <a:t>, P., Archer, D., Baron, A., Culpeper, J., &amp; Smith, N. (2007)</a:t>
            </a:r>
            <a:r>
              <a:rPr lang="pl-PL" dirty="0"/>
              <a:t>, </a:t>
            </a:r>
            <a:r>
              <a:rPr lang="en-US" dirty="0" err="1"/>
              <a:t>Scheible</a:t>
            </a:r>
            <a:r>
              <a:rPr lang="en-US" dirty="0"/>
              <a:t>, S., Whitt, R. J., Durrell, M., &amp; Bennett, P. (2011)</a:t>
            </a:r>
            <a:r>
              <a:rPr lang="pl-PL" dirty="0"/>
              <a:t>.</a:t>
            </a:r>
          </a:p>
          <a:p>
            <a:r>
              <a:rPr lang="pl-PL" dirty="0"/>
              <a:t>Newer research focuses on the use of Feature or Word Embeddings:</a:t>
            </a:r>
          </a:p>
          <a:p>
            <a:pPr lvl="1"/>
            <a:r>
              <a:rPr lang="en-US" dirty="0"/>
              <a:t>Kulick, S., </a:t>
            </a:r>
            <a:r>
              <a:rPr lang="en-US" dirty="0" err="1"/>
              <a:t>Ryant</a:t>
            </a:r>
            <a:r>
              <a:rPr lang="en-US" dirty="0"/>
              <a:t>, N., &amp; Santorini, B. (2022)</a:t>
            </a:r>
            <a:r>
              <a:rPr lang="pl-PL" dirty="0"/>
              <a:t>, </a:t>
            </a:r>
            <a:r>
              <a:rPr lang="en-US" dirty="0"/>
              <a:t>Yang, Y., &amp; Eisenstein, J. (2016).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724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EB19-54D9-DC58-12F7-2945E124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95524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Modernized spelling versions from </a:t>
            </a:r>
            <a:r>
              <a:rPr lang="en-US" sz="2400" dirty="0">
                <a:hlinkClick r:id="rId2"/>
              </a:rPr>
              <a:t>The Folger Shakespeare</a:t>
            </a:r>
            <a:r>
              <a:rPr lang="en-US" sz="2400" dirty="0"/>
              <a:t>.</a:t>
            </a:r>
          </a:p>
          <a:p>
            <a:r>
              <a:rPr lang="en-US" sz="2400" dirty="0"/>
              <a:t>Manually trimmed and annotated versions of</a:t>
            </a:r>
            <a:r>
              <a:rPr lang="pl-PL" sz="2400" dirty="0"/>
              <a:t> </a:t>
            </a:r>
            <a:r>
              <a:rPr lang="pl-PL" sz="2400" i="1" dirty="0">
                <a:hlinkClick r:id="rId3"/>
              </a:rPr>
              <a:t>As You Like It</a:t>
            </a:r>
            <a:r>
              <a:rPr lang="pl-PL" sz="2400" i="1" dirty="0"/>
              <a:t> </a:t>
            </a:r>
            <a:r>
              <a:rPr lang="pl-PL" sz="2400" dirty="0"/>
              <a:t>and </a:t>
            </a:r>
            <a:r>
              <a:rPr lang="pl-PL" sz="2400" i="1" dirty="0">
                <a:hlinkClick r:id="rId4"/>
              </a:rPr>
              <a:t>Hamlet</a:t>
            </a:r>
            <a:r>
              <a:rPr lang="pl-PL" sz="2400" i="1" dirty="0"/>
              <a:t>. </a:t>
            </a:r>
          </a:p>
          <a:p>
            <a:pPr lvl="1"/>
            <a:r>
              <a:rPr lang="pl-PL" sz="2000" dirty="0"/>
              <a:t>_SG, _PL, _UNK tags.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AE70-4EEB-A8DE-9075-34A2FCC1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pl-PL" sz="3200"/>
              <a:t>Background information III: data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4321E2-EDC1-F258-5F5A-7383E563E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745" y="771525"/>
            <a:ext cx="408051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4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88C0-E16F-DF88-BBC1-92312F52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Methods and implementation 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C484-ACA8-30BB-9036-DF887FD7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2" y="2286000"/>
            <a:ext cx="11614484" cy="3818083"/>
          </a:xfrm>
        </p:spPr>
        <p:txBody>
          <a:bodyPr>
            <a:normAutofit fontScale="92500"/>
          </a:bodyPr>
          <a:lstStyle/>
          <a:p>
            <a:r>
              <a:rPr lang="pl-PL" dirty="0"/>
              <a:t>Annotating only the number of a pronoun:</a:t>
            </a:r>
          </a:p>
          <a:p>
            <a:pPr lvl="1"/>
            <a:r>
              <a:rPr lang="pl-PL" dirty="0"/>
              <a:t>Not fully a POS-tagging problem, could be viewed as a classification problem.</a:t>
            </a:r>
          </a:p>
          <a:p>
            <a:pPr lvl="1"/>
            <a:r>
              <a:rPr lang="pl-PL" dirty="0"/>
              <a:t>Classes should be represented equally and _UNK is very rare – binary classification problem (_SG, _PL).</a:t>
            </a:r>
          </a:p>
          <a:p>
            <a:r>
              <a:rPr lang="pl-PL" dirty="0"/>
              <a:t>Utilizing BERT embeddings but not simply fine-tuning it to the task:</a:t>
            </a:r>
          </a:p>
          <a:p>
            <a:pPr lvl="1"/>
            <a:r>
              <a:rPr lang="pl-PL" dirty="0"/>
              <a:t>Kulick, Ryant, &amp; Santorini (2022) argue in favor of word embeddings.</a:t>
            </a:r>
          </a:p>
          <a:p>
            <a:pPr lvl="1"/>
            <a:r>
              <a:rPr lang="pl-PL" dirty="0"/>
              <a:t>Fine-tuning BERT does not make for a good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77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88C0-E16F-DF88-BBC1-92312F52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Methods and implementation 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C484-ACA8-30BB-9036-DF887FD7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2" y="2286000"/>
            <a:ext cx="11486148" cy="4098758"/>
          </a:xfrm>
        </p:spPr>
        <p:txBody>
          <a:bodyPr>
            <a:normAutofit fontScale="92500"/>
          </a:bodyPr>
          <a:lstStyle/>
          <a:p>
            <a:r>
              <a:rPr lang="pl-PL" dirty="0"/>
              <a:t>Determining the number of a pronoun:</a:t>
            </a:r>
          </a:p>
          <a:p>
            <a:pPr lvl="1"/>
            <a:r>
              <a:rPr lang="pl-PL" dirty="0"/>
              <a:t>No morphological distinction between </a:t>
            </a:r>
            <a:r>
              <a:rPr lang="pl-PL" i="1" dirty="0"/>
              <a:t>you_SG </a:t>
            </a:r>
            <a:r>
              <a:rPr lang="pl-PL" dirty="0"/>
              <a:t>and </a:t>
            </a:r>
            <a:r>
              <a:rPr lang="pl-PL" i="1" dirty="0"/>
              <a:t>you_PL </a:t>
            </a:r>
            <a:r>
              <a:rPr lang="pl-PL" dirty="0"/>
              <a:t>except for </a:t>
            </a:r>
            <a:r>
              <a:rPr lang="pl-PL" i="1" dirty="0"/>
              <a:t>yourself </a:t>
            </a:r>
            <a:r>
              <a:rPr lang="pl-PL" dirty="0"/>
              <a:t>and </a:t>
            </a:r>
            <a:r>
              <a:rPr lang="pl-PL" i="1" dirty="0"/>
              <a:t>yourselves.</a:t>
            </a:r>
          </a:p>
          <a:p>
            <a:pPr lvl="1"/>
            <a:r>
              <a:rPr lang="pl-PL" dirty="0"/>
              <a:t>Contextual clues (nouns/NPs of address, previously addressing with </a:t>
            </a:r>
            <a:r>
              <a:rPr lang="pl-PL" i="1" dirty="0"/>
              <a:t>thou</a:t>
            </a:r>
            <a:r>
              <a:rPr lang="pl-PL" dirty="0"/>
              <a:t>, etc.).</a:t>
            </a:r>
          </a:p>
          <a:p>
            <a:r>
              <a:rPr lang="pl-PL" dirty="0"/>
              <a:t>Bidirectional LSTM:</a:t>
            </a:r>
          </a:p>
          <a:p>
            <a:pPr lvl="1"/>
            <a:r>
              <a:rPr lang="pl-PL" dirty="0"/>
              <a:t>Takes the given context (sentence) into the account.</a:t>
            </a:r>
          </a:p>
          <a:p>
            <a:pPr lvl="1"/>
            <a:r>
              <a:rPr lang="pl-PL" dirty="0"/>
              <a:t>Timestep representations can be accessed at the index of a pronoun making it possible to classify more than one pronoun per sentence.</a:t>
            </a:r>
          </a:p>
          <a:p>
            <a:endParaRPr lang="pl-PL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9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88C0-E16F-DF88-BBC1-92312F52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Methods and implementation III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C484-ACA8-30BB-9036-DF887FD7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1" y="2285999"/>
            <a:ext cx="11550315" cy="4323347"/>
          </a:xfrm>
        </p:spPr>
        <p:txBody>
          <a:bodyPr>
            <a:normAutofit lnSpcReduction="10000"/>
          </a:bodyPr>
          <a:lstStyle/>
          <a:p>
            <a:r>
              <a:rPr lang="pl-PL" dirty="0"/>
              <a:t>Implementation:</a:t>
            </a:r>
          </a:p>
          <a:p>
            <a:pPr lvl="1"/>
            <a:r>
              <a:rPr lang="pl-PL" dirty="0"/>
              <a:t>Jupyter Notebook for easy step-by-step execution.</a:t>
            </a:r>
          </a:p>
          <a:p>
            <a:pPr lvl="1"/>
            <a:r>
              <a:rPr lang="pl-PL" dirty="0"/>
              <a:t>Custom functions for extracting the annotated data and turning it into samples.</a:t>
            </a:r>
          </a:p>
          <a:p>
            <a:pPr lvl="1"/>
            <a:r>
              <a:rPr lang="pl-PL" dirty="0"/>
              <a:t>BERT embeddings sourced from the penultimate layer thereof.</a:t>
            </a:r>
          </a:p>
          <a:p>
            <a:pPr lvl="1"/>
            <a:r>
              <a:rPr lang="pl-PL" dirty="0"/>
              <a:t>PyTorch for Dataloaders and the model architecture itself.</a:t>
            </a:r>
          </a:p>
          <a:p>
            <a:pPr lvl="2"/>
            <a:r>
              <a:rPr lang="pl-PL" dirty="0"/>
              <a:t>Bidirectional LSTM</a:t>
            </a:r>
          </a:p>
          <a:p>
            <a:pPr lvl="2"/>
            <a:r>
              <a:rPr lang="pl-PL" dirty="0"/>
              <a:t>Classification layers: Dropout (0.05), Linear, LeakyReLU, Linear, Sigmoid.</a:t>
            </a:r>
          </a:p>
          <a:p>
            <a:pPr lvl="2"/>
            <a:r>
              <a:rPr lang="pl-PL" dirty="0"/>
              <a:t>BCELoss, Adam</a:t>
            </a:r>
          </a:p>
          <a:p>
            <a:pPr lvl="1"/>
            <a:endParaRPr lang="pl-PL" dirty="0"/>
          </a:p>
          <a:p>
            <a:endParaRPr lang="pl-PL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76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1260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Sitka Subheading</vt:lpstr>
      <vt:lpstr>PebbleVTI</vt:lpstr>
      <vt:lpstr>Annotation of you-pronouns in Early Modern English texts using machine learning techniques</vt:lpstr>
      <vt:lpstr>What is this project about? I</vt:lpstr>
      <vt:lpstr>What is this project about? II</vt:lpstr>
      <vt:lpstr>Background information I: previous research</vt:lpstr>
      <vt:lpstr>Background information II: previous research</vt:lpstr>
      <vt:lpstr>Background information III: data</vt:lpstr>
      <vt:lpstr>Methods and implementation I</vt:lpstr>
      <vt:lpstr>Methods and implementation II</vt:lpstr>
      <vt:lpstr>Methods and implementation III</vt:lpstr>
      <vt:lpstr>Methods and implementation III</vt:lpstr>
      <vt:lpstr>Results I</vt:lpstr>
      <vt:lpstr>Results II</vt:lpstr>
      <vt:lpstr>Conclusions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 of you-pronouns in Early Modern English texts using machine learning techniques</dc:title>
  <dc:creator>Maria Szawerna</dc:creator>
  <cp:lastModifiedBy>Maria Szawerna</cp:lastModifiedBy>
  <cp:revision>2</cp:revision>
  <dcterms:created xsi:type="dcterms:W3CDTF">2022-10-21T14:53:51Z</dcterms:created>
  <dcterms:modified xsi:type="dcterms:W3CDTF">2022-10-25T06:10:56Z</dcterms:modified>
</cp:coreProperties>
</file>