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CEF6F4-C2EB-4DEA-B524-F24BCAC6652C}" v="19" dt="2023-04-17T21:25:43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Szawerna" userId="27f43607ae8ba673" providerId="LiveId" clId="{F3CEF6F4-C2EB-4DEA-B524-F24BCAC6652C}"/>
    <pc:docChg chg="undo custSel addSld delSld modSld">
      <pc:chgData name="Maria Szawerna" userId="27f43607ae8ba673" providerId="LiveId" clId="{F3CEF6F4-C2EB-4DEA-B524-F24BCAC6652C}" dt="2023-04-17T21:29:03.386" v="735" actId="27636"/>
      <pc:docMkLst>
        <pc:docMk/>
      </pc:docMkLst>
      <pc:sldChg chg="modSp mod">
        <pc:chgData name="Maria Szawerna" userId="27f43607ae8ba673" providerId="LiveId" clId="{F3CEF6F4-C2EB-4DEA-B524-F24BCAC6652C}" dt="2023-04-17T21:01:18.121" v="16" actId="20577"/>
        <pc:sldMkLst>
          <pc:docMk/>
          <pc:sldMk cId="2410600654" sldId="256"/>
        </pc:sldMkLst>
        <pc:spChg chg="mod">
          <ac:chgData name="Maria Szawerna" userId="27f43607ae8ba673" providerId="LiveId" clId="{F3CEF6F4-C2EB-4DEA-B524-F24BCAC6652C}" dt="2023-04-17T21:01:18.121" v="16" actId="20577"/>
          <ac:spMkLst>
            <pc:docMk/>
            <pc:sldMk cId="2410600654" sldId="256"/>
            <ac:spMk id="3" creationId="{AB875343-CD13-BE28-D221-03276F7F3FD0}"/>
          </ac:spMkLst>
        </pc:spChg>
      </pc:sldChg>
      <pc:sldChg chg="modSp mod">
        <pc:chgData name="Maria Szawerna" userId="27f43607ae8ba673" providerId="LiveId" clId="{F3CEF6F4-C2EB-4DEA-B524-F24BCAC6652C}" dt="2023-04-17T21:01:48.288" v="27" actId="400"/>
        <pc:sldMkLst>
          <pc:docMk/>
          <pc:sldMk cId="3777500940" sldId="257"/>
        </pc:sldMkLst>
        <pc:spChg chg="mod">
          <ac:chgData name="Maria Szawerna" userId="27f43607ae8ba673" providerId="LiveId" clId="{F3CEF6F4-C2EB-4DEA-B524-F24BCAC6652C}" dt="2023-04-17T21:01:29.090" v="26" actId="20577"/>
          <ac:spMkLst>
            <pc:docMk/>
            <pc:sldMk cId="3777500940" sldId="257"/>
            <ac:spMk id="2" creationId="{523EBC67-C401-8A3F-389E-6CDB185BCF88}"/>
          </ac:spMkLst>
        </pc:spChg>
        <pc:spChg chg="mod">
          <ac:chgData name="Maria Szawerna" userId="27f43607ae8ba673" providerId="LiveId" clId="{F3CEF6F4-C2EB-4DEA-B524-F24BCAC6652C}" dt="2023-04-17T21:01:48.288" v="27" actId="400"/>
          <ac:spMkLst>
            <pc:docMk/>
            <pc:sldMk cId="3777500940" sldId="257"/>
            <ac:spMk id="3" creationId="{F1995036-3742-E528-5995-34FB581F39E9}"/>
          </ac:spMkLst>
        </pc:spChg>
      </pc:sldChg>
      <pc:sldChg chg="del">
        <pc:chgData name="Maria Szawerna" userId="27f43607ae8ba673" providerId="LiveId" clId="{F3CEF6F4-C2EB-4DEA-B524-F24BCAC6652C}" dt="2023-04-17T21:01:58.577" v="28" actId="47"/>
        <pc:sldMkLst>
          <pc:docMk/>
          <pc:sldMk cId="52377671" sldId="258"/>
        </pc:sldMkLst>
      </pc:sldChg>
      <pc:sldChg chg="modSp mod">
        <pc:chgData name="Maria Szawerna" userId="27f43607ae8ba673" providerId="LiveId" clId="{F3CEF6F4-C2EB-4DEA-B524-F24BCAC6652C}" dt="2023-04-17T21:03:22.343" v="85" actId="20577"/>
        <pc:sldMkLst>
          <pc:docMk/>
          <pc:sldMk cId="3390732016" sldId="259"/>
        </pc:sldMkLst>
        <pc:spChg chg="mod">
          <ac:chgData name="Maria Szawerna" userId="27f43607ae8ba673" providerId="LiveId" clId="{F3CEF6F4-C2EB-4DEA-B524-F24BCAC6652C}" dt="2023-04-17T21:03:22.343" v="85" actId="20577"/>
          <ac:spMkLst>
            <pc:docMk/>
            <pc:sldMk cId="3390732016" sldId="259"/>
            <ac:spMk id="3" creationId="{B48994A3-C825-6B0F-B0B7-4B9B243CE047}"/>
          </ac:spMkLst>
        </pc:spChg>
      </pc:sldChg>
      <pc:sldChg chg="modSp mod">
        <pc:chgData name="Maria Szawerna" userId="27f43607ae8ba673" providerId="LiveId" clId="{F3CEF6F4-C2EB-4DEA-B524-F24BCAC6652C}" dt="2023-04-17T21:29:03.386" v="735" actId="27636"/>
        <pc:sldMkLst>
          <pc:docMk/>
          <pc:sldMk cId="1249300445" sldId="260"/>
        </pc:sldMkLst>
        <pc:spChg chg="mod">
          <ac:chgData name="Maria Szawerna" userId="27f43607ae8ba673" providerId="LiveId" clId="{F3CEF6F4-C2EB-4DEA-B524-F24BCAC6652C}" dt="2023-04-17T21:25:51.237" v="680" actId="1076"/>
          <ac:spMkLst>
            <pc:docMk/>
            <pc:sldMk cId="1249300445" sldId="260"/>
            <ac:spMk id="2" creationId="{442D20A8-8683-7906-0DD7-E8E765CCBFA9}"/>
          </ac:spMkLst>
        </pc:spChg>
        <pc:spChg chg="mod">
          <ac:chgData name="Maria Szawerna" userId="27f43607ae8ba673" providerId="LiveId" clId="{F3CEF6F4-C2EB-4DEA-B524-F24BCAC6652C}" dt="2023-04-17T21:29:03.386" v="735" actId="27636"/>
          <ac:spMkLst>
            <pc:docMk/>
            <pc:sldMk cId="1249300445" sldId="260"/>
            <ac:spMk id="3" creationId="{B347410F-6F57-F31E-1D17-CFB9E715EF54}"/>
          </ac:spMkLst>
        </pc:spChg>
      </pc:sldChg>
      <pc:sldChg chg="modSp mod">
        <pc:chgData name="Maria Szawerna" userId="27f43607ae8ba673" providerId="LiveId" clId="{F3CEF6F4-C2EB-4DEA-B524-F24BCAC6652C}" dt="2023-04-17T21:04:11.830" v="87" actId="400"/>
        <pc:sldMkLst>
          <pc:docMk/>
          <pc:sldMk cId="3109265999" sldId="261"/>
        </pc:sldMkLst>
        <pc:spChg chg="mod">
          <ac:chgData name="Maria Szawerna" userId="27f43607ae8ba673" providerId="LiveId" clId="{F3CEF6F4-C2EB-4DEA-B524-F24BCAC6652C}" dt="2023-04-17T21:04:11.830" v="87" actId="400"/>
          <ac:spMkLst>
            <pc:docMk/>
            <pc:sldMk cId="3109265999" sldId="261"/>
            <ac:spMk id="3" creationId="{CEAF0529-6BDC-BA4A-B9DD-80995730EC77}"/>
          </ac:spMkLst>
        </pc:spChg>
      </pc:sldChg>
      <pc:sldChg chg="addSp modSp new mod">
        <pc:chgData name="Maria Szawerna" userId="27f43607ae8ba673" providerId="LiveId" clId="{F3CEF6F4-C2EB-4DEA-B524-F24BCAC6652C}" dt="2023-04-17T21:07:26.138" v="151" actId="1076"/>
        <pc:sldMkLst>
          <pc:docMk/>
          <pc:sldMk cId="1070167264" sldId="262"/>
        </pc:sldMkLst>
        <pc:spChg chg="mod">
          <ac:chgData name="Maria Szawerna" userId="27f43607ae8ba673" providerId="LiveId" clId="{F3CEF6F4-C2EB-4DEA-B524-F24BCAC6652C}" dt="2023-04-17T21:04:29.019" v="110" actId="20577"/>
          <ac:spMkLst>
            <pc:docMk/>
            <pc:sldMk cId="1070167264" sldId="262"/>
            <ac:spMk id="2" creationId="{06B400BD-C6B1-C641-2AB4-BD6C1449320B}"/>
          </ac:spMkLst>
        </pc:spChg>
        <pc:spChg chg="mod">
          <ac:chgData name="Maria Szawerna" userId="27f43607ae8ba673" providerId="LiveId" clId="{F3CEF6F4-C2EB-4DEA-B524-F24BCAC6652C}" dt="2023-04-17T21:04:56.476" v="149" actId="20577"/>
          <ac:spMkLst>
            <pc:docMk/>
            <pc:sldMk cId="1070167264" sldId="262"/>
            <ac:spMk id="3" creationId="{705866CD-4853-F1C6-7384-D0E65F9BD4AD}"/>
          </ac:spMkLst>
        </pc:spChg>
        <pc:picChg chg="add mod">
          <ac:chgData name="Maria Szawerna" userId="27f43607ae8ba673" providerId="LiveId" clId="{F3CEF6F4-C2EB-4DEA-B524-F24BCAC6652C}" dt="2023-04-17T21:07:26.138" v="151" actId="1076"/>
          <ac:picMkLst>
            <pc:docMk/>
            <pc:sldMk cId="1070167264" sldId="262"/>
            <ac:picMk id="5" creationId="{0F7FAA72-DEEA-439C-1218-38824D3CCA6D}"/>
          </ac:picMkLst>
        </pc:picChg>
      </pc:sldChg>
      <pc:sldChg chg="addSp new mod">
        <pc:chgData name="Maria Szawerna" userId="27f43607ae8ba673" providerId="LiveId" clId="{F3CEF6F4-C2EB-4DEA-B524-F24BCAC6652C}" dt="2023-04-17T21:07:44.772" v="153" actId="22"/>
        <pc:sldMkLst>
          <pc:docMk/>
          <pc:sldMk cId="4162834006" sldId="263"/>
        </pc:sldMkLst>
        <pc:picChg chg="add">
          <ac:chgData name="Maria Szawerna" userId="27f43607ae8ba673" providerId="LiveId" clId="{F3CEF6F4-C2EB-4DEA-B524-F24BCAC6652C}" dt="2023-04-17T21:07:44.772" v="153" actId="22"/>
          <ac:picMkLst>
            <pc:docMk/>
            <pc:sldMk cId="4162834006" sldId="263"/>
            <ac:picMk id="3" creationId="{75FB30C4-C50C-B032-986C-7CDC0C8D32EB}"/>
          </ac:picMkLst>
        </pc:picChg>
      </pc:sldChg>
      <pc:sldChg chg="addSp delSp new mod">
        <pc:chgData name="Maria Szawerna" userId="27f43607ae8ba673" providerId="LiveId" clId="{F3CEF6F4-C2EB-4DEA-B524-F24BCAC6652C}" dt="2023-04-17T21:08:29.576" v="158" actId="22"/>
        <pc:sldMkLst>
          <pc:docMk/>
          <pc:sldMk cId="920683283" sldId="264"/>
        </pc:sldMkLst>
        <pc:picChg chg="add">
          <ac:chgData name="Maria Szawerna" userId="27f43607ae8ba673" providerId="LiveId" clId="{F3CEF6F4-C2EB-4DEA-B524-F24BCAC6652C}" dt="2023-04-17T21:08:03.177" v="155" actId="22"/>
          <ac:picMkLst>
            <pc:docMk/>
            <pc:sldMk cId="920683283" sldId="264"/>
            <ac:picMk id="3" creationId="{C4A25659-D9FA-70B2-5637-FDE250902F15}"/>
          </ac:picMkLst>
        </pc:picChg>
        <pc:picChg chg="add">
          <ac:chgData name="Maria Szawerna" userId="27f43607ae8ba673" providerId="LiveId" clId="{F3CEF6F4-C2EB-4DEA-B524-F24BCAC6652C}" dt="2023-04-17T21:08:06.054" v="156" actId="22"/>
          <ac:picMkLst>
            <pc:docMk/>
            <pc:sldMk cId="920683283" sldId="264"/>
            <ac:picMk id="5" creationId="{D8DAD56F-B8CB-EE9D-F147-1A058B6CA884}"/>
          </ac:picMkLst>
        </pc:picChg>
        <pc:picChg chg="add del">
          <ac:chgData name="Maria Szawerna" userId="27f43607ae8ba673" providerId="LiveId" clId="{F3CEF6F4-C2EB-4DEA-B524-F24BCAC6652C}" dt="2023-04-17T21:08:29.576" v="158" actId="22"/>
          <ac:picMkLst>
            <pc:docMk/>
            <pc:sldMk cId="920683283" sldId="264"/>
            <ac:picMk id="7" creationId="{89340581-45C8-8C4D-C57D-D9B8CD4BE6B0}"/>
          </ac:picMkLst>
        </pc:picChg>
      </pc:sldChg>
      <pc:sldChg chg="addSp new mod">
        <pc:chgData name="Maria Szawerna" userId="27f43607ae8ba673" providerId="LiveId" clId="{F3CEF6F4-C2EB-4DEA-B524-F24BCAC6652C}" dt="2023-04-17T21:08:32.750" v="160" actId="22"/>
        <pc:sldMkLst>
          <pc:docMk/>
          <pc:sldMk cId="4289978557" sldId="265"/>
        </pc:sldMkLst>
        <pc:picChg chg="add">
          <ac:chgData name="Maria Szawerna" userId="27f43607ae8ba673" providerId="LiveId" clId="{F3CEF6F4-C2EB-4DEA-B524-F24BCAC6652C}" dt="2023-04-17T21:08:32.750" v="160" actId="22"/>
          <ac:picMkLst>
            <pc:docMk/>
            <pc:sldMk cId="4289978557" sldId="265"/>
            <ac:picMk id="3" creationId="{09F38DFC-FFA1-C586-00FA-47CE962CA1F5}"/>
          </ac:picMkLst>
        </pc:picChg>
      </pc:sldChg>
      <pc:sldChg chg="addSp new mod">
        <pc:chgData name="Maria Szawerna" userId="27f43607ae8ba673" providerId="LiveId" clId="{F3CEF6F4-C2EB-4DEA-B524-F24BCAC6652C}" dt="2023-04-17T21:08:46.865" v="162" actId="22"/>
        <pc:sldMkLst>
          <pc:docMk/>
          <pc:sldMk cId="362331124" sldId="266"/>
        </pc:sldMkLst>
        <pc:picChg chg="add">
          <ac:chgData name="Maria Szawerna" userId="27f43607ae8ba673" providerId="LiveId" clId="{F3CEF6F4-C2EB-4DEA-B524-F24BCAC6652C}" dt="2023-04-17T21:08:46.865" v="162" actId="22"/>
          <ac:picMkLst>
            <pc:docMk/>
            <pc:sldMk cId="362331124" sldId="266"/>
            <ac:picMk id="3" creationId="{4C34B3B0-5FCF-0A9B-6FEE-AA336447EF53}"/>
          </ac:picMkLst>
        </pc:picChg>
      </pc:sldChg>
      <pc:sldChg chg="addSp new mod">
        <pc:chgData name="Maria Szawerna" userId="27f43607ae8ba673" providerId="LiveId" clId="{F3CEF6F4-C2EB-4DEA-B524-F24BCAC6652C}" dt="2023-04-17T21:09:09.290" v="164" actId="22"/>
        <pc:sldMkLst>
          <pc:docMk/>
          <pc:sldMk cId="2297711646" sldId="267"/>
        </pc:sldMkLst>
        <pc:picChg chg="add">
          <ac:chgData name="Maria Szawerna" userId="27f43607ae8ba673" providerId="LiveId" clId="{F3CEF6F4-C2EB-4DEA-B524-F24BCAC6652C}" dt="2023-04-17T21:09:09.290" v="164" actId="22"/>
          <ac:picMkLst>
            <pc:docMk/>
            <pc:sldMk cId="2297711646" sldId="267"/>
            <ac:picMk id="3" creationId="{80807ABB-6C48-6CEF-0DA7-94DD3CE02547}"/>
          </ac:picMkLst>
        </pc:picChg>
      </pc:sldChg>
      <pc:sldChg chg="addSp delSp modSp new mod modClrScheme chgLayout">
        <pc:chgData name="Maria Szawerna" userId="27f43607ae8ba673" providerId="LiveId" clId="{F3CEF6F4-C2EB-4DEA-B524-F24BCAC6652C}" dt="2023-04-17T21:11:44.150" v="208"/>
        <pc:sldMkLst>
          <pc:docMk/>
          <pc:sldMk cId="4265018635" sldId="268"/>
        </pc:sldMkLst>
        <pc:spChg chg="add mod">
          <ac:chgData name="Maria Szawerna" userId="27f43607ae8ba673" providerId="LiveId" clId="{F3CEF6F4-C2EB-4DEA-B524-F24BCAC6652C}" dt="2023-04-17T21:10:41.793" v="170" actId="20577"/>
          <ac:spMkLst>
            <pc:docMk/>
            <pc:sldMk cId="4265018635" sldId="268"/>
            <ac:spMk id="2" creationId="{42D32F2D-9A3D-C3F6-9E1C-3941E7CA5465}"/>
          </ac:spMkLst>
        </pc:spChg>
        <pc:spChg chg="add mod">
          <ac:chgData name="Maria Szawerna" userId="27f43607ae8ba673" providerId="LiveId" clId="{F3CEF6F4-C2EB-4DEA-B524-F24BCAC6652C}" dt="2023-04-17T21:11:44.150" v="208"/>
          <ac:spMkLst>
            <pc:docMk/>
            <pc:sldMk cId="4265018635" sldId="268"/>
            <ac:spMk id="3" creationId="{D8270773-EF6A-25D1-58C8-30C1D7D060F2}"/>
          </ac:spMkLst>
        </pc:spChg>
        <pc:spChg chg="add del">
          <ac:chgData name="Maria Szawerna" userId="27f43607ae8ba673" providerId="LiveId" clId="{F3CEF6F4-C2EB-4DEA-B524-F24BCAC6652C}" dt="2023-04-17T21:11:03.879" v="182"/>
          <ac:spMkLst>
            <pc:docMk/>
            <pc:sldMk cId="4265018635" sldId="268"/>
            <ac:spMk id="4" creationId="{CC69982F-C61C-2D03-3812-6023B46A9C28}"/>
          </ac:spMkLst>
        </pc:spChg>
        <pc:spChg chg="add del">
          <ac:chgData name="Maria Szawerna" userId="27f43607ae8ba673" providerId="LiveId" clId="{F3CEF6F4-C2EB-4DEA-B524-F24BCAC6652C}" dt="2023-04-17T21:11:07.367" v="184"/>
          <ac:spMkLst>
            <pc:docMk/>
            <pc:sldMk cId="4265018635" sldId="268"/>
            <ac:spMk id="5" creationId="{AE8B3A62-23B5-F229-5890-5426E67D5717}"/>
          </ac:spMkLst>
        </pc:spChg>
      </pc:sldChg>
      <pc:sldChg chg="addSp delSp modSp new mod">
        <pc:chgData name="Maria Szawerna" userId="27f43607ae8ba673" providerId="LiveId" clId="{F3CEF6F4-C2EB-4DEA-B524-F24BCAC6652C}" dt="2023-04-17T21:16:43.801" v="389" actId="20577"/>
        <pc:sldMkLst>
          <pc:docMk/>
          <pc:sldMk cId="3079709759" sldId="269"/>
        </pc:sldMkLst>
        <pc:spChg chg="mod">
          <ac:chgData name="Maria Szawerna" userId="27f43607ae8ba673" providerId="LiveId" clId="{F3CEF6F4-C2EB-4DEA-B524-F24BCAC6652C}" dt="2023-04-17T21:16:06.964" v="233" actId="5793"/>
          <ac:spMkLst>
            <pc:docMk/>
            <pc:sldMk cId="3079709759" sldId="269"/>
            <ac:spMk id="2" creationId="{68D7EAA6-737B-1207-E899-3B8A11F2C0AE}"/>
          </ac:spMkLst>
        </pc:spChg>
        <pc:spChg chg="mod">
          <ac:chgData name="Maria Szawerna" userId="27f43607ae8ba673" providerId="LiveId" clId="{F3CEF6F4-C2EB-4DEA-B524-F24BCAC6652C}" dt="2023-04-17T21:16:43.801" v="389" actId="20577"/>
          <ac:spMkLst>
            <pc:docMk/>
            <pc:sldMk cId="3079709759" sldId="269"/>
            <ac:spMk id="3" creationId="{EA5A2EA6-E74F-96DB-17B3-429D490367C9}"/>
          </ac:spMkLst>
        </pc:spChg>
        <pc:picChg chg="add mod">
          <ac:chgData name="Maria Szawerna" userId="27f43607ae8ba673" providerId="LiveId" clId="{F3CEF6F4-C2EB-4DEA-B524-F24BCAC6652C}" dt="2023-04-17T21:15:59.899" v="226" actId="1076"/>
          <ac:picMkLst>
            <pc:docMk/>
            <pc:sldMk cId="3079709759" sldId="269"/>
            <ac:picMk id="5" creationId="{555B5C22-1000-7E90-2F37-1D28FCF55591}"/>
          </ac:picMkLst>
        </pc:picChg>
        <pc:picChg chg="add del mod modCrop">
          <ac:chgData name="Maria Szawerna" userId="27f43607ae8ba673" providerId="LiveId" clId="{F3CEF6F4-C2EB-4DEA-B524-F24BCAC6652C}" dt="2023-04-17T21:15:57.520" v="225" actId="478"/>
          <ac:picMkLst>
            <pc:docMk/>
            <pc:sldMk cId="3079709759" sldId="269"/>
            <ac:picMk id="7" creationId="{61370DB7-0D7D-FF00-3D9E-C67615CF3B21}"/>
          </ac:picMkLst>
        </pc:picChg>
      </pc:sldChg>
      <pc:sldChg chg="modSp new del mod">
        <pc:chgData name="Maria Szawerna" userId="27f43607ae8ba673" providerId="LiveId" clId="{F3CEF6F4-C2EB-4DEA-B524-F24BCAC6652C}" dt="2023-04-17T21:19:26.063" v="477" actId="47"/>
        <pc:sldMkLst>
          <pc:docMk/>
          <pc:sldMk cId="1511731527" sldId="270"/>
        </pc:sldMkLst>
        <pc:spChg chg="mod">
          <ac:chgData name="Maria Szawerna" userId="27f43607ae8ba673" providerId="LiveId" clId="{F3CEF6F4-C2EB-4DEA-B524-F24BCAC6652C}" dt="2023-04-17T21:19:10.632" v="469" actId="20577"/>
          <ac:spMkLst>
            <pc:docMk/>
            <pc:sldMk cId="1511731527" sldId="270"/>
            <ac:spMk id="2" creationId="{1CD07827-F1A3-2C83-1D35-07C6ADB4D1E4}"/>
          </ac:spMkLst>
        </pc:spChg>
        <pc:spChg chg="mod">
          <ac:chgData name="Maria Szawerna" userId="27f43607ae8ba673" providerId="LiveId" clId="{F3CEF6F4-C2EB-4DEA-B524-F24BCAC6652C}" dt="2023-04-17T21:19:20.167" v="476" actId="12"/>
          <ac:spMkLst>
            <pc:docMk/>
            <pc:sldMk cId="1511731527" sldId="270"/>
            <ac:spMk id="3" creationId="{D371C44D-C08B-6062-512F-031D219E49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B1425A5-E079-4278-999E-2169E7E9C03B}" type="datetimeFigureOut">
              <a:rPr lang="sv-SE" smtClean="0"/>
              <a:t>2023-04-17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1388-3B30-46BB-93DD-ECA592459494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3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25A5-E079-4278-999E-2169E7E9C03B}" type="datetimeFigureOut">
              <a:rPr lang="sv-SE" smtClean="0"/>
              <a:t>2023-04-17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1388-3B30-46BB-93DD-ECA59245949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651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25A5-E079-4278-999E-2169E7E9C03B}" type="datetimeFigureOut">
              <a:rPr lang="sv-SE" smtClean="0"/>
              <a:t>2023-04-17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1388-3B30-46BB-93DD-ECA592459494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62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25A5-E079-4278-999E-2169E7E9C03B}" type="datetimeFigureOut">
              <a:rPr lang="sv-SE" smtClean="0"/>
              <a:t>2023-04-17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1388-3B30-46BB-93DD-ECA59245949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931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25A5-E079-4278-999E-2169E7E9C03B}" type="datetimeFigureOut">
              <a:rPr lang="sv-SE" smtClean="0"/>
              <a:t>2023-04-17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1388-3B30-46BB-93DD-ECA592459494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54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25A5-E079-4278-999E-2169E7E9C03B}" type="datetimeFigureOut">
              <a:rPr lang="sv-SE" smtClean="0"/>
              <a:t>2023-04-17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1388-3B30-46BB-93DD-ECA59245949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085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25A5-E079-4278-999E-2169E7E9C03B}" type="datetimeFigureOut">
              <a:rPr lang="sv-SE" smtClean="0"/>
              <a:t>2023-04-17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1388-3B30-46BB-93DD-ECA59245949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140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25A5-E079-4278-999E-2169E7E9C03B}" type="datetimeFigureOut">
              <a:rPr lang="sv-SE" smtClean="0"/>
              <a:t>2023-04-17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1388-3B30-46BB-93DD-ECA59245949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556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25A5-E079-4278-999E-2169E7E9C03B}" type="datetimeFigureOut">
              <a:rPr lang="sv-SE" smtClean="0"/>
              <a:t>2023-04-17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1388-3B30-46BB-93DD-ECA59245949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57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25A5-E079-4278-999E-2169E7E9C03B}" type="datetimeFigureOut">
              <a:rPr lang="sv-SE" smtClean="0"/>
              <a:t>2023-04-17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1388-3B30-46BB-93DD-ECA59245949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981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25A5-E079-4278-999E-2169E7E9C03B}" type="datetimeFigureOut">
              <a:rPr lang="sv-SE" smtClean="0"/>
              <a:t>2023-04-17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1388-3B30-46BB-93DD-ECA592459494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0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B1425A5-E079-4278-999E-2169E7E9C03B}" type="datetimeFigureOut">
              <a:rPr lang="sv-SE" smtClean="0"/>
              <a:t>2023-04-17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7B31388-3B30-46BB-93DD-ECA592459494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21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atalogi.ossolineum.pl/" TargetMode="External"/><Relationship Id="rId7" Type="http://schemas.openxmlformats.org/officeDocument/2006/relationships/hyperlink" Target="https://universaldependencies.org/u/pos/" TargetMode="External"/><Relationship Id="rId2" Type="http://schemas.openxmlformats.org/officeDocument/2006/relationships/hyperlink" Target="https://huggingface.co/dkleczek/bert-base-polish-cased-v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iversaldependencies.org/treebanks/pl-comparison.html" TargetMode="External"/><Relationship Id="rId5" Type="http://schemas.openxmlformats.org/officeDocument/2006/relationships/hyperlink" Target="https://universaldependencies.org/pl/index.html" TargetMode="External"/><Relationship Id="rId4" Type="http://schemas.openxmlformats.org/officeDocument/2006/relationships/hyperlink" Target="https://sjp.pwn.p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universaldependencies.org/treebanks/pl_pdb/index.html" TargetMode="External"/><Relationship Id="rId3" Type="http://schemas.openxmlformats.org/officeDocument/2006/relationships/hyperlink" Target="https://universaldependencies.org/pl/index.html" TargetMode="External"/><Relationship Id="rId7" Type="http://schemas.openxmlformats.org/officeDocument/2006/relationships/hyperlink" Target="https://github.com/Turtilla/ltr-project/blob/main/memoirs.txt" TargetMode="External"/><Relationship Id="rId2" Type="http://schemas.openxmlformats.org/officeDocument/2006/relationships/hyperlink" Target="http://nkjp.p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nfordnlp.github.io/stanza/lemma.html" TargetMode="External"/><Relationship Id="rId5" Type="http://schemas.openxmlformats.org/officeDocument/2006/relationships/hyperlink" Target="http://cistern.cis.lmu.de/marmot/models/CURRENT/" TargetMode="External"/><Relationship Id="rId4" Type="http://schemas.openxmlformats.org/officeDocument/2006/relationships/hyperlink" Target="https://cloud.gate.ac.uk/shopfront/displayItem/tagger-pos-pl-maxent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urtilla/swe-ma-thesi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E6D2CF3-A4B5-8945-2AA8-53F0D5D61F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Computational methods for identifying language </a:t>
            </a:r>
            <a:br>
              <a:rPr lang="en-US" dirty="0"/>
            </a:br>
            <a:r>
              <a:rPr lang="en-US" dirty="0"/>
              <a:t>variation in Polish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875343-CD13-BE28-D221-03276F7F3F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l-PL" sz="2800" dirty="0"/>
              <a:t>Initial results</a:t>
            </a:r>
            <a:r>
              <a:rPr lang="sv-SE" sz="2800" dirty="0"/>
              <a:t> presentation by </a:t>
            </a:r>
          </a:p>
          <a:p>
            <a:r>
              <a:rPr lang="sv-SE" sz="2800" dirty="0"/>
              <a:t>Maria </a:t>
            </a:r>
            <a:r>
              <a:rPr lang="sv-SE" sz="2800" dirty="0" err="1"/>
              <a:t>Irena</a:t>
            </a:r>
            <a:r>
              <a:rPr lang="sv-SE" sz="2800" dirty="0"/>
              <a:t> Szawerna</a:t>
            </a:r>
          </a:p>
        </p:txBody>
      </p:sp>
    </p:spTree>
    <p:extLst>
      <p:ext uri="{BB962C8B-B14F-4D97-AF65-F5344CB8AC3E}">
        <p14:creationId xmlns:p14="http://schemas.microsoft.com/office/powerpoint/2010/main" val="241060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807ABB-6C48-6CEF-0DA7-94DD3CE02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664" y="0"/>
            <a:ext cx="8990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1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32F2D-9A3D-C3F6-9E1C-3941E7CA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NKJP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70773-EF6A-25D1-58C8-30C1D7D06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PDB: </a:t>
            </a:r>
            <a:r>
              <a:rPr lang="en-GB" dirty="0"/>
              <a:t>Out of 7583 queries 44 (0.5802452855070552%) had no hits in NKJP.</a:t>
            </a: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Historical: </a:t>
            </a:r>
            <a:r>
              <a:rPr lang="en-GB" dirty="0"/>
              <a:t>Out of 4302 queries 346 (8.04277080427708%) had no hits in NKJP.</a:t>
            </a:r>
          </a:p>
        </p:txBody>
      </p:sp>
    </p:spTree>
    <p:extLst>
      <p:ext uri="{BB962C8B-B14F-4D97-AF65-F5344CB8AC3E}">
        <p14:creationId xmlns:p14="http://schemas.microsoft.com/office/powerpoint/2010/main" val="426501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EAA6-737B-1207-E899-3B8A11F2C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N-grams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A2EA6-E74F-96DB-17B3-429D49036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6776264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The results for XPOS are very large and not very informative.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The results for UPOS show some variation but require more analysis on my end.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B5C22-1000-7E90-2F37-1D28FCF55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049" y="2054542"/>
            <a:ext cx="24193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0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42D20A8-8683-7906-0DD7-E8E765CC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86" y="0"/>
            <a:ext cx="9720072" cy="1499616"/>
          </a:xfrm>
        </p:spPr>
        <p:txBody>
          <a:bodyPr/>
          <a:lstStyle/>
          <a:p>
            <a:r>
              <a:rPr lang="en-GB" dirty="0"/>
              <a:t>References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347410F-6F57-F31E-1D17-CFB9E715E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620" y="977775"/>
            <a:ext cx="11452633" cy="5703682"/>
          </a:xfrm>
        </p:spPr>
        <p:txBody>
          <a:bodyPr>
            <a:normAutofit fontScale="55000" lnSpcReduction="20000"/>
          </a:bodyPr>
          <a:lstStyle/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baseline="0" dirty="0">
                <a:latin typeface="FreeSerif"/>
              </a:rPr>
              <a:t>Bird, S., </a:t>
            </a:r>
            <a:r>
              <a:rPr lang="en-GB" sz="1800" b="0" i="0" u="none" strike="noStrike" baseline="0" dirty="0" err="1">
                <a:latin typeface="FreeSerif"/>
              </a:rPr>
              <a:t>Loper</a:t>
            </a:r>
            <a:r>
              <a:rPr lang="en-GB" sz="1800" b="0" i="0" u="none" strike="noStrike" baseline="0" dirty="0">
                <a:latin typeface="FreeSerif"/>
              </a:rPr>
              <a:t>, E., &amp; Klein, E. (2009). </a:t>
            </a:r>
            <a:r>
              <a:rPr lang="en-GB" sz="1800" b="0" i="1" u="none" strike="noStrike" baseline="0" dirty="0">
                <a:latin typeface="FreeSerifItalic-Identity-H"/>
              </a:rPr>
              <a:t>Natural Language Processing with Python</a:t>
            </a:r>
            <a:r>
              <a:rPr lang="en-GB" sz="1800" b="0" i="0" u="none" strike="noStrike" baseline="0" dirty="0">
                <a:latin typeface="FreeSerif"/>
              </a:rPr>
              <a:t>. O’Reilly Media</a:t>
            </a:r>
            <a:endParaRPr lang="pl-PL" dirty="0">
              <a:latin typeface="FreeSerif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baseline="0" dirty="0">
                <a:latin typeface="FreeSerif"/>
              </a:rPr>
              <a:t>Bollmann, M. (2013). POS tagging for historical texts with sparse training data. In </a:t>
            </a:r>
            <a:r>
              <a:rPr lang="en-GB" sz="1800" b="0" i="1" u="none" strike="noStrike" baseline="0" dirty="0">
                <a:latin typeface="FreeSerifItalic-Identity-H"/>
              </a:rPr>
              <a:t>Proceedings of</a:t>
            </a:r>
            <a:r>
              <a:rPr lang="pl-PL" sz="1800" b="0" i="1" u="none" strike="noStrike" baseline="0" dirty="0">
                <a:latin typeface="FreeSerifItalic-Identity-H"/>
              </a:rPr>
              <a:t> </a:t>
            </a:r>
            <a:r>
              <a:rPr lang="en-GB" sz="1800" b="0" i="1" u="none" strike="noStrike" baseline="0" dirty="0">
                <a:latin typeface="FreeSerifItalic-Identity-H"/>
              </a:rPr>
              <a:t>the 7th Linguistic Annotation Workshop and Interoperability with Discourse </a:t>
            </a:r>
            <a:r>
              <a:rPr lang="en-GB" sz="1800" b="0" i="0" u="none" strike="noStrike" baseline="0" dirty="0">
                <a:latin typeface="FreeSerif"/>
              </a:rPr>
              <a:t>(pp. 11–18).</a:t>
            </a:r>
            <a:r>
              <a:rPr lang="pl-PL" sz="1800" b="0" i="0" u="none" strike="noStrike" baseline="0" dirty="0">
                <a:latin typeface="FreeSerif"/>
              </a:rPr>
              <a:t> </a:t>
            </a:r>
            <a:r>
              <a:rPr lang="it-IT" sz="1800" b="0" i="0" u="none" strike="noStrike" baseline="0" dirty="0">
                <a:latin typeface="FreeSerif"/>
              </a:rPr>
              <a:t>Sofia, Bulgaria: Association for Computational Linguistics.</a:t>
            </a:r>
            <a:r>
              <a:rPr lang="pl-PL" sz="1800" b="0" i="0" u="none" strike="noStrike" baseline="0" dirty="0">
                <a:latin typeface="FreeSerif"/>
              </a:rPr>
              <a:t> 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sz="1800" b="0" i="0" u="none" strike="noStrike" baseline="0" dirty="0">
                <a:latin typeface="FreeSerif"/>
              </a:rPr>
              <a:t>Długosz-Kurczabowa, K. &amp; Dubisz, S. (2006). </a:t>
            </a:r>
            <a:r>
              <a:rPr lang="pl-PL" sz="1800" b="0" i="1" u="none" strike="noStrike" baseline="0" dirty="0">
                <a:latin typeface="FreeSerifItalic-Identity-H"/>
              </a:rPr>
              <a:t>Gramatyka historyczna Języka Polskiego</a:t>
            </a:r>
            <a:r>
              <a:rPr lang="pl-PL" sz="1800" b="0" i="0" u="none" strike="noStrike" baseline="0" dirty="0">
                <a:latin typeface="FreeSerif"/>
              </a:rPr>
              <a:t>. </a:t>
            </a:r>
            <a:r>
              <a:rPr lang="en-GB" sz="1800" b="0" i="0" u="none" strike="noStrike" baseline="0" dirty="0" err="1">
                <a:latin typeface="FreeSerif"/>
              </a:rPr>
              <a:t>Wydawnictwa</a:t>
            </a:r>
            <a:r>
              <a:rPr lang="en-GB" sz="1800" b="0" i="0" u="none" strike="noStrike" baseline="0" dirty="0">
                <a:latin typeface="FreeSerif"/>
              </a:rPr>
              <a:t> </a:t>
            </a:r>
            <a:r>
              <a:rPr lang="en-GB" sz="1800" b="0" i="0" u="none" strike="noStrike" baseline="0" dirty="0" err="1">
                <a:latin typeface="FreeSerif"/>
              </a:rPr>
              <a:t>Uniwersytetu</a:t>
            </a:r>
            <a:r>
              <a:rPr lang="en-GB" sz="1800" b="0" i="0" u="none" strike="noStrike" baseline="0" dirty="0">
                <a:latin typeface="FreeSerif"/>
              </a:rPr>
              <a:t> </a:t>
            </a:r>
            <a:r>
              <a:rPr lang="en-GB" sz="1800" b="0" i="0" u="none" strike="noStrike" baseline="0" dirty="0" err="1">
                <a:latin typeface="FreeSerif"/>
              </a:rPr>
              <a:t>Warszawskiego</a:t>
            </a:r>
            <a:r>
              <a:rPr lang="en-GB" sz="1800" b="0" i="0" u="none" strike="noStrike" baseline="0" dirty="0">
                <a:latin typeface="FreeSerif"/>
              </a:rPr>
              <a:t>.</a:t>
            </a:r>
            <a:r>
              <a:rPr lang="pl-PL" sz="1800" b="0" i="0" u="none" strike="noStrike" baseline="0" dirty="0">
                <a:latin typeface="FreeSerif"/>
              </a:rPr>
              <a:t> 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sz="1800" b="0" i="0" u="none" strike="noStrike" baseline="0" dirty="0">
                <a:latin typeface="FreeSerif"/>
              </a:rPr>
              <a:t>Gruszczyński, W., Adamiec, D., Bronikowska, R., &amp; Wieczorek, A. (2020). ELEKTRONICZNY KORPUS TEKSTÓW POLSKICH Z XVII I XVIII W. – PROBLEMY TEORETYCZNE </a:t>
            </a:r>
            <a:r>
              <a:rPr lang="en-GB" sz="1800" b="0" i="0" u="none" strike="noStrike" baseline="0" dirty="0">
                <a:latin typeface="FreeSerif"/>
              </a:rPr>
              <a:t>I WARSZTATOWE. (pp. 32–51).</a:t>
            </a:r>
            <a:r>
              <a:rPr lang="pl-PL" sz="1800" b="0" i="0" u="none" strike="noStrike" baseline="0" dirty="0">
                <a:latin typeface="FreeSerif"/>
              </a:rPr>
              <a:t> 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baseline="0" dirty="0" err="1">
                <a:latin typeface="FreeSerif"/>
              </a:rPr>
              <a:t>Hupkes</a:t>
            </a:r>
            <a:r>
              <a:rPr lang="en-GB" sz="1800" b="0" i="0" u="none" strike="noStrike" baseline="0" dirty="0">
                <a:latin typeface="FreeSerif"/>
              </a:rPr>
              <a:t>, D. &amp; Bod, R. (2016). POS-tagging of Historical Dutch. In </a:t>
            </a:r>
            <a:r>
              <a:rPr lang="en-GB" sz="1800" b="0" i="1" u="none" strike="noStrike" baseline="0" dirty="0">
                <a:latin typeface="FreeSerifItalic-Identity-H"/>
              </a:rPr>
              <a:t>LREC 2016: Tenth International</a:t>
            </a:r>
            <a:r>
              <a:rPr lang="pl-PL" sz="1800" b="0" i="1" u="none" strike="noStrike" baseline="0" dirty="0">
                <a:latin typeface="FreeSerifItalic-Identity-H"/>
              </a:rPr>
              <a:t> </a:t>
            </a:r>
            <a:r>
              <a:rPr lang="en-GB" sz="1800" b="0" i="1" u="none" strike="noStrike" baseline="0" dirty="0">
                <a:latin typeface="FreeSerifItalic-Identity-H"/>
              </a:rPr>
              <a:t>Conference on Language Resources and Evaluation </a:t>
            </a:r>
            <a:r>
              <a:rPr lang="en-GB" sz="1800" b="0" i="0" u="none" strike="noStrike" baseline="0" dirty="0">
                <a:latin typeface="FreeSerif"/>
              </a:rPr>
              <a:t>(pp. 77–82). Paris: European</a:t>
            </a:r>
            <a:r>
              <a:rPr lang="pl-PL" sz="1800" b="0" i="0" u="none" strike="noStrike" baseline="0" dirty="0">
                <a:latin typeface="FreeSerif"/>
              </a:rPr>
              <a:t> </a:t>
            </a:r>
            <a:r>
              <a:rPr lang="en-GB" sz="1800" b="0" i="0" u="none" strike="noStrike" baseline="0" dirty="0">
                <a:latin typeface="FreeSerif"/>
              </a:rPr>
              <a:t>Language Resources Association (ELRA).</a:t>
            </a:r>
            <a:r>
              <a:rPr lang="pl-PL" sz="1800" b="0" i="0" u="none" strike="noStrike" baseline="0" dirty="0">
                <a:latin typeface="FreeSerif"/>
              </a:rPr>
              <a:t> 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baseline="0" dirty="0">
                <a:latin typeface="FreeSerif"/>
              </a:rPr>
              <a:t>Johannsen, A., </a:t>
            </a:r>
            <a:r>
              <a:rPr lang="en-GB" sz="1800" b="0" i="0" u="none" strike="noStrike" baseline="0" dirty="0" err="1">
                <a:latin typeface="FreeSerif"/>
              </a:rPr>
              <a:t>Hovy</a:t>
            </a:r>
            <a:r>
              <a:rPr lang="en-GB" sz="1800" b="0" i="0" u="none" strike="noStrike" baseline="0" dirty="0">
                <a:latin typeface="FreeSerif"/>
              </a:rPr>
              <a:t>, D., &amp; </a:t>
            </a:r>
            <a:r>
              <a:rPr lang="en-GB" sz="1800" b="0" i="0" u="none" strike="noStrike" baseline="0" dirty="0" err="1">
                <a:latin typeface="FreeSerif"/>
              </a:rPr>
              <a:t>Søgaard</a:t>
            </a:r>
            <a:r>
              <a:rPr lang="en-GB" sz="1800" b="0" i="0" u="none" strike="noStrike" baseline="0" dirty="0">
                <a:latin typeface="FreeSerif"/>
              </a:rPr>
              <a:t>, A. (2015). Cross-lingual syntactic variation over age and</a:t>
            </a:r>
            <a:r>
              <a:rPr lang="pl-PL" sz="1800" b="0" i="0" u="none" strike="noStrike" baseline="0" dirty="0">
                <a:latin typeface="FreeSerif"/>
              </a:rPr>
              <a:t> </a:t>
            </a:r>
            <a:r>
              <a:rPr lang="en-GB" sz="1800" b="0" i="0" u="none" strike="noStrike" baseline="0" dirty="0">
                <a:latin typeface="FreeSerif"/>
              </a:rPr>
              <a:t>gender. In </a:t>
            </a:r>
            <a:r>
              <a:rPr lang="en-GB" sz="1800" b="0" i="1" u="none" strike="noStrike" baseline="0" dirty="0">
                <a:latin typeface="FreeSerifItalic-Identity-H"/>
              </a:rPr>
              <a:t>Proceedings of the Nineteenth Conference on Computational Natural Language</a:t>
            </a:r>
            <a:r>
              <a:rPr lang="pl-PL" sz="1800" b="0" i="1" u="none" strike="noStrike" baseline="0" dirty="0">
                <a:latin typeface="FreeSerifItalic-Identity-H"/>
              </a:rPr>
              <a:t> </a:t>
            </a:r>
            <a:r>
              <a:rPr lang="en-GB" sz="1800" b="0" i="1" u="none" strike="noStrike" baseline="0" dirty="0">
                <a:latin typeface="FreeSerifItalic-Identity-H"/>
              </a:rPr>
              <a:t>Learning </a:t>
            </a:r>
            <a:r>
              <a:rPr lang="en-GB" sz="1800" b="0" i="0" u="none" strike="noStrike" baseline="0" dirty="0">
                <a:latin typeface="FreeSerif"/>
              </a:rPr>
              <a:t>(pp. 103–112). Beijing, China: Association for Computational Linguistics.</a:t>
            </a:r>
            <a:r>
              <a:rPr lang="pl-PL" sz="1800" b="0" i="0" u="none" strike="noStrike" baseline="0" dirty="0">
                <a:latin typeface="FreeSerif"/>
              </a:rPr>
              <a:t> 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sz="1800" b="0" i="0" u="none" strike="noStrike" baseline="0" dirty="0">
                <a:latin typeface="FreeSerif"/>
              </a:rPr>
              <a:t>Kieraś, W. &amp; Woliński, M. (2017). Morfeusz 2 – analizator i generator fleksyjny dla języka polskiego. </a:t>
            </a:r>
            <a:r>
              <a:rPr lang="pl-PL" sz="1800" b="0" i="1" u="none" strike="noStrike" baseline="0" dirty="0">
                <a:latin typeface="FreeSerifItalic-Identity-H"/>
              </a:rPr>
              <a:t>Język Polski</a:t>
            </a:r>
            <a:r>
              <a:rPr lang="pl-PL" sz="1800" b="0" i="0" u="none" strike="noStrike" baseline="0" dirty="0">
                <a:latin typeface="FreeSerif"/>
              </a:rPr>
              <a:t>, XCVII(1), 75–83. 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Kłeczek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, D. (2021).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Dkleczek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/bert-base-polish-cased-v1 · hugging face. </a:t>
            </a:r>
            <a:r>
              <a:rPr lang="en-GB" sz="1800" b="0" i="0" u="none" strike="noStrike" baseline="0" dirty="0">
                <a:solidFill>
                  <a:srgbClr val="0000FF"/>
                </a:solidFill>
                <a:latin typeface="FreeMono-Identity-H"/>
                <a:hlinkClick r:id="rId2"/>
              </a:rPr>
              <a:t>https://huggingface.co/dkleczek/bert-base-polish-cased-v1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.</a:t>
            </a:r>
            <a:endParaRPr lang="pl-PL" sz="1800" b="0" i="0" u="none" strike="noStrike" baseline="0" dirty="0">
              <a:solidFill>
                <a:srgbClr val="000000"/>
              </a:solidFill>
              <a:latin typeface="FreeSerif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baseline="0" dirty="0">
                <a:latin typeface="FreeSerif"/>
              </a:rPr>
              <a:t>Manning, C., </a:t>
            </a:r>
            <a:r>
              <a:rPr lang="en-GB" sz="1800" b="0" i="0" u="none" strike="noStrike" baseline="0" dirty="0" err="1">
                <a:latin typeface="FreeSerif"/>
              </a:rPr>
              <a:t>Surdeanu</a:t>
            </a:r>
            <a:r>
              <a:rPr lang="en-GB" sz="1800" b="0" i="0" u="none" strike="noStrike" baseline="0" dirty="0">
                <a:latin typeface="FreeSerif"/>
              </a:rPr>
              <a:t>, M., Bauer, J., Finkel, J., </a:t>
            </a:r>
            <a:r>
              <a:rPr lang="en-GB" sz="1800" b="0" i="0" u="none" strike="noStrike" baseline="0" dirty="0" err="1">
                <a:latin typeface="FreeSerif"/>
              </a:rPr>
              <a:t>Bethard</a:t>
            </a:r>
            <a:r>
              <a:rPr lang="en-GB" sz="1800" b="0" i="0" u="none" strike="noStrike" baseline="0" dirty="0">
                <a:latin typeface="FreeSerif"/>
              </a:rPr>
              <a:t>, S., &amp; </a:t>
            </a:r>
            <a:r>
              <a:rPr lang="en-GB" sz="1800" b="0" i="0" u="none" strike="noStrike" baseline="0" dirty="0" err="1">
                <a:latin typeface="FreeSerif"/>
              </a:rPr>
              <a:t>McClosky</a:t>
            </a:r>
            <a:r>
              <a:rPr lang="en-GB" sz="1800" b="0" i="0" u="none" strike="noStrike" baseline="0" dirty="0">
                <a:latin typeface="FreeSerif"/>
              </a:rPr>
              <a:t>, D. (2014). The</a:t>
            </a:r>
            <a:r>
              <a:rPr lang="pl-PL" sz="1800" b="0" i="0" u="none" strike="noStrike" baseline="0" dirty="0">
                <a:latin typeface="FreeSerif"/>
              </a:rPr>
              <a:t> </a:t>
            </a:r>
            <a:r>
              <a:rPr lang="en-GB" sz="1800" b="0" i="0" u="none" strike="noStrike" baseline="0" dirty="0">
                <a:latin typeface="FreeSerif"/>
              </a:rPr>
              <a:t>Stanford </a:t>
            </a:r>
            <a:r>
              <a:rPr lang="en-GB" sz="1800" b="0" i="0" u="none" strike="noStrike" baseline="0" dirty="0" err="1">
                <a:latin typeface="FreeSerif"/>
              </a:rPr>
              <a:t>CoreNLP</a:t>
            </a:r>
            <a:r>
              <a:rPr lang="en-GB" sz="1800" b="0" i="0" u="none" strike="noStrike" baseline="0" dirty="0">
                <a:latin typeface="FreeSerif"/>
              </a:rPr>
              <a:t> natural language processing toolkit. In </a:t>
            </a:r>
            <a:r>
              <a:rPr lang="en-GB" sz="1800" b="0" i="1" u="none" strike="noStrike" baseline="0" dirty="0">
                <a:latin typeface="FreeSerifItalic-Identity-H"/>
              </a:rPr>
              <a:t>Proceedings of 52nd Annual</a:t>
            </a:r>
            <a:r>
              <a:rPr lang="pl-PL" sz="1800" b="0" i="1" u="none" strike="noStrike" baseline="0" dirty="0">
                <a:latin typeface="FreeSerifItalic-Identity-H"/>
              </a:rPr>
              <a:t> </a:t>
            </a:r>
            <a:r>
              <a:rPr lang="en-GB" sz="1800" b="0" i="1" u="none" strike="noStrike" baseline="0" dirty="0">
                <a:latin typeface="FreeSerifItalic-Identity-H"/>
              </a:rPr>
              <a:t>Meeting of the Association for Computational Linguistics: System Demonstrations </a:t>
            </a:r>
            <a:r>
              <a:rPr lang="en-GB" sz="1800" b="0" i="0" u="none" strike="noStrike" baseline="0" dirty="0">
                <a:latin typeface="FreeSerif"/>
              </a:rPr>
              <a:t>(pp. 55–60). Baltimore, Maryland: Association for Computational Linguistics.</a:t>
            </a:r>
            <a:r>
              <a:rPr lang="pl-PL" sz="1800" b="0" i="0" u="none" strike="noStrike" baseline="0" dirty="0">
                <a:latin typeface="FreeSerif"/>
              </a:rPr>
              <a:t> 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baseline="0" dirty="0">
                <a:latin typeface="FreeSerif"/>
              </a:rPr>
              <a:t>McKinney, W. (2010). Data Structures for Statistical Computing in Python. In </a:t>
            </a:r>
            <a:r>
              <a:rPr lang="en-GB" sz="1800" b="0" i="0" u="none" strike="noStrike" baseline="0" dirty="0" err="1">
                <a:latin typeface="FreeSerif"/>
              </a:rPr>
              <a:t>Stéfan</a:t>
            </a:r>
            <a:r>
              <a:rPr lang="en-GB" sz="1800" b="0" i="0" u="none" strike="noStrike" baseline="0" dirty="0">
                <a:latin typeface="FreeSerif"/>
              </a:rPr>
              <a:t> van der</a:t>
            </a:r>
            <a:r>
              <a:rPr lang="pl-PL" sz="1800" b="0" i="0" u="none" strike="noStrike" baseline="0" dirty="0">
                <a:latin typeface="FreeSerif"/>
              </a:rPr>
              <a:t> </a:t>
            </a:r>
            <a:r>
              <a:rPr lang="en-GB" sz="1800" b="0" i="0" u="none" strike="noStrike" baseline="0" dirty="0">
                <a:latin typeface="FreeSerif"/>
              </a:rPr>
              <a:t>Walt &amp; Jarrod Millman (Eds.), </a:t>
            </a:r>
            <a:r>
              <a:rPr lang="en-GB" sz="1800" b="0" i="1" u="none" strike="noStrike" baseline="0" dirty="0">
                <a:latin typeface="FreeSerifItalic-Identity-H"/>
              </a:rPr>
              <a:t>Proceedings of the 9th Python in Science Conference </a:t>
            </a:r>
            <a:r>
              <a:rPr lang="en-GB" sz="1800" b="0" i="0" u="none" strike="noStrike" baseline="0" dirty="0">
                <a:latin typeface="FreeSerif"/>
              </a:rPr>
              <a:t>(pp.</a:t>
            </a:r>
            <a:r>
              <a:rPr lang="pl-PL" sz="1800" b="0" i="0" u="none" strike="noStrike" baseline="0" dirty="0">
                <a:latin typeface="FreeSerif"/>
              </a:rPr>
              <a:t> </a:t>
            </a:r>
            <a:r>
              <a:rPr lang="en-GB" sz="1800" b="0" i="0" u="none" strike="noStrike" baseline="0" dirty="0">
                <a:latin typeface="FreeSerif"/>
              </a:rPr>
              <a:t>56 – 61).</a:t>
            </a:r>
            <a:endParaRPr lang="pl-PL" dirty="0">
              <a:latin typeface="FreeSerif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baseline="0" dirty="0">
                <a:latin typeface="FreeSerif"/>
              </a:rPr>
              <a:t>Mueller, T., Schmid, H., &amp; </a:t>
            </a:r>
            <a:r>
              <a:rPr lang="en-GB" sz="1800" b="0" i="0" u="none" strike="noStrike" baseline="0" dirty="0" err="1">
                <a:latin typeface="FreeSerif"/>
              </a:rPr>
              <a:t>Schütze</a:t>
            </a:r>
            <a:r>
              <a:rPr lang="en-GB" sz="1800" b="0" i="0" u="none" strike="noStrike" baseline="0" dirty="0">
                <a:latin typeface="FreeSerif"/>
              </a:rPr>
              <a:t>, H. (2013). Efficient higher-order CRFs for morphological</a:t>
            </a:r>
            <a:r>
              <a:rPr lang="pl-PL" sz="1800" b="0" i="0" u="none" strike="noStrike" baseline="0" dirty="0">
                <a:latin typeface="FreeSerif"/>
              </a:rPr>
              <a:t> </a:t>
            </a:r>
            <a:r>
              <a:rPr lang="en-GB" sz="1800" b="0" i="0" u="none" strike="noStrike" baseline="0" dirty="0">
                <a:latin typeface="FreeSerif"/>
              </a:rPr>
              <a:t>tagging. In </a:t>
            </a:r>
            <a:r>
              <a:rPr lang="en-GB" sz="1800" b="0" i="1" u="none" strike="noStrike" baseline="0" dirty="0">
                <a:latin typeface="FreeSerifItalic-Identity-H"/>
              </a:rPr>
              <a:t>Proceedings of the 2013 Conference on Empirical Methods in Natural</a:t>
            </a:r>
            <a:r>
              <a:rPr lang="pl-PL" sz="1800" b="0" i="1" u="none" strike="noStrike" baseline="0" dirty="0">
                <a:latin typeface="FreeSerifItalic-Identity-H"/>
              </a:rPr>
              <a:t> </a:t>
            </a:r>
            <a:r>
              <a:rPr lang="en-GB" sz="1800" b="0" i="1" u="none" strike="noStrike" baseline="0" dirty="0">
                <a:latin typeface="FreeSerifItalic-Identity-H"/>
              </a:rPr>
              <a:t>Language Processing </a:t>
            </a:r>
            <a:r>
              <a:rPr lang="en-GB" sz="1800" b="0" i="0" u="none" strike="noStrike" baseline="0" dirty="0">
                <a:latin typeface="FreeSerif"/>
              </a:rPr>
              <a:t>(pp. 322–332). Seattle, Washington, USA: Association for Computational</a:t>
            </a:r>
            <a:r>
              <a:rPr lang="pl-PL" sz="1800" b="0" i="0" u="none" strike="noStrike" baseline="0" dirty="0">
                <a:latin typeface="FreeSerif"/>
              </a:rPr>
              <a:t> </a:t>
            </a:r>
            <a:r>
              <a:rPr lang="en-GB" sz="1800" b="0" i="0" u="none" strike="noStrike" baseline="0" dirty="0">
                <a:latin typeface="FreeSerif"/>
              </a:rPr>
              <a:t>Linguistics.</a:t>
            </a:r>
            <a:r>
              <a:rPr lang="pl-PL" sz="1800" b="0" i="0" u="none" strike="noStrike" baseline="0" dirty="0">
                <a:latin typeface="FreeSerif"/>
              </a:rPr>
              <a:t> 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sz="1800" b="0" i="0" u="none" strike="noStrike" baseline="0" dirty="0">
                <a:solidFill>
                  <a:srgbClr val="000000"/>
                </a:solidFill>
                <a:latin typeface="FreeSerif"/>
              </a:rPr>
              <a:t>Ossolineum (n.d.). Katalogi Ossolineum. </a:t>
            </a:r>
            <a:r>
              <a:rPr lang="it-IT" sz="1800" b="0" i="0" u="none" strike="noStrike" baseline="0" dirty="0">
                <a:solidFill>
                  <a:srgbClr val="0000FF"/>
                </a:solidFill>
                <a:latin typeface="FreeMono-Identity-H"/>
                <a:hlinkClick r:id="rId3"/>
              </a:rPr>
              <a:t>https://katalogi.ossolineum.pl/</a:t>
            </a:r>
            <a:r>
              <a:rPr lang="pl-PL" sz="1800" b="0" i="0" u="none" strike="noStrike" baseline="0" dirty="0">
                <a:solidFill>
                  <a:srgbClr val="0000FF"/>
                </a:solidFill>
                <a:latin typeface="FreeMono-Identity-H"/>
              </a:rPr>
              <a:t>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FreeSerif"/>
              </a:rPr>
              <a:t>. Accessed: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03.04.2023. </a:t>
            </a:r>
            <a:endParaRPr lang="pl-PL" sz="1800" b="0" i="0" u="none" strike="noStrike" baseline="0" dirty="0">
              <a:solidFill>
                <a:srgbClr val="000000"/>
              </a:solidFill>
              <a:latin typeface="FreeSerif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baseline="0" dirty="0" err="1">
                <a:latin typeface="FreeSerif"/>
              </a:rPr>
              <a:t>Pedregosa</a:t>
            </a:r>
            <a:r>
              <a:rPr lang="en-GB" sz="1800" b="0" i="0" u="none" strike="noStrike" baseline="0" dirty="0">
                <a:latin typeface="FreeSerif"/>
              </a:rPr>
              <a:t>, F., </a:t>
            </a:r>
            <a:r>
              <a:rPr lang="en-GB" sz="1800" b="0" i="0" u="none" strike="noStrike" baseline="0" dirty="0" err="1">
                <a:latin typeface="FreeSerif"/>
              </a:rPr>
              <a:t>Varoquaux</a:t>
            </a:r>
            <a:r>
              <a:rPr lang="en-GB" sz="1800" b="0" i="0" u="none" strike="noStrike" baseline="0" dirty="0">
                <a:latin typeface="FreeSerif"/>
              </a:rPr>
              <a:t>, G., </a:t>
            </a:r>
            <a:r>
              <a:rPr lang="en-GB" sz="1800" b="0" i="0" u="none" strike="noStrike" baseline="0" dirty="0" err="1">
                <a:latin typeface="FreeSerif"/>
              </a:rPr>
              <a:t>Gramfort</a:t>
            </a:r>
            <a:r>
              <a:rPr lang="en-GB" sz="1800" b="0" i="0" u="none" strike="noStrike" baseline="0" dirty="0">
                <a:latin typeface="FreeSerif"/>
              </a:rPr>
              <a:t>, A., Michel, V., </a:t>
            </a:r>
            <a:r>
              <a:rPr lang="en-GB" sz="1800" b="0" i="0" u="none" strike="noStrike" baseline="0" dirty="0" err="1">
                <a:latin typeface="FreeSerif"/>
              </a:rPr>
              <a:t>Thirion</a:t>
            </a:r>
            <a:r>
              <a:rPr lang="en-GB" sz="1800" b="0" i="0" u="none" strike="noStrike" baseline="0" dirty="0">
                <a:latin typeface="FreeSerif"/>
              </a:rPr>
              <a:t>, B., Grisel, O., Blondel, M.,</a:t>
            </a:r>
            <a:r>
              <a:rPr lang="pl-PL" sz="1800" b="0" i="0" u="none" strike="noStrike" baseline="0" dirty="0">
                <a:latin typeface="FreeSerif"/>
              </a:rPr>
              <a:t> </a:t>
            </a:r>
            <a:r>
              <a:rPr lang="en-GB" sz="1800" b="0" i="0" u="none" strike="noStrike" baseline="0" dirty="0" err="1">
                <a:latin typeface="FreeSerif"/>
              </a:rPr>
              <a:t>Prettenhofer</a:t>
            </a:r>
            <a:r>
              <a:rPr lang="en-GB" sz="1800" b="0" i="0" u="none" strike="noStrike" baseline="0" dirty="0">
                <a:latin typeface="FreeSerif"/>
              </a:rPr>
              <a:t>, P., Weiss, R., </a:t>
            </a:r>
            <a:r>
              <a:rPr lang="en-GB" sz="1800" b="0" i="0" u="none" strike="noStrike" baseline="0" dirty="0" err="1">
                <a:latin typeface="FreeSerif"/>
              </a:rPr>
              <a:t>Dubourg</a:t>
            </a:r>
            <a:r>
              <a:rPr lang="en-GB" sz="1800" b="0" i="0" u="none" strike="noStrike" baseline="0" dirty="0">
                <a:latin typeface="FreeSerif"/>
              </a:rPr>
              <a:t>, V., </a:t>
            </a:r>
            <a:r>
              <a:rPr lang="en-GB" sz="1800" b="0" i="0" u="none" strike="noStrike" baseline="0" dirty="0" err="1">
                <a:latin typeface="FreeSerif"/>
              </a:rPr>
              <a:t>Vanderplas</a:t>
            </a:r>
            <a:r>
              <a:rPr lang="en-GB" sz="1800" b="0" i="0" u="none" strike="noStrike" baseline="0" dirty="0">
                <a:latin typeface="FreeSerif"/>
              </a:rPr>
              <a:t>, J., </a:t>
            </a:r>
            <a:r>
              <a:rPr lang="en-GB" sz="1800" b="0" i="0" u="none" strike="noStrike" baseline="0" dirty="0" err="1">
                <a:latin typeface="FreeSerif"/>
              </a:rPr>
              <a:t>Passos</a:t>
            </a:r>
            <a:r>
              <a:rPr lang="en-GB" sz="1800" b="0" i="0" u="none" strike="noStrike" baseline="0" dirty="0">
                <a:latin typeface="FreeSerif"/>
              </a:rPr>
              <a:t>, A., </a:t>
            </a:r>
            <a:r>
              <a:rPr lang="en-GB" sz="1800" b="0" i="0" u="none" strike="noStrike" baseline="0" dirty="0" err="1">
                <a:latin typeface="FreeSerif"/>
              </a:rPr>
              <a:t>Cournapeau</a:t>
            </a:r>
            <a:r>
              <a:rPr lang="en-GB" sz="1800" b="0" i="0" u="none" strike="noStrike" baseline="0" dirty="0">
                <a:latin typeface="FreeSerif"/>
              </a:rPr>
              <a:t>, D.,</a:t>
            </a:r>
            <a:r>
              <a:rPr lang="pl-PL" sz="1800" b="0" i="0" u="none" strike="noStrike" baseline="0" dirty="0">
                <a:latin typeface="FreeSerif"/>
              </a:rPr>
              <a:t> </a:t>
            </a:r>
            <a:r>
              <a:rPr lang="en-GB" sz="1800" b="0" i="0" u="none" strike="noStrike" baseline="0" dirty="0" err="1">
                <a:latin typeface="FreeSerif"/>
              </a:rPr>
              <a:t>Brucher</a:t>
            </a:r>
            <a:r>
              <a:rPr lang="en-GB" sz="1800" b="0" i="0" u="none" strike="noStrike" baseline="0" dirty="0">
                <a:latin typeface="FreeSerif"/>
              </a:rPr>
              <a:t>, M., Perrot, M., &amp; </a:t>
            </a:r>
            <a:r>
              <a:rPr lang="en-GB" sz="1800" b="0" i="0" u="none" strike="noStrike" baseline="0" dirty="0" err="1">
                <a:latin typeface="FreeSerif"/>
              </a:rPr>
              <a:t>Duchesnay</a:t>
            </a:r>
            <a:r>
              <a:rPr lang="en-GB" sz="1800" b="0" i="0" u="none" strike="noStrike" baseline="0" dirty="0">
                <a:latin typeface="FreeSerif"/>
              </a:rPr>
              <a:t>, E. (2011). Scikit-learn: Machine learning in</a:t>
            </a:r>
            <a:r>
              <a:rPr lang="pl-PL" sz="1800" b="0" i="0" u="none" strike="noStrike" baseline="0" dirty="0">
                <a:latin typeface="FreeSerif"/>
              </a:rPr>
              <a:t> </a:t>
            </a:r>
            <a:r>
              <a:rPr lang="en-GB" sz="1800" b="0" i="0" u="none" strike="noStrike" baseline="0" dirty="0">
                <a:latin typeface="FreeSerif"/>
              </a:rPr>
              <a:t>Python. </a:t>
            </a:r>
            <a:r>
              <a:rPr lang="en-GB" sz="1800" b="0" i="1" u="none" strike="noStrike" baseline="0" dirty="0">
                <a:latin typeface="FreeSerifItalic-Identity-H"/>
              </a:rPr>
              <a:t>Journal of Machine Learning Research</a:t>
            </a:r>
            <a:r>
              <a:rPr lang="en-GB" sz="1800" b="0" i="0" u="none" strike="noStrike" baseline="0" dirty="0">
                <a:latin typeface="FreeSerif"/>
              </a:rPr>
              <a:t>, 12, 2825–2830.</a:t>
            </a:r>
            <a:r>
              <a:rPr lang="pl-PL" sz="1800" b="0" i="0" u="none" strike="noStrike" baseline="0" dirty="0">
                <a:latin typeface="FreeSerif"/>
              </a:rPr>
              <a:t> 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sz="1800" b="0" i="0" u="none" strike="noStrike" baseline="0" dirty="0">
                <a:latin typeface="FreeSerif"/>
              </a:rPr>
              <a:t>Przepiórkowski, A., Bańko, M., Górski, R. L., &amp; Lewandowska-Tomaszczyk, B., Eds. (2012). </a:t>
            </a:r>
            <a:r>
              <a:rPr lang="pl-PL" sz="1800" b="0" i="1" u="none" strike="noStrike" baseline="0" dirty="0">
                <a:latin typeface="FreeSerifItalic-Identity-H"/>
              </a:rPr>
              <a:t>Narodowy Korpus Języka Polskiego</a:t>
            </a:r>
            <a:r>
              <a:rPr lang="pl-PL" sz="1800" b="0" i="0" u="none" strike="noStrike" baseline="0" dirty="0">
                <a:latin typeface="FreeSerif"/>
              </a:rPr>
              <a:t>. Wydawnictwo Naukowe PWN.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PWN (n.d.). Słownik języka polskiego. </a:t>
            </a:r>
            <a:r>
              <a:rPr lang="pl-PL" sz="1800" b="0" i="0" u="none" strike="noStrike" baseline="0" dirty="0">
                <a:solidFill>
                  <a:srgbClr val="0000FF"/>
                </a:solidFill>
                <a:latin typeface="FreeMono-Identity-H"/>
                <a:hlinkClick r:id="rId4"/>
              </a:rPr>
              <a:t>https://sjp.pwn.pl/</a:t>
            </a:r>
            <a:r>
              <a:rPr lang="pl-PL" sz="1800" b="0" i="0" u="none" strike="noStrike" baseline="0" dirty="0">
                <a:solidFill>
                  <a:srgbClr val="0000FF"/>
                </a:solidFill>
                <a:latin typeface="FreeMono-Identity-H"/>
              </a:rPr>
              <a:t> 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. Accessed: 04.04.2023.</a:t>
            </a:r>
            <a:endParaRPr lang="pl-PL" dirty="0">
              <a:solidFill>
                <a:srgbClr val="000000"/>
              </a:solidFill>
              <a:latin typeface="FreeSerif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baseline="0" dirty="0">
                <a:latin typeface="FreeSerif"/>
              </a:rPr>
              <a:t>PWN Editorial Team (n.d.). </a:t>
            </a:r>
            <a:r>
              <a:rPr lang="en-GB" sz="1800" b="0" i="0" u="none" strike="noStrike" baseline="0" dirty="0" err="1">
                <a:latin typeface="FreeSerif"/>
              </a:rPr>
              <a:t>około</a:t>
            </a:r>
            <a:r>
              <a:rPr lang="en-GB" sz="1800" b="0" i="0" u="none" strike="noStrike" baseline="0" dirty="0">
                <a:latin typeface="FreeSerif"/>
              </a:rPr>
              <a:t> - </a:t>
            </a:r>
            <a:r>
              <a:rPr lang="en-GB" sz="1800" b="0" i="0" u="none" strike="noStrike" baseline="0" dirty="0" err="1">
                <a:latin typeface="FreeSerif"/>
              </a:rPr>
              <a:t>definicja</a:t>
            </a:r>
            <a:r>
              <a:rPr lang="en-GB" sz="1800" b="0" i="0" u="none" strike="noStrike" baseline="0" dirty="0">
                <a:latin typeface="FreeSerif"/>
              </a:rPr>
              <a:t>, </a:t>
            </a:r>
            <a:r>
              <a:rPr lang="en-GB" sz="1800" b="0" i="0" u="none" strike="noStrike" baseline="0" dirty="0" err="1">
                <a:latin typeface="FreeSerif"/>
              </a:rPr>
              <a:t>synonimy</a:t>
            </a:r>
            <a:r>
              <a:rPr lang="en-GB" sz="1800" b="0" i="0" u="none" strike="noStrike" baseline="0" dirty="0">
                <a:latin typeface="FreeSerif"/>
              </a:rPr>
              <a:t>, </a:t>
            </a:r>
            <a:r>
              <a:rPr lang="en-GB" sz="1800" b="0" i="0" u="none" strike="noStrike" baseline="0" dirty="0" err="1">
                <a:latin typeface="FreeSerif"/>
              </a:rPr>
              <a:t>przykłady</a:t>
            </a:r>
            <a:r>
              <a:rPr lang="en-GB" sz="1800" b="0" i="0" u="none" strike="noStrike" baseline="0" dirty="0">
                <a:latin typeface="FreeSerif"/>
              </a:rPr>
              <a:t> </a:t>
            </a:r>
            <a:r>
              <a:rPr lang="en-GB" sz="1800" b="0" i="0" u="none" strike="noStrike" baseline="0" dirty="0" err="1">
                <a:latin typeface="FreeSerif"/>
              </a:rPr>
              <a:t>użycia</a:t>
            </a:r>
            <a:r>
              <a:rPr lang="en-GB" sz="1800" b="0" i="0" u="none" strike="noStrike" baseline="0" dirty="0">
                <a:latin typeface="FreeSerif"/>
              </a:rPr>
              <a:t>. Accessed: 05.04.2022.</a:t>
            </a:r>
            <a:r>
              <a:rPr lang="pl-PL" sz="1800" b="0" i="0" u="none" strike="noStrike" baseline="0" dirty="0">
                <a:latin typeface="FreeSerif"/>
              </a:rPr>
              <a:t> 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sz="1800" b="0" i="0" u="none" strike="noStrike" baseline="0" dirty="0">
                <a:latin typeface="FreeSerif"/>
              </a:rPr>
              <a:t>Pęzik, P. (2012). Wyszukiwarka PELCRA dla danych NKJP. In A. Przepiórkowski, M. Bańko, R. L. Górski, &amp; B. Lewandowska-Tomaszczyk (Eds.), </a:t>
            </a:r>
            <a:r>
              <a:rPr lang="pl-PL" sz="1800" b="0" i="1" u="none" strike="noStrike" baseline="0" dirty="0">
                <a:latin typeface="FreeSerifItalic-Identity-H"/>
              </a:rPr>
              <a:t>Narodowy Korpus Jezyka Polskiego </a:t>
            </a:r>
            <a:r>
              <a:rPr lang="en-GB" sz="1800" b="0" i="0" u="none" strike="noStrike" baseline="0" dirty="0">
                <a:latin typeface="FreeSerif"/>
              </a:rPr>
              <a:t>(pp. 253–273). </a:t>
            </a:r>
            <a:r>
              <a:rPr lang="en-GB" sz="1800" b="0" i="0" u="none" strike="noStrike" baseline="0" dirty="0" err="1">
                <a:latin typeface="FreeSerif"/>
              </a:rPr>
              <a:t>Wydawnictwo</a:t>
            </a:r>
            <a:r>
              <a:rPr lang="en-GB" sz="1800" b="0" i="0" u="none" strike="noStrike" baseline="0" dirty="0">
                <a:latin typeface="FreeSerif"/>
              </a:rPr>
              <a:t> PWN.</a:t>
            </a:r>
            <a:r>
              <a:rPr lang="pl-PL" sz="1800" b="0" i="0" u="none" strike="noStrike" baseline="0" dirty="0">
                <a:latin typeface="FreeSerif"/>
              </a:rPr>
              <a:t> 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baseline="0" dirty="0">
                <a:latin typeface="FreeSerif"/>
              </a:rPr>
              <a:t>Qi, P., Zhang, Y., Zhang, Y., Bolton, J., &amp; Manning, C. D. (2020). Stanza: A Python natural</a:t>
            </a:r>
            <a:r>
              <a:rPr lang="pl-PL" sz="1800" b="0" i="0" u="none" strike="noStrike" baseline="0" dirty="0">
                <a:latin typeface="FreeSerif"/>
              </a:rPr>
              <a:t> </a:t>
            </a:r>
            <a:r>
              <a:rPr lang="en-GB" sz="1800" b="0" i="0" u="none" strike="noStrike" baseline="0" dirty="0">
                <a:latin typeface="FreeSerif"/>
              </a:rPr>
              <a:t>language processing toolkit for many human languages. In </a:t>
            </a:r>
            <a:r>
              <a:rPr lang="en-GB" sz="1800" b="0" i="1" u="none" strike="noStrike" baseline="0" dirty="0">
                <a:latin typeface="FreeSerifItalic-Identity-H"/>
              </a:rPr>
              <a:t>Proceedings of the 58th Annual</a:t>
            </a:r>
            <a:r>
              <a:rPr lang="pl-PL" sz="1800" b="0" i="1" u="none" strike="noStrike" baseline="0" dirty="0">
                <a:latin typeface="FreeSerifItalic-Identity-H"/>
              </a:rPr>
              <a:t> </a:t>
            </a:r>
            <a:r>
              <a:rPr lang="en-GB" sz="1800" b="0" i="1" u="none" strike="noStrike" baseline="0" dirty="0">
                <a:latin typeface="FreeSerifItalic-Identity-H"/>
              </a:rPr>
              <a:t>Meeting of the Association for Computational Linguistics: System Demonstrations</a:t>
            </a:r>
            <a:r>
              <a:rPr lang="en-GB" sz="1800" b="0" i="0" u="none" strike="noStrike" baseline="0" dirty="0">
                <a:latin typeface="FreeSerif"/>
              </a:rPr>
              <a:t>.</a:t>
            </a:r>
            <a:r>
              <a:rPr lang="pl-PL" sz="1800" b="0" i="0" u="none" strike="noStrike" baseline="0" dirty="0">
                <a:latin typeface="FreeSerif"/>
              </a:rPr>
              <a:t> 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baseline="0" dirty="0" err="1">
                <a:latin typeface="FreeSerif"/>
              </a:rPr>
              <a:t>Rayson</a:t>
            </a:r>
            <a:r>
              <a:rPr lang="en-GB" sz="1800" b="0" i="0" u="none" strike="noStrike" baseline="0" dirty="0">
                <a:latin typeface="FreeSerif"/>
              </a:rPr>
              <a:t>, P., Archer, D., Baron, A., Culpeper, J., &amp; Smith, N. (2007). Tagging the Bard: Evaluating</a:t>
            </a:r>
            <a:r>
              <a:rPr lang="pl-PL" sz="1800" b="0" i="0" u="none" strike="noStrike" baseline="0" dirty="0">
                <a:latin typeface="FreeSerif"/>
              </a:rPr>
              <a:t> </a:t>
            </a:r>
            <a:r>
              <a:rPr lang="en-GB" sz="1800" b="0" i="0" u="none" strike="noStrike" baseline="0" dirty="0">
                <a:latin typeface="FreeSerif"/>
              </a:rPr>
              <a:t>the accuracy of a modern POS tagger on Early Modern English corpora.</a:t>
            </a:r>
            <a:r>
              <a:rPr lang="pl-PL" sz="1800" b="0" i="0" u="none" strike="noStrike" baseline="0" dirty="0">
                <a:latin typeface="FreeSerif"/>
              </a:rPr>
              <a:t> 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sz="1800" b="0" i="0" u="none" strike="noStrike" baseline="0" dirty="0">
                <a:latin typeface="FreeSerif"/>
              </a:rPr>
              <a:t>Saloni, Z., Woliński, M., Wołosz, R., Gruszczyński, W., &amp; Skowrońska, D. (2015). </a:t>
            </a:r>
            <a:r>
              <a:rPr lang="pl-PL" sz="1800" b="0" i="1" u="none" strike="noStrike" baseline="0" dirty="0">
                <a:latin typeface="FreeSerifItalic-Identity-H"/>
              </a:rPr>
              <a:t>Słownik gramatyczny języka polskiego</a:t>
            </a:r>
            <a:r>
              <a:rPr lang="pl-PL" sz="1800" b="0" i="0" u="none" strike="noStrike" baseline="0" dirty="0">
                <a:latin typeface="FreeSerif"/>
              </a:rPr>
              <a:t>. Warsaw, 3rd edition.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sz="1800" b="0" i="0" u="none" strike="noStrike" baseline="0" dirty="0">
                <a:latin typeface="FreeSerif"/>
              </a:rPr>
              <a:t>The </a:t>
            </a:r>
            <a:r>
              <a:rPr lang="pt-BR" sz="1800" b="0" i="0" u="none" strike="noStrike" baseline="0" dirty="0">
                <a:latin typeface="FreeSerif"/>
              </a:rPr>
              <a:t>pandas development team (2020). pandas-dev/pandas: Pandas.</a:t>
            </a:r>
            <a:r>
              <a:rPr lang="pl-PL" sz="1800" b="0" i="0" u="none" strike="noStrike" baseline="0" dirty="0">
                <a:latin typeface="FreeSerif"/>
              </a:rPr>
              <a:t> 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baseline="0" dirty="0">
                <a:latin typeface="FreeSerif"/>
              </a:rPr>
              <a:t>The University of Sheffield (n.d.). Universal dependencies POS tagger for pl / Polish. Accessed:</a:t>
            </a:r>
            <a:r>
              <a:rPr lang="pl-PL" sz="1800" b="0" i="0" u="none" strike="noStrike" baseline="0" dirty="0">
                <a:latin typeface="FreeSerif"/>
              </a:rPr>
              <a:t> </a:t>
            </a:r>
            <a:r>
              <a:rPr lang="en-GB" sz="1800" b="0" i="0" u="none" strike="noStrike" baseline="0" dirty="0">
                <a:latin typeface="FreeSerif"/>
              </a:rPr>
              <a:t>29.12.2022.</a:t>
            </a:r>
            <a:r>
              <a:rPr lang="pl-PL" sz="1800" b="0" i="0" u="none" strike="noStrike" baseline="0" dirty="0">
                <a:latin typeface="FreeSerif"/>
              </a:rPr>
              <a:t> 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Universal Dependencies (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n.d.a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). UD for Polish. </a:t>
            </a:r>
            <a:r>
              <a:rPr lang="en-GB" sz="1800" b="0" i="0" u="none" strike="noStrike" baseline="0" dirty="0">
                <a:solidFill>
                  <a:srgbClr val="0000FF"/>
                </a:solidFill>
                <a:latin typeface="FreeMono-Identity-H"/>
                <a:hlinkClick r:id="rId5"/>
              </a:rPr>
              <a:t>https://universaldependencies.org/pl/index.html</a:t>
            </a:r>
            <a:r>
              <a:rPr lang="pl-PL" sz="1800" b="0" i="0" u="none" strike="noStrike" baseline="0" dirty="0">
                <a:solidFill>
                  <a:srgbClr val="0000FF"/>
                </a:solidFill>
                <a:latin typeface="FreeMono-Identity-H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. Accessed: 04.04.2023.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Universal Dependencies (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n.d.b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). Universal Dependencies. </a:t>
            </a:r>
            <a:r>
              <a:rPr lang="en-GB" sz="1800" b="0" i="0" u="none" strike="noStrike" baseline="0" dirty="0">
                <a:solidFill>
                  <a:srgbClr val="0000FF"/>
                </a:solidFill>
                <a:latin typeface="FreeMono-Identity-H"/>
                <a:hlinkClick r:id="rId6"/>
              </a:rPr>
              <a:t>https://universaldependencies.org/treebanks/pl-comparison.html</a:t>
            </a:r>
            <a:r>
              <a:rPr lang="pl-PL" sz="1800" b="0" i="0" u="none" strike="noStrike" baseline="0" dirty="0">
                <a:solidFill>
                  <a:srgbClr val="0000FF"/>
                </a:solidFill>
                <a:latin typeface="FreeMono-Identity-H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.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Accessed: 04.04.2023.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Universal Dependencies (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FreeSerif"/>
              </a:rPr>
              <a:t>n.d.c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FreeSerif"/>
              </a:rPr>
              <a:t>). Universal POS tags. </a:t>
            </a:r>
            <a:r>
              <a:rPr lang="en-GB" sz="1800" b="0" i="0" u="none" strike="noStrike" baseline="0" dirty="0">
                <a:solidFill>
                  <a:srgbClr val="0000FF"/>
                </a:solidFill>
                <a:latin typeface="FreeMono-Identity-H"/>
                <a:hlinkClick r:id="rId7"/>
              </a:rPr>
              <a:t>https://</a:t>
            </a:r>
            <a:r>
              <a:rPr lang="es-ES" sz="1800" b="0" i="0" u="none" strike="noStrike" baseline="0" dirty="0">
                <a:solidFill>
                  <a:srgbClr val="0000FF"/>
                </a:solidFill>
                <a:latin typeface="FreeMono-Identity-H"/>
                <a:hlinkClick r:id="rId7"/>
              </a:rPr>
              <a:t>universaldependencies.org/u/</a:t>
            </a:r>
            <a:r>
              <a:rPr lang="es-ES" sz="1800" b="0" i="0" u="none" strike="noStrike" baseline="0" dirty="0" err="1">
                <a:solidFill>
                  <a:srgbClr val="0000FF"/>
                </a:solidFill>
                <a:latin typeface="FreeMono-Identity-H"/>
                <a:hlinkClick r:id="rId7"/>
              </a:rPr>
              <a:t>pos</a:t>
            </a:r>
            <a:r>
              <a:rPr lang="es-ES" sz="1800" b="0" i="0" u="none" strike="noStrike" baseline="0" dirty="0">
                <a:solidFill>
                  <a:srgbClr val="0000FF"/>
                </a:solidFill>
                <a:latin typeface="FreeMono-Identity-H"/>
                <a:hlinkClick r:id="rId7"/>
              </a:rPr>
              <a:t>/</a:t>
            </a:r>
            <a:r>
              <a:rPr lang="pl-PL" sz="1800" b="0" i="0" u="none" strike="noStrike" baseline="0" dirty="0">
                <a:solidFill>
                  <a:srgbClr val="0000FF"/>
                </a:solidFill>
                <a:latin typeface="FreeMono-Identity-H"/>
              </a:rPr>
              <a:t>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FreeSerif"/>
              </a:rPr>
              <a:t>. 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FreeSerif"/>
              </a:rPr>
              <a:t>Accessed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FreeSerif"/>
              </a:rPr>
              <a:t>: 17.04.2023.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FreeSerif"/>
              </a:rPr>
              <a:t> 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baseline="0" dirty="0" err="1">
                <a:latin typeface="FreeSerif"/>
              </a:rPr>
              <a:t>Waszczuk</a:t>
            </a:r>
            <a:r>
              <a:rPr lang="en-GB" sz="1800" b="0" i="0" u="none" strike="noStrike" baseline="0" dirty="0">
                <a:latin typeface="FreeSerif"/>
              </a:rPr>
              <a:t>, J. (2012). Harnessing the CRF complexity with domain-specific constraints. </a:t>
            </a:r>
            <a:r>
              <a:rPr lang="pl-PL" sz="1800" b="0" i="0" u="none" strike="noStrike" baseline="0" dirty="0">
                <a:latin typeface="FreeSerif"/>
              </a:rPr>
              <a:t>T</a:t>
            </a:r>
            <a:r>
              <a:rPr lang="en-GB" sz="1800" b="0" i="0" u="none" strike="noStrike" baseline="0" dirty="0">
                <a:latin typeface="FreeSerif"/>
              </a:rPr>
              <a:t>he case</a:t>
            </a:r>
            <a:r>
              <a:rPr lang="pl-PL" sz="1800" b="0" i="0" u="none" strike="noStrike" baseline="0" dirty="0">
                <a:latin typeface="FreeSerif"/>
              </a:rPr>
              <a:t> </a:t>
            </a:r>
            <a:r>
              <a:rPr lang="en-GB" sz="1800" b="0" i="0" u="none" strike="noStrike" baseline="0" dirty="0">
                <a:latin typeface="FreeSerif"/>
              </a:rPr>
              <a:t>of morphosyntactic tagging of a highly inflected language. In </a:t>
            </a:r>
            <a:r>
              <a:rPr lang="en-GB" sz="1800" b="0" i="1" u="none" strike="noStrike" baseline="0" dirty="0">
                <a:latin typeface="FreeSerifItalic-Identity-H"/>
              </a:rPr>
              <a:t>Proceedings of COLING</a:t>
            </a:r>
            <a:r>
              <a:rPr lang="pl-PL" sz="1800" b="0" i="1" u="none" strike="noStrike" baseline="0" dirty="0">
                <a:latin typeface="FreeSerifItalic-Identity-H"/>
              </a:rPr>
              <a:t> </a:t>
            </a:r>
            <a:r>
              <a:rPr lang="en-GB" sz="1800" b="0" i="1" u="none" strike="noStrike" baseline="0" dirty="0">
                <a:latin typeface="FreeSerifItalic-Identity-H"/>
              </a:rPr>
              <a:t>2012 </a:t>
            </a:r>
            <a:r>
              <a:rPr lang="en-GB" sz="1800" b="0" i="0" u="none" strike="noStrike" baseline="0" dirty="0">
                <a:latin typeface="FreeSerif"/>
              </a:rPr>
              <a:t>(pp. 2789–2804). Mumbai, India: The COLING 2012 Organizing Committee.</a:t>
            </a:r>
            <a:r>
              <a:rPr lang="pl-PL" sz="1800" b="0" i="0" u="none" strike="noStrike" baseline="0" dirty="0">
                <a:latin typeface="FreeSerif"/>
              </a:rPr>
              <a:t> 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baseline="0" dirty="0" err="1">
                <a:latin typeface="FreeSerif"/>
              </a:rPr>
              <a:t>Waszczuk</a:t>
            </a:r>
            <a:r>
              <a:rPr lang="en-GB" sz="1800" b="0" i="0" u="none" strike="noStrike" baseline="0" dirty="0">
                <a:latin typeface="FreeSerif"/>
              </a:rPr>
              <a:t>, J., </a:t>
            </a:r>
            <a:r>
              <a:rPr lang="en-GB" sz="1800" b="0" i="0" u="none" strike="noStrike" baseline="0" dirty="0" err="1">
                <a:latin typeface="FreeSerif"/>
              </a:rPr>
              <a:t>Kieraś</a:t>
            </a:r>
            <a:r>
              <a:rPr lang="en-GB" sz="1800" b="0" i="0" u="none" strike="noStrike" baseline="0" dirty="0">
                <a:latin typeface="FreeSerif"/>
              </a:rPr>
              <a:t>, W., &amp; </a:t>
            </a:r>
            <a:r>
              <a:rPr lang="en-GB" sz="1800" b="0" i="0" u="none" strike="noStrike" baseline="0" dirty="0" err="1">
                <a:latin typeface="FreeSerif"/>
              </a:rPr>
              <a:t>Woliński</a:t>
            </a:r>
            <a:r>
              <a:rPr lang="en-GB" sz="1800" b="0" i="0" u="none" strike="noStrike" baseline="0" dirty="0">
                <a:latin typeface="FreeSerif"/>
              </a:rPr>
              <a:t>, M. (2018). Morphosyntactic disambiguation and segmentation</a:t>
            </a:r>
            <a:r>
              <a:rPr lang="pl-PL" sz="1800" b="0" i="0" u="none" strike="noStrike" baseline="0" dirty="0">
                <a:latin typeface="FreeSerif"/>
              </a:rPr>
              <a:t> </a:t>
            </a:r>
            <a:r>
              <a:rPr lang="en-GB" sz="1800" b="0" i="0" u="none" strike="noStrike" baseline="0" dirty="0">
                <a:latin typeface="FreeSerif"/>
              </a:rPr>
              <a:t>for historical Polish with graph-based conditional random fields. In </a:t>
            </a:r>
            <a:r>
              <a:rPr lang="en-GB" sz="1800" b="0" i="1" u="none" strike="noStrike" baseline="0" dirty="0">
                <a:latin typeface="FreeSerifItalic-Identity-H"/>
              </a:rPr>
              <a:t>International</a:t>
            </a:r>
            <a:r>
              <a:rPr lang="pl-PL" sz="1800" b="0" i="1" u="none" strike="noStrike" baseline="0" dirty="0">
                <a:latin typeface="FreeSerifItalic-Identity-H"/>
              </a:rPr>
              <a:t> </a:t>
            </a:r>
            <a:r>
              <a:rPr lang="en-GB" sz="1800" b="0" i="1" u="none" strike="noStrike" baseline="0" dirty="0">
                <a:latin typeface="FreeSerifItalic-Identity-H"/>
              </a:rPr>
              <a:t>Conference on Text, Speech, and Dialogue </a:t>
            </a:r>
            <a:r>
              <a:rPr lang="en-GB" sz="1800" b="0" i="0" u="none" strike="noStrike" baseline="0" dirty="0">
                <a:latin typeface="FreeSerif"/>
              </a:rPr>
              <a:t>(pp. 188–196).: Springer.</a:t>
            </a:r>
            <a:r>
              <a:rPr lang="pl-PL" sz="1800" b="0" i="0" u="none" strike="noStrike" baseline="0" dirty="0">
                <a:latin typeface="FreeSerif"/>
              </a:rPr>
              <a:t> 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800" b="0" i="0" u="none" strike="noStrike" baseline="0" dirty="0">
                <a:latin typeface="FreeSerif"/>
              </a:rPr>
              <a:t>Wolf, T., </a:t>
            </a:r>
            <a:r>
              <a:rPr lang="fr-FR" sz="1800" b="0" i="0" u="none" strike="noStrike" baseline="0" dirty="0" err="1">
                <a:latin typeface="FreeSerif"/>
              </a:rPr>
              <a:t>Debut</a:t>
            </a:r>
            <a:r>
              <a:rPr lang="fr-FR" sz="1800" b="0" i="0" u="none" strike="noStrike" baseline="0" dirty="0">
                <a:latin typeface="FreeSerif"/>
              </a:rPr>
              <a:t>, L., </a:t>
            </a:r>
            <a:r>
              <a:rPr lang="fr-FR" sz="1800" b="0" i="0" u="none" strike="noStrike" baseline="0" dirty="0" err="1">
                <a:latin typeface="FreeSerif"/>
              </a:rPr>
              <a:t>Sanh</a:t>
            </a:r>
            <a:r>
              <a:rPr lang="fr-FR" sz="1800" b="0" i="0" u="none" strike="noStrike" baseline="0" dirty="0">
                <a:latin typeface="FreeSerif"/>
              </a:rPr>
              <a:t>, V., </a:t>
            </a:r>
            <a:r>
              <a:rPr lang="fr-FR" sz="1800" b="0" i="0" u="none" strike="noStrike" baseline="0" dirty="0" err="1">
                <a:latin typeface="FreeSerif"/>
              </a:rPr>
              <a:t>Chaumond</a:t>
            </a:r>
            <a:r>
              <a:rPr lang="fr-FR" sz="1800" b="0" i="0" u="none" strike="noStrike" baseline="0" dirty="0">
                <a:latin typeface="FreeSerif"/>
              </a:rPr>
              <a:t>, J., </a:t>
            </a:r>
            <a:r>
              <a:rPr lang="fr-FR" sz="1800" b="0" i="0" u="none" strike="noStrike" baseline="0" dirty="0" err="1">
                <a:latin typeface="FreeSerif"/>
              </a:rPr>
              <a:t>Delangue</a:t>
            </a:r>
            <a:r>
              <a:rPr lang="fr-FR" sz="1800" b="0" i="0" u="none" strike="noStrike" baseline="0" dirty="0">
                <a:latin typeface="FreeSerif"/>
              </a:rPr>
              <a:t>, C., Moi, A., </a:t>
            </a:r>
            <a:r>
              <a:rPr lang="fr-FR" sz="1800" b="0" i="0" u="none" strike="noStrike" baseline="0" dirty="0" err="1">
                <a:latin typeface="FreeSerif"/>
              </a:rPr>
              <a:t>Cistac</a:t>
            </a:r>
            <a:r>
              <a:rPr lang="fr-FR" sz="1800" b="0" i="0" u="none" strike="noStrike" baseline="0" dirty="0">
                <a:latin typeface="FreeSerif"/>
              </a:rPr>
              <a:t>, P., Rault, T., Louf,</a:t>
            </a:r>
            <a:r>
              <a:rPr lang="pl-PL" sz="1800" b="0" i="0" u="none" strike="noStrike" baseline="0" dirty="0">
                <a:latin typeface="FreeSerif"/>
              </a:rPr>
              <a:t> </a:t>
            </a:r>
            <a:r>
              <a:rPr lang="en-GB" sz="1800" b="0" i="0" u="none" strike="noStrike" baseline="0" dirty="0">
                <a:latin typeface="FreeSerif"/>
              </a:rPr>
              <a:t>R., </a:t>
            </a:r>
            <a:r>
              <a:rPr lang="en-GB" sz="1800" b="0" i="0" u="none" strike="noStrike" baseline="0" dirty="0" err="1">
                <a:latin typeface="FreeSerif"/>
              </a:rPr>
              <a:t>Funtowicz</a:t>
            </a:r>
            <a:r>
              <a:rPr lang="en-GB" sz="1800" b="0" i="0" u="none" strike="noStrike" baseline="0" dirty="0">
                <a:latin typeface="FreeSerif"/>
              </a:rPr>
              <a:t>, M., Davison, J., Shleifer, S., von Platen, P., Ma, C., </a:t>
            </a:r>
            <a:r>
              <a:rPr lang="en-GB" sz="1800" b="0" i="0" u="none" strike="noStrike" baseline="0" dirty="0" err="1">
                <a:latin typeface="FreeSerif"/>
              </a:rPr>
              <a:t>Jernite</a:t>
            </a:r>
            <a:r>
              <a:rPr lang="en-GB" sz="1800" b="0" i="0" u="none" strike="noStrike" baseline="0" dirty="0">
                <a:latin typeface="FreeSerif"/>
              </a:rPr>
              <a:t>, Y., </a:t>
            </a:r>
            <a:r>
              <a:rPr lang="en-GB" sz="1800" b="0" i="0" u="none" strike="noStrike" baseline="0" dirty="0" err="1">
                <a:latin typeface="FreeSerif"/>
              </a:rPr>
              <a:t>Plu</a:t>
            </a:r>
            <a:r>
              <a:rPr lang="en-GB" sz="1800" b="0" i="0" u="none" strike="noStrike" baseline="0" dirty="0">
                <a:latin typeface="FreeSerif"/>
              </a:rPr>
              <a:t>, J.,</a:t>
            </a:r>
            <a:r>
              <a:rPr lang="pl-PL" sz="1800" b="0" i="0" u="none" strike="noStrike" baseline="0" dirty="0">
                <a:latin typeface="FreeSerif"/>
              </a:rPr>
              <a:t> </a:t>
            </a:r>
            <a:r>
              <a:rPr lang="fr-FR" sz="1800" b="0" i="0" u="none" strike="noStrike" baseline="0" dirty="0">
                <a:latin typeface="FreeSerif"/>
              </a:rPr>
              <a:t>Xu, C., Le </a:t>
            </a:r>
            <a:r>
              <a:rPr lang="fr-FR" sz="1800" b="0" i="0" u="none" strike="noStrike" baseline="0" dirty="0" err="1">
                <a:latin typeface="FreeSerif"/>
              </a:rPr>
              <a:t>Scao</a:t>
            </a:r>
            <a:r>
              <a:rPr lang="fr-FR" sz="1800" b="0" i="0" u="none" strike="noStrike" baseline="0" dirty="0">
                <a:latin typeface="FreeSerif"/>
              </a:rPr>
              <a:t>, T., </a:t>
            </a:r>
            <a:r>
              <a:rPr lang="fr-FR" sz="1800" b="0" i="0" u="none" strike="noStrike" baseline="0" dirty="0" err="1">
                <a:latin typeface="FreeSerif"/>
              </a:rPr>
              <a:t>Gugger</a:t>
            </a:r>
            <a:r>
              <a:rPr lang="fr-FR" sz="1800" b="0" i="0" u="none" strike="noStrike" baseline="0" dirty="0">
                <a:latin typeface="FreeSerif"/>
              </a:rPr>
              <a:t>, S., Drame, M., </a:t>
            </a:r>
            <a:r>
              <a:rPr lang="fr-FR" sz="1800" b="0" i="0" u="none" strike="noStrike" baseline="0" dirty="0" err="1">
                <a:latin typeface="FreeSerif"/>
              </a:rPr>
              <a:t>Lhoest</a:t>
            </a:r>
            <a:r>
              <a:rPr lang="fr-FR" sz="1800" b="0" i="0" u="none" strike="noStrike" baseline="0" dirty="0">
                <a:latin typeface="FreeSerif"/>
              </a:rPr>
              <a:t>, Q., &amp; Rush, A. (2020). Transformers:</a:t>
            </a:r>
            <a:r>
              <a:rPr lang="pl-PL" sz="1800" b="0" i="0" u="none" strike="noStrike" baseline="0" dirty="0">
                <a:latin typeface="FreeSerif"/>
              </a:rPr>
              <a:t> </a:t>
            </a:r>
            <a:r>
              <a:rPr lang="en-GB" sz="1800" b="0" i="0" u="none" strike="noStrike" baseline="0" dirty="0">
                <a:latin typeface="FreeSerif"/>
              </a:rPr>
              <a:t>State-of-the-art natural language processing. In </a:t>
            </a:r>
            <a:r>
              <a:rPr lang="en-GB" sz="1800" b="0" i="1" u="none" strike="noStrike" baseline="0" dirty="0">
                <a:latin typeface="FreeSerifItalic-Identity-H"/>
              </a:rPr>
              <a:t>Proceedings of the 2020 Conference</a:t>
            </a:r>
            <a:r>
              <a:rPr lang="pl-PL" sz="1800" b="0" i="1" u="none" strike="noStrike" baseline="0" dirty="0">
                <a:latin typeface="FreeSerifItalic-Identity-H"/>
              </a:rPr>
              <a:t> </a:t>
            </a:r>
            <a:r>
              <a:rPr lang="en-GB" sz="1800" b="0" i="1" u="none" strike="noStrike" baseline="0" dirty="0">
                <a:latin typeface="FreeSerifItalic-Identity-H"/>
              </a:rPr>
              <a:t>on Empirical Methods in Natural Language Processing: System Demonstrations </a:t>
            </a:r>
            <a:r>
              <a:rPr lang="en-GB" sz="1800" b="0" i="0" u="none" strike="noStrike" baseline="0" dirty="0">
                <a:latin typeface="FreeSerif"/>
              </a:rPr>
              <a:t>(pp. 38–45). Online: Association for Computational Linguistics.</a:t>
            </a:r>
            <a:r>
              <a:rPr lang="pl-PL" sz="1800" b="0" i="0" u="none" strike="noStrike" baseline="0" dirty="0">
                <a:latin typeface="FreeSerif"/>
              </a:rPr>
              <a:t> 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baseline="0" dirty="0" err="1">
                <a:latin typeface="FreeSerif"/>
              </a:rPr>
              <a:t>Wróblewska</a:t>
            </a:r>
            <a:r>
              <a:rPr lang="en-GB" sz="1800" b="0" i="0" u="none" strike="noStrike" baseline="0" dirty="0">
                <a:latin typeface="FreeSerif"/>
              </a:rPr>
              <a:t>, A. (2018). Extended and enhanced Polish dependency bank in Universal Dependencies</a:t>
            </a:r>
            <a:r>
              <a:rPr lang="pl-PL" sz="1800" b="0" i="0" u="none" strike="noStrike" baseline="0" dirty="0">
                <a:latin typeface="FreeSerif"/>
              </a:rPr>
              <a:t> </a:t>
            </a:r>
            <a:r>
              <a:rPr lang="en-GB" sz="1800" b="0" i="0" u="none" strike="noStrike" baseline="0" dirty="0">
                <a:latin typeface="FreeSerif"/>
              </a:rPr>
              <a:t>format. In </a:t>
            </a:r>
            <a:r>
              <a:rPr lang="en-GB" sz="1800" b="0" i="1" u="none" strike="noStrike" baseline="0" dirty="0">
                <a:latin typeface="FreeSerifItalic-Identity-H"/>
              </a:rPr>
              <a:t>Proceedings of the Second Workshop on Universal Dependencies (UDW</a:t>
            </a:r>
            <a:r>
              <a:rPr lang="pl-PL" sz="1800" b="0" i="1" u="none" strike="noStrike" baseline="0">
                <a:latin typeface="FreeSerifItalic-Identity-H"/>
              </a:rPr>
              <a:t> </a:t>
            </a:r>
            <a:r>
              <a:rPr lang="en-GB" sz="1800" b="0" i="1" u="none" strike="noStrike" baseline="0">
                <a:latin typeface="FreeSerifItalic-Identity-H"/>
              </a:rPr>
              <a:t>2018</a:t>
            </a:r>
            <a:r>
              <a:rPr lang="en-GB" sz="1800" b="0" i="1" u="none" strike="noStrike" baseline="0" dirty="0">
                <a:latin typeface="FreeSerifItalic-Identity-H"/>
              </a:rPr>
              <a:t>) </a:t>
            </a:r>
            <a:r>
              <a:rPr lang="en-GB" sz="1800" b="0" i="0" u="none" strike="noStrike" baseline="0" dirty="0">
                <a:latin typeface="FreeSerif"/>
              </a:rPr>
              <a:t>(pp. 173–182). Brussels, Belgium: Association for Computational Linguistics.</a:t>
            </a:r>
            <a:endParaRPr lang="pl-PL" sz="1800" b="0" i="0" u="none" strike="noStrike" baseline="0" dirty="0">
              <a:solidFill>
                <a:srgbClr val="000000"/>
              </a:solidFill>
              <a:latin typeface="FreeSerif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pl-PL" sz="1800" b="0" i="0" u="none" strike="noStrike" baseline="0" dirty="0">
              <a:latin typeface="FreeSerif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pl-PL" dirty="0">
              <a:solidFill>
                <a:srgbClr val="000000"/>
              </a:solidFill>
              <a:latin typeface="FreeSerif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pl-PL" sz="1800" b="0" i="0" u="none" strike="noStrike" baseline="0" dirty="0">
              <a:latin typeface="FreeSerif"/>
            </a:endParaRPr>
          </a:p>
        </p:txBody>
      </p:sp>
    </p:spTree>
    <p:extLst>
      <p:ext uri="{BB962C8B-B14F-4D97-AF65-F5344CB8AC3E}">
        <p14:creationId xmlns:p14="http://schemas.microsoft.com/office/powerpoint/2010/main" val="124930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23EBC67-C401-8A3F-389E-6CDB185B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is this project about?</a:t>
            </a:r>
            <a:r>
              <a:rPr lang="pl-PL" dirty="0"/>
              <a:t> - recap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1995036-3742-E528-5995-34FB581F3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1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computational</a:t>
            </a:r>
            <a:r>
              <a:rPr lang="sv-SE" dirty="0"/>
              <a:t> </a:t>
            </a:r>
            <a:r>
              <a:rPr lang="sv-SE" dirty="0" err="1"/>
              <a:t>methods</a:t>
            </a:r>
            <a:r>
              <a:rPr lang="sv-SE" dirty="0"/>
              <a:t> to </a:t>
            </a:r>
            <a:r>
              <a:rPr lang="sv-SE" dirty="0" err="1"/>
              <a:t>assess</a:t>
            </a:r>
            <a:r>
              <a:rPr lang="sv-SE" dirty="0"/>
              <a:t> and </a:t>
            </a:r>
            <a:r>
              <a:rPr lang="sv-SE" dirty="0" err="1"/>
              <a:t>identify</a:t>
            </a:r>
            <a:r>
              <a:rPr lang="sv-SE" dirty="0"/>
              <a:t> the </a:t>
            </a:r>
            <a:r>
              <a:rPr lang="sv-SE" dirty="0" err="1"/>
              <a:t>differences</a:t>
            </a:r>
            <a:r>
              <a:rPr lang="sv-SE" dirty="0"/>
              <a:t> </a:t>
            </a:r>
            <a:r>
              <a:rPr lang="sv-SE" dirty="0" err="1"/>
              <a:t>between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texts.</a:t>
            </a:r>
          </a:p>
          <a:p>
            <a:pPr marL="630936" lvl="1" indent="-457200">
              <a:buFont typeface="+mj-lt"/>
              <a:buAutoNum type="arabicPeriod"/>
            </a:pPr>
            <a:r>
              <a:rPr lang="sv-SE" dirty="0" err="1"/>
              <a:t>Orthography</a:t>
            </a:r>
            <a:r>
              <a:rPr lang="sv-SE" dirty="0"/>
              <a:t>, </a:t>
            </a:r>
            <a:r>
              <a:rPr lang="sv-SE" dirty="0" err="1"/>
              <a:t>morphology</a:t>
            </a:r>
            <a:r>
              <a:rPr lang="sv-SE" dirty="0"/>
              <a:t>, syntax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A 19</a:t>
            </a:r>
            <a:r>
              <a:rPr lang="en-GB" baseline="30000" dirty="0" err="1"/>
              <a:t>th</a:t>
            </a:r>
            <a:r>
              <a:rPr lang="sv-SE" dirty="0"/>
              <a:t>-</a:t>
            </a:r>
            <a:r>
              <a:rPr lang="sv-SE" dirty="0" err="1"/>
              <a:t>century</a:t>
            </a:r>
            <a:r>
              <a:rPr lang="sv-SE" dirty="0"/>
              <a:t> Polish </a:t>
            </a:r>
            <a:r>
              <a:rPr lang="sv-SE" dirty="0" err="1"/>
              <a:t>memoir</a:t>
            </a:r>
            <a:r>
              <a:rPr lang="sv-SE" dirty="0"/>
              <a:t> (</a:t>
            </a:r>
            <a:r>
              <a:rPr lang="sv-SE" dirty="0" err="1"/>
              <a:t>manually</a:t>
            </a:r>
            <a:r>
              <a:rPr lang="sv-SE" dirty="0"/>
              <a:t> </a:t>
            </a:r>
            <a:r>
              <a:rPr lang="sv-SE" dirty="0" err="1"/>
              <a:t>annotated</a:t>
            </a:r>
            <a:r>
              <a:rPr lang="sv-SE" dirty="0"/>
              <a:t>) vs. modern Polish </a:t>
            </a:r>
            <a:r>
              <a:rPr lang="sv-SE" dirty="0" err="1"/>
              <a:t>corpora</a:t>
            </a:r>
            <a:r>
              <a:rPr lang="sv-SE" dirty="0"/>
              <a:t> </a:t>
            </a:r>
            <a:r>
              <a:rPr lang="sv-SE" strike="sngStrike" dirty="0"/>
              <a:t>(</a:t>
            </a:r>
            <a:r>
              <a:rPr lang="en-GB" strike="sngStrike" dirty="0"/>
              <a:t>and maybe 17</a:t>
            </a:r>
            <a:r>
              <a:rPr lang="en-GB" strike="sngStrike" baseline="30000" dirty="0"/>
              <a:t>th</a:t>
            </a:r>
            <a:r>
              <a:rPr lang="en-GB" strike="sngStrike" dirty="0"/>
              <a:t>/18</a:t>
            </a:r>
            <a:r>
              <a:rPr lang="en-GB" strike="sngStrike" baseline="30000" dirty="0"/>
              <a:t>th</a:t>
            </a:r>
            <a:r>
              <a:rPr lang="en-GB" strike="sngStrike" dirty="0"/>
              <a:t> c.)</a:t>
            </a:r>
            <a:r>
              <a:rPr lang="en-GB" dirty="0"/>
              <a:t>.</a:t>
            </a:r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dirty="0" err="1"/>
              <a:t>Historical</a:t>
            </a:r>
            <a:r>
              <a:rPr lang="sv-SE" dirty="0"/>
              <a:t> data, </a:t>
            </a:r>
            <a:r>
              <a:rPr lang="sv-SE" dirty="0" err="1"/>
              <a:t>results</a:t>
            </a:r>
            <a:r>
              <a:rPr lang="sv-SE" dirty="0"/>
              <a:t> relevant for potential </a:t>
            </a:r>
            <a:r>
              <a:rPr lang="sv-SE" dirty="0" err="1"/>
              <a:t>preprocessing</a:t>
            </a:r>
            <a:r>
              <a:rPr lang="sv-SE" dirty="0"/>
              <a:t> for </a:t>
            </a:r>
            <a:r>
              <a:rPr lang="sv-SE" dirty="0" err="1"/>
              <a:t>using</a:t>
            </a:r>
            <a:r>
              <a:rPr lang="sv-SE" dirty="0"/>
              <a:t> modern </a:t>
            </a:r>
            <a:r>
              <a:rPr lang="sv-SE" dirty="0" err="1"/>
              <a:t>tools</a:t>
            </a:r>
            <a:r>
              <a:rPr lang="sv-S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err="1"/>
              <a:t>Potentially</a:t>
            </a:r>
            <a:r>
              <a:rPr lang="sv-SE" dirty="0"/>
              <a:t> relevant for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nonstandard</a:t>
            </a:r>
            <a:r>
              <a:rPr lang="sv-SE" dirty="0"/>
              <a:t> data and the </a:t>
            </a:r>
            <a:r>
              <a:rPr lang="sv-SE" dirty="0" err="1"/>
              <a:t>processing</a:t>
            </a:r>
            <a:r>
              <a:rPr lang="sv-SE" dirty="0"/>
              <a:t> </a:t>
            </a:r>
            <a:r>
              <a:rPr lang="sv-SE" dirty="0" err="1"/>
              <a:t>thereof</a:t>
            </a:r>
            <a:r>
              <a:rPr lang="sv-S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err="1"/>
              <a:t>Comparison</a:t>
            </a:r>
            <a:r>
              <a:rPr lang="sv-SE" dirty="0"/>
              <a:t> </a:t>
            </a:r>
            <a:r>
              <a:rPr lang="sv-SE" dirty="0" err="1"/>
              <a:t>based</a:t>
            </a:r>
            <a:r>
              <a:rPr lang="sv-SE" dirty="0"/>
              <a:t> on the </a:t>
            </a:r>
            <a:r>
              <a:rPr lang="sv-SE" dirty="0" err="1"/>
              <a:t>performance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POS </a:t>
            </a:r>
            <a:r>
              <a:rPr lang="sv-SE" dirty="0" err="1"/>
              <a:t>taggers</a:t>
            </a:r>
            <a:r>
              <a:rPr lang="sv-SE" dirty="0"/>
              <a:t> and </a:t>
            </a:r>
            <a:r>
              <a:rPr lang="sv-SE" dirty="0" err="1"/>
              <a:t>lemmatizers</a:t>
            </a:r>
            <a:r>
              <a:rPr lang="sv-SE" dirty="0"/>
              <a:t>, </a:t>
            </a:r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comparisons</a:t>
            </a:r>
            <a:r>
              <a:rPr lang="sv-SE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7750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79B5B7B-C5D8-A2D4-46CC-43A443B2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 (to be continued)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48994A3-C825-6B0F-B0B7-4B9B243CE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sv-SE" dirty="0">
                <a:hlinkClick r:id="rId2"/>
              </a:rPr>
              <a:t>NKJP (The National Corpus </a:t>
            </a:r>
            <a:r>
              <a:rPr lang="sv-SE" dirty="0" err="1">
                <a:hlinkClick r:id="rId2"/>
              </a:rPr>
              <a:t>of</a:t>
            </a:r>
            <a:r>
              <a:rPr lang="sv-SE" dirty="0">
                <a:hlinkClick r:id="rId2"/>
              </a:rPr>
              <a:t> the Polish </a:t>
            </a:r>
            <a:r>
              <a:rPr lang="sv-SE" dirty="0" err="1">
                <a:hlinkClick r:id="rId2"/>
              </a:rPr>
              <a:t>Language</a:t>
            </a:r>
            <a:r>
              <a:rPr lang="sv-SE" dirty="0">
                <a:hlinkClick r:id="rId2"/>
              </a:rPr>
              <a:t>)</a:t>
            </a:r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dirty="0">
                <a:hlinkClick r:id="rId3"/>
              </a:rPr>
              <a:t>Polish UD </a:t>
            </a:r>
            <a:r>
              <a:rPr lang="sv-SE" dirty="0" err="1">
                <a:hlinkClick r:id="rId3"/>
              </a:rPr>
              <a:t>treebanks</a:t>
            </a:r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i="1" dirty="0">
                <a:hlinkClick r:id="rId3"/>
              </a:rPr>
              <a:t>Morfeusz 2 </a:t>
            </a:r>
            <a:r>
              <a:rPr lang="sv-SE" dirty="0" err="1">
                <a:hlinkClick r:id="rId3"/>
              </a:rPr>
              <a:t>tagger</a:t>
            </a:r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dirty="0">
                <a:hlinkClick r:id="rId4"/>
              </a:rPr>
              <a:t>UD POS </a:t>
            </a:r>
            <a:r>
              <a:rPr lang="sv-SE" dirty="0" err="1">
                <a:hlinkClick r:id="rId4"/>
              </a:rPr>
              <a:t>tagger</a:t>
            </a:r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i="1" dirty="0">
                <a:hlinkClick r:id="rId5"/>
              </a:rPr>
              <a:t>Marmot</a:t>
            </a:r>
            <a:r>
              <a:rPr lang="sv-SE" dirty="0">
                <a:hlinkClick r:id="rId5"/>
              </a:rPr>
              <a:t> </a:t>
            </a:r>
            <a:r>
              <a:rPr lang="sv-SE" dirty="0" err="1">
                <a:hlinkClick r:id="rId5"/>
              </a:rPr>
              <a:t>tagger</a:t>
            </a:r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dirty="0">
                <a:hlinkClick r:id="rId5"/>
              </a:rPr>
              <a:t>BERT for Polish</a:t>
            </a:r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dirty="0">
                <a:hlinkClick r:id="rId6"/>
              </a:rPr>
              <a:t>Stanza toolkit</a:t>
            </a:r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strike="sngStrike" dirty="0">
                <a:hlinkClick r:id="rId6"/>
              </a:rPr>
              <a:t>Korba (The Electronic Corpus </a:t>
            </a:r>
            <a:r>
              <a:rPr lang="sv-SE" strike="sngStrike" dirty="0" err="1">
                <a:hlinkClick r:id="rId6"/>
              </a:rPr>
              <a:t>of</a:t>
            </a:r>
            <a:r>
              <a:rPr lang="sv-SE" strike="sngStrike" dirty="0">
                <a:hlinkClick r:id="rId6"/>
              </a:rPr>
              <a:t> 17th and 18th </a:t>
            </a:r>
            <a:r>
              <a:rPr lang="sv-SE" strike="sngStrike" dirty="0" err="1">
                <a:hlinkClick r:id="rId6"/>
              </a:rPr>
              <a:t>century</a:t>
            </a:r>
            <a:r>
              <a:rPr lang="sv-SE" strike="sngStrike" dirty="0">
                <a:hlinkClick r:id="rId6"/>
              </a:rPr>
              <a:t> Polish)</a:t>
            </a:r>
            <a:endParaRPr lang="sv-SE" strike="sngStrike" dirty="0"/>
          </a:p>
          <a:p>
            <a:pPr marL="457200" indent="-457200">
              <a:buFont typeface="+mj-lt"/>
              <a:buAutoNum type="arabicPeriod"/>
            </a:pPr>
            <a:r>
              <a:rPr lang="sv-SE" dirty="0">
                <a:hlinkClick r:id="rId7"/>
              </a:rPr>
              <a:t>Wspomnienia Juliusza Czermińskiego (Juliusz Czermiński’s Memoir)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>
                <a:hlinkClick r:id="rId8"/>
              </a:rPr>
              <a:t>Polish Dependency Bank (PDB)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9073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14FAA04-FA0A-19ED-0270-678C3A95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EAF0529-6BDC-BA4A-B9DD-80995730E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marR="0" lvl="1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000" strike="sngStrike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Weeks 3-6: consulting with the supervisor, gathering resources and background reading.</a:t>
            </a:r>
            <a:endParaRPr lang="sv-SE" sz="2000" strike="sngStrike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marR="0" lvl="1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000" strike="sngStrike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Week 5: presenting the thesis plan.</a:t>
            </a:r>
            <a:endParaRPr lang="sv-SE" sz="2000" strike="sngStrike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marR="0" lvl="1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000" strike="sngStrike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Weeks 6-8: deciding what annotation to use and carrying it out on a chunk of the data.</a:t>
            </a:r>
            <a:endParaRPr lang="sv-SE" sz="2000" strike="sngStrike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marR="0" lvl="1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000" strike="sngStrike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(Additionally) Weeks 7-8: spring break.</a:t>
            </a:r>
            <a:endParaRPr lang="sv-SE" sz="2000" strike="sngStrike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marR="0" lvl="1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000" strike="sngStrike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Week 9: training a BERT-based POS tagger.</a:t>
            </a:r>
            <a:endParaRPr lang="sv-SE" sz="2000" strike="sngStrike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marR="0" lvl="1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000" strike="sngStrike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Weeks 10-12: testing the taggers and the </a:t>
            </a:r>
            <a:r>
              <a:rPr lang="en-GB" sz="2000" strike="sngStrike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lemmatizer</a:t>
            </a:r>
            <a:r>
              <a:rPr lang="en-GB" sz="2000" strike="sngStrike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sv-SE" sz="2000" strike="sngStrike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marR="0" lvl="1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000" strike="sngStrike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Weeks 13-14: error analysis, identifying methods for processing the error statistics into usable language variation information.</a:t>
            </a:r>
            <a:endParaRPr lang="sv-SE" sz="2000" strike="sngStrike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marR="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Weeks 15-22: finishing writing, spare time in case any of the stages before take longer than expected, </a:t>
            </a:r>
            <a:r>
              <a:rPr lang="en-GB" sz="2000" strike="sngStrike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working with the NKJP programming access, if obtained. </a:t>
            </a:r>
            <a:endParaRPr lang="sv-SE" sz="2000" strike="sngStrike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26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00BD-C6B1-C641-2AB4-BD6C14493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Preliminary 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866CD-4853-F1C6-7384-D0E65F9BD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Repository: </a:t>
            </a:r>
            <a:r>
              <a:rPr lang="pl-PL" dirty="0">
                <a:hlinkClick r:id="rId2"/>
              </a:rPr>
              <a:t>https://github.com/Turtilla/swe-ma-thesis</a:t>
            </a:r>
            <a:r>
              <a:rPr lang="pl-PL" dirty="0"/>
              <a:t> (private)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7FAA72-DEEA-439C-1218-38824D3CC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801" y="2940367"/>
            <a:ext cx="67627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6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FB30C4-C50C-B032-986C-7CDC0C8D3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80962"/>
            <a:ext cx="9239250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3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A25659-D9FA-70B2-5637-FDE250902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14400"/>
            <a:ext cx="9296400" cy="502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DAD56F-B8CB-EE9D-F147-1A058B6CA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14400"/>
            <a:ext cx="9296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8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F38DFC-FFA1-C586-00FA-47CE962CA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256" y="0"/>
            <a:ext cx="8449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7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34B3B0-5FCF-0A9B-6FEE-AA336447E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200150"/>
            <a:ext cx="89344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64</TotalTime>
  <Words>1547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FreeMono-Identity-H</vt:lpstr>
      <vt:lpstr>FreeSerif</vt:lpstr>
      <vt:lpstr>FreeSerifItalic-Identity-H</vt:lpstr>
      <vt:lpstr>Tw Cen MT</vt:lpstr>
      <vt:lpstr>Tw Cen MT Condensed</vt:lpstr>
      <vt:lpstr>Wingdings 3</vt:lpstr>
      <vt:lpstr>Integral</vt:lpstr>
      <vt:lpstr>Computational methods for identifying language  variation in Polish</vt:lpstr>
      <vt:lpstr>What is this project about? - recap</vt:lpstr>
      <vt:lpstr>Resources (to be continued)</vt:lpstr>
      <vt:lpstr>Plan</vt:lpstr>
      <vt:lpstr>Preliminary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NKJP</vt:lpstr>
      <vt:lpstr>N-grams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methods for identifying language  variation in Polish</dc:title>
  <dc:creator>Maria Szawerna</dc:creator>
  <cp:lastModifiedBy>Maria Szawerna</cp:lastModifiedBy>
  <cp:revision>7</cp:revision>
  <dcterms:created xsi:type="dcterms:W3CDTF">2023-02-01T07:22:38Z</dcterms:created>
  <dcterms:modified xsi:type="dcterms:W3CDTF">2023-04-17T21:29:05Z</dcterms:modified>
</cp:coreProperties>
</file>