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0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51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2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31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085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140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556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7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981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1425A5-E079-4278-999E-2169E7E9C03B}" type="datetimeFigureOut">
              <a:rPr lang="sv-SE" smtClean="0"/>
              <a:t>2023-02-01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1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dependencies.org/pl/index.html" TargetMode="External"/><Relationship Id="rId7" Type="http://schemas.openxmlformats.org/officeDocument/2006/relationships/hyperlink" Target="https://github.com/Turtilla/ltr-project/blob/main/memoirs.txt" TargetMode="External"/><Relationship Id="rId2" Type="http://schemas.openxmlformats.org/officeDocument/2006/relationships/hyperlink" Target="http://nkjp.p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nlp.github.io/stanza/lemma.html" TargetMode="External"/><Relationship Id="rId5" Type="http://schemas.openxmlformats.org/officeDocument/2006/relationships/hyperlink" Target="http://cistern.cis.lmu.de/marmot/models/CURRENT/" TargetMode="External"/><Relationship Id="rId4" Type="http://schemas.openxmlformats.org/officeDocument/2006/relationships/hyperlink" Target="https://cloud.gate.ac.uk/shopfront/displayItem/tagger-pos-pl-maxent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6D2CF3-A4B5-8945-2AA8-53F0D5D61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methods for identifying language </a:t>
            </a:r>
            <a:br>
              <a:rPr lang="en-US" dirty="0"/>
            </a:br>
            <a:r>
              <a:rPr lang="en-US" dirty="0"/>
              <a:t>variation in Polish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875343-CD13-BE28-D221-03276F7F3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v-SE" sz="2800" dirty="0"/>
              <a:t>A </a:t>
            </a:r>
            <a:r>
              <a:rPr lang="sv-SE" sz="2800" dirty="0" err="1"/>
              <a:t>thesis</a:t>
            </a:r>
            <a:r>
              <a:rPr lang="sv-SE" sz="2800" dirty="0"/>
              <a:t> plan presentation by </a:t>
            </a:r>
          </a:p>
          <a:p>
            <a:r>
              <a:rPr lang="sv-SE" sz="2800" dirty="0"/>
              <a:t>Maria </a:t>
            </a:r>
            <a:r>
              <a:rPr lang="sv-SE" sz="2800" dirty="0" err="1"/>
              <a:t>Irena</a:t>
            </a:r>
            <a:r>
              <a:rPr lang="sv-SE" sz="2800" dirty="0"/>
              <a:t> Szawerna</a:t>
            </a:r>
          </a:p>
        </p:txBody>
      </p:sp>
    </p:spTree>
    <p:extLst>
      <p:ext uri="{BB962C8B-B14F-4D97-AF65-F5344CB8AC3E}">
        <p14:creationId xmlns:p14="http://schemas.microsoft.com/office/powerpoint/2010/main" val="241060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3EBC67-C401-8A3F-389E-6CDB185B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995036-3742-E528-5995-34FB581F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 to </a:t>
            </a:r>
            <a:r>
              <a:rPr lang="sv-SE" dirty="0" err="1"/>
              <a:t>assess</a:t>
            </a:r>
            <a:r>
              <a:rPr lang="sv-SE" dirty="0"/>
              <a:t> and </a:t>
            </a:r>
            <a:r>
              <a:rPr lang="sv-SE" dirty="0" err="1"/>
              <a:t>identify</a:t>
            </a:r>
            <a:r>
              <a:rPr lang="sv-SE" dirty="0"/>
              <a:t> the </a:t>
            </a:r>
            <a:r>
              <a:rPr lang="sv-SE" dirty="0" err="1"/>
              <a:t>differences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texts.</a:t>
            </a:r>
          </a:p>
          <a:p>
            <a:pPr marL="630936" lvl="1" indent="-457200">
              <a:buFont typeface="+mj-lt"/>
              <a:buAutoNum type="arabicPeriod"/>
            </a:pPr>
            <a:r>
              <a:rPr lang="sv-SE" dirty="0" err="1"/>
              <a:t>Orthography</a:t>
            </a:r>
            <a:r>
              <a:rPr lang="sv-SE" dirty="0"/>
              <a:t>, </a:t>
            </a:r>
            <a:r>
              <a:rPr lang="sv-SE" dirty="0" err="1"/>
              <a:t>morphology</a:t>
            </a:r>
            <a:r>
              <a:rPr lang="sv-SE" dirty="0"/>
              <a:t>, syntax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A 19</a:t>
            </a:r>
            <a:r>
              <a:rPr lang="en-GB" baseline="30000" dirty="0" err="1"/>
              <a:t>th</a:t>
            </a:r>
            <a:r>
              <a:rPr lang="sv-SE" dirty="0"/>
              <a:t>-</a:t>
            </a:r>
            <a:r>
              <a:rPr lang="sv-SE" dirty="0" err="1"/>
              <a:t>century</a:t>
            </a:r>
            <a:r>
              <a:rPr lang="sv-SE" dirty="0"/>
              <a:t> Polish </a:t>
            </a:r>
            <a:r>
              <a:rPr lang="sv-SE" dirty="0" err="1"/>
              <a:t>memoir</a:t>
            </a:r>
            <a:r>
              <a:rPr lang="sv-SE" dirty="0"/>
              <a:t> (</a:t>
            </a:r>
            <a:r>
              <a:rPr lang="sv-SE" dirty="0" err="1"/>
              <a:t>manually</a:t>
            </a:r>
            <a:r>
              <a:rPr lang="sv-SE" dirty="0"/>
              <a:t> </a:t>
            </a:r>
            <a:r>
              <a:rPr lang="sv-SE" dirty="0" err="1"/>
              <a:t>annotated</a:t>
            </a:r>
            <a:r>
              <a:rPr lang="sv-SE" dirty="0"/>
              <a:t>) vs. modern Polish </a:t>
            </a:r>
            <a:r>
              <a:rPr lang="sv-SE" dirty="0" err="1"/>
              <a:t>corpora</a:t>
            </a:r>
            <a:r>
              <a:rPr lang="sv-SE" dirty="0"/>
              <a:t> (</a:t>
            </a:r>
            <a:r>
              <a:rPr lang="en-GB" dirty="0"/>
              <a:t>and maybe 17</a:t>
            </a:r>
            <a:r>
              <a:rPr lang="en-GB" baseline="30000" dirty="0"/>
              <a:t>th</a:t>
            </a:r>
            <a:r>
              <a:rPr lang="en-GB" dirty="0"/>
              <a:t>/18</a:t>
            </a:r>
            <a:r>
              <a:rPr lang="en-GB" baseline="30000" dirty="0"/>
              <a:t>th</a:t>
            </a:r>
            <a:r>
              <a:rPr lang="en-GB" dirty="0"/>
              <a:t> c.).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Historical</a:t>
            </a:r>
            <a:r>
              <a:rPr lang="sv-SE" dirty="0"/>
              <a:t> data, </a:t>
            </a:r>
            <a:r>
              <a:rPr lang="sv-SE" dirty="0" err="1"/>
              <a:t>results</a:t>
            </a:r>
            <a:r>
              <a:rPr lang="sv-SE" dirty="0"/>
              <a:t> relevant for potential </a:t>
            </a:r>
            <a:r>
              <a:rPr lang="sv-SE" dirty="0" err="1"/>
              <a:t>preprocessing</a:t>
            </a:r>
            <a:r>
              <a:rPr lang="sv-SE" dirty="0"/>
              <a:t> for </a:t>
            </a:r>
            <a:r>
              <a:rPr lang="sv-SE" dirty="0" err="1"/>
              <a:t>using</a:t>
            </a:r>
            <a:r>
              <a:rPr lang="sv-SE" dirty="0"/>
              <a:t> modern </a:t>
            </a:r>
            <a:r>
              <a:rPr lang="sv-SE" dirty="0" err="1"/>
              <a:t>tools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Potentially</a:t>
            </a:r>
            <a:r>
              <a:rPr lang="sv-SE" dirty="0"/>
              <a:t> relevant for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nonstandard</a:t>
            </a:r>
            <a:r>
              <a:rPr lang="sv-SE" dirty="0"/>
              <a:t> data and the </a:t>
            </a: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thereof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Comparison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POS </a:t>
            </a:r>
            <a:r>
              <a:rPr lang="sv-SE" dirty="0" err="1"/>
              <a:t>taggers</a:t>
            </a:r>
            <a:r>
              <a:rPr lang="sv-SE" dirty="0"/>
              <a:t> and </a:t>
            </a:r>
            <a:r>
              <a:rPr lang="sv-SE" dirty="0" err="1"/>
              <a:t>lemmatizers</a:t>
            </a:r>
            <a:r>
              <a:rPr lang="sv-SE" dirty="0"/>
              <a:t>,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comparisons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750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B17B48-C797-27C5-5555-F9E9E041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and skills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2D349D-0975-5344-7D87-96D338F6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Polish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Python (including various libraries)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Linguistics (including annotation, language variation)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Machine Learning (finetuning transformer models)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5237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9B5B7B-C5D8-A2D4-46CC-43A443B2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(to be continued)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8994A3-C825-6B0F-B0B7-4B9B243C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2"/>
              </a:rPr>
              <a:t>NKJP (The National Corpus </a:t>
            </a:r>
            <a:r>
              <a:rPr lang="sv-SE" dirty="0" err="1">
                <a:hlinkClick r:id="rId2"/>
              </a:rPr>
              <a:t>of</a:t>
            </a:r>
            <a:r>
              <a:rPr lang="sv-SE" dirty="0">
                <a:hlinkClick r:id="rId2"/>
              </a:rPr>
              <a:t> the Polish </a:t>
            </a:r>
            <a:r>
              <a:rPr lang="sv-SE" dirty="0" err="1">
                <a:hlinkClick r:id="rId2"/>
              </a:rPr>
              <a:t>Language</a:t>
            </a:r>
            <a:r>
              <a:rPr lang="sv-SE" dirty="0">
                <a:hlinkClick r:id="rId2"/>
              </a:rPr>
              <a:t>)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3"/>
              </a:rPr>
              <a:t>Polish UD </a:t>
            </a:r>
            <a:r>
              <a:rPr lang="sv-SE" dirty="0" err="1">
                <a:hlinkClick r:id="rId3"/>
              </a:rPr>
              <a:t>treebanks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i="1" dirty="0">
                <a:hlinkClick r:id="rId3"/>
              </a:rPr>
              <a:t>Morfeusz 2 </a:t>
            </a:r>
            <a:r>
              <a:rPr lang="sv-SE" dirty="0" err="1">
                <a:hlinkClick r:id="rId3"/>
              </a:rPr>
              <a:t>tagger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4"/>
              </a:rPr>
              <a:t>UD POS </a:t>
            </a:r>
            <a:r>
              <a:rPr lang="sv-SE" dirty="0" err="1">
                <a:hlinkClick r:id="rId4"/>
              </a:rPr>
              <a:t>tagger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i="1" dirty="0">
                <a:hlinkClick r:id="rId5"/>
              </a:rPr>
              <a:t>Marmot</a:t>
            </a:r>
            <a:r>
              <a:rPr lang="sv-SE" dirty="0">
                <a:hlinkClick r:id="rId5"/>
              </a:rPr>
              <a:t> </a:t>
            </a:r>
            <a:r>
              <a:rPr lang="sv-SE" dirty="0" err="1">
                <a:hlinkClick r:id="rId5"/>
              </a:rPr>
              <a:t>tagger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5"/>
              </a:rPr>
              <a:t>BERT for Polish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6"/>
              </a:rPr>
              <a:t>Stanza </a:t>
            </a:r>
            <a:r>
              <a:rPr lang="sv-SE" dirty="0" err="1">
                <a:hlinkClick r:id="rId6"/>
              </a:rPr>
              <a:t>Lemmatizer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6"/>
              </a:rPr>
              <a:t>Korba (The Electronic Corpus </a:t>
            </a:r>
            <a:r>
              <a:rPr lang="sv-SE" dirty="0" err="1">
                <a:hlinkClick r:id="rId6"/>
              </a:rPr>
              <a:t>of</a:t>
            </a:r>
            <a:r>
              <a:rPr lang="sv-SE" dirty="0">
                <a:hlinkClick r:id="rId6"/>
              </a:rPr>
              <a:t> 17th and 18th </a:t>
            </a:r>
            <a:r>
              <a:rPr lang="sv-SE" dirty="0" err="1">
                <a:hlinkClick r:id="rId6"/>
              </a:rPr>
              <a:t>century</a:t>
            </a:r>
            <a:r>
              <a:rPr lang="sv-SE" dirty="0">
                <a:hlinkClick r:id="rId6"/>
              </a:rPr>
              <a:t> Polish)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7"/>
              </a:rPr>
              <a:t>Wspomnienia </a:t>
            </a:r>
            <a:r>
              <a:rPr lang="sv-SE" dirty="0" err="1">
                <a:hlinkClick r:id="rId7"/>
              </a:rPr>
              <a:t>Juliusza</a:t>
            </a:r>
            <a:r>
              <a:rPr lang="sv-SE" dirty="0">
                <a:hlinkClick r:id="rId7"/>
              </a:rPr>
              <a:t> </a:t>
            </a:r>
            <a:r>
              <a:rPr lang="sv-SE" dirty="0" err="1">
                <a:hlinkClick r:id="rId7"/>
              </a:rPr>
              <a:t>Czermińskiego</a:t>
            </a:r>
            <a:r>
              <a:rPr lang="sv-SE" dirty="0">
                <a:hlinkClick r:id="rId7"/>
              </a:rPr>
              <a:t> (</a:t>
            </a:r>
            <a:r>
              <a:rPr lang="sv-SE" dirty="0" err="1">
                <a:hlinkClick r:id="rId7"/>
              </a:rPr>
              <a:t>Juliusz</a:t>
            </a:r>
            <a:r>
              <a:rPr lang="sv-SE" dirty="0">
                <a:hlinkClick r:id="rId7"/>
              </a:rPr>
              <a:t> </a:t>
            </a:r>
            <a:r>
              <a:rPr lang="sv-SE" dirty="0" err="1">
                <a:hlinkClick r:id="rId7"/>
              </a:rPr>
              <a:t>Czermiński’s</a:t>
            </a:r>
            <a:r>
              <a:rPr lang="sv-SE" dirty="0">
                <a:hlinkClick r:id="rId7"/>
              </a:rPr>
              <a:t> </a:t>
            </a:r>
            <a:r>
              <a:rPr lang="sv-SE" dirty="0" err="1">
                <a:hlinkClick r:id="rId7"/>
              </a:rPr>
              <a:t>Memoir</a:t>
            </a:r>
            <a:r>
              <a:rPr lang="sv-SE" dirty="0">
                <a:hlinkClick r:id="rId7"/>
              </a:rPr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073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4FAA04-FA0A-19ED-0270-678C3A95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AF0529-6BDC-BA4A-B9DD-80995730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3-6: consulting with the supervisor, gathering resources and background reading.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 5: presenting the thesis plan.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6-8: deciding what annotation to use and carrying it out on a chunk of the data.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(Additionally) Weeks 7-8: spring break.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 9: training a BERT-based POS tagger.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10-12: testing the taggers and the </a:t>
            </a:r>
            <a:r>
              <a:rPr lang="en-GB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lemmatizer</a:t>
            </a: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13-14: error analysis, identifying methods for processing the error statistics into usable language variation information.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15-22: finishing writing, spare time in case any of the stages before take longer than expected, working with the NKJP programming access, if obtained. </a:t>
            </a:r>
            <a:endParaRPr lang="sv-SE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6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2D20A8-8683-7906-0DD7-E8E765CC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47410F-6F57-F31E-1D17-CFB9E715E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lnSpcReduction="10000"/>
          </a:bodyPr>
          <a:lstStyle/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Yvonne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Adesam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Gerlof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Bouma. 2016. https://doi.org/10.18653/v1/W16-2104 Old Swedish Part-of-Speech Tagging between Variation and External Knowledge. In 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Proceedings of the 10</a:t>
            </a:r>
            <a:r>
              <a:rPr lang="en-GB" sz="1200" i="1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SIGHUM Workshop on Language Technology for Cultural Heritage, Social Sciences, and Humanities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pages 32–42, Berlin, Germany. Association for </a:t>
            </a: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Computational Linguistics. 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Marcel Bollmann. 2013. https://aclanthology.org/W13-2302 POS Tagging for Historical Texts with Sparse Training Data. In 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Proceedings of the 7th Linguistic Annotation Workshop and Interoperability with Discourse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pages 11–18, Sofia, Bulgaria. Association for </a:t>
            </a: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Computational Linguistics.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Krystyna Długosz-Kurczabowa and Stanisław Dubisz. 2006. </a:t>
            </a:r>
            <a:r>
              <a:rPr lang="pl-PL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Gramatyka Historyczna Języka Polskiego </a:t>
            </a: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[A Historical Grammar of the Polish Language]</a:t>
            </a:r>
            <a:r>
              <a:rPr lang="pl-PL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Warszawa. Wydawnictwa Uniwersytetu Warszawskiego.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Dieuwke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Hupkes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Rens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Bod. 2016. https://hdl.handle.net/11245/1.535946 POS-tagging of Historical Dutch. In 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LREC 2016: Tenth International Conference on Language Resources and Evaluation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pages 77–82, Paris. European Language </a:t>
            </a: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Resources Association (ELRA).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Anders Johannsen, Dirk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Hovy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and Anders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Søgaard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2015. Cross-lingual syntactic variation over age and gender. In 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Proceedings of the Nineteenth Conference on Computational Natural Language Learning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pages 103–112, Beijing, China. Association for Computational Linguistics.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Danuta Karwańska and Adam Przepiórkowski. 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2011. On the Evaluation of Two Polish Taggers. In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Goźdź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-Roszkowski,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Stanisław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(red.), 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Explorations across Languages and Corpora: PALC 2009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pages 105–114, Frankfurt am Mein, Peter Lang.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Paul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Rayson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Dawn Archer, Alistair Baron, Jonathan Culpeper, and Nicholas Smith. 2007. Tagging the Bard: Evaluating the accuracy of a modern POS tagger on Early Modern English corpora. 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Silke </a:t>
            </a:r>
            <a:r>
              <a:rPr lang="en-GB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Scheible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Richard J. Whitt, Martin Durrell, and Paul Bennett. 2011. https://aclanthology.org/W11-1503 Evaluating an ‘off-the-shelf’ POS-tagger on early Modern German text. In 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Proceedings of the 5th ACL-HLT Workshop on Language Technology for Cultural Heritage, Social Sciences, and Humanities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pages 19–23, Portland, OR, USA. Association </a:t>
            </a: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Computational Linguistics.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Jakub Waszczuk, Witold Kieraś, and Marcin Woliński. 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2018. Morphosyntactic disambiguation and segmentation for historical polish with graph-based conditional random fields. In </a:t>
            </a:r>
            <a:r>
              <a:rPr lang="en-GB" sz="12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International Conference on Text, Speech, and Dialogue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pages 188–196. Springer.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de-DE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Yi Yang and Jacob Eisenstein. 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2016. https://doi.org/10.18653/v1/N16-1157 Part-of-Speech Tagging for Historical English. Pages </a:t>
            </a:r>
            <a:r>
              <a:rPr lang="pl-PL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1318–1328.</a:t>
            </a:r>
            <a:endParaRPr lang="sv-SE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0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742</Words>
  <Application>Microsoft Office PowerPoint</Application>
  <PresentationFormat>Bredbild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Computational methods for identifying language  variation in Polish</vt:lpstr>
      <vt:lpstr>What is this project about?</vt:lpstr>
      <vt:lpstr>Knowledge and skills</vt:lpstr>
      <vt:lpstr>Resources (to be continued)</vt:lpstr>
      <vt:lpstr>Plan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identifying language  variation in Polish</dc:title>
  <dc:creator>Maria Szawerna</dc:creator>
  <cp:lastModifiedBy>Maria Szawerna</cp:lastModifiedBy>
  <cp:revision>7</cp:revision>
  <dcterms:created xsi:type="dcterms:W3CDTF">2023-02-01T07:22:38Z</dcterms:created>
  <dcterms:modified xsi:type="dcterms:W3CDTF">2023-02-01T07:55:15Z</dcterms:modified>
</cp:coreProperties>
</file>