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96" r:id="rId3"/>
    <p:sldId id="294" r:id="rId4"/>
    <p:sldId id="298" r:id="rId5"/>
    <p:sldId id="311" r:id="rId6"/>
    <p:sldId id="308" r:id="rId7"/>
    <p:sldId id="297" r:id="rId8"/>
    <p:sldId id="299" r:id="rId9"/>
    <p:sldId id="302" r:id="rId10"/>
    <p:sldId id="303" r:id="rId11"/>
    <p:sldId id="300" r:id="rId12"/>
    <p:sldId id="301" r:id="rId13"/>
    <p:sldId id="295" r:id="rId14"/>
    <p:sldId id="312" r:id="rId15"/>
    <p:sldId id="280" r:id="rId16"/>
    <p:sldId id="310" r:id="rId17"/>
    <p:sldId id="304" r:id="rId18"/>
    <p:sldId id="305" r:id="rId19"/>
    <p:sldId id="307" r:id="rId20"/>
    <p:sldId id="306"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56F"/>
    <a:srgbClr val="3366FF"/>
    <a:srgbClr val="CC99FF"/>
    <a:srgbClr val="FFCC99"/>
    <a:srgbClr val="FFFF99"/>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6" autoAdjust="0"/>
    <p:restoredTop sz="89091" autoAdjust="0"/>
  </p:normalViewPr>
  <p:slideViewPr>
    <p:cSldViewPr>
      <p:cViewPr>
        <p:scale>
          <a:sx n="100" d="100"/>
          <a:sy n="100" d="100"/>
        </p:scale>
        <p:origin x="-195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B77E29A-FB2E-48A4-AB51-7146300279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EFB30F-B827-4581-B6EB-27016E60A1CF}" type="slidenum">
              <a:rPr lang="en-US"/>
              <a:pPr/>
              <a:t>1</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Systems engineering is defined as "a branch of engineering whose responsibility is creating and executing an interdisciplinary process to ensure that customer and stakeholder's needs are satisfied in a high quality, trustworthy, cost efficient and schedule compliant manner throughout a system's entire life cycle, from development to operation to disposal.” INCOSE</a:t>
            </a:r>
          </a:p>
          <a:p>
            <a:endParaRPr lang="en-US" dirty="0" smtClean="0"/>
          </a:p>
          <a:p>
            <a:r>
              <a:rPr lang="en-US" dirty="0" smtClean="0"/>
              <a:t>Although OSEE was born out of Engineering Flight Software for Boeing Apache Attack Helicopter, it can be applied to any development effort that would</a:t>
            </a:r>
            <a:r>
              <a:rPr lang="en-US" baseline="0" dirty="0" smtClean="0"/>
              <a:t> benefit from</a:t>
            </a:r>
            <a:r>
              <a:rPr lang="en-US" dirty="0" smtClean="0"/>
              <a:t> systems engineering</a:t>
            </a:r>
            <a:r>
              <a:rPr lang="en-US" baseline="0" dirty="0" smtClean="0"/>
              <a:t>.  OSEE is n</a:t>
            </a:r>
            <a:r>
              <a:rPr lang="en-US" dirty="0" smtClean="0"/>
              <a:t>ot just for Avionics Platforms.</a:t>
            </a:r>
          </a:p>
          <a:p>
            <a:endParaRPr lang="en-US" dirty="0" smtClean="0"/>
          </a:p>
          <a:p>
            <a:r>
              <a:rPr lang="en-US" dirty="0" smtClean="0"/>
              <a:t>No matter the size, it’s imperative to ensure that customer requirements are being met.  For many projects, this is an after-thought or something to verify at delivery.  This is due to complexity of tracking requirements all the way down to application code and unit tests.</a:t>
            </a:r>
          </a:p>
          <a:p>
            <a:endParaRPr lang="en-US" dirty="0" smtClean="0"/>
          </a:p>
          <a:p>
            <a:r>
              <a:rPr lang="en-US" dirty="0" smtClean="0"/>
              <a:t>With the ability to store and relate all the data at time of creation, it is possible to maintain and ensure that requirements are being decomposed and met and see live metrics throughout the project.</a:t>
            </a:r>
          </a:p>
          <a:p>
            <a:endParaRPr lang="en-US" dirty="0" smtClean="0"/>
          </a:p>
          <a:p>
            <a:r>
              <a:rPr lang="en-US" dirty="0" smtClean="0">
                <a:solidFill>
                  <a:schemeClr val="bg1"/>
                </a:solidFill>
              </a:rPr>
              <a:t>Open Source Extensible Platform</a:t>
            </a:r>
          </a:p>
          <a:p>
            <a:r>
              <a:rPr lang="en-US" dirty="0" smtClean="0">
                <a:solidFill>
                  <a:schemeClr val="bg1"/>
                </a:solidFill>
              </a:rPr>
              <a:t>Open Eclipse Project w/ Collaboration</a:t>
            </a:r>
          </a:p>
          <a:p>
            <a:r>
              <a:rPr lang="en-US" dirty="0" smtClean="0">
                <a:solidFill>
                  <a:schemeClr val="bg1"/>
                </a:solidFill>
              </a:rPr>
              <a:t>Tight Integration Around A Common Data Model</a:t>
            </a:r>
          </a:p>
          <a:p>
            <a:r>
              <a:rPr lang="en-US" dirty="0" smtClean="0">
                <a:solidFill>
                  <a:schemeClr val="bg1"/>
                </a:solidFill>
              </a:rPr>
              <a:t>Full Lifecycle Engineering Environment</a:t>
            </a:r>
            <a:endParaRPr lang="en-US" dirty="0" smtClean="0"/>
          </a:p>
        </p:txBody>
      </p:sp>
      <p:sp>
        <p:nvSpPr>
          <p:cNvPr id="4" name="Slide Number Placeholder 3"/>
          <p:cNvSpPr>
            <a:spLocks noGrp="1"/>
          </p:cNvSpPr>
          <p:nvPr>
            <p:ph type="sldNum" sz="quarter" idx="10"/>
          </p:nvPr>
        </p:nvSpPr>
        <p:spPr/>
        <p:txBody>
          <a:bodyPr/>
          <a:lstStyle/>
          <a:p>
            <a:fld id="{CB77E29A-FB2E-48A4-AB51-714630027916}"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bg1"/>
                </a:solidFill>
              </a:rPr>
              <a:t>Fully Extensible through Eclipse Extension Points</a:t>
            </a:r>
            <a:endParaRPr lang="en-US" sz="1200" dirty="0" smtClean="0"/>
          </a:p>
        </p:txBody>
      </p:sp>
      <p:sp>
        <p:nvSpPr>
          <p:cNvPr id="4" name="Slide Number Placeholder 3"/>
          <p:cNvSpPr>
            <a:spLocks noGrp="1"/>
          </p:cNvSpPr>
          <p:nvPr>
            <p:ph type="sldNum" sz="quarter" idx="10"/>
          </p:nvPr>
        </p:nvSpPr>
        <p:spPr/>
        <p:txBody>
          <a:bodyPr/>
          <a:lstStyle/>
          <a:p>
            <a:fld id="{CB77E29A-FB2E-48A4-AB51-714630027916}"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34AFDAE9-C055-4EDB-B470-21E1EB150709}" type="slidenum">
              <a:rPr lang="en-US" smtClean="0"/>
              <a:pPr/>
              <a:t>5</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US" smtClean="0"/>
              <a:t>OSEE’s Architecture extends the Eclilpse Platform and provides it’s own extensions for use by the Applications that are built on top.</a:t>
            </a:r>
          </a:p>
          <a:p>
            <a:r>
              <a:rPr lang="en-US" smtClean="0"/>
              <a:t>OSEE Application Framework provides the services necessary for the applications to share the common data model</a:t>
            </a:r>
          </a:p>
          <a:p>
            <a:r>
              <a:rPr lang="en-US" smtClean="0"/>
              <a:t>Custom, Non-Engineering Environment Applications can be built on OSEE Application Framework and delivered to customers</a:t>
            </a:r>
          </a:p>
          <a:p>
            <a:r>
              <a:rPr lang="en-US" smtClean="0"/>
              <a:t>OR Additional Applications can be plugged in to enhance OSEE’s already existing applications</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77E29A-FB2E-48A4-AB51-714630027916}"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463551-E5BC-4112-8D18-A34B9E9F606A}" type="slidenum">
              <a:rPr lang="en-US"/>
              <a:pPr/>
              <a:t>15</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dirty="0" smtClean="0"/>
              <a:t>Copyright © 2013 Boeing. Made available under the Eclipse Public License.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7086600" cy="487362"/>
          </a:xfrm>
          <a:prstGeom prst="rect">
            <a:avLst/>
          </a:prstGeom>
        </p:spPr>
        <p:txBody>
          <a:bodyPr/>
          <a:lstStyle>
            <a:lvl1pPr algn="r">
              <a:defRPr sz="2800" b="1">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562600"/>
          </a:xfrm>
        </p:spPr>
        <p:txBody>
          <a:bodyPr/>
          <a:lstStyle>
            <a:lvl1pPr>
              <a:defRPr sz="2000">
                <a:solidFill>
                  <a:schemeClr val="bg1"/>
                </a:solidFill>
                <a:latin typeface="Arial" pitchFamily="34" charset="0"/>
                <a:cs typeface="Arial" pitchFamily="34" charset="0"/>
              </a:defRPr>
            </a:lvl1pPr>
            <a:lvl2pPr>
              <a:defRPr sz="2000">
                <a:solidFill>
                  <a:schemeClr val="bg1"/>
                </a:solidFill>
                <a:latin typeface="Arial" pitchFamily="34" charset="0"/>
                <a:cs typeface="Arial" pitchFamily="34" charset="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r>
              <a:rPr lang="en-US" dirty="0" smtClean="0"/>
              <a:t>Copyright © 2013 Boeing. Made available under the Eclipse Public License.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shade val="46275"/>
                <a:invGamma/>
              </a:schemeClr>
            </a:gs>
          </a:gsLst>
          <a:lin ang="5400000" scaled="1"/>
        </a:gra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7200" y="838200"/>
            <a:ext cx="82296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457200" y="6534150"/>
            <a:ext cx="8229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defRPr>
            </a:lvl1pPr>
          </a:lstStyle>
          <a:p>
            <a:r>
              <a:rPr lang="en-US" dirty="0" smtClean="0"/>
              <a:t>Copyright © 2013 Boeing. Made available under the Eclipse Public License.</a:t>
            </a:r>
            <a:endParaRPr lang="en-US" dirty="0"/>
          </a:p>
        </p:txBody>
      </p:sp>
      <p:sp>
        <p:nvSpPr>
          <p:cNvPr id="1032" name="Rectangle 8"/>
          <p:cNvSpPr>
            <a:spLocks noChangeArrowheads="1"/>
          </p:cNvSpPr>
          <p:nvPr userDrawn="1"/>
        </p:nvSpPr>
        <p:spPr bwMode="auto">
          <a:xfrm>
            <a:off x="0" y="0"/>
            <a:ext cx="9144000" cy="758825"/>
          </a:xfrm>
          <a:prstGeom prst="rect">
            <a:avLst/>
          </a:prstGeom>
          <a:solidFill>
            <a:schemeClr val="tx1"/>
          </a:solidFill>
          <a:ln w="9525">
            <a:solidFill>
              <a:schemeClr val="tx1"/>
            </a:solidFill>
            <a:miter lim="800000"/>
            <a:headEnd/>
            <a:tailEnd/>
          </a:ln>
          <a:effectLst/>
        </p:spPr>
        <p:txBody>
          <a:bodyPr wrap="none" anchor="ctr"/>
          <a:lstStyle/>
          <a:p>
            <a:pPr algn="r"/>
            <a:endParaRPr lang="en-US" sz="2800">
              <a:solidFill>
                <a:schemeClr val="bg1"/>
              </a:solidFill>
            </a:endParaRPr>
          </a:p>
        </p:txBody>
      </p:sp>
      <p:pic>
        <p:nvPicPr>
          <p:cNvPr id="1034" name="Picture 10" descr="osee_154_152"/>
          <p:cNvPicPr>
            <a:picLocks noChangeAspect="1" noChangeArrowheads="1"/>
          </p:cNvPicPr>
          <p:nvPr userDrawn="1"/>
        </p:nvPicPr>
        <p:blipFill>
          <a:blip r:embed="rId4" cstate="print"/>
          <a:srcRect/>
          <a:stretch>
            <a:fillRect/>
          </a:stretch>
        </p:blipFill>
        <p:spPr bwMode="auto">
          <a:xfrm>
            <a:off x="0" y="0"/>
            <a:ext cx="762000" cy="762000"/>
          </a:xfrm>
          <a:prstGeom prst="rect">
            <a:avLst/>
          </a:prstGeom>
          <a:noFill/>
        </p:spPr>
      </p:pic>
      <p:sp>
        <p:nvSpPr>
          <p:cNvPr id="1035" name="Rectangle 11"/>
          <p:cNvSpPr>
            <a:spLocks noChangeArrowheads="1"/>
          </p:cNvSpPr>
          <p:nvPr userDrawn="1"/>
        </p:nvSpPr>
        <p:spPr bwMode="auto">
          <a:xfrm>
            <a:off x="838200" y="152400"/>
            <a:ext cx="825867" cy="369332"/>
          </a:xfrm>
          <a:prstGeom prst="rect">
            <a:avLst/>
          </a:prstGeom>
          <a:noFill/>
          <a:ln w="9525">
            <a:noFill/>
            <a:miter lim="800000"/>
            <a:headEnd/>
            <a:tailEnd/>
          </a:ln>
          <a:effectLst/>
        </p:spPr>
        <p:txBody>
          <a:bodyPr wrap="none">
            <a:spAutoFit/>
          </a:bodyPr>
          <a:lstStyle/>
          <a:p>
            <a:r>
              <a:rPr lang="en-US" sz="1800" b="1" dirty="0">
                <a:solidFill>
                  <a:schemeClr val="bg1"/>
                </a:solidFill>
                <a:effectLst>
                  <a:outerShdw blurRad="38100" dist="38100" dir="2700000" algn="tl">
                    <a:srgbClr val="000000"/>
                  </a:outerShdw>
                </a:effectLst>
              </a:rPr>
              <a:t>OSEE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time.com/time/archive/preview/0,10987,1118384,00.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4" name="Rectangle 26"/>
          <p:cNvSpPr>
            <a:spLocks noGrp="1" noChangeArrowheads="1"/>
          </p:cNvSpPr>
          <p:nvPr>
            <p:ph type="ctrTitle"/>
          </p:nvPr>
        </p:nvSpPr>
        <p:spPr bwMode="auto">
          <a:xfrm>
            <a:off x="5029200" y="304800"/>
            <a:ext cx="4038600" cy="2667000"/>
          </a:xfrm>
          <a:noFill/>
          <a:ln>
            <a:miter lim="800000"/>
            <a:headEnd/>
            <a:tailEnd/>
          </a:ln>
        </p:spPr>
        <p:txBody>
          <a:bodyPr vert="horz" wrap="square" lIns="91440" tIns="45720" rIns="91440" bIns="45720" numCol="1" anchor="ctr" anchorCtr="0" compatLnSpc="1">
            <a:prstTxWarp prst="textNoShape">
              <a:avLst/>
            </a:prstTxWarp>
          </a:bodyPr>
          <a:lstStyle/>
          <a:p>
            <a:r>
              <a:rPr lang="en-US" sz="3600" dirty="0">
                <a:solidFill>
                  <a:schemeClr val="bg1"/>
                </a:solidFill>
              </a:rPr>
              <a:t>The Cure for Your Disconnected Toolset Headache</a:t>
            </a:r>
            <a:br>
              <a:rPr lang="en-US" sz="3600" dirty="0">
                <a:solidFill>
                  <a:schemeClr val="bg1"/>
                </a:solidFill>
              </a:rPr>
            </a:br>
            <a:endParaRPr lang="en-US" sz="3600" dirty="0">
              <a:solidFill>
                <a:schemeClr val="bg1"/>
              </a:solidFill>
            </a:endParaRPr>
          </a:p>
        </p:txBody>
      </p:sp>
      <p:pic>
        <p:nvPicPr>
          <p:cNvPr id="2075" name="Picture 27" descr="splash"/>
          <p:cNvPicPr>
            <a:picLocks noChangeAspect="1" noChangeArrowheads="1"/>
          </p:cNvPicPr>
          <p:nvPr/>
        </p:nvPicPr>
        <p:blipFill>
          <a:blip r:embed="rId3" cstate="print"/>
          <a:srcRect/>
          <a:stretch>
            <a:fillRect/>
          </a:stretch>
        </p:blipFill>
        <p:spPr bwMode="auto">
          <a:xfrm>
            <a:off x="0" y="0"/>
            <a:ext cx="4953000" cy="4891088"/>
          </a:xfrm>
          <a:prstGeom prst="rect">
            <a:avLst/>
          </a:prstGeom>
          <a:noFill/>
        </p:spPr>
      </p:pic>
      <p:sp>
        <p:nvSpPr>
          <p:cNvPr id="2073" name="Line 25"/>
          <p:cNvSpPr>
            <a:spLocks noChangeShapeType="1"/>
          </p:cNvSpPr>
          <p:nvPr/>
        </p:nvSpPr>
        <p:spPr bwMode="auto">
          <a:xfrm>
            <a:off x="4933950" y="0"/>
            <a:ext cx="9525" cy="6400800"/>
          </a:xfrm>
          <a:prstGeom prst="line">
            <a:avLst/>
          </a:prstGeom>
          <a:noFill/>
          <a:ln w="25400">
            <a:solidFill>
              <a:schemeClr val="tx1"/>
            </a:solidFill>
            <a:round/>
            <a:headEnd/>
            <a:tailEnd/>
          </a:ln>
          <a:effectLst/>
        </p:spPr>
        <p:txBody>
          <a:bodyPr/>
          <a:lstStyle/>
          <a:p>
            <a:endParaRPr lang="en-US"/>
          </a:p>
        </p:txBody>
      </p:sp>
      <p:sp>
        <p:nvSpPr>
          <p:cNvPr id="2076" name="Line 28"/>
          <p:cNvSpPr>
            <a:spLocks noChangeShapeType="1"/>
          </p:cNvSpPr>
          <p:nvPr/>
        </p:nvSpPr>
        <p:spPr bwMode="auto">
          <a:xfrm flipH="1">
            <a:off x="0" y="4876800"/>
            <a:ext cx="7848600" cy="0"/>
          </a:xfrm>
          <a:prstGeom prst="line">
            <a:avLst/>
          </a:prstGeom>
          <a:noFill/>
          <a:ln w="25400">
            <a:solidFill>
              <a:schemeClr val="tx1"/>
            </a:solidFill>
            <a:round/>
            <a:headEnd/>
            <a:tailEnd/>
          </a:ln>
          <a:effectLst/>
        </p:spPr>
        <p:txBody>
          <a:bodyPr/>
          <a:lstStyle/>
          <a:p>
            <a:endParaRPr lang="en-US"/>
          </a:p>
        </p:txBody>
      </p:sp>
      <p:sp>
        <p:nvSpPr>
          <p:cNvPr id="2077" name="Rectangle 29"/>
          <p:cNvSpPr>
            <a:spLocks noChangeArrowheads="1"/>
          </p:cNvSpPr>
          <p:nvPr/>
        </p:nvSpPr>
        <p:spPr bwMode="auto">
          <a:xfrm>
            <a:off x="5105400" y="5181600"/>
            <a:ext cx="3886200" cy="914400"/>
          </a:xfrm>
          <a:prstGeom prst="rect">
            <a:avLst/>
          </a:prstGeom>
          <a:noFill/>
          <a:ln w="9525">
            <a:noFill/>
            <a:miter lim="800000"/>
            <a:headEnd/>
            <a:tailEnd/>
          </a:ln>
          <a:effectLst/>
        </p:spPr>
        <p:txBody>
          <a:bodyPr anchor="ctr"/>
          <a:lstStyle/>
          <a:p>
            <a:pPr algn="ctr"/>
            <a:r>
              <a:rPr lang="en-US" sz="2400" dirty="0" smtClean="0">
                <a:solidFill>
                  <a:schemeClr val="bg1"/>
                </a:solidFill>
              </a:rPr>
              <a:t>Ryan Brooks</a:t>
            </a:r>
          </a:p>
          <a:p>
            <a:pPr algn="ctr"/>
            <a:r>
              <a:rPr lang="en-US" sz="2400" dirty="0" smtClean="0">
                <a:solidFill>
                  <a:schemeClr val="bg1"/>
                </a:solidFill>
              </a:rPr>
              <a:t>Don Dunne</a:t>
            </a:r>
          </a:p>
        </p:txBody>
      </p:sp>
      <p:sp>
        <p:nvSpPr>
          <p:cNvPr id="2078" name="Rectangle 30"/>
          <p:cNvSpPr>
            <a:spLocks noChangeArrowheads="1"/>
          </p:cNvSpPr>
          <p:nvPr/>
        </p:nvSpPr>
        <p:spPr bwMode="auto">
          <a:xfrm>
            <a:off x="152400" y="5105400"/>
            <a:ext cx="4495800" cy="1066800"/>
          </a:xfrm>
          <a:prstGeom prst="rect">
            <a:avLst/>
          </a:prstGeom>
          <a:noFill/>
          <a:ln w="9525">
            <a:noFill/>
            <a:miter lim="800000"/>
            <a:headEnd/>
            <a:tailEnd/>
          </a:ln>
          <a:effectLst/>
        </p:spPr>
        <p:txBody>
          <a:bodyPr anchor="ctr"/>
          <a:lstStyle/>
          <a:p>
            <a:pPr algn="ctr"/>
            <a:r>
              <a:rPr lang="en-US" sz="2400" dirty="0" smtClean="0">
                <a:solidFill>
                  <a:schemeClr val="bg1"/>
                </a:solidFill>
              </a:rPr>
              <a:t>Updated 2013-03-26</a:t>
            </a:r>
            <a:endParaRPr lang="en-US" sz="4400" dirty="0">
              <a:solidFill>
                <a:schemeClr val="tx2"/>
              </a:solidFill>
            </a:endParaRPr>
          </a:p>
        </p:txBody>
      </p:sp>
      <p:sp>
        <p:nvSpPr>
          <p:cNvPr id="2079" name="Text Box 31"/>
          <p:cNvSpPr txBox="1">
            <a:spLocks noChangeArrowheads="1"/>
          </p:cNvSpPr>
          <p:nvPr/>
        </p:nvSpPr>
        <p:spPr bwMode="auto">
          <a:xfrm>
            <a:off x="838200" y="4524375"/>
            <a:ext cx="3041650" cy="366713"/>
          </a:xfrm>
          <a:prstGeom prst="rect">
            <a:avLst/>
          </a:prstGeom>
          <a:noFill/>
          <a:ln w="9525">
            <a:noFill/>
            <a:miter lim="800000"/>
            <a:headEnd/>
            <a:tailEnd/>
          </a:ln>
          <a:effectLst/>
        </p:spPr>
        <p:txBody>
          <a:bodyPr wrap="none">
            <a:spAutoFit/>
          </a:bodyPr>
          <a:lstStyle/>
          <a:p>
            <a:r>
              <a:rPr lang="en-US">
                <a:solidFill>
                  <a:schemeClr val="bg1"/>
                </a:solidFill>
              </a:rPr>
              <a:t>http://www.eclipse.org/osee/</a:t>
            </a:r>
          </a:p>
        </p:txBody>
      </p:sp>
      <p:sp>
        <p:nvSpPr>
          <p:cNvPr id="10" name="Footer Placeholder 3"/>
          <p:cNvSpPr>
            <a:spLocks noGrp="1"/>
          </p:cNvSpPr>
          <p:nvPr>
            <p:ph type="ftr" sz="quarter" idx="10"/>
          </p:nvPr>
        </p:nvSpPr>
        <p:spPr>
          <a:xfrm>
            <a:off x="457200" y="6534150"/>
            <a:ext cx="8229600" cy="244475"/>
          </a:xfrm>
        </p:spPr>
        <p:txBody>
          <a:bodyPr/>
          <a:lstStyle/>
          <a:p>
            <a:r>
              <a:rPr lang="en-US" dirty="0" smtClean="0"/>
              <a:t>Copyright © </a:t>
            </a:r>
            <a:r>
              <a:rPr lang="en-US" dirty="0" smtClean="0"/>
              <a:t>2013 </a:t>
            </a:r>
            <a:r>
              <a:rPr lang="en-US" dirty="0" smtClean="0"/>
              <a:t>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6553200" cy="487362"/>
          </a:xfrm>
        </p:spPr>
        <p:txBody>
          <a:bodyPr/>
          <a:lstStyle/>
          <a:p>
            <a:r>
              <a:rPr lang="en-US" dirty="0" smtClean="0"/>
              <a:t>Transaction-Based Revision Control</a:t>
            </a:r>
            <a:endParaRPr lang="en-US" dirty="0"/>
          </a:p>
        </p:txBody>
      </p:sp>
      <p:sp>
        <p:nvSpPr>
          <p:cNvPr id="3" name="Content Placeholder 2"/>
          <p:cNvSpPr>
            <a:spLocks noGrp="1"/>
          </p:cNvSpPr>
          <p:nvPr>
            <p:ph idx="1"/>
          </p:nvPr>
        </p:nvSpPr>
        <p:spPr/>
        <p:txBody>
          <a:bodyPr/>
          <a:lstStyle/>
          <a:p>
            <a:pPr>
              <a:buFontTx/>
              <a:buNone/>
            </a:pPr>
            <a:r>
              <a:rPr lang="en-US" dirty="0" smtClean="0"/>
              <a:t>Transaction based version control with fine grained change identification</a:t>
            </a:r>
            <a:endParaRPr lang="en-US" dirty="0"/>
          </a:p>
        </p:txBody>
      </p:sp>
      <p:sp>
        <p:nvSpPr>
          <p:cNvPr id="4" name="Footer Placeholder 3"/>
          <p:cNvSpPr>
            <a:spLocks noGrp="1"/>
          </p:cNvSpPr>
          <p:nvPr>
            <p:ph type="ftr" sz="quarter" idx="10"/>
          </p:nvPr>
        </p:nvSpPr>
        <p:spPr/>
        <p:txBody>
          <a:bodyPr/>
          <a:lstStyle/>
          <a:p>
            <a:r>
              <a:rPr lang="en-US" dirty="0" smtClean="0"/>
              <a:t>Copyright © </a:t>
            </a:r>
            <a:r>
              <a:rPr lang="en-US" dirty="0" smtClean="0"/>
              <a:t>2013 </a:t>
            </a:r>
            <a:r>
              <a:rPr lang="en-US" dirty="0" smtClean="0"/>
              <a:t>Boeing. Made available under the Eclipse Public License.</a:t>
            </a:r>
            <a:endParaRPr lang="en-US" dirty="0"/>
          </a:p>
        </p:txBody>
      </p:sp>
      <p:sp>
        <p:nvSpPr>
          <p:cNvPr id="18" name="Rectangle 23"/>
          <p:cNvSpPr>
            <a:spLocks noChangeArrowheads="1"/>
          </p:cNvSpPr>
          <p:nvPr/>
        </p:nvSpPr>
        <p:spPr bwMode="auto">
          <a:xfrm>
            <a:off x="1219200" y="2362200"/>
            <a:ext cx="7391400" cy="1066800"/>
          </a:xfrm>
          <a:prstGeom prst="rect">
            <a:avLst/>
          </a:prstGeom>
          <a:gradFill rotWithShape="1">
            <a:gsLst>
              <a:gs pos="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endParaRPr lang="en-US"/>
          </a:p>
        </p:txBody>
      </p:sp>
      <p:sp>
        <p:nvSpPr>
          <p:cNvPr id="19" name="Text Box 25"/>
          <p:cNvSpPr txBox="1">
            <a:spLocks noChangeArrowheads="1"/>
          </p:cNvSpPr>
          <p:nvPr/>
        </p:nvSpPr>
        <p:spPr bwMode="auto">
          <a:xfrm>
            <a:off x="1295400" y="2438400"/>
            <a:ext cx="2133600" cy="942975"/>
          </a:xfrm>
          <a:prstGeom prst="rect">
            <a:avLst/>
          </a:prstGeom>
          <a:noFill/>
          <a:ln w="9525">
            <a:noFill/>
            <a:miter lim="800000"/>
            <a:headEnd/>
            <a:tailEnd/>
          </a:ln>
          <a:effectLst/>
        </p:spPr>
        <p:txBody>
          <a:bodyPr>
            <a:spAutoFit/>
          </a:bodyPr>
          <a:lstStyle/>
          <a:p>
            <a:pPr>
              <a:spcBef>
                <a:spcPct val="50000"/>
              </a:spcBef>
            </a:pPr>
            <a:r>
              <a:rPr lang="en-US" sz="1400" dirty="0">
                <a:solidFill>
                  <a:schemeClr val="bg1"/>
                </a:solidFill>
              </a:rPr>
              <a:t>Transaction: 1000021</a:t>
            </a:r>
          </a:p>
          <a:p>
            <a:pPr>
              <a:spcBef>
                <a:spcPct val="50000"/>
              </a:spcBef>
            </a:pPr>
            <a:r>
              <a:rPr lang="en-US" sz="1400" dirty="0">
                <a:solidFill>
                  <a:schemeClr val="bg1"/>
                </a:solidFill>
              </a:rPr>
              <a:t>Timestamp: Mar 4, 2008</a:t>
            </a:r>
          </a:p>
          <a:p>
            <a:pPr>
              <a:spcBef>
                <a:spcPct val="50000"/>
              </a:spcBef>
            </a:pPr>
            <a:r>
              <a:rPr lang="en-US" sz="1400" dirty="0">
                <a:solidFill>
                  <a:schemeClr val="bg1"/>
                </a:solidFill>
              </a:rPr>
              <a:t>Author:   Terry </a:t>
            </a:r>
            <a:r>
              <a:rPr lang="en-US" sz="1400" dirty="0" err="1">
                <a:solidFill>
                  <a:schemeClr val="bg1"/>
                </a:solidFill>
              </a:rPr>
              <a:t>Bahill</a:t>
            </a:r>
            <a:endParaRPr lang="en-US" sz="1400" dirty="0">
              <a:solidFill>
                <a:schemeClr val="bg1"/>
              </a:solidFill>
            </a:endParaRPr>
          </a:p>
        </p:txBody>
      </p:sp>
      <p:sp>
        <p:nvSpPr>
          <p:cNvPr id="20" name="Rectangle 29"/>
          <p:cNvSpPr>
            <a:spLocks noChangeArrowheads="1"/>
          </p:cNvSpPr>
          <p:nvPr/>
        </p:nvSpPr>
        <p:spPr bwMode="auto">
          <a:xfrm>
            <a:off x="1219200" y="3581400"/>
            <a:ext cx="7391400" cy="1066800"/>
          </a:xfrm>
          <a:prstGeom prst="rect">
            <a:avLst/>
          </a:prstGeom>
          <a:gradFill rotWithShape="1">
            <a:gsLst>
              <a:gs pos="0">
                <a:schemeClr val="accent1"/>
              </a:gs>
              <a:gs pos="100000">
                <a:schemeClr val="accent1">
                  <a:gamma/>
                  <a:shade val="46275"/>
                  <a:invGamma/>
                </a:schemeClr>
              </a:gs>
            </a:gsLst>
            <a:lin ang="5400000" scaled="1"/>
          </a:gradFill>
          <a:ln w="9525" algn="ctr">
            <a:solidFill>
              <a:schemeClr val="tx1"/>
            </a:solidFill>
            <a:miter lim="800000"/>
            <a:headEnd/>
            <a:tailEnd/>
          </a:ln>
          <a:effectLst/>
        </p:spPr>
        <p:txBody>
          <a:bodyPr wrap="none" anchor="ctr"/>
          <a:lstStyle/>
          <a:p>
            <a:endParaRPr lang="en-US"/>
          </a:p>
        </p:txBody>
      </p:sp>
      <p:sp>
        <p:nvSpPr>
          <p:cNvPr id="21" name="Rectangle 30"/>
          <p:cNvSpPr>
            <a:spLocks noChangeArrowheads="1"/>
          </p:cNvSpPr>
          <p:nvPr/>
        </p:nvSpPr>
        <p:spPr bwMode="auto">
          <a:xfrm>
            <a:off x="3505200" y="3810000"/>
            <a:ext cx="1676400" cy="609600"/>
          </a:xfrm>
          <a:prstGeom prst="rect">
            <a:avLst/>
          </a:prstGeom>
          <a:solidFill>
            <a:srgbClr val="FFFF00"/>
          </a:solidFill>
          <a:ln w="9525">
            <a:solidFill>
              <a:schemeClr val="tx1"/>
            </a:solidFill>
            <a:miter lim="800000"/>
            <a:headEnd/>
            <a:tailEnd/>
          </a:ln>
          <a:effectLst/>
        </p:spPr>
        <p:txBody>
          <a:bodyPr wrap="none" anchor="ctr"/>
          <a:lstStyle/>
          <a:p>
            <a:pPr algn="ctr"/>
            <a:r>
              <a:rPr lang="en-US" sz="1400"/>
              <a:t>My Requirement</a:t>
            </a:r>
          </a:p>
          <a:p>
            <a:pPr algn="ctr"/>
            <a:endParaRPr lang="en-US" sz="1000"/>
          </a:p>
        </p:txBody>
      </p:sp>
      <p:sp>
        <p:nvSpPr>
          <p:cNvPr id="22" name="Rectangle 31"/>
          <p:cNvSpPr>
            <a:spLocks noChangeArrowheads="1"/>
          </p:cNvSpPr>
          <p:nvPr/>
        </p:nvSpPr>
        <p:spPr bwMode="auto">
          <a:xfrm>
            <a:off x="5410200" y="3810000"/>
            <a:ext cx="1447800" cy="609600"/>
          </a:xfrm>
          <a:prstGeom prst="rect">
            <a:avLst/>
          </a:prstGeom>
          <a:solidFill>
            <a:srgbClr val="CCFFFF"/>
          </a:solidFill>
          <a:ln w="9525">
            <a:solidFill>
              <a:schemeClr val="tx1"/>
            </a:solidFill>
            <a:miter lim="800000"/>
            <a:headEnd/>
            <a:tailEnd/>
          </a:ln>
          <a:effectLst/>
        </p:spPr>
        <p:txBody>
          <a:bodyPr wrap="none" anchor="ctr"/>
          <a:lstStyle/>
          <a:p>
            <a:pPr algn="ctr"/>
            <a:r>
              <a:rPr lang="en-US" sz="1400"/>
              <a:t>My Code unit</a:t>
            </a:r>
          </a:p>
          <a:p>
            <a:pPr algn="ctr"/>
            <a:endParaRPr lang="en-US" sz="1000"/>
          </a:p>
        </p:txBody>
      </p:sp>
      <p:sp>
        <p:nvSpPr>
          <p:cNvPr id="23" name="Text Box 32"/>
          <p:cNvSpPr txBox="1">
            <a:spLocks noChangeArrowheads="1"/>
          </p:cNvSpPr>
          <p:nvPr/>
        </p:nvSpPr>
        <p:spPr bwMode="auto">
          <a:xfrm>
            <a:off x="1295400" y="3657600"/>
            <a:ext cx="2133600" cy="942975"/>
          </a:xfrm>
          <a:prstGeom prst="rect">
            <a:avLst/>
          </a:prstGeom>
          <a:noFill/>
          <a:ln w="9525">
            <a:noFill/>
            <a:miter lim="800000"/>
            <a:headEnd/>
            <a:tailEnd/>
          </a:ln>
          <a:effectLst/>
        </p:spPr>
        <p:txBody>
          <a:bodyPr>
            <a:spAutoFit/>
          </a:bodyPr>
          <a:lstStyle/>
          <a:p>
            <a:pPr>
              <a:spcBef>
                <a:spcPct val="50000"/>
              </a:spcBef>
            </a:pPr>
            <a:r>
              <a:rPr lang="en-US" sz="1400" dirty="0">
                <a:solidFill>
                  <a:schemeClr val="bg1"/>
                </a:solidFill>
              </a:rPr>
              <a:t>Transaction: 1000020</a:t>
            </a:r>
          </a:p>
          <a:p>
            <a:pPr>
              <a:spcBef>
                <a:spcPct val="50000"/>
              </a:spcBef>
            </a:pPr>
            <a:r>
              <a:rPr lang="en-US" sz="1400" dirty="0">
                <a:solidFill>
                  <a:schemeClr val="bg1"/>
                </a:solidFill>
              </a:rPr>
              <a:t>Timestamp: Mar 3, 2008</a:t>
            </a:r>
          </a:p>
          <a:p>
            <a:pPr>
              <a:spcBef>
                <a:spcPct val="50000"/>
              </a:spcBef>
            </a:pPr>
            <a:r>
              <a:rPr lang="en-US" sz="1400" dirty="0">
                <a:solidFill>
                  <a:schemeClr val="bg1"/>
                </a:solidFill>
              </a:rPr>
              <a:t>Author:  Alan Turing</a:t>
            </a:r>
          </a:p>
        </p:txBody>
      </p:sp>
      <p:sp>
        <p:nvSpPr>
          <p:cNvPr id="24" name="Rectangle 34"/>
          <p:cNvSpPr>
            <a:spLocks noChangeArrowheads="1"/>
          </p:cNvSpPr>
          <p:nvPr/>
        </p:nvSpPr>
        <p:spPr bwMode="auto">
          <a:xfrm>
            <a:off x="1219200" y="4800600"/>
            <a:ext cx="7391400" cy="1066800"/>
          </a:xfrm>
          <a:prstGeom prst="rect">
            <a:avLst/>
          </a:prstGeom>
          <a:gradFill rotWithShape="1">
            <a:gsLst>
              <a:gs pos="0">
                <a:schemeClr val="accent1"/>
              </a:gs>
              <a:gs pos="100000">
                <a:schemeClr val="accent1">
                  <a:gamma/>
                  <a:shade val="46275"/>
                  <a:invGamma/>
                </a:schemeClr>
              </a:gs>
            </a:gsLst>
            <a:lin ang="5400000" scaled="1"/>
          </a:gradFill>
          <a:ln w="9525" algn="ctr">
            <a:solidFill>
              <a:schemeClr val="tx1"/>
            </a:solidFill>
            <a:miter lim="800000"/>
            <a:headEnd/>
            <a:tailEnd/>
          </a:ln>
          <a:effectLst/>
        </p:spPr>
        <p:txBody>
          <a:bodyPr wrap="none" anchor="ctr"/>
          <a:lstStyle/>
          <a:p>
            <a:endParaRPr lang="en-US"/>
          </a:p>
        </p:txBody>
      </p:sp>
      <p:sp>
        <p:nvSpPr>
          <p:cNvPr id="25" name="Rectangle 36"/>
          <p:cNvSpPr>
            <a:spLocks noChangeArrowheads="1"/>
          </p:cNvSpPr>
          <p:nvPr/>
        </p:nvSpPr>
        <p:spPr bwMode="auto">
          <a:xfrm>
            <a:off x="7086600" y="3810000"/>
            <a:ext cx="1447800" cy="609600"/>
          </a:xfrm>
          <a:prstGeom prst="rect">
            <a:avLst/>
          </a:prstGeom>
          <a:solidFill>
            <a:srgbClr val="CC99FF"/>
          </a:solidFill>
          <a:ln w="9525">
            <a:solidFill>
              <a:schemeClr val="tx1"/>
            </a:solidFill>
            <a:miter lim="800000"/>
            <a:headEnd/>
            <a:tailEnd/>
          </a:ln>
          <a:effectLst/>
        </p:spPr>
        <p:txBody>
          <a:bodyPr wrap="none" anchor="ctr"/>
          <a:lstStyle/>
          <a:p>
            <a:pPr algn="ctr"/>
            <a:r>
              <a:rPr lang="en-US" sz="1400"/>
              <a:t>My Test unit</a:t>
            </a:r>
          </a:p>
          <a:p>
            <a:pPr algn="ctr"/>
            <a:endParaRPr lang="en-US" sz="1000"/>
          </a:p>
        </p:txBody>
      </p:sp>
      <p:sp>
        <p:nvSpPr>
          <p:cNvPr id="26" name="Text Box 37"/>
          <p:cNvSpPr txBox="1">
            <a:spLocks noChangeArrowheads="1"/>
          </p:cNvSpPr>
          <p:nvPr/>
        </p:nvSpPr>
        <p:spPr bwMode="auto">
          <a:xfrm>
            <a:off x="1295400" y="4876800"/>
            <a:ext cx="2209800" cy="942975"/>
          </a:xfrm>
          <a:prstGeom prst="rect">
            <a:avLst/>
          </a:prstGeom>
          <a:noFill/>
          <a:ln w="9525">
            <a:noFill/>
            <a:miter lim="800000"/>
            <a:headEnd/>
            <a:tailEnd/>
          </a:ln>
          <a:effectLst/>
        </p:spPr>
        <p:txBody>
          <a:bodyPr>
            <a:spAutoFit/>
          </a:bodyPr>
          <a:lstStyle/>
          <a:p>
            <a:pPr>
              <a:spcBef>
                <a:spcPct val="50000"/>
              </a:spcBef>
            </a:pPr>
            <a:r>
              <a:rPr lang="en-US" sz="1400">
                <a:solidFill>
                  <a:schemeClr val="bg1"/>
                </a:solidFill>
              </a:rPr>
              <a:t>Transaction: 1000019</a:t>
            </a:r>
          </a:p>
          <a:p>
            <a:pPr>
              <a:spcBef>
                <a:spcPct val="50000"/>
              </a:spcBef>
            </a:pPr>
            <a:r>
              <a:rPr lang="en-US" sz="1400">
                <a:solidFill>
                  <a:schemeClr val="bg1"/>
                </a:solidFill>
              </a:rPr>
              <a:t>Timestamp: Mar 2, 2008</a:t>
            </a:r>
          </a:p>
          <a:p>
            <a:pPr>
              <a:spcBef>
                <a:spcPct val="50000"/>
              </a:spcBef>
            </a:pPr>
            <a:r>
              <a:rPr lang="en-US" sz="1400">
                <a:solidFill>
                  <a:schemeClr val="bg1"/>
                </a:solidFill>
              </a:rPr>
              <a:t>Author:  Terry Bahill</a:t>
            </a:r>
          </a:p>
        </p:txBody>
      </p:sp>
      <p:sp>
        <p:nvSpPr>
          <p:cNvPr id="27" name="AutoShape 39"/>
          <p:cNvSpPr>
            <a:spLocks noChangeArrowheads="1"/>
          </p:cNvSpPr>
          <p:nvPr/>
        </p:nvSpPr>
        <p:spPr bwMode="auto">
          <a:xfrm>
            <a:off x="381000" y="2590800"/>
            <a:ext cx="609600" cy="2895600"/>
          </a:xfrm>
          <a:prstGeom prst="upArrow">
            <a:avLst>
              <a:gd name="adj1" fmla="val 50000"/>
              <a:gd name="adj2" fmla="val 118750"/>
            </a:avLst>
          </a:prstGeom>
          <a:gradFill rotWithShape="1">
            <a:gsLst>
              <a:gs pos="0">
                <a:schemeClr val="accent1"/>
              </a:gs>
              <a:gs pos="100000">
                <a:schemeClr val="accent1">
                  <a:gamma/>
                  <a:shade val="46275"/>
                  <a:invGamma/>
                </a:schemeClr>
              </a:gs>
            </a:gsLst>
            <a:lin ang="5400000" scaled="1"/>
          </a:gradFill>
          <a:ln w="9525">
            <a:solidFill>
              <a:schemeClr val="tx1"/>
            </a:solidFill>
            <a:miter lim="800000"/>
            <a:headEnd/>
            <a:tailEnd/>
          </a:ln>
          <a:effectLst/>
        </p:spPr>
        <p:txBody>
          <a:bodyPr vert="eaVert" wrap="none" anchor="ctr"/>
          <a:lstStyle/>
          <a:p>
            <a:pPr algn="ctr"/>
            <a:r>
              <a:rPr lang="en-US">
                <a:solidFill>
                  <a:schemeClr val="bg1"/>
                </a:solidFill>
              </a:rPr>
              <a:t>Time</a:t>
            </a:r>
          </a:p>
        </p:txBody>
      </p:sp>
      <p:sp>
        <p:nvSpPr>
          <p:cNvPr id="28" name="Rectangle 42"/>
          <p:cNvSpPr>
            <a:spLocks noChangeArrowheads="1"/>
          </p:cNvSpPr>
          <p:nvPr/>
        </p:nvSpPr>
        <p:spPr bwMode="auto">
          <a:xfrm>
            <a:off x="3505200" y="2514600"/>
            <a:ext cx="1676400" cy="609600"/>
          </a:xfrm>
          <a:prstGeom prst="rect">
            <a:avLst/>
          </a:prstGeom>
          <a:solidFill>
            <a:srgbClr val="FFFF00"/>
          </a:solidFill>
          <a:ln w="9525">
            <a:solidFill>
              <a:schemeClr val="tx1"/>
            </a:solidFill>
            <a:miter lim="800000"/>
            <a:headEnd/>
            <a:tailEnd/>
          </a:ln>
          <a:effectLst/>
        </p:spPr>
        <p:txBody>
          <a:bodyPr wrap="none" anchor="ctr"/>
          <a:lstStyle/>
          <a:p>
            <a:pPr algn="ctr"/>
            <a:r>
              <a:rPr lang="en-US" sz="1400"/>
              <a:t>My Requirement</a:t>
            </a:r>
          </a:p>
          <a:p>
            <a:pPr algn="ctr"/>
            <a:endParaRPr lang="en-US" sz="1000"/>
          </a:p>
        </p:txBody>
      </p:sp>
      <p:sp>
        <p:nvSpPr>
          <p:cNvPr id="29" name="Rectangle 43"/>
          <p:cNvSpPr>
            <a:spLocks noChangeArrowheads="1"/>
          </p:cNvSpPr>
          <p:nvPr/>
        </p:nvSpPr>
        <p:spPr bwMode="auto">
          <a:xfrm>
            <a:off x="4800600" y="4953000"/>
            <a:ext cx="1676400" cy="609600"/>
          </a:xfrm>
          <a:prstGeom prst="rect">
            <a:avLst/>
          </a:prstGeom>
          <a:solidFill>
            <a:srgbClr val="FFFF00"/>
          </a:solidFill>
          <a:ln w="9525">
            <a:solidFill>
              <a:schemeClr val="tx1"/>
            </a:solidFill>
            <a:miter lim="800000"/>
            <a:headEnd/>
            <a:tailEnd/>
          </a:ln>
          <a:effectLst/>
        </p:spPr>
        <p:txBody>
          <a:bodyPr wrap="none" anchor="ctr"/>
          <a:lstStyle/>
          <a:p>
            <a:pPr algn="ctr"/>
            <a:r>
              <a:rPr lang="en-US" sz="1400"/>
              <a:t>My Requirement</a:t>
            </a:r>
          </a:p>
          <a:p>
            <a:pPr algn="ctr"/>
            <a:endParaRPr lang="en-US" sz="1000"/>
          </a:p>
        </p:txBody>
      </p:sp>
      <p:sp>
        <p:nvSpPr>
          <p:cNvPr id="30" name="Rectangle 44"/>
          <p:cNvSpPr>
            <a:spLocks noChangeArrowheads="1"/>
          </p:cNvSpPr>
          <p:nvPr/>
        </p:nvSpPr>
        <p:spPr bwMode="auto">
          <a:xfrm>
            <a:off x="5410200" y="2514600"/>
            <a:ext cx="1447800" cy="609600"/>
          </a:xfrm>
          <a:prstGeom prst="rect">
            <a:avLst/>
          </a:prstGeom>
          <a:solidFill>
            <a:srgbClr val="CCFFFF"/>
          </a:solidFill>
          <a:ln w="9525">
            <a:solidFill>
              <a:schemeClr val="tx1"/>
            </a:solidFill>
            <a:miter lim="800000"/>
            <a:headEnd/>
            <a:tailEnd/>
          </a:ln>
          <a:effectLst/>
        </p:spPr>
        <p:txBody>
          <a:bodyPr wrap="none" anchor="ctr"/>
          <a:lstStyle/>
          <a:p>
            <a:pPr algn="ctr"/>
            <a:r>
              <a:rPr lang="en-US" sz="1400"/>
              <a:t>My Code unit</a:t>
            </a:r>
          </a:p>
          <a:p>
            <a:pPr algn="ctr"/>
            <a:endParaRPr lang="en-US" sz="1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and Mission Critical Systems</a:t>
            </a:r>
            <a:endParaRPr lang="en-US" dirty="0"/>
          </a:p>
        </p:txBody>
      </p:sp>
      <p:sp>
        <p:nvSpPr>
          <p:cNvPr id="3" name="Content Placeholder 2"/>
          <p:cNvSpPr>
            <a:spLocks noGrp="1"/>
          </p:cNvSpPr>
          <p:nvPr>
            <p:ph idx="1"/>
          </p:nvPr>
        </p:nvSpPr>
        <p:spPr/>
        <p:txBody>
          <a:bodyPr/>
          <a:lstStyle/>
          <a:p>
            <a:r>
              <a:rPr lang="en-US" dirty="0" smtClean="0"/>
              <a:t>Structural Coverage Analysis</a:t>
            </a:r>
          </a:p>
          <a:p>
            <a:pPr lvl="1"/>
            <a:r>
              <a:rPr lang="en-US" dirty="0" smtClean="0"/>
              <a:t>Test Environment coordinates with mission software to capture raw coverage data</a:t>
            </a:r>
          </a:p>
          <a:p>
            <a:pPr lvl="1"/>
            <a:r>
              <a:rPr lang="en-US" dirty="0" smtClean="0"/>
              <a:t>Raw coverage data is imported and merged into OSEE Database</a:t>
            </a:r>
          </a:p>
          <a:p>
            <a:pPr lvl="1"/>
            <a:r>
              <a:rPr lang="en-US" dirty="0" smtClean="0"/>
              <a:t> ATS used to disposition coverage methods</a:t>
            </a:r>
          </a:p>
          <a:p>
            <a:pPr lvl="1"/>
            <a:r>
              <a:rPr lang="en-US" dirty="0" smtClean="0"/>
              <a:t> ATS provides tracking of code, test, and requirements changes needed to resolve missing coverage</a:t>
            </a:r>
          </a:p>
          <a:p>
            <a:pPr lvl="1"/>
            <a:r>
              <a:rPr lang="en-US" dirty="0" smtClean="0"/>
              <a:t>Auto generation of coverage reports for delivery to customer</a:t>
            </a:r>
          </a:p>
          <a:p>
            <a:endParaRPr lang="en-US" dirty="0" smtClean="0"/>
          </a:p>
          <a:p>
            <a:r>
              <a:rPr lang="en-US" dirty="0" smtClean="0"/>
              <a:t>Safety Critical Analysis</a:t>
            </a:r>
          </a:p>
          <a:p>
            <a:pPr lvl="1"/>
            <a:r>
              <a:rPr lang="en-US" dirty="0" smtClean="0"/>
              <a:t>Traceability thread from System and Subsystem functions through all levels of requirements down to code units</a:t>
            </a:r>
          </a:p>
          <a:p>
            <a:pPr lvl="1"/>
            <a:r>
              <a:rPr lang="en-US" dirty="0" smtClean="0"/>
              <a:t>Safety Criticality and Development Assurance Level</a:t>
            </a:r>
          </a:p>
          <a:p>
            <a:pPr lvl="1"/>
            <a:endParaRPr lang="en-US" dirty="0" smtClean="0"/>
          </a:p>
          <a:p>
            <a:pPr lvl="1"/>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Process and Workflow</a:t>
            </a:r>
          </a:p>
        </p:txBody>
      </p:sp>
      <p:sp>
        <p:nvSpPr>
          <p:cNvPr id="4" name="Footer Placeholder 3"/>
          <p:cNvSpPr>
            <a:spLocks noGrp="1"/>
          </p:cNvSpPr>
          <p:nvPr>
            <p:ph type="ftr" sz="quarter" idx="10"/>
          </p:nvPr>
        </p:nvSpPr>
        <p:spPr/>
        <p:txBody>
          <a:bodyPr/>
          <a:lstStyle/>
          <a:p>
            <a:r>
              <a:rPr lang="en-US" dirty="0" smtClean="0"/>
              <a:t>Copyright © </a:t>
            </a:r>
            <a:r>
              <a:rPr lang="en-US" dirty="0" smtClean="0"/>
              <a:t>2013 </a:t>
            </a:r>
            <a:r>
              <a:rPr lang="en-US" dirty="0" smtClean="0"/>
              <a:t>Boeing. Made available under the Eclipse Public License.</a:t>
            </a:r>
            <a:endParaRPr lang="en-US" dirty="0"/>
          </a:p>
        </p:txBody>
      </p:sp>
      <p:sp>
        <p:nvSpPr>
          <p:cNvPr id="5" name="Rectangle 4"/>
          <p:cNvSpPr/>
          <p:nvPr/>
        </p:nvSpPr>
        <p:spPr>
          <a:xfrm>
            <a:off x="457200" y="914400"/>
            <a:ext cx="3657600" cy="1938992"/>
          </a:xfrm>
          <a:prstGeom prst="rect">
            <a:avLst/>
          </a:prstGeom>
        </p:spPr>
        <p:txBody>
          <a:bodyPr wrap="square">
            <a:spAutoFit/>
          </a:bodyPr>
          <a:lstStyle/>
          <a:p>
            <a:r>
              <a:rPr lang="en-US" sz="2000" dirty="0" smtClean="0">
                <a:solidFill>
                  <a:schemeClr val="bg1"/>
                </a:solidFill>
              </a:rPr>
              <a:t>Integrated processes and workflows in OSEE allow engineers to focus more on engineering and less on process training and manual metrics reporting.</a:t>
            </a:r>
            <a:endParaRPr lang="en-US" sz="2000" dirty="0">
              <a:solidFill>
                <a:schemeClr val="bg1"/>
              </a:solidFill>
            </a:endParaRPr>
          </a:p>
        </p:txBody>
      </p:sp>
      <p:sp>
        <p:nvSpPr>
          <p:cNvPr id="6" name="Rectangle 5"/>
          <p:cNvSpPr/>
          <p:nvPr/>
        </p:nvSpPr>
        <p:spPr>
          <a:xfrm>
            <a:off x="4114800" y="3922455"/>
            <a:ext cx="4572000" cy="400110"/>
          </a:xfrm>
          <a:prstGeom prst="rect">
            <a:avLst/>
          </a:prstGeom>
        </p:spPr>
        <p:txBody>
          <a:bodyPr>
            <a:spAutoFit/>
          </a:bodyPr>
          <a:lstStyle/>
          <a:p>
            <a:endParaRPr lang="en-US" sz="2000" dirty="0">
              <a:solidFill>
                <a:schemeClr val="bg1"/>
              </a:solidFill>
            </a:endParaRPr>
          </a:p>
        </p:txBody>
      </p:sp>
      <p:pic>
        <p:nvPicPr>
          <p:cNvPr id="7" name="Picture 7"/>
          <p:cNvPicPr>
            <a:picLocks noChangeAspect="1" noChangeArrowheads="1"/>
          </p:cNvPicPr>
          <p:nvPr/>
        </p:nvPicPr>
        <p:blipFill>
          <a:blip r:embed="rId2" cstate="print"/>
          <a:srcRect/>
          <a:stretch>
            <a:fillRect/>
          </a:stretch>
        </p:blipFill>
        <p:spPr bwMode="auto">
          <a:xfrm>
            <a:off x="4125052" y="762000"/>
            <a:ext cx="5018948" cy="2743200"/>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0" y="3048000"/>
            <a:ext cx="4229147" cy="3505200"/>
          </a:xfrm>
          <a:prstGeom prst="rect">
            <a:avLst/>
          </a:prstGeom>
          <a:noFill/>
          <a:ln w="9525">
            <a:noFill/>
            <a:miter lim="800000"/>
            <a:headEnd/>
            <a:tailEnd/>
          </a:ln>
          <a:effectLst/>
        </p:spPr>
      </p:pic>
      <p:sp>
        <p:nvSpPr>
          <p:cNvPr id="10" name="Rectangle 9"/>
          <p:cNvSpPr/>
          <p:nvPr/>
        </p:nvSpPr>
        <p:spPr>
          <a:xfrm>
            <a:off x="4267200" y="3581400"/>
            <a:ext cx="4343400" cy="2862322"/>
          </a:xfrm>
          <a:prstGeom prst="rect">
            <a:avLst/>
          </a:prstGeom>
        </p:spPr>
        <p:txBody>
          <a:bodyPr wrap="square">
            <a:spAutoFit/>
          </a:bodyPr>
          <a:lstStyle/>
          <a:p>
            <a:pPr>
              <a:buFont typeface="Wingdings" pitchFamily="2" charset="2"/>
              <a:buChar char="§"/>
            </a:pPr>
            <a:r>
              <a:rPr lang="en-US" sz="2000" dirty="0" smtClean="0">
                <a:solidFill>
                  <a:schemeClr val="bg1"/>
                </a:solidFill>
              </a:rPr>
              <a:t>  Work Definitions model the team's workflow and actively guide them through the work to be completed.</a:t>
            </a:r>
          </a:p>
          <a:p>
            <a:pPr>
              <a:buFont typeface="Wingdings" pitchFamily="2" charset="2"/>
              <a:buChar char="§"/>
            </a:pPr>
            <a:r>
              <a:rPr lang="en-US" sz="2000" dirty="0" smtClean="0">
                <a:solidFill>
                  <a:schemeClr val="bg1"/>
                </a:solidFill>
              </a:rPr>
              <a:t>  Work Definitions are created and stored in OSEE and consist of state machines with their own widgets, rules, and routing.</a:t>
            </a:r>
          </a:p>
          <a:p>
            <a:pPr>
              <a:buFont typeface="Wingdings" pitchFamily="2" charset="2"/>
              <a:buChar char="§"/>
            </a:pPr>
            <a:r>
              <a:rPr lang="en-US" sz="2000" dirty="0" smtClean="0">
                <a:solidFill>
                  <a:schemeClr val="bg1"/>
                </a:solidFill>
              </a:rPr>
              <a:t>  Each state can be assigned, </a:t>
            </a:r>
            <a:r>
              <a:rPr lang="en-US" sz="2000" dirty="0" err="1" smtClean="0">
                <a:solidFill>
                  <a:schemeClr val="bg1"/>
                </a:solidFill>
              </a:rPr>
              <a:t>statused</a:t>
            </a:r>
            <a:r>
              <a:rPr lang="en-US" sz="2000" dirty="0" smtClean="0">
                <a:solidFill>
                  <a:schemeClr val="bg1"/>
                </a:solidFill>
              </a:rPr>
              <a:t>, and transitioned.</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7010400" cy="487362"/>
          </a:xfrm>
        </p:spPr>
        <p:txBody>
          <a:bodyPr/>
          <a:lstStyle/>
          <a:p>
            <a:r>
              <a:rPr lang="en-US" dirty="0" smtClean="0"/>
              <a:t>Integrated Metrics and Project Planning</a:t>
            </a:r>
            <a:endParaRPr lang="en-US" dirty="0"/>
          </a:p>
        </p:txBody>
      </p:sp>
      <p:sp>
        <p:nvSpPr>
          <p:cNvPr id="3" name="Content Placeholder 2"/>
          <p:cNvSpPr>
            <a:spLocks noGrp="1"/>
          </p:cNvSpPr>
          <p:nvPr>
            <p:ph idx="1"/>
          </p:nvPr>
        </p:nvSpPr>
        <p:spPr/>
        <p:txBody>
          <a:bodyPr/>
          <a:lstStyle/>
          <a:p>
            <a:r>
              <a:rPr lang="en-US" dirty="0" smtClean="0"/>
              <a:t>T</a:t>
            </a:r>
            <a:r>
              <a:rPr lang="en-US" dirty="0" smtClean="0"/>
              <a:t>ask </a:t>
            </a:r>
            <a:r>
              <a:rPr lang="en-US" dirty="0" smtClean="0"/>
              <a:t>generation </a:t>
            </a:r>
            <a:r>
              <a:rPr lang="en-US" dirty="0" smtClean="0"/>
              <a:t>with metrics roll-up </a:t>
            </a:r>
            <a:r>
              <a:rPr lang="en-US" dirty="0" smtClean="0"/>
              <a:t>to Action and project </a:t>
            </a:r>
            <a:r>
              <a:rPr lang="en-US" dirty="0" smtClean="0"/>
              <a:t>status</a:t>
            </a:r>
            <a:endParaRPr lang="en-US" dirty="0" smtClean="0"/>
          </a:p>
          <a:p>
            <a:endParaRPr lang="en-US" dirty="0" smtClean="0"/>
          </a:p>
          <a:p>
            <a:r>
              <a:rPr lang="en-US" dirty="0" smtClean="0"/>
              <a:t>P</a:t>
            </a:r>
            <a:r>
              <a:rPr lang="en-US" dirty="0" smtClean="0"/>
              <a:t>roduct </a:t>
            </a:r>
            <a:r>
              <a:rPr lang="en-US" dirty="0" smtClean="0"/>
              <a:t>management including build </a:t>
            </a:r>
            <a:r>
              <a:rPr lang="en-US" dirty="0" smtClean="0"/>
              <a:t>memo generation</a:t>
            </a:r>
            <a:endParaRPr lang="en-US" dirty="0" smtClean="0"/>
          </a:p>
          <a:p>
            <a:endParaRPr lang="en-US" dirty="0" smtClean="0"/>
          </a:p>
          <a:p>
            <a:r>
              <a:rPr lang="en-US" dirty="0" smtClean="0"/>
              <a:t>Customizable columns and reports </a:t>
            </a:r>
            <a:r>
              <a:rPr lang="en-US" dirty="0" smtClean="0"/>
              <a:t>can be easily shared and printed</a:t>
            </a:r>
          </a:p>
          <a:p>
            <a:endParaRPr lang="en-US" dirty="0" smtClean="0"/>
          </a:p>
          <a:p>
            <a:r>
              <a:rPr lang="en-US" dirty="0" smtClean="0"/>
              <a:t>Customizable reviews that can control workflow </a:t>
            </a:r>
            <a:r>
              <a:rPr lang="en-US" dirty="0" smtClean="0"/>
              <a:t>state </a:t>
            </a:r>
            <a:r>
              <a:rPr lang="en-US" dirty="0" smtClean="0"/>
              <a:t>transitions</a:t>
            </a:r>
            <a:endParaRPr lang="en-US" dirty="0" smtClean="0"/>
          </a:p>
          <a:p>
            <a:endParaRPr lang="en-US" dirty="0" smtClean="0"/>
          </a:p>
          <a:p>
            <a:r>
              <a:rPr lang="en-US" dirty="0" smtClean="0"/>
              <a:t>Email </a:t>
            </a:r>
            <a:r>
              <a:rPr lang="en-US" dirty="0" smtClean="0"/>
              <a:t>notifications </a:t>
            </a:r>
            <a:r>
              <a:rPr lang="en-US" dirty="0" smtClean="0"/>
              <a:t>of relevant state </a:t>
            </a:r>
            <a:r>
              <a:rPr lang="en-US" dirty="0" smtClean="0"/>
              <a:t>transitions </a:t>
            </a:r>
            <a:r>
              <a:rPr lang="en-US" dirty="0" smtClean="0"/>
              <a:t>via subscriptions</a:t>
            </a:r>
            <a:endParaRPr lang="en-US" dirty="0" smtClean="0"/>
          </a:p>
          <a:p>
            <a:endParaRPr lang="en-US" dirty="0" smtClean="0"/>
          </a:p>
          <a:p>
            <a:r>
              <a:rPr lang="en-US" dirty="0" smtClean="0"/>
              <a:t>Configurable routing of actions </a:t>
            </a:r>
            <a:r>
              <a:rPr lang="en-US" dirty="0" smtClean="0"/>
              <a:t>to appropriate </a:t>
            </a:r>
            <a:r>
              <a:rPr lang="en-US" dirty="0" smtClean="0"/>
              <a:t>assignees</a:t>
            </a:r>
          </a:p>
          <a:p>
            <a:endParaRPr lang="en-US" dirty="0" smtClean="0"/>
          </a:p>
          <a:p>
            <a:r>
              <a:rPr lang="en-US" dirty="0" smtClean="0"/>
              <a:t>"</a:t>
            </a:r>
            <a:r>
              <a:rPr lang="en-US" dirty="0" smtClean="0"/>
              <a:t>My World" shows </a:t>
            </a:r>
            <a:r>
              <a:rPr lang="en-US" dirty="0" smtClean="0"/>
              <a:t>user dashboard of all </a:t>
            </a:r>
            <a:r>
              <a:rPr lang="en-US" dirty="0" smtClean="0"/>
              <a:t>work </a:t>
            </a:r>
            <a:r>
              <a:rPr lang="en-US" dirty="0" smtClean="0"/>
              <a:t>assigned</a:t>
            </a:r>
            <a:endParaRPr lang="en-US" dirty="0" smtClean="0"/>
          </a:p>
          <a:p>
            <a:endParaRPr lang="en-US" dirty="0" smtClean="0"/>
          </a:p>
          <a:p>
            <a:r>
              <a:rPr lang="en-US" dirty="0" smtClean="0"/>
              <a:t>Powerful </a:t>
            </a:r>
            <a:r>
              <a:rPr lang="en-US" dirty="0" smtClean="0"/>
              <a:t>Action querying, filtering and </a:t>
            </a:r>
            <a:r>
              <a:rPr lang="en-US" dirty="0" smtClean="0"/>
              <a:t>sorting</a:t>
            </a:r>
            <a:endParaRPr lang="en-US" dirty="0" smtClean="0"/>
          </a:p>
        </p:txBody>
      </p:sp>
      <p:sp>
        <p:nvSpPr>
          <p:cNvPr id="4" name="Footer Placeholder 3"/>
          <p:cNvSpPr>
            <a:spLocks noGrp="1"/>
          </p:cNvSpPr>
          <p:nvPr>
            <p:ph type="ftr" sz="quarter" idx="10"/>
          </p:nvPr>
        </p:nvSpPr>
        <p:spPr/>
        <p:txBody>
          <a:bodyPr/>
          <a:lstStyle/>
          <a:p>
            <a:r>
              <a:rPr lang="en-US" dirty="0" smtClean="0"/>
              <a:t>Copyright © </a:t>
            </a:r>
            <a:r>
              <a:rPr lang="en-US" dirty="0" smtClean="0"/>
              <a:t>2013 </a:t>
            </a:r>
            <a:r>
              <a:rPr lang="en-US" dirty="0" smtClean="0"/>
              <a:t>Boeing. Made available under the Eclipse Public License.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5922963" y="123825"/>
            <a:ext cx="3055937" cy="519113"/>
          </a:xfrm>
          <a:prstGeom prst="rect">
            <a:avLst/>
          </a:prstGeom>
          <a:noFill/>
          <a:ln w="9525">
            <a:noFill/>
            <a:miter lim="800000"/>
            <a:headEnd/>
            <a:tailEnd/>
          </a:ln>
          <a:effectLst/>
        </p:spPr>
        <p:txBody>
          <a:bodyPr wrap="none">
            <a:spAutoFit/>
          </a:bodyPr>
          <a:lstStyle/>
          <a:p>
            <a:pPr algn="r"/>
            <a:r>
              <a:rPr lang="en-US" sz="2800">
                <a:solidFill>
                  <a:schemeClr val="bg1"/>
                </a:solidFill>
              </a:rPr>
              <a:t>Traceability Demo</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OSEE Test Environment</a:t>
            </a:r>
            <a:endParaRPr lang="en-US" dirty="0"/>
          </a:p>
        </p:txBody>
      </p:sp>
      <p:sp>
        <p:nvSpPr>
          <p:cNvPr id="4" name="Footer Placeholder 3"/>
          <p:cNvSpPr>
            <a:spLocks noGrp="1"/>
          </p:cNvSpPr>
          <p:nvPr>
            <p:ph type="ftr" sz="quarter" idx="10"/>
          </p:nvPr>
        </p:nvSpPr>
        <p:spPr/>
        <p:txBody>
          <a:bodyPr/>
          <a:lstStyle/>
          <a:p>
            <a:r>
              <a:rPr lang="en-US" dirty="0" smtClean="0"/>
              <a:t>Copyright © </a:t>
            </a:r>
            <a:r>
              <a:rPr lang="en-US" dirty="0" smtClean="0"/>
              <a:t>2013 </a:t>
            </a:r>
            <a:r>
              <a:rPr lang="en-US" dirty="0" smtClean="0"/>
              <a:t>Boeing. Made available under the Eclipse Public License.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57200" y="1143000"/>
            <a:ext cx="5057775" cy="5172075"/>
          </a:xfrm>
          <a:prstGeom prst="rect">
            <a:avLst/>
          </a:prstGeom>
          <a:noFill/>
          <a:ln w="9525">
            <a:noFill/>
            <a:miter lim="800000"/>
            <a:headEnd/>
            <a:tailEnd/>
          </a:ln>
        </p:spPr>
      </p:pic>
      <p:sp>
        <p:nvSpPr>
          <p:cNvPr id="7" name="TextBox 6"/>
          <p:cNvSpPr txBox="1"/>
          <p:nvPr/>
        </p:nvSpPr>
        <p:spPr>
          <a:xfrm>
            <a:off x="5715000" y="1143000"/>
            <a:ext cx="2819400" cy="2523768"/>
          </a:xfrm>
          <a:prstGeom prst="rect">
            <a:avLst/>
          </a:prstGeom>
          <a:noFill/>
        </p:spPr>
        <p:txBody>
          <a:bodyPr wrap="square" rtlCol="0">
            <a:spAutoFit/>
          </a:bodyPr>
          <a:lstStyle/>
          <a:p>
            <a:pPr>
              <a:spcBef>
                <a:spcPct val="20000"/>
              </a:spcBef>
            </a:pPr>
            <a:r>
              <a:rPr lang="en-US" sz="2000" dirty="0" smtClean="0">
                <a:solidFill>
                  <a:schemeClr val="bg1"/>
                </a:solidFill>
                <a:latin typeface="Arial" pitchFamily="34" charset="0"/>
                <a:cs typeface="Arial" pitchFamily="34" charset="0"/>
              </a:rPr>
              <a:t>Real-time messaging: </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Monitor</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Manipulate</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Simulate</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Record</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Playback</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OSEE Application Framework</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dirty="0" smtClean="0"/>
              <a:t>Copyright © </a:t>
            </a:r>
            <a:r>
              <a:rPr lang="en-US" dirty="0" smtClean="0"/>
              <a:t>2013 </a:t>
            </a:r>
            <a:r>
              <a:rPr lang="en-US" dirty="0" smtClean="0"/>
              <a:t>Boeing. Made available under the Eclipse Public License.</a:t>
            </a:r>
            <a:endParaRPr lang="en-US" dirty="0"/>
          </a:p>
        </p:txBody>
      </p:sp>
      <p:sp>
        <p:nvSpPr>
          <p:cNvPr id="5" name="Rectangle 3"/>
          <p:cNvSpPr>
            <a:spLocks noChangeArrowheads="1"/>
          </p:cNvSpPr>
          <p:nvPr/>
        </p:nvSpPr>
        <p:spPr bwMode="auto">
          <a:xfrm rot="10800000">
            <a:off x="2286000" y="1752600"/>
            <a:ext cx="674688" cy="20574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miter lim="800000"/>
            <a:headEnd/>
            <a:tailEnd/>
          </a:ln>
          <a:effectLst/>
        </p:spPr>
        <p:txBody>
          <a:bodyPr vert="eaVert" wrap="none" anchor="ctr"/>
          <a:lstStyle/>
          <a:p>
            <a:pPr algn="ctr"/>
            <a:r>
              <a:rPr lang="en-US" dirty="0"/>
              <a:t>Requirements</a:t>
            </a:r>
          </a:p>
          <a:p>
            <a:pPr algn="ctr"/>
            <a:r>
              <a:rPr lang="en-US" dirty="0"/>
              <a:t>Management</a:t>
            </a:r>
          </a:p>
        </p:txBody>
      </p:sp>
      <p:sp>
        <p:nvSpPr>
          <p:cNvPr id="6" name="Rectangle 4"/>
          <p:cNvSpPr>
            <a:spLocks noChangeArrowheads="1"/>
          </p:cNvSpPr>
          <p:nvPr/>
        </p:nvSpPr>
        <p:spPr bwMode="auto">
          <a:xfrm rot="10800000">
            <a:off x="3635375" y="1752600"/>
            <a:ext cx="674688" cy="2057400"/>
          </a:xfrm>
          <a:prstGeom prst="rect">
            <a:avLst/>
          </a:prstGeom>
          <a:solidFill>
            <a:srgbClr val="FFFF99"/>
          </a:solidFill>
          <a:ln w="9525">
            <a:solidFill>
              <a:schemeClr val="tx1"/>
            </a:solidFill>
            <a:miter lim="800000"/>
            <a:headEnd/>
            <a:tailEnd/>
          </a:ln>
          <a:effectLst/>
        </p:spPr>
        <p:txBody>
          <a:bodyPr vert="eaVert" wrap="none" anchor="ctr"/>
          <a:lstStyle/>
          <a:p>
            <a:pPr algn="ctr"/>
            <a:r>
              <a:rPr lang="en-US"/>
              <a:t>Design</a:t>
            </a:r>
          </a:p>
        </p:txBody>
      </p:sp>
      <p:sp>
        <p:nvSpPr>
          <p:cNvPr id="7" name="Rectangle 5"/>
          <p:cNvSpPr>
            <a:spLocks noChangeArrowheads="1"/>
          </p:cNvSpPr>
          <p:nvPr/>
        </p:nvSpPr>
        <p:spPr bwMode="auto">
          <a:xfrm rot="10800000">
            <a:off x="4310063" y="1752600"/>
            <a:ext cx="676275" cy="2057400"/>
          </a:xfrm>
          <a:prstGeom prst="rect">
            <a:avLst/>
          </a:prstGeom>
          <a:solidFill>
            <a:srgbClr val="FFFF99"/>
          </a:solidFill>
          <a:ln w="9525">
            <a:solidFill>
              <a:schemeClr val="tx1"/>
            </a:solidFill>
            <a:miter lim="800000"/>
            <a:headEnd/>
            <a:tailEnd/>
          </a:ln>
          <a:effectLst/>
        </p:spPr>
        <p:txBody>
          <a:bodyPr vert="eaVert" wrap="none" anchor="ctr"/>
          <a:lstStyle/>
          <a:p>
            <a:pPr algn="ctr"/>
            <a:r>
              <a:rPr lang="en-US"/>
              <a:t>Implementation</a:t>
            </a:r>
          </a:p>
          <a:p>
            <a:pPr algn="ctr"/>
            <a:r>
              <a:rPr lang="en-US"/>
              <a:t>(JDT,CDT,ADT…)</a:t>
            </a:r>
          </a:p>
        </p:txBody>
      </p:sp>
      <p:sp>
        <p:nvSpPr>
          <p:cNvPr id="8" name="Rectangle 6"/>
          <p:cNvSpPr>
            <a:spLocks noChangeArrowheads="1"/>
          </p:cNvSpPr>
          <p:nvPr/>
        </p:nvSpPr>
        <p:spPr bwMode="auto">
          <a:xfrm rot="10800000">
            <a:off x="4986338" y="1752600"/>
            <a:ext cx="674687" cy="20574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lgn="ctr">
            <a:solidFill>
              <a:schemeClr val="tx1"/>
            </a:solidFill>
            <a:miter lim="800000"/>
            <a:headEnd/>
            <a:tailEnd/>
          </a:ln>
          <a:effectLst/>
        </p:spPr>
        <p:txBody>
          <a:bodyPr vert="eaVert" wrap="none" anchor="ctr"/>
          <a:lstStyle/>
          <a:p>
            <a:pPr algn="ctr"/>
            <a:r>
              <a:rPr lang="en-US"/>
              <a:t>Validation</a:t>
            </a:r>
          </a:p>
        </p:txBody>
      </p:sp>
      <p:sp>
        <p:nvSpPr>
          <p:cNvPr id="9" name="Rectangle 7"/>
          <p:cNvSpPr>
            <a:spLocks noChangeArrowheads="1"/>
          </p:cNvSpPr>
          <p:nvPr/>
        </p:nvSpPr>
        <p:spPr bwMode="auto">
          <a:xfrm rot="10800000">
            <a:off x="5661025" y="1752600"/>
            <a:ext cx="674688" cy="2057400"/>
          </a:xfrm>
          <a:prstGeom prst="rect">
            <a:avLst/>
          </a:prstGeom>
          <a:solidFill>
            <a:srgbClr val="FFFF99"/>
          </a:solidFill>
          <a:ln w="9525">
            <a:solidFill>
              <a:schemeClr val="tx1"/>
            </a:solidFill>
            <a:miter lim="800000"/>
            <a:headEnd/>
            <a:tailEnd/>
          </a:ln>
          <a:effectLst/>
        </p:spPr>
        <p:txBody>
          <a:bodyPr vert="eaVert" wrap="none" anchor="ctr"/>
          <a:lstStyle/>
          <a:p>
            <a:pPr algn="ctr"/>
            <a:r>
              <a:rPr lang="en-US"/>
              <a:t>Integration</a:t>
            </a:r>
          </a:p>
        </p:txBody>
      </p:sp>
      <p:sp>
        <p:nvSpPr>
          <p:cNvPr id="10" name="Rectangle 8"/>
          <p:cNvSpPr>
            <a:spLocks noChangeArrowheads="1"/>
          </p:cNvSpPr>
          <p:nvPr/>
        </p:nvSpPr>
        <p:spPr bwMode="auto">
          <a:xfrm rot="10800000">
            <a:off x="6335713" y="1752600"/>
            <a:ext cx="674687" cy="20574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lgn="ctr">
            <a:solidFill>
              <a:schemeClr val="tx1"/>
            </a:solidFill>
            <a:miter lim="800000"/>
            <a:headEnd/>
            <a:tailEnd/>
          </a:ln>
          <a:effectLst/>
        </p:spPr>
        <p:txBody>
          <a:bodyPr vert="eaVert" wrap="none" anchor="ctr"/>
          <a:lstStyle/>
          <a:p>
            <a:pPr algn="ctr"/>
            <a:r>
              <a:rPr lang="en-US"/>
              <a:t>Verification</a:t>
            </a:r>
          </a:p>
        </p:txBody>
      </p:sp>
      <p:sp>
        <p:nvSpPr>
          <p:cNvPr id="11" name="Rectangle 9"/>
          <p:cNvSpPr>
            <a:spLocks noChangeArrowheads="1"/>
          </p:cNvSpPr>
          <p:nvPr/>
        </p:nvSpPr>
        <p:spPr bwMode="auto">
          <a:xfrm rot="10800000">
            <a:off x="2960688" y="1752600"/>
            <a:ext cx="674687" cy="2057400"/>
          </a:xfrm>
          <a:prstGeom prst="rect">
            <a:avLst/>
          </a:prstGeom>
          <a:solidFill>
            <a:srgbClr val="FFFF99"/>
          </a:solidFill>
          <a:ln w="9525">
            <a:solidFill>
              <a:schemeClr val="tx1"/>
            </a:solidFill>
            <a:miter lim="800000"/>
            <a:headEnd/>
            <a:tailEnd/>
          </a:ln>
          <a:effectLst/>
        </p:spPr>
        <p:txBody>
          <a:bodyPr vert="eaVert" wrap="none" anchor="ctr"/>
          <a:lstStyle/>
          <a:p>
            <a:pPr algn="ctr"/>
            <a:r>
              <a:rPr lang="en-US"/>
              <a:t>Modeling</a:t>
            </a:r>
          </a:p>
        </p:txBody>
      </p:sp>
      <p:sp>
        <p:nvSpPr>
          <p:cNvPr id="12" name="Rectangle 10"/>
          <p:cNvSpPr>
            <a:spLocks noChangeArrowheads="1"/>
          </p:cNvSpPr>
          <p:nvPr/>
        </p:nvSpPr>
        <p:spPr bwMode="auto">
          <a:xfrm>
            <a:off x="2057400" y="3810000"/>
            <a:ext cx="5105400" cy="23622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miter lim="800000"/>
            <a:headEnd/>
            <a:tailEnd/>
          </a:ln>
          <a:effectLst/>
        </p:spPr>
        <p:txBody>
          <a:bodyPr wrap="none" anchor="ctr"/>
          <a:lstStyle/>
          <a:p>
            <a:pPr algn="ctr"/>
            <a:endParaRPr lang="en-US"/>
          </a:p>
          <a:p>
            <a:pPr algn="ctr"/>
            <a:endParaRPr lang="en-US"/>
          </a:p>
          <a:p>
            <a:pPr algn="ctr"/>
            <a:endParaRPr lang="en-US"/>
          </a:p>
          <a:p>
            <a:pPr algn="ctr"/>
            <a:endParaRPr lang="en-US"/>
          </a:p>
          <a:p>
            <a:pPr algn="ctr"/>
            <a:endParaRPr lang="en-US"/>
          </a:p>
          <a:p>
            <a:pPr algn="ctr"/>
            <a:endParaRPr lang="en-US" b="1"/>
          </a:p>
          <a:p>
            <a:pPr algn="ctr"/>
            <a:r>
              <a:rPr lang="en-US" b="1"/>
              <a:t>OSEE Application Framework</a:t>
            </a:r>
          </a:p>
        </p:txBody>
      </p:sp>
      <p:sp>
        <p:nvSpPr>
          <p:cNvPr id="13" name="Rectangle 11"/>
          <p:cNvSpPr>
            <a:spLocks noChangeArrowheads="1"/>
          </p:cNvSpPr>
          <p:nvPr/>
        </p:nvSpPr>
        <p:spPr bwMode="auto">
          <a:xfrm>
            <a:off x="2209800" y="4038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Access</a:t>
            </a:r>
          </a:p>
          <a:p>
            <a:pPr algn="ctr"/>
            <a:r>
              <a:rPr lang="en-US"/>
              <a:t>Control</a:t>
            </a:r>
          </a:p>
        </p:txBody>
      </p:sp>
      <p:sp>
        <p:nvSpPr>
          <p:cNvPr id="14" name="Rectangle 12"/>
          <p:cNvSpPr>
            <a:spLocks noChangeArrowheads="1"/>
          </p:cNvSpPr>
          <p:nvPr/>
        </p:nvSpPr>
        <p:spPr bwMode="auto">
          <a:xfrm>
            <a:off x="3886200" y="4038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Extensible </a:t>
            </a:r>
          </a:p>
          <a:p>
            <a:pPr algn="ctr"/>
            <a:r>
              <a:rPr lang="en-US"/>
              <a:t>Rendering</a:t>
            </a:r>
          </a:p>
        </p:txBody>
      </p:sp>
      <p:sp>
        <p:nvSpPr>
          <p:cNvPr id="15" name="Rectangle 13"/>
          <p:cNvSpPr>
            <a:spLocks noChangeArrowheads="1"/>
          </p:cNvSpPr>
          <p:nvPr/>
        </p:nvSpPr>
        <p:spPr bwMode="auto">
          <a:xfrm>
            <a:off x="5486400" y="4038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Remote Event</a:t>
            </a:r>
          </a:p>
          <a:p>
            <a:pPr algn="ctr"/>
            <a:r>
              <a:rPr lang="en-US"/>
              <a:t>Service</a:t>
            </a:r>
          </a:p>
        </p:txBody>
      </p:sp>
      <p:sp>
        <p:nvSpPr>
          <p:cNvPr id="16" name="Rectangle 14"/>
          <p:cNvSpPr>
            <a:spLocks noChangeArrowheads="1"/>
          </p:cNvSpPr>
          <p:nvPr/>
        </p:nvSpPr>
        <p:spPr bwMode="auto">
          <a:xfrm>
            <a:off x="2209800" y="4800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Multi Level</a:t>
            </a:r>
          </a:p>
          <a:p>
            <a:pPr algn="ctr"/>
            <a:r>
              <a:rPr lang="en-US"/>
              <a:t>Transaction</a:t>
            </a:r>
          </a:p>
        </p:txBody>
      </p:sp>
      <p:sp>
        <p:nvSpPr>
          <p:cNvPr id="17" name="Rectangle 15"/>
          <p:cNvSpPr>
            <a:spLocks noChangeArrowheads="1"/>
          </p:cNvSpPr>
          <p:nvPr/>
        </p:nvSpPr>
        <p:spPr bwMode="auto">
          <a:xfrm>
            <a:off x="3886200" y="4800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Multi Level</a:t>
            </a:r>
          </a:p>
          <a:p>
            <a:pPr algn="ctr"/>
            <a:r>
              <a:rPr lang="en-US"/>
              <a:t>Branching</a:t>
            </a:r>
          </a:p>
        </p:txBody>
      </p:sp>
      <p:sp>
        <p:nvSpPr>
          <p:cNvPr id="18" name="Rectangle 16"/>
          <p:cNvSpPr>
            <a:spLocks noChangeArrowheads="1"/>
          </p:cNvSpPr>
          <p:nvPr/>
        </p:nvSpPr>
        <p:spPr bwMode="auto">
          <a:xfrm>
            <a:off x="5486400" y="4800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Advanced </a:t>
            </a:r>
          </a:p>
          <a:p>
            <a:pPr algn="ctr"/>
            <a:r>
              <a:rPr lang="en-US"/>
              <a:t>Searching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6553200" cy="487362"/>
          </a:xfrm>
        </p:spPr>
        <p:txBody>
          <a:bodyPr/>
          <a:lstStyle/>
          <a:p>
            <a:r>
              <a:rPr lang="en-US" dirty="0" smtClean="0"/>
              <a:t>Developing in a More Integrated Way</a:t>
            </a:r>
            <a:br>
              <a:rPr lang="en-US" dirty="0" smtClean="0"/>
            </a:br>
            <a:endParaRPr lang="en-US" dirty="0"/>
          </a:p>
        </p:txBody>
      </p:sp>
      <p:sp>
        <p:nvSpPr>
          <p:cNvPr id="3" name="Content Placeholder 2"/>
          <p:cNvSpPr>
            <a:spLocks noGrp="1"/>
          </p:cNvSpPr>
          <p:nvPr>
            <p:ph idx="1"/>
          </p:nvPr>
        </p:nvSpPr>
        <p:spPr/>
        <p:txBody>
          <a:bodyPr/>
          <a:lstStyle/>
          <a:p>
            <a:r>
              <a:rPr lang="en-US" dirty="0" smtClean="0"/>
              <a:t>“The historical way of developing products just doesn't work when you're as ambitious as we are.  When the challenges are that complex, you have to develop a product in a more collaborative, integrated way.”</a:t>
            </a:r>
            <a:r>
              <a:rPr lang="en-US" baseline="30000" dirty="0" smtClean="0"/>
              <a:t>1</a:t>
            </a:r>
            <a:r>
              <a:rPr lang="en-US" dirty="0" smtClean="0"/>
              <a:t> </a:t>
            </a:r>
          </a:p>
          <a:p>
            <a:pPr>
              <a:buFontTx/>
              <a:buNone/>
            </a:pPr>
            <a:r>
              <a:rPr lang="en-US" dirty="0" smtClean="0"/>
              <a:t>	--</a:t>
            </a:r>
          </a:p>
          <a:p>
            <a:pPr>
              <a:buFontTx/>
              <a:buNone/>
            </a:pPr>
            <a:r>
              <a:rPr lang="en-US" dirty="0" smtClean="0"/>
              <a:t>	Jonathan </a:t>
            </a:r>
            <a:r>
              <a:rPr lang="en-US" dirty="0" err="1" smtClean="0"/>
              <a:t>Ive</a:t>
            </a:r>
            <a:r>
              <a:rPr lang="en-US" dirty="0" smtClean="0"/>
              <a:t>, head of design – Apple</a:t>
            </a:r>
          </a:p>
          <a:p>
            <a:pPr>
              <a:buFontTx/>
              <a:buNone/>
            </a:pPr>
            <a:endParaRPr lang="en-US" dirty="0" smtClean="0"/>
          </a:p>
          <a:p>
            <a:r>
              <a:rPr lang="en-US" dirty="0" smtClean="0"/>
              <a:t>Engineering a product in a more collaborative, integrated way requires an environment that is itself tightly integrated.</a:t>
            </a:r>
          </a:p>
          <a:p>
            <a:pPr>
              <a:buFontTx/>
              <a:buNone/>
            </a:pPr>
            <a:endParaRPr lang="en-US" dirty="0" smtClean="0"/>
          </a:p>
          <a:p>
            <a:pPr>
              <a:buFontTx/>
              <a:buNone/>
            </a:pPr>
            <a:r>
              <a:rPr lang="en-US" baseline="30000" dirty="0" smtClean="0"/>
              <a:t>1</a:t>
            </a:r>
            <a:r>
              <a:rPr lang="en-US" sz="1600" b="1" baseline="30000" dirty="0" smtClean="0"/>
              <a:t> </a:t>
            </a:r>
            <a:r>
              <a:rPr lang="en-US" sz="1600" dirty="0" smtClean="0"/>
              <a:t>Grossman, Lev. "How Apple Does It" Time 24 Oct 2005.</a:t>
            </a:r>
            <a:r>
              <a:rPr lang="en-US" dirty="0" smtClean="0"/>
              <a:t> </a:t>
            </a:r>
            <a:r>
              <a:rPr lang="en-US" sz="1600" dirty="0" smtClean="0"/>
              <a:t>&lt;</a:t>
            </a:r>
            <a:r>
              <a:rPr lang="en-US" sz="1600" dirty="0" smtClean="0">
                <a:hlinkClick r:id="rId2"/>
              </a:rPr>
              <a:t>http://www.time.com/time/archive/preview/0,10987,1118384,00.html</a:t>
            </a:r>
            <a:r>
              <a:rPr lang="en-US" sz="1600" dirty="0" smtClean="0"/>
              <a:t>&gt;. </a:t>
            </a:r>
          </a:p>
          <a:p>
            <a:endParaRPr lang="en-US" dirty="0"/>
          </a:p>
        </p:txBody>
      </p:sp>
      <p:sp>
        <p:nvSpPr>
          <p:cNvPr id="4" name="Footer Placeholder 3"/>
          <p:cNvSpPr>
            <a:spLocks noGrp="1"/>
          </p:cNvSpPr>
          <p:nvPr>
            <p:ph type="ftr" sz="quarter" idx="10"/>
          </p:nvPr>
        </p:nvSpPr>
        <p:spPr/>
        <p:txBody>
          <a:bodyPr/>
          <a:lstStyle/>
          <a:p>
            <a:r>
              <a:rPr lang="en-US" dirty="0" smtClean="0"/>
              <a:t>Copyright © </a:t>
            </a:r>
            <a:r>
              <a:rPr lang="en-US" dirty="0" smtClean="0"/>
              <a:t>2013 </a:t>
            </a:r>
            <a:r>
              <a:rPr lang="en-US" dirty="0" smtClean="0"/>
              <a:t>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Project Activities and Timeline</a:t>
            </a:r>
            <a:br>
              <a:rPr lang="en-US" dirty="0" smtClean="0"/>
            </a:br>
            <a:endParaRPr lang="en-US" dirty="0"/>
          </a:p>
        </p:txBody>
      </p:sp>
      <p:sp>
        <p:nvSpPr>
          <p:cNvPr id="3" name="Content Placeholder 2"/>
          <p:cNvSpPr>
            <a:spLocks noGrp="1"/>
          </p:cNvSpPr>
          <p:nvPr>
            <p:ph idx="1"/>
          </p:nvPr>
        </p:nvSpPr>
        <p:spPr/>
        <p:txBody>
          <a:bodyPr/>
          <a:lstStyle/>
          <a:p>
            <a:r>
              <a:rPr lang="en-US" dirty="0" smtClean="0"/>
              <a:t>Nov 2004 – OSEE Test Environment first used for requirements verification in simulated environment</a:t>
            </a:r>
          </a:p>
          <a:p>
            <a:r>
              <a:rPr lang="en-US" dirty="0" err="1" smtClean="0"/>
              <a:t>EclipseCon</a:t>
            </a:r>
            <a:r>
              <a:rPr lang="en-US" dirty="0" smtClean="0"/>
              <a:t> 2007 – Explored idea for Eclipse project</a:t>
            </a:r>
          </a:p>
          <a:p>
            <a:r>
              <a:rPr lang="en-US" dirty="0" smtClean="0"/>
              <a:t>Jul 10, 2007 – Project proposal approved</a:t>
            </a:r>
          </a:p>
          <a:p>
            <a:r>
              <a:rPr lang="en-US" dirty="0" smtClean="0"/>
              <a:t>Aug 10, 2007 – Incubation Phase (conforming)</a:t>
            </a:r>
          </a:p>
          <a:p>
            <a:r>
              <a:rPr lang="en-US" dirty="0" smtClean="0"/>
              <a:t>Nov 8, 2007 – Delivered OSEE w/database to US Army</a:t>
            </a:r>
          </a:p>
          <a:p>
            <a:r>
              <a:rPr lang="en-US" dirty="0" smtClean="0"/>
              <a:t>Dec 8, 2007 – Initial source commit (140K LOC)</a:t>
            </a:r>
          </a:p>
          <a:p>
            <a:r>
              <a:rPr lang="en-US" dirty="0" smtClean="0"/>
              <a:t>Jun 27, 2008 – First flight of next generation Apache Helicopter represents major maturity milestone for OSEE</a:t>
            </a:r>
          </a:p>
          <a:p>
            <a:r>
              <a:rPr lang="en-US" dirty="0" smtClean="0"/>
              <a:t>Jun 17, 2009 – Initial source commit (45K LOC) of OSEE Test Environment for soft real-time and simulated testing</a:t>
            </a:r>
          </a:p>
          <a:p>
            <a:r>
              <a:rPr lang="en-US" dirty="0" smtClean="0"/>
              <a:t>Nov 2010 – OSEE deployed on AH-6 program</a:t>
            </a:r>
          </a:p>
          <a:p>
            <a:r>
              <a:rPr lang="en-US" dirty="0" smtClean="0"/>
              <a:t>Oct 2011 – Initial deployment of OSEE Web for US Army</a:t>
            </a:r>
          </a:p>
          <a:p>
            <a:r>
              <a:rPr lang="en-US" dirty="0" smtClean="0"/>
              <a:t>Mar 2012 – BOSCH-RBEI extends OSEE for Automotive industry</a:t>
            </a:r>
          </a:p>
          <a:p>
            <a:r>
              <a:rPr lang="en-US" dirty="0" smtClean="0"/>
              <a:t>Apr 2012 – BOSCH-RBEI contributes LDAP integration for OSEE</a:t>
            </a:r>
            <a:endParaRPr lang="en-US" dirty="0"/>
          </a:p>
        </p:txBody>
      </p:sp>
      <p:sp>
        <p:nvSpPr>
          <p:cNvPr id="4" name="Footer Placeholder 3"/>
          <p:cNvSpPr>
            <a:spLocks noGrp="1"/>
          </p:cNvSpPr>
          <p:nvPr>
            <p:ph type="ftr" sz="quarter" idx="10"/>
          </p:nvPr>
        </p:nvSpPr>
        <p:spPr/>
        <p:txBody>
          <a:bodyPr/>
          <a:lstStyle/>
          <a:p>
            <a:r>
              <a:rPr lang="en-US" dirty="0"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Disconnected Toolset Headache</a:t>
            </a:r>
          </a:p>
        </p:txBody>
      </p:sp>
      <p:sp>
        <p:nvSpPr>
          <p:cNvPr id="3" name="Content Placeholder 2"/>
          <p:cNvSpPr>
            <a:spLocks noGrp="1"/>
          </p:cNvSpPr>
          <p:nvPr>
            <p:ph idx="1"/>
          </p:nvPr>
        </p:nvSpPr>
        <p:spPr/>
        <p:txBody>
          <a:bodyPr/>
          <a:lstStyle/>
          <a:p>
            <a:pPr marL="0" indent="0">
              <a:spcBef>
                <a:spcPct val="30000"/>
              </a:spcBef>
              <a:buNone/>
              <a:defRPr/>
            </a:pPr>
            <a:r>
              <a:rPr lang="en-US" dirty="0"/>
              <a:t>Typically a large program that develops complex systems assembles a wide array of software products to provide piecemeal capabilities necessary for completing different stages of the engineering lifecycle. </a:t>
            </a:r>
            <a:endParaRPr lang="en-US" dirty="0" smtClean="0"/>
          </a:p>
          <a:p>
            <a:pPr marL="0" indent="0">
              <a:spcBef>
                <a:spcPct val="30000"/>
              </a:spcBef>
              <a:buNone/>
              <a:defRPr/>
            </a:pPr>
            <a:r>
              <a:rPr lang="en-US" dirty="0" smtClean="0"/>
              <a:t>Once </a:t>
            </a:r>
            <a:r>
              <a:rPr lang="en-US" dirty="0"/>
              <a:t>installed, the daunting task of configuring and gluing them together begins.  The resulting tools are disconnected, sporadically maintained, and use an overwhelming array of disjointed user interfaces to access partially redundant data</a:t>
            </a:r>
            <a:r>
              <a:rPr lang="en-US" dirty="0" smtClean="0"/>
              <a:t>.</a:t>
            </a:r>
          </a:p>
          <a:p>
            <a:pPr marL="0" indent="0">
              <a:spcBef>
                <a:spcPct val="30000"/>
              </a:spcBef>
              <a:buNone/>
              <a:defRPr/>
            </a:pPr>
            <a:endParaRPr lang="en-US" dirty="0" smtClean="0"/>
          </a:p>
          <a:p>
            <a:pPr marL="0" indent="0">
              <a:spcBef>
                <a:spcPct val="30000"/>
              </a:spcBef>
              <a:buNone/>
              <a:defRPr/>
            </a:pPr>
            <a:r>
              <a:rPr lang="en-US" dirty="0" smtClean="0"/>
              <a:t>Traditional approach to integration: point-to-point tool integration</a:t>
            </a:r>
          </a:p>
          <a:p>
            <a:pPr marL="0" indent="0">
              <a:spcBef>
                <a:spcPct val="30000"/>
              </a:spcBef>
              <a:buNone/>
              <a:defRPr/>
            </a:pPr>
            <a:endParaRPr lang="en-US" dirty="0" smtClean="0"/>
          </a:p>
          <a:p>
            <a:pPr marL="0" indent="0">
              <a:spcBef>
                <a:spcPct val="30000"/>
              </a:spcBef>
              <a:buNone/>
              <a:defRPr/>
            </a:pPr>
            <a:r>
              <a:rPr lang="en-US" dirty="0" smtClean="0"/>
              <a:t>OSEE approach: data-centric integration</a:t>
            </a:r>
            <a:endParaRPr lang="en-US" dirty="0"/>
          </a:p>
        </p:txBody>
      </p:sp>
      <p:sp>
        <p:nvSpPr>
          <p:cNvPr id="4" name="Footer Placeholder 3"/>
          <p:cNvSpPr>
            <a:spLocks noGrp="1"/>
          </p:cNvSpPr>
          <p:nvPr>
            <p:ph type="ftr" sz="quarter" idx="10"/>
          </p:nvPr>
        </p:nvSpPr>
        <p:spPr/>
        <p:txBody>
          <a:bodyPr/>
          <a:lstStyle/>
          <a:p>
            <a:r>
              <a:rPr lang="en-US" dirty="0" smtClean="0"/>
              <a:t>Copyright © </a:t>
            </a:r>
            <a:r>
              <a:rPr lang="en-US" dirty="0" smtClean="0"/>
              <a:t>2013 </a:t>
            </a:r>
            <a:r>
              <a:rPr lang="en-US" dirty="0" smtClean="0"/>
              <a:t>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OSEE?</a:t>
            </a:r>
            <a:br>
              <a:rPr lang="en-US" dirty="0" smtClean="0"/>
            </a:br>
            <a:endParaRPr lang="en-US" dirty="0"/>
          </a:p>
        </p:txBody>
      </p:sp>
      <p:sp>
        <p:nvSpPr>
          <p:cNvPr id="3" name="Content Placeholder 2"/>
          <p:cNvSpPr>
            <a:spLocks noGrp="1"/>
          </p:cNvSpPr>
          <p:nvPr>
            <p:ph idx="1"/>
          </p:nvPr>
        </p:nvSpPr>
        <p:spPr/>
        <p:txBody>
          <a:bodyPr/>
          <a:lstStyle/>
          <a:p>
            <a:r>
              <a:rPr lang="en-US" dirty="0" smtClean="0"/>
              <a:t>Overall systems engineering approach across the full life-cycle</a:t>
            </a:r>
          </a:p>
          <a:p>
            <a:endParaRPr lang="en-US" dirty="0" smtClean="0"/>
          </a:p>
          <a:p>
            <a:r>
              <a:rPr lang="en-US" dirty="0" smtClean="0"/>
              <a:t>Tight integration around a common data model</a:t>
            </a:r>
          </a:p>
          <a:p>
            <a:endParaRPr lang="en-US" dirty="0" smtClean="0"/>
          </a:p>
          <a:p>
            <a:r>
              <a:rPr lang="en-US" dirty="0" smtClean="0"/>
              <a:t>Highly extensible and tightly integrated version control and change management</a:t>
            </a:r>
          </a:p>
          <a:p>
            <a:endParaRPr lang="en-US" dirty="0" smtClean="0"/>
          </a:p>
          <a:p>
            <a:r>
              <a:rPr lang="en-US" dirty="0" smtClean="0"/>
              <a:t>Open source extensible platform leveraging Eclipse</a:t>
            </a:r>
          </a:p>
          <a:p>
            <a:endParaRPr lang="en-US" dirty="0" smtClean="0"/>
          </a:p>
          <a:p>
            <a:r>
              <a:rPr lang="en-US" dirty="0" smtClean="0"/>
              <a:t>Benefits of collaboration through an Eclipse Project </a:t>
            </a:r>
          </a:p>
          <a:p>
            <a:endParaRPr lang="en-US" dirty="0" smtClean="0"/>
          </a:p>
          <a:p>
            <a:r>
              <a:rPr lang="en-US" dirty="0" smtClean="0"/>
              <a:t>Consistent user interface across engineering areas</a:t>
            </a:r>
          </a:p>
          <a:p>
            <a:endParaRPr lang="en-US" dirty="0" smtClean="0"/>
          </a:p>
          <a:p>
            <a:r>
              <a:rPr lang="en-US" dirty="0" smtClean="0"/>
              <a:t>Change managed processes integrated directly into toolset</a:t>
            </a: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V-Model / Systems Engineering</a:t>
            </a:r>
            <a:endParaRPr lang="en-US" dirty="0"/>
          </a:p>
        </p:txBody>
      </p:sp>
      <p:sp>
        <p:nvSpPr>
          <p:cNvPr id="3" name="Content Placeholder 2"/>
          <p:cNvSpPr>
            <a:spLocks noGrp="1"/>
          </p:cNvSpPr>
          <p:nvPr>
            <p:ph idx="1"/>
          </p:nvPr>
        </p:nvSpPr>
        <p:spPr>
          <a:xfrm>
            <a:off x="457200" y="914400"/>
            <a:ext cx="8229600" cy="1676400"/>
          </a:xfrm>
        </p:spPr>
        <p:txBody>
          <a:bodyPr/>
          <a:lstStyle/>
          <a:p>
            <a:pPr>
              <a:buNone/>
            </a:pPr>
            <a:r>
              <a:rPr lang="en-US" dirty="0" smtClean="0"/>
              <a:t>The Open System Engineering Environment is a tightly integrated environment supporting the application of lean principles across a product's full life-cycle in the context of an overall systems engineering approach.  It is integrated around a simple, user-definable data model providing end-to-end bidirectional traceability.</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dirty="0" smtClean="0"/>
              <a:t>Copyright © </a:t>
            </a:r>
            <a:r>
              <a:rPr lang="en-US" dirty="0" smtClean="0"/>
              <a:t>2013 </a:t>
            </a:r>
            <a:r>
              <a:rPr lang="en-US" dirty="0" smtClean="0"/>
              <a:t>Boeing. Made available under the Eclipse Public License.</a:t>
            </a:r>
            <a:endParaRPr lang="en-US" dirty="0"/>
          </a:p>
        </p:txBody>
      </p:sp>
      <p:pic>
        <p:nvPicPr>
          <p:cNvPr id="5" name="Picture 4" descr="Systems_Engineering_Process_II"/>
          <p:cNvPicPr>
            <a:picLocks noChangeAspect="1" noChangeArrowheads="1"/>
          </p:cNvPicPr>
          <p:nvPr/>
        </p:nvPicPr>
        <p:blipFill>
          <a:blip r:embed="rId3" cstate="print"/>
          <a:srcRect/>
          <a:stretch>
            <a:fillRect/>
          </a:stretch>
        </p:blipFill>
        <p:spPr bwMode="auto">
          <a:xfrm>
            <a:off x="1066800" y="2720975"/>
            <a:ext cx="7086600" cy="3679825"/>
          </a:xfrm>
          <a:prstGeom prst="rect">
            <a:avLst/>
          </a:prstGeom>
          <a:solidFill>
            <a:schemeClr val="bg1"/>
          </a:solid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Foundation</a:t>
            </a:r>
            <a:endParaRPr lang="en-US" dirty="0"/>
          </a:p>
        </p:txBody>
      </p:sp>
      <p:sp>
        <p:nvSpPr>
          <p:cNvPr id="3" name="Content Placeholder 2"/>
          <p:cNvSpPr>
            <a:spLocks noGrp="1"/>
          </p:cNvSpPr>
          <p:nvPr>
            <p:ph idx="1"/>
          </p:nvPr>
        </p:nvSpPr>
        <p:spPr>
          <a:xfrm>
            <a:off x="457200" y="914400"/>
            <a:ext cx="8229600" cy="4419600"/>
          </a:xfrm>
        </p:spPr>
        <p:txBody>
          <a:bodyPr/>
          <a:lstStyle/>
          <a:p>
            <a:r>
              <a:rPr lang="en-US" dirty="0" smtClean="0"/>
              <a:t>OSEE is an open source project hosted by the Eclipse Foundation</a:t>
            </a:r>
          </a:p>
          <a:p>
            <a:pPr>
              <a:buNone/>
            </a:pPr>
            <a:endParaRPr lang="en-US" dirty="0" smtClean="0"/>
          </a:p>
          <a:p>
            <a:r>
              <a:rPr lang="en-US" dirty="0" smtClean="0"/>
              <a:t>The OSEE project has 11 committers</a:t>
            </a:r>
          </a:p>
          <a:p>
            <a:endParaRPr lang="en-US" dirty="0" smtClean="0"/>
          </a:p>
          <a:p>
            <a:r>
              <a:rPr lang="en-US" dirty="0" smtClean="0"/>
              <a:t>All Eclipse projects:</a:t>
            </a:r>
          </a:p>
          <a:p>
            <a:pPr lvl="1"/>
            <a:r>
              <a:rPr lang="en-US" dirty="0" smtClean="0"/>
              <a:t>1000+ committers</a:t>
            </a:r>
          </a:p>
          <a:p>
            <a:pPr lvl="1"/>
            <a:r>
              <a:rPr lang="en-US" dirty="0" smtClean="0"/>
              <a:t>representing 60+ organizations</a:t>
            </a:r>
          </a:p>
          <a:p>
            <a:pPr lvl="1"/>
            <a:r>
              <a:rPr lang="en-US" dirty="0" smtClean="0"/>
              <a:t>working on 200+ projects</a:t>
            </a:r>
          </a:p>
          <a:p>
            <a:endParaRPr lang="en-US" dirty="0" smtClean="0"/>
          </a:p>
          <a:p>
            <a:r>
              <a:rPr lang="en-US" dirty="0" smtClean="0"/>
              <a:t>180+ member organizations</a:t>
            </a:r>
          </a:p>
          <a:p>
            <a:endParaRPr lang="en-US" dirty="0" smtClean="0"/>
          </a:p>
          <a:p>
            <a:r>
              <a:rPr lang="en-US" dirty="0" smtClean="0"/>
              <a:t>Strategic Developers:</a:t>
            </a:r>
          </a:p>
          <a:p>
            <a:endParaRPr lang="en-US" dirty="0"/>
          </a:p>
        </p:txBody>
      </p:sp>
      <p:sp>
        <p:nvSpPr>
          <p:cNvPr id="4" name="Footer Placeholder 3"/>
          <p:cNvSpPr>
            <a:spLocks noGrp="1"/>
          </p:cNvSpPr>
          <p:nvPr>
            <p:ph type="ftr" sz="quarter" idx="10"/>
          </p:nvPr>
        </p:nvSpPr>
        <p:spPr/>
        <p:txBody>
          <a:bodyPr/>
          <a:lstStyle/>
          <a:p>
            <a:r>
              <a:rPr lang="en-US" dirty="0" smtClean="0"/>
              <a:t>Copyright © </a:t>
            </a:r>
            <a:r>
              <a:rPr lang="en-US" dirty="0" smtClean="0"/>
              <a:t>2013 </a:t>
            </a:r>
            <a:r>
              <a:rPr lang="en-US" dirty="0" smtClean="0"/>
              <a:t>Boeing. Made available under the Eclipse Public License.</a:t>
            </a:r>
            <a:endParaRPr lang="en-US" dirty="0"/>
          </a:p>
        </p:txBody>
      </p:sp>
      <p:pic>
        <p:nvPicPr>
          <p:cNvPr id="91138" name="Picture 2"/>
          <p:cNvPicPr>
            <a:picLocks noChangeAspect="1" noChangeArrowheads="1"/>
          </p:cNvPicPr>
          <p:nvPr/>
        </p:nvPicPr>
        <p:blipFill>
          <a:blip r:embed="rId3" cstate="print"/>
          <a:srcRect/>
          <a:stretch>
            <a:fillRect/>
          </a:stretch>
        </p:blipFill>
        <p:spPr bwMode="auto">
          <a:xfrm>
            <a:off x="7543800" y="5334000"/>
            <a:ext cx="1143000" cy="304800"/>
          </a:xfrm>
          <a:prstGeom prst="rect">
            <a:avLst/>
          </a:prstGeom>
          <a:noFill/>
          <a:ln w="9525">
            <a:noFill/>
            <a:miter lim="800000"/>
            <a:headEnd/>
            <a:tailEnd/>
          </a:ln>
        </p:spPr>
      </p:pic>
      <p:pic>
        <p:nvPicPr>
          <p:cNvPr id="91139" name="Picture 3"/>
          <p:cNvPicPr>
            <a:picLocks noChangeAspect="1" noChangeArrowheads="1"/>
          </p:cNvPicPr>
          <p:nvPr/>
        </p:nvPicPr>
        <p:blipFill>
          <a:blip r:embed="rId4" cstate="print"/>
          <a:srcRect/>
          <a:stretch>
            <a:fillRect/>
          </a:stretch>
        </p:blipFill>
        <p:spPr bwMode="auto">
          <a:xfrm>
            <a:off x="457200" y="5334000"/>
            <a:ext cx="1143000" cy="352425"/>
          </a:xfrm>
          <a:prstGeom prst="rect">
            <a:avLst/>
          </a:prstGeom>
          <a:noFill/>
          <a:ln w="9525">
            <a:noFill/>
            <a:miter lim="800000"/>
            <a:headEnd/>
            <a:tailEnd/>
          </a:ln>
        </p:spPr>
      </p:pic>
      <p:pic>
        <p:nvPicPr>
          <p:cNvPr id="91140" name="Picture 4"/>
          <p:cNvPicPr>
            <a:picLocks noChangeAspect="1" noChangeArrowheads="1"/>
          </p:cNvPicPr>
          <p:nvPr/>
        </p:nvPicPr>
        <p:blipFill>
          <a:blip r:embed="rId5" cstate="print"/>
          <a:srcRect/>
          <a:stretch>
            <a:fillRect/>
          </a:stretch>
        </p:blipFill>
        <p:spPr bwMode="auto">
          <a:xfrm>
            <a:off x="3943350" y="6048375"/>
            <a:ext cx="1143000" cy="428625"/>
          </a:xfrm>
          <a:prstGeom prst="rect">
            <a:avLst/>
          </a:prstGeom>
          <a:noFill/>
          <a:ln w="9525">
            <a:noFill/>
            <a:miter lim="800000"/>
            <a:headEnd/>
            <a:tailEnd/>
          </a:ln>
        </p:spPr>
      </p:pic>
      <p:pic>
        <p:nvPicPr>
          <p:cNvPr id="91141" name="Picture 5"/>
          <p:cNvPicPr>
            <a:picLocks noChangeAspect="1" noChangeArrowheads="1"/>
          </p:cNvPicPr>
          <p:nvPr/>
        </p:nvPicPr>
        <p:blipFill>
          <a:blip r:embed="rId6" cstate="print"/>
          <a:srcRect/>
          <a:stretch>
            <a:fillRect/>
          </a:stretch>
        </p:blipFill>
        <p:spPr bwMode="auto">
          <a:xfrm>
            <a:off x="3962400" y="5334000"/>
            <a:ext cx="1143000" cy="333375"/>
          </a:xfrm>
          <a:prstGeom prst="rect">
            <a:avLst/>
          </a:prstGeom>
          <a:noFill/>
          <a:ln w="9525">
            <a:noFill/>
            <a:miter lim="800000"/>
            <a:headEnd/>
            <a:tailEnd/>
          </a:ln>
        </p:spPr>
      </p:pic>
      <p:pic>
        <p:nvPicPr>
          <p:cNvPr id="91142" name="Picture 6"/>
          <p:cNvPicPr>
            <a:picLocks noChangeAspect="1" noChangeArrowheads="1"/>
          </p:cNvPicPr>
          <p:nvPr/>
        </p:nvPicPr>
        <p:blipFill>
          <a:blip r:embed="rId7" cstate="print"/>
          <a:srcRect/>
          <a:stretch>
            <a:fillRect/>
          </a:stretch>
        </p:blipFill>
        <p:spPr bwMode="auto">
          <a:xfrm>
            <a:off x="5772150" y="5934075"/>
            <a:ext cx="1143000" cy="542925"/>
          </a:xfrm>
          <a:prstGeom prst="rect">
            <a:avLst/>
          </a:prstGeom>
          <a:noFill/>
          <a:ln w="9525">
            <a:noFill/>
            <a:miter lim="800000"/>
            <a:headEnd/>
            <a:tailEnd/>
          </a:ln>
        </p:spPr>
      </p:pic>
      <p:pic>
        <p:nvPicPr>
          <p:cNvPr id="91143" name="Picture 7"/>
          <p:cNvPicPr>
            <a:picLocks noChangeAspect="1" noChangeArrowheads="1"/>
          </p:cNvPicPr>
          <p:nvPr/>
        </p:nvPicPr>
        <p:blipFill>
          <a:blip r:embed="rId8" cstate="print"/>
          <a:srcRect/>
          <a:stretch>
            <a:fillRect/>
          </a:stretch>
        </p:blipFill>
        <p:spPr bwMode="auto">
          <a:xfrm>
            <a:off x="457200" y="6096000"/>
            <a:ext cx="1143000" cy="381000"/>
          </a:xfrm>
          <a:prstGeom prst="rect">
            <a:avLst/>
          </a:prstGeom>
          <a:noFill/>
          <a:ln w="9525">
            <a:noFill/>
            <a:miter lim="800000"/>
            <a:headEnd/>
            <a:tailEnd/>
          </a:ln>
        </p:spPr>
      </p:pic>
      <p:pic>
        <p:nvPicPr>
          <p:cNvPr id="91144" name="Picture 8"/>
          <p:cNvPicPr>
            <a:picLocks noChangeAspect="1" noChangeArrowheads="1"/>
          </p:cNvPicPr>
          <p:nvPr/>
        </p:nvPicPr>
        <p:blipFill>
          <a:blip r:embed="rId9" cstate="print"/>
          <a:srcRect/>
          <a:stretch>
            <a:fillRect/>
          </a:stretch>
        </p:blipFill>
        <p:spPr bwMode="auto">
          <a:xfrm>
            <a:off x="2209800" y="5334000"/>
            <a:ext cx="1143000" cy="238125"/>
          </a:xfrm>
          <a:prstGeom prst="rect">
            <a:avLst/>
          </a:prstGeom>
          <a:noFill/>
          <a:ln w="9525">
            <a:noFill/>
            <a:miter lim="800000"/>
            <a:headEnd/>
            <a:tailEnd/>
          </a:ln>
        </p:spPr>
      </p:pic>
      <p:pic>
        <p:nvPicPr>
          <p:cNvPr id="91145" name="Picture 9"/>
          <p:cNvPicPr>
            <a:picLocks noChangeAspect="1" noChangeArrowheads="1"/>
          </p:cNvPicPr>
          <p:nvPr/>
        </p:nvPicPr>
        <p:blipFill>
          <a:blip r:embed="rId10" cstate="print"/>
          <a:srcRect/>
          <a:stretch>
            <a:fillRect/>
          </a:stretch>
        </p:blipFill>
        <p:spPr bwMode="auto">
          <a:xfrm>
            <a:off x="7543800" y="5915025"/>
            <a:ext cx="1143000" cy="561975"/>
          </a:xfrm>
          <a:prstGeom prst="rect">
            <a:avLst/>
          </a:prstGeom>
          <a:noFill/>
          <a:ln w="9525">
            <a:noFill/>
            <a:miter lim="800000"/>
            <a:headEnd/>
            <a:tailEnd/>
          </a:ln>
        </p:spPr>
      </p:pic>
      <p:pic>
        <p:nvPicPr>
          <p:cNvPr id="91146" name="Picture 10"/>
          <p:cNvPicPr>
            <a:picLocks noChangeAspect="1" noChangeArrowheads="1"/>
          </p:cNvPicPr>
          <p:nvPr/>
        </p:nvPicPr>
        <p:blipFill>
          <a:blip r:embed="rId11" cstate="print"/>
          <a:srcRect/>
          <a:stretch>
            <a:fillRect/>
          </a:stretch>
        </p:blipFill>
        <p:spPr bwMode="auto">
          <a:xfrm>
            <a:off x="5715000" y="5334000"/>
            <a:ext cx="1143000" cy="228600"/>
          </a:xfrm>
          <a:prstGeom prst="rect">
            <a:avLst/>
          </a:prstGeom>
          <a:noFill/>
          <a:ln w="9525">
            <a:noFill/>
            <a:miter lim="800000"/>
            <a:headEnd/>
            <a:tailEnd/>
          </a:ln>
        </p:spPr>
      </p:pic>
      <p:pic>
        <p:nvPicPr>
          <p:cNvPr id="91147" name="Picture 11"/>
          <p:cNvPicPr>
            <a:picLocks noChangeAspect="1" noChangeArrowheads="1"/>
          </p:cNvPicPr>
          <p:nvPr/>
        </p:nvPicPr>
        <p:blipFill>
          <a:blip r:embed="rId12" cstate="print"/>
          <a:srcRect/>
          <a:stretch>
            <a:fillRect/>
          </a:stretch>
        </p:blipFill>
        <p:spPr bwMode="auto">
          <a:xfrm>
            <a:off x="2209800" y="6048375"/>
            <a:ext cx="1143000" cy="428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251732" y="3039182"/>
            <a:ext cx="8506166" cy="3107972"/>
          </a:xfrm>
          <a:prstGeom prst="rect">
            <a:avLst/>
          </a:prstGeom>
          <a:solidFill>
            <a:schemeClr val="accent1"/>
          </a:solidFill>
          <a:ln w="9525">
            <a:solidFill>
              <a:schemeClr val="tx1"/>
            </a:solidFill>
            <a:miter lim="800000"/>
            <a:headEnd/>
            <a:tailEnd/>
          </a:ln>
        </p:spPr>
        <p:txBody>
          <a:bodyPr vert="eaVert" wrap="none" lIns="91428" tIns="45714" rIns="91428" bIns="45714" anchor="ctr"/>
          <a:lstStyle/>
          <a:p>
            <a:pPr algn="ctr" eaLnBrk="0" hangingPunct="0"/>
            <a:endParaRPr lang="en-US" sz="1600" dirty="0">
              <a:solidFill>
                <a:schemeClr val="bg1"/>
              </a:solidFill>
            </a:endParaRPr>
          </a:p>
        </p:txBody>
      </p:sp>
      <p:sp>
        <p:nvSpPr>
          <p:cNvPr id="52227" name="Rectangle 5"/>
          <p:cNvSpPr>
            <a:spLocks noChangeArrowheads="1"/>
          </p:cNvSpPr>
          <p:nvPr/>
        </p:nvSpPr>
        <p:spPr bwMode="auto">
          <a:xfrm>
            <a:off x="175192" y="3058584"/>
            <a:ext cx="3605893" cy="3088570"/>
          </a:xfrm>
          <a:prstGeom prst="rect">
            <a:avLst/>
          </a:prstGeom>
          <a:solidFill>
            <a:srgbClr val="339966"/>
          </a:solidFill>
          <a:ln w="9525">
            <a:solidFill>
              <a:schemeClr val="tx1"/>
            </a:solidFill>
            <a:miter lim="800000"/>
            <a:headEnd/>
            <a:tailEnd/>
          </a:ln>
        </p:spPr>
        <p:txBody>
          <a:bodyPr wrap="none" lIns="91428" tIns="45714" rIns="91428" bIns="45714" anchor="ctr"/>
          <a:lstStyle/>
          <a:p>
            <a:pPr algn="ctr" eaLnBrk="0" hangingPunct="0"/>
            <a:endParaRPr lang="en-US" sz="1600" dirty="0">
              <a:solidFill>
                <a:schemeClr val="bg1"/>
              </a:solidFill>
            </a:endParaRPr>
          </a:p>
        </p:txBody>
      </p:sp>
      <p:sp>
        <p:nvSpPr>
          <p:cNvPr id="52228" name="Rectangle 7"/>
          <p:cNvSpPr>
            <a:spLocks noChangeArrowheads="1"/>
          </p:cNvSpPr>
          <p:nvPr/>
        </p:nvSpPr>
        <p:spPr bwMode="auto">
          <a:xfrm>
            <a:off x="1872683" y="2778126"/>
            <a:ext cx="1782536" cy="490361"/>
          </a:xfrm>
          <a:prstGeom prst="rect">
            <a:avLst/>
          </a:prstGeom>
          <a:solidFill>
            <a:srgbClr val="FFCC00"/>
          </a:solidFill>
          <a:ln w="9525">
            <a:solidFill>
              <a:schemeClr val="tx1"/>
            </a:solidFill>
            <a:miter lim="800000"/>
            <a:headEnd/>
            <a:tailEnd/>
          </a:ln>
        </p:spPr>
        <p:txBody>
          <a:bodyPr wrap="none" lIns="91428" tIns="45714" rIns="91428" bIns="45714" anchor="ctr"/>
          <a:lstStyle/>
          <a:p>
            <a:pPr algn="ctr" eaLnBrk="0" hangingPunct="0"/>
            <a:r>
              <a:rPr lang="en-US" sz="1600" dirty="0"/>
              <a:t>Configuration</a:t>
            </a:r>
          </a:p>
          <a:p>
            <a:pPr algn="ctr" eaLnBrk="0" hangingPunct="0"/>
            <a:r>
              <a:rPr lang="en-US" sz="1600" dirty="0"/>
              <a:t>Management</a:t>
            </a:r>
          </a:p>
        </p:txBody>
      </p:sp>
      <p:sp>
        <p:nvSpPr>
          <p:cNvPr id="52229" name="Rectangle 8"/>
          <p:cNvSpPr>
            <a:spLocks noChangeArrowheads="1"/>
          </p:cNvSpPr>
          <p:nvPr/>
        </p:nvSpPr>
        <p:spPr bwMode="auto">
          <a:xfrm>
            <a:off x="4114800" y="6147154"/>
            <a:ext cx="4637995" cy="354541"/>
          </a:xfrm>
          <a:prstGeom prst="rect">
            <a:avLst/>
          </a:prstGeom>
          <a:solidFill>
            <a:schemeClr val="accent1"/>
          </a:solidFill>
          <a:ln w="9525">
            <a:solidFill>
              <a:schemeClr val="tx1"/>
            </a:solidFill>
            <a:miter lim="800000"/>
            <a:headEnd/>
            <a:tailEnd/>
          </a:ln>
        </p:spPr>
        <p:txBody>
          <a:bodyPr wrap="none" lIns="91428" tIns="45714" rIns="91428" bIns="45714" anchor="ctr"/>
          <a:lstStyle/>
          <a:p>
            <a:pPr algn="ctr" eaLnBrk="0" hangingPunct="0"/>
            <a:r>
              <a:rPr lang="en-US" sz="1600" dirty="0">
                <a:solidFill>
                  <a:schemeClr val="bg1"/>
                </a:solidFill>
              </a:rPr>
              <a:t>Relational DB (</a:t>
            </a:r>
            <a:r>
              <a:rPr lang="en-US" sz="1600" dirty="0" smtClean="0">
                <a:solidFill>
                  <a:schemeClr val="bg1"/>
                </a:solidFill>
              </a:rPr>
              <a:t>Oracle, </a:t>
            </a:r>
            <a:r>
              <a:rPr lang="en-US" sz="1600" dirty="0" err="1" smtClean="0">
                <a:solidFill>
                  <a:schemeClr val="bg1"/>
                </a:solidFill>
              </a:rPr>
              <a:t>PostGreSQL</a:t>
            </a:r>
            <a:r>
              <a:rPr lang="en-US" sz="1600" dirty="0" smtClean="0">
                <a:solidFill>
                  <a:schemeClr val="bg1"/>
                </a:solidFill>
              </a:rPr>
              <a:t>, H2)</a:t>
            </a:r>
            <a:endParaRPr lang="en-US" sz="1600" dirty="0">
              <a:solidFill>
                <a:schemeClr val="bg1"/>
              </a:solidFill>
            </a:endParaRPr>
          </a:p>
        </p:txBody>
      </p:sp>
      <p:sp>
        <p:nvSpPr>
          <p:cNvPr id="52230" name="Rectangle 12"/>
          <p:cNvSpPr>
            <a:spLocks noChangeArrowheads="1"/>
          </p:cNvSpPr>
          <p:nvPr/>
        </p:nvSpPr>
        <p:spPr bwMode="auto">
          <a:xfrm>
            <a:off x="8273143"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Object-Oriented Persistence</a:t>
            </a:r>
          </a:p>
        </p:txBody>
      </p:sp>
      <p:sp>
        <p:nvSpPr>
          <p:cNvPr id="52231" name="Rectangle 13"/>
          <p:cNvSpPr>
            <a:spLocks noChangeArrowheads="1"/>
          </p:cNvSpPr>
          <p:nvPr/>
        </p:nvSpPr>
        <p:spPr bwMode="auto">
          <a:xfrm>
            <a:off x="7948273" y="3668889"/>
            <a:ext cx="3248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User Mgmt &amp; Authentication</a:t>
            </a:r>
          </a:p>
        </p:txBody>
      </p:sp>
      <p:sp>
        <p:nvSpPr>
          <p:cNvPr id="52232" name="Rectangle 14"/>
          <p:cNvSpPr>
            <a:spLocks noChangeArrowheads="1"/>
          </p:cNvSpPr>
          <p:nvPr/>
        </p:nvSpPr>
        <p:spPr bwMode="auto">
          <a:xfrm>
            <a:off x="7625104"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Version Control</a:t>
            </a:r>
          </a:p>
        </p:txBody>
      </p:sp>
      <p:sp>
        <p:nvSpPr>
          <p:cNvPr id="52233" name="Rectangle 15"/>
          <p:cNvSpPr>
            <a:spLocks noChangeArrowheads="1"/>
          </p:cNvSpPr>
          <p:nvPr/>
        </p:nvSpPr>
        <p:spPr bwMode="auto">
          <a:xfrm>
            <a:off x="7300233" y="3668889"/>
            <a:ext cx="324871"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Access Control</a:t>
            </a:r>
          </a:p>
        </p:txBody>
      </p:sp>
      <p:sp>
        <p:nvSpPr>
          <p:cNvPr id="52234" name="Rectangle 16"/>
          <p:cNvSpPr>
            <a:spLocks noChangeArrowheads="1"/>
          </p:cNvSpPr>
          <p:nvPr/>
        </p:nvSpPr>
        <p:spPr bwMode="auto">
          <a:xfrm>
            <a:off x="6488907" y="3668889"/>
            <a:ext cx="406513"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Multi-Level Branching</a:t>
            </a:r>
          </a:p>
        </p:txBody>
      </p:sp>
      <p:sp>
        <p:nvSpPr>
          <p:cNvPr id="52235" name="Rectangle 19"/>
          <p:cNvSpPr>
            <a:spLocks noChangeArrowheads="1"/>
          </p:cNvSpPr>
          <p:nvPr/>
        </p:nvSpPr>
        <p:spPr bwMode="auto">
          <a:xfrm>
            <a:off x="2602366"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Metrics</a:t>
            </a:r>
          </a:p>
        </p:txBody>
      </p:sp>
      <p:sp>
        <p:nvSpPr>
          <p:cNvPr id="52236" name="Rectangle 20"/>
          <p:cNvSpPr>
            <a:spLocks noChangeArrowheads="1"/>
          </p:cNvSpPr>
          <p:nvPr/>
        </p:nvSpPr>
        <p:spPr bwMode="auto">
          <a:xfrm>
            <a:off x="2925536"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Rich Traceability</a:t>
            </a:r>
          </a:p>
        </p:txBody>
      </p:sp>
      <p:sp>
        <p:nvSpPr>
          <p:cNvPr id="52237" name="Rectangle 21"/>
          <p:cNvSpPr>
            <a:spLocks noChangeArrowheads="1"/>
          </p:cNvSpPr>
          <p:nvPr/>
        </p:nvSpPr>
        <p:spPr bwMode="auto">
          <a:xfrm>
            <a:off x="1304585"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Project Mgmt / Planning</a:t>
            </a:r>
          </a:p>
        </p:txBody>
      </p:sp>
      <p:sp>
        <p:nvSpPr>
          <p:cNvPr id="52238" name="Rectangle 22"/>
          <p:cNvSpPr>
            <a:spLocks noChangeArrowheads="1"/>
          </p:cNvSpPr>
          <p:nvPr/>
        </p:nvSpPr>
        <p:spPr bwMode="auto">
          <a:xfrm>
            <a:off x="7138648"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Reporting</a:t>
            </a:r>
          </a:p>
        </p:txBody>
      </p:sp>
      <p:sp>
        <p:nvSpPr>
          <p:cNvPr id="52239" name="Rectangle 23"/>
          <p:cNvSpPr>
            <a:spLocks noChangeArrowheads="1"/>
          </p:cNvSpPr>
          <p:nvPr/>
        </p:nvSpPr>
        <p:spPr bwMode="auto">
          <a:xfrm>
            <a:off x="746351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Access Control</a:t>
            </a:r>
          </a:p>
        </p:txBody>
      </p:sp>
      <p:sp>
        <p:nvSpPr>
          <p:cNvPr id="52240" name="Rectangle 24"/>
          <p:cNvSpPr>
            <a:spLocks noChangeArrowheads="1"/>
          </p:cNvSpPr>
          <p:nvPr/>
        </p:nvSpPr>
        <p:spPr bwMode="auto">
          <a:xfrm>
            <a:off x="778668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Task Scheduling</a:t>
            </a:r>
          </a:p>
        </p:txBody>
      </p:sp>
      <p:sp>
        <p:nvSpPr>
          <p:cNvPr id="52241" name="Rectangle 25"/>
          <p:cNvSpPr>
            <a:spLocks noChangeArrowheads="1"/>
          </p:cNvSpPr>
          <p:nvPr/>
        </p:nvSpPr>
        <p:spPr bwMode="auto">
          <a:xfrm>
            <a:off x="5274469" y="2778126"/>
            <a:ext cx="1864179" cy="490361"/>
          </a:xfrm>
          <a:prstGeom prst="rect">
            <a:avLst/>
          </a:prstGeom>
          <a:solidFill>
            <a:srgbClr val="C0C0C0"/>
          </a:solidFill>
          <a:ln w="9525">
            <a:solidFill>
              <a:schemeClr val="tx1"/>
            </a:solidFill>
            <a:miter lim="800000"/>
            <a:headEnd/>
            <a:tailEnd/>
          </a:ln>
        </p:spPr>
        <p:txBody>
          <a:bodyPr wrap="none" lIns="91428" tIns="45714" rIns="91428" bIns="45714" anchor="ctr"/>
          <a:lstStyle/>
          <a:p>
            <a:pPr algn="ctr" eaLnBrk="0" hangingPunct="0"/>
            <a:r>
              <a:rPr lang="en-US" sz="1600" dirty="0"/>
              <a:t>Requirements</a:t>
            </a:r>
          </a:p>
          <a:p>
            <a:pPr algn="ctr" eaLnBrk="0" hangingPunct="0"/>
            <a:r>
              <a:rPr lang="en-US" sz="1600" dirty="0"/>
              <a:t> Management</a:t>
            </a:r>
          </a:p>
        </p:txBody>
      </p:sp>
      <p:sp>
        <p:nvSpPr>
          <p:cNvPr id="52242" name="Rectangle 26"/>
          <p:cNvSpPr>
            <a:spLocks noChangeArrowheads="1"/>
          </p:cNvSpPr>
          <p:nvPr/>
        </p:nvSpPr>
        <p:spPr bwMode="auto">
          <a:xfrm>
            <a:off x="5194527"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Publishing</a:t>
            </a:r>
          </a:p>
        </p:txBody>
      </p:sp>
      <p:sp>
        <p:nvSpPr>
          <p:cNvPr id="52243" name="Rectangle 27"/>
          <p:cNvSpPr>
            <a:spLocks noChangeArrowheads="1"/>
          </p:cNvSpPr>
          <p:nvPr/>
        </p:nvSpPr>
        <p:spPr bwMode="auto">
          <a:xfrm>
            <a:off x="6815479"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Unit Testing</a:t>
            </a:r>
          </a:p>
        </p:txBody>
      </p:sp>
      <p:sp>
        <p:nvSpPr>
          <p:cNvPr id="52244" name="Rectangle 28"/>
          <p:cNvSpPr>
            <a:spLocks noChangeArrowheads="1"/>
          </p:cNvSpPr>
          <p:nvPr/>
        </p:nvSpPr>
        <p:spPr bwMode="auto">
          <a:xfrm>
            <a:off x="2277496"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Workflow </a:t>
            </a:r>
            <a:r>
              <a:rPr lang="en-US" sz="1400" dirty="0" err="1"/>
              <a:t>Config</a:t>
            </a:r>
            <a:endParaRPr lang="en-US" sz="1400" dirty="0"/>
          </a:p>
        </p:txBody>
      </p:sp>
      <p:sp>
        <p:nvSpPr>
          <p:cNvPr id="52245" name="Rectangle 29"/>
          <p:cNvSpPr>
            <a:spLocks noChangeArrowheads="1"/>
          </p:cNvSpPr>
          <p:nvPr/>
        </p:nvSpPr>
        <p:spPr bwMode="auto">
          <a:xfrm>
            <a:off x="422331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Visualization</a:t>
            </a:r>
          </a:p>
        </p:txBody>
      </p:sp>
      <p:sp>
        <p:nvSpPr>
          <p:cNvPr id="52246" name="Rectangle 30"/>
          <p:cNvSpPr>
            <a:spLocks noChangeArrowheads="1"/>
          </p:cNvSpPr>
          <p:nvPr/>
        </p:nvSpPr>
        <p:spPr bwMode="auto">
          <a:xfrm>
            <a:off x="5517697"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Variant Management</a:t>
            </a:r>
          </a:p>
        </p:txBody>
      </p:sp>
      <p:sp>
        <p:nvSpPr>
          <p:cNvPr id="52247" name="Rectangle 31"/>
          <p:cNvSpPr>
            <a:spLocks noChangeArrowheads="1"/>
          </p:cNvSpPr>
          <p:nvPr/>
        </p:nvSpPr>
        <p:spPr bwMode="auto">
          <a:xfrm>
            <a:off x="6488907" y="769056"/>
            <a:ext cx="3265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Real Time Testing</a:t>
            </a:r>
          </a:p>
        </p:txBody>
      </p:sp>
      <p:sp>
        <p:nvSpPr>
          <p:cNvPr id="52248" name="Rectangle 32"/>
          <p:cNvSpPr>
            <a:spLocks noChangeArrowheads="1"/>
          </p:cNvSpPr>
          <p:nvPr/>
        </p:nvSpPr>
        <p:spPr bwMode="auto">
          <a:xfrm>
            <a:off x="616573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Results Analyzer</a:t>
            </a:r>
          </a:p>
        </p:txBody>
      </p:sp>
      <p:sp>
        <p:nvSpPr>
          <p:cNvPr id="52249" name="Rectangle 33"/>
          <p:cNvSpPr>
            <a:spLocks noChangeArrowheads="1"/>
          </p:cNvSpPr>
          <p:nvPr/>
        </p:nvSpPr>
        <p:spPr bwMode="auto">
          <a:xfrm>
            <a:off x="584256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Messaging</a:t>
            </a:r>
          </a:p>
        </p:txBody>
      </p:sp>
      <p:sp>
        <p:nvSpPr>
          <p:cNvPr id="52250" name="Rectangle 34"/>
          <p:cNvSpPr>
            <a:spLocks noChangeArrowheads="1"/>
          </p:cNvSpPr>
          <p:nvPr/>
        </p:nvSpPr>
        <p:spPr bwMode="auto">
          <a:xfrm>
            <a:off x="4869657"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Rules Framework</a:t>
            </a:r>
          </a:p>
        </p:txBody>
      </p:sp>
      <p:sp>
        <p:nvSpPr>
          <p:cNvPr id="52251" name="Rectangle 35"/>
          <p:cNvSpPr>
            <a:spLocks noChangeArrowheads="1"/>
          </p:cNvSpPr>
          <p:nvPr/>
        </p:nvSpPr>
        <p:spPr bwMode="auto">
          <a:xfrm>
            <a:off x="454648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err="1"/>
              <a:t>Blam</a:t>
            </a:r>
            <a:r>
              <a:rPr lang="en-US" sz="1400" dirty="0"/>
              <a:t> Operations</a:t>
            </a:r>
          </a:p>
        </p:txBody>
      </p:sp>
      <p:sp>
        <p:nvSpPr>
          <p:cNvPr id="52252" name="Rectangle 36"/>
          <p:cNvSpPr>
            <a:spLocks noChangeArrowheads="1"/>
          </p:cNvSpPr>
          <p:nvPr/>
        </p:nvSpPr>
        <p:spPr bwMode="auto">
          <a:xfrm>
            <a:off x="1629456"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500" dirty="0"/>
              <a:t>Parallel Development</a:t>
            </a:r>
            <a:endParaRPr lang="en-US" sz="1400" dirty="0"/>
          </a:p>
        </p:txBody>
      </p:sp>
      <p:sp>
        <p:nvSpPr>
          <p:cNvPr id="52253" name="Rectangle 37"/>
          <p:cNvSpPr>
            <a:spLocks noChangeArrowheads="1"/>
          </p:cNvSpPr>
          <p:nvPr/>
        </p:nvSpPr>
        <p:spPr bwMode="auto">
          <a:xfrm>
            <a:off x="1952626"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Change Reports</a:t>
            </a:r>
          </a:p>
        </p:txBody>
      </p:sp>
      <p:sp>
        <p:nvSpPr>
          <p:cNvPr id="52254" name="Rectangle 38"/>
          <p:cNvSpPr>
            <a:spLocks noChangeArrowheads="1"/>
          </p:cNvSpPr>
          <p:nvPr/>
        </p:nvSpPr>
        <p:spPr bwMode="auto">
          <a:xfrm>
            <a:off x="3575277"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Document Mgmt</a:t>
            </a:r>
          </a:p>
        </p:txBody>
      </p:sp>
      <p:sp>
        <p:nvSpPr>
          <p:cNvPr id="52255" name="Rectangle 39"/>
          <p:cNvSpPr>
            <a:spLocks noChangeArrowheads="1"/>
          </p:cNvSpPr>
          <p:nvPr/>
        </p:nvSpPr>
        <p:spPr bwMode="auto">
          <a:xfrm>
            <a:off x="981416"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Safety Analysis </a:t>
            </a:r>
          </a:p>
        </p:txBody>
      </p:sp>
      <p:sp>
        <p:nvSpPr>
          <p:cNvPr id="52256" name="Rectangle 40"/>
          <p:cNvSpPr>
            <a:spLocks noChangeArrowheads="1"/>
          </p:cNvSpPr>
          <p:nvPr/>
        </p:nvSpPr>
        <p:spPr bwMode="auto">
          <a:xfrm>
            <a:off x="656545"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Export  / Import</a:t>
            </a:r>
          </a:p>
        </p:txBody>
      </p:sp>
      <p:sp>
        <p:nvSpPr>
          <p:cNvPr id="52257" name="Rectangle 41"/>
          <p:cNvSpPr>
            <a:spLocks noChangeArrowheads="1"/>
          </p:cNvSpPr>
          <p:nvPr/>
        </p:nvSpPr>
        <p:spPr bwMode="auto">
          <a:xfrm>
            <a:off x="3250407"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Process Mgmt</a:t>
            </a:r>
          </a:p>
        </p:txBody>
      </p:sp>
      <p:sp>
        <p:nvSpPr>
          <p:cNvPr id="52258" name="Rectangle 42"/>
          <p:cNvSpPr>
            <a:spLocks noChangeArrowheads="1"/>
          </p:cNvSpPr>
          <p:nvPr/>
        </p:nvSpPr>
        <p:spPr bwMode="auto">
          <a:xfrm>
            <a:off x="333375" y="2778126"/>
            <a:ext cx="1539309" cy="490361"/>
          </a:xfrm>
          <a:prstGeom prst="rect">
            <a:avLst/>
          </a:prstGeom>
          <a:solidFill>
            <a:srgbClr val="CCFFFF"/>
          </a:solidFill>
          <a:ln w="9525">
            <a:solidFill>
              <a:schemeClr val="tx1"/>
            </a:solidFill>
            <a:miter lim="800000"/>
            <a:headEnd/>
            <a:tailEnd/>
          </a:ln>
        </p:spPr>
        <p:txBody>
          <a:bodyPr wrap="none" lIns="91428" tIns="45714" rIns="91428" bIns="45714" anchor="ctr"/>
          <a:lstStyle/>
          <a:p>
            <a:pPr algn="ctr" eaLnBrk="0" hangingPunct="0"/>
            <a:r>
              <a:rPr lang="en-US" sz="1600" dirty="0"/>
              <a:t>Structural</a:t>
            </a:r>
          </a:p>
          <a:p>
            <a:pPr algn="ctr" eaLnBrk="0" hangingPunct="0"/>
            <a:r>
              <a:rPr lang="en-US" sz="1600" dirty="0"/>
              <a:t>Coverage</a:t>
            </a:r>
          </a:p>
        </p:txBody>
      </p:sp>
      <p:sp>
        <p:nvSpPr>
          <p:cNvPr id="52259" name="Rectangle 43"/>
          <p:cNvSpPr>
            <a:spLocks noChangeArrowheads="1"/>
          </p:cNvSpPr>
          <p:nvPr/>
        </p:nvSpPr>
        <p:spPr bwMode="auto">
          <a:xfrm>
            <a:off x="333375"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Conflict Detection</a:t>
            </a:r>
          </a:p>
        </p:txBody>
      </p:sp>
      <p:sp>
        <p:nvSpPr>
          <p:cNvPr id="52260" name="Rectangle 44"/>
          <p:cNvSpPr>
            <a:spLocks noChangeArrowheads="1"/>
          </p:cNvSpPr>
          <p:nvPr/>
        </p:nvSpPr>
        <p:spPr bwMode="auto">
          <a:xfrm>
            <a:off x="5842568"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Dynamic Artifact Model</a:t>
            </a:r>
          </a:p>
        </p:txBody>
      </p:sp>
      <p:sp>
        <p:nvSpPr>
          <p:cNvPr id="52261" name="Rectangle 45"/>
          <p:cNvSpPr>
            <a:spLocks noChangeArrowheads="1"/>
          </p:cNvSpPr>
          <p:nvPr/>
        </p:nvSpPr>
        <p:spPr bwMode="auto">
          <a:xfrm>
            <a:off x="8109858"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Database Analyzer</a:t>
            </a:r>
          </a:p>
        </p:txBody>
      </p:sp>
      <p:sp>
        <p:nvSpPr>
          <p:cNvPr id="52262" name="Rectangle 46"/>
          <p:cNvSpPr>
            <a:spLocks noChangeArrowheads="1"/>
          </p:cNvSpPr>
          <p:nvPr/>
        </p:nvSpPr>
        <p:spPr bwMode="auto">
          <a:xfrm>
            <a:off x="7138648" y="2778126"/>
            <a:ext cx="1619250" cy="490361"/>
          </a:xfrm>
          <a:prstGeom prst="rect">
            <a:avLst/>
          </a:prstGeom>
          <a:solidFill>
            <a:srgbClr val="3366FF"/>
          </a:solidFill>
          <a:ln w="9525">
            <a:solidFill>
              <a:schemeClr val="tx1"/>
            </a:solidFill>
            <a:miter lim="800000"/>
            <a:headEnd/>
            <a:tailEnd/>
          </a:ln>
        </p:spPr>
        <p:txBody>
          <a:bodyPr wrap="none" lIns="91428" tIns="45714" rIns="91428" bIns="45714" anchor="ctr"/>
          <a:lstStyle/>
          <a:p>
            <a:pPr algn="ctr" eaLnBrk="0" hangingPunct="0"/>
            <a:r>
              <a:rPr lang="en-US" sz="1600" dirty="0"/>
              <a:t>Testing </a:t>
            </a:r>
          </a:p>
          <a:p>
            <a:pPr algn="ctr" eaLnBrk="0" hangingPunct="0"/>
            <a:r>
              <a:rPr lang="en-US" sz="1600" dirty="0"/>
              <a:t>Environment</a:t>
            </a:r>
          </a:p>
        </p:txBody>
      </p:sp>
      <p:sp>
        <p:nvSpPr>
          <p:cNvPr id="52263" name="Rectangle 47"/>
          <p:cNvSpPr>
            <a:spLocks noChangeArrowheads="1"/>
          </p:cNvSpPr>
          <p:nvPr/>
        </p:nvSpPr>
        <p:spPr bwMode="auto">
          <a:xfrm>
            <a:off x="8434729"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Training Services</a:t>
            </a:r>
          </a:p>
        </p:txBody>
      </p:sp>
      <p:sp>
        <p:nvSpPr>
          <p:cNvPr id="52264" name="Rectangle 48"/>
          <p:cNvSpPr>
            <a:spLocks noChangeArrowheads="1"/>
          </p:cNvSpPr>
          <p:nvPr/>
        </p:nvSpPr>
        <p:spPr bwMode="auto">
          <a:xfrm>
            <a:off x="10206" y="765528"/>
            <a:ext cx="323170" cy="5783792"/>
          </a:xfrm>
          <a:prstGeom prst="rect">
            <a:avLst/>
          </a:prstGeom>
          <a:solidFill>
            <a:srgbClr val="800000"/>
          </a:solidFill>
          <a:ln w="9525">
            <a:solidFill>
              <a:schemeClr val="tx1"/>
            </a:solidFill>
            <a:miter lim="800000"/>
            <a:headEnd/>
            <a:tailEnd/>
          </a:ln>
        </p:spPr>
        <p:txBody>
          <a:bodyPr vert="eaVert" wrap="none" lIns="91428" tIns="45714" rIns="91428" bIns="45714" anchor="ctr"/>
          <a:lstStyle/>
          <a:p>
            <a:pPr algn="ctr" eaLnBrk="0" hangingPunct="0"/>
            <a:r>
              <a:rPr lang="en-US" sz="1600" dirty="0">
                <a:solidFill>
                  <a:schemeClr val="bg1"/>
                </a:solidFill>
              </a:rPr>
              <a:t>Third-Party Extensions and Legacy Software</a:t>
            </a:r>
          </a:p>
        </p:txBody>
      </p:sp>
      <p:sp>
        <p:nvSpPr>
          <p:cNvPr id="52265" name="Rectangle 49"/>
          <p:cNvSpPr>
            <a:spLocks noChangeArrowheads="1"/>
          </p:cNvSpPr>
          <p:nvPr/>
        </p:nvSpPr>
        <p:spPr bwMode="auto">
          <a:xfrm>
            <a:off x="10206" y="6501695"/>
            <a:ext cx="8747693" cy="356306"/>
          </a:xfrm>
          <a:prstGeom prst="rect">
            <a:avLst/>
          </a:prstGeom>
          <a:solidFill>
            <a:srgbClr val="3366FF"/>
          </a:solidFill>
          <a:ln w="9525">
            <a:solidFill>
              <a:schemeClr val="tx1"/>
            </a:solidFill>
            <a:miter lim="800000"/>
            <a:headEnd/>
            <a:tailEnd/>
          </a:ln>
        </p:spPr>
        <p:txBody>
          <a:bodyPr wrap="none" lIns="91428" tIns="45714" rIns="91428" bIns="45714" anchor="ctr"/>
          <a:lstStyle/>
          <a:p>
            <a:pPr algn="ctr" eaLnBrk="0" hangingPunct="0"/>
            <a:r>
              <a:rPr lang="en-US" sz="1600" dirty="0">
                <a:solidFill>
                  <a:schemeClr val="bg1"/>
                </a:solidFill>
              </a:rPr>
              <a:t>Operating System</a:t>
            </a:r>
            <a:r>
              <a:rPr lang="en-US" sz="2400" dirty="0">
                <a:solidFill>
                  <a:schemeClr val="bg1"/>
                </a:solidFill>
              </a:rPr>
              <a:t> </a:t>
            </a:r>
            <a:r>
              <a:rPr lang="en-US" sz="1600" dirty="0">
                <a:solidFill>
                  <a:schemeClr val="bg1"/>
                </a:solidFill>
              </a:rPr>
              <a:t>(Windows, Linux, OSX, Solaris)</a:t>
            </a:r>
          </a:p>
        </p:txBody>
      </p:sp>
      <p:sp>
        <p:nvSpPr>
          <p:cNvPr id="52266" name="Rectangle 50"/>
          <p:cNvSpPr>
            <a:spLocks noChangeArrowheads="1"/>
          </p:cNvSpPr>
          <p:nvPr/>
        </p:nvSpPr>
        <p:spPr bwMode="auto">
          <a:xfrm>
            <a:off x="173490" y="6147154"/>
            <a:ext cx="3941309" cy="354541"/>
          </a:xfrm>
          <a:prstGeom prst="rect">
            <a:avLst/>
          </a:prstGeom>
          <a:solidFill>
            <a:schemeClr val="accent1"/>
          </a:solidFill>
          <a:ln w="9525">
            <a:solidFill>
              <a:schemeClr val="tx1"/>
            </a:solidFill>
            <a:miter lim="800000"/>
            <a:headEnd/>
            <a:tailEnd/>
          </a:ln>
        </p:spPr>
        <p:txBody>
          <a:bodyPr wrap="none" lIns="91428" tIns="45714" rIns="91428" bIns="45714" anchor="ctr"/>
          <a:lstStyle/>
          <a:p>
            <a:pPr algn="ctr" eaLnBrk="0" hangingPunct="0"/>
            <a:r>
              <a:rPr lang="en-US" sz="1600" dirty="0">
                <a:solidFill>
                  <a:schemeClr val="bg1"/>
                </a:solidFill>
              </a:rPr>
              <a:t>Java Virtual Machine</a:t>
            </a:r>
          </a:p>
        </p:txBody>
      </p:sp>
      <p:sp>
        <p:nvSpPr>
          <p:cNvPr id="52267" name="Text Box 51"/>
          <p:cNvSpPr txBox="1">
            <a:spLocks noChangeArrowheads="1"/>
          </p:cNvSpPr>
          <p:nvPr/>
        </p:nvSpPr>
        <p:spPr bwMode="auto">
          <a:xfrm>
            <a:off x="4859452" y="3317876"/>
            <a:ext cx="3724955" cy="351013"/>
          </a:xfrm>
          <a:prstGeom prst="rect">
            <a:avLst/>
          </a:prstGeom>
          <a:noFill/>
          <a:ln w="9525">
            <a:noFill/>
            <a:miter lim="800000"/>
            <a:headEnd/>
            <a:tailEnd/>
          </a:ln>
        </p:spPr>
        <p:txBody>
          <a:bodyPr lIns="91428" tIns="45714" rIns="91428" bIns="45714">
            <a:spAutoFit/>
          </a:bodyPr>
          <a:lstStyle/>
          <a:p>
            <a:pPr eaLnBrk="0" hangingPunct="0"/>
            <a:r>
              <a:rPr lang="en-US" sz="1600" dirty="0">
                <a:solidFill>
                  <a:schemeClr val="bg1"/>
                </a:solidFill>
              </a:rPr>
              <a:t>OSEE Application Framework</a:t>
            </a:r>
          </a:p>
        </p:txBody>
      </p:sp>
      <p:sp>
        <p:nvSpPr>
          <p:cNvPr id="52268" name="Rectangle 52"/>
          <p:cNvSpPr>
            <a:spLocks noChangeArrowheads="1"/>
          </p:cNvSpPr>
          <p:nvPr/>
        </p:nvSpPr>
        <p:spPr bwMode="auto">
          <a:xfrm>
            <a:off x="3898447"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Requirement Mgmt</a:t>
            </a:r>
          </a:p>
        </p:txBody>
      </p:sp>
      <p:sp>
        <p:nvSpPr>
          <p:cNvPr id="52269" name="Rectangle 53"/>
          <p:cNvSpPr>
            <a:spLocks noChangeArrowheads="1"/>
          </p:cNvSpPr>
          <p:nvPr/>
        </p:nvSpPr>
        <p:spPr bwMode="auto">
          <a:xfrm>
            <a:off x="3655219" y="2778126"/>
            <a:ext cx="1619250" cy="490361"/>
          </a:xfrm>
          <a:prstGeom prst="rect">
            <a:avLst/>
          </a:prstGeom>
          <a:solidFill>
            <a:srgbClr val="00FF00"/>
          </a:solidFill>
          <a:ln w="9525">
            <a:solidFill>
              <a:schemeClr val="tx1"/>
            </a:solidFill>
            <a:miter lim="800000"/>
            <a:headEnd/>
            <a:tailEnd/>
          </a:ln>
        </p:spPr>
        <p:txBody>
          <a:bodyPr wrap="none" lIns="91428" tIns="45714" rIns="91428" bIns="45714" anchor="ctr"/>
          <a:lstStyle/>
          <a:p>
            <a:pPr algn="ctr" eaLnBrk="0" hangingPunct="0"/>
            <a:r>
              <a:rPr lang="en-US" sz="1600" dirty="0"/>
              <a:t>Systems </a:t>
            </a:r>
          </a:p>
          <a:p>
            <a:pPr algn="ctr" eaLnBrk="0" hangingPunct="0"/>
            <a:r>
              <a:rPr lang="en-US" sz="1600" dirty="0"/>
              <a:t>Engineering</a:t>
            </a:r>
          </a:p>
        </p:txBody>
      </p:sp>
      <p:sp>
        <p:nvSpPr>
          <p:cNvPr id="52270" name="Text Box 54"/>
          <p:cNvSpPr txBox="1">
            <a:spLocks noChangeArrowheads="1"/>
          </p:cNvSpPr>
          <p:nvPr/>
        </p:nvSpPr>
        <p:spPr bwMode="auto">
          <a:xfrm>
            <a:off x="1296081" y="5281084"/>
            <a:ext cx="1717902" cy="338542"/>
          </a:xfrm>
          <a:prstGeom prst="rect">
            <a:avLst/>
          </a:prstGeom>
          <a:noFill/>
          <a:ln w="9525">
            <a:noFill/>
            <a:miter lim="800000"/>
            <a:headEnd/>
            <a:tailEnd/>
          </a:ln>
        </p:spPr>
        <p:txBody>
          <a:bodyPr lIns="91428" tIns="45714" rIns="91428" bIns="45714">
            <a:spAutoFit/>
          </a:bodyPr>
          <a:lstStyle/>
          <a:p>
            <a:pPr eaLnBrk="0" hangingPunct="0"/>
            <a:r>
              <a:rPr lang="en-US" sz="1600" dirty="0">
                <a:solidFill>
                  <a:schemeClr val="bg1"/>
                </a:solidFill>
              </a:rPr>
              <a:t>Eclipse Platform</a:t>
            </a:r>
          </a:p>
        </p:txBody>
      </p:sp>
      <p:sp>
        <p:nvSpPr>
          <p:cNvPr id="52271" name="Rectangle 58"/>
          <p:cNvSpPr>
            <a:spLocks noChangeArrowheads="1"/>
          </p:cNvSpPr>
          <p:nvPr/>
        </p:nvSpPr>
        <p:spPr bwMode="auto">
          <a:xfrm>
            <a:off x="5517697" y="3668889"/>
            <a:ext cx="324871"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Dynamic Searching API</a:t>
            </a:r>
          </a:p>
        </p:txBody>
      </p:sp>
      <p:sp>
        <p:nvSpPr>
          <p:cNvPr id="52272" name="Rectangle 59"/>
          <p:cNvSpPr>
            <a:spLocks noChangeArrowheads="1"/>
          </p:cNvSpPr>
          <p:nvPr/>
        </p:nvSpPr>
        <p:spPr bwMode="auto">
          <a:xfrm>
            <a:off x="5112884" y="3668889"/>
            <a:ext cx="404813"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Indexing &amp; Tagging</a:t>
            </a:r>
          </a:p>
        </p:txBody>
      </p:sp>
      <p:sp>
        <p:nvSpPr>
          <p:cNvPr id="52273" name="Rectangle 60"/>
          <p:cNvSpPr>
            <a:spLocks noChangeArrowheads="1"/>
          </p:cNvSpPr>
          <p:nvPr/>
        </p:nvSpPr>
        <p:spPr bwMode="auto">
          <a:xfrm>
            <a:off x="4708072" y="3668889"/>
            <a:ext cx="404813"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Remote Event Service</a:t>
            </a:r>
          </a:p>
        </p:txBody>
      </p:sp>
      <p:sp>
        <p:nvSpPr>
          <p:cNvPr id="52274" name="Rectangle 61"/>
          <p:cNvSpPr>
            <a:spLocks noChangeArrowheads="1"/>
          </p:cNvSpPr>
          <p:nvPr/>
        </p:nvSpPr>
        <p:spPr bwMode="auto">
          <a:xfrm>
            <a:off x="4383201" y="3668889"/>
            <a:ext cx="3248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Extensible Rendering</a:t>
            </a:r>
          </a:p>
        </p:txBody>
      </p:sp>
      <p:sp>
        <p:nvSpPr>
          <p:cNvPr id="52275" name="Rectangle 62"/>
          <p:cNvSpPr>
            <a:spLocks noChangeArrowheads="1"/>
          </p:cNvSpPr>
          <p:nvPr/>
        </p:nvSpPr>
        <p:spPr bwMode="auto">
          <a:xfrm>
            <a:off x="4060032"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err="1"/>
              <a:t>Plugin</a:t>
            </a:r>
            <a:r>
              <a:rPr lang="en-US" sz="1400" dirty="0"/>
              <a:t> Dev Utilities</a:t>
            </a:r>
          </a:p>
        </p:txBody>
      </p:sp>
      <p:sp>
        <p:nvSpPr>
          <p:cNvPr id="52276" name="Rectangle 63"/>
          <p:cNvSpPr>
            <a:spLocks noChangeArrowheads="1"/>
          </p:cNvSpPr>
          <p:nvPr/>
        </p:nvSpPr>
        <p:spPr bwMode="auto">
          <a:xfrm>
            <a:off x="6165738"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Multi-Level Transactions</a:t>
            </a:r>
          </a:p>
        </p:txBody>
      </p:sp>
      <p:sp>
        <p:nvSpPr>
          <p:cNvPr id="52277" name="Rectangle 64"/>
          <p:cNvSpPr>
            <a:spLocks noChangeArrowheads="1"/>
          </p:cNvSpPr>
          <p:nvPr/>
        </p:nvSpPr>
        <p:spPr bwMode="auto">
          <a:xfrm>
            <a:off x="6895420" y="3668889"/>
            <a:ext cx="404813"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Data Store Adapter</a:t>
            </a:r>
          </a:p>
        </p:txBody>
      </p:sp>
      <p:sp>
        <p:nvSpPr>
          <p:cNvPr id="52278" name="Rectangle 65"/>
          <p:cNvSpPr>
            <a:spLocks noChangeArrowheads="1"/>
          </p:cNvSpPr>
          <p:nvPr/>
        </p:nvSpPr>
        <p:spPr bwMode="auto">
          <a:xfrm>
            <a:off x="8885464" y="788460"/>
            <a:ext cx="163286" cy="5154083"/>
          </a:xfrm>
          <a:prstGeom prst="rect">
            <a:avLst/>
          </a:prstGeom>
          <a:noFill/>
          <a:ln w="9525" algn="ctr">
            <a:noFill/>
            <a:miter lim="800000"/>
            <a:headEnd/>
            <a:tailEnd/>
          </a:ln>
        </p:spPr>
        <p:txBody>
          <a:bodyPr vert="eaVert" wrap="none" lIns="91428" tIns="45714" rIns="91428" bIns="45714" anchor="ctr"/>
          <a:lstStyle/>
          <a:p>
            <a:pPr algn="ctr" eaLnBrk="0" hangingPunct="0"/>
            <a:r>
              <a:rPr lang="en-US" sz="1400" b="1" dirty="0">
                <a:solidFill>
                  <a:schemeClr val="bg1"/>
                </a:solidFill>
              </a:rPr>
              <a:t>Exemplary Applications             Extensible Framework</a:t>
            </a:r>
          </a:p>
        </p:txBody>
      </p:sp>
      <p:sp>
        <p:nvSpPr>
          <p:cNvPr id="52279" name="Line 66"/>
          <p:cNvSpPr>
            <a:spLocks noChangeShapeType="1"/>
          </p:cNvSpPr>
          <p:nvPr/>
        </p:nvSpPr>
        <p:spPr bwMode="auto">
          <a:xfrm flipV="1">
            <a:off x="346982" y="3302001"/>
            <a:ext cx="8797018" cy="24694"/>
          </a:xfrm>
          <a:prstGeom prst="line">
            <a:avLst/>
          </a:prstGeom>
          <a:noFill/>
          <a:ln w="50800">
            <a:solidFill>
              <a:srgbClr val="FF6600"/>
            </a:solidFill>
            <a:prstDash val="dash"/>
            <a:round/>
            <a:headEnd/>
            <a:tailEnd/>
          </a:ln>
        </p:spPr>
        <p:txBody>
          <a:bodyPr lIns="91428" tIns="45714" rIns="91428" bIns="45714"/>
          <a:lstStyle/>
          <a:p>
            <a:endParaRPr lang="en-US"/>
          </a:p>
        </p:txBody>
      </p:sp>
      <p:sp>
        <p:nvSpPr>
          <p:cNvPr id="52281" name="Rectangle 73"/>
          <p:cNvSpPr>
            <a:spLocks noChangeArrowheads="1"/>
          </p:cNvSpPr>
          <p:nvPr/>
        </p:nvSpPr>
        <p:spPr bwMode="auto">
          <a:xfrm>
            <a:off x="457541" y="3668890"/>
            <a:ext cx="1723004" cy="322792"/>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Jetty</a:t>
            </a:r>
          </a:p>
        </p:txBody>
      </p:sp>
      <p:sp>
        <p:nvSpPr>
          <p:cNvPr id="52282" name="Rectangle 74"/>
          <p:cNvSpPr>
            <a:spLocks noChangeArrowheads="1"/>
          </p:cNvSpPr>
          <p:nvPr/>
        </p:nvSpPr>
        <p:spPr bwMode="auto">
          <a:xfrm>
            <a:off x="2180545" y="3668890"/>
            <a:ext cx="1467871" cy="322792"/>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Xtext</a:t>
            </a:r>
          </a:p>
        </p:txBody>
      </p:sp>
      <p:sp>
        <p:nvSpPr>
          <p:cNvPr id="52283" name="Rectangle 75"/>
          <p:cNvSpPr>
            <a:spLocks noChangeArrowheads="1"/>
          </p:cNvSpPr>
          <p:nvPr/>
        </p:nvSpPr>
        <p:spPr bwMode="auto">
          <a:xfrm>
            <a:off x="457541" y="4012848"/>
            <a:ext cx="1723004" cy="321028"/>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Web Tools Platform</a:t>
            </a:r>
          </a:p>
        </p:txBody>
      </p:sp>
      <p:sp>
        <p:nvSpPr>
          <p:cNvPr id="52284" name="Rectangle 76"/>
          <p:cNvSpPr>
            <a:spLocks noChangeArrowheads="1"/>
          </p:cNvSpPr>
          <p:nvPr/>
        </p:nvSpPr>
        <p:spPr bwMode="auto">
          <a:xfrm>
            <a:off x="2180545" y="4012848"/>
            <a:ext cx="1467871" cy="321028"/>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BIRT</a:t>
            </a:r>
          </a:p>
        </p:txBody>
      </p:sp>
      <p:sp>
        <p:nvSpPr>
          <p:cNvPr id="52285" name="Rectangle 81"/>
          <p:cNvSpPr>
            <a:spLocks noChangeArrowheads="1"/>
          </p:cNvSpPr>
          <p:nvPr/>
        </p:nvSpPr>
        <p:spPr bwMode="auto">
          <a:xfrm>
            <a:off x="457541" y="4351515"/>
            <a:ext cx="1723004" cy="322791"/>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Nebula</a:t>
            </a:r>
          </a:p>
        </p:txBody>
      </p:sp>
      <p:sp>
        <p:nvSpPr>
          <p:cNvPr id="52286" name="Rectangle 82"/>
          <p:cNvSpPr>
            <a:spLocks noChangeArrowheads="1"/>
          </p:cNvSpPr>
          <p:nvPr/>
        </p:nvSpPr>
        <p:spPr bwMode="auto">
          <a:xfrm>
            <a:off x="2180545" y="4351515"/>
            <a:ext cx="1467871" cy="322791"/>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CDT</a:t>
            </a:r>
          </a:p>
        </p:txBody>
      </p:sp>
      <p:sp>
        <p:nvSpPr>
          <p:cNvPr id="52287" name="Rectangle 83"/>
          <p:cNvSpPr>
            <a:spLocks noChangeArrowheads="1"/>
          </p:cNvSpPr>
          <p:nvPr/>
        </p:nvSpPr>
        <p:spPr bwMode="auto">
          <a:xfrm>
            <a:off x="457541" y="4704293"/>
            <a:ext cx="1723004" cy="321028"/>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JDT</a:t>
            </a:r>
          </a:p>
        </p:txBody>
      </p:sp>
      <p:sp>
        <p:nvSpPr>
          <p:cNvPr id="52288" name="Rectangle 84"/>
          <p:cNvSpPr>
            <a:spLocks noChangeArrowheads="1"/>
          </p:cNvSpPr>
          <p:nvPr/>
        </p:nvSpPr>
        <p:spPr bwMode="auto">
          <a:xfrm>
            <a:off x="2180545" y="4704293"/>
            <a:ext cx="1467871" cy="321028"/>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Other</a:t>
            </a:r>
          </a:p>
        </p:txBody>
      </p:sp>
      <p:sp>
        <p:nvSpPr>
          <p:cNvPr id="52289" name="Title 1"/>
          <p:cNvSpPr>
            <a:spLocks noGrp="1"/>
          </p:cNvSpPr>
          <p:nvPr>
            <p:ph type="title"/>
          </p:nvPr>
        </p:nvSpPr>
        <p:spPr bwMode="auto">
          <a:xfrm>
            <a:off x="1949223" y="151694"/>
            <a:ext cx="6737237" cy="488598"/>
          </a:xfrm>
          <a:noFill/>
          <a:ln>
            <a:miter lim="800000"/>
            <a:headEnd/>
            <a:tailEnd/>
          </a:ln>
        </p:spPr>
        <p:txBody>
          <a:bodyPr vert="horz" wrap="square" lIns="99487" tIns="49743" rIns="99487" bIns="49743" numCol="1" anchor="t" anchorCtr="0" compatLnSpc="1">
            <a:prstTxWarp prst="textNoShape">
              <a:avLst/>
            </a:prstTxWarp>
          </a:bodyPr>
          <a:lstStyle/>
          <a:p>
            <a:pPr eaLnBrk="1" hangingPunct="1"/>
            <a:r>
              <a:rPr lang="en-US" smtClean="0">
                <a:latin typeface="Arial" charset="0"/>
                <a:cs typeface="Arial" charset="0"/>
              </a:rPr>
              <a:t>Applications / Extensible Framework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2"/>
          <p:cNvSpPr>
            <a:spLocks noChangeArrowheads="1"/>
          </p:cNvSpPr>
          <p:nvPr/>
        </p:nvSpPr>
        <p:spPr bwMode="auto">
          <a:xfrm>
            <a:off x="6096000" y="1295400"/>
            <a:ext cx="2819400" cy="2590800"/>
          </a:xfrm>
          <a:prstGeom prst="rect">
            <a:avLst/>
          </a:prstGeom>
          <a:solidFill>
            <a:srgbClr val="3366FF"/>
          </a:solidFill>
          <a:ln w="12700">
            <a:solidFill>
              <a:schemeClr val="tx1"/>
            </a:solidFill>
            <a:miter lim="800000"/>
            <a:headEnd/>
            <a:tailEnd/>
          </a:ln>
          <a:effectLst/>
        </p:spPr>
        <p:txBody>
          <a:bodyPr vert="horz" wrap="none" anchor="ctr"/>
          <a:lstStyle/>
          <a:p>
            <a:pPr algn="ctr"/>
            <a:endParaRPr lang="en-US" sz="1600" dirty="0">
              <a:latin typeface="Arial" pitchFamily="34" charset="0"/>
              <a:cs typeface="Arial" pitchFamily="34" charset="0"/>
            </a:endParaRPr>
          </a:p>
        </p:txBody>
      </p:sp>
      <p:sp>
        <p:nvSpPr>
          <p:cNvPr id="136" name="Rectangle 2"/>
          <p:cNvSpPr>
            <a:spLocks noChangeArrowheads="1"/>
          </p:cNvSpPr>
          <p:nvPr/>
        </p:nvSpPr>
        <p:spPr bwMode="auto">
          <a:xfrm>
            <a:off x="5943600" y="1447800"/>
            <a:ext cx="2819400" cy="2590800"/>
          </a:xfrm>
          <a:prstGeom prst="rect">
            <a:avLst/>
          </a:prstGeom>
          <a:solidFill>
            <a:srgbClr val="3366FF"/>
          </a:solidFill>
          <a:ln w="12700">
            <a:solidFill>
              <a:schemeClr val="tx1"/>
            </a:solidFill>
            <a:miter lim="800000"/>
            <a:headEnd/>
            <a:tailEnd/>
          </a:ln>
          <a:effectLst/>
        </p:spPr>
        <p:txBody>
          <a:bodyPr vert="horz" wrap="none" anchor="ctr"/>
          <a:lstStyle/>
          <a:p>
            <a:pPr algn="ctr"/>
            <a:endParaRPr lang="en-US" sz="1600" dirty="0">
              <a:latin typeface="Arial" pitchFamily="34" charset="0"/>
              <a:cs typeface="Arial" pitchFamily="34" charset="0"/>
            </a:endParaRPr>
          </a:p>
        </p:txBody>
      </p:sp>
      <p:sp>
        <p:nvSpPr>
          <p:cNvPr id="34" name="Rectangle 2"/>
          <p:cNvSpPr>
            <a:spLocks noChangeArrowheads="1"/>
          </p:cNvSpPr>
          <p:nvPr/>
        </p:nvSpPr>
        <p:spPr bwMode="auto">
          <a:xfrm>
            <a:off x="0" y="4572000"/>
            <a:ext cx="2590800" cy="2286000"/>
          </a:xfrm>
          <a:prstGeom prst="rect">
            <a:avLst/>
          </a:prstGeom>
          <a:solidFill>
            <a:schemeClr val="bg1">
              <a:lumMod val="50000"/>
            </a:schemeClr>
          </a:solidFill>
          <a:ln w="9525">
            <a:solidFill>
              <a:schemeClr val="tx1"/>
            </a:solidFill>
            <a:miter lim="800000"/>
            <a:headEnd/>
            <a:tailEnd/>
          </a:ln>
          <a:effectLst/>
        </p:spPr>
        <p:txBody>
          <a:bodyPr vert="horz" wrap="none" anchor="t" anchorCtr="0"/>
          <a:lstStyle/>
          <a:p>
            <a:pPr algn="ctr"/>
            <a:r>
              <a:rPr lang="en-US" sz="1600" dirty="0" smtClean="0">
                <a:latin typeface="Arial" pitchFamily="34" charset="0"/>
                <a:cs typeface="Arial" pitchFamily="34" charset="0"/>
              </a:rPr>
              <a:t>Test Station</a:t>
            </a:r>
          </a:p>
          <a:p>
            <a:pPr algn="ctr"/>
            <a:r>
              <a:rPr lang="en-US" sz="1600" dirty="0" smtClean="0">
                <a:latin typeface="Arial" pitchFamily="34" charset="0"/>
                <a:cs typeface="Arial" pitchFamily="34" charset="0"/>
              </a:rPr>
              <a:t>With Physical I/O</a:t>
            </a:r>
            <a:endParaRPr lang="en-US" sz="1600" dirty="0">
              <a:latin typeface="Arial" pitchFamily="34" charset="0"/>
              <a:cs typeface="Arial" pitchFamily="34" charset="0"/>
            </a:endParaRPr>
          </a:p>
        </p:txBody>
      </p:sp>
      <p:sp>
        <p:nvSpPr>
          <p:cNvPr id="33" name="Rectangle 2"/>
          <p:cNvSpPr>
            <a:spLocks noChangeArrowheads="1"/>
          </p:cNvSpPr>
          <p:nvPr/>
        </p:nvSpPr>
        <p:spPr bwMode="auto">
          <a:xfrm>
            <a:off x="342900" y="3086100"/>
            <a:ext cx="1295400" cy="685800"/>
          </a:xfrm>
          <a:prstGeom prst="rect">
            <a:avLst/>
          </a:prstGeom>
          <a:solidFill>
            <a:srgbClr val="FF3300"/>
          </a:solidFill>
          <a:ln w="9525">
            <a:solidFill>
              <a:schemeClr val="tx1"/>
            </a:solidFill>
            <a:miter lim="800000"/>
            <a:headEnd/>
            <a:tailEnd/>
          </a:ln>
          <a:effectLst/>
        </p:spPr>
        <p:txBody>
          <a:bodyPr wrap="none" anchor="ctr"/>
          <a:lstStyle/>
          <a:p>
            <a:pPr algn="ctr"/>
            <a:endParaRPr lang="en-US" sz="1600" dirty="0" smtClean="0">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OSEE Architecture</a:t>
            </a:r>
            <a:endParaRPr lang="en-US" dirty="0"/>
          </a:p>
        </p:txBody>
      </p:sp>
      <p:sp>
        <p:nvSpPr>
          <p:cNvPr id="4" name="Footer Placeholder 3"/>
          <p:cNvSpPr>
            <a:spLocks noGrp="1"/>
          </p:cNvSpPr>
          <p:nvPr>
            <p:ph type="ftr" sz="quarter" idx="10"/>
          </p:nvPr>
        </p:nvSpPr>
        <p:spPr/>
        <p:txBody>
          <a:bodyPr/>
          <a:lstStyle/>
          <a:p>
            <a:r>
              <a:rPr lang="en-US" dirty="0" smtClean="0"/>
              <a:t>Copyright © </a:t>
            </a:r>
            <a:r>
              <a:rPr lang="en-US" dirty="0" smtClean="0"/>
              <a:t>2013 </a:t>
            </a:r>
            <a:r>
              <a:rPr lang="en-US" dirty="0" smtClean="0"/>
              <a:t>Boeing. Made available under the Eclipse Public License.</a:t>
            </a:r>
            <a:endParaRPr lang="en-US" dirty="0"/>
          </a:p>
        </p:txBody>
      </p:sp>
      <p:sp>
        <p:nvSpPr>
          <p:cNvPr id="5" name="Rectangle 2"/>
          <p:cNvSpPr>
            <a:spLocks noChangeArrowheads="1"/>
          </p:cNvSpPr>
          <p:nvPr/>
        </p:nvSpPr>
        <p:spPr bwMode="auto">
          <a:xfrm>
            <a:off x="247650" y="3181350"/>
            <a:ext cx="1295400" cy="685800"/>
          </a:xfrm>
          <a:prstGeom prst="rect">
            <a:avLst/>
          </a:prstGeom>
          <a:solidFill>
            <a:srgbClr val="FF3300"/>
          </a:solidFill>
          <a:ln w="9525">
            <a:solidFill>
              <a:schemeClr val="tx1"/>
            </a:solidFill>
            <a:miter lim="800000"/>
            <a:headEnd/>
            <a:tailEnd/>
          </a:ln>
          <a:effectLst/>
        </p:spPr>
        <p:txBody>
          <a:bodyPr wrap="none" anchor="ctr"/>
          <a:lstStyle/>
          <a:p>
            <a:pPr algn="ctr"/>
            <a:endParaRPr lang="en-US" sz="1600" dirty="0" smtClean="0">
              <a:latin typeface="Arial" pitchFamily="34" charset="0"/>
              <a:cs typeface="Arial" pitchFamily="34" charset="0"/>
            </a:endParaRPr>
          </a:p>
        </p:txBody>
      </p:sp>
      <p:sp>
        <p:nvSpPr>
          <p:cNvPr id="14" name="Rectangle 2"/>
          <p:cNvSpPr>
            <a:spLocks noChangeArrowheads="1"/>
          </p:cNvSpPr>
          <p:nvPr/>
        </p:nvSpPr>
        <p:spPr bwMode="auto">
          <a:xfrm>
            <a:off x="1200150" y="5105400"/>
            <a:ext cx="1371600" cy="1371600"/>
          </a:xfrm>
          <a:prstGeom prst="rect">
            <a:avLst/>
          </a:prstGeom>
          <a:solidFill>
            <a:srgbClr val="CC99FF"/>
          </a:solidFill>
          <a:ln w="9525">
            <a:solidFill>
              <a:schemeClr val="tx1"/>
            </a:solidFill>
            <a:miter lim="800000"/>
            <a:headEnd/>
            <a:tailEnd/>
          </a:ln>
          <a:effectLst/>
        </p:spPr>
        <p:txBody>
          <a:bodyPr wrap="none" anchor="ctr"/>
          <a:lstStyle/>
          <a:p>
            <a:pPr algn="ctr"/>
            <a:r>
              <a:rPr lang="en-US" sz="1600" dirty="0" smtClean="0">
                <a:latin typeface="Arial" pitchFamily="34" charset="0"/>
                <a:cs typeface="Arial" pitchFamily="34" charset="0"/>
              </a:rPr>
              <a:t>Soft Real-time</a:t>
            </a:r>
          </a:p>
          <a:p>
            <a:pPr algn="ctr"/>
            <a:r>
              <a:rPr lang="en-US" sz="1600" dirty="0" smtClean="0">
                <a:latin typeface="Arial" pitchFamily="34" charset="0"/>
                <a:cs typeface="Arial" pitchFamily="34" charset="0"/>
              </a:rPr>
              <a:t>OSEE</a:t>
            </a:r>
          </a:p>
          <a:p>
            <a:pPr algn="ctr"/>
            <a:r>
              <a:rPr lang="en-US" sz="1600" dirty="0" smtClean="0">
                <a:latin typeface="Arial" pitchFamily="34" charset="0"/>
                <a:cs typeface="Arial" pitchFamily="34" charset="0"/>
              </a:rPr>
              <a:t>Test </a:t>
            </a:r>
          </a:p>
          <a:p>
            <a:pPr algn="ctr"/>
            <a:r>
              <a:rPr lang="en-US" sz="1600" dirty="0" smtClean="0">
                <a:latin typeface="Arial" pitchFamily="34" charset="0"/>
                <a:cs typeface="Arial" pitchFamily="34" charset="0"/>
              </a:rPr>
              <a:t>Environment</a:t>
            </a:r>
          </a:p>
          <a:p>
            <a:pPr algn="ctr"/>
            <a:r>
              <a:rPr lang="en-US" sz="1600" dirty="0" smtClean="0">
                <a:latin typeface="Arial" pitchFamily="34" charset="0"/>
                <a:cs typeface="Arial" pitchFamily="34" charset="0"/>
              </a:rPr>
              <a:t> Server</a:t>
            </a:r>
            <a:endParaRPr lang="en-US" sz="1600" dirty="0">
              <a:latin typeface="Arial" pitchFamily="34" charset="0"/>
              <a:cs typeface="Arial" pitchFamily="34" charset="0"/>
            </a:endParaRPr>
          </a:p>
        </p:txBody>
      </p:sp>
      <p:sp>
        <p:nvSpPr>
          <p:cNvPr id="16" name="Rectangle 2"/>
          <p:cNvSpPr>
            <a:spLocks noChangeArrowheads="1"/>
          </p:cNvSpPr>
          <p:nvPr/>
        </p:nvSpPr>
        <p:spPr bwMode="auto">
          <a:xfrm>
            <a:off x="3429000" y="5257800"/>
            <a:ext cx="1828800" cy="990600"/>
          </a:xfrm>
          <a:prstGeom prst="rect">
            <a:avLst/>
          </a:prstGeom>
          <a:solidFill>
            <a:srgbClr val="CC99FF"/>
          </a:solidFill>
          <a:ln w="9525">
            <a:solidFill>
              <a:schemeClr val="tx1"/>
            </a:solidFill>
            <a:miter lim="800000"/>
            <a:headEnd/>
            <a:tailEnd/>
          </a:ln>
          <a:effectLst/>
        </p:spPr>
        <p:txBody>
          <a:bodyPr wrap="none" anchor="ctr"/>
          <a:lstStyle/>
          <a:p>
            <a:pPr algn="ctr"/>
            <a:r>
              <a:rPr lang="en-US" sz="1600" dirty="0" smtClean="0">
                <a:latin typeface="Arial" pitchFamily="34" charset="0"/>
                <a:cs typeface="Arial" pitchFamily="34" charset="0"/>
              </a:rPr>
              <a:t>Simulated OSEE</a:t>
            </a:r>
          </a:p>
          <a:p>
            <a:pPr algn="ctr"/>
            <a:r>
              <a:rPr lang="en-US" sz="1600" dirty="0" smtClean="0">
                <a:latin typeface="Arial" pitchFamily="34" charset="0"/>
                <a:cs typeface="Arial" pitchFamily="34" charset="0"/>
              </a:rPr>
              <a:t>Test Environment</a:t>
            </a:r>
          </a:p>
          <a:p>
            <a:pPr algn="ctr"/>
            <a:r>
              <a:rPr lang="en-US" sz="1600" dirty="0" smtClean="0">
                <a:latin typeface="Arial" pitchFamily="34" charset="0"/>
                <a:cs typeface="Arial" pitchFamily="34" charset="0"/>
              </a:rPr>
              <a:t>Server</a:t>
            </a:r>
            <a:endParaRPr lang="en-US" sz="1600" dirty="0">
              <a:latin typeface="Arial" pitchFamily="34" charset="0"/>
              <a:cs typeface="Arial" pitchFamily="34" charset="0"/>
            </a:endParaRPr>
          </a:p>
        </p:txBody>
      </p:sp>
      <p:sp>
        <p:nvSpPr>
          <p:cNvPr id="24" name="Rectangle 2"/>
          <p:cNvSpPr>
            <a:spLocks noChangeArrowheads="1"/>
          </p:cNvSpPr>
          <p:nvPr/>
        </p:nvSpPr>
        <p:spPr bwMode="auto">
          <a:xfrm>
            <a:off x="5791200" y="1600200"/>
            <a:ext cx="2819400" cy="3048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smtClean="0">
                <a:latin typeface="Arial" pitchFamily="34" charset="0"/>
                <a:cs typeface="Arial" pitchFamily="34" charset="0"/>
              </a:rPr>
              <a:t>RESTful API (JAX-RS)</a:t>
            </a:r>
            <a:endParaRPr lang="en-US" sz="1600" dirty="0">
              <a:latin typeface="Arial" pitchFamily="34" charset="0"/>
              <a:cs typeface="Arial" pitchFamily="34" charset="0"/>
            </a:endParaRPr>
          </a:p>
        </p:txBody>
      </p:sp>
      <p:sp>
        <p:nvSpPr>
          <p:cNvPr id="26" name="AutoShape 17"/>
          <p:cNvSpPr>
            <a:spLocks noChangeArrowheads="1"/>
          </p:cNvSpPr>
          <p:nvPr/>
        </p:nvSpPr>
        <p:spPr bwMode="auto">
          <a:xfrm>
            <a:off x="7467600" y="5029200"/>
            <a:ext cx="1447800" cy="15240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bIns="0" anchor="b" anchorCtr="0"/>
          <a:lstStyle/>
          <a:p>
            <a:pPr algn="ctr"/>
            <a:r>
              <a:rPr lang="en-US" sz="1600" dirty="0" smtClean="0">
                <a:latin typeface="Arial" pitchFamily="34" charset="0"/>
                <a:cs typeface="Arial" pitchFamily="34" charset="0"/>
              </a:rPr>
              <a:t>Relational DB</a:t>
            </a:r>
            <a:endParaRPr lang="en-US" sz="1600" dirty="0">
              <a:latin typeface="Arial" pitchFamily="34" charset="0"/>
              <a:cs typeface="Arial" pitchFamily="34" charset="0"/>
            </a:endParaRPr>
          </a:p>
        </p:txBody>
      </p:sp>
      <p:sp>
        <p:nvSpPr>
          <p:cNvPr id="21" name="AutoShape 17"/>
          <p:cNvSpPr>
            <a:spLocks noChangeArrowheads="1"/>
          </p:cNvSpPr>
          <p:nvPr/>
        </p:nvSpPr>
        <p:spPr bwMode="auto">
          <a:xfrm>
            <a:off x="7467600" y="4800600"/>
            <a:ext cx="1447800" cy="12192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anchor="t" anchorCtr="0"/>
          <a:lstStyle/>
          <a:p>
            <a:pPr algn="ctr"/>
            <a:r>
              <a:rPr lang="en-US" sz="1600" dirty="0" smtClean="0">
                <a:latin typeface="Arial" pitchFamily="34" charset="0"/>
                <a:cs typeface="Arial" pitchFamily="34" charset="0"/>
              </a:rPr>
              <a:t>Versioned</a:t>
            </a:r>
          </a:p>
          <a:p>
            <a:pPr algn="ctr"/>
            <a:r>
              <a:rPr lang="en-US" sz="1600" dirty="0" smtClean="0">
                <a:latin typeface="Arial" pitchFamily="34" charset="0"/>
                <a:cs typeface="Arial" pitchFamily="34" charset="0"/>
              </a:rPr>
              <a:t>Object</a:t>
            </a:r>
          </a:p>
          <a:p>
            <a:pPr algn="ctr"/>
            <a:r>
              <a:rPr lang="en-US" sz="1600" dirty="0" smtClean="0">
                <a:latin typeface="Arial" pitchFamily="34" charset="0"/>
                <a:cs typeface="Arial" pitchFamily="34" charset="0"/>
              </a:rPr>
              <a:t>Datastore</a:t>
            </a:r>
            <a:endParaRPr lang="en-US" sz="1600" dirty="0">
              <a:latin typeface="Arial" pitchFamily="34" charset="0"/>
              <a:cs typeface="Arial" pitchFamily="34" charset="0"/>
            </a:endParaRPr>
          </a:p>
        </p:txBody>
      </p:sp>
      <p:sp>
        <p:nvSpPr>
          <p:cNvPr id="29" name="Cloud 28"/>
          <p:cNvSpPr/>
          <p:nvPr/>
        </p:nvSpPr>
        <p:spPr>
          <a:xfrm>
            <a:off x="2743200" y="3124200"/>
            <a:ext cx="1981200" cy="1066800"/>
          </a:xfrm>
          <a:prstGeom prst="clou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latin typeface="Arial" pitchFamily="34" charset="0"/>
                <a:cs typeface="Arial" pitchFamily="34" charset="0"/>
              </a:rPr>
              <a:t>Active MQ</a:t>
            </a:r>
          </a:p>
          <a:p>
            <a:pPr algn="ctr"/>
            <a:r>
              <a:rPr lang="en-US" sz="1600" dirty="0" smtClean="0">
                <a:solidFill>
                  <a:schemeClr val="tx1"/>
                </a:solidFill>
                <a:latin typeface="Arial" pitchFamily="34" charset="0"/>
                <a:cs typeface="Arial" pitchFamily="34" charset="0"/>
              </a:rPr>
              <a:t>Message Broker</a:t>
            </a:r>
          </a:p>
          <a:p>
            <a:pPr algn="ctr"/>
            <a:endParaRPr lang="en-US" sz="1600" dirty="0">
              <a:latin typeface="Arial" pitchFamily="34" charset="0"/>
              <a:cs typeface="Arial" pitchFamily="34" charset="0"/>
            </a:endParaRPr>
          </a:p>
        </p:txBody>
      </p:sp>
      <p:sp>
        <p:nvSpPr>
          <p:cNvPr id="31" name="Flowchart: Multidocument 30"/>
          <p:cNvSpPr/>
          <p:nvPr/>
        </p:nvSpPr>
        <p:spPr>
          <a:xfrm>
            <a:off x="152400" y="1066800"/>
            <a:ext cx="1447800" cy="1143000"/>
          </a:xfrm>
          <a:prstGeom prst="flowChartMultidocument">
            <a:avLst/>
          </a:prstGeom>
          <a:solidFill>
            <a:srgbClr val="7030A0"/>
          </a:solidFill>
          <a:ln>
            <a:solidFill>
              <a:srgbClr val="0095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Web Clients</a:t>
            </a:r>
            <a:endParaRPr lang="en-US" sz="1600" dirty="0">
              <a:solidFill>
                <a:schemeClr val="tx1"/>
              </a:solidFill>
              <a:latin typeface="Arial" pitchFamily="34" charset="0"/>
              <a:cs typeface="Arial" pitchFamily="34" charset="0"/>
            </a:endParaRPr>
          </a:p>
        </p:txBody>
      </p:sp>
      <p:sp>
        <p:nvSpPr>
          <p:cNvPr id="36" name="Rectangle 2"/>
          <p:cNvSpPr>
            <a:spLocks noChangeArrowheads="1"/>
          </p:cNvSpPr>
          <p:nvPr/>
        </p:nvSpPr>
        <p:spPr bwMode="auto">
          <a:xfrm>
            <a:off x="5791200" y="3657600"/>
            <a:ext cx="2819400" cy="5334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smtClean="0">
                <a:latin typeface="Arial" pitchFamily="34" charset="0"/>
                <a:cs typeface="Arial" pitchFamily="34" charset="0"/>
              </a:rPr>
              <a:t>Transactional Persistence</a:t>
            </a:r>
          </a:p>
          <a:p>
            <a:pPr algn="ctr"/>
            <a:r>
              <a:rPr lang="en-US" sz="1600" dirty="0" smtClean="0">
                <a:latin typeface="Arial" pitchFamily="34" charset="0"/>
                <a:cs typeface="Arial" pitchFamily="34" charset="0"/>
              </a:rPr>
              <a:t>and Branching Service</a:t>
            </a:r>
          </a:p>
        </p:txBody>
      </p:sp>
      <p:sp>
        <p:nvSpPr>
          <p:cNvPr id="43" name="Rectangle 2"/>
          <p:cNvSpPr>
            <a:spLocks noChangeArrowheads="1"/>
          </p:cNvSpPr>
          <p:nvPr/>
        </p:nvSpPr>
        <p:spPr bwMode="auto">
          <a:xfrm>
            <a:off x="2362200" y="1143000"/>
            <a:ext cx="2667000" cy="838200"/>
          </a:xfrm>
          <a:prstGeom prst="rect">
            <a:avLst/>
          </a:prstGeom>
          <a:solidFill>
            <a:srgbClr val="FFCC99"/>
          </a:solidFill>
          <a:ln w="9525">
            <a:solidFill>
              <a:schemeClr val="tx1"/>
            </a:solidFill>
            <a:miter lim="800000"/>
            <a:headEnd/>
            <a:tailEnd/>
          </a:ln>
          <a:effectLst/>
        </p:spPr>
        <p:txBody>
          <a:bodyPr wrap="none" anchor="t" anchorCtr="0"/>
          <a:lstStyle/>
          <a:p>
            <a:pPr algn="ctr"/>
            <a:r>
              <a:rPr lang="en-US" sz="1600" dirty="0" smtClean="0">
                <a:latin typeface="Arial" pitchFamily="34" charset="0"/>
                <a:cs typeface="Arial" pitchFamily="34" charset="0"/>
              </a:rPr>
              <a:t>Arbitration Server</a:t>
            </a:r>
          </a:p>
          <a:p>
            <a:pPr algn="ctr"/>
            <a:r>
              <a:rPr lang="en-US" sz="1600" dirty="0" smtClean="0">
                <a:latin typeface="Arial" pitchFamily="34" charset="0"/>
                <a:cs typeface="Arial" pitchFamily="34" charset="0"/>
              </a:rPr>
              <a:t>with Load Balancing</a:t>
            </a:r>
          </a:p>
          <a:p>
            <a:pPr algn="ctr"/>
            <a:r>
              <a:rPr lang="en-US" sz="1600" dirty="0" smtClean="0">
                <a:latin typeface="Arial" pitchFamily="34" charset="0"/>
                <a:cs typeface="Arial" pitchFamily="34" charset="0"/>
              </a:rPr>
              <a:t>http://osee.organization.com</a:t>
            </a:r>
            <a:endParaRPr lang="en-US" sz="1600" dirty="0">
              <a:latin typeface="Arial" pitchFamily="34" charset="0"/>
              <a:cs typeface="Arial" pitchFamily="34" charset="0"/>
            </a:endParaRPr>
          </a:p>
        </p:txBody>
      </p:sp>
      <p:sp>
        <p:nvSpPr>
          <p:cNvPr id="46" name="Rectangle 2"/>
          <p:cNvSpPr>
            <a:spLocks noChangeArrowheads="1"/>
          </p:cNvSpPr>
          <p:nvPr/>
        </p:nvSpPr>
        <p:spPr bwMode="auto">
          <a:xfrm>
            <a:off x="152400" y="3276600"/>
            <a:ext cx="1295400" cy="685800"/>
          </a:xfrm>
          <a:prstGeom prst="rect">
            <a:avLst/>
          </a:prstGeom>
          <a:solidFill>
            <a:srgbClr val="FF3300"/>
          </a:solidFill>
          <a:ln w="9525">
            <a:solidFill>
              <a:schemeClr val="tx1"/>
            </a:solidFill>
            <a:miter lim="800000"/>
            <a:headEnd/>
            <a:tailEnd/>
          </a:ln>
          <a:effectLst/>
        </p:spPr>
        <p:txBody>
          <a:bodyPr wrap="none" anchor="ctr"/>
          <a:lstStyle/>
          <a:p>
            <a:pPr algn="ctr"/>
            <a:r>
              <a:rPr lang="en-US" sz="1600" dirty="0" smtClean="0">
                <a:latin typeface="Arial" pitchFamily="34" charset="0"/>
                <a:cs typeface="Arial" pitchFamily="34" charset="0"/>
              </a:rPr>
              <a:t>Eclipse IDE</a:t>
            </a:r>
          </a:p>
          <a:p>
            <a:pPr algn="ctr"/>
            <a:r>
              <a:rPr lang="en-US" sz="1600" dirty="0" smtClean="0">
                <a:latin typeface="Arial" pitchFamily="34" charset="0"/>
                <a:cs typeface="Arial" pitchFamily="34" charset="0"/>
              </a:rPr>
              <a:t>Clients</a:t>
            </a:r>
          </a:p>
        </p:txBody>
      </p:sp>
      <p:sp>
        <p:nvSpPr>
          <p:cNvPr id="48" name="TextBox 47"/>
          <p:cNvSpPr txBox="1"/>
          <p:nvPr/>
        </p:nvSpPr>
        <p:spPr>
          <a:xfrm>
            <a:off x="6248400" y="880646"/>
            <a:ext cx="2895600" cy="338554"/>
          </a:xfrm>
          <a:prstGeom prst="rect">
            <a:avLst/>
          </a:prstGeom>
          <a:solidFill>
            <a:schemeClr val="accent2"/>
          </a:solidFill>
        </p:spPr>
        <p:txBody>
          <a:bodyPr wrap="square" rtlCol="0">
            <a:spAutoFit/>
          </a:bodyPr>
          <a:lstStyle/>
          <a:p>
            <a:r>
              <a:rPr lang="en-US" sz="1600" dirty="0" smtClean="0">
                <a:solidFill>
                  <a:schemeClr val="bg1"/>
                </a:solidFill>
                <a:latin typeface="Arial" pitchFamily="34" charset="0"/>
                <a:cs typeface="Arial" pitchFamily="34" charset="0"/>
              </a:rPr>
              <a:t>OSEE Application Servers</a:t>
            </a:r>
            <a:endParaRPr lang="en-US" sz="1600" dirty="0">
              <a:solidFill>
                <a:schemeClr val="bg1"/>
              </a:solidFill>
              <a:latin typeface="Arial" pitchFamily="34" charset="0"/>
              <a:cs typeface="Arial" pitchFamily="34" charset="0"/>
            </a:endParaRPr>
          </a:p>
        </p:txBody>
      </p:sp>
      <p:sp>
        <p:nvSpPr>
          <p:cNvPr id="49" name="AutoShape 17"/>
          <p:cNvSpPr>
            <a:spLocks noChangeArrowheads="1"/>
          </p:cNvSpPr>
          <p:nvPr/>
        </p:nvSpPr>
        <p:spPr bwMode="auto">
          <a:xfrm>
            <a:off x="5715000" y="5334000"/>
            <a:ext cx="1447800" cy="12192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anchor="ctr"/>
          <a:lstStyle/>
          <a:p>
            <a:pPr algn="ctr"/>
            <a:r>
              <a:rPr lang="en-US" sz="1600" dirty="0" smtClean="0">
                <a:latin typeface="Arial" pitchFamily="34" charset="0"/>
                <a:cs typeface="Arial" pitchFamily="34" charset="0"/>
              </a:rPr>
              <a:t>Attribute</a:t>
            </a:r>
          </a:p>
          <a:p>
            <a:pPr algn="ctr"/>
            <a:r>
              <a:rPr lang="en-US" sz="1600" dirty="0" smtClean="0">
                <a:latin typeface="Arial" pitchFamily="34" charset="0"/>
                <a:cs typeface="Arial" pitchFamily="34" charset="0"/>
              </a:rPr>
              <a:t>Value</a:t>
            </a:r>
          </a:p>
          <a:p>
            <a:pPr algn="ctr"/>
            <a:r>
              <a:rPr lang="en-US" sz="1600" dirty="0" smtClean="0">
                <a:latin typeface="Arial" pitchFamily="34" charset="0"/>
                <a:cs typeface="Arial" pitchFamily="34" charset="0"/>
              </a:rPr>
              <a:t>Store</a:t>
            </a:r>
            <a:endParaRPr lang="en-US" sz="1600" dirty="0">
              <a:latin typeface="Arial" pitchFamily="34" charset="0"/>
              <a:cs typeface="Arial" pitchFamily="34" charset="0"/>
            </a:endParaRPr>
          </a:p>
        </p:txBody>
      </p:sp>
      <p:cxnSp>
        <p:nvCxnSpPr>
          <p:cNvPr id="51" name="Straight Arrow Connector 50"/>
          <p:cNvCxnSpPr/>
          <p:nvPr/>
        </p:nvCxnSpPr>
        <p:spPr>
          <a:xfrm>
            <a:off x="1609725" y="1752600"/>
            <a:ext cx="762000" cy="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 Box 43"/>
          <p:cNvSpPr txBox="1">
            <a:spLocks noChangeArrowheads="1"/>
          </p:cNvSpPr>
          <p:nvPr/>
        </p:nvSpPr>
        <p:spPr bwMode="auto">
          <a:xfrm>
            <a:off x="1676400" y="1356896"/>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HTTP</a:t>
            </a:r>
            <a:endParaRPr lang="en-US" sz="1600" dirty="0">
              <a:solidFill>
                <a:schemeClr val="bg1"/>
              </a:solidFill>
              <a:latin typeface="Arial" pitchFamily="34" charset="0"/>
              <a:cs typeface="Arial" pitchFamily="34" charset="0"/>
            </a:endParaRPr>
          </a:p>
        </p:txBody>
      </p:sp>
      <p:sp>
        <p:nvSpPr>
          <p:cNvPr id="57" name="Text Box 43"/>
          <p:cNvSpPr txBox="1">
            <a:spLocks noChangeArrowheads="1"/>
          </p:cNvSpPr>
          <p:nvPr/>
        </p:nvSpPr>
        <p:spPr bwMode="auto">
          <a:xfrm>
            <a:off x="1524000" y="25146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HTTP</a:t>
            </a:r>
            <a:endParaRPr lang="en-US" sz="1600" dirty="0">
              <a:solidFill>
                <a:schemeClr val="bg1"/>
              </a:solidFill>
              <a:latin typeface="Arial" pitchFamily="34" charset="0"/>
              <a:cs typeface="Arial" pitchFamily="34" charset="0"/>
            </a:endParaRPr>
          </a:p>
        </p:txBody>
      </p:sp>
      <p:cxnSp>
        <p:nvCxnSpPr>
          <p:cNvPr id="58" name="Straight Arrow Connector 57"/>
          <p:cNvCxnSpPr/>
          <p:nvPr/>
        </p:nvCxnSpPr>
        <p:spPr>
          <a:xfrm flipV="1">
            <a:off x="1676400" y="1981200"/>
            <a:ext cx="1676400" cy="12192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1676400" y="1752600"/>
            <a:ext cx="4114800" cy="16764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Text Box 43"/>
          <p:cNvSpPr txBox="1">
            <a:spLocks noChangeArrowheads="1"/>
          </p:cNvSpPr>
          <p:nvPr/>
        </p:nvSpPr>
        <p:spPr bwMode="auto">
          <a:xfrm>
            <a:off x="4038600" y="24384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HTTP</a:t>
            </a:r>
            <a:endParaRPr lang="en-US" sz="1600" dirty="0">
              <a:solidFill>
                <a:schemeClr val="bg1"/>
              </a:solidFill>
              <a:latin typeface="Arial" pitchFamily="34" charset="0"/>
              <a:cs typeface="Arial" pitchFamily="34" charset="0"/>
            </a:endParaRPr>
          </a:p>
        </p:txBody>
      </p:sp>
      <p:cxnSp>
        <p:nvCxnSpPr>
          <p:cNvPr id="63" name="Straight Arrow Connector 62"/>
          <p:cNvCxnSpPr/>
          <p:nvPr/>
        </p:nvCxnSpPr>
        <p:spPr>
          <a:xfrm flipV="1">
            <a:off x="6324600" y="4191000"/>
            <a:ext cx="762000" cy="1143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Text Box 43"/>
          <p:cNvSpPr txBox="1">
            <a:spLocks noChangeArrowheads="1"/>
          </p:cNvSpPr>
          <p:nvPr/>
        </p:nvSpPr>
        <p:spPr bwMode="auto">
          <a:xfrm>
            <a:off x="8229600" y="43434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JDBC</a:t>
            </a:r>
            <a:endParaRPr lang="en-US" sz="1600" dirty="0">
              <a:solidFill>
                <a:schemeClr val="bg1"/>
              </a:solidFill>
              <a:latin typeface="Arial" pitchFamily="34" charset="0"/>
              <a:cs typeface="Arial" pitchFamily="34" charset="0"/>
            </a:endParaRPr>
          </a:p>
        </p:txBody>
      </p:sp>
      <p:cxnSp>
        <p:nvCxnSpPr>
          <p:cNvPr id="68" name="Straight Arrow Connector 67"/>
          <p:cNvCxnSpPr/>
          <p:nvPr/>
        </p:nvCxnSpPr>
        <p:spPr>
          <a:xfrm flipH="1" flipV="1">
            <a:off x="8001000" y="4191000"/>
            <a:ext cx="457200" cy="6096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 Box 43"/>
          <p:cNvSpPr txBox="1">
            <a:spLocks noChangeArrowheads="1"/>
          </p:cNvSpPr>
          <p:nvPr/>
        </p:nvSpPr>
        <p:spPr bwMode="auto">
          <a:xfrm>
            <a:off x="62484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NFS</a:t>
            </a:r>
            <a:endParaRPr lang="en-US" sz="1600" dirty="0">
              <a:solidFill>
                <a:schemeClr val="bg1"/>
              </a:solidFill>
              <a:latin typeface="Arial" pitchFamily="34" charset="0"/>
              <a:cs typeface="Arial" pitchFamily="34" charset="0"/>
            </a:endParaRPr>
          </a:p>
        </p:txBody>
      </p:sp>
      <p:cxnSp>
        <p:nvCxnSpPr>
          <p:cNvPr id="73" name="Straight Arrow Connector 72"/>
          <p:cNvCxnSpPr/>
          <p:nvPr/>
        </p:nvCxnSpPr>
        <p:spPr>
          <a:xfrm>
            <a:off x="1676400" y="3581400"/>
            <a:ext cx="1066800" cy="2286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419600" y="4038600"/>
            <a:ext cx="609600" cy="12192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9" idx="1"/>
          </p:cNvCxnSpPr>
          <p:nvPr/>
        </p:nvCxnSpPr>
        <p:spPr>
          <a:xfrm flipH="1">
            <a:off x="2590800" y="4189864"/>
            <a:ext cx="1143000" cy="1220336"/>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Curved Connector 91"/>
          <p:cNvCxnSpPr/>
          <p:nvPr/>
        </p:nvCxnSpPr>
        <p:spPr>
          <a:xfrm>
            <a:off x="1600200" y="1066800"/>
            <a:ext cx="4191000" cy="533400"/>
          </a:xfrm>
          <a:prstGeom prst="curvedConnector3">
            <a:avLst>
              <a:gd name="adj1" fmla="val 92500"/>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Text Box 43"/>
          <p:cNvSpPr txBox="1">
            <a:spLocks noChangeArrowheads="1"/>
          </p:cNvSpPr>
          <p:nvPr/>
        </p:nvSpPr>
        <p:spPr bwMode="auto">
          <a:xfrm>
            <a:off x="1905000" y="7620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HTTP</a:t>
            </a:r>
            <a:endParaRPr lang="en-US" sz="1600" dirty="0">
              <a:solidFill>
                <a:schemeClr val="bg1"/>
              </a:solidFill>
              <a:latin typeface="Arial" pitchFamily="34" charset="0"/>
              <a:cs typeface="Arial" pitchFamily="34" charset="0"/>
            </a:endParaRPr>
          </a:p>
        </p:txBody>
      </p:sp>
      <p:cxnSp>
        <p:nvCxnSpPr>
          <p:cNvPr id="102" name="Straight Arrow Connector 101"/>
          <p:cNvCxnSpPr/>
          <p:nvPr/>
        </p:nvCxnSpPr>
        <p:spPr>
          <a:xfrm>
            <a:off x="914400" y="3962400"/>
            <a:ext cx="1524000" cy="1143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1676400" y="3733800"/>
            <a:ext cx="2209800" cy="1524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Rectangle 2"/>
          <p:cNvSpPr>
            <a:spLocks noChangeArrowheads="1"/>
          </p:cNvSpPr>
          <p:nvPr/>
        </p:nvSpPr>
        <p:spPr bwMode="auto">
          <a:xfrm>
            <a:off x="5791200" y="33528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smtClean="0">
                <a:latin typeface="Arial" pitchFamily="34" charset="0"/>
                <a:cs typeface="Arial" pitchFamily="34" charset="0"/>
              </a:rPr>
              <a:t>Xtext-defined Type Model</a:t>
            </a:r>
          </a:p>
        </p:txBody>
      </p:sp>
      <p:sp>
        <p:nvSpPr>
          <p:cNvPr id="117" name="Rectangle 2"/>
          <p:cNvSpPr>
            <a:spLocks noChangeArrowheads="1"/>
          </p:cNvSpPr>
          <p:nvPr/>
        </p:nvSpPr>
        <p:spPr bwMode="auto">
          <a:xfrm>
            <a:off x="5791200" y="22098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smtClean="0">
                <a:latin typeface="Arial" pitchFamily="34" charset="0"/>
                <a:cs typeface="Arial" pitchFamily="34" charset="0"/>
              </a:rPr>
              <a:t>Application Business Logic</a:t>
            </a:r>
          </a:p>
        </p:txBody>
      </p:sp>
      <p:sp>
        <p:nvSpPr>
          <p:cNvPr id="118" name="Rectangle 2"/>
          <p:cNvSpPr>
            <a:spLocks noChangeArrowheads="1"/>
          </p:cNvSpPr>
          <p:nvPr/>
        </p:nvSpPr>
        <p:spPr bwMode="auto">
          <a:xfrm>
            <a:off x="5791200" y="30480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smtClean="0">
                <a:latin typeface="Arial" pitchFamily="34" charset="0"/>
                <a:cs typeface="Arial" pitchFamily="34" charset="0"/>
              </a:rPr>
              <a:t>Artifact Data Model</a:t>
            </a:r>
          </a:p>
        </p:txBody>
      </p:sp>
      <p:sp>
        <p:nvSpPr>
          <p:cNvPr id="123" name="Rectangle 2"/>
          <p:cNvSpPr>
            <a:spLocks noChangeArrowheads="1"/>
          </p:cNvSpPr>
          <p:nvPr/>
        </p:nvSpPr>
        <p:spPr bwMode="auto">
          <a:xfrm>
            <a:off x="5791200" y="2514600"/>
            <a:ext cx="2819400" cy="5334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smtClean="0">
                <a:latin typeface="Arial" pitchFamily="34" charset="0"/>
                <a:cs typeface="Arial" pitchFamily="34" charset="0"/>
              </a:rPr>
              <a:t>Core Services (search, </a:t>
            </a:r>
          </a:p>
          <a:p>
            <a:pPr algn="ctr"/>
            <a:r>
              <a:rPr lang="en-US" sz="1600" dirty="0" smtClean="0">
                <a:latin typeface="Arial" pitchFamily="34" charset="0"/>
                <a:cs typeface="Arial" pitchFamily="34" charset="0"/>
              </a:rPr>
              <a:t>authentication, admin, etc.)</a:t>
            </a:r>
          </a:p>
        </p:txBody>
      </p:sp>
      <p:sp>
        <p:nvSpPr>
          <p:cNvPr id="133" name="Rectangle 2"/>
          <p:cNvSpPr>
            <a:spLocks noChangeArrowheads="1"/>
          </p:cNvSpPr>
          <p:nvPr/>
        </p:nvSpPr>
        <p:spPr bwMode="auto">
          <a:xfrm>
            <a:off x="5791200" y="19050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smtClean="0">
                <a:latin typeface="Arial" pitchFamily="34" charset="0"/>
                <a:cs typeface="Arial" pitchFamily="34" charset="0"/>
              </a:rPr>
              <a:t>Web UI (Vaadin)</a:t>
            </a:r>
          </a:p>
        </p:txBody>
      </p:sp>
      <p:sp>
        <p:nvSpPr>
          <p:cNvPr id="64" name="Text Box 43"/>
          <p:cNvSpPr txBox="1">
            <a:spLocks noChangeArrowheads="1"/>
          </p:cNvSpPr>
          <p:nvPr/>
        </p:nvSpPr>
        <p:spPr bwMode="auto">
          <a:xfrm>
            <a:off x="1981200" y="33528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JMS</a:t>
            </a:r>
            <a:endParaRPr lang="en-US" sz="1600" dirty="0">
              <a:solidFill>
                <a:schemeClr val="bg1"/>
              </a:solidFill>
              <a:latin typeface="Arial" pitchFamily="34" charset="0"/>
              <a:cs typeface="Arial" pitchFamily="34" charset="0"/>
            </a:endParaRPr>
          </a:p>
        </p:txBody>
      </p:sp>
      <p:sp>
        <p:nvSpPr>
          <p:cNvPr id="65" name="Text Box 43"/>
          <p:cNvSpPr txBox="1">
            <a:spLocks noChangeArrowheads="1"/>
          </p:cNvSpPr>
          <p:nvPr/>
        </p:nvSpPr>
        <p:spPr bwMode="auto">
          <a:xfrm>
            <a:off x="46482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JMS</a:t>
            </a:r>
            <a:endParaRPr lang="en-US" sz="1600" dirty="0">
              <a:solidFill>
                <a:schemeClr val="bg1"/>
              </a:solidFill>
              <a:latin typeface="Arial" pitchFamily="34" charset="0"/>
              <a:cs typeface="Arial" pitchFamily="34" charset="0"/>
            </a:endParaRPr>
          </a:p>
        </p:txBody>
      </p:sp>
      <p:sp>
        <p:nvSpPr>
          <p:cNvPr id="67" name="Text Box 43"/>
          <p:cNvSpPr txBox="1">
            <a:spLocks noChangeArrowheads="1"/>
          </p:cNvSpPr>
          <p:nvPr/>
        </p:nvSpPr>
        <p:spPr bwMode="auto">
          <a:xfrm>
            <a:off x="34290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JMS</a:t>
            </a:r>
            <a:endParaRPr lang="en-US" sz="1600" dirty="0">
              <a:solidFill>
                <a:schemeClr val="bg1"/>
              </a:solidFill>
              <a:latin typeface="Arial" pitchFamily="34" charset="0"/>
              <a:cs typeface="Arial" pitchFamily="34" charset="0"/>
            </a:endParaRPr>
          </a:p>
        </p:txBody>
      </p:sp>
      <p:pic>
        <p:nvPicPr>
          <p:cNvPr id="1031" name="Picture 7"/>
          <p:cNvPicPr>
            <a:picLocks noChangeAspect="1" noChangeArrowheads="1"/>
          </p:cNvPicPr>
          <p:nvPr/>
        </p:nvPicPr>
        <p:blipFill>
          <a:blip r:embed="rId3" cstate="print"/>
          <a:srcRect/>
          <a:stretch>
            <a:fillRect/>
          </a:stretch>
        </p:blipFill>
        <p:spPr bwMode="auto">
          <a:xfrm>
            <a:off x="0" y="5095875"/>
            <a:ext cx="1209675" cy="1762125"/>
          </a:xfrm>
          <a:prstGeom prst="rect">
            <a:avLst/>
          </a:prstGeom>
          <a:noFill/>
          <a:ln w="9525">
            <a:noFill/>
            <a:miter lim="800000"/>
            <a:headEnd/>
            <a:tailEnd/>
          </a:ln>
        </p:spPr>
      </p:pic>
      <p:sp>
        <p:nvSpPr>
          <p:cNvPr id="50" name="Text Box 43"/>
          <p:cNvSpPr txBox="1">
            <a:spLocks noChangeArrowheads="1"/>
          </p:cNvSpPr>
          <p:nvPr/>
        </p:nvSpPr>
        <p:spPr bwMode="auto">
          <a:xfrm>
            <a:off x="609600" y="4114800"/>
            <a:ext cx="6858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UDP</a:t>
            </a:r>
            <a:endParaRPr lang="en-US" sz="1600" dirty="0">
              <a:solidFill>
                <a:schemeClr val="bg1"/>
              </a:solidFill>
              <a:latin typeface="Arial" pitchFamily="34" charset="0"/>
              <a:cs typeface="Arial" pitchFamily="34" charset="0"/>
            </a:endParaRPr>
          </a:p>
        </p:txBody>
      </p:sp>
      <p:sp>
        <p:nvSpPr>
          <p:cNvPr id="53" name="Text Box 43"/>
          <p:cNvSpPr txBox="1">
            <a:spLocks noChangeArrowheads="1"/>
          </p:cNvSpPr>
          <p:nvPr/>
        </p:nvSpPr>
        <p:spPr bwMode="auto">
          <a:xfrm>
            <a:off x="1752600" y="4114800"/>
            <a:ext cx="6858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UDP</a:t>
            </a:r>
            <a:endParaRPr lang="en-US" sz="16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ounded Rectangle 129"/>
          <p:cNvSpPr/>
          <p:nvPr/>
        </p:nvSpPr>
        <p:spPr>
          <a:xfrm>
            <a:off x="114300" y="914400"/>
            <a:ext cx="8924925" cy="57150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itle 128"/>
          <p:cNvSpPr>
            <a:spLocks noGrp="1"/>
          </p:cNvSpPr>
          <p:nvPr>
            <p:ph type="title"/>
          </p:nvPr>
        </p:nvSpPr>
        <p:spPr/>
        <p:txBody>
          <a:bodyPr/>
          <a:lstStyle/>
          <a:p>
            <a:r>
              <a:rPr lang="en-US" dirty="0" smtClean="0"/>
              <a:t>Systems Engineering Data Model</a:t>
            </a:r>
            <a:endParaRPr lang="en-US" dirty="0"/>
          </a:p>
        </p:txBody>
      </p:sp>
      <p:sp>
        <p:nvSpPr>
          <p:cNvPr id="4" name="Footer Placeholder 3"/>
          <p:cNvSpPr>
            <a:spLocks noGrp="1"/>
          </p:cNvSpPr>
          <p:nvPr>
            <p:ph type="ftr" sz="quarter" idx="10"/>
          </p:nvPr>
        </p:nvSpPr>
        <p:spPr>
          <a:xfrm>
            <a:off x="457200" y="6613525"/>
            <a:ext cx="8229600" cy="244475"/>
          </a:xfrm>
        </p:spPr>
        <p:txBody>
          <a:bodyPr/>
          <a:lstStyle/>
          <a:p>
            <a:r>
              <a:rPr lang="en-US" dirty="0" smtClean="0"/>
              <a:t>Copyright © 2012 Boeing. Made available under the Eclipse Public License.</a:t>
            </a:r>
            <a:endParaRPr lang="en-US" dirty="0"/>
          </a:p>
        </p:txBody>
      </p:sp>
      <p:sp>
        <p:nvSpPr>
          <p:cNvPr id="57" name="Rectangle 2"/>
          <p:cNvSpPr>
            <a:spLocks noChangeArrowheads="1"/>
          </p:cNvSpPr>
          <p:nvPr/>
        </p:nvSpPr>
        <p:spPr bwMode="auto">
          <a:xfrm>
            <a:off x="3756211" y="1425387"/>
            <a:ext cx="1039907" cy="640975"/>
          </a:xfrm>
          <a:prstGeom prst="rect">
            <a:avLst/>
          </a:prstGeom>
          <a:solidFill>
            <a:srgbClr val="FFFF99"/>
          </a:solidFill>
          <a:ln w="9525">
            <a:solidFill>
              <a:schemeClr val="tx1"/>
            </a:solidFill>
            <a:miter lim="800000"/>
            <a:headEnd/>
            <a:tailEnd/>
          </a:ln>
          <a:effectLst/>
        </p:spPr>
        <p:txBody>
          <a:bodyPr wrap="none" anchor="ctr"/>
          <a:lstStyle/>
          <a:p>
            <a:pPr algn="ctr" eaLnBrk="1" hangingPunct="1">
              <a:spcBef>
                <a:spcPct val="0"/>
              </a:spcBef>
              <a:buSzTx/>
              <a:buNone/>
            </a:pPr>
            <a:r>
              <a:rPr lang="en-US" sz="1200" dirty="0">
                <a:solidFill>
                  <a:srgbClr val="000000"/>
                </a:solidFill>
              </a:rPr>
              <a:t>System</a:t>
            </a:r>
          </a:p>
          <a:p>
            <a:pPr algn="ctr" eaLnBrk="1" hangingPunct="1">
              <a:spcBef>
                <a:spcPct val="0"/>
              </a:spcBef>
              <a:buSzTx/>
              <a:buNone/>
            </a:pPr>
            <a:r>
              <a:rPr lang="en-US" sz="1200" dirty="0">
                <a:solidFill>
                  <a:srgbClr val="000000"/>
                </a:solidFill>
              </a:rPr>
              <a:t>Requirement</a:t>
            </a:r>
          </a:p>
        </p:txBody>
      </p:sp>
      <p:sp>
        <p:nvSpPr>
          <p:cNvPr id="58" name="Rectangle 3"/>
          <p:cNvSpPr>
            <a:spLocks noChangeArrowheads="1"/>
          </p:cNvSpPr>
          <p:nvPr/>
        </p:nvSpPr>
        <p:spPr bwMode="auto">
          <a:xfrm>
            <a:off x="3720353" y="3151092"/>
            <a:ext cx="1120589" cy="605120"/>
          </a:xfrm>
          <a:prstGeom prst="rect">
            <a:avLst/>
          </a:prstGeom>
          <a:solidFill>
            <a:srgbClr val="FFFF99"/>
          </a:solidFill>
          <a:ln w="9525">
            <a:solidFill>
              <a:schemeClr val="tx1"/>
            </a:solidFill>
            <a:miter lim="800000"/>
            <a:headEnd/>
            <a:tailEnd/>
          </a:ln>
          <a:effectLst/>
        </p:spPr>
        <p:txBody>
          <a:bodyPr wrap="none" anchor="ctr"/>
          <a:lstStyle/>
          <a:p>
            <a:pPr algn="ctr" eaLnBrk="1" hangingPunct="1">
              <a:spcBef>
                <a:spcPct val="0"/>
              </a:spcBef>
              <a:buSzTx/>
              <a:buNone/>
            </a:pPr>
            <a:r>
              <a:rPr lang="en-US" sz="1200" dirty="0">
                <a:solidFill>
                  <a:srgbClr val="000000"/>
                </a:solidFill>
              </a:rPr>
              <a:t>Subsystem</a:t>
            </a:r>
          </a:p>
          <a:p>
            <a:pPr algn="ctr" eaLnBrk="1" hangingPunct="1">
              <a:spcBef>
                <a:spcPct val="0"/>
              </a:spcBef>
              <a:buSzTx/>
              <a:buNone/>
            </a:pPr>
            <a:r>
              <a:rPr lang="en-US" sz="1200" dirty="0">
                <a:solidFill>
                  <a:srgbClr val="000000"/>
                </a:solidFill>
              </a:rPr>
              <a:t>Requirement</a:t>
            </a:r>
          </a:p>
        </p:txBody>
      </p:sp>
      <p:sp>
        <p:nvSpPr>
          <p:cNvPr id="61" name="Rectangle 31"/>
          <p:cNvSpPr>
            <a:spLocks noChangeArrowheads="1"/>
          </p:cNvSpPr>
          <p:nvPr/>
        </p:nvSpPr>
        <p:spPr bwMode="auto">
          <a:xfrm>
            <a:off x="6266331" y="1425387"/>
            <a:ext cx="1156446" cy="672353"/>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System</a:t>
            </a:r>
            <a:endParaRPr lang="en-US" sz="1200" dirty="0">
              <a:solidFill>
                <a:srgbClr val="000000"/>
              </a:solidFill>
            </a:endParaRPr>
          </a:p>
        </p:txBody>
      </p:sp>
      <p:sp>
        <p:nvSpPr>
          <p:cNvPr id="62" name="Rectangle 32"/>
          <p:cNvSpPr>
            <a:spLocks noChangeArrowheads="1"/>
          </p:cNvSpPr>
          <p:nvPr/>
        </p:nvSpPr>
        <p:spPr bwMode="auto">
          <a:xfrm>
            <a:off x="5988423" y="3151092"/>
            <a:ext cx="860611" cy="587189"/>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Subsystem</a:t>
            </a:r>
            <a:endParaRPr lang="en-US" sz="1200" dirty="0">
              <a:solidFill>
                <a:srgbClr val="000000"/>
              </a:solidFill>
            </a:endParaRPr>
          </a:p>
        </p:txBody>
      </p:sp>
      <p:sp>
        <p:nvSpPr>
          <p:cNvPr id="63" name="Rectangle 33"/>
          <p:cNvSpPr>
            <a:spLocks noChangeArrowheads="1"/>
          </p:cNvSpPr>
          <p:nvPr/>
        </p:nvSpPr>
        <p:spPr bwMode="auto">
          <a:xfrm>
            <a:off x="7194174" y="3151092"/>
            <a:ext cx="829235" cy="568698"/>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Subsystem</a:t>
            </a:r>
            <a:endParaRPr lang="en-US" sz="1200" dirty="0">
              <a:solidFill>
                <a:srgbClr val="000000"/>
              </a:solidFill>
            </a:endParaRPr>
          </a:p>
        </p:txBody>
      </p:sp>
      <p:sp>
        <p:nvSpPr>
          <p:cNvPr id="64" name="Rectangle 37"/>
          <p:cNvSpPr>
            <a:spLocks noChangeArrowheads="1"/>
          </p:cNvSpPr>
          <p:nvPr/>
        </p:nvSpPr>
        <p:spPr bwMode="auto">
          <a:xfrm>
            <a:off x="5773271" y="4849904"/>
            <a:ext cx="824753" cy="549662"/>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Software</a:t>
            </a:r>
          </a:p>
          <a:p>
            <a:pPr algn="ctr" eaLnBrk="1" hangingPunct="1">
              <a:spcBef>
                <a:spcPct val="0"/>
              </a:spcBef>
              <a:buSzTx/>
              <a:buFontTx/>
              <a:buNone/>
            </a:pPr>
            <a:r>
              <a:rPr lang="en-US" sz="1200" dirty="0" smtClean="0">
                <a:solidFill>
                  <a:srgbClr val="000000"/>
                </a:solidFill>
              </a:rPr>
              <a:t>Component</a:t>
            </a:r>
            <a:endParaRPr lang="en-US" sz="1200" dirty="0">
              <a:solidFill>
                <a:srgbClr val="000000"/>
              </a:solidFill>
            </a:endParaRPr>
          </a:p>
        </p:txBody>
      </p:sp>
      <p:sp>
        <p:nvSpPr>
          <p:cNvPr id="65" name="TextBox 64"/>
          <p:cNvSpPr txBox="1"/>
          <p:nvPr/>
        </p:nvSpPr>
        <p:spPr>
          <a:xfrm>
            <a:off x="89646" y="1524000"/>
            <a:ext cx="1317810" cy="667875"/>
          </a:xfrm>
          <a:prstGeom prst="rect">
            <a:avLst/>
          </a:prstGeom>
          <a:noFill/>
        </p:spPr>
        <p:txBody>
          <a:bodyPr wrap="square" rtlCol="0">
            <a:spAutoFit/>
          </a:bodyPr>
          <a:lstStyle/>
          <a:p>
            <a:pPr>
              <a:buNone/>
            </a:pPr>
            <a:r>
              <a:rPr lang="en-US" sz="1100" dirty="0" smtClean="0"/>
              <a:t>Tier 1:</a:t>
            </a:r>
          </a:p>
          <a:p>
            <a:pPr>
              <a:buNone/>
            </a:pPr>
            <a:r>
              <a:rPr lang="en-US" sz="1100" dirty="0" smtClean="0"/>
              <a:t>System </a:t>
            </a:r>
          </a:p>
          <a:p>
            <a:endParaRPr lang="en-US" sz="1100" dirty="0"/>
          </a:p>
        </p:txBody>
      </p:sp>
      <p:sp>
        <p:nvSpPr>
          <p:cNvPr id="66" name="TextBox 65"/>
          <p:cNvSpPr txBox="1"/>
          <p:nvPr/>
        </p:nvSpPr>
        <p:spPr>
          <a:xfrm>
            <a:off x="89646" y="4482353"/>
            <a:ext cx="1084728" cy="667875"/>
          </a:xfrm>
          <a:prstGeom prst="rect">
            <a:avLst/>
          </a:prstGeom>
          <a:noFill/>
        </p:spPr>
        <p:txBody>
          <a:bodyPr wrap="square" rtlCol="0">
            <a:spAutoFit/>
          </a:bodyPr>
          <a:lstStyle/>
          <a:p>
            <a:pPr>
              <a:buNone/>
            </a:pPr>
            <a:r>
              <a:rPr lang="en-US" sz="1100" dirty="0" smtClean="0"/>
              <a:t>Tier 3:</a:t>
            </a:r>
          </a:p>
          <a:p>
            <a:pPr>
              <a:buNone/>
            </a:pPr>
            <a:r>
              <a:rPr lang="en-US" sz="1100" dirty="0" smtClean="0"/>
              <a:t>Component</a:t>
            </a:r>
          </a:p>
          <a:p>
            <a:endParaRPr lang="en-US" sz="1100" dirty="0"/>
          </a:p>
        </p:txBody>
      </p:sp>
      <p:sp>
        <p:nvSpPr>
          <p:cNvPr id="67" name="TextBox 66"/>
          <p:cNvSpPr txBox="1"/>
          <p:nvPr/>
        </p:nvSpPr>
        <p:spPr>
          <a:xfrm>
            <a:off x="89646" y="2994212"/>
            <a:ext cx="1515036" cy="667875"/>
          </a:xfrm>
          <a:prstGeom prst="rect">
            <a:avLst/>
          </a:prstGeom>
          <a:noFill/>
        </p:spPr>
        <p:txBody>
          <a:bodyPr wrap="square" rtlCol="0">
            <a:spAutoFit/>
          </a:bodyPr>
          <a:lstStyle/>
          <a:p>
            <a:pPr>
              <a:buNone/>
            </a:pPr>
            <a:r>
              <a:rPr lang="en-US" sz="1100" dirty="0" smtClean="0"/>
              <a:t>Tier 2:</a:t>
            </a:r>
          </a:p>
          <a:p>
            <a:pPr>
              <a:buNone/>
            </a:pPr>
            <a:r>
              <a:rPr lang="en-US" sz="1100" dirty="0" smtClean="0"/>
              <a:t>Subsystem</a:t>
            </a:r>
          </a:p>
          <a:p>
            <a:endParaRPr lang="en-US" sz="1100" dirty="0"/>
          </a:p>
        </p:txBody>
      </p:sp>
      <p:cxnSp>
        <p:nvCxnSpPr>
          <p:cNvPr id="68" name="Straight Connector 67"/>
          <p:cNvCxnSpPr/>
          <p:nvPr/>
        </p:nvCxnSpPr>
        <p:spPr bwMode="auto">
          <a:xfrm flipH="1">
            <a:off x="439271" y="2814917"/>
            <a:ext cx="8534400" cy="1"/>
          </a:xfrm>
          <a:prstGeom prst="line">
            <a:avLst/>
          </a:prstGeom>
          <a:noFill/>
          <a:ln w="19050" cap="flat" cmpd="sng" algn="ctr">
            <a:solidFill>
              <a:schemeClr val="bg1"/>
            </a:solidFill>
            <a:prstDash val="dash"/>
            <a:round/>
            <a:headEnd type="none" w="med" len="med"/>
            <a:tailEnd type="none" w="med" len="med"/>
          </a:ln>
          <a:effectLst/>
        </p:spPr>
      </p:cxnSp>
      <p:sp>
        <p:nvSpPr>
          <p:cNvPr id="69" name="Rectangle 16"/>
          <p:cNvSpPr>
            <a:spLocks noChangeArrowheads="1"/>
          </p:cNvSpPr>
          <p:nvPr/>
        </p:nvSpPr>
        <p:spPr bwMode="auto">
          <a:xfrm>
            <a:off x="1945342" y="2124630"/>
            <a:ext cx="878540" cy="546851"/>
          </a:xfrm>
          <a:prstGeom prst="rect">
            <a:avLst/>
          </a:prstGeom>
          <a:solidFill>
            <a:srgbClr val="C0C0C0"/>
          </a:solidFill>
          <a:ln w="9525">
            <a:solidFill>
              <a:schemeClr val="tx1"/>
            </a:solidFill>
            <a:miter lim="800000"/>
            <a:headEnd/>
            <a:tailEnd/>
          </a:ln>
          <a:effectLst/>
        </p:spPr>
        <p:txBody>
          <a:bodyPr wrap="none" anchor="ctr"/>
          <a:lstStyle/>
          <a:p>
            <a:pPr algn="ctr" eaLnBrk="1" hangingPunct="1">
              <a:spcBef>
                <a:spcPct val="0"/>
              </a:spcBef>
              <a:buSzTx/>
              <a:buFontTx/>
              <a:buNone/>
            </a:pPr>
            <a:endParaRPr lang="en-US" sz="1600" dirty="0" smtClean="0">
              <a:solidFill>
                <a:srgbClr val="000000"/>
              </a:solidFill>
            </a:endParaRPr>
          </a:p>
          <a:p>
            <a:pPr algn="ctr" eaLnBrk="1" hangingPunct="1">
              <a:spcBef>
                <a:spcPct val="0"/>
              </a:spcBef>
              <a:buSzTx/>
              <a:buFontTx/>
              <a:buNone/>
            </a:pPr>
            <a:r>
              <a:rPr lang="en-US" sz="1200" dirty="0" smtClean="0">
                <a:solidFill>
                  <a:srgbClr val="000000"/>
                </a:solidFill>
              </a:rPr>
              <a:t>System</a:t>
            </a:r>
            <a:endParaRPr lang="en-US" sz="1200" dirty="0">
              <a:solidFill>
                <a:srgbClr val="000000"/>
              </a:solidFill>
            </a:endParaRPr>
          </a:p>
          <a:p>
            <a:pPr algn="ctr" eaLnBrk="1" hangingPunct="1">
              <a:spcBef>
                <a:spcPct val="0"/>
              </a:spcBef>
              <a:buSzTx/>
              <a:buFontTx/>
              <a:buNone/>
            </a:pPr>
            <a:r>
              <a:rPr lang="en-US" sz="1200" dirty="0" smtClean="0">
                <a:solidFill>
                  <a:srgbClr val="000000"/>
                </a:solidFill>
              </a:rPr>
              <a:t>Design</a:t>
            </a:r>
          </a:p>
          <a:p>
            <a:pPr algn="ctr" eaLnBrk="1" hangingPunct="1">
              <a:spcBef>
                <a:spcPct val="0"/>
              </a:spcBef>
              <a:buSzTx/>
              <a:buFontTx/>
              <a:buNone/>
            </a:pPr>
            <a:endParaRPr lang="en-US" sz="1600" dirty="0">
              <a:solidFill>
                <a:srgbClr val="000000"/>
              </a:solidFill>
            </a:endParaRPr>
          </a:p>
        </p:txBody>
      </p:sp>
      <p:sp>
        <p:nvSpPr>
          <p:cNvPr id="70" name="Rectangle 16"/>
          <p:cNvSpPr>
            <a:spLocks noChangeArrowheads="1"/>
          </p:cNvSpPr>
          <p:nvPr/>
        </p:nvSpPr>
        <p:spPr bwMode="auto">
          <a:xfrm>
            <a:off x="1004047" y="1425387"/>
            <a:ext cx="878541" cy="591671"/>
          </a:xfrm>
          <a:prstGeom prst="rect">
            <a:avLst/>
          </a:prstGeom>
          <a:solidFill>
            <a:srgbClr val="C0C0C0"/>
          </a:solidFill>
          <a:ln w="9525">
            <a:solidFill>
              <a:schemeClr val="tx1"/>
            </a:solidFill>
            <a:miter lim="800000"/>
            <a:headEnd/>
            <a:tailEnd/>
          </a:ln>
          <a:effectLst/>
        </p:spPr>
        <p:txBody>
          <a:bodyPr wrap="none" anchor="ctr"/>
          <a:lstStyle/>
          <a:p>
            <a:pPr algn="ctr" eaLnBrk="1" hangingPunct="1">
              <a:spcBef>
                <a:spcPct val="0"/>
              </a:spcBef>
              <a:buSzTx/>
              <a:buFontTx/>
              <a:buNone/>
            </a:pPr>
            <a:endParaRPr lang="en-US" sz="1600" dirty="0" smtClean="0">
              <a:solidFill>
                <a:srgbClr val="000000"/>
              </a:solidFill>
            </a:endParaRPr>
          </a:p>
          <a:p>
            <a:pPr algn="ctr" eaLnBrk="1" hangingPunct="1">
              <a:spcBef>
                <a:spcPct val="0"/>
              </a:spcBef>
              <a:buSzTx/>
              <a:buFontTx/>
              <a:buNone/>
            </a:pPr>
            <a:r>
              <a:rPr lang="en-US" sz="1200" dirty="0" smtClean="0">
                <a:solidFill>
                  <a:srgbClr val="000000"/>
                </a:solidFill>
              </a:rPr>
              <a:t>System</a:t>
            </a:r>
            <a:endParaRPr lang="en-US" sz="1200" dirty="0">
              <a:solidFill>
                <a:srgbClr val="000000"/>
              </a:solidFill>
            </a:endParaRPr>
          </a:p>
          <a:p>
            <a:pPr algn="ctr" eaLnBrk="1" hangingPunct="1">
              <a:spcBef>
                <a:spcPct val="0"/>
              </a:spcBef>
              <a:buSzTx/>
              <a:buFontTx/>
              <a:buNone/>
            </a:pPr>
            <a:r>
              <a:rPr lang="en-US" sz="1200" dirty="0" smtClean="0">
                <a:solidFill>
                  <a:srgbClr val="000000"/>
                </a:solidFill>
              </a:rPr>
              <a:t>Function</a:t>
            </a:r>
          </a:p>
          <a:p>
            <a:pPr algn="ctr" eaLnBrk="1" hangingPunct="1">
              <a:spcBef>
                <a:spcPct val="0"/>
              </a:spcBef>
              <a:buSzTx/>
              <a:buFontTx/>
              <a:buNone/>
            </a:pPr>
            <a:endParaRPr lang="en-US" sz="1600" dirty="0">
              <a:solidFill>
                <a:srgbClr val="000000"/>
              </a:solidFill>
            </a:endParaRPr>
          </a:p>
        </p:txBody>
      </p:sp>
      <p:sp>
        <p:nvSpPr>
          <p:cNvPr id="71" name="Rectangle 70"/>
          <p:cNvSpPr>
            <a:spLocks noChangeArrowheads="1"/>
          </p:cNvSpPr>
          <p:nvPr/>
        </p:nvSpPr>
        <p:spPr bwMode="auto">
          <a:xfrm>
            <a:off x="3406588" y="5966010"/>
            <a:ext cx="914399" cy="614082"/>
          </a:xfrm>
          <a:prstGeom prst="rect">
            <a:avLst/>
          </a:prstGeom>
          <a:solidFill>
            <a:srgbClr val="FFFF99"/>
          </a:solidFill>
          <a:ln w="9525">
            <a:solidFill>
              <a:schemeClr val="tx1"/>
            </a:solidFill>
            <a:miter lim="800000"/>
            <a:headEnd/>
            <a:tailEnd/>
          </a:ln>
          <a:effectLst/>
        </p:spPr>
        <p:txBody>
          <a:bodyPr wrap="none" anchor="ctr"/>
          <a:lstStyle/>
          <a:p>
            <a:pPr algn="ctr" eaLnBrk="1" hangingPunct="1">
              <a:spcBef>
                <a:spcPct val="0"/>
              </a:spcBef>
              <a:buSzTx/>
              <a:buNone/>
            </a:pPr>
            <a:r>
              <a:rPr lang="en-US" sz="1200" dirty="0">
                <a:solidFill>
                  <a:srgbClr val="000000"/>
                </a:solidFill>
              </a:rPr>
              <a:t>Hardware</a:t>
            </a:r>
          </a:p>
          <a:p>
            <a:pPr algn="ctr" eaLnBrk="1" hangingPunct="1">
              <a:spcBef>
                <a:spcPct val="0"/>
              </a:spcBef>
              <a:buSzTx/>
              <a:buNone/>
            </a:pPr>
            <a:r>
              <a:rPr lang="en-US" sz="1200" dirty="0">
                <a:solidFill>
                  <a:srgbClr val="000000"/>
                </a:solidFill>
              </a:rPr>
              <a:t>Requirement</a:t>
            </a:r>
          </a:p>
        </p:txBody>
      </p:sp>
      <p:sp>
        <p:nvSpPr>
          <p:cNvPr id="72" name="Rectangle 71"/>
          <p:cNvSpPr>
            <a:spLocks noChangeArrowheads="1"/>
          </p:cNvSpPr>
          <p:nvPr/>
        </p:nvSpPr>
        <p:spPr bwMode="auto">
          <a:xfrm>
            <a:off x="4285130" y="4827493"/>
            <a:ext cx="932330" cy="578225"/>
          </a:xfrm>
          <a:prstGeom prst="rect">
            <a:avLst/>
          </a:prstGeom>
          <a:solidFill>
            <a:srgbClr val="FFFF99"/>
          </a:solidFill>
          <a:ln w="9525">
            <a:solidFill>
              <a:schemeClr val="tx1"/>
            </a:solidFill>
            <a:miter lim="800000"/>
            <a:headEnd/>
            <a:tailEnd/>
          </a:ln>
          <a:effectLst/>
        </p:spPr>
        <p:txBody>
          <a:bodyPr wrap="none" anchor="ctr"/>
          <a:lstStyle/>
          <a:p>
            <a:pPr algn="ctr" eaLnBrk="1" hangingPunct="1">
              <a:spcBef>
                <a:spcPct val="0"/>
              </a:spcBef>
              <a:buSzTx/>
              <a:buNone/>
            </a:pPr>
            <a:r>
              <a:rPr lang="en-US" sz="1200" dirty="0">
                <a:solidFill>
                  <a:srgbClr val="000000"/>
                </a:solidFill>
              </a:rPr>
              <a:t>Software</a:t>
            </a:r>
          </a:p>
          <a:p>
            <a:pPr algn="ctr" eaLnBrk="1" hangingPunct="1">
              <a:spcBef>
                <a:spcPct val="0"/>
              </a:spcBef>
              <a:buSzTx/>
              <a:buNone/>
            </a:pPr>
            <a:r>
              <a:rPr lang="en-US" sz="1200" dirty="0">
                <a:solidFill>
                  <a:srgbClr val="000000"/>
                </a:solidFill>
              </a:rPr>
              <a:t>Requirement</a:t>
            </a:r>
          </a:p>
        </p:txBody>
      </p:sp>
      <p:sp>
        <p:nvSpPr>
          <p:cNvPr id="74" name="Rectangle 37"/>
          <p:cNvSpPr>
            <a:spLocks noChangeArrowheads="1"/>
          </p:cNvSpPr>
          <p:nvPr/>
        </p:nvSpPr>
        <p:spPr bwMode="auto">
          <a:xfrm>
            <a:off x="7745506" y="4849904"/>
            <a:ext cx="914399" cy="555815"/>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Software</a:t>
            </a:r>
          </a:p>
          <a:p>
            <a:pPr algn="ctr" eaLnBrk="1" hangingPunct="1">
              <a:spcBef>
                <a:spcPct val="0"/>
              </a:spcBef>
              <a:buSzTx/>
              <a:buFontTx/>
              <a:buNone/>
            </a:pPr>
            <a:r>
              <a:rPr lang="en-US" sz="1200" dirty="0" smtClean="0">
                <a:solidFill>
                  <a:srgbClr val="000000"/>
                </a:solidFill>
              </a:rPr>
              <a:t>Component</a:t>
            </a:r>
            <a:endParaRPr lang="en-US" sz="1200" dirty="0">
              <a:solidFill>
                <a:srgbClr val="000000"/>
              </a:solidFill>
            </a:endParaRPr>
          </a:p>
        </p:txBody>
      </p:sp>
      <p:cxnSp>
        <p:nvCxnSpPr>
          <p:cNvPr id="75" name="Straight Connector 74"/>
          <p:cNvCxnSpPr/>
          <p:nvPr/>
        </p:nvCxnSpPr>
        <p:spPr bwMode="auto">
          <a:xfrm flipH="1">
            <a:off x="448235" y="4410635"/>
            <a:ext cx="8534400" cy="1"/>
          </a:xfrm>
          <a:prstGeom prst="line">
            <a:avLst/>
          </a:prstGeom>
          <a:noFill/>
          <a:ln w="19050" cap="flat" cmpd="sng" algn="ctr">
            <a:solidFill>
              <a:schemeClr val="bg1"/>
            </a:solidFill>
            <a:prstDash val="dash"/>
            <a:round/>
            <a:headEnd type="none" w="med" len="med"/>
            <a:tailEnd type="none" w="med" len="med"/>
          </a:ln>
          <a:effectLst/>
        </p:spPr>
      </p:cxnSp>
      <p:cxnSp>
        <p:nvCxnSpPr>
          <p:cNvPr id="77" name="Straight Arrow Connector 76"/>
          <p:cNvCxnSpPr>
            <a:stCxn id="57" idx="3"/>
            <a:endCxn id="62" idx="0"/>
          </p:cNvCxnSpPr>
          <p:nvPr/>
        </p:nvCxnSpPr>
        <p:spPr bwMode="auto">
          <a:xfrm>
            <a:off x="4796118" y="1745875"/>
            <a:ext cx="1622611" cy="1405217"/>
          </a:xfrm>
          <a:prstGeom prst="straightConnector1">
            <a:avLst/>
          </a:prstGeom>
          <a:noFill/>
          <a:ln w="9525" cap="flat" cmpd="sng" algn="ctr">
            <a:solidFill>
              <a:srgbClr val="2D6C2A"/>
            </a:solidFill>
            <a:prstDash val="solid"/>
            <a:round/>
            <a:headEnd type="none" w="med" len="med"/>
            <a:tailEnd type="none"/>
          </a:ln>
          <a:effectLst/>
        </p:spPr>
      </p:cxnSp>
      <p:cxnSp>
        <p:nvCxnSpPr>
          <p:cNvPr id="78" name="Straight Arrow Connector 77"/>
          <p:cNvCxnSpPr>
            <a:stCxn id="58" idx="3"/>
            <a:endCxn id="64" idx="0"/>
          </p:cNvCxnSpPr>
          <p:nvPr/>
        </p:nvCxnSpPr>
        <p:spPr bwMode="auto">
          <a:xfrm>
            <a:off x="4840942" y="3453652"/>
            <a:ext cx="1344706" cy="1396252"/>
          </a:xfrm>
          <a:prstGeom prst="straightConnector1">
            <a:avLst/>
          </a:prstGeom>
          <a:noFill/>
          <a:ln w="9525" cap="flat" cmpd="sng" algn="ctr">
            <a:solidFill>
              <a:srgbClr val="2D6C2A"/>
            </a:solidFill>
            <a:prstDash val="solid"/>
            <a:round/>
            <a:headEnd type="none" w="med" len="med"/>
            <a:tailEnd type="none"/>
          </a:ln>
          <a:effectLst/>
        </p:spPr>
      </p:cxnSp>
      <p:cxnSp>
        <p:nvCxnSpPr>
          <p:cNvPr id="80" name="Straight Arrow Connector 79"/>
          <p:cNvCxnSpPr>
            <a:stCxn id="57" idx="3"/>
            <a:endCxn id="63" idx="0"/>
          </p:cNvCxnSpPr>
          <p:nvPr/>
        </p:nvCxnSpPr>
        <p:spPr bwMode="auto">
          <a:xfrm>
            <a:off x="4796118" y="1745875"/>
            <a:ext cx="2812674" cy="1405217"/>
          </a:xfrm>
          <a:prstGeom prst="straightConnector1">
            <a:avLst/>
          </a:prstGeom>
          <a:noFill/>
          <a:ln w="9525" cap="flat" cmpd="sng" algn="ctr">
            <a:solidFill>
              <a:srgbClr val="2D6C2A"/>
            </a:solidFill>
            <a:prstDash val="solid"/>
            <a:round/>
            <a:headEnd type="none" w="med" len="med"/>
            <a:tailEnd type="none"/>
          </a:ln>
          <a:effectLst/>
        </p:spPr>
      </p:cxnSp>
      <p:sp>
        <p:nvSpPr>
          <p:cNvPr id="81" name="Rectangle 37"/>
          <p:cNvSpPr>
            <a:spLocks noChangeArrowheads="1"/>
          </p:cNvSpPr>
          <p:nvPr/>
        </p:nvSpPr>
        <p:spPr bwMode="auto">
          <a:xfrm>
            <a:off x="6015318" y="5966010"/>
            <a:ext cx="941294" cy="546850"/>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Software </a:t>
            </a:r>
          </a:p>
          <a:p>
            <a:pPr algn="ctr" eaLnBrk="1" hangingPunct="1">
              <a:spcBef>
                <a:spcPct val="0"/>
              </a:spcBef>
              <a:buSzTx/>
              <a:buFontTx/>
              <a:buNone/>
            </a:pPr>
            <a:r>
              <a:rPr lang="en-US" sz="1200" dirty="0" smtClean="0">
                <a:solidFill>
                  <a:srgbClr val="000000"/>
                </a:solidFill>
              </a:rPr>
              <a:t>Unit</a:t>
            </a:r>
            <a:endParaRPr lang="en-US" sz="1200" dirty="0">
              <a:solidFill>
                <a:srgbClr val="000000"/>
              </a:solidFill>
            </a:endParaRPr>
          </a:p>
        </p:txBody>
      </p:sp>
      <p:cxnSp>
        <p:nvCxnSpPr>
          <p:cNvPr id="82" name="Straight Arrow Connector 81"/>
          <p:cNvCxnSpPr>
            <a:stCxn id="72" idx="3"/>
            <a:endCxn id="81" idx="0"/>
          </p:cNvCxnSpPr>
          <p:nvPr/>
        </p:nvCxnSpPr>
        <p:spPr bwMode="auto">
          <a:xfrm>
            <a:off x="5217460" y="5116606"/>
            <a:ext cx="1268505" cy="849404"/>
          </a:xfrm>
          <a:prstGeom prst="straightConnector1">
            <a:avLst/>
          </a:prstGeom>
          <a:noFill/>
          <a:ln w="9525" cap="flat" cmpd="sng" algn="ctr">
            <a:solidFill>
              <a:srgbClr val="2D6C2A"/>
            </a:solidFill>
            <a:prstDash val="solid"/>
            <a:round/>
            <a:headEnd type="none" w="med" len="med"/>
            <a:tailEnd type="none"/>
          </a:ln>
          <a:effectLst/>
        </p:spPr>
      </p:cxnSp>
      <p:sp>
        <p:nvSpPr>
          <p:cNvPr id="83" name="Rectangle 82"/>
          <p:cNvSpPr>
            <a:spLocks noChangeArrowheads="1"/>
          </p:cNvSpPr>
          <p:nvPr/>
        </p:nvSpPr>
        <p:spPr bwMode="auto">
          <a:xfrm>
            <a:off x="2169459" y="5966010"/>
            <a:ext cx="959223" cy="614082"/>
          </a:xfrm>
          <a:prstGeom prst="rect">
            <a:avLst/>
          </a:prstGeom>
          <a:solidFill>
            <a:srgbClr val="B0DF81"/>
          </a:solidFill>
          <a:ln w="9525">
            <a:solidFill>
              <a:schemeClr val="tx1"/>
            </a:solidFill>
            <a:miter lim="800000"/>
            <a:headEnd/>
            <a:tailEnd/>
          </a:ln>
          <a:effectLst/>
        </p:spPr>
        <p:txBody>
          <a:bodyPr wrap="none" anchor="ctr"/>
          <a:lstStyle/>
          <a:p>
            <a:pPr algn="ctr" eaLnBrk="1" hangingPunct="1">
              <a:spcBef>
                <a:spcPct val="0"/>
              </a:spcBef>
              <a:buSzTx/>
              <a:buNone/>
            </a:pPr>
            <a:r>
              <a:rPr lang="en-US" sz="1200" dirty="0">
                <a:solidFill>
                  <a:srgbClr val="000000"/>
                </a:solidFill>
              </a:rPr>
              <a:t>Test</a:t>
            </a:r>
          </a:p>
          <a:p>
            <a:pPr algn="ctr" eaLnBrk="1" hangingPunct="1">
              <a:spcBef>
                <a:spcPct val="0"/>
              </a:spcBef>
              <a:buSzTx/>
              <a:buNone/>
            </a:pPr>
            <a:r>
              <a:rPr lang="en-US" sz="1200" dirty="0">
                <a:solidFill>
                  <a:srgbClr val="000000"/>
                </a:solidFill>
              </a:rPr>
              <a:t>Procedure</a:t>
            </a:r>
          </a:p>
        </p:txBody>
      </p:sp>
      <p:sp>
        <p:nvSpPr>
          <p:cNvPr id="84" name="Rectangle 83"/>
          <p:cNvSpPr>
            <a:spLocks noChangeArrowheads="1"/>
          </p:cNvSpPr>
          <p:nvPr/>
        </p:nvSpPr>
        <p:spPr bwMode="auto">
          <a:xfrm>
            <a:off x="4621306" y="5966010"/>
            <a:ext cx="945776" cy="569260"/>
          </a:xfrm>
          <a:prstGeom prst="rect">
            <a:avLst/>
          </a:prstGeom>
          <a:solidFill>
            <a:srgbClr val="B0DF81"/>
          </a:solidFill>
          <a:ln w="9525">
            <a:solidFill>
              <a:schemeClr val="tx1"/>
            </a:solidFill>
            <a:miter lim="800000"/>
            <a:headEnd/>
            <a:tailEnd/>
          </a:ln>
          <a:effectLst/>
        </p:spPr>
        <p:txBody>
          <a:bodyPr wrap="none" anchor="ctr"/>
          <a:lstStyle/>
          <a:p>
            <a:pPr algn="ctr" eaLnBrk="1" hangingPunct="1">
              <a:spcBef>
                <a:spcPct val="0"/>
              </a:spcBef>
              <a:buSzTx/>
              <a:buNone/>
            </a:pPr>
            <a:endParaRPr lang="en-US" sz="1200" dirty="0">
              <a:solidFill>
                <a:srgbClr val="000000"/>
              </a:solidFill>
            </a:endParaRPr>
          </a:p>
          <a:p>
            <a:pPr algn="ctr" eaLnBrk="1" hangingPunct="1">
              <a:spcBef>
                <a:spcPct val="0"/>
              </a:spcBef>
              <a:buSzTx/>
              <a:buNone/>
            </a:pPr>
            <a:r>
              <a:rPr lang="en-US" sz="1200" dirty="0">
                <a:solidFill>
                  <a:srgbClr val="000000"/>
                </a:solidFill>
              </a:rPr>
              <a:t>Automated </a:t>
            </a:r>
          </a:p>
          <a:p>
            <a:pPr algn="ctr" eaLnBrk="1" hangingPunct="1">
              <a:spcBef>
                <a:spcPct val="0"/>
              </a:spcBef>
              <a:buSzTx/>
              <a:buNone/>
            </a:pPr>
            <a:r>
              <a:rPr lang="en-US" sz="1200" dirty="0">
                <a:solidFill>
                  <a:srgbClr val="000000"/>
                </a:solidFill>
              </a:rPr>
              <a:t>Test</a:t>
            </a:r>
          </a:p>
          <a:p>
            <a:pPr algn="ctr" eaLnBrk="1" hangingPunct="1">
              <a:spcBef>
                <a:spcPct val="0"/>
              </a:spcBef>
              <a:buSzTx/>
              <a:buNone/>
            </a:pPr>
            <a:endParaRPr lang="en-US" sz="1200" dirty="0">
              <a:solidFill>
                <a:srgbClr val="000000"/>
              </a:solidFill>
            </a:endParaRPr>
          </a:p>
        </p:txBody>
      </p:sp>
      <p:cxnSp>
        <p:nvCxnSpPr>
          <p:cNvPr id="85" name="Straight Arrow Connector 84"/>
          <p:cNvCxnSpPr>
            <a:stCxn id="58" idx="1"/>
            <a:endCxn id="83" idx="0"/>
          </p:cNvCxnSpPr>
          <p:nvPr/>
        </p:nvCxnSpPr>
        <p:spPr bwMode="auto">
          <a:xfrm flipH="1">
            <a:off x="2649071" y="3453652"/>
            <a:ext cx="1071282" cy="2512358"/>
          </a:xfrm>
          <a:prstGeom prst="straightConnector1">
            <a:avLst/>
          </a:prstGeom>
          <a:noFill/>
          <a:ln w="9525" cap="flat" cmpd="sng" algn="ctr">
            <a:solidFill>
              <a:srgbClr val="7E4A5A"/>
            </a:solidFill>
            <a:prstDash val="solid"/>
            <a:round/>
            <a:headEnd type="none" w="med" len="med"/>
            <a:tailEnd type="none"/>
          </a:ln>
          <a:effectLst/>
        </p:spPr>
      </p:cxnSp>
      <p:cxnSp>
        <p:nvCxnSpPr>
          <p:cNvPr id="86" name="Straight Arrow Connector 85"/>
          <p:cNvCxnSpPr>
            <a:stCxn id="72" idx="2"/>
            <a:endCxn id="84" idx="0"/>
          </p:cNvCxnSpPr>
          <p:nvPr/>
        </p:nvCxnSpPr>
        <p:spPr bwMode="auto">
          <a:xfrm>
            <a:off x="4751295" y="5405718"/>
            <a:ext cx="342899" cy="560292"/>
          </a:xfrm>
          <a:prstGeom prst="straightConnector1">
            <a:avLst/>
          </a:prstGeom>
          <a:noFill/>
          <a:ln w="9525" cap="flat" cmpd="sng" algn="ctr">
            <a:solidFill>
              <a:srgbClr val="7E4A5A"/>
            </a:solidFill>
            <a:prstDash val="solid"/>
            <a:round/>
            <a:headEnd type="none" w="med" len="med"/>
            <a:tailEnd type="none"/>
          </a:ln>
          <a:effectLst/>
        </p:spPr>
      </p:cxnSp>
      <p:sp>
        <p:nvSpPr>
          <p:cNvPr id="87" name="TextBox 86"/>
          <p:cNvSpPr txBox="1"/>
          <p:nvPr/>
        </p:nvSpPr>
        <p:spPr>
          <a:xfrm>
            <a:off x="2456329" y="5611908"/>
            <a:ext cx="788894" cy="179291"/>
          </a:xfrm>
          <a:prstGeom prst="rect">
            <a:avLst/>
          </a:prstGeom>
          <a:solidFill>
            <a:schemeClr val="bg1"/>
          </a:solidFill>
        </p:spPr>
        <p:txBody>
          <a:bodyPr wrap="square" lIns="0" tIns="0" rIns="0" bIns="0" rtlCol="0">
            <a:noAutofit/>
          </a:bodyPr>
          <a:lstStyle/>
          <a:p>
            <a:pPr>
              <a:buNone/>
            </a:pPr>
            <a:r>
              <a:rPr lang="en-US" sz="1100" dirty="0" smtClean="0">
                <a:solidFill>
                  <a:srgbClr val="9C5489"/>
                </a:solidFill>
              </a:rPr>
              <a:t>Verification</a:t>
            </a:r>
          </a:p>
          <a:p>
            <a:pPr>
              <a:buNone/>
            </a:pPr>
            <a:endParaRPr lang="en-US" sz="1100" dirty="0"/>
          </a:p>
        </p:txBody>
      </p:sp>
      <p:sp>
        <p:nvSpPr>
          <p:cNvPr id="88" name="TextBox 87"/>
          <p:cNvSpPr txBox="1"/>
          <p:nvPr/>
        </p:nvSpPr>
        <p:spPr>
          <a:xfrm>
            <a:off x="5593977" y="5620874"/>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2D6C2A"/>
                </a:solidFill>
              </a:rPr>
              <a:t>Allocation</a:t>
            </a:r>
          </a:p>
          <a:p>
            <a:pPr>
              <a:buNone/>
            </a:pPr>
            <a:endParaRPr lang="en-US" sz="1100" dirty="0">
              <a:solidFill>
                <a:srgbClr val="2D6C2A"/>
              </a:solidFill>
            </a:endParaRPr>
          </a:p>
        </p:txBody>
      </p:sp>
      <p:sp>
        <p:nvSpPr>
          <p:cNvPr id="89" name="TextBox 88"/>
          <p:cNvSpPr txBox="1"/>
          <p:nvPr/>
        </p:nvSpPr>
        <p:spPr>
          <a:xfrm>
            <a:off x="5298141" y="2151529"/>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2D6C2A"/>
                </a:solidFill>
              </a:rPr>
              <a:t>Allocation</a:t>
            </a:r>
          </a:p>
          <a:p>
            <a:pPr>
              <a:buNone/>
            </a:pPr>
            <a:endParaRPr lang="en-US" sz="1100" dirty="0">
              <a:solidFill>
                <a:srgbClr val="2D6C2A"/>
              </a:solidFill>
            </a:endParaRPr>
          </a:p>
        </p:txBody>
      </p:sp>
      <p:sp>
        <p:nvSpPr>
          <p:cNvPr id="90" name="TextBox 89"/>
          <p:cNvSpPr txBox="1"/>
          <p:nvPr/>
        </p:nvSpPr>
        <p:spPr>
          <a:xfrm>
            <a:off x="4410633" y="5638803"/>
            <a:ext cx="788894" cy="179291"/>
          </a:xfrm>
          <a:prstGeom prst="rect">
            <a:avLst/>
          </a:prstGeom>
          <a:solidFill>
            <a:schemeClr val="bg1"/>
          </a:solidFill>
        </p:spPr>
        <p:txBody>
          <a:bodyPr wrap="square" lIns="0" tIns="0" rIns="0" bIns="0" rtlCol="0">
            <a:noAutofit/>
          </a:bodyPr>
          <a:lstStyle/>
          <a:p>
            <a:pPr>
              <a:buNone/>
            </a:pPr>
            <a:r>
              <a:rPr lang="en-US" sz="1100" dirty="0" smtClean="0">
                <a:solidFill>
                  <a:srgbClr val="9C5489"/>
                </a:solidFill>
              </a:rPr>
              <a:t>Verification</a:t>
            </a:r>
          </a:p>
          <a:p>
            <a:pPr>
              <a:buNone/>
            </a:pPr>
            <a:endParaRPr lang="en-US" sz="1100" dirty="0"/>
          </a:p>
        </p:txBody>
      </p:sp>
      <p:cxnSp>
        <p:nvCxnSpPr>
          <p:cNvPr id="91" name="Straight Arrow Connector 90"/>
          <p:cNvCxnSpPr>
            <a:stCxn id="57" idx="2"/>
            <a:endCxn id="58" idx="0"/>
          </p:cNvCxnSpPr>
          <p:nvPr/>
        </p:nvCxnSpPr>
        <p:spPr bwMode="auto">
          <a:xfrm>
            <a:off x="4276165" y="2066362"/>
            <a:ext cx="4483" cy="1084730"/>
          </a:xfrm>
          <a:prstGeom prst="straightConnector1">
            <a:avLst/>
          </a:prstGeom>
          <a:noFill/>
          <a:ln w="9525" cap="flat" cmpd="sng" algn="ctr">
            <a:solidFill>
              <a:srgbClr val="EE3A02"/>
            </a:solidFill>
            <a:prstDash val="solid"/>
            <a:round/>
            <a:headEnd type="none" w="med" len="med"/>
            <a:tailEnd type="none"/>
          </a:ln>
          <a:effectLst/>
        </p:spPr>
      </p:cxnSp>
      <p:cxnSp>
        <p:nvCxnSpPr>
          <p:cNvPr id="92" name="Straight Arrow Connector 91"/>
          <p:cNvCxnSpPr>
            <a:stCxn id="58" idx="2"/>
            <a:endCxn id="71" idx="0"/>
          </p:cNvCxnSpPr>
          <p:nvPr/>
        </p:nvCxnSpPr>
        <p:spPr bwMode="auto">
          <a:xfrm flipH="1">
            <a:off x="3863788" y="3756212"/>
            <a:ext cx="416860" cy="2209798"/>
          </a:xfrm>
          <a:prstGeom prst="straightConnector1">
            <a:avLst/>
          </a:prstGeom>
          <a:noFill/>
          <a:ln w="9525" cap="flat" cmpd="sng" algn="ctr">
            <a:solidFill>
              <a:srgbClr val="EE3A02"/>
            </a:solidFill>
            <a:prstDash val="solid"/>
            <a:round/>
            <a:headEnd type="none" w="med" len="med"/>
            <a:tailEnd type="none"/>
          </a:ln>
          <a:effectLst/>
        </p:spPr>
      </p:cxnSp>
      <p:cxnSp>
        <p:nvCxnSpPr>
          <p:cNvPr id="93" name="Straight Arrow Connector 92"/>
          <p:cNvCxnSpPr>
            <a:stCxn id="58" idx="2"/>
            <a:endCxn id="72" idx="0"/>
          </p:cNvCxnSpPr>
          <p:nvPr/>
        </p:nvCxnSpPr>
        <p:spPr bwMode="auto">
          <a:xfrm>
            <a:off x="4280648" y="3756212"/>
            <a:ext cx="470647" cy="1071281"/>
          </a:xfrm>
          <a:prstGeom prst="straightConnector1">
            <a:avLst/>
          </a:prstGeom>
          <a:noFill/>
          <a:ln w="9525" cap="flat" cmpd="sng" algn="ctr">
            <a:solidFill>
              <a:srgbClr val="EE3A02"/>
            </a:solidFill>
            <a:prstDash val="solid"/>
            <a:round/>
            <a:headEnd type="none" w="med" len="med"/>
            <a:tailEnd type="none"/>
          </a:ln>
          <a:effectLst/>
        </p:spPr>
      </p:cxnSp>
      <p:sp>
        <p:nvSpPr>
          <p:cNvPr id="94" name="TextBox 93"/>
          <p:cNvSpPr txBox="1"/>
          <p:nvPr/>
        </p:nvSpPr>
        <p:spPr>
          <a:xfrm>
            <a:off x="3684492" y="2366683"/>
            <a:ext cx="1228165" cy="161362"/>
          </a:xfrm>
          <a:prstGeom prst="rect">
            <a:avLst/>
          </a:prstGeom>
          <a:solidFill>
            <a:schemeClr val="bg1"/>
          </a:solidFill>
        </p:spPr>
        <p:txBody>
          <a:bodyPr wrap="square" lIns="0" tIns="0" rIns="0" bIns="0" rtlCol="0">
            <a:noAutofit/>
          </a:bodyPr>
          <a:lstStyle/>
          <a:p>
            <a:pPr>
              <a:buNone/>
            </a:pPr>
            <a:r>
              <a:rPr lang="en-US" sz="1100" dirty="0" smtClean="0">
                <a:solidFill>
                  <a:srgbClr val="EE3A02"/>
                </a:solidFill>
              </a:rPr>
              <a:t>Requirement Trace</a:t>
            </a:r>
          </a:p>
          <a:p>
            <a:pPr>
              <a:buNone/>
            </a:pPr>
            <a:endParaRPr lang="en-US" sz="1100" dirty="0" smtClean="0">
              <a:solidFill>
                <a:srgbClr val="EE3A02"/>
              </a:solidFill>
            </a:endParaRPr>
          </a:p>
          <a:p>
            <a:pPr>
              <a:buNone/>
            </a:pPr>
            <a:endParaRPr lang="en-US" sz="1100" dirty="0">
              <a:solidFill>
                <a:srgbClr val="EE3A02"/>
              </a:solidFill>
            </a:endParaRPr>
          </a:p>
        </p:txBody>
      </p:sp>
      <p:sp>
        <p:nvSpPr>
          <p:cNvPr id="95" name="TextBox 94"/>
          <p:cNvSpPr txBox="1"/>
          <p:nvPr/>
        </p:nvSpPr>
        <p:spPr>
          <a:xfrm>
            <a:off x="3720350" y="4141696"/>
            <a:ext cx="1228165" cy="161362"/>
          </a:xfrm>
          <a:prstGeom prst="rect">
            <a:avLst/>
          </a:prstGeom>
          <a:solidFill>
            <a:schemeClr val="bg1"/>
          </a:solidFill>
        </p:spPr>
        <p:txBody>
          <a:bodyPr wrap="square" lIns="0" tIns="0" rIns="0" bIns="0" rtlCol="0">
            <a:noAutofit/>
          </a:bodyPr>
          <a:lstStyle/>
          <a:p>
            <a:pPr>
              <a:buNone/>
            </a:pPr>
            <a:r>
              <a:rPr lang="en-US" sz="1100" dirty="0" smtClean="0">
                <a:solidFill>
                  <a:srgbClr val="EE3A02"/>
                </a:solidFill>
              </a:rPr>
              <a:t>Requirement</a:t>
            </a:r>
            <a:r>
              <a:rPr lang="en-US" sz="1100" dirty="0" smtClean="0">
                <a:solidFill>
                  <a:srgbClr val="2403ED"/>
                </a:solidFill>
              </a:rPr>
              <a:t> </a:t>
            </a:r>
            <a:r>
              <a:rPr lang="en-US" sz="1100" dirty="0" smtClean="0">
                <a:solidFill>
                  <a:srgbClr val="EE3A02"/>
                </a:solidFill>
              </a:rPr>
              <a:t>Trace</a:t>
            </a:r>
          </a:p>
          <a:p>
            <a:pPr>
              <a:buNone/>
            </a:pPr>
            <a:endParaRPr lang="en-US" sz="1100" dirty="0" smtClean="0">
              <a:solidFill>
                <a:srgbClr val="2403ED"/>
              </a:solidFill>
            </a:endParaRPr>
          </a:p>
          <a:p>
            <a:pPr>
              <a:buNone/>
            </a:pPr>
            <a:endParaRPr lang="en-US" sz="1100" dirty="0"/>
          </a:p>
        </p:txBody>
      </p:sp>
      <p:cxnSp>
        <p:nvCxnSpPr>
          <p:cNvPr id="96" name="Straight Arrow Connector 95"/>
          <p:cNvCxnSpPr>
            <a:stCxn id="69" idx="3"/>
            <a:endCxn id="57" idx="1"/>
          </p:cNvCxnSpPr>
          <p:nvPr/>
        </p:nvCxnSpPr>
        <p:spPr bwMode="auto">
          <a:xfrm flipV="1">
            <a:off x="2823882" y="1745875"/>
            <a:ext cx="932329" cy="652181"/>
          </a:xfrm>
          <a:prstGeom prst="straightConnector1">
            <a:avLst/>
          </a:prstGeom>
          <a:noFill/>
          <a:ln w="9525" cap="flat" cmpd="sng" algn="ctr">
            <a:solidFill>
              <a:srgbClr val="996600"/>
            </a:solidFill>
            <a:prstDash val="solid"/>
            <a:round/>
            <a:headEnd type="none" w="med" len="med"/>
            <a:tailEnd type="none"/>
          </a:ln>
          <a:effectLst/>
        </p:spPr>
      </p:cxnSp>
      <p:cxnSp>
        <p:nvCxnSpPr>
          <p:cNvPr id="97" name="Straight Arrow Connector 96"/>
          <p:cNvCxnSpPr>
            <a:stCxn id="70" idx="3"/>
            <a:endCxn id="57" idx="1"/>
          </p:cNvCxnSpPr>
          <p:nvPr/>
        </p:nvCxnSpPr>
        <p:spPr bwMode="auto">
          <a:xfrm>
            <a:off x="1882588" y="1721223"/>
            <a:ext cx="1873623" cy="24652"/>
          </a:xfrm>
          <a:prstGeom prst="straightConnector1">
            <a:avLst/>
          </a:prstGeom>
          <a:noFill/>
          <a:ln w="9525" cap="flat" cmpd="sng" algn="ctr">
            <a:solidFill>
              <a:srgbClr val="996600"/>
            </a:solidFill>
            <a:prstDash val="solid"/>
            <a:round/>
            <a:headEnd type="none" w="med" len="med"/>
            <a:tailEnd type="none"/>
          </a:ln>
          <a:effectLst/>
        </p:spPr>
      </p:cxnSp>
      <p:sp>
        <p:nvSpPr>
          <p:cNvPr id="98" name="Rectangle 16"/>
          <p:cNvSpPr>
            <a:spLocks noChangeArrowheads="1"/>
          </p:cNvSpPr>
          <p:nvPr/>
        </p:nvSpPr>
        <p:spPr bwMode="auto">
          <a:xfrm>
            <a:off x="1927412" y="3657595"/>
            <a:ext cx="842681" cy="600640"/>
          </a:xfrm>
          <a:prstGeom prst="rect">
            <a:avLst/>
          </a:prstGeom>
          <a:solidFill>
            <a:srgbClr val="C0C0C0"/>
          </a:solidFill>
          <a:ln w="9525">
            <a:solidFill>
              <a:schemeClr val="tx1"/>
            </a:solidFill>
            <a:miter lim="800000"/>
            <a:headEnd/>
            <a:tailEnd/>
          </a:ln>
          <a:effectLst/>
        </p:spPr>
        <p:txBody>
          <a:bodyPr wrap="none" anchor="ctr"/>
          <a:lstStyle/>
          <a:p>
            <a:pPr algn="ctr" eaLnBrk="1" hangingPunct="1">
              <a:spcBef>
                <a:spcPct val="0"/>
              </a:spcBef>
              <a:buSzTx/>
              <a:buFontTx/>
              <a:buNone/>
            </a:pPr>
            <a:endParaRPr lang="en-US" sz="1600" dirty="0" smtClean="0">
              <a:solidFill>
                <a:srgbClr val="000000"/>
              </a:solidFill>
            </a:endParaRPr>
          </a:p>
          <a:p>
            <a:pPr algn="ctr" eaLnBrk="1" hangingPunct="1">
              <a:spcBef>
                <a:spcPct val="0"/>
              </a:spcBef>
              <a:buSzTx/>
              <a:buFontTx/>
              <a:buNone/>
            </a:pPr>
            <a:r>
              <a:rPr lang="en-US" sz="1200" dirty="0" smtClean="0">
                <a:solidFill>
                  <a:srgbClr val="000000"/>
                </a:solidFill>
              </a:rPr>
              <a:t>Subsystem</a:t>
            </a:r>
            <a:endParaRPr lang="en-US" sz="1200" dirty="0">
              <a:solidFill>
                <a:srgbClr val="000000"/>
              </a:solidFill>
            </a:endParaRPr>
          </a:p>
          <a:p>
            <a:pPr algn="ctr" eaLnBrk="1" hangingPunct="1">
              <a:spcBef>
                <a:spcPct val="0"/>
              </a:spcBef>
              <a:buSzTx/>
              <a:buFontTx/>
              <a:buNone/>
            </a:pPr>
            <a:r>
              <a:rPr lang="en-US" sz="1200" dirty="0" smtClean="0">
                <a:solidFill>
                  <a:srgbClr val="000000"/>
                </a:solidFill>
              </a:rPr>
              <a:t>Design</a:t>
            </a:r>
          </a:p>
          <a:p>
            <a:pPr algn="ctr" eaLnBrk="1" hangingPunct="1">
              <a:spcBef>
                <a:spcPct val="0"/>
              </a:spcBef>
              <a:buSzTx/>
              <a:buFontTx/>
              <a:buNone/>
            </a:pPr>
            <a:endParaRPr lang="en-US" sz="1600" dirty="0">
              <a:solidFill>
                <a:srgbClr val="000000"/>
              </a:solidFill>
            </a:endParaRPr>
          </a:p>
        </p:txBody>
      </p:sp>
      <p:sp>
        <p:nvSpPr>
          <p:cNvPr id="99" name="Rectangle 16"/>
          <p:cNvSpPr>
            <a:spLocks noChangeArrowheads="1"/>
          </p:cNvSpPr>
          <p:nvPr/>
        </p:nvSpPr>
        <p:spPr bwMode="auto">
          <a:xfrm>
            <a:off x="1013011" y="2949387"/>
            <a:ext cx="815789" cy="600636"/>
          </a:xfrm>
          <a:prstGeom prst="rect">
            <a:avLst/>
          </a:prstGeom>
          <a:solidFill>
            <a:srgbClr val="C0C0C0"/>
          </a:solidFill>
          <a:ln w="9525">
            <a:solidFill>
              <a:schemeClr val="tx1"/>
            </a:solidFill>
            <a:miter lim="800000"/>
            <a:headEnd/>
            <a:tailEnd/>
          </a:ln>
          <a:effectLst/>
        </p:spPr>
        <p:txBody>
          <a:bodyPr wrap="none" anchor="ctr"/>
          <a:lstStyle/>
          <a:p>
            <a:pPr algn="ctr" eaLnBrk="1" hangingPunct="1">
              <a:spcBef>
                <a:spcPct val="0"/>
              </a:spcBef>
              <a:buSzTx/>
              <a:buFontTx/>
              <a:buNone/>
            </a:pPr>
            <a:endParaRPr lang="en-US" sz="1600" dirty="0" smtClean="0">
              <a:solidFill>
                <a:srgbClr val="000000"/>
              </a:solidFill>
            </a:endParaRPr>
          </a:p>
          <a:p>
            <a:pPr algn="ctr" eaLnBrk="1" hangingPunct="1">
              <a:spcBef>
                <a:spcPct val="0"/>
              </a:spcBef>
              <a:buSzTx/>
              <a:buFontTx/>
              <a:buNone/>
            </a:pPr>
            <a:r>
              <a:rPr lang="en-US" sz="1200" dirty="0" smtClean="0">
                <a:solidFill>
                  <a:srgbClr val="000000"/>
                </a:solidFill>
              </a:rPr>
              <a:t>Subsystem</a:t>
            </a:r>
            <a:endParaRPr lang="en-US" sz="1200" dirty="0">
              <a:solidFill>
                <a:srgbClr val="000000"/>
              </a:solidFill>
            </a:endParaRPr>
          </a:p>
          <a:p>
            <a:pPr algn="ctr" eaLnBrk="1" hangingPunct="1">
              <a:spcBef>
                <a:spcPct val="0"/>
              </a:spcBef>
              <a:buSzTx/>
              <a:buFontTx/>
              <a:buNone/>
            </a:pPr>
            <a:r>
              <a:rPr lang="en-US" sz="1200" dirty="0" smtClean="0">
                <a:solidFill>
                  <a:srgbClr val="000000"/>
                </a:solidFill>
              </a:rPr>
              <a:t>Function</a:t>
            </a:r>
          </a:p>
          <a:p>
            <a:pPr algn="ctr" eaLnBrk="1" hangingPunct="1">
              <a:spcBef>
                <a:spcPct val="0"/>
              </a:spcBef>
              <a:buSzTx/>
              <a:buFontTx/>
              <a:buNone/>
            </a:pPr>
            <a:endParaRPr lang="en-US" sz="1600" dirty="0">
              <a:solidFill>
                <a:srgbClr val="000000"/>
              </a:solidFill>
            </a:endParaRPr>
          </a:p>
        </p:txBody>
      </p:sp>
      <p:cxnSp>
        <p:nvCxnSpPr>
          <p:cNvPr id="100" name="Straight Arrow Connector 99"/>
          <p:cNvCxnSpPr>
            <a:stCxn id="98" idx="3"/>
            <a:endCxn id="58" idx="1"/>
          </p:cNvCxnSpPr>
          <p:nvPr/>
        </p:nvCxnSpPr>
        <p:spPr bwMode="auto">
          <a:xfrm flipV="1">
            <a:off x="2770093" y="3453652"/>
            <a:ext cx="950260" cy="504263"/>
          </a:xfrm>
          <a:prstGeom prst="straightConnector1">
            <a:avLst/>
          </a:prstGeom>
          <a:noFill/>
          <a:ln w="9525" cap="flat" cmpd="sng" algn="ctr">
            <a:solidFill>
              <a:srgbClr val="996600"/>
            </a:solidFill>
            <a:prstDash val="solid"/>
            <a:round/>
            <a:headEnd type="none" w="med" len="med"/>
            <a:tailEnd type="none"/>
          </a:ln>
          <a:effectLst/>
        </p:spPr>
      </p:cxnSp>
      <p:sp>
        <p:nvSpPr>
          <p:cNvPr id="101" name="TextBox 100"/>
          <p:cNvSpPr txBox="1"/>
          <p:nvPr/>
        </p:nvSpPr>
        <p:spPr>
          <a:xfrm>
            <a:off x="2904564" y="2043955"/>
            <a:ext cx="493060" cy="215150"/>
          </a:xfrm>
          <a:prstGeom prst="rect">
            <a:avLst/>
          </a:prstGeom>
          <a:solidFill>
            <a:schemeClr val="bg1"/>
          </a:solidFill>
        </p:spPr>
        <p:txBody>
          <a:bodyPr wrap="square" lIns="0" tIns="0" rIns="0" bIns="0" rtlCol="0">
            <a:noAutofit/>
          </a:bodyPr>
          <a:lstStyle/>
          <a:p>
            <a:pPr>
              <a:buNone/>
            </a:pPr>
            <a:r>
              <a:rPr lang="en-US" sz="1100" dirty="0" smtClean="0">
                <a:solidFill>
                  <a:srgbClr val="996600"/>
                </a:solidFill>
              </a:rPr>
              <a:t>Design</a:t>
            </a:r>
          </a:p>
          <a:p>
            <a:pPr>
              <a:buNone/>
            </a:pPr>
            <a:endParaRPr lang="en-US" sz="1100" dirty="0"/>
          </a:p>
        </p:txBody>
      </p:sp>
      <p:sp>
        <p:nvSpPr>
          <p:cNvPr id="102" name="TextBox 101"/>
          <p:cNvSpPr txBox="1"/>
          <p:nvPr/>
        </p:nvSpPr>
        <p:spPr>
          <a:xfrm>
            <a:off x="2877671" y="3621744"/>
            <a:ext cx="493060" cy="215150"/>
          </a:xfrm>
          <a:prstGeom prst="rect">
            <a:avLst/>
          </a:prstGeom>
          <a:solidFill>
            <a:schemeClr val="bg1"/>
          </a:solidFill>
        </p:spPr>
        <p:txBody>
          <a:bodyPr wrap="square" lIns="0" tIns="0" rIns="0" bIns="0" rtlCol="0">
            <a:noAutofit/>
          </a:bodyPr>
          <a:lstStyle/>
          <a:p>
            <a:pPr>
              <a:buNone/>
            </a:pPr>
            <a:r>
              <a:rPr lang="en-US" sz="1100" dirty="0" smtClean="0">
                <a:solidFill>
                  <a:srgbClr val="996600"/>
                </a:solidFill>
              </a:rPr>
              <a:t>Design</a:t>
            </a:r>
          </a:p>
          <a:p>
            <a:pPr>
              <a:buNone/>
            </a:pPr>
            <a:endParaRPr lang="en-US" sz="1100" dirty="0"/>
          </a:p>
        </p:txBody>
      </p:sp>
      <p:sp>
        <p:nvSpPr>
          <p:cNvPr id="103" name="Rectangle 16"/>
          <p:cNvSpPr>
            <a:spLocks noChangeArrowheads="1"/>
          </p:cNvSpPr>
          <p:nvPr/>
        </p:nvSpPr>
        <p:spPr bwMode="auto">
          <a:xfrm>
            <a:off x="1210236" y="4805078"/>
            <a:ext cx="860614" cy="564780"/>
          </a:xfrm>
          <a:prstGeom prst="rect">
            <a:avLst/>
          </a:prstGeom>
          <a:solidFill>
            <a:srgbClr val="C0C0C0"/>
          </a:solidFill>
          <a:ln w="9525">
            <a:solidFill>
              <a:schemeClr val="tx1"/>
            </a:solidFill>
            <a:miter lim="800000"/>
            <a:headEnd/>
            <a:tailEnd/>
          </a:ln>
          <a:effectLst/>
        </p:spPr>
        <p:txBody>
          <a:bodyPr wrap="none" anchor="ctr"/>
          <a:lstStyle/>
          <a:p>
            <a:pPr algn="ctr" eaLnBrk="1" hangingPunct="1">
              <a:spcBef>
                <a:spcPct val="0"/>
              </a:spcBef>
              <a:buSzTx/>
              <a:buFontTx/>
              <a:buNone/>
            </a:pPr>
            <a:endParaRPr lang="en-US" sz="1600" dirty="0" smtClean="0">
              <a:solidFill>
                <a:srgbClr val="000000"/>
              </a:solidFill>
            </a:endParaRPr>
          </a:p>
          <a:p>
            <a:pPr algn="ctr" eaLnBrk="1" hangingPunct="1">
              <a:spcBef>
                <a:spcPct val="0"/>
              </a:spcBef>
              <a:buSzTx/>
              <a:buFontTx/>
              <a:buNone/>
            </a:pPr>
            <a:r>
              <a:rPr lang="en-US" sz="1200" dirty="0" smtClean="0">
                <a:solidFill>
                  <a:srgbClr val="000000"/>
                </a:solidFill>
              </a:rPr>
              <a:t>Software</a:t>
            </a:r>
            <a:endParaRPr lang="en-US" sz="1200" dirty="0">
              <a:solidFill>
                <a:srgbClr val="000000"/>
              </a:solidFill>
            </a:endParaRPr>
          </a:p>
          <a:p>
            <a:pPr algn="ctr" eaLnBrk="1" hangingPunct="1">
              <a:spcBef>
                <a:spcPct val="0"/>
              </a:spcBef>
              <a:buSzTx/>
              <a:buFontTx/>
              <a:buNone/>
            </a:pPr>
            <a:r>
              <a:rPr lang="en-US" sz="1200" dirty="0" smtClean="0">
                <a:solidFill>
                  <a:srgbClr val="000000"/>
                </a:solidFill>
              </a:rPr>
              <a:t>Design</a:t>
            </a:r>
          </a:p>
          <a:p>
            <a:pPr algn="ctr" eaLnBrk="1" hangingPunct="1">
              <a:spcBef>
                <a:spcPct val="0"/>
              </a:spcBef>
              <a:buSzTx/>
              <a:buFontTx/>
              <a:buNone/>
            </a:pPr>
            <a:endParaRPr lang="en-US" sz="1600" dirty="0">
              <a:solidFill>
                <a:srgbClr val="000000"/>
              </a:solidFill>
            </a:endParaRPr>
          </a:p>
        </p:txBody>
      </p:sp>
      <p:cxnSp>
        <p:nvCxnSpPr>
          <p:cNvPr id="104" name="Straight Arrow Connector 103"/>
          <p:cNvCxnSpPr>
            <a:stCxn id="72" idx="1"/>
            <a:endCxn id="103" idx="3"/>
          </p:cNvCxnSpPr>
          <p:nvPr/>
        </p:nvCxnSpPr>
        <p:spPr bwMode="auto">
          <a:xfrm flipH="1" flipV="1">
            <a:off x="2070850" y="5087468"/>
            <a:ext cx="2214280" cy="29138"/>
          </a:xfrm>
          <a:prstGeom prst="straightConnector1">
            <a:avLst/>
          </a:prstGeom>
          <a:noFill/>
          <a:ln w="9525" cap="flat" cmpd="sng" algn="ctr">
            <a:solidFill>
              <a:srgbClr val="996600"/>
            </a:solidFill>
            <a:prstDash val="solid"/>
            <a:round/>
            <a:headEnd type="none" w="med" len="med"/>
            <a:tailEnd type="none"/>
          </a:ln>
          <a:effectLst/>
        </p:spPr>
      </p:cxnSp>
      <p:sp>
        <p:nvSpPr>
          <p:cNvPr id="105" name="TextBox 104"/>
          <p:cNvSpPr txBox="1"/>
          <p:nvPr/>
        </p:nvSpPr>
        <p:spPr>
          <a:xfrm>
            <a:off x="2321860" y="4993346"/>
            <a:ext cx="493060" cy="215150"/>
          </a:xfrm>
          <a:prstGeom prst="rect">
            <a:avLst/>
          </a:prstGeom>
          <a:solidFill>
            <a:schemeClr val="bg1"/>
          </a:solidFill>
        </p:spPr>
        <p:txBody>
          <a:bodyPr wrap="square" lIns="0" tIns="0" rIns="0" bIns="0" rtlCol="0">
            <a:noAutofit/>
          </a:bodyPr>
          <a:lstStyle/>
          <a:p>
            <a:pPr>
              <a:buNone/>
            </a:pPr>
            <a:r>
              <a:rPr lang="en-US" sz="1100" dirty="0" smtClean="0">
                <a:solidFill>
                  <a:srgbClr val="996600"/>
                </a:solidFill>
              </a:rPr>
              <a:t>Design</a:t>
            </a:r>
          </a:p>
          <a:p>
            <a:pPr>
              <a:buNone/>
            </a:pPr>
            <a:endParaRPr lang="en-US" sz="1100" dirty="0"/>
          </a:p>
        </p:txBody>
      </p:sp>
      <p:sp>
        <p:nvSpPr>
          <p:cNvPr id="106" name="TextBox 105"/>
          <p:cNvSpPr txBox="1"/>
          <p:nvPr/>
        </p:nvSpPr>
        <p:spPr>
          <a:xfrm>
            <a:off x="3581400" y="1008529"/>
            <a:ext cx="1389530" cy="277906"/>
          </a:xfrm>
          <a:prstGeom prst="rect">
            <a:avLst/>
          </a:prstGeom>
          <a:solidFill>
            <a:schemeClr val="bg1"/>
          </a:solidFill>
        </p:spPr>
        <p:txBody>
          <a:bodyPr wrap="square" lIns="0" tIns="0" rIns="0" bIns="0" rtlCol="0">
            <a:noAutofit/>
          </a:bodyPr>
          <a:lstStyle/>
          <a:p>
            <a:pPr>
              <a:buNone/>
            </a:pPr>
            <a:r>
              <a:rPr lang="en-US" sz="1600" dirty="0" smtClean="0"/>
              <a:t>Requirements</a:t>
            </a:r>
          </a:p>
          <a:p>
            <a:pPr>
              <a:buNone/>
            </a:pPr>
            <a:endParaRPr lang="en-US" sz="1100" dirty="0"/>
          </a:p>
        </p:txBody>
      </p:sp>
      <p:sp>
        <p:nvSpPr>
          <p:cNvPr id="107" name="TextBox 106"/>
          <p:cNvSpPr txBox="1"/>
          <p:nvPr/>
        </p:nvSpPr>
        <p:spPr>
          <a:xfrm>
            <a:off x="809626" y="990600"/>
            <a:ext cx="1828800" cy="295835"/>
          </a:xfrm>
          <a:prstGeom prst="rect">
            <a:avLst/>
          </a:prstGeom>
          <a:solidFill>
            <a:schemeClr val="bg1"/>
          </a:solidFill>
        </p:spPr>
        <p:txBody>
          <a:bodyPr wrap="square" lIns="0" tIns="0" rIns="0" bIns="0" rtlCol="0">
            <a:noAutofit/>
          </a:bodyPr>
          <a:lstStyle/>
          <a:p>
            <a:pPr>
              <a:buNone/>
            </a:pPr>
            <a:r>
              <a:rPr lang="en-US" sz="1600" dirty="0" smtClean="0"/>
              <a:t>Functional Analysis</a:t>
            </a:r>
          </a:p>
          <a:p>
            <a:pPr>
              <a:buNone/>
            </a:pPr>
            <a:endParaRPr lang="en-US" sz="1100" dirty="0"/>
          </a:p>
        </p:txBody>
      </p:sp>
      <p:sp>
        <p:nvSpPr>
          <p:cNvPr id="108" name="TextBox 107"/>
          <p:cNvSpPr txBox="1"/>
          <p:nvPr/>
        </p:nvSpPr>
        <p:spPr>
          <a:xfrm>
            <a:off x="5791201" y="1017493"/>
            <a:ext cx="2209800" cy="268942"/>
          </a:xfrm>
          <a:prstGeom prst="rect">
            <a:avLst/>
          </a:prstGeom>
          <a:solidFill>
            <a:schemeClr val="bg1"/>
          </a:solidFill>
        </p:spPr>
        <p:txBody>
          <a:bodyPr wrap="square" lIns="0" tIns="0" rIns="0" bIns="0" rtlCol="0">
            <a:noAutofit/>
          </a:bodyPr>
          <a:lstStyle/>
          <a:p>
            <a:pPr>
              <a:buNone/>
            </a:pPr>
            <a:r>
              <a:rPr lang="en-US" sz="1600" dirty="0" smtClean="0"/>
              <a:t>Product Decomposition</a:t>
            </a:r>
          </a:p>
          <a:p>
            <a:pPr>
              <a:buNone/>
            </a:pPr>
            <a:endParaRPr lang="en-US" sz="1100" dirty="0"/>
          </a:p>
        </p:txBody>
      </p:sp>
      <p:sp>
        <p:nvSpPr>
          <p:cNvPr id="109" name="TextBox 108"/>
          <p:cNvSpPr txBox="1"/>
          <p:nvPr/>
        </p:nvSpPr>
        <p:spPr>
          <a:xfrm>
            <a:off x="2214282" y="1622615"/>
            <a:ext cx="493060" cy="215150"/>
          </a:xfrm>
          <a:prstGeom prst="rect">
            <a:avLst/>
          </a:prstGeom>
          <a:solidFill>
            <a:schemeClr val="bg1"/>
          </a:solidFill>
          <a:ln>
            <a:noFill/>
          </a:ln>
        </p:spPr>
        <p:txBody>
          <a:bodyPr wrap="square" lIns="0" tIns="0" rIns="0" bIns="0" rtlCol="0">
            <a:noAutofit/>
          </a:bodyPr>
          <a:lstStyle/>
          <a:p>
            <a:pPr>
              <a:buNone/>
            </a:pPr>
            <a:r>
              <a:rPr lang="en-US" sz="1100" dirty="0" smtClean="0">
                <a:solidFill>
                  <a:srgbClr val="996600"/>
                </a:solidFill>
              </a:rPr>
              <a:t>Design</a:t>
            </a:r>
          </a:p>
          <a:p>
            <a:pPr>
              <a:buNone/>
            </a:pPr>
            <a:endParaRPr lang="en-US" sz="1100" dirty="0">
              <a:solidFill>
                <a:srgbClr val="996600"/>
              </a:solidFill>
            </a:endParaRPr>
          </a:p>
        </p:txBody>
      </p:sp>
      <p:cxnSp>
        <p:nvCxnSpPr>
          <p:cNvPr id="110" name="Straight Arrow Connector 109"/>
          <p:cNvCxnSpPr>
            <a:stCxn id="70" idx="2"/>
            <a:endCxn id="99" idx="0"/>
          </p:cNvCxnSpPr>
          <p:nvPr/>
        </p:nvCxnSpPr>
        <p:spPr bwMode="auto">
          <a:xfrm flipH="1">
            <a:off x="1420906" y="2017058"/>
            <a:ext cx="22412" cy="932329"/>
          </a:xfrm>
          <a:prstGeom prst="straightConnector1">
            <a:avLst/>
          </a:prstGeom>
          <a:noFill/>
          <a:ln w="9525" cap="flat" cmpd="sng" algn="ctr">
            <a:solidFill>
              <a:srgbClr val="4E5935"/>
            </a:solidFill>
            <a:prstDash val="solid"/>
            <a:round/>
            <a:headEnd type="none" w="med" len="med"/>
            <a:tailEnd type="none"/>
          </a:ln>
          <a:effectLst/>
        </p:spPr>
      </p:cxnSp>
      <p:sp>
        <p:nvSpPr>
          <p:cNvPr id="111" name="TextBox 110"/>
          <p:cNvSpPr txBox="1"/>
          <p:nvPr/>
        </p:nvSpPr>
        <p:spPr>
          <a:xfrm>
            <a:off x="1048870" y="2375648"/>
            <a:ext cx="833718" cy="161362"/>
          </a:xfrm>
          <a:prstGeom prst="rect">
            <a:avLst/>
          </a:prstGeom>
          <a:solidFill>
            <a:schemeClr val="bg1"/>
          </a:solidFill>
        </p:spPr>
        <p:txBody>
          <a:bodyPr wrap="square" lIns="0" tIns="0" rIns="0" bIns="0" rtlCol="0">
            <a:noAutofit/>
          </a:bodyPr>
          <a:lstStyle/>
          <a:p>
            <a:pPr>
              <a:buNone/>
            </a:pPr>
            <a:r>
              <a:rPr lang="en-US" sz="1100" dirty="0" smtClean="0">
                <a:solidFill>
                  <a:srgbClr val="4E5935"/>
                </a:solidFill>
              </a:rPr>
              <a:t>Dependency</a:t>
            </a:r>
          </a:p>
          <a:p>
            <a:pPr>
              <a:buNone/>
            </a:pPr>
            <a:endParaRPr lang="en-US" sz="1100" dirty="0"/>
          </a:p>
        </p:txBody>
      </p:sp>
      <p:cxnSp>
        <p:nvCxnSpPr>
          <p:cNvPr id="112" name="Straight Arrow Connector 111"/>
          <p:cNvCxnSpPr>
            <a:stCxn id="63" idx="0"/>
            <a:endCxn id="61" idx="2"/>
          </p:cNvCxnSpPr>
          <p:nvPr/>
        </p:nvCxnSpPr>
        <p:spPr bwMode="auto">
          <a:xfrm flipH="1" flipV="1">
            <a:off x="6844554" y="2097740"/>
            <a:ext cx="764238" cy="1053352"/>
          </a:xfrm>
          <a:prstGeom prst="straightConnector1">
            <a:avLst/>
          </a:prstGeom>
          <a:noFill/>
          <a:ln w="9525" cap="flat" cmpd="sng" algn="ctr">
            <a:solidFill>
              <a:srgbClr val="003FF0"/>
            </a:solidFill>
            <a:prstDash val="solid"/>
            <a:round/>
            <a:headEnd type="none" w="med" len="med"/>
            <a:tailEnd type="none"/>
          </a:ln>
          <a:effectLst/>
        </p:spPr>
      </p:cxnSp>
      <p:cxnSp>
        <p:nvCxnSpPr>
          <p:cNvPr id="113" name="Straight Arrow Connector 112"/>
          <p:cNvCxnSpPr>
            <a:stCxn id="62" idx="0"/>
            <a:endCxn id="61" idx="2"/>
          </p:cNvCxnSpPr>
          <p:nvPr/>
        </p:nvCxnSpPr>
        <p:spPr bwMode="auto">
          <a:xfrm flipV="1">
            <a:off x="6418729" y="2097740"/>
            <a:ext cx="425825" cy="1053352"/>
          </a:xfrm>
          <a:prstGeom prst="straightConnector1">
            <a:avLst/>
          </a:prstGeom>
          <a:noFill/>
          <a:ln w="9525" cap="flat" cmpd="sng" algn="ctr">
            <a:solidFill>
              <a:srgbClr val="003FF0"/>
            </a:solidFill>
            <a:prstDash val="solid"/>
            <a:round/>
            <a:headEnd type="none" w="med" len="med"/>
            <a:tailEnd type="none"/>
          </a:ln>
          <a:effectLst/>
        </p:spPr>
      </p:cxnSp>
      <p:sp>
        <p:nvSpPr>
          <p:cNvPr id="114" name="TextBox 113"/>
          <p:cNvSpPr txBox="1"/>
          <p:nvPr/>
        </p:nvSpPr>
        <p:spPr>
          <a:xfrm>
            <a:off x="6535269" y="2357718"/>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003FF0"/>
                </a:solidFill>
              </a:rPr>
              <a:t>Hierarchical</a:t>
            </a:r>
          </a:p>
          <a:p>
            <a:pPr>
              <a:buNone/>
            </a:pPr>
            <a:endParaRPr lang="en-US" sz="1100" dirty="0">
              <a:solidFill>
                <a:srgbClr val="003FF0"/>
              </a:solidFill>
            </a:endParaRPr>
          </a:p>
        </p:txBody>
      </p:sp>
      <p:cxnSp>
        <p:nvCxnSpPr>
          <p:cNvPr id="115" name="Straight Arrow Connector 114"/>
          <p:cNvCxnSpPr>
            <a:stCxn id="74" idx="0"/>
            <a:endCxn id="63" idx="2"/>
          </p:cNvCxnSpPr>
          <p:nvPr/>
        </p:nvCxnSpPr>
        <p:spPr bwMode="auto">
          <a:xfrm flipH="1" flipV="1">
            <a:off x="7608792" y="3719790"/>
            <a:ext cx="593914" cy="1130114"/>
          </a:xfrm>
          <a:prstGeom prst="straightConnector1">
            <a:avLst/>
          </a:prstGeom>
          <a:noFill/>
          <a:ln w="9525" cap="flat" cmpd="sng" algn="ctr">
            <a:solidFill>
              <a:srgbClr val="003FF0"/>
            </a:solidFill>
            <a:prstDash val="solid"/>
            <a:round/>
            <a:headEnd type="none" w="med" len="med"/>
            <a:tailEnd type="none"/>
          </a:ln>
          <a:effectLst/>
        </p:spPr>
      </p:cxnSp>
      <p:cxnSp>
        <p:nvCxnSpPr>
          <p:cNvPr id="116" name="Straight Arrow Connector 115"/>
          <p:cNvCxnSpPr>
            <a:stCxn id="119" idx="0"/>
            <a:endCxn id="62" idx="2"/>
          </p:cNvCxnSpPr>
          <p:nvPr/>
        </p:nvCxnSpPr>
        <p:spPr bwMode="auto">
          <a:xfrm flipH="1" flipV="1">
            <a:off x="6418729" y="3738281"/>
            <a:ext cx="744071" cy="1111623"/>
          </a:xfrm>
          <a:prstGeom prst="straightConnector1">
            <a:avLst/>
          </a:prstGeom>
          <a:noFill/>
          <a:ln w="9525" cap="flat" cmpd="sng" algn="ctr">
            <a:solidFill>
              <a:srgbClr val="003FF0"/>
            </a:solidFill>
            <a:prstDash val="solid"/>
            <a:round/>
            <a:headEnd type="none" w="med" len="med"/>
            <a:tailEnd type="none"/>
          </a:ln>
          <a:effectLst/>
        </p:spPr>
      </p:cxnSp>
      <p:cxnSp>
        <p:nvCxnSpPr>
          <p:cNvPr id="117" name="Straight Arrow Connector 116"/>
          <p:cNvCxnSpPr>
            <a:stCxn id="64" idx="0"/>
            <a:endCxn id="62" idx="2"/>
          </p:cNvCxnSpPr>
          <p:nvPr/>
        </p:nvCxnSpPr>
        <p:spPr bwMode="auto">
          <a:xfrm flipV="1">
            <a:off x="6185648" y="3738281"/>
            <a:ext cx="233081" cy="1111623"/>
          </a:xfrm>
          <a:prstGeom prst="straightConnector1">
            <a:avLst/>
          </a:prstGeom>
          <a:noFill/>
          <a:ln w="9525" cap="flat" cmpd="sng" algn="ctr">
            <a:solidFill>
              <a:srgbClr val="003FF0"/>
            </a:solidFill>
            <a:prstDash val="solid"/>
            <a:round/>
            <a:headEnd type="none" w="med" len="med"/>
            <a:tailEnd type="none"/>
          </a:ln>
          <a:effectLst/>
        </p:spPr>
      </p:cxnSp>
      <p:sp>
        <p:nvSpPr>
          <p:cNvPr id="118" name="TextBox 117"/>
          <p:cNvSpPr txBox="1"/>
          <p:nvPr/>
        </p:nvSpPr>
        <p:spPr>
          <a:xfrm>
            <a:off x="7476564" y="3917576"/>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003FF0"/>
                </a:solidFill>
              </a:rPr>
              <a:t>Hierarchical</a:t>
            </a:r>
          </a:p>
          <a:p>
            <a:pPr>
              <a:buNone/>
            </a:pPr>
            <a:endParaRPr lang="en-US" sz="1100" dirty="0">
              <a:solidFill>
                <a:srgbClr val="003FF0"/>
              </a:solidFill>
            </a:endParaRPr>
          </a:p>
        </p:txBody>
      </p:sp>
      <p:sp>
        <p:nvSpPr>
          <p:cNvPr id="119" name="Rectangle 37"/>
          <p:cNvSpPr>
            <a:spLocks noChangeArrowheads="1"/>
          </p:cNvSpPr>
          <p:nvPr/>
        </p:nvSpPr>
        <p:spPr bwMode="auto">
          <a:xfrm>
            <a:off x="6732494" y="4849904"/>
            <a:ext cx="860612" cy="549662"/>
          </a:xfrm>
          <a:prstGeom prst="rect">
            <a:avLst/>
          </a:prstGeom>
          <a:solidFill>
            <a:srgbClr val="99CCFF"/>
          </a:solidFill>
          <a:ln w="9525">
            <a:solidFill>
              <a:schemeClr val="tx1"/>
            </a:solidFill>
            <a:miter lim="800000"/>
            <a:headEnd/>
            <a:tailEnd/>
          </a:ln>
          <a:effectLst/>
        </p:spPr>
        <p:txBody>
          <a:bodyPr wrap="none" anchor="ctr"/>
          <a:lstStyle/>
          <a:p>
            <a:pPr algn="ctr" eaLnBrk="1" hangingPunct="1">
              <a:spcBef>
                <a:spcPct val="0"/>
              </a:spcBef>
              <a:buSzTx/>
              <a:buFontTx/>
              <a:buNone/>
            </a:pPr>
            <a:r>
              <a:rPr lang="en-US" sz="1200" dirty="0" smtClean="0">
                <a:solidFill>
                  <a:srgbClr val="000000"/>
                </a:solidFill>
              </a:rPr>
              <a:t>Hardware</a:t>
            </a:r>
          </a:p>
          <a:p>
            <a:pPr algn="ctr" eaLnBrk="1" hangingPunct="1">
              <a:spcBef>
                <a:spcPct val="0"/>
              </a:spcBef>
              <a:buSzTx/>
              <a:buFontTx/>
              <a:buNone/>
            </a:pPr>
            <a:r>
              <a:rPr lang="en-US" sz="1200" dirty="0" smtClean="0">
                <a:solidFill>
                  <a:srgbClr val="000000"/>
                </a:solidFill>
              </a:rPr>
              <a:t>Component</a:t>
            </a:r>
            <a:endParaRPr lang="en-US" sz="1200" dirty="0">
              <a:solidFill>
                <a:srgbClr val="000000"/>
              </a:solidFill>
            </a:endParaRPr>
          </a:p>
        </p:txBody>
      </p:sp>
      <p:cxnSp>
        <p:nvCxnSpPr>
          <p:cNvPr id="120" name="Straight Arrow Connector 119"/>
          <p:cNvCxnSpPr>
            <a:stCxn id="58" idx="3"/>
            <a:endCxn id="119" idx="0"/>
          </p:cNvCxnSpPr>
          <p:nvPr/>
        </p:nvCxnSpPr>
        <p:spPr bwMode="auto">
          <a:xfrm>
            <a:off x="4840942" y="3453652"/>
            <a:ext cx="2321858" cy="1396252"/>
          </a:xfrm>
          <a:prstGeom prst="straightConnector1">
            <a:avLst/>
          </a:prstGeom>
          <a:noFill/>
          <a:ln w="9525" cap="flat" cmpd="sng" algn="ctr">
            <a:solidFill>
              <a:srgbClr val="2D6C2A"/>
            </a:solidFill>
            <a:prstDash val="solid"/>
            <a:round/>
            <a:headEnd type="none" w="med" len="med"/>
            <a:tailEnd type="none"/>
          </a:ln>
          <a:effectLst/>
        </p:spPr>
      </p:cxnSp>
      <p:cxnSp>
        <p:nvCxnSpPr>
          <p:cNvPr id="121" name="Straight Arrow Connector 120"/>
          <p:cNvCxnSpPr>
            <a:stCxn id="58" idx="3"/>
            <a:endCxn id="74" idx="0"/>
          </p:cNvCxnSpPr>
          <p:nvPr/>
        </p:nvCxnSpPr>
        <p:spPr bwMode="auto">
          <a:xfrm>
            <a:off x="4840942" y="3453652"/>
            <a:ext cx="3361764" cy="1396252"/>
          </a:xfrm>
          <a:prstGeom prst="straightConnector1">
            <a:avLst/>
          </a:prstGeom>
          <a:noFill/>
          <a:ln w="9525" cap="flat" cmpd="sng" algn="ctr">
            <a:solidFill>
              <a:srgbClr val="2D6C2A"/>
            </a:solidFill>
            <a:prstDash val="solid"/>
            <a:round/>
            <a:headEnd type="none" w="med" len="med"/>
            <a:tailEnd type="none"/>
          </a:ln>
          <a:effectLst/>
        </p:spPr>
      </p:cxnSp>
      <p:sp>
        <p:nvSpPr>
          <p:cNvPr id="122" name="TextBox 121"/>
          <p:cNvSpPr txBox="1"/>
          <p:nvPr/>
        </p:nvSpPr>
        <p:spPr>
          <a:xfrm>
            <a:off x="6185646" y="3917577"/>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003FF0"/>
                </a:solidFill>
              </a:rPr>
              <a:t>Hierarchical</a:t>
            </a:r>
          </a:p>
          <a:p>
            <a:pPr>
              <a:buNone/>
            </a:pPr>
            <a:endParaRPr lang="en-US" sz="1100" dirty="0">
              <a:solidFill>
                <a:srgbClr val="003FF0"/>
              </a:solidFill>
            </a:endParaRPr>
          </a:p>
        </p:txBody>
      </p:sp>
      <p:sp>
        <p:nvSpPr>
          <p:cNvPr id="123" name="TextBox 122"/>
          <p:cNvSpPr txBox="1"/>
          <p:nvPr/>
        </p:nvSpPr>
        <p:spPr>
          <a:xfrm>
            <a:off x="5056093" y="3639673"/>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2D6C2A"/>
                </a:solidFill>
              </a:rPr>
              <a:t>Allocation</a:t>
            </a:r>
          </a:p>
          <a:p>
            <a:pPr>
              <a:buNone/>
            </a:pPr>
            <a:endParaRPr lang="en-US" sz="1100" dirty="0">
              <a:solidFill>
                <a:srgbClr val="2D6C2A"/>
              </a:solidFill>
            </a:endParaRPr>
          </a:p>
        </p:txBody>
      </p:sp>
      <p:cxnSp>
        <p:nvCxnSpPr>
          <p:cNvPr id="124" name="Straight Arrow Connector 123"/>
          <p:cNvCxnSpPr>
            <a:stCxn id="99" idx="3"/>
            <a:endCxn id="58" idx="1"/>
          </p:cNvCxnSpPr>
          <p:nvPr/>
        </p:nvCxnSpPr>
        <p:spPr bwMode="auto">
          <a:xfrm>
            <a:off x="1828800" y="3249705"/>
            <a:ext cx="1891553" cy="203947"/>
          </a:xfrm>
          <a:prstGeom prst="straightConnector1">
            <a:avLst/>
          </a:prstGeom>
          <a:noFill/>
          <a:ln w="9525" cap="flat" cmpd="sng" algn="ctr">
            <a:solidFill>
              <a:srgbClr val="996600"/>
            </a:solidFill>
            <a:prstDash val="solid"/>
            <a:round/>
            <a:headEnd type="none" w="med" len="med"/>
            <a:tailEnd type="none"/>
          </a:ln>
          <a:effectLst/>
        </p:spPr>
      </p:cxnSp>
      <p:sp>
        <p:nvSpPr>
          <p:cNvPr id="125" name="TextBox 124"/>
          <p:cNvSpPr txBox="1"/>
          <p:nvPr/>
        </p:nvSpPr>
        <p:spPr>
          <a:xfrm>
            <a:off x="2339789" y="3200404"/>
            <a:ext cx="493060" cy="215150"/>
          </a:xfrm>
          <a:prstGeom prst="rect">
            <a:avLst/>
          </a:prstGeom>
          <a:solidFill>
            <a:schemeClr val="bg1"/>
          </a:solidFill>
        </p:spPr>
        <p:txBody>
          <a:bodyPr wrap="square" lIns="0" tIns="0" rIns="0" bIns="0" rtlCol="0">
            <a:noAutofit/>
          </a:bodyPr>
          <a:lstStyle/>
          <a:p>
            <a:pPr>
              <a:buNone/>
            </a:pPr>
            <a:r>
              <a:rPr lang="en-US" sz="1100" dirty="0" smtClean="0">
                <a:solidFill>
                  <a:srgbClr val="996600"/>
                </a:solidFill>
              </a:rPr>
              <a:t>Design</a:t>
            </a:r>
          </a:p>
          <a:p>
            <a:pPr>
              <a:buNone/>
            </a:pPr>
            <a:endParaRPr lang="en-US" sz="1100" dirty="0"/>
          </a:p>
        </p:txBody>
      </p:sp>
      <p:cxnSp>
        <p:nvCxnSpPr>
          <p:cNvPr id="127" name="Straight Arrow Connector 126"/>
          <p:cNvCxnSpPr>
            <a:stCxn id="81" idx="0"/>
            <a:endCxn id="74" idx="2"/>
          </p:cNvCxnSpPr>
          <p:nvPr/>
        </p:nvCxnSpPr>
        <p:spPr bwMode="auto">
          <a:xfrm flipV="1">
            <a:off x="6485965" y="5405719"/>
            <a:ext cx="1716741" cy="560291"/>
          </a:xfrm>
          <a:prstGeom prst="straightConnector1">
            <a:avLst/>
          </a:prstGeom>
          <a:noFill/>
          <a:ln w="9525" cap="flat" cmpd="sng" algn="ctr">
            <a:solidFill>
              <a:srgbClr val="003FF0"/>
            </a:solidFill>
            <a:prstDash val="solid"/>
            <a:round/>
            <a:headEnd type="none" w="med" len="med"/>
            <a:tailEnd type="none"/>
          </a:ln>
          <a:effectLst/>
        </p:spPr>
      </p:cxnSp>
      <p:sp>
        <p:nvSpPr>
          <p:cNvPr id="128" name="TextBox 127"/>
          <p:cNvSpPr txBox="1"/>
          <p:nvPr/>
        </p:nvSpPr>
        <p:spPr>
          <a:xfrm>
            <a:off x="7010400" y="5562600"/>
            <a:ext cx="788894" cy="170327"/>
          </a:xfrm>
          <a:prstGeom prst="rect">
            <a:avLst/>
          </a:prstGeom>
          <a:solidFill>
            <a:schemeClr val="bg1"/>
          </a:solidFill>
        </p:spPr>
        <p:txBody>
          <a:bodyPr wrap="square" lIns="0" tIns="0" rIns="0" bIns="0" rtlCol="0">
            <a:noAutofit/>
          </a:bodyPr>
          <a:lstStyle/>
          <a:p>
            <a:pPr>
              <a:buNone/>
            </a:pPr>
            <a:r>
              <a:rPr lang="en-US" sz="1100" dirty="0" smtClean="0">
                <a:solidFill>
                  <a:srgbClr val="003FF0"/>
                </a:solidFill>
              </a:rPr>
              <a:t>Hierarchical</a:t>
            </a:r>
          </a:p>
          <a:p>
            <a:pPr>
              <a:buNone/>
            </a:pPr>
            <a:endParaRPr lang="en-US" sz="1100" dirty="0">
              <a:solidFill>
                <a:srgbClr val="003FF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Variants / Product Lines</a:t>
            </a: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
        <p:nvSpPr>
          <p:cNvPr id="242" name="Line 4"/>
          <p:cNvSpPr>
            <a:spLocks noChangeShapeType="1"/>
          </p:cNvSpPr>
          <p:nvPr/>
        </p:nvSpPr>
        <p:spPr bwMode="auto">
          <a:xfrm>
            <a:off x="381000" y="2514600"/>
            <a:ext cx="79248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3" name="Line 6"/>
          <p:cNvSpPr>
            <a:spLocks noChangeShapeType="1"/>
          </p:cNvSpPr>
          <p:nvPr/>
        </p:nvSpPr>
        <p:spPr bwMode="auto">
          <a:xfrm>
            <a:off x="1905000" y="2514600"/>
            <a:ext cx="0" cy="121920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4" name="Line 7"/>
          <p:cNvSpPr>
            <a:spLocks noChangeShapeType="1"/>
          </p:cNvSpPr>
          <p:nvPr/>
        </p:nvSpPr>
        <p:spPr bwMode="auto">
          <a:xfrm>
            <a:off x="1905000" y="3733800"/>
            <a:ext cx="64770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5" name="Line 8"/>
          <p:cNvSpPr>
            <a:spLocks noChangeShapeType="1"/>
          </p:cNvSpPr>
          <p:nvPr/>
        </p:nvSpPr>
        <p:spPr bwMode="auto">
          <a:xfrm>
            <a:off x="3886200" y="3733800"/>
            <a:ext cx="0" cy="53340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6" name="Line 9"/>
          <p:cNvSpPr>
            <a:spLocks noChangeShapeType="1"/>
          </p:cNvSpPr>
          <p:nvPr/>
        </p:nvSpPr>
        <p:spPr bwMode="auto">
          <a:xfrm>
            <a:off x="3886200" y="4267200"/>
            <a:ext cx="44958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7" name="Line 10"/>
          <p:cNvSpPr>
            <a:spLocks noChangeShapeType="1"/>
          </p:cNvSpPr>
          <p:nvPr/>
        </p:nvSpPr>
        <p:spPr bwMode="auto">
          <a:xfrm>
            <a:off x="2895600" y="3733800"/>
            <a:ext cx="0" cy="114300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8" name="Line 11"/>
          <p:cNvSpPr>
            <a:spLocks noChangeShapeType="1"/>
          </p:cNvSpPr>
          <p:nvPr/>
        </p:nvSpPr>
        <p:spPr bwMode="auto">
          <a:xfrm>
            <a:off x="2895600" y="4876800"/>
            <a:ext cx="55626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9" name="Text Box 12"/>
          <p:cNvSpPr txBox="1">
            <a:spLocks noChangeArrowheads="1"/>
          </p:cNvSpPr>
          <p:nvPr/>
        </p:nvSpPr>
        <p:spPr bwMode="auto">
          <a:xfrm>
            <a:off x="304800" y="2251816"/>
            <a:ext cx="1676400" cy="523220"/>
          </a:xfrm>
          <a:prstGeom prst="rect">
            <a:avLst/>
          </a:prstGeom>
          <a:noFill/>
          <a:ln w="9525">
            <a:noFill/>
            <a:miter lim="800000"/>
            <a:headEnd/>
            <a:tailEnd/>
          </a:ln>
          <a:effectLst/>
        </p:spPr>
        <p:txBody>
          <a:bodyPr wrap="square">
            <a:spAutoFit/>
          </a:bodyPr>
          <a:lstStyle/>
          <a:p>
            <a:r>
              <a:rPr lang="en-US" sz="1400" dirty="0" smtClean="0">
                <a:solidFill>
                  <a:schemeClr val="bg1"/>
                </a:solidFill>
              </a:rPr>
              <a:t>Flag Ship Program Build 1</a:t>
            </a:r>
          </a:p>
        </p:txBody>
      </p:sp>
      <p:sp>
        <p:nvSpPr>
          <p:cNvPr id="250" name="Text Box 16"/>
          <p:cNvSpPr txBox="1">
            <a:spLocks noChangeArrowheads="1"/>
          </p:cNvSpPr>
          <p:nvPr/>
        </p:nvSpPr>
        <p:spPr bwMode="auto">
          <a:xfrm>
            <a:off x="3810000" y="4572000"/>
            <a:ext cx="2821606" cy="307777"/>
          </a:xfrm>
          <a:prstGeom prst="rect">
            <a:avLst/>
          </a:prstGeom>
          <a:noFill/>
          <a:ln w="9525">
            <a:noFill/>
            <a:miter lim="800000"/>
            <a:headEnd/>
            <a:tailEnd/>
          </a:ln>
          <a:effectLst/>
        </p:spPr>
        <p:txBody>
          <a:bodyPr wrap="none">
            <a:spAutoFit/>
          </a:bodyPr>
          <a:lstStyle/>
          <a:p>
            <a:r>
              <a:rPr lang="en-US" sz="1400" dirty="0">
                <a:solidFill>
                  <a:schemeClr val="bg1"/>
                </a:solidFill>
              </a:rPr>
              <a:t>International Program </a:t>
            </a:r>
            <a:r>
              <a:rPr lang="en-US" sz="1400" dirty="0" smtClean="0">
                <a:solidFill>
                  <a:schemeClr val="bg1"/>
                </a:solidFill>
              </a:rPr>
              <a:t>X </a:t>
            </a:r>
            <a:r>
              <a:rPr lang="en-US" sz="1400" dirty="0">
                <a:solidFill>
                  <a:schemeClr val="bg1"/>
                </a:solidFill>
              </a:rPr>
              <a:t>– Build 1</a:t>
            </a:r>
          </a:p>
        </p:txBody>
      </p:sp>
      <p:sp>
        <p:nvSpPr>
          <p:cNvPr id="251" name="Line 17"/>
          <p:cNvSpPr>
            <a:spLocks noChangeShapeType="1"/>
          </p:cNvSpPr>
          <p:nvPr/>
        </p:nvSpPr>
        <p:spPr bwMode="auto">
          <a:xfrm>
            <a:off x="3429000" y="4876800"/>
            <a:ext cx="0" cy="76200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52" name="Line 18"/>
          <p:cNvSpPr>
            <a:spLocks noChangeShapeType="1"/>
          </p:cNvSpPr>
          <p:nvPr/>
        </p:nvSpPr>
        <p:spPr bwMode="auto">
          <a:xfrm>
            <a:off x="3429000" y="5638800"/>
            <a:ext cx="50292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53" name="Text Box 19"/>
          <p:cNvSpPr txBox="1">
            <a:spLocks noChangeArrowheads="1"/>
          </p:cNvSpPr>
          <p:nvPr/>
        </p:nvSpPr>
        <p:spPr bwMode="auto">
          <a:xfrm>
            <a:off x="3657600" y="5257800"/>
            <a:ext cx="2821606" cy="307777"/>
          </a:xfrm>
          <a:prstGeom prst="rect">
            <a:avLst/>
          </a:prstGeom>
          <a:noFill/>
          <a:ln w="9525">
            <a:noFill/>
            <a:miter lim="800000"/>
            <a:headEnd/>
            <a:tailEnd/>
          </a:ln>
          <a:effectLst/>
        </p:spPr>
        <p:txBody>
          <a:bodyPr wrap="none">
            <a:spAutoFit/>
          </a:bodyPr>
          <a:lstStyle/>
          <a:p>
            <a:r>
              <a:rPr lang="en-US" sz="1400" dirty="0">
                <a:solidFill>
                  <a:schemeClr val="bg1"/>
                </a:solidFill>
              </a:rPr>
              <a:t>International Program </a:t>
            </a:r>
            <a:r>
              <a:rPr lang="en-US" sz="1400" dirty="0" smtClean="0">
                <a:solidFill>
                  <a:schemeClr val="bg1"/>
                </a:solidFill>
              </a:rPr>
              <a:t>X </a:t>
            </a:r>
            <a:r>
              <a:rPr lang="en-US" sz="1400" dirty="0">
                <a:solidFill>
                  <a:schemeClr val="bg1"/>
                </a:solidFill>
              </a:rPr>
              <a:t>– Build 2</a:t>
            </a:r>
          </a:p>
        </p:txBody>
      </p:sp>
      <p:sp>
        <p:nvSpPr>
          <p:cNvPr id="254" name="Line 20"/>
          <p:cNvSpPr>
            <a:spLocks noChangeShapeType="1"/>
          </p:cNvSpPr>
          <p:nvPr/>
        </p:nvSpPr>
        <p:spPr bwMode="auto">
          <a:xfrm flipV="1">
            <a:off x="457200" y="6084888"/>
            <a:ext cx="7848600" cy="11112"/>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55" name="Text Box 21"/>
          <p:cNvSpPr txBox="1">
            <a:spLocks noChangeArrowheads="1"/>
          </p:cNvSpPr>
          <p:nvPr/>
        </p:nvSpPr>
        <p:spPr bwMode="auto">
          <a:xfrm>
            <a:off x="1632956" y="5774822"/>
            <a:ext cx="4345549" cy="307777"/>
          </a:xfrm>
          <a:prstGeom prst="rect">
            <a:avLst/>
          </a:prstGeom>
          <a:noFill/>
          <a:ln w="9525">
            <a:noFill/>
            <a:miter lim="800000"/>
            <a:headEnd/>
            <a:tailEnd/>
          </a:ln>
          <a:effectLst/>
        </p:spPr>
        <p:txBody>
          <a:bodyPr wrap="none">
            <a:spAutoFit/>
          </a:bodyPr>
          <a:lstStyle/>
          <a:p>
            <a:r>
              <a:rPr lang="en-US" sz="1400" dirty="0">
                <a:solidFill>
                  <a:schemeClr val="bg1"/>
                </a:solidFill>
              </a:rPr>
              <a:t>Common </a:t>
            </a:r>
            <a:r>
              <a:rPr lang="en-US" sz="1400" dirty="0" smtClean="0">
                <a:solidFill>
                  <a:schemeClr val="bg1"/>
                </a:solidFill>
              </a:rPr>
              <a:t>Branch ( </a:t>
            </a:r>
            <a:r>
              <a:rPr lang="en-US" sz="1400" dirty="0">
                <a:solidFill>
                  <a:schemeClr val="bg1"/>
                </a:solidFill>
              </a:rPr>
              <a:t>User Artifacts, Action Data, etc…)</a:t>
            </a:r>
          </a:p>
        </p:txBody>
      </p:sp>
      <p:sp>
        <p:nvSpPr>
          <p:cNvPr id="256" name="Freeform 27"/>
          <p:cNvSpPr>
            <a:spLocks/>
          </p:cNvSpPr>
          <p:nvPr/>
        </p:nvSpPr>
        <p:spPr bwMode="auto">
          <a:xfrm>
            <a:off x="2133600" y="22098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57" name="Freeform 28"/>
          <p:cNvSpPr>
            <a:spLocks/>
          </p:cNvSpPr>
          <p:nvPr/>
        </p:nvSpPr>
        <p:spPr bwMode="auto">
          <a:xfrm>
            <a:off x="4648200" y="22098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58" name="Freeform 29"/>
          <p:cNvSpPr>
            <a:spLocks/>
          </p:cNvSpPr>
          <p:nvPr/>
        </p:nvSpPr>
        <p:spPr bwMode="auto">
          <a:xfrm>
            <a:off x="4343400" y="1752600"/>
            <a:ext cx="2971800" cy="7620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59" name="Freeform 33"/>
          <p:cNvSpPr>
            <a:spLocks/>
          </p:cNvSpPr>
          <p:nvPr/>
        </p:nvSpPr>
        <p:spPr bwMode="auto">
          <a:xfrm rot="10800000">
            <a:off x="2333625" y="2514600"/>
            <a:ext cx="245745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a:lstStyle/>
          <a:p>
            <a:endParaRPr lang="en-US" sz="1400">
              <a:solidFill>
                <a:schemeClr val="bg1"/>
              </a:solidFill>
            </a:endParaRPr>
          </a:p>
        </p:txBody>
      </p:sp>
      <p:sp>
        <p:nvSpPr>
          <p:cNvPr id="260" name="Oval 36"/>
          <p:cNvSpPr>
            <a:spLocks noChangeArrowheads="1"/>
          </p:cNvSpPr>
          <p:nvPr/>
        </p:nvSpPr>
        <p:spPr bwMode="auto">
          <a:xfrm>
            <a:off x="2082800" y="24765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1" name="Oval 37"/>
          <p:cNvSpPr>
            <a:spLocks noChangeArrowheads="1"/>
          </p:cNvSpPr>
          <p:nvPr/>
        </p:nvSpPr>
        <p:spPr bwMode="auto">
          <a:xfrm>
            <a:off x="2295525" y="24765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2" name="Oval 38"/>
          <p:cNvSpPr>
            <a:spLocks noChangeArrowheads="1"/>
          </p:cNvSpPr>
          <p:nvPr/>
        </p:nvSpPr>
        <p:spPr bwMode="auto">
          <a:xfrm>
            <a:off x="1866900" y="24638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3" name="Oval 40"/>
          <p:cNvSpPr>
            <a:spLocks noChangeArrowheads="1"/>
          </p:cNvSpPr>
          <p:nvPr/>
        </p:nvSpPr>
        <p:spPr bwMode="auto">
          <a:xfrm>
            <a:off x="4321175" y="24892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4" name="Oval 41"/>
          <p:cNvSpPr>
            <a:spLocks noChangeArrowheads="1"/>
          </p:cNvSpPr>
          <p:nvPr/>
        </p:nvSpPr>
        <p:spPr bwMode="auto">
          <a:xfrm>
            <a:off x="4610100" y="24892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5" name="Oval 42"/>
          <p:cNvSpPr>
            <a:spLocks noChangeArrowheads="1"/>
          </p:cNvSpPr>
          <p:nvPr/>
        </p:nvSpPr>
        <p:spPr bwMode="auto">
          <a:xfrm>
            <a:off x="5067300" y="25019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6" name="Oval 43"/>
          <p:cNvSpPr>
            <a:spLocks noChangeArrowheads="1"/>
          </p:cNvSpPr>
          <p:nvPr/>
        </p:nvSpPr>
        <p:spPr bwMode="auto">
          <a:xfrm>
            <a:off x="2184400" y="21844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7" name="Oval 44"/>
          <p:cNvSpPr>
            <a:spLocks noChangeArrowheads="1"/>
          </p:cNvSpPr>
          <p:nvPr/>
        </p:nvSpPr>
        <p:spPr bwMode="auto">
          <a:xfrm>
            <a:off x="2387600" y="21844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8" name="Oval 45"/>
          <p:cNvSpPr>
            <a:spLocks noChangeArrowheads="1"/>
          </p:cNvSpPr>
          <p:nvPr/>
        </p:nvSpPr>
        <p:spPr bwMode="auto">
          <a:xfrm>
            <a:off x="4724400" y="21844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9" name="Oval 46"/>
          <p:cNvSpPr>
            <a:spLocks noChangeArrowheads="1"/>
          </p:cNvSpPr>
          <p:nvPr/>
        </p:nvSpPr>
        <p:spPr bwMode="auto">
          <a:xfrm>
            <a:off x="4902200" y="21844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70" name="Oval 47"/>
          <p:cNvSpPr>
            <a:spLocks noChangeArrowheads="1"/>
          </p:cNvSpPr>
          <p:nvPr/>
        </p:nvSpPr>
        <p:spPr bwMode="auto">
          <a:xfrm>
            <a:off x="7273184" y="25146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71" name="Rectangle 50"/>
          <p:cNvSpPr>
            <a:spLocks noChangeArrowheads="1"/>
          </p:cNvSpPr>
          <p:nvPr/>
        </p:nvSpPr>
        <p:spPr bwMode="auto">
          <a:xfrm>
            <a:off x="381000" y="41910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Baseline Branches</a:t>
            </a:r>
            <a:endParaRPr lang="en-US" sz="1400" dirty="0">
              <a:solidFill>
                <a:schemeClr val="bg1"/>
              </a:solidFill>
            </a:endParaRPr>
          </a:p>
        </p:txBody>
      </p:sp>
      <p:sp>
        <p:nvSpPr>
          <p:cNvPr id="272" name="Line 51"/>
          <p:cNvSpPr>
            <a:spLocks noChangeShapeType="1"/>
          </p:cNvSpPr>
          <p:nvPr/>
        </p:nvSpPr>
        <p:spPr bwMode="auto">
          <a:xfrm flipV="1">
            <a:off x="838200" y="2590800"/>
            <a:ext cx="762000" cy="16002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3" name="Line 53"/>
          <p:cNvSpPr>
            <a:spLocks noChangeShapeType="1"/>
          </p:cNvSpPr>
          <p:nvPr/>
        </p:nvSpPr>
        <p:spPr bwMode="auto">
          <a:xfrm flipH="1" flipV="1">
            <a:off x="6858000" y="4038600"/>
            <a:ext cx="609600" cy="533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4" name="Line 54"/>
          <p:cNvSpPr>
            <a:spLocks noChangeShapeType="1"/>
          </p:cNvSpPr>
          <p:nvPr/>
        </p:nvSpPr>
        <p:spPr bwMode="auto">
          <a:xfrm>
            <a:off x="1828800" y="4572000"/>
            <a:ext cx="1600200" cy="914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5" name="Line 55"/>
          <p:cNvSpPr>
            <a:spLocks noChangeShapeType="1"/>
          </p:cNvSpPr>
          <p:nvPr/>
        </p:nvSpPr>
        <p:spPr bwMode="auto">
          <a:xfrm>
            <a:off x="685800" y="4572000"/>
            <a:ext cx="990600" cy="14478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6" name="Rectangle 56"/>
          <p:cNvSpPr>
            <a:spLocks noChangeArrowheads="1"/>
          </p:cNvSpPr>
          <p:nvPr/>
        </p:nvSpPr>
        <p:spPr bwMode="auto">
          <a:xfrm>
            <a:off x="5410200" y="2743200"/>
            <a:ext cx="1828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a:solidFill>
                  <a:schemeClr val="bg1"/>
                </a:solidFill>
              </a:rPr>
              <a:t>Working Branches</a:t>
            </a:r>
          </a:p>
        </p:txBody>
      </p:sp>
      <p:sp>
        <p:nvSpPr>
          <p:cNvPr id="277" name="Line 57"/>
          <p:cNvSpPr>
            <a:spLocks noChangeShapeType="1"/>
          </p:cNvSpPr>
          <p:nvPr/>
        </p:nvSpPr>
        <p:spPr bwMode="auto">
          <a:xfrm flipH="1" flipV="1">
            <a:off x="5181600" y="2286000"/>
            <a:ext cx="457200" cy="4572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8" name="Line 58"/>
          <p:cNvSpPr>
            <a:spLocks noChangeShapeType="1"/>
          </p:cNvSpPr>
          <p:nvPr/>
        </p:nvSpPr>
        <p:spPr bwMode="auto">
          <a:xfrm flipH="1" flipV="1">
            <a:off x="5257800" y="1828800"/>
            <a:ext cx="457200" cy="914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9" name="Rectangle 59"/>
          <p:cNvSpPr>
            <a:spLocks noChangeArrowheads="1"/>
          </p:cNvSpPr>
          <p:nvPr/>
        </p:nvSpPr>
        <p:spPr bwMode="auto">
          <a:xfrm>
            <a:off x="2133600" y="3200400"/>
            <a:ext cx="1828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solidFill>
                  <a:schemeClr val="bg1"/>
                </a:solidFill>
              </a:rPr>
              <a:t>Transactions</a:t>
            </a:r>
          </a:p>
        </p:txBody>
      </p:sp>
      <p:sp>
        <p:nvSpPr>
          <p:cNvPr id="280" name="Line 60"/>
          <p:cNvSpPr>
            <a:spLocks noChangeShapeType="1"/>
          </p:cNvSpPr>
          <p:nvPr/>
        </p:nvSpPr>
        <p:spPr bwMode="auto">
          <a:xfrm flipH="1" flipV="1">
            <a:off x="2133600" y="2667000"/>
            <a:ext cx="76200" cy="533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81" name="Line 61"/>
          <p:cNvSpPr>
            <a:spLocks noChangeShapeType="1"/>
          </p:cNvSpPr>
          <p:nvPr/>
        </p:nvSpPr>
        <p:spPr bwMode="auto">
          <a:xfrm flipV="1">
            <a:off x="3581400" y="2667000"/>
            <a:ext cx="990600" cy="533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82" name="Oval 62"/>
          <p:cNvSpPr>
            <a:spLocks noChangeArrowheads="1"/>
          </p:cNvSpPr>
          <p:nvPr/>
        </p:nvSpPr>
        <p:spPr bwMode="auto">
          <a:xfrm>
            <a:off x="4743450" y="2486025"/>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83" name="Line 63"/>
          <p:cNvSpPr>
            <a:spLocks noChangeShapeType="1"/>
          </p:cNvSpPr>
          <p:nvPr/>
        </p:nvSpPr>
        <p:spPr bwMode="auto">
          <a:xfrm>
            <a:off x="304800" y="6534680"/>
            <a:ext cx="8534400" cy="0"/>
          </a:xfrm>
          <a:prstGeom prst="line">
            <a:avLst/>
          </a:prstGeom>
          <a:noFill/>
          <a:ln w="15875">
            <a:solidFill>
              <a:schemeClr val="tx1"/>
            </a:solidFill>
            <a:prstDash val="dashDot"/>
            <a:round/>
            <a:headEnd/>
            <a:tailEnd type="triangle" w="med" len="med"/>
          </a:ln>
          <a:effectLst/>
        </p:spPr>
        <p:txBody>
          <a:bodyPr/>
          <a:lstStyle/>
          <a:p>
            <a:endParaRPr lang="en-US" sz="1400">
              <a:solidFill>
                <a:schemeClr val="bg1"/>
              </a:solidFill>
            </a:endParaRPr>
          </a:p>
        </p:txBody>
      </p:sp>
      <p:sp>
        <p:nvSpPr>
          <p:cNvPr id="284" name="Text Box 64"/>
          <p:cNvSpPr txBox="1">
            <a:spLocks noChangeArrowheads="1"/>
          </p:cNvSpPr>
          <p:nvPr/>
        </p:nvSpPr>
        <p:spPr bwMode="auto">
          <a:xfrm>
            <a:off x="457200" y="6229880"/>
            <a:ext cx="825803" cy="307777"/>
          </a:xfrm>
          <a:prstGeom prst="rect">
            <a:avLst/>
          </a:prstGeom>
          <a:noFill/>
          <a:ln w="9525">
            <a:noFill/>
            <a:miter lim="800000"/>
            <a:headEnd/>
            <a:tailEnd/>
          </a:ln>
          <a:effectLst/>
        </p:spPr>
        <p:txBody>
          <a:bodyPr wrap="none">
            <a:spAutoFit/>
          </a:bodyPr>
          <a:lstStyle/>
          <a:p>
            <a:r>
              <a:rPr lang="en-US" sz="1400">
                <a:solidFill>
                  <a:schemeClr val="bg1"/>
                </a:solidFill>
              </a:rPr>
              <a:t>Time </a:t>
            </a:r>
            <a:r>
              <a:rPr lang="en-US" sz="1400">
                <a:solidFill>
                  <a:schemeClr val="bg1"/>
                </a:solidFill>
                <a:sym typeface="Wingdings" pitchFamily="2" charset="2"/>
              </a:rPr>
              <a:t></a:t>
            </a:r>
            <a:endParaRPr lang="en-US" sz="1400">
              <a:solidFill>
                <a:schemeClr val="bg1"/>
              </a:solidFill>
            </a:endParaRPr>
          </a:p>
        </p:txBody>
      </p:sp>
      <p:sp>
        <p:nvSpPr>
          <p:cNvPr id="285" name="Freeform 65"/>
          <p:cNvSpPr>
            <a:spLocks/>
          </p:cNvSpPr>
          <p:nvPr/>
        </p:nvSpPr>
        <p:spPr bwMode="auto">
          <a:xfrm>
            <a:off x="6629400" y="34290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86" name="Freeform 66"/>
          <p:cNvSpPr>
            <a:spLocks/>
          </p:cNvSpPr>
          <p:nvPr/>
        </p:nvSpPr>
        <p:spPr bwMode="auto">
          <a:xfrm>
            <a:off x="6705600" y="45720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87" name="Freeform 67"/>
          <p:cNvSpPr>
            <a:spLocks/>
          </p:cNvSpPr>
          <p:nvPr/>
        </p:nvSpPr>
        <p:spPr bwMode="auto">
          <a:xfrm rot="10800000">
            <a:off x="7391400" y="3724275"/>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a:lstStyle/>
          <a:p>
            <a:endParaRPr lang="en-US" sz="1400">
              <a:solidFill>
                <a:schemeClr val="bg1"/>
              </a:solidFill>
            </a:endParaRPr>
          </a:p>
        </p:txBody>
      </p:sp>
      <p:sp>
        <p:nvSpPr>
          <p:cNvPr id="288" name="Freeform 68"/>
          <p:cNvSpPr>
            <a:spLocks/>
          </p:cNvSpPr>
          <p:nvPr/>
        </p:nvSpPr>
        <p:spPr bwMode="auto">
          <a:xfrm rot="10800000">
            <a:off x="7467600" y="48768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a:lstStyle/>
          <a:p>
            <a:endParaRPr lang="en-US" sz="1400">
              <a:solidFill>
                <a:schemeClr val="bg1"/>
              </a:solidFill>
            </a:endParaRPr>
          </a:p>
        </p:txBody>
      </p:sp>
      <p:sp>
        <p:nvSpPr>
          <p:cNvPr id="289" name="AutoShape 71"/>
          <p:cNvSpPr>
            <a:spLocks/>
          </p:cNvSpPr>
          <p:nvPr/>
        </p:nvSpPr>
        <p:spPr bwMode="auto">
          <a:xfrm>
            <a:off x="3962400" y="1752600"/>
            <a:ext cx="304800" cy="685800"/>
          </a:xfrm>
          <a:prstGeom prst="leftBrace">
            <a:avLst>
              <a:gd name="adj1" fmla="val 18750"/>
              <a:gd name="adj2" fmla="val 50000"/>
            </a:avLst>
          </a:prstGeom>
          <a:noFill/>
          <a:ln w="9525">
            <a:solidFill>
              <a:schemeClr val="tx1"/>
            </a:solidFill>
            <a:round/>
            <a:headEnd/>
            <a:tailEnd/>
          </a:ln>
          <a:effectLst/>
        </p:spPr>
        <p:txBody>
          <a:bodyPr wrap="none" anchor="ctr"/>
          <a:lstStyle/>
          <a:p>
            <a:endParaRPr lang="en-US" sz="1400">
              <a:solidFill>
                <a:schemeClr val="bg1"/>
              </a:solidFill>
            </a:endParaRPr>
          </a:p>
        </p:txBody>
      </p:sp>
      <p:sp>
        <p:nvSpPr>
          <p:cNvPr id="291" name="AutoShape 73"/>
          <p:cNvSpPr>
            <a:spLocks/>
          </p:cNvSpPr>
          <p:nvPr/>
        </p:nvSpPr>
        <p:spPr bwMode="auto">
          <a:xfrm rot="5400000">
            <a:off x="5676900" y="76200"/>
            <a:ext cx="304800" cy="2895600"/>
          </a:xfrm>
          <a:prstGeom prst="leftBrace">
            <a:avLst>
              <a:gd name="adj1" fmla="val 79167"/>
              <a:gd name="adj2" fmla="val 50000"/>
            </a:avLst>
          </a:prstGeom>
          <a:noFill/>
          <a:ln w="9525">
            <a:solidFill>
              <a:schemeClr val="tx1"/>
            </a:solidFill>
            <a:round/>
            <a:headEnd/>
            <a:tailEnd/>
          </a:ln>
          <a:effectLst/>
        </p:spPr>
        <p:txBody>
          <a:bodyPr wrap="none" anchor="ctr"/>
          <a:lstStyle/>
          <a:p>
            <a:endParaRPr lang="en-US" sz="1400">
              <a:solidFill>
                <a:schemeClr val="bg1"/>
              </a:solidFill>
            </a:endParaRPr>
          </a:p>
        </p:txBody>
      </p:sp>
      <p:sp>
        <p:nvSpPr>
          <p:cNvPr id="293" name="Rectangle 78"/>
          <p:cNvSpPr>
            <a:spLocks noChangeArrowheads="1"/>
          </p:cNvSpPr>
          <p:nvPr/>
        </p:nvSpPr>
        <p:spPr bwMode="auto">
          <a:xfrm>
            <a:off x="4648200" y="1066800"/>
            <a:ext cx="2514600" cy="2952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a:solidFill>
                  <a:schemeClr val="bg1"/>
                </a:solidFill>
              </a:rPr>
              <a:t>Edit </a:t>
            </a:r>
            <a:r>
              <a:rPr lang="en-US" sz="1400" dirty="0" smtClean="0">
                <a:solidFill>
                  <a:schemeClr val="bg1"/>
                </a:solidFill>
              </a:rPr>
              <a:t> Artifacts / Change </a:t>
            </a:r>
            <a:r>
              <a:rPr lang="en-US" sz="1400" dirty="0">
                <a:solidFill>
                  <a:schemeClr val="bg1"/>
                </a:solidFill>
              </a:rPr>
              <a:t>Report</a:t>
            </a:r>
          </a:p>
        </p:txBody>
      </p:sp>
      <p:sp>
        <p:nvSpPr>
          <p:cNvPr id="296" name="Rectangle 84"/>
          <p:cNvSpPr>
            <a:spLocks noChangeArrowheads="1"/>
          </p:cNvSpPr>
          <p:nvPr/>
        </p:nvSpPr>
        <p:spPr bwMode="auto">
          <a:xfrm>
            <a:off x="7467600" y="43434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Introduce</a:t>
            </a:r>
            <a:endParaRPr lang="en-US" sz="1400" dirty="0">
              <a:solidFill>
                <a:schemeClr val="bg1"/>
              </a:solidFill>
            </a:endParaRPr>
          </a:p>
        </p:txBody>
      </p:sp>
      <p:sp>
        <p:nvSpPr>
          <p:cNvPr id="297" name="Oval 85"/>
          <p:cNvSpPr>
            <a:spLocks noChangeArrowheads="1"/>
          </p:cNvSpPr>
          <p:nvPr/>
        </p:nvSpPr>
        <p:spPr bwMode="auto">
          <a:xfrm>
            <a:off x="2543175" y="2486025"/>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98" name="Line 86"/>
          <p:cNvSpPr>
            <a:spLocks noChangeShapeType="1"/>
          </p:cNvSpPr>
          <p:nvPr/>
        </p:nvSpPr>
        <p:spPr bwMode="auto">
          <a:xfrm flipH="1" flipV="1">
            <a:off x="2590800" y="2590800"/>
            <a:ext cx="152400" cy="6096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99" name="Line 87"/>
          <p:cNvSpPr>
            <a:spLocks noChangeShapeType="1"/>
          </p:cNvSpPr>
          <p:nvPr/>
        </p:nvSpPr>
        <p:spPr bwMode="auto">
          <a:xfrm flipV="1">
            <a:off x="2286000" y="4038600"/>
            <a:ext cx="1524000" cy="2286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00" name="Line 88"/>
          <p:cNvSpPr>
            <a:spLocks noChangeShapeType="1"/>
          </p:cNvSpPr>
          <p:nvPr/>
        </p:nvSpPr>
        <p:spPr bwMode="auto">
          <a:xfrm flipV="1">
            <a:off x="8001000" y="2514600"/>
            <a:ext cx="0" cy="1219200"/>
          </a:xfrm>
          <a:prstGeom prst="line">
            <a:avLst/>
          </a:prstGeom>
          <a:noFill/>
          <a:ln w="25400" cmpd="sng">
            <a:solidFill>
              <a:schemeClr val="tx1"/>
            </a:solidFill>
            <a:prstDash val="solid"/>
            <a:round/>
            <a:headEnd type="arrow" w="med" len="med"/>
            <a:tailEnd/>
          </a:ln>
          <a:effectLst/>
        </p:spPr>
        <p:txBody>
          <a:bodyPr/>
          <a:lstStyle/>
          <a:p>
            <a:endParaRPr lang="en-US" sz="1400">
              <a:solidFill>
                <a:schemeClr val="bg1"/>
              </a:solidFill>
            </a:endParaRPr>
          </a:p>
        </p:txBody>
      </p:sp>
      <p:sp>
        <p:nvSpPr>
          <p:cNvPr id="302" name="Line 90"/>
          <p:cNvSpPr>
            <a:spLocks noChangeShapeType="1"/>
          </p:cNvSpPr>
          <p:nvPr/>
        </p:nvSpPr>
        <p:spPr bwMode="auto">
          <a:xfrm flipV="1">
            <a:off x="7315200" y="4876800"/>
            <a:ext cx="0" cy="762000"/>
          </a:xfrm>
          <a:prstGeom prst="line">
            <a:avLst/>
          </a:prstGeom>
          <a:noFill/>
          <a:ln w="25400">
            <a:solidFill>
              <a:schemeClr val="tx1"/>
            </a:solidFill>
            <a:prstDash val="sysDot"/>
            <a:round/>
            <a:headEnd type="arrow" w="med" len="med"/>
            <a:tailEnd/>
          </a:ln>
          <a:effectLst/>
        </p:spPr>
        <p:txBody>
          <a:bodyPr/>
          <a:lstStyle/>
          <a:p>
            <a:endParaRPr lang="en-US" sz="1400">
              <a:solidFill>
                <a:schemeClr val="bg1"/>
              </a:solidFill>
            </a:endParaRPr>
          </a:p>
        </p:txBody>
      </p:sp>
      <p:sp>
        <p:nvSpPr>
          <p:cNvPr id="303" name="Freeform 91"/>
          <p:cNvSpPr>
            <a:spLocks/>
          </p:cNvSpPr>
          <p:nvPr/>
        </p:nvSpPr>
        <p:spPr bwMode="auto">
          <a:xfrm>
            <a:off x="6553200" y="53340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305" name="Line 98"/>
          <p:cNvSpPr>
            <a:spLocks noChangeShapeType="1"/>
          </p:cNvSpPr>
          <p:nvPr/>
        </p:nvSpPr>
        <p:spPr bwMode="auto">
          <a:xfrm>
            <a:off x="2286000" y="4419600"/>
            <a:ext cx="1524000" cy="3810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06" name="Text Box 12"/>
          <p:cNvSpPr txBox="1">
            <a:spLocks noChangeArrowheads="1"/>
          </p:cNvSpPr>
          <p:nvPr/>
        </p:nvSpPr>
        <p:spPr bwMode="auto">
          <a:xfrm>
            <a:off x="4114800" y="3386984"/>
            <a:ext cx="2424062" cy="307777"/>
          </a:xfrm>
          <a:prstGeom prst="rect">
            <a:avLst/>
          </a:prstGeom>
          <a:noFill/>
          <a:ln w="9525">
            <a:noFill/>
            <a:miter lim="800000"/>
            <a:headEnd/>
            <a:tailEnd/>
          </a:ln>
          <a:effectLst/>
        </p:spPr>
        <p:txBody>
          <a:bodyPr wrap="none">
            <a:spAutoFit/>
          </a:bodyPr>
          <a:lstStyle/>
          <a:p>
            <a:r>
              <a:rPr lang="en-US" sz="1400" dirty="0" smtClean="0">
                <a:solidFill>
                  <a:schemeClr val="bg1"/>
                </a:solidFill>
              </a:rPr>
              <a:t>Flag Ship Program – Build 2</a:t>
            </a:r>
          </a:p>
        </p:txBody>
      </p:sp>
      <p:sp>
        <p:nvSpPr>
          <p:cNvPr id="307" name="Text Box 12"/>
          <p:cNvSpPr txBox="1">
            <a:spLocks noChangeArrowheads="1"/>
          </p:cNvSpPr>
          <p:nvPr/>
        </p:nvSpPr>
        <p:spPr bwMode="auto">
          <a:xfrm>
            <a:off x="3962400" y="3886200"/>
            <a:ext cx="2424062" cy="307777"/>
          </a:xfrm>
          <a:prstGeom prst="rect">
            <a:avLst/>
          </a:prstGeom>
          <a:noFill/>
          <a:ln w="9525">
            <a:noFill/>
            <a:miter lim="800000"/>
            <a:headEnd/>
            <a:tailEnd/>
          </a:ln>
          <a:effectLst/>
        </p:spPr>
        <p:txBody>
          <a:bodyPr wrap="none">
            <a:spAutoFit/>
          </a:bodyPr>
          <a:lstStyle/>
          <a:p>
            <a:r>
              <a:rPr lang="en-US" sz="1400" dirty="0" smtClean="0">
                <a:solidFill>
                  <a:schemeClr val="bg1"/>
                </a:solidFill>
              </a:rPr>
              <a:t>Flag Ship Program – Build 3</a:t>
            </a:r>
          </a:p>
        </p:txBody>
      </p:sp>
      <p:sp>
        <p:nvSpPr>
          <p:cNvPr id="308" name="Line 88"/>
          <p:cNvSpPr>
            <a:spLocks noChangeShapeType="1"/>
          </p:cNvSpPr>
          <p:nvPr/>
        </p:nvSpPr>
        <p:spPr bwMode="auto">
          <a:xfrm flipV="1">
            <a:off x="6858000" y="3733800"/>
            <a:ext cx="0" cy="838200"/>
          </a:xfrm>
          <a:prstGeom prst="line">
            <a:avLst/>
          </a:prstGeom>
          <a:noFill/>
          <a:ln w="25400">
            <a:solidFill>
              <a:schemeClr val="tx1"/>
            </a:solidFill>
            <a:prstDash val="sysDot"/>
            <a:round/>
            <a:headEnd type="arrow" w="med" len="med"/>
            <a:tailEnd/>
          </a:ln>
          <a:effectLst/>
        </p:spPr>
        <p:txBody>
          <a:bodyPr/>
          <a:lstStyle/>
          <a:p>
            <a:endParaRPr lang="en-US" sz="1400">
              <a:solidFill>
                <a:schemeClr val="bg1"/>
              </a:solidFill>
            </a:endParaRPr>
          </a:p>
        </p:txBody>
      </p:sp>
      <p:sp>
        <p:nvSpPr>
          <p:cNvPr id="309" name="Oval 40"/>
          <p:cNvSpPr>
            <a:spLocks noChangeArrowheads="1"/>
          </p:cNvSpPr>
          <p:nvPr/>
        </p:nvSpPr>
        <p:spPr bwMode="auto">
          <a:xfrm>
            <a:off x="685800" y="6053984"/>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310" name="Oval 40"/>
          <p:cNvSpPr>
            <a:spLocks noChangeArrowheads="1"/>
          </p:cNvSpPr>
          <p:nvPr/>
        </p:nvSpPr>
        <p:spPr bwMode="auto">
          <a:xfrm>
            <a:off x="914400" y="6053984"/>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311" name="Oval 40"/>
          <p:cNvSpPr>
            <a:spLocks noChangeArrowheads="1"/>
          </p:cNvSpPr>
          <p:nvPr/>
        </p:nvSpPr>
        <p:spPr bwMode="auto">
          <a:xfrm>
            <a:off x="1188586" y="6069648"/>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312" name="Oval 40"/>
          <p:cNvSpPr>
            <a:spLocks noChangeArrowheads="1"/>
          </p:cNvSpPr>
          <p:nvPr/>
        </p:nvSpPr>
        <p:spPr bwMode="auto">
          <a:xfrm>
            <a:off x="1417186" y="6069648"/>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313" name="Rectangle 78"/>
          <p:cNvSpPr>
            <a:spLocks noChangeArrowheads="1"/>
          </p:cNvSpPr>
          <p:nvPr/>
        </p:nvSpPr>
        <p:spPr bwMode="auto">
          <a:xfrm>
            <a:off x="2590800" y="1828800"/>
            <a:ext cx="1371600" cy="2952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Create Branch</a:t>
            </a:r>
            <a:endParaRPr lang="en-US" sz="1400" dirty="0">
              <a:solidFill>
                <a:schemeClr val="bg1"/>
              </a:solidFill>
            </a:endParaRPr>
          </a:p>
        </p:txBody>
      </p:sp>
      <p:sp>
        <p:nvSpPr>
          <p:cNvPr id="314" name="Rectangle 78"/>
          <p:cNvSpPr>
            <a:spLocks noChangeArrowheads="1"/>
          </p:cNvSpPr>
          <p:nvPr/>
        </p:nvSpPr>
        <p:spPr bwMode="auto">
          <a:xfrm>
            <a:off x="7620000" y="2133600"/>
            <a:ext cx="1371600" cy="2952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Commit</a:t>
            </a:r>
            <a:endParaRPr lang="en-US" sz="1400" dirty="0">
              <a:solidFill>
                <a:schemeClr val="bg1"/>
              </a:solidFill>
            </a:endParaRPr>
          </a:p>
        </p:txBody>
      </p:sp>
      <p:sp>
        <p:nvSpPr>
          <p:cNvPr id="315" name="Rectangle 78"/>
          <p:cNvSpPr>
            <a:spLocks noChangeArrowheads="1"/>
          </p:cNvSpPr>
          <p:nvPr/>
        </p:nvSpPr>
        <p:spPr bwMode="auto">
          <a:xfrm>
            <a:off x="7620000" y="1295400"/>
            <a:ext cx="1371600" cy="2952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Merge</a:t>
            </a:r>
          </a:p>
        </p:txBody>
      </p:sp>
      <p:sp>
        <p:nvSpPr>
          <p:cNvPr id="316" name="Line 57"/>
          <p:cNvSpPr>
            <a:spLocks noChangeShapeType="1"/>
          </p:cNvSpPr>
          <p:nvPr/>
        </p:nvSpPr>
        <p:spPr bwMode="auto">
          <a:xfrm flipH="1">
            <a:off x="7391400" y="1371600"/>
            <a:ext cx="228600" cy="3810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17" name="Line 57"/>
          <p:cNvSpPr>
            <a:spLocks noChangeShapeType="1"/>
          </p:cNvSpPr>
          <p:nvPr/>
        </p:nvSpPr>
        <p:spPr bwMode="auto">
          <a:xfrm flipH="1">
            <a:off x="7391400" y="2286000"/>
            <a:ext cx="228600" cy="152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18" name="Line 57"/>
          <p:cNvSpPr>
            <a:spLocks noChangeShapeType="1"/>
          </p:cNvSpPr>
          <p:nvPr/>
        </p:nvSpPr>
        <p:spPr bwMode="auto">
          <a:xfrm>
            <a:off x="6781800" y="3124200"/>
            <a:ext cx="152400" cy="2286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19" name="Line 53"/>
          <p:cNvSpPr>
            <a:spLocks noChangeShapeType="1"/>
          </p:cNvSpPr>
          <p:nvPr/>
        </p:nvSpPr>
        <p:spPr bwMode="auto">
          <a:xfrm flipH="1">
            <a:off x="7391400" y="4724400"/>
            <a:ext cx="228600" cy="4572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User-definable Data Model</a:t>
            </a:r>
            <a:br>
              <a:rPr lang="en-US" dirty="0" smtClean="0"/>
            </a:b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
        <p:nvSpPr>
          <p:cNvPr id="5" name="Rectangle 2"/>
          <p:cNvSpPr>
            <a:spLocks noChangeArrowheads="1"/>
          </p:cNvSpPr>
          <p:nvPr/>
        </p:nvSpPr>
        <p:spPr bwMode="auto">
          <a:xfrm>
            <a:off x="381000" y="2667000"/>
            <a:ext cx="2514600" cy="2286000"/>
          </a:xfrm>
          <a:prstGeom prst="rect">
            <a:avLst/>
          </a:prstGeom>
          <a:solidFill>
            <a:srgbClr val="FFFF99"/>
          </a:solidFill>
          <a:ln w="25400" algn="ctr">
            <a:solidFill>
              <a:srgbClr val="000000"/>
            </a:solidFill>
            <a:miter lim="800000"/>
            <a:headEnd/>
            <a:tailEnd/>
          </a:ln>
          <a:effectLst/>
        </p:spPr>
        <p:txBody>
          <a:bodyPr/>
          <a:lstStyle/>
          <a:p>
            <a:r>
              <a:rPr lang="en-US" sz="1600">
                <a:latin typeface="Times New Roman" pitchFamily="18" charset="0"/>
              </a:rPr>
              <a:t>Software Requirement</a:t>
            </a:r>
          </a:p>
          <a:p>
            <a:endParaRPr lang="en-US" sz="1600">
              <a:latin typeface="Times New Roman" pitchFamily="18" charset="0"/>
            </a:endParaRPr>
          </a:p>
          <a:p>
            <a:r>
              <a:rPr lang="en-US" sz="1600">
                <a:latin typeface="Times New Roman" pitchFamily="18" charset="0"/>
              </a:rPr>
              <a:t>Name:  Display Versions</a:t>
            </a:r>
          </a:p>
          <a:p>
            <a:r>
              <a:rPr lang="en-US" sz="1600">
                <a:latin typeface="Times New Roman" pitchFamily="18" charset="0"/>
              </a:rPr>
              <a:t>Design Assurance Level: E</a:t>
            </a:r>
          </a:p>
          <a:p>
            <a:r>
              <a:rPr lang="en-US" sz="1600">
                <a:latin typeface="Times New Roman" pitchFamily="18" charset="0"/>
              </a:rPr>
              <a:t>Paragraph number: 1.1</a:t>
            </a:r>
          </a:p>
        </p:txBody>
      </p:sp>
      <p:sp>
        <p:nvSpPr>
          <p:cNvPr id="6" name="Rectangle 3"/>
          <p:cNvSpPr>
            <a:spLocks noChangeArrowheads="1"/>
          </p:cNvSpPr>
          <p:nvPr/>
        </p:nvSpPr>
        <p:spPr bwMode="auto">
          <a:xfrm>
            <a:off x="6400800" y="2667000"/>
            <a:ext cx="2133600" cy="2286000"/>
          </a:xfrm>
          <a:prstGeom prst="rect">
            <a:avLst/>
          </a:prstGeom>
          <a:solidFill>
            <a:srgbClr val="FFFF99"/>
          </a:solidFill>
          <a:ln w="25400" algn="ctr">
            <a:solidFill>
              <a:srgbClr val="000000"/>
            </a:solidFill>
            <a:miter lim="800000"/>
            <a:headEnd/>
            <a:tailEnd/>
          </a:ln>
          <a:effectLst/>
        </p:spPr>
        <p:txBody>
          <a:bodyPr/>
          <a:lstStyle/>
          <a:p>
            <a:r>
              <a:rPr lang="en-US" sz="1600">
                <a:latin typeface="Times New Roman" pitchFamily="18" charset="0"/>
              </a:rPr>
              <a:t>Test Unit</a:t>
            </a:r>
          </a:p>
          <a:p>
            <a:endParaRPr lang="en-US" sz="1600">
              <a:latin typeface="Times New Roman" pitchFamily="18" charset="0"/>
            </a:endParaRPr>
          </a:p>
          <a:p>
            <a:r>
              <a:rPr lang="en-US" sz="1600">
                <a:latin typeface="Times New Roman" pitchFamily="18" charset="0"/>
              </a:rPr>
              <a:t>Name:  VersionTester</a:t>
            </a:r>
          </a:p>
          <a:p>
            <a:r>
              <a:rPr lang="en-US" sz="1600">
                <a:latin typeface="Times New Roman" pitchFamily="18" charset="0"/>
              </a:rPr>
              <a:t>Source:  &lt;source code&gt;</a:t>
            </a:r>
          </a:p>
        </p:txBody>
      </p:sp>
      <p:cxnSp>
        <p:nvCxnSpPr>
          <p:cNvPr id="7" name="AutoShape 4"/>
          <p:cNvCxnSpPr>
            <a:cxnSpLocks noChangeShapeType="1"/>
          </p:cNvCxnSpPr>
          <p:nvPr/>
        </p:nvCxnSpPr>
        <p:spPr bwMode="auto">
          <a:xfrm>
            <a:off x="2895600" y="4038600"/>
            <a:ext cx="3479800" cy="0"/>
          </a:xfrm>
          <a:prstGeom prst="straightConnector1">
            <a:avLst/>
          </a:prstGeom>
          <a:noFill/>
          <a:ln w="9525">
            <a:solidFill>
              <a:schemeClr val="bg1"/>
            </a:solidFill>
            <a:round/>
            <a:headEnd type="triangle" w="med" len="med"/>
            <a:tailEnd type="triangle" w="med" len="med"/>
          </a:ln>
          <a:effectLst/>
        </p:spPr>
      </p:cxnSp>
      <p:sp>
        <p:nvSpPr>
          <p:cNvPr id="8" name="Text Box 5"/>
          <p:cNvSpPr txBox="1">
            <a:spLocks noChangeArrowheads="1"/>
          </p:cNvSpPr>
          <p:nvPr/>
        </p:nvSpPr>
        <p:spPr bwMode="auto">
          <a:xfrm>
            <a:off x="3733800" y="3657600"/>
            <a:ext cx="1600200" cy="336550"/>
          </a:xfrm>
          <a:prstGeom prst="rect">
            <a:avLst/>
          </a:prstGeom>
          <a:noFill/>
          <a:ln w="9525">
            <a:noFill/>
            <a:miter lim="800000"/>
            <a:headEnd/>
            <a:tailEnd/>
          </a:ln>
          <a:effectLst/>
        </p:spPr>
        <p:txBody>
          <a:bodyPr>
            <a:spAutoFit/>
          </a:bodyPr>
          <a:lstStyle/>
          <a:p>
            <a:pPr algn="ctr">
              <a:spcBef>
                <a:spcPct val="50000"/>
              </a:spcBef>
            </a:pPr>
            <a:r>
              <a:rPr lang="en-US" sz="1600">
                <a:solidFill>
                  <a:schemeClr val="bg1"/>
                </a:solidFill>
              </a:rPr>
              <a:t>Verification</a:t>
            </a:r>
          </a:p>
        </p:txBody>
      </p:sp>
      <p:sp>
        <p:nvSpPr>
          <p:cNvPr id="9" name="Line 7"/>
          <p:cNvSpPr>
            <a:spLocks noChangeShapeType="1"/>
          </p:cNvSpPr>
          <p:nvPr/>
        </p:nvSpPr>
        <p:spPr bwMode="auto">
          <a:xfrm flipH="1">
            <a:off x="2286000" y="1981200"/>
            <a:ext cx="1600200" cy="533400"/>
          </a:xfrm>
          <a:prstGeom prst="line">
            <a:avLst/>
          </a:prstGeom>
          <a:noFill/>
          <a:ln w="25400">
            <a:solidFill>
              <a:schemeClr val="bg1"/>
            </a:solidFill>
            <a:round/>
            <a:headEnd/>
            <a:tailEnd type="triangle" w="med" len="med"/>
          </a:ln>
          <a:effectLst/>
        </p:spPr>
        <p:txBody>
          <a:bodyPr/>
          <a:lstStyle/>
          <a:p>
            <a:endParaRPr lang="en-US"/>
          </a:p>
        </p:txBody>
      </p:sp>
      <p:sp>
        <p:nvSpPr>
          <p:cNvPr id="10" name="Text Box 8"/>
          <p:cNvSpPr txBox="1">
            <a:spLocks noChangeArrowheads="1"/>
          </p:cNvSpPr>
          <p:nvPr/>
        </p:nvSpPr>
        <p:spPr bwMode="auto">
          <a:xfrm>
            <a:off x="4114800" y="1676400"/>
            <a:ext cx="973138" cy="396875"/>
          </a:xfrm>
          <a:prstGeom prst="rect">
            <a:avLst/>
          </a:prstGeom>
          <a:noFill/>
          <a:ln w="9525">
            <a:noFill/>
            <a:miter lim="800000"/>
            <a:headEnd/>
            <a:tailEnd/>
          </a:ln>
          <a:effectLst/>
        </p:spPr>
        <p:txBody>
          <a:bodyPr wrap="none">
            <a:spAutoFit/>
          </a:bodyPr>
          <a:lstStyle/>
          <a:p>
            <a:r>
              <a:rPr lang="en-US" sz="2000">
                <a:solidFill>
                  <a:schemeClr val="bg1"/>
                </a:solidFill>
              </a:rPr>
              <a:t>Artifact</a:t>
            </a:r>
          </a:p>
        </p:txBody>
      </p:sp>
      <p:sp>
        <p:nvSpPr>
          <p:cNvPr id="11" name="Line 9"/>
          <p:cNvSpPr>
            <a:spLocks noChangeShapeType="1"/>
          </p:cNvSpPr>
          <p:nvPr/>
        </p:nvSpPr>
        <p:spPr bwMode="auto">
          <a:xfrm flipV="1">
            <a:off x="4191000" y="4191000"/>
            <a:ext cx="304800" cy="609600"/>
          </a:xfrm>
          <a:prstGeom prst="line">
            <a:avLst/>
          </a:prstGeom>
          <a:noFill/>
          <a:ln w="25400">
            <a:solidFill>
              <a:schemeClr val="bg1"/>
            </a:solidFill>
            <a:round/>
            <a:headEnd/>
            <a:tailEnd type="triangle" w="med" len="med"/>
          </a:ln>
          <a:effectLst/>
        </p:spPr>
        <p:txBody>
          <a:bodyPr/>
          <a:lstStyle/>
          <a:p>
            <a:endParaRPr lang="en-US"/>
          </a:p>
        </p:txBody>
      </p:sp>
      <p:sp>
        <p:nvSpPr>
          <p:cNvPr id="12" name="Text Box 10"/>
          <p:cNvSpPr txBox="1">
            <a:spLocks noChangeArrowheads="1"/>
          </p:cNvSpPr>
          <p:nvPr/>
        </p:nvSpPr>
        <p:spPr bwMode="auto">
          <a:xfrm>
            <a:off x="3962400" y="4800600"/>
            <a:ext cx="1117600" cy="396875"/>
          </a:xfrm>
          <a:prstGeom prst="rect">
            <a:avLst/>
          </a:prstGeom>
          <a:noFill/>
          <a:ln w="9525">
            <a:noFill/>
            <a:miter lim="800000"/>
            <a:headEnd/>
            <a:tailEnd/>
          </a:ln>
          <a:effectLst/>
        </p:spPr>
        <p:txBody>
          <a:bodyPr wrap="none">
            <a:spAutoFit/>
          </a:bodyPr>
          <a:lstStyle/>
          <a:p>
            <a:r>
              <a:rPr lang="en-US" sz="2000">
                <a:solidFill>
                  <a:schemeClr val="bg1"/>
                </a:solidFill>
              </a:rPr>
              <a:t>Relation</a:t>
            </a:r>
          </a:p>
        </p:txBody>
      </p:sp>
      <p:sp>
        <p:nvSpPr>
          <p:cNvPr id="13" name="Text Box 11"/>
          <p:cNvSpPr txBox="1">
            <a:spLocks noChangeArrowheads="1"/>
          </p:cNvSpPr>
          <p:nvPr/>
        </p:nvSpPr>
        <p:spPr bwMode="auto">
          <a:xfrm>
            <a:off x="4038600" y="2895600"/>
            <a:ext cx="1128713" cy="396875"/>
          </a:xfrm>
          <a:prstGeom prst="rect">
            <a:avLst/>
          </a:prstGeom>
          <a:noFill/>
          <a:ln w="9525">
            <a:noFill/>
            <a:miter lim="800000"/>
            <a:headEnd/>
            <a:tailEnd/>
          </a:ln>
          <a:effectLst/>
        </p:spPr>
        <p:txBody>
          <a:bodyPr wrap="none">
            <a:spAutoFit/>
          </a:bodyPr>
          <a:lstStyle/>
          <a:p>
            <a:r>
              <a:rPr lang="en-US" sz="2000">
                <a:solidFill>
                  <a:schemeClr val="bg1"/>
                </a:solidFill>
              </a:rPr>
              <a:t>Attribute</a:t>
            </a:r>
          </a:p>
        </p:txBody>
      </p:sp>
      <p:sp>
        <p:nvSpPr>
          <p:cNvPr id="14" name="Line 12"/>
          <p:cNvSpPr>
            <a:spLocks noChangeShapeType="1"/>
          </p:cNvSpPr>
          <p:nvPr/>
        </p:nvSpPr>
        <p:spPr bwMode="auto">
          <a:xfrm>
            <a:off x="5257800" y="1981200"/>
            <a:ext cx="1447800" cy="609600"/>
          </a:xfrm>
          <a:prstGeom prst="line">
            <a:avLst/>
          </a:prstGeom>
          <a:noFill/>
          <a:ln w="25400">
            <a:solidFill>
              <a:schemeClr val="bg1"/>
            </a:solidFill>
            <a:round/>
            <a:headEnd/>
            <a:tailEnd type="triangle" w="med" len="med"/>
          </a:ln>
          <a:effectLst/>
        </p:spPr>
        <p:txBody>
          <a:bodyPr/>
          <a:lstStyle/>
          <a:p>
            <a:endParaRPr lang="en-US"/>
          </a:p>
        </p:txBody>
      </p:sp>
      <p:sp>
        <p:nvSpPr>
          <p:cNvPr id="15" name="Line 13"/>
          <p:cNvSpPr>
            <a:spLocks noChangeShapeType="1"/>
          </p:cNvSpPr>
          <p:nvPr/>
        </p:nvSpPr>
        <p:spPr bwMode="auto">
          <a:xfrm>
            <a:off x="5181600" y="3124200"/>
            <a:ext cx="1143000" cy="457200"/>
          </a:xfrm>
          <a:prstGeom prst="line">
            <a:avLst/>
          </a:prstGeom>
          <a:noFill/>
          <a:ln w="25400">
            <a:solidFill>
              <a:schemeClr val="bg1"/>
            </a:solidFill>
            <a:round/>
            <a:headEnd/>
            <a:tailEnd type="triangle" w="med" len="med"/>
          </a:ln>
          <a:effectLst/>
        </p:spPr>
        <p:txBody>
          <a:bodyPr/>
          <a:lstStyle/>
          <a:p>
            <a:endParaRPr lang="en-US"/>
          </a:p>
        </p:txBody>
      </p:sp>
      <p:sp>
        <p:nvSpPr>
          <p:cNvPr id="16" name="Line 14"/>
          <p:cNvSpPr>
            <a:spLocks noChangeShapeType="1"/>
          </p:cNvSpPr>
          <p:nvPr/>
        </p:nvSpPr>
        <p:spPr bwMode="auto">
          <a:xfrm>
            <a:off x="5181600" y="3124200"/>
            <a:ext cx="1143000" cy="228600"/>
          </a:xfrm>
          <a:prstGeom prst="line">
            <a:avLst/>
          </a:prstGeom>
          <a:noFill/>
          <a:ln w="25400">
            <a:solidFill>
              <a:schemeClr val="bg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3977</TotalTime>
  <Words>1719</Words>
  <Application>Microsoft Office PowerPoint</Application>
  <PresentationFormat>On-screen Show (4:3)</PresentationFormat>
  <Paragraphs>398</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Default Design</vt:lpstr>
      <vt:lpstr>The Cure for Your Disconnected Toolset Headache </vt:lpstr>
      <vt:lpstr>Disconnected Toolset Headache</vt:lpstr>
      <vt:lpstr>V-Model / Systems Engineering</vt:lpstr>
      <vt:lpstr>Eclipse Foundation</vt:lpstr>
      <vt:lpstr>Applications / Extensible Framework </vt:lpstr>
      <vt:lpstr>OSEE Architecture</vt:lpstr>
      <vt:lpstr>Systems Engineering Data Model</vt:lpstr>
      <vt:lpstr>Manage Variants / Product Lines</vt:lpstr>
      <vt:lpstr>Simple, User-definable Data Model </vt:lpstr>
      <vt:lpstr>Transaction-Based Revision Control</vt:lpstr>
      <vt:lpstr>Safety and Mission Critical Systems</vt:lpstr>
      <vt:lpstr>Slide 12</vt:lpstr>
      <vt:lpstr>Integrated Process and Workflow</vt:lpstr>
      <vt:lpstr>Integrated Metrics and Project Planning</vt:lpstr>
      <vt:lpstr>Slide 15</vt:lpstr>
      <vt:lpstr>OSEE Test Environment</vt:lpstr>
      <vt:lpstr>OSEE Application Framework</vt:lpstr>
      <vt:lpstr>Developing in a More Integrated Way </vt:lpstr>
      <vt:lpstr>Key Project Activities and Timeline </vt:lpstr>
      <vt:lpstr>Why OSEE? </vt:lpstr>
    </vt:vector>
  </TitlesOfParts>
  <Company>The Boeing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b1565043</dc:creator>
  <cp:lastModifiedBy>Ryan D. Brooks</cp:lastModifiedBy>
  <cp:revision>204</cp:revision>
  <dcterms:created xsi:type="dcterms:W3CDTF">2008-03-08T23:29:46Z</dcterms:created>
  <dcterms:modified xsi:type="dcterms:W3CDTF">2013-03-27T04:02:43Z</dcterms:modified>
</cp:coreProperties>
</file>