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" roundtripDataSignature="AMtx7mj6PjbGQxxvqzNaib3zJyuxzS2R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Footer only">
  <p:cSld name="Header Footer 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title"/>
          </p:nvPr>
        </p:nvSpPr>
        <p:spPr>
          <a:xfrm>
            <a:off x="0" y="0"/>
            <a:ext cx="12192000" cy="754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75" lIns="91150" spcFirstLastPara="1" rIns="91150" wrap="square" tIns="45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ience Highlights Slide">
  <p:cSld name="Science Highlights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title"/>
          </p:nvPr>
        </p:nvSpPr>
        <p:spPr>
          <a:xfrm>
            <a:off x="0" y="0"/>
            <a:ext cx="12192000" cy="754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75" lIns="91150" spcFirstLastPara="1" rIns="91150" wrap="square" tIns="455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body"/>
          </p:nvPr>
        </p:nvSpPr>
        <p:spPr>
          <a:xfrm>
            <a:off x="321650" y="895352"/>
            <a:ext cx="5827260" cy="423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0F653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7"/>
          <p:cNvSpPr txBox="1"/>
          <p:nvPr>
            <p:ph idx="2" type="body"/>
          </p:nvPr>
        </p:nvSpPr>
        <p:spPr>
          <a:xfrm>
            <a:off x="321650" y="1743081"/>
            <a:ext cx="5827259" cy="432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0F653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7"/>
          <p:cNvSpPr txBox="1"/>
          <p:nvPr>
            <p:ph idx="3" type="body"/>
          </p:nvPr>
        </p:nvSpPr>
        <p:spPr>
          <a:xfrm>
            <a:off x="321650" y="3665629"/>
            <a:ext cx="5827259" cy="435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0F653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7"/>
          <p:cNvSpPr txBox="1"/>
          <p:nvPr>
            <p:ph idx="4" type="body"/>
          </p:nvPr>
        </p:nvSpPr>
        <p:spPr>
          <a:xfrm>
            <a:off x="321649" y="1296817"/>
            <a:ext cx="5827261" cy="425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7"/>
          <p:cNvSpPr txBox="1"/>
          <p:nvPr>
            <p:ph idx="5" type="body"/>
          </p:nvPr>
        </p:nvSpPr>
        <p:spPr>
          <a:xfrm>
            <a:off x="321650" y="2206514"/>
            <a:ext cx="5827259" cy="14690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146737"/>
              </a:buClr>
              <a:buSzPts val="2400"/>
              <a:buFont typeface="Arial"/>
              <a:buNone/>
              <a:defRPr b="0" i="0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7"/>
          <p:cNvSpPr/>
          <p:nvPr>
            <p:ph idx="6" type="pic"/>
          </p:nvPr>
        </p:nvSpPr>
        <p:spPr>
          <a:xfrm>
            <a:off x="6409435" y="895352"/>
            <a:ext cx="5546485" cy="393718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7"/>
          <p:cNvSpPr txBox="1"/>
          <p:nvPr>
            <p:ph idx="7" type="body"/>
          </p:nvPr>
        </p:nvSpPr>
        <p:spPr>
          <a:xfrm>
            <a:off x="6416914" y="4832532"/>
            <a:ext cx="5546485" cy="743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7"/>
          <p:cNvSpPr txBox="1"/>
          <p:nvPr>
            <p:ph idx="8" type="body"/>
          </p:nvPr>
        </p:nvSpPr>
        <p:spPr>
          <a:xfrm>
            <a:off x="6409435" y="5611812"/>
            <a:ext cx="5553964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F653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7"/>
          <p:cNvSpPr txBox="1"/>
          <p:nvPr>
            <p:ph idx="9" type="body"/>
          </p:nvPr>
        </p:nvSpPr>
        <p:spPr>
          <a:xfrm>
            <a:off x="6409435" y="5884194"/>
            <a:ext cx="5553965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F653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3" type="body"/>
          </p:nvPr>
        </p:nvSpPr>
        <p:spPr>
          <a:xfrm>
            <a:off x="321650" y="4101305"/>
            <a:ext cx="5827259" cy="2031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NTR"/>
              <a:buChar char="−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7"/>
          <p:cNvSpPr txBox="1"/>
          <p:nvPr>
            <p:ph idx="14" type="body"/>
          </p:nvPr>
        </p:nvSpPr>
        <p:spPr>
          <a:xfrm>
            <a:off x="3367632" y="6351321"/>
            <a:ext cx="2182812" cy="435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7"/>
          <p:cNvSpPr/>
          <p:nvPr>
            <p:ph idx="15" type="pic"/>
          </p:nvPr>
        </p:nvSpPr>
        <p:spPr>
          <a:xfrm>
            <a:off x="5783883" y="6351321"/>
            <a:ext cx="1029592" cy="435677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7"/>
          <p:cNvSpPr/>
          <p:nvPr>
            <p:ph idx="16" type="pic"/>
          </p:nvPr>
        </p:nvSpPr>
        <p:spPr>
          <a:xfrm>
            <a:off x="7009419" y="6337870"/>
            <a:ext cx="1029592" cy="435677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7"/>
          <p:cNvSpPr/>
          <p:nvPr>
            <p:ph idx="17" type="pic"/>
          </p:nvPr>
        </p:nvSpPr>
        <p:spPr>
          <a:xfrm>
            <a:off x="8234955" y="6328743"/>
            <a:ext cx="1029592" cy="43567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jpg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0" y="0"/>
            <a:ext cx="12192000" cy="754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75" lIns="91150" spcFirstLastPara="1" rIns="91150" wrap="square" tIns="45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10663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10663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10663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10663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10663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106636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106636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106636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10663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1" name="Google Shape;1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64838" y="6324600"/>
            <a:ext cx="2755882" cy="4625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12" name="Google Shape;12;p5"/>
          <p:cNvPicPr preferRelativeResize="0"/>
          <p:nvPr/>
        </p:nvPicPr>
        <p:blipFill rotWithShape="1">
          <a:blip r:embed="rId3">
            <a:alphaModFix/>
          </a:blip>
          <a:srcRect b="21684" l="0" r="0" t="0"/>
          <a:stretch/>
        </p:blipFill>
        <p:spPr>
          <a:xfrm>
            <a:off x="9767780" y="6328743"/>
            <a:ext cx="2168890" cy="43377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google.com/search?q=how+to+install+a+microsoft+powerpoint+template&amp;oq=how+to+install+a+microsoft+powerpoint+template&amp;aqs=chrome..69i57j0i22i30j0i390l3j69i64l3.7295j0j7&amp;sourceid=chrome&amp;ie=UTF-8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 txBox="1"/>
          <p:nvPr>
            <p:ph type="title"/>
          </p:nvPr>
        </p:nvSpPr>
        <p:spPr>
          <a:xfrm>
            <a:off x="0" y="0"/>
            <a:ext cx="12192000" cy="754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75" lIns="91150" spcFirstLastPara="1" rIns="91150" wrap="square" tIns="45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IMPORTANT:</a:t>
            </a:r>
            <a:r>
              <a:rPr lang="en-US"/>
              <a:t> How to Use the Science Highlights Template</a:t>
            </a:r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482803" y="936346"/>
            <a:ext cx="11221517" cy="3200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Make all edits </a:t>
            </a:r>
            <a:r>
              <a:rPr b="1" i="1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Microsoft PowerPoint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 Do not edit in Google Slides, Open Office, or any other “compatible” program.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is a template. </a:t>
            </a:r>
            <a:r>
              <a:rPr b="1" i="0" lang="en-US" sz="2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Instructions for using it are available online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avoid confusion (and multiple masters), create a new presentation and rebuild old slides in the new presentation.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cutting and pasting text, it is recommended you select “keep text only” then apply adjustments to font-size if needed, no smaller than Calibri 12pt.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"/>
          <p:cNvSpPr txBox="1"/>
          <p:nvPr>
            <p:ph type="title"/>
          </p:nvPr>
        </p:nvSpPr>
        <p:spPr>
          <a:xfrm>
            <a:off x="0" y="0"/>
            <a:ext cx="12192000" cy="754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75" lIns="91150" spcFirstLastPara="1" rIns="91150" wrap="square" tIns="45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About this Template</a:t>
            </a:r>
            <a:endParaRPr/>
          </a:p>
        </p:txBody>
      </p:sp>
      <p:sp>
        <p:nvSpPr>
          <p:cNvPr id="42" name="Google Shape;42;p2"/>
          <p:cNvSpPr txBox="1"/>
          <p:nvPr/>
        </p:nvSpPr>
        <p:spPr>
          <a:xfrm>
            <a:off x="482803" y="936346"/>
            <a:ext cx="11221517" cy="3508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6536"/>
              </a:buClr>
              <a:buSzPts val="18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This template (.potx) offers a starter layout for an SC-DOE Highlight: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 Two-column “Scientific Achievement” over graphic right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6536"/>
              </a:buClr>
              <a:buSzPts val="18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F6536"/>
                </a:solidFill>
                <a:latin typeface="Calibri"/>
                <a:ea typeface="Calibri"/>
                <a:cs typeface="Calibri"/>
                <a:sym typeface="Calibri"/>
              </a:rPr>
              <a:t>To create your own slide, pull down the “new slide” menu and select a layout.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6536"/>
              </a:buClr>
              <a:buSzPts val="18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F6536"/>
                </a:solidFill>
                <a:latin typeface="Calibri"/>
                <a:ea typeface="Calibri"/>
                <a:cs typeface="Calibri"/>
                <a:sym typeface="Calibri"/>
              </a:rPr>
              <a:t>Adjust layouts as necessary. 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– These are starting points, but you may need to resize boxes.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– Don’t shrink fonts too small (Please try to maintain font size provided in 	template. If necessary, the smallest approved font size is Calibri 12pt.)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F6536"/>
              </a:buClr>
              <a:buSzPts val="18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F6536"/>
                </a:solidFill>
                <a:latin typeface="Calibri"/>
                <a:ea typeface="Calibri"/>
                <a:cs typeface="Calibri"/>
                <a:sym typeface="Calibri"/>
              </a:rPr>
              <a:t>Include talking points, a narrative, and/or more details in the notes section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 txBox="1"/>
          <p:nvPr>
            <p:ph type="title"/>
          </p:nvPr>
        </p:nvSpPr>
        <p:spPr>
          <a:xfrm>
            <a:off x="0" y="0"/>
            <a:ext cx="12192000" cy="754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75" lIns="91150" spcFirstLastPara="1" rIns="91150" wrap="square" tIns="45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>
                <a:solidFill>
                  <a:schemeClr val="accent3"/>
                </a:solidFill>
              </a:rPr>
              <a:t>How to Build a DOE Office of Science Highlight Slide</a:t>
            </a:r>
            <a:endParaRPr/>
          </a:p>
        </p:txBody>
      </p:sp>
      <p:pic>
        <p:nvPicPr>
          <p:cNvPr id="48" name="Google Shape;48;p3"/>
          <p:cNvPicPr preferRelativeResize="0"/>
          <p:nvPr/>
        </p:nvPicPr>
        <p:blipFill rotWithShape="1">
          <a:blip r:embed="rId3">
            <a:alphaModFix/>
          </a:blip>
          <a:srcRect b="6248" l="23124" r="30000" t="14062"/>
          <a:stretch/>
        </p:blipFill>
        <p:spPr>
          <a:xfrm>
            <a:off x="7429500" y="1001989"/>
            <a:ext cx="4038384" cy="5223411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3"/>
          <p:cNvSpPr txBox="1"/>
          <p:nvPr/>
        </p:nvSpPr>
        <p:spPr>
          <a:xfrm>
            <a:off x="777105" y="856493"/>
            <a:ext cx="573657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Attention grabbing and accessible but not exaggerated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"/>
          <p:cNvSpPr txBox="1"/>
          <p:nvPr/>
        </p:nvSpPr>
        <p:spPr>
          <a:xfrm>
            <a:off x="788452" y="1553605"/>
            <a:ext cx="48006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text should be short and to the point –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minimize words and stress significance to society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5425" lvl="1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Scientific Achievement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50 words or less</a:t>
            </a:r>
            <a:endParaRPr b="0" i="0" sz="1400" u="none" cap="none" strike="noStrik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5425" lvl="1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Significance and Impact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50 words or less</a:t>
            </a:r>
            <a:endParaRPr b="0" i="0" sz="1400" u="none" cap="none" strike="noStrik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5425" lvl="1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Importance, relevance, or intriguing 	component of the finding to the field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5425" lvl="1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Involved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Address the research approach in </a:t>
            </a: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2-4 bullet points</a:t>
            </a:r>
            <a:endParaRPr b="0" i="0" sz="1400" u="none" cap="none" strike="noStrik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5425" lvl="1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Fill out the notes section so that presenters can speak to your slide. </a:t>
            </a: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~175 word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explanation or bulleted talking points, plus additional description of figure if needed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5425" lvl="1" marL="2254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Citation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there is a publication, full citation with all authors’ names preferred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3"/>
          <p:cNvSpPr/>
          <p:nvPr/>
        </p:nvSpPr>
        <p:spPr>
          <a:xfrm>
            <a:off x="1715911" y="860595"/>
            <a:ext cx="6163734" cy="322102"/>
          </a:xfrm>
          <a:custGeom>
            <a:rect b="b" l="l" r="r" t="t"/>
            <a:pathLst>
              <a:path extrusionOk="0" h="968188" w="5647765">
                <a:moveTo>
                  <a:pt x="0" y="258184"/>
                </a:moveTo>
                <a:cubicBezTo>
                  <a:pt x="1078454" y="129092"/>
                  <a:pt x="2156908" y="0"/>
                  <a:pt x="3098202" y="118334"/>
                </a:cubicBezTo>
                <a:cubicBezTo>
                  <a:pt x="4039496" y="236668"/>
                  <a:pt x="5647765" y="968188"/>
                  <a:pt x="5647765" y="968188"/>
                </a:cubicBezTo>
                <a:lnTo>
                  <a:pt x="5647765" y="968188"/>
                </a:lnTo>
              </a:path>
            </a:pathLst>
          </a:custGeom>
          <a:noFill/>
          <a:ln cap="flat" cmpd="sng" w="571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3"/>
          <p:cNvSpPr/>
          <p:nvPr/>
        </p:nvSpPr>
        <p:spPr>
          <a:xfrm>
            <a:off x="6718369" y="1634020"/>
            <a:ext cx="685800" cy="1752600"/>
          </a:xfrm>
          <a:prstGeom prst="leftBrace">
            <a:avLst>
              <a:gd fmla="val 8333" name="adj1"/>
              <a:gd fmla="val 50952" name="adj2"/>
            </a:avLst>
          </a:prstGeom>
          <a:noFill/>
          <a:ln cap="flat" cmpd="sng" w="508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"/>
          <p:cNvSpPr/>
          <p:nvPr/>
        </p:nvSpPr>
        <p:spPr>
          <a:xfrm>
            <a:off x="5105617" y="3613695"/>
            <a:ext cx="4038383" cy="2160381"/>
          </a:xfrm>
          <a:custGeom>
            <a:rect b="b" l="l" r="r" t="t"/>
            <a:pathLst>
              <a:path extrusionOk="0" h="665181" w="2389991">
                <a:moveTo>
                  <a:pt x="0" y="634701"/>
                </a:moveTo>
                <a:cubicBezTo>
                  <a:pt x="859715" y="649941"/>
                  <a:pt x="1719431" y="665181"/>
                  <a:pt x="2054711" y="559398"/>
                </a:cubicBezTo>
                <a:cubicBezTo>
                  <a:pt x="2389991" y="453615"/>
                  <a:pt x="2200835" y="226807"/>
                  <a:pt x="2011680" y="0"/>
                </a:cubicBezTo>
              </a:path>
            </a:pathLst>
          </a:custGeom>
          <a:noFill/>
          <a:ln cap="flat" cmpd="sng" w="508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"/>
          <p:cNvSpPr/>
          <p:nvPr/>
        </p:nvSpPr>
        <p:spPr>
          <a:xfrm>
            <a:off x="5372100" y="4720120"/>
            <a:ext cx="2057400" cy="381000"/>
          </a:xfrm>
          <a:custGeom>
            <a:rect b="b" l="l" r="r" t="t"/>
            <a:pathLst>
              <a:path extrusionOk="0" h="935915" w="1818042">
                <a:moveTo>
                  <a:pt x="0" y="0"/>
                </a:moveTo>
                <a:cubicBezTo>
                  <a:pt x="477819" y="277009"/>
                  <a:pt x="955638" y="554018"/>
                  <a:pt x="1258645" y="710004"/>
                </a:cubicBezTo>
                <a:cubicBezTo>
                  <a:pt x="1561652" y="865990"/>
                  <a:pt x="1689847" y="900952"/>
                  <a:pt x="1818042" y="935915"/>
                </a:cubicBezTo>
              </a:path>
            </a:pathLst>
          </a:custGeom>
          <a:noFill/>
          <a:ln cap="flat" cmpd="sng" w="508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"/>
          <p:cNvSpPr txBox="1"/>
          <p:nvPr>
            <p:ph type="title"/>
          </p:nvPr>
        </p:nvSpPr>
        <p:spPr>
          <a:xfrm>
            <a:off x="0" y="0"/>
            <a:ext cx="12192000" cy="754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75" lIns="91150" spcFirstLastPara="1" rIns="91150" wrap="square" tIns="455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How to Build a DOE Office of Science Highlight Slide</a:t>
            </a:r>
            <a:endParaRPr/>
          </a:p>
        </p:txBody>
      </p:sp>
      <p:pic>
        <p:nvPicPr>
          <p:cNvPr id="60" name="Google Shape;60;p4"/>
          <p:cNvPicPr preferRelativeResize="0"/>
          <p:nvPr/>
        </p:nvPicPr>
        <p:blipFill rotWithShape="1">
          <a:blip r:embed="rId3">
            <a:alphaModFix/>
          </a:blip>
          <a:srcRect b="21875" l="29374" r="5624" t="17188"/>
          <a:stretch/>
        </p:blipFill>
        <p:spPr>
          <a:xfrm>
            <a:off x="6477000" y="1752600"/>
            <a:ext cx="4181856" cy="3136392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4"/>
          <p:cNvSpPr txBox="1"/>
          <p:nvPr/>
        </p:nvSpPr>
        <p:spPr>
          <a:xfrm>
            <a:off x="1524001" y="3031629"/>
            <a:ext cx="466614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Institutional logo(s)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affiliations or institutional logos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Indicate institution where research was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performed (if possible); EFRC and Hub research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include those logos as well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1524000" y="4812268"/>
            <a:ext cx="7696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 Logos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Office of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"/>
          <p:cNvSpPr/>
          <p:nvPr/>
        </p:nvSpPr>
        <p:spPr>
          <a:xfrm>
            <a:off x="5867400" y="1676400"/>
            <a:ext cx="3505200" cy="1447800"/>
          </a:xfrm>
          <a:custGeom>
            <a:rect b="b" l="l" r="r" t="t"/>
            <a:pathLst>
              <a:path extrusionOk="0" h="2700170" w="5271247">
                <a:moveTo>
                  <a:pt x="0" y="0"/>
                </a:moveTo>
                <a:cubicBezTo>
                  <a:pt x="770964" y="554915"/>
                  <a:pt x="1541929" y="1109831"/>
                  <a:pt x="2420470" y="1559859"/>
                </a:cubicBezTo>
                <a:cubicBezTo>
                  <a:pt x="3299011" y="2009887"/>
                  <a:pt x="4285129" y="2355028"/>
                  <a:pt x="5271247" y="2700170"/>
                </a:cubicBezTo>
              </a:path>
            </a:pathLst>
          </a:custGeom>
          <a:noFill/>
          <a:ln cap="flat" cmpd="sng" w="508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4"/>
          <p:cNvSpPr/>
          <p:nvPr/>
        </p:nvSpPr>
        <p:spPr>
          <a:xfrm>
            <a:off x="5334000" y="3886200"/>
            <a:ext cx="2971800" cy="685800"/>
          </a:xfrm>
          <a:custGeom>
            <a:rect b="b" l="l" r="r" t="t"/>
            <a:pathLst>
              <a:path extrusionOk="0" h="935915" w="1818042">
                <a:moveTo>
                  <a:pt x="0" y="0"/>
                </a:moveTo>
                <a:cubicBezTo>
                  <a:pt x="477819" y="277009"/>
                  <a:pt x="955638" y="554018"/>
                  <a:pt x="1258645" y="710004"/>
                </a:cubicBezTo>
                <a:cubicBezTo>
                  <a:pt x="1561652" y="865990"/>
                  <a:pt x="1689847" y="900952"/>
                  <a:pt x="1818042" y="935915"/>
                </a:cubicBezTo>
              </a:path>
            </a:pathLst>
          </a:custGeom>
          <a:noFill/>
          <a:ln cap="flat" cmpd="sng" w="508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8153400" y="4495800"/>
            <a:ext cx="609600" cy="5334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4"/>
          <p:cNvSpPr/>
          <p:nvPr/>
        </p:nvSpPr>
        <p:spPr>
          <a:xfrm>
            <a:off x="3693226" y="4876800"/>
            <a:ext cx="3545775" cy="838200"/>
          </a:xfrm>
          <a:custGeom>
            <a:rect b="b" l="l" r="r" t="t"/>
            <a:pathLst>
              <a:path extrusionOk="0" h="1276574" w="5561704">
                <a:moveTo>
                  <a:pt x="0" y="1075765"/>
                </a:moveTo>
                <a:cubicBezTo>
                  <a:pt x="757518" y="1176169"/>
                  <a:pt x="1515036" y="1276574"/>
                  <a:pt x="2441986" y="1097280"/>
                </a:cubicBezTo>
                <a:cubicBezTo>
                  <a:pt x="3368936" y="917986"/>
                  <a:pt x="4465320" y="458993"/>
                  <a:pt x="5561704" y="0"/>
                </a:cubicBezTo>
              </a:path>
            </a:pathLst>
          </a:custGeom>
          <a:noFill/>
          <a:ln cap="flat" cmpd="sng" w="508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4"/>
          <p:cNvSpPr txBox="1"/>
          <p:nvPr/>
        </p:nvSpPr>
        <p:spPr>
          <a:xfrm>
            <a:off x="1524000" y="914400"/>
            <a:ext cx="5029200" cy="1723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Visually compelling figure(s) to explain the research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legends and descriptive caption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Image Credit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 2013 - 202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OE Branded Highlight Theme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F6636"/>
      </a:accent1>
      <a:accent2>
        <a:srgbClr val="C0504D"/>
      </a:accent2>
      <a:accent3>
        <a:srgbClr val="106636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2022-12-19T23:40:13Z</dcterms:created>
  <dc:creator>Meghan Zodrow</dc:creator>
</cp:coreProperties>
</file>