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71">
          <p15:clr>
            <a:srgbClr val="A4A3A4"/>
          </p15:clr>
        </p15:guide>
        <p15:guide id="2" orient="horz" pos="3092">
          <p15:clr>
            <a:srgbClr val="A4A3A4"/>
          </p15:clr>
        </p15:guide>
        <p15:guide id="3" orient="horz" pos="517">
          <p15:clr>
            <a:srgbClr val="A4A3A4"/>
          </p15:clr>
        </p15:guide>
        <p15:guide id="4" orient="horz" pos="895">
          <p15:clr>
            <a:srgbClr val="A4A3A4"/>
          </p15:clr>
        </p15:guide>
        <p15:guide id="5" orient="horz" pos="2387">
          <p15:clr>
            <a:srgbClr val="A4A3A4"/>
          </p15:clr>
        </p15:guide>
        <p15:guide id="6" pos="5565">
          <p15:clr>
            <a:srgbClr val="A4A3A4"/>
          </p15:clr>
        </p15:guide>
        <p15:guide id="7" pos="317">
          <p15:clr>
            <a:srgbClr val="A4A3A4"/>
          </p15:clr>
        </p15:guide>
        <p15:guide id="8" pos="151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0" roundtripDataSignature="AMtx7miSXilhaKBSiTqZDCSdq2nUa2U3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70AE14-27F2-4CC3-B123-AD4CCCB28793}">
  <a:tblStyle styleId="{C370AE14-27F2-4CC3-B123-AD4CCCB2879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CF3E6"/>
          </a:solidFill>
        </a:fill>
      </a:tcStyle>
    </a:wholeTbl>
    <a:band1H>
      <a:tcTxStyle/>
      <a:tcStyle>
        <a:fill>
          <a:solidFill>
            <a:srgbClr val="D6E6CA"/>
          </a:solidFill>
        </a:fill>
      </a:tcStyle>
    </a:band1H>
    <a:band2H>
      <a:tcTxStyle/>
    </a:band2H>
    <a:band1V>
      <a:tcTxStyle/>
      <a:tcStyle>
        <a:fill>
          <a:solidFill>
            <a:srgbClr val="D6E6CA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71" orient="horz"/>
        <p:guide pos="3092" orient="horz"/>
        <p:guide pos="517" orient="horz"/>
        <p:guide pos="895" orient="horz"/>
        <p:guide pos="2387" orient="horz"/>
        <p:guide pos="5565"/>
        <p:guide pos="317"/>
        <p:guide pos="15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3037" lvl="0" marL="173037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rgbClr val="232425"/>
                </a:solidFill>
                <a:latin typeface="Arial"/>
                <a:ea typeface="Arial"/>
                <a:cs typeface="Arial"/>
                <a:sym typeface="Arial"/>
              </a:rPr>
              <a:t>Data gathering and preparation</a:t>
            </a:r>
            <a:endParaRPr sz="1800">
              <a:solidFill>
                <a:srgbClr val="2324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6537" lvl="1" marL="520700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</a:pPr>
            <a:r>
              <a:rPr lang="en-US" sz="1800">
                <a:solidFill>
                  <a:srgbClr val="232425"/>
                </a:solidFill>
                <a:latin typeface="Arial"/>
                <a:ea typeface="Arial"/>
                <a:cs typeface="Arial"/>
                <a:sym typeface="Arial"/>
              </a:rPr>
              <a:t>Existing data used for heuristic approaches might not be suitable for machine learning training</a:t>
            </a:r>
            <a:endParaRPr sz="1800">
              <a:solidFill>
                <a:srgbClr val="23242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6537" lvl="1" marL="520700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</a:pPr>
            <a:r>
              <a:rPr lang="en-US" sz="1800">
                <a:solidFill>
                  <a:srgbClr val="232425"/>
                </a:solidFill>
                <a:latin typeface="Arial"/>
                <a:ea typeface="Arial"/>
                <a:cs typeface="Arial"/>
                <a:sym typeface="Arial"/>
              </a:rPr>
              <a:t>Generate more perturbed data for machine learning</a:t>
            </a:r>
            <a:endParaRPr/>
          </a:p>
        </p:txBody>
      </p:sp>
      <p:sp>
        <p:nvSpPr>
          <p:cNvPr id="294" name="Google Shape;2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f9afb6a8d9_3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1f9afb6a8d9_3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9afb6a8d9_3_1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1f9afb6a8d9_3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1f9afb6a8d9_3_1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f9afb6a8d9_3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1f9afb6a8d9_3_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f9afb6a8d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1f9afb6a8d9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f9afb6a8d9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1f9afb6a8d9_3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Cover Option B" showMasterSp="0">
  <p:cSld name="*Cover Option B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miesen\Desktop\anlrgbpptlogo.png" id="17" name="Google Shape;17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7976" y="4545002"/>
            <a:ext cx="1557337" cy="56102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rial view of Argonne with APS in front 5730-00068.jpg" id="18" name="Google Shape;18;p15"/>
          <p:cNvPicPr preferRelativeResize="0"/>
          <p:nvPr/>
        </p:nvPicPr>
        <p:blipFill rotWithShape="1">
          <a:blip r:embed="rId3">
            <a:alphaModFix/>
          </a:blip>
          <a:srcRect b="7135" l="0" r="0" t="10681"/>
          <a:stretch/>
        </p:blipFill>
        <p:spPr>
          <a:xfrm>
            <a:off x="0" y="-20265"/>
            <a:ext cx="9144000" cy="450895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0" y="-20265"/>
            <a:ext cx="9144000" cy="4508954"/>
          </a:xfrm>
          <a:prstGeom prst="rect">
            <a:avLst/>
          </a:prstGeom>
          <a:solidFill>
            <a:schemeClr val="accent2">
              <a:alpha val="84705"/>
            </a:schemeClr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00"/>
              <a:buNone/>
              <a:defRPr sz="1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5"/>
          <p:cNvSpPr/>
          <p:nvPr>
            <p:ph idx="2" type="pic"/>
          </p:nvPr>
        </p:nvSpPr>
        <p:spPr>
          <a:xfrm>
            <a:off x="4863726" y="1266825"/>
            <a:ext cx="4280275" cy="2029968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1" name="Google Shape;21;p15"/>
          <p:cNvSpPr txBox="1"/>
          <p:nvPr>
            <p:ph type="title"/>
          </p:nvPr>
        </p:nvSpPr>
        <p:spPr>
          <a:xfrm>
            <a:off x="1" y="1266825"/>
            <a:ext cx="4863724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457200" spcFirstLastPara="1" rIns="91425" wrap="square" tIns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3" type="body"/>
          </p:nvPr>
        </p:nvSpPr>
        <p:spPr>
          <a:xfrm>
            <a:off x="1" y="153714"/>
            <a:ext cx="5851526" cy="969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200" spcFirstLastPara="1" rIns="27430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4" type="body"/>
          </p:nvPr>
        </p:nvSpPr>
        <p:spPr>
          <a:xfrm>
            <a:off x="469901" y="3437210"/>
            <a:ext cx="2692871" cy="2952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b="1" sz="1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228600" lvl="2" marL="13716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5" type="body"/>
          </p:nvPr>
        </p:nvSpPr>
        <p:spPr>
          <a:xfrm>
            <a:off x="469901" y="3720288"/>
            <a:ext cx="269287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6" type="body"/>
          </p:nvPr>
        </p:nvSpPr>
        <p:spPr>
          <a:xfrm>
            <a:off x="3417372" y="3437210"/>
            <a:ext cx="2692871" cy="2952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228600" lvl="2" marL="13716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7" type="body"/>
          </p:nvPr>
        </p:nvSpPr>
        <p:spPr>
          <a:xfrm>
            <a:off x="3417372" y="3720288"/>
            <a:ext cx="269287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8" type="body"/>
          </p:nvPr>
        </p:nvSpPr>
        <p:spPr>
          <a:xfrm>
            <a:off x="6360197" y="3437210"/>
            <a:ext cx="2692871" cy="2952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1" sz="1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228600" lvl="2" marL="13716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9" type="body"/>
          </p:nvPr>
        </p:nvSpPr>
        <p:spPr>
          <a:xfrm>
            <a:off x="6360197" y="3720288"/>
            <a:ext cx="269287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3" type="body"/>
          </p:nvPr>
        </p:nvSpPr>
        <p:spPr>
          <a:xfrm>
            <a:off x="-1" y="1266825"/>
            <a:ext cx="239714" cy="2029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00"/>
              <a:buNone/>
              <a:defRPr sz="1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5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Instructions on replacing a current image: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and delete image and click the icon to insert a different image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the crop tool to position the image within the shape.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121" y="4702076"/>
            <a:ext cx="2046368" cy="260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TWO IMAGES - top horizontal">
  <p:cSld name="*TWO IMAGES - top horizontal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4"/>
          <p:cNvSpPr txBox="1"/>
          <p:nvPr>
            <p:ph idx="12" type="sldNum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24"/>
          <p:cNvSpPr txBox="1"/>
          <p:nvPr>
            <p:ph idx="1" type="body"/>
          </p:nvPr>
        </p:nvSpPr>
        <p:spPr>
          <a:xfrm>
            <a:off x="457201" y="1019437"/>
            <a:ext cx="8372901" cy="374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5A2"/>
              </a:buClr>
              <a:buSzPts val="2000"/>
              <a:buNone/>
              <a:defRPr b="1" sz="2000">
                <a:solidFill>
                  <a:srgbClr val="0065A2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2" type="body"/>
          </p:nvPr>
        </p:nvSpPr>
        <p:spPr>
          <a:xfrm>
            <a:off x="488732" y="3141637"/>
            <a:ext cx="4114800" cy="1596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914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3" type="body"/>
          </p:nvPr>
        </p:nvSpPr>
        <p:spPr>
          <a:xfrm>
            <a:off x="4716216" y="3141637"/>
            <a:ext cx="4097585" cy="1596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914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24"/>
          <p:cNvSpPr/>
          <p:nvPr>
            <p:ph idx="4" type="pic"/>
          </p:nvPr>
        </p:nvSpPr>
        <p:spPr>
          <a:xfrm>
            <a:off x="495679" y="1417871"/>
            <a:ext cx="4023360" cy="1714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93" name="Google Shape;93;p24"/>
          <p:cNvSpPr/>
          <p:nvPr>
            <p:ph idx="5" type="pic"/>
          </p:nvPr>
        </p:nvSpPr>
        <p:spPr>
          <a:xfrm>
            <a:off x="4709050" y="1417871"/>
            <a:ext cx="4023360" cy="1714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94" name="Google Shape;94;p24"/>
          <p:cNvSpPr txBox="1"/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4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Instructions on replacing a current image: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and delete image and click the icon to insert a different image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the crop tool to position the image within the shape.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TWO IMAGES - Bottom horizontal">
  <p:cSld name="*TWO IMAGES - Bottom horizontal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body"/>
          </p:nvPr>
        </p:nvSpPr>
        <p:spPr>
          <a:xfrm>
            <a:off x="457201" y="1016890"/>
            <a:ext cx="8372901" cy="374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5A2"/>
              </a:buClr>
              <a:buSzPts val="2000"/>
              <a:buNone/>
              <a:defRPr b="1" sz="2000">
                <a:solidFill>
                  <a:srgbClr val="0065A2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2" type="body"/>
          </p:nvPr>
        </p:nvSpPr>
        <p:spPr>
          <a:xfrm>
            <a:off x="457200" y="1408347"/>
            <a:ext cx="4114800" cy="12878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3" type="body"/>
          </p:nvPr>
        </p:nvSpPr>
        <p:spPr>
          <a:xfrm>
            <a:off x="4716215" y="1408347"/>
            <a:ext cx="4114800" cy="12878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25"/>
          <p:cNvSpPr/>
          <p:nvPr>
            <p:ph idx="4" type="pic"/>
          </p:nvPr>
        </p:nvSpPr>
        <p:spPr>
          <a:xfrm>
            <a:off x="464146" y="2711336"/>
            <a:ext cx="4023360" cy="1714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02" name="Google Shape;102;p25"/>
          <p:cNvSpPr/>
          <p:nvPr>
            <p:ph idx="5" type="pic"/>
          </p:nvPr>
        </p:nvSpPr>
        <p:spPr>
          <a:xfrm>
            <a:off x="4730864" y="2711336"/>
            <a:ext cx="4023360" cy="17145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03" name="Google Shape;103;p25"/>
          <p:cNvSpPr txBox="1"/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Instructions on replacing a current image: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and delete image and click the icon to insert a different image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the crop tool to position the image within the shape.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/>
          <p:cNvSpPr txBox="1"/>
          <p:nvPr>
            <p:ph idx="6" type="body"/>
          </p:nvPr>
        </p:nvSpPr>
        <p:spPr>
          <a:xfrm>
            <a:off x="476266" y="4434669"/>
            <a:ext cx="3995723" cy="359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200"/>
              <a:buNone/>
              <a:defRPr sz="12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7" type="body"/>
          </p:nvPr>
        </p:nvSpPr>
        <p:spPr>
          <a:xfrm>
            <a:off x="4750290" y="4444194"/>
            <a:ext cx="3995723" cy="359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200"/>
              <a:buNone/>
              <a:defRPr sz="12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TWO LRG IMAGES - top horizontal">
  <p:cSld name="*TWO LRG IMAGES - top horizontal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488732" y="4106864"/>
            <a:ext cx="4114800" cy="686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914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2" type="body"/>
          </p:nvPr>
        </p:nvSpPr>
        <p:spPr>
          <a:xfrm>
            <a:off x="4716216" y="4106864"/>
            <a:ext cx="4097585" cy="686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914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6"/>
          <p:cNvSpPr/>
          <p:nvPr>
            <p:ph idx="3" type="pic"/>
          </p:nvPr>
        </p:nvSpPr>
        <p:spPr>
          <a:xfrm>
            <a:off x="495679" y="1420813"/>
            <a:ext cx="4023360" cy="268605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12" name="Google Shape;112;p26"/>
          <p:cNvSpPr/>
          <p:nvPr>
            <p:ph idx="4" type="pic"/>
          </p:nvPr>
        </p:nvSpPr>
        <p:spPr>
          <a:xfrm>
            <a:off x="4709050" y="1420813"/>
            <a:ext cx="4023360" cy="268605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13" name="Google Shape;113;p26"/>
          <p:cNvSpPr txBox="1"/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Instructions on replacing a current image: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and delete image and click the icon to insert a different image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the crop tool to position the image within the shape.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6"/>
          <p:cNvSpPr txBox="1"/>
          <p:nvPr>
            <p:ph idx="5" type="body"/>
          </p:nvPr>
        </p:nvSpPr>
        <p:spPr>
          <a:xfrm>
            <a:off x="457201" y="1009912"/>
            <a:ext cx="8372901" cy="374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5A2"/>
              </a:buClr>
              <a:buSzPts val="2000"/>
              <a:buNone/>
              <a:defRPr b="1" sz="2000">
                <a:solidFill>
                  <a:srgbClr val="0065A2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PICS/caption - TWO images">
  <p:cSld name="*PICS/caption - TWO images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>
            <p:ph idx="2" type="pic"/>
          </p:nvPr>
        </p:nvSpPr>
        <p:spPr>
          <a:xfrm>
            <a:off x="676630" y="1417046"/>
            <a:ext cx="3790374" cy="2808115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676630" y="4256434"/>
            <a:ext cx="3840480" cy="4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200"/>
              <a:buFont typeface="Noto Sans Symbols"/>
              <a:buNone/>
              <a:defRPr b="0" sz="1200" cap="none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7"/>
          <p:cNvSpPr txBox="1"/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12" type="sldNum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27"/>
          <p:cNvSpPr txBox="1"/>
          <p:nvPr>
            <p:ph idx="3" type="body"/>
          </p:nvPr>
        </p:nvSpPr>
        <p:spPr>
          <a:xfrm>
            <a:off x="457201" y="1009912"/>
            <a:ext cx="8372901" cy="374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5A2"/>
              </a:buClr>
              <a:buSzPts val="2000"/>
              <a:buNone/>
              <a:defRPr b="1" sz="2000">
                <a:solidFill>
                  <a:srgbClr val="0065A2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7"/>
          <p:cNvSpPr/>
          <p:nvPr>
            <p:ph idx="4" type="pic"/>
          </p:nvPr>
        </p:nvSpPr>
        <p:spPr>
          <a:xfrm>
            <a:off x="4765130" y="1416462"/>
            <a:ext cx="3790374" cy="2808115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23" name="Google Shape;123;p27"/>
          <p:cNvSpPr txBox="1"/>
          <p:nvPr>
            <p:ph idx="5" type="body"/>
          </p:nvPr>
        </p:nvSpPr>
        <p:spPr>
          <a:xfrm>
            <a:off x="4765130" y="4255850"/>
            <a:ext cx="3840480" cy="4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200"/>
              <a:buFont typeface="Noto Sans Symbols"/>
              <a:buNone/>
              <a:defRPr b="0" sz="1200" cap="none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27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Instructions on replacing a current image: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and delete image and click the icon to insert a different image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the crop tool to position the image within the shape.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THREE IMAGES">
  <p:cSld name="*THREE IMAGES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idx="12" type="sldNum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>
            <a:off x="457201" y="1019437"/>
            <a:ext cx="8372901" cy="364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5A2"/>
              </a:buClr>
              <a:buSzPts val="2000"/>
              <a:buNone/>
              <a:defRPr b="1" sz="2000">
                <a:solidFill>
                  <a:srgbClr val="0065A2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2" type="body"/>
          </p:nvPr>
        </p:nvSpPr>
        <p:spPr>
          <a:xfrm>
            <a:off x="495879" y="2854960"/>
            <a:ext cx="2465584" cy="160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048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3" type="body"/>
          </p:nvPr>
        </p:nvSpPr>
        <p:spPr>
          <a:xfrm>
            <a:off x="3381086" y="2854960"/>
            <a:ext cx="2465584" cy="160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048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28"/>
          <p:cNvSpPr/>
          <p:nvPr>
            <p:ph idx="4" type="pic"/>
          </p:nvPr>
        </p:nvSpPr>
        <p:spPr>
          <a:xfrm>
            <a:off x="503079" y="1415695"/>
            <a:ext cx="2361244" cy="1365433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31" name="Google Shape;131;p28"/>
          <p:cNvSpPr/>
          <p:nvPr>
            <p:ph idx="5" type="pic"/>
          </p:nvPr>
        </p:nvSpPr>
        <p:spPr>
          <a:xfrm>
            <a:off x="3388286" y="1415695"/>
            <a:ext cx="2361244" cy="1365433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32" name="Google Shape;132;p28"/>
          <p:cNvSpPr txBox="1"/>
          <p:nvPr>
            <p:ph idx="6" type="body"/>
          </p:nvPr>
        </p:nvSpPr>
        <p:spPr>
          <a:xfrm>
            <a:off x="6261696" y="2856834"/>
            <a:ext cx="2465584" cy="1609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048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8"/>
          <p:cNvSpPr/>
          <p:nvPr>
            <p:ph idx="7" type="pic"/>
          </p:nvPr>
        </p:nvSpPr>
        <p:spPr>
          <a:xfrm>
            <a:off x="6268896" y="1417569"/>
            <a:ext cx="2361244" cy="1365433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34" name="Google Shape;134;p28"/>
          <p:cNvSpPr txBox="1"/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Instructions on replacing a current image: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and delete image and click the icon to insert a different image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the crop tool to position the image within the shape.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PICS/captions/bullets - FOUR Images">
  <p:cSld name="*PICS/captions/bullets - FOUR Image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9"/>
          <p:cNvSpPr/>
          <p:nvPr>
            <p:ph idx="2" type="pic"/>
          </p:nvPr>
        </p:nvSpPr>
        <p:spPr>
          <a:xfrm>
            <a:off x="218127" y="1418980"/>
            <a:ext cx="2240280" cy="1678712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38" name="Google Shape;138;p29"/>
          <p:cNvSpPr/>
          <p:nvPr>
            <p:ph idx="3" type="pic"/>
          </p:nvPr>
        </p:nvSpPr>
        <p:spPr>
          <a:xfrm>
            <a:off x="2453235" y="1418980"/>
            <a:ext cx="2240280" cy="1678712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39" name="Google Shape;139;p29"/>
          <p:cNvSpPr/>
          <p:nvPr>
            <p:ph idx="4" type="pic"/>
          </p:nvPr>
        </p:nvSpPr>
        <p:spPr>
          <a:xfrm>
            <a:off x="4688341" y="1418980"/>
            <a:ext cx="2240280" cy="1678712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40" name="Google Shape;140;p29"/>
          <p:cNvSpPr/>
          <p:nvPr>
            <p:ph idx="5" type="pic"/>
          </p:nvPr>
        </p:nvSpPr>
        <p:spPr>
          <a:xfrm>
            <a:off x="6906022" y="1418980"/>
            <a:ext cx="2240280" cy="1678712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141" name="Google Shape;141;p29"/>
          <p:cNvSpPr txBox="1"/>
          <p:nvPr>
            <p:ph idx="1" type="body"/>
          </p:nvPr>
        </p:nvSpPr>
        <p:spPr>
          <a:xfrm>
            <a:off x="469900" y="3672521"/>
            <a:ext cx="8434552" cy="1086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91425">
            <a:noAutofit/>
          </a:bodyPr>
          <a:lstStyle>
            <a:lvl1pPr indent="-355600" lvl="0" marL="45720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▪"/>
              <a:defRPr sz="2000">
                <a:solidFill>
                  <a:srgbClr val="000000"/>
                </a:solidFill>
              </a:defRPr>
            </a:lvl1pPr>
            <a:lvl2pPr indent="-355600" lvl="1" marL="9144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>
                <a:solidFill>
                  <a:srgbClr val="000000"/>
                </a:solidFill>
              </a:defRPr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>
                <a:solidFill>
                  <a:srgbClr val="000000"/>
                </a:solidFill>
              </a:defRPr>
            </a:lvl3pPr>
            <a:lvl4pPr indent="-355600" lvl="3" marL="18288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–"/>
              <a:defRPr sz="2000">
                <a:solidFill>
                  <a:srgbClr val="000000"/>
                </a:solidFill>
              </a:defRPr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»"/>
              <a:defRPr sz="2000">
                <a:solidFill>
                  <a:srgbClr val="000000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29"/>
          <p:cNvSpPr txBox="1"/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 b="1" i="0" sz="2800" cap="none">
                <a:solidFill>
                  <a:srgbClr val="2324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9"/>
          <p:cNvSpPr txBox="1"/>
          <p:nvPr>
            <p:ph idx="6" type="body"/>
          </p:nvPr>
        </p:nvSpPr>
        <p:spPr>
          <a:xfrm>
            <a:off x="218128" y="3127171"/>
            <a:ext cx="2238469" cy="35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0" sz="1200">
                <a:solidFill>
                  <a:srgbClr val="000000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29"/>
          <p:cNvSpPr txBox="1"/>
          <p:nvPr>
            <p:ph idx="7" type="body"/>
          </p:nvPr>
        </p:nvSpPr>
        <p:spPr>
          <a:xfrm>
            <a:off x="2442595" y="3127171"/>
            <a:ext cx="2238469" cy="35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0" sz="1200">
                <a:solidFill>
                  <a:srgbClr val="000000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29"/>
          <p:cNvSpPr txBox="1"/>
          <p:nvPr>
            <p:ph idx="8" type="body"/>
          </p:nvPr>
        </p:nvSpPr>
        <p:spPr>
          <a:xfrm>
            <a:off x="4681064" y="3127171"/>
            <a:ext cx="2238469" cy="35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0" sz="1200">
                <a:solidFill>
                  <a:srgbClr val="000000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6" name="Google Shape;146;p29"/>
          <p:cNvSpPr txBox="1"/>
          <p:nvPr>
            <p:ph idx="9" type="body"/>
          </p:nvPr>
        </p:nvSpPr>
        <p:spPr>
          <a:xfrm>
            <a:off x="6905532" y="3127171"/>
            <a:ext cx="2238469" cy="35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b="0" sz="1200">
                <a:solidFill>
                  <a:srgbClr val="000000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29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Instructions on replacing a current image: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and delete image and click the icon to insert a different image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the crop tool to position the image within the shape.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9"/>
          <p:cNvSpPr txBox="1"/>
          <p:nvPr>
            <p:ph idx="12" type="sldNum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29"/>
          <p:cNvSpPr txBox="1"/>
          <p:nvPr>
            <p:ph idx="13" type="body"/>
          </p:nvPr>
        </p:nvSpPr>
        <p:spPr>
          <a:xfrm>
            <a:off x="457201" y="1019437"/>
            <a:ext cx="8372901" cy="374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5A2"/>
              </a:buClr>
              <a:buSzPts val="2000"/>
              <a:buNone/>
              <a:defRPr b="1" sz="2000">
                <a:solidFill>
                  <a:srgbClr val="0065A2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PICS/caption - FOUR images">
  <p:cSld name="*PICS/caption - FOUR images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0"/>
          <p:cNvSpPr txBox="1"/>
          <p:nvPr>
            <p:ph idx="12" type="sldNum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30"/>
          <p:cNvSpPr txBox="1"/>
          <p:nvPr>
            <p:ph idx="1" type="body"/>
          </p:nvPr>
        </p:nvSpPr>
        <p:spPr>
          <a:xfrm>
            <a:off x="457201" y="1019437"/>
            <a:ext cx="8372901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5A2"/>
              </a:buClr>
              <a:buSzPts val="2000"/>
              <a:buNone/>
              <a:defRPr b="1" sz="2000">
                <a:solidFill>
                  <a:srgbClr val="0065A2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30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Instructions on replacing a current image: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and delete image and click the icon to insert a different image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the crop tool to position the image within the shape.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0"/>
          <p:cNvSpPr/>
          <p:nvPr>
            <p:ph idx="2" type="pic"/>
          </p:nvPr>
        </p:nvSpPr>
        <p:spPr>
          <a:xfrm>
            <a:off x="487437" y="1420813"/>
            <a:ext cx="3790374" cy="1383425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56" name="Google Shape;156;p30"/>
          <p:cNvSpPr txBox="1"/>
          <p:nvPr>
            <p:ph idx="3" type="body"/>
          </p:nvPr>
        </p:nvSpPr>
        <p:spPr>
          <a:xfrm>
            <a:off x="487437" y="2822383"/>
            <a:ext cx="3840480" cy="276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200"/>
              <a:buFont typeface="Noto Sans Symbols"/>
              <a:buNone/>
              <a:defRPr b="0" sz="1200" cap="none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30"/>
          <p:cNvSpPr/>
          <p:nvPr>
            <p:ph idx="4" type="pic"/>
          </p:nvPr>
        </p:nvSpPr>
        <p:spPr>
          <a:xfrm>
            <a:off x="4912432" y="1420813"/>
            <a:ext cx="3790374" cy="1383425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58" name="Google Shape;158;p30"/>
          <p:cNvSpPr txBox="1"/>
          <p:nvPr>
            <p:ph idx="5" type="body"/>
          </p:nvPr>
        </p:nvSpPr>
        <p:spPr>
          <a:xfrm>
            <a:off x="4912432" y="2822383"/>
            <a:ext cx="3840480" cy="276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200"/>
              <a:buFont typeface="Noto Sans Symbols"/>
              <a:buNone/>
              <a:defRPr b="0" sz="1200" cap="none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30"/>
          <p:cNvSpPr/>
          <p:nvPr>
            <p:ph idx="6" type="pic"/>
          </p:nvPr>
        </p:nvSpPr>
        <p:spPr>
          <a:xfrm>
            <a:off x="487437" y="3097650"/>
            <a:ext cx="3790374" cy="1383425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60" name="Google Shape;160;p30"/>
          <p:cNvSpPr txBox="1"/>
          <p:nvPr>
            <p:ph idx="7" type="body"/>
          </p:nvPr>
        </p:nvSpPr>
        <p:spPr>
          <a:xfrm>
            <a:off x="487437" y="4502674"/>
            <a:ext cx="3840480" cy="276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200"/>
              <a:buFont typeface="Noto Sans Symbols"/>
              <a:buNone/>
              <a:defRPr b="0" sz="1200" cap="none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1" name="Google Shape;161;p30"/>
          <p:cNvSpPr/>
          <p:nvPr>
            <p:ph idx="8" type="pic"/>
          </p:nvPr>
        </p:nvSpPr>
        <p:spPr>
          <a:xfrm>
            <a:off x="4912432" y="3097650"/>
            <a:ext cx="3790374" cy="1383425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62" name="Google Shape;162;p30"/>
          <p:cNvSpPr txBox="1"/>
          <p:nvPr>
            <p:ph idx="9" type="body"/>
          </p:nvPr>
        </p:nvSpPr>
        <p:spPr>
          <a:xfrm>
            <a:off x="4912432" y="4505517"/>
            <a:ext cx="3840480" cy="2761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200"/>
              <a:buFont typeface="Noto Sans Symbols"/>
              <a:buNone/>
              <a:defRPr b="0" sz="1200" cap="none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Charts, Graphs, Tables">
  <p:cSld name="*Charts, Graphs, Table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457201" y="1417579"/>
            <a:ext cx="8372901" cy="30223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2" type="sldNum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31"/>
          <p:cNvSpPr txBox="1"/>
          <p:nvPr>
            <p:ph idx="2" type="body"/>
          </p:nvPr>
        </p:nvSpPr>
        <p:spPr>
          <a:xfrm>
            <a:off x="457201" y="1019437"/>
            <a:ext cx="8372901" cy="374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5A2"/>
              </a:buClr>
              <a:buSzPts val="2000"/>
              <a:buNone/>
              <a:defRPr b="1" sz="2000">
                <a:solidFill>
                  <a:srgbClr val="0065A2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3" type="body"/>
          </p:nvPr>
        </p:nvSpPr>
        <p:spPr>
          <a:xfrm>
            <a:off x="443573" y="4457863"/>
            <a:ext cx="3711039" cy="2407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050"/>
              <a:buNone/>
              <a:defRPr sz="105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Video" showMasterSp="0">
  <p:cSld name="*Video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/>
          <p:nvPr/>
        </p:nvSpPr>
        <p:spPr>
          <a:xfrm>
            <a:off x="0" y="-5043"/>
            <a:ext cx="9144000" cy="5148543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2"/>
          <p:cNvSpPr txBox="1"/>
          <p:nvPr>
            <p:ph type="title"/>
          </p:nvPr>
        </p:nvSpPr>
        <p:spPr>
          <a:xfrm>
            <a:off x="457201" y="386954"/>
            <a:ext cx="8372901" cy="60451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Blank" showMasterSp="0" type="blank">
  <p:cSld name="BLANK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Title and Content">
  <p:cSld name="*Title and Conte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" type="body"/>
          </p:nvPr>
        </p:nvSpPr>
        <p:spPr>
          <a:xfrm>
            <a:off x="457201" y="1408346"/>
            <a:ext cx="8372901" cy="331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2" type="body"/>
          </p:nvPr>
        </p:nvSpPr>
        <p:spPr>
          <a:xfrm>
            <a:off x="457201" y="1009912"/>
            <a:ext cx="8372901" cy="374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1" sz="2000">
                <a:solidFill>
                  <a:schemeClr val="accent2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Cover Option A" showMasterSp="0">
  <p:cSld name="*Cover Option A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idx="1" type="body"/>
          </p:nvPr>
        </p:nvSpPr>
        <p:spPr>
          <a:xfrm>
            <a:off x="468796" y="574696"/>
            <a:ext cx="5685350" cy="3046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47484A"/>
              </a:buClr>
              <a:buSzPts val="1800"/>
              <a:buNone/>
              <a:defRPr b="1" sz="1800" cap="none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228600" lvl="2" marL="13716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C:\Users\amiesen\Desktop\anlrgbpptlogo.png" id="175" name="Google Shape;175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77314" y="408441"/>
            <a:ext cx="1786846" cy="643707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4"/>
          <p:cNvSpPr/>
          <p:nvPr>
            <p:ph idx="2" type="pic"/>
          </p:nvPr>
        </p:nvSpPr>
        <p:spPr>
          <a:xfrm>
            <a:off x="4863726" y="1266825"/>
            <a:ext cx="4280275" cy="2029968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77" name="Google Shape;177;p34"/>
          <p:cNvSpPr txBox="1"/>
          <p:nvPr>
            <p:ph type="title"/>
          </p:nvPr>
        </p:nvSpPr>
        <p:spPr>
          <a:xfrm>
            <a:off x="1" y="1266825"/>
            <a:ext cx="4863724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457200" spcFirstLastPara="1" rIns="91425" wrap="square" tIns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34"/>
          <p:cNvSpPr txBox="1"/>
          <p:nvPr>
            <p:ph idx="3" type="body"/>
          </p:nvPr>
        </p:nvSpPr>
        <p:spPr>
          <a:xfrm>
            <a:off x="-1" y="1266825"/>
            <a:ext cx="239714" cy="2029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00"/>
              <a:buNone/>
              <a:defRPr sz="1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34"/>
          <p:cNvSpPr txBox="1"/>
          <p:nvPr>
            <p:ph idx="4" type="body"/>
          </p:nvPr>
        </p:nvSpPr>
        <p:spPr>
          <a:xfrm>
            <a:off x="469901" y="3437210"/>
            <a:ext cx="2692871" cy="2952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47484A"/>
              </a:buClr>
              <a:buSzPts val="1400"/>
              <a:buNone/>
              <a:defRPr b="1" sz="1400" cap="none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228600" lvl="2" marL="13716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0" name="Google Shape;180;p34"/>
          <p:cNvSpPr txBox="1"/>
          <p:nvPr>
            <p:ph idx="5" type="body"/>
          </p:nvPr>
        </p:nvSpPr>
        <p:spPr>
          <a:xfrm>
            <a:off x="469901" y="3720288"/>
            <a:ext cx="269287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7484A"/>
              </a:buClr>
              <a:buSzPts val="1400"/>
              <a:buNone/>
              <a:defRPr sz="1400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1" name="Google Shape;181;p34"/>
          <p:cNvSpPr txBox="1"/>
          <p:nvPr>
            <p:ph idx="6" type="body"/>
          </p:nvPr>
        </p:nvSpPr>
        <p:spPr>
          <a:xfrm>
            <a:off x="3417372" y="3437210"/>
            <a:ext cx="2692871" cy="2952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47484A"/>
              </a:buClr>
              <a:buSzPts val="1400"/>
              <a:buFont typeface="Arial"/>
              <a:buNone/>
              <a:defRPr b="1" sz="1400" cap="none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228600" lvl="2" marL="13716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2" name="Google Shape;182;p34"/>
          <p:cNvSpPr txBox="1"/>
          <p:nvPr>
            <p:ph idx="7" type="body"/>
          </p:nvPr>
        </p:nvSpPr>
        <p:spPr>
          <a:xfrm>
            <a:off x="3417372" y="3720288"/>
            <a:ext cx="269287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7484A"/>
              </a:buClr>
              <a:buSzPts val="1400"/>
              <a:buFont typeface="Arial"/>
              <a:buNone/>
              <a:defRPr sz="1400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3" name="Google Shape;183;p34"/>
          <p:cNvSpPr txBox="1"/>
          <p:nvPr>
            <p:ph idx="8" type="body"/>
          </p:nvPr>
        </p:nvSpPr>
        <p:spPr>
          <a:xfrm>
            <a:off x="6360197" y="3437210"/>
            <a:ext cx="2692871" cy="2952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47484A"/>
              </a:buClr>
              <a:buSzPts val="1400"/>
              <a:buFont typeface="Arial"/>
              <a:buNone/>
              <a:defRPr b="1" sz="1400" cap="none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228600" lvl="2" marL="13716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34"/>
          <p:cNvSpPr txBox="1"/>
          <p:nvPr>
            <p:ph idx="9" type="body"/>
          </p:nvPr>
        </p:nvSpPr>
        <p:spPr>
          <a:xfrm>
            <a:off x="6360197" y="3720288"/>
            <a:ext cx="269287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7484A"/>
              </a:buClr>
              <a:buSzPts val="1400"/>
              <a:buFont typeface="Arial"/>
              <a:buNone/>
              <a:defRPr sz="1400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34"/>
          <p:cNvSpPr txBox="1"/>
          <p:nvPr>
            <p:ph idx="13" type="body"/>
          </p:nvPr>
        </p:nvSpPr>
        <p:spPr>
          <a:xfrm>
            <a:off x="6360197" y="4570711"/>
            <a:ext cx="2692872" cy="3865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47484A"/>
              </a:buClr>
              <a:buSzPts val="1400"/>
              <a:buNone/>
              <a:defRPr sz="1400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34"/>
          <p:cNvSpPr txBox="1"/>
          <p:nvPr/>
        </p:nvSpPr>
        <p:spPr>
          <a:xfrm>
            <a:off x="-1018914" y="-1479541"/>
            <a:ext cx="3502900" cy="101566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Suggested</a:t>
            </a: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line of text (optional):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START WITH YES.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121" y="4702076"/>
            <a:ext cx="2046368" cy="260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Cover Option C" showMasterSp="0">
  <p:cSld name="*Cover Option C"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miesen\Desktop\anlrgbpptlogo.png" id="189" name="Google Shape;189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7976" y="82331"/>
            <a:ext cx="1557337" cy="56102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469901" y="3709174"/>
            <a:ext cx="2692871" cy="2952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47484A"/>
              </a:buClr>
              <a:buSzPts val="1400"/>
              <a:buNone/>
              <a:defRPr b="1" sz="1400" cap="none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228600" lvl="2" marL="13716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idx="2" type="body"/>
          </p:nvPr>
        </p:nvSpPr>
        <p:spPr>
          <a:xfrm>
            <a:off x="469901" y="3992251"/>
            <a:ext cx="2692871" cy="560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7484A"/>
              </a:buClr>
              <a:buSzPts val="1400"/>
              <a:buNone/>
              <a:defRPr sz="1400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3" type="body"/>
          </p:nvPr>
        </p:nvSpPr>
        <p:spPr>
          <a:xfrm>
            <a:off x="3417372" y="3709174"/>
            <a:ext cx="2692871" cy="2952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47484A"/>
              </a:buClr>
              <a:buSzPts val="1400"/>
              <a:buFont typeface="Arial"/>
              <a:buNone/>
              <a:defRPr b="1" sz="1400" cap="none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228600" lvl="2" marL="13716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4" type="body"/>
          </p:nvPr>
        </p:nvSpPr>
        <p:spPr>
          <a:xfrm>
            <a:off x="3417372" y="3992251"/>
            <a:ext cx="2692871" cy="560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7484A"/>
              </a:buClr>
              <a:buSzPts val="1400"/>
              <a:buFont typeface="Arial"/>
              <a:buNone/>
              <a:defRPr sz="1400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35"/>
          <p:cNvSpPr/>
          <p:nvPr>
            <p:ph idx="5" type="pic"/>
          </p:nvPr>
        </p:nvSpPr>
        <p:spPr>
          <a:xfrm>
            <a:off x="218127" y="674681"/>
            <a:ext cx="8925874" cy="2071151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95" name="Google Shape;195;p35"/>
          <p:cNvSpPr txBox="1"/>
          <p:nvPr>
            <p:ph type="title"/>
          </p:nvPr>
        </p:nvSpPr>
        <p:spPr>
          <a:xfrm>
            <a:off x="469900" y="2794775"/>
            <a:ext cx="8452904" cy="64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 sz="2800">
                <a:solidFill>
                  <a:srgbClr val="23242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35"/>
          <p:cNvSpPr txBox="1"/>
          <p:nvPr>
            <p:ph idx="6" type="body"/>
          </p:nvPr>
        </p:nvSpPr>
        <p:spPr>
          <a:xfrm>
            <a:off x="6360197" y="3709174"/>
            <a:ext cx="2692871" cy="2952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47484A"/>
              </a:buClr>
              <a:buSzPts val="1400"/>
              <a:buFont typeface="Arial"/>
              <a:buNone/>
              <a:defRPr b="1" sz="1400" cap="none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228600" lvl="2" marL="13716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35"/>
          <p:cNvSpPr txBox="1"/>
          <p:nvPr>
            <p:ph idx="7" type="body"/>
          </p:nvPr>
        </p:nvSpPr>
        <p:spPr>
          <a:xfrm>
            <a:off x="6360197" y="3992251"/>
            <a:ext cx="2692871" cy="560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7484A"/>
              </a:buClr>
              <a:buSzPts val="1400"/>
              <a:buFont typeface="Arial"/>
              <a:buNone/>
              <a:defRPr sz="1400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35"/>
          <p:cNvSpPr txBox="1"/>
          <p:nvPr>
            <p:ph idx="8" type="body"/>
          </p:nvPr>
        </p:nvSpPr>
        <p:spPr>
          <a:xfrm>
            <a:off x="469900" y="3441935"/>
            <a:ext cx="8484914" cy="248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>
                <a:solidFill>
                  <a:schemeClr val="accent2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35"/>
          <p:cNvSpPr txBox="1"/>
          <p:nvPr>
            <p:ph idx="9" type="body"/>
          </p:nvPr>
        </p:nvSpPr>
        <p:spPr>
          <a:xfrm>
            <a:off x="2" y="674680"/>
            <a:ext cx="224589" cy="20711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00"/>
              <a:buNone/>
              <a:defRPr sz="1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35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Instructions on replacing a current image: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and delete image and click the icon to insert a different image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the crop tool to position the image within the shape.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5"/>
          <p:cNvSpPr txBox="1"/>
          <p:nvPr>
            <p:ph idx="13" type="body"/>
          </p:nvPr>
        </p:nvSpPr>
        <p:spPr>
          <a:xfrm>
            <a:off x="503238" y="300961"/>
            <a:ext cx="5984648" cy="3310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 cap="none">
                <a:solidFill>
                  <a:schemeClr val="dk1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35"/>
          <p:cNvSpPr txBox="1"/>
          <p:nvPr>
            <p:ph idx="14" type="body"/>
          </p:nvPr>
        </p:nvSpPr>
        <p:spPr>
          <a:xfrm>
            <a:off x="6360197" y="4570711"/>
            <a:ext cx="2692872" cy="3865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47484A"/>
              </a:buClr>
              <a:buSzPts val="1400"/>
              <a:buNone/>
              <a:defRPr sz="1400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3" name="Google Shape;20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121" y="4702076"/>
            <a:ext cx="2046368" cy="260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Cover Option D" showMasterSp="0">
  <p:cSld name="*Cover Option D"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miesen\Desktop\anlrgbpptlogo.png" id="205" name="Google Shape;205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7976" y="170633"/>
            <a:ext cx="1557337" cy="561027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469901" y="3436223"/>
            <a:ext cx="2692871" cy="2952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47484A"/>
              </a:buClr>
              <a:buSzPts val="1400"/>
              <a:buNone/>
              <a:defRPr b="1" sz="1400" cap="none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228600" lvl="2" marL="13716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36"/>
          <p:cNvSpPr txBox="1"/>
          <p:nvPr>
            <p:ph idx="2" type="body"/>
          </p:nvPr>
        </p:nvSpPr>
        <p:spPr>
          <a:xfrm>
            <a:off x="469901" y="3719301"/>
            <a:ext cx="2692871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7484A"/>
              </a:buClr>
              <a:buSzPts val="1400"/>
              <a:buNone/>
              <a:defRPr sz="1400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36"/>
          <p:cNvSpPr txBox="1"/>
          <p:nvPr>
            <p:ph idx="3" type="body"/>
          </p:nvPr>
        </p:nvSpPr>
        <p:spPr>
          <a:xfrm>
            <a:off x="3417372" y="3436223"/>
            <a:ext cx="2692871" cy="2952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47484A"/>
              </a:buClr>
              <a:buSzPts val="1400"/>
              <a:buFont typeface="Arial"/>
              <a:buNone/>
              <a:defRPr b="1" sz="1400" cap="none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228600" lvl="2" marL="13716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36"/>
          <p:cNvSpPr txBox="1"/>
          <p:nvPr>
            <p:ph idx="4" type="body"/>
          </p:nvPr>
        </p:nvSpPr>
        <p:spPr>
          <a:xfrm>
            <a:off x="3417372" y="3719301"/>
            <a:ext cx="2692871" cy="560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7484A"/>
              </a:buClr>
              <a:buSzPts val="1400"/>
              <a:buFont typeface="Arial"/>
              <a:buNone/>
              <a:defRPr sz="1400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36"/>
          <p:cNvSpPr/>
          <p:nvPr>
            <p:ph idx="5" type="pic"/>
          </p:nvPr>
        </p:nvSpPr>
        <p:spPr>
          <a:xfrm>
            <a:off x="218127" y="1261205"/>
            <a:ext cx="8925874" cy="2071151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11" name="Google Shape;211;p36"/>
          <p:cNvSpPr txBox="1"/>
          <p:nvPr>
            <p:ph type="title"/>
          </p:nvPr>
        </p:nvSpPr>
        <p:spPr>
          <a:xfrm>
            <a:off x="469901" y="82770"/>
            <a:ext cx="6776128" cy="83942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rm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 sz="2800">
                <a:solidFill>
                  <a:srgbClr val="23242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6"/>
          <p:cNvSpPr txBox="1"/>
          <p:nvPr>
            <p:ph idx="6" type="body"/>
          </p:nvPr>
        </p:nvSpPr>
        <p:spPr>
          <a:xfrm>
            <a:off x="6360197" y="3436223"/>
            <a:ext cx="2692871" cy="29527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47484A"/>
              </a:buClr>
              <a:buSzPts val="1400"/>
              <a:buFont typeface="Arial"/>
              <a:buNone/>
              <a:defRPr b="1" sz="1400" cap="none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228600" lvl="2" marL="13716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6"/>
          <p:cNvSpPr txBox="1"/>
          <p:nvPr>
            <p:ph idx="7" type="body"/>
          </p:nvPr>
        </p:nvSpPr>
        <p:spPr>
          <a:xfrm>
            <a:off x="6360197" y="3719301"/>
            <a:ext cx="2692871" cy="5600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/>
          </a:bodyPr>
          <a:lstStyle>
            <a:lvl1pPr indent="-228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47484A"/>
              </a:buClr>
              <a:buSzPts val="1400"/>
              <a:buFont typeface="Arial"/>
              <a:buNone/>
              <a:defRPr sz="1400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36"/>
          <p:cNvSpPr txBox="1"/>
          <p:nvPr>
            <p:ph idx="8" type="body"/>
          </p:nvPr>
        </p:nvSpPr>
        <p:spPr>
          <a:xfrm>
            <a:off x="469900" y="922195"/>
            <a:ext cx="8484914" cy="248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b="1">
                <a:solidFill>
                  <a:schemeClr val="accent2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5" name="Google Shape;215;p36"/>
          <p:cNvSpPr txBox="1"/>
          <p:nvPr>
            <p:ph idx="9" type="body"/>
          </p:nvPr>
        </p:nvSpPr>
        <p:spPr>
          <a:xfrm>
            <a:off x="2" y="1261204"/>
            <a:ext cx="224589" cy="20711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00"/>
              <a:buNone/>
              <a:defRPr sz="1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6" name="Google Shape;216;p36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Instructions on replacing a current image: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and delete image and click the icon to insert a different image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the crop tool to position the image within the shape.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6"/>
          <p:cNvSpPr txBox="1"/>
          <p:nvPr>
            <p:ph idx="13" type="body"/>
          </p:nvPr>
        </p:nvSpPr>
        <p:spPr>
          <a:xfrm>
            <a:off x="6360197" y="4570711"/>
            <a:ext cx="2692872" cy="38655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Clr>
                <a:srgbClr val="47484A"/>
              </a:buClr>
              <a:buSzPts val="1400"/>
              <a:buNone/>
              <a:defRPr sz="1400">
                <a:solidFill>
                  <a:srgbClr val="47484A"/>
                </a:solidFill>
              </a:defRPr>
            </a:lvl1pPr>
            <a:lvl2pPr indent="-228600" lvl="1" marL="914400" algn="l">
              <a:spcBef>
                <a:spcPts val="18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18" name="Google Shape;21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121" y="4702076"/>
            <a:ext cx="2046368" cy="260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Pic - Full Frame" showMasterSp="0">
  <p:cSld name="*Pic - Full Frame">
    <p:bg>
      <p:bgPr>
        <a:solidFill>
          <a:schemeClr val="lt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/>
          <p:nvPr>
            <p:ph idx="2" type="pic"/>
          </p:nvPr>
        </p:nvSpPr>
        <p:spPr>
          <a:xfrm>
            <a:off x="218127" y="6978"/>
            <a:ext cx="8925873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21" name="Google Shape;221;p37"/>
          <p:cNvSpPr txBox="1"/>
          <p:nvPr>
            <p:ph idx="1" type="body"/>
          </p:nvPr>
        </p:nvSpPr>
        <p:spPr>
          <a:xfrm>
            <a:off x="0" y="3581400"/>
            <a:ext cx="9144000" cy="1562100"/>
          </a:xfrm>
          <a:prstGeom prst="rect">
            <a:avLst/>
          </a:prstGeom>
          <a:solidFill>
            <a:schemeClr val="dk2">
              <a:alpha val="90980"/>
            </a:schemeClr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00"/>
              <a:buNone/>
              <a:defRPr sz="1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37"/>
          <p:cNvSpPr txBox="1"/>
          <p:nvPr>
            <p:ph type="title"/>
          </p:nvPr>
        </p:nvSpPr>
        <p:spPr>
          <a:xfrm>
            <a:off x="469901" y="3782231"/>
            <a:ext cx="8321040" cy="10301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sz="2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7"/>
          <p:cNvSpPr txBox="1"/>
          <p:nvPr>
            <p:ph idx="12" type="sldNum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37"/>
          <p:cNvSpPr txBox="1"/>
          <p:nvPr>
            <p:ph idx="3" type="body"/>
          </p:nvPr>
        </p:nvSpPr>
        <p:spPr>
          <a:xfrm>
            <a:off x="0" y="-2"/>
            <a:ext cx="228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00"/>
              <a:buNone/>
              <a:defRPr sz="1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37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Instructions on replacing a current image: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and delete image and click the icon to insert a different image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the crop tool to position the image within the shape.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Pic - ONE Image" showMasterSp="0">
  <p:cSld name="*Pic - ONE Image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/>
          <p:nvPr>
            <p:ph idx="1" type="body"/>
          </p:nvPr>
        </p:nvSpPr>
        <p:spPr>
          <a:xfrm>
            <a:off x="0" y="2742091"/>
            <a:ext cx="9144000" cy="2401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00"/>
              <a:buNone/>
              <a:defRPr sz="1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38"/>
          <p:cNvSpPr txBox="1"/>
          <p:nvPr>
            <p:ph idx="2" type="body"/>
          </p:nvPr>
        </p:nvSpPr>
        <p:spPr>
          <a:xfrm>
            <a:off x="469900" y="3893639"/>
            <a:ext cx="8434552" cy="1359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91425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38"/>
          <p:cNvSpPr/>
          <p:nvPr>
            <p:ph idx="3" type="pic"/>
          </p:nvPr>
        </p:nvSpPr>
        <p:spPr>
          <a:xfrm>
            <a:off x="218127" y="-1"/>
            <a:ext cx="8925873" cy="274201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30" name="Google Shape;230;p38"/>
          <p:cNvSpPr txBox="1"/>
          <p:nvPr>
            <p:ph type="title"/>
          </p:nvPr>
        </p:nvSpPr>
        <p:spPr>
          <a:xfrm>
            <a:off x="469900" y="3265038"/>
            <a:ext cx="8674100" cy="5903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8"/>
          <p:cNvSpPr txBox="1"/>
          <p:nvPr>
            <p:ph idx="12" type="sldNum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38"/>
          <p:cNvSpPr txBox="1"/>
          <p:nvPr>
            <p:ph idx="4" type="body"/>
          </p:nvPr>
        </p:nvSpPr>
        <p:spPr>
          <a:xfrm>
            <a:off x="0" y="-2"/>
            <a:ext cx="228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00"/>
              <a:buNone/>
              <a:defRPr sz="1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38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Instructions on replacing a current image: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and delete image and click the icon to insert a different image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the crop tool to position the image within the shape.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Pic - TWO images" showMasterSp="0">
  <p:cSld name="*Pic - TWO images">
    <p:bg>
      <p:bgPr>
        <a:solidFill>
          <a:schemeClr val="lt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9"/>
          <p:cNvSpPr txBox="1"/>
          <p:nvPr>
            <p:ph idx="1" type="body"/>
          </p:nvPr>
        </p:nvSpPr>
        <p:spPr>
          <a:xfrm>
            <a:off x="0" y="2742091"/>
            <a:ext cx="9144000" cy="2401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00"/>
              <a:buNone/>
              <a:defRPr sz="1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6" name="Google Shape;236;p39"/>
          <p:cNvSpPr/>
          <p:nvPr>
            <p:ph idx="2" type="pic"/>
          </p:nvPr>
        </p:nvSpPr>
        <p:spPr>
          <a:xfrm>
            <a:off x="218127" y="0"/>
            <a:ext cx="4480560" cy="2747963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37" name="Google Shape;237;p39"/>
          <p:cNvSpPr/>
          <p:nvPr>
            <p:ph idx="3" type="pic"/>
          </p:nvPr>
        </p:nvSpPr>
        <p:spPr>
          <a:xfrm>
            <a:off x="4682525" y="0"/>
            <a:ext cx="4480560" cy="2747963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38" name="Google Shape;238;p39"/>
          <p:cNvSpPr txBox="1"/>
          <p:nvPr>
            <p:ph type="title"/>
          </p:nvPr>
        </p:nvSpPr>
        <p:spPr>
          <a:xfrm>
            <a:off x="469900" y="3255513"/>
            <a:ext cx="8674100" cy="5903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9"/>
          <p:cNvSpPr txBox="1"/>
          <p:nvPr>
            <p:ph idx="4" type="body"/>
          </p:nvPr>
        </p:nvSpPr>
        <p:spPr>
          <a:xfrm>
            <a:off x="469900" y="3884114"/>
            <a:ext cx="8434552" cy="1359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91425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39"/>
          <p:cNvSpPr txBox="1"/>
          <p:nvPr>
            <p:ph idx="12" type="sldNum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39"/>
          <p:cNvSpPr txBox="1"/>
          <p:nvPr>
            <p:ph idx="5" type="body"/>
          </p:nvPr>
        </p:nvSpPr>
        <p:spPr>
          <a:xfrm>
            <a:off x="0" y="-2"/>
            <a:ext cx="228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00"/>
              <a:buNone/>
              <a:defRPr sz="1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2" name="Google Shape;242;p39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Instructions on replacing a current image: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and delete image and click the icon to insert a different image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the crop tool to position the image within the shape.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Pic - THREE Images" showMasterSp="0">
  <p:cSld name="*Pic - THREE Images"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0"/>
          <p:cNvSpPr txBox="1"/>
          <p:nvPr>
            <p:ph idx="1" type="body"/>
          </p:nvPr>
        </p:nvSpPr>
        <p:spPr>
          <a:xfrm>
            <a:off x="0" y="2742091"/>
            <a:ext cx="9144000" cy="24014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00"/>
              <a:buNone/>
              <a:defRPr sz="1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5" name="Google Shape;245;p40"/>
          <p:cNvSpPr/>
          <p:nvPr>
            <p:ph idx="2" type="pic"/>
          </p:nvPr>
        </p:nvSpPr>
        <p:spPr>
          <a:xfrm>
            <a:off x="218127" y="0"/>
            <a:ext cx="2990088" cy="2755232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46" name="Google Shape;246;p40"/>
          <p:cNvSpPr/>
          <p:nvPr>
            <p:ph idx="3" type="pic"/>
          </p:nvPr>
        </p:nvSpPr>
        <p:spPr>
          <a:xfrm>
            <a:off x="3194237" y="0"/>
            <a:ext cx="2990088" cy="2755232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47" name="Google Shape;247;p40"/>
          <p:cNvSpPr/>
          <p:nvPr>
            <p:ph idx="4" type="pic"/>
          </p:nvPr>
        </p:nvSpPr>
        <p:spPr>
          <a:xfrm>
            <a:off x="6186112" y="0"/>
            <a:ext cx="2957888" cy="2755232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48" name="Google Shape;248;p40"/>
          <p:cNvSpPr txBox="1"/>
          <p:nvPr>
            <p:ph idx="5" type="body"/>
          </p:nvPr>
        </p:nvSpPr>
        <p:spPr>
          <a:xfrm>
            <a:off x="469900" y="3893639"/>
            <a:ext cx="8434552" cy="1359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91425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9" name="Google Shape;249;p40"/>
          <p:cNvSpPr txBox="1"/>
          <p:nvPr>
            <p:ph type="title"/>
          </p:nvPr>
        </p:nvSpPr>
        <p:spPr>
          <a:xfrm>
            <a:off x="469900" y="3265038"/>
            <a:ext cx="8674100" cy="59032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1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40"/>
          <p:cNvSpPr txBox="1"/>
          <p:nvPr>
            <p:ph idx="12" type="sldNum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1" name="Google Shape;251;p40"/>
          <p:cNvSpPr txBox="1"/>
          <p:nvPr>
            <p:ph idx="6" type="body"/>
          </p:nvPr>
        </p:nvSpPr>
        <p:spPr>
          <a:xfrm>
            <a:off x="0" y="-2"/>
            <a:ext cx="228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00"/>
              <a:buNone/>
              <a:defRPr sz="1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40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Instructions on replacing a current image: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and delete image and click the icon to insert a different image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the crop tool to position the image within the shape.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Pic - FOUR Images" showMasterSp="0">
  <p:cSld name="*Pic - FOUR Images"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00"/>
              <a:buNone/>
              <a:defRPr sz="1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41"/>
          <p:cNvSpPr/>
          <p:nvPr>
            <p:ph idx="2" type="pic"/>
          </p:nvPr>
        </p:nvSpPr>
        <p:spPr>
          <a:xfrm>
            <a:off x="218127" y="1240631"/>
            <a:ext cx="2240280" cy="1678712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56" name="Google Shape;256;p41"/>
          <p:cNvSpPr/>
          <p:nvPr>
            <p:ph idx="3" type="pic"/>
          </p:nvPr>
        </p:nvSpPr>
        <p:spPr>
          <a:xfrm>
            <a:off x="2453235" y="1240631"/>
            <a:ext cx="2240280" cy="1678712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57" name="Google Shape;257;p41"/>
          <p:cNvSpPr/>
          <p:nvPr>
            <p:ph idx="4" type="pic"/>
          </p:nvPr>
        </p:nvSpPr>
        <p:spPr>
          <a:xfrm>
            <a:off x="4688341" y="1240631"/>
            <a:ext cx="2240280" cy="1678712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258" name="Google Shape;258;p41"/>
          <p:cNvSpPr/>
          <p:nvPr>
            <p:ph idx="5" type="pic"/>
          </p:nvPr>
        </p:nvSpPr>
        <p:spPr>
          <a:xfrm>
            <a:off x="6906022" y="1240631"/>
            <a:ext cx="2240280" cy="1678712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59" name="Google Shape;259;p41"/>
          <p:cNvSpPr txBox="1"/>
          <p:nvPr>
            <p:ph idx="6" type="body"/>
          </p:nvPr>
        </p:nvSpPr>
        <p:spPr>
          <a:xfrm>
            <a:off x="469900" y="3484064"/>
            <a:ext cx="8434552" cy="1359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91425">
            <a:noAutofit/>
          </a:bodyPr>
          <a:lstStyle>
            <a:lvl1pPr indent="-3810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>
                <a:solidFill>
                  <a:schemeClr val="lt1"/>
                </a:solidFill>
              </a:defRPr>
            </a:lvl2pPr>
            <a:lvl3pPr indent="-355600" lvl="2" marL="13716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indent="-355600" lvl="3" marL="18288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indent="-355600" lvl="4" marL="22860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0" name="Google Shape;260;p41"/>
          <p:cNvSpPr txBox="1"/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41"/>
          <p:cNvSpPr txBox="1"/>
          <p:nvPr>
            <p:ph idx="7" type="body"/>
          </p:nvPr>
        </p:nvSpPr>
        <p:spPr>
          <a:xfrm>
            <a:off x="218128" y="2948823"/>
            <a:ext cx="2238469" cy="35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41"/>
          <p:cNvSpPr txBox="1"/>
          <p:nvPr>
            <p:ph idx="8" type="body"/>
          </p:nvPr>
        </p:nvSpPr>
        <p:spPr>
          <a:xfrm>
            <a:off x="2442595" y="2948823"/>
            <a:ext cx="2238469" cy="35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41"/>
          <p:cNvSpPr txBox="1"/>
          <p:nvPr>
            <p:ph idx="9" type="body"/>
          </p:nvPr>
        </p:nvSpPr>
        <p:spPr>
          <a:xfrm>
            <a:off x="4681064" y="2948823"/>
            <a:ext cx="2238469" cy="35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41"/>
          <p:cNvSpPr txBox="1"/>
          <p:nvPr>
            <p:ph idx="13" type="body"/>
          </p:nvPr>
        </p:nvSpPr>
        <p:spPr>
          <a:xfrm>
            <a:off x="6905532" y="2948823"/>
            <a:ext cx="2238469" cy="358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>
            <a:lvl1pPr indent="-228600" lvl="0" marL="45720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41"/>
          <p:cNvSpPr txBox="1"/>
          <p:nvPr>
            <p:ph idx="12" type="sldNum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ctr">
              <a:spcBef>
                <a:spcPts val="0"/>
              </a:spcBef>
              <a:buNone/>
              <a:defRPr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41"/>
          <p:cNvSpPr txBox="1"/>
          <p:nvPr>
            <p:ph idx="11" type="ftr"/>
          </p:nvPr>
        </p:nvSpPr>
        <p:spPr>
          <a:xfrm>
            <a:off x="0" y="-1"/>
            <a:ext cx="228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7" name="Google Shape;267;p41"/>
          <p:cNvSpPr txBox="1"/>
          <p:nvPr>
            <p:ph idx="14" type="body"/>
          </p:nvPr>
        </p:nvSpPr>
        <p:spPr>
          <a:xfrm>
            <a:off x="0" y="-2"/>
            <a:ext cx="2286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00"/>
              <a:buNone/>
              <a:defRPr sz="1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41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Instructions on replacing a current image: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and delete image and click the icon to insert a different image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the crop tool to position the image within the shape.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Closing slide" showMasterSp="0">
  <p:cSld name="*Closing slid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miesen\Desktop\anlrgbpptlogo.png" id="38" name="Google Shape;3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9754" y="4562475"/>
            <a:ext cx="1540844" cy="5550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rial view of Argonne with APS in front 5730-00068.jpg" id="39" name="Google Shape;39;p17"/>
          <p:cNvPicPr preferRelativeResize="0"/>
          <p:nvPr/>
        </p:nvPicPr>
        <p:blipFill rotWithShape="1">
          <a:blip r:embed="rId3">
            <a:alphaModFix/>
          </a:blip>
          <a:srcRect b="7135" l="0" r="0" t="10681"/>
          <a:stretch/>
        </p:blipFill>
        <p:spPr>
          <a:xfrm>
            <a:off x="0" y="0"/>
            <a:ext cx="9144000" cy="44886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0" y="-10684"/>
            <a:ext cx="9143999" cy="4499372"/>
          </a:xfrm>
          <a:prstGeom prst="rect">
            <a:avLst/>
          </a:prstGeom>
          <a:solidFill>
            <a:schemeClr val="accent2">
              <a:alpha val="89803"/>
            </a:schemeClr>
          </a:solidFill>
          <a:ln>
            <a:noFill/>
          </a:ln>
        </p:spPr>
        <p:txBody>
          <a:bodyPr anchorCtr="0" anchor="ctr" bIns="457200" lIns="45720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7"/>
          <p:cNvSpPr txBox="1"/>
          <p:nvPr/>
        </p:nvSpPr>
        <p:spPr>
          <a:xfrm>
            <a:off x="-991004" y="-1815882"/>
            <a:ext cx="3782000" cy="160043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Suggested</a:t>
            </a: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closing statement (optional):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START WITH YES.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AND END WITH THANK YOU.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 YOU HAVE ANY BIG QUESTIONS?</a:t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Google Shape;4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121" y="4702076"/>
            <a:ext cx="2046368" cy="260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Section Break" showMasterSp="0">
  <p:cSld name="*Section Brea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miesen\Desktop\anlrgbpptlogo.png" id="44" name="Google Shape;4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99754" y="4562475"/>
            <a:ext cx="1540844" cy="5550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erial view of Argonne with APS in front 5730-00068.jpg" id="45" name="Google Shape;45;p18"/>
          <p:cNvPicPr preferRelativeResize="0"/>
          <p:nvPr/>
        </p:nvPicPr>
        <p:blipFill rotWithShape="1">
          <a:blip r:embed="rId3">
            <a:alphaModFix/>
          </a:blip>
          <a:srcRect b="7135" l="0" r="0" t="10681"/>
          <a:stretch/>
        </p:blipFill>
        <p:spPr>
          <a:xfrm>
            <a:off x="0" y="0"/>
            <a:ext cx="9144000" cy="448868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0" y="-10684"/>
            <a:ext cx="9143999" cy="4499372"/>
          </a:xfrm>
          <a:prstGeom prst="rect">
            <a:avLst/>
          </a:prstGeom>
          <a:solidFill>
            <a:schemeClr val="accent2">
              <a:alpha val="89803"/>
            </a:schemeClr>
          </a:solidFill>
          <a:ln>
            <a:noFill/>
          </a:ln>
        </p:spPr>
        <p:txBody>
          <a:bodyPr anchorCtr="0" anchor="ctr" bIns="457200" lIns="457200" spcFirstLastPara="1" rIns="0" wrap="square" tIns="0">
            <a:noAutofit/>
          </a:bodyPr>
          <a:lstStyle>
            <a:lvl1pPr indent="-228600" lvl="0" marL="45720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7" name="Google Shape;4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121" y="4702076"/>
            <a:ext cx="2046368" cy="260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Title Only">
  <p:cSld name="*Title 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457201" y="367903"/>
            <a:ext cx="8372901" cy="6217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457201" y="1019437"/>
            <a:ext cx="8372901" cy="374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5A2"/>
              </a:buClr>
              <a:buSzPts val="2000"/>
              <a:buNone/>
              <a:defRPr b="1" sz="2000">
                <a:solidFill>
                  <a:srgbClr val="0065A2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/>
        </p:nvSpPr>
        <p:spPr>
          <a:xfrm>
            <a:off x="2148350" y="1084175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Columns-TWO">
  <p:cSld name="*Columns-TWO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idx="12" type="sldNum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20"/>
          <p:cNvSpPr txBox="1"/>
          <p:nvPr>
            <p:ph idx="1" type="body"/>
          </p:nvPr>
        </p:nvSpPr>
        <p:spPr>
          <a:xfrm>
            <a:off x="457201" y="1030288"/>
            <a:ext cx="8372901" cy="374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5A2"/>
              </a:buClr>
              <a:buSzPts val="2000"/>
              <a:buNone/>
              <a:defRPr b="1" sz="2000">
                <a:solidFill>
                  <a:srgbClr val="0065A2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2" type="body"/>
          </p:nvPr>
        </p:nvSpPr>
        <p:spPr>
          <a:xfrm>
            <a:off x="457200" y="1428723"/>
            <a:ext cx="4023360" cy="331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3" type="body"/>
          </p:nvPr>
        </p:nvSpPr>
        <p:spPr>
          <a:xfrm>
            <a:off x="4700588" y="1418007"/>
            <a:ext cx="4023360" cy="331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Columns-TWO w/boxed heads">
  <p:cSld name="*Columns-TWO w/boxed head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460895" y="1840702"/>
            <a:ext cx="4114800" cy="28769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4714875" y="1840702"/>
            <a:ext cx="4114800" cy="287691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182875" spcFirstLastPara="1" rIns="91425" wrap="square" tIns="91425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3" type="body"/>
          </p:nvPr>
        </p:nvSpPr>
        <p:spPr>
          <a:xfrm>
            <a:off x="4714875" y="1406047"/>
            <a:ext cx="4114800" cy="46574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2875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>
                <a:solidFill>
                  <a:schemeClr val="lt1"/>
                </a:solidFill>
              </a:defRPr>
            </a:lvl1pPr>
            <a:lvl2pPr indent="-3302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600"/>
              <a:buChar char="–"/>
              <a:defRPr sz="1600"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2" type="sldNum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21"/>
          <p:cNvSpPr txBox="1"/>
          <p:nvPr>
            <p:ph idx="4" type="body"/>
          </p:nvPr>
        </p:nvSpPr>
        <p:spPr>
          <a:xfrm>
            <a:off x="457201" y="1019437"/>
            <a:ext cx="8372901" cy="374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5A2"/>
              </a:buClr>
              <a:buSzPts val="2000"/>
              <a:buNone/>
              <a:defRPr b="1" sz="2000">
                <a:solidFill>
                  <a:srgbClr val="0065A2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5" type="body"/>
          </p:nvPr>
        </p:nvSpPr>
        <p:spPr>
          <a:xfrm>
            <a:off x="460895" y="1406047"/>
            <a:ext cx="4114800" cy="46574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182875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 cap="none">
                <a:solidFill>
                  <a:schemeClr val="lt1"/>
                </a:solidFill>
              </a:defRPr>
            </a:lvl1pPr>
            <a:lvl2pPr indent="-3302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600"/>
              <a:buChar char="–"/>
              <a:defRPr sz="1600"/>
            </a:lvl2pPr>
            <a:lvl3pPr indent="-3175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200"/>
              <a:buChar char="»"/>
              <a:defRPr sz="12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TWO IMAGES - Vertical">
  <p:cSld name="*TWO IMAGES - Vertical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>
            <p:ph idx="12" type="sldNum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22"/>
          <p:cNvSpPr txBox="1"/>
          <p:nvPr>
            <p:ph idx="1" type="body"/>
          </p:nvPr>
        </p:nvSpPr>
        <p:spPr>
          <a:xfrm>
            <a:off x="4503575" y="1417872"/>
            <a:ext cx="4319750" cy="154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2"/>
          <p:cNvSpPr/>
          <p:nvPr>
            <p:ph idx="2" type="pic"/>
          </p:nvPr>
        </p:nvSpPr>
        <p:spPr>
          <a:xfrm>
            <a:off x="495680" y="1417871"/>
            <a:ext cx="3729481" cy="1565882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1" name="Google Shape;71;p22"/>
          <p:cNvSpPr/>
          <p:nvPr>
            <p:ph idx="3" type="pic"/>
          </p:nvPr>
        </p:nvSpPr>
        <p:spPr>
          <a:xfrm>
            <a:off x="495680" y="3203316"/>
            <a:ext cx="3729481" cy="1565882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2" name="Google Shape;72;p22"/>
          <p:cNvSpPr txBox="1"/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4" type="body"/>
          </p:nvPr>
        </p:nvSpPr>
        <p:spPr>
          <a:xfrm>
            <a:off x="457201" y="1019437"/>
            <a:ext cx="8372901" cy="374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5A2"/>
              </a:buClr>
              <a:buSzPts val="2000"/>
              <a:buNone/>
              <a:defRPr b="1" sz="2000">
                <a:solidFill>
                  <a:srgbClr val="0065A2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5" type="body"/>
          </p:nvPr>
        </p:nvSpPr>
        <p:spPr>
          <a:xfrm>
            <a:off x="4503575" y="3193094"/>
            <a:ext cx="4319750" cy="154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Instructions on replacing a current image: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and delete image and click the icon to insert a different image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the crop tool to position the image within the shape.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*THREE IMAGES - vertical">
  <p:cSld name="*THREE IMAGES - vertical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23"/>
          <p:cNvSpPr txBox="1"/>
          <p:nvPr>
            <p:ph idx="1" type="body"/>
          </p:nvPr>
        </p:nvSpPr>
        <p:spPr>
          <a:xfrm>
            <a:off x="3045309" y="1451045"/>
            <a:ext cx="5814912" cy="977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3"/>
          <p:cNvSpPr/>
          <p:nvPr>
            <p:ph idx="2" type="pic"/>
          </p:nvPr>
        </p:nvSpPr>
        <p:spPr>
          <a:xfrm>
            <a:off x="489394" y="1442711"/>
            <a:ext cx="2023746" cy="890108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80" name="Google Shape;80;p23"/>
          <p:cNvSpPr/>
          <p:nvPr>
            <p:ph idx="3" type="pic"/>
          </p:nvPr>
        </p:nvSpPr>
        <p:spPr>
          <a:xfrm>
            <a:off x="487015" y="2620206"/>
            <a:ext cx="2028507" cy="890108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81" name="Google Shape;81;p23"/>
          <p:cNvSpPr txBox="1"/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4" type="body"/>
          </p:nvPr>
        </p:nvSpPr>
        <p:spPr>
          <a:xfrm>
            <a:off x="457201" y="1028962"/>
            <a:ext cx="8372901" cy="374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5A2"/>
              </a:buClr>
              <a:buSzPts val="2000"/>
              <a:buNone/>
              <a:defRPr b="1" sz="2000">
                <a:solidFill>
                  <a:srgbClr val="0065A2"/>
                </a:solidFill>
              </a:defRPr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5" type="body"/>
          </p:nvPr>
        </p:nvSpPr>
        <p:spPr>
          <a:xfrm>
            <a:off x="3045309" y="2630976"/>
            <a:ext cx="5814912" cy="977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23"/>
          <p:cNvSpPr/>
          <p:nvPr>
            <p:ph idx="6" type="pic"/>
          </p:nvPr>
        </p:nvSpPr>
        <p:spPr>
          <a:xfrm>
            <a:off x="487014" y="3807136"/>
            <a:ext cx="2028507" cy="890108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85" name="Google Shape;85;p23"/>
          <p:cNvSpPr txBox="1"/>
          <p:nvPr>
            <p:ph idx="7" type="body"/>
          </p:nvPr>
        </p:nvSpPr>
        <p:spPr>
          <a:xfrm>
            <a:off x="3045309" y="3794491"/>
            <a:ext cx="5814912" cy="977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342900" lvl="0" marL="45720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  <a:defRPr sz="1800"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600"/>
              <a:buChar char="»"/>
              <a:defRPr sz="16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3"/>
          <p:cNvSpPr txBox="1"/>
          <p:nvPr/>
        </p:nvSpPr>
        <p:spPr>
          <a:xfrm>
            <a:off x="-1876478" y="0"/>
            <a:ext cx="1548931" cy="3385542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Instructions on replacing a current image: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Select and delete image and click the icon to insert a different image</a:t>
            </a:r>
            <a:endParaRPr/>
          </a:p>
          <a:p>
            <a:pPr indent="-228600" lvl="0" marL="228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Use the crop tool to position the image within the shape.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amiesen\Desktop\anlrgbpptlogo.png" id="10" name="Google Shape;1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11490" y="4799992"/>
            <a:ext cx="775768" cy="27946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4"/>
          <p:cNvSpPr txBox="1"/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23242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4"/>
          <p:cNvSpPr txBox="1"/>
          <p:nvPr>
            <p:ph idx="1" type="body"/>
          </p:nvPr>
        </p:nvSpPr>
        <p:spPr>
          <a:xfrm>
            <a:off x="457201" y="1393826"/>
            <a:ext cx="8372901" cy="33170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>
            <a:lvl1pPr indent="-342900" lvl="0" marL="457200" marR="0" rtl="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rgbClr val="23242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23242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3242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23242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23242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2" type="sldNum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4"/>
          <p:cNvSpPr/>
          <p:nvPr/>
        </p:nvSpPr>
        <p:spPr>
          <a:xfrm>
            <a:off x="0" y="-2"/>
            <a:ext cx="228600" cy="5143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7201" y="4827084"/>
            <a:ext cx="1418753" cy="18044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2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"/>
          <p:cNvSpPr txBox="1"/>
          <p:nvPr>
            <p:ph idx="1" type="body"/>
          </p:nvPr>
        </p:nvSpPr>
        <p:spPr>
          <a:xfrm>
            <a:off x="0" y="-20265"/>
            <a:ext cx="9144000" cy="4508954"/>
          </a:xfrm>
          <a:prstGeom prst="rect">
            <a:avLst/>
          </a:prstGeom>
          <a:solidFill>
            <a:schemeClr val="accent2">
              <a:alpha val="84705"/>
            </a:schemeClr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00"/>
              <a:buNone/>
            </a:pPr>
            <a:r>
              <a:rPr lang="en-US"/>
              <a:t>erhtjhtyhy</a:t>
            </a:r>
            <a:endParaRPr/>
          </a:p>
        </p:txBody>
      </p:sp>
      <p:sp>
        <p:nvSpPr>
          <p:cNvPr id="274" name="Google Shape;274;p1"/>
          <p:cNvSpPr txBox="1"/>
          <p:nvPr>
            <p:ph type="title"/>
          </p:nvPr>
        </p:nvSpPr>
        <p:spPr>
          <a:xfrm>
            <a:off x="0" y="860737"/>
            <a:ext cx="9143999" cy="2029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457200" spcFirstLastPara="1" rIns="91425" wrap="square" tIns="0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lang="en-US"/>
              <a:t>MACHINE LEARNING TEAM PROGRESS UPDATE AND Q&amp;A</a:t>
            </a:r>
            <a:endParaRPr/>
          </a:p>
        </p:txBody>
      </p:sp>
      <p:sp>
        <p:nvSpPr>
          <p:cNvPr id="275" name="Google Shape;275;p1"/>
          <p:cNvSpPr txBox="1"/>
          <p:nvPr>
            <p:ph idx="3" type="body"/>
          </p:nvPr>
        </p:nvSpPr>
        <p:spPr>
          <a:xfrm>
            <a:off x="0" y="153714"/>
            <a:ext cx="6578599" cy="9691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200" spcFirstLastPara="1" rIns="27430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/>
              <a:t>OE/SC SPACE WEATHER MITIGATION PLANNING</a:t>
            </a:r>
            <a:endParaRPr/>
          </a:p>
        </p:txBody>
      </p:sp>
      <p:sp>
        <p:nvSpPr>
          <p:cNvPr id="276" name="Google Shape;276;p1"/>
          <p:cNvSpPr txBox="1"/>
          <p:nvPr>
            <p:ph idx="9" type="body"/>
          </p:nvPr>
        </p:nvSpPr>
        <p:spPr>
          <a:xfrm>
            <a:off x="3368276" y="4085853"/>
            <a:ext cx="246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University of California, Berkeley</a:t>
            </a:r>
            <a:endParaRPr/>
          </a:p>
        </p:txBody>
      </p:sp>
      <p:sp>
        <p:nvSpPr>
          <p:cNvPr id="277" name="Google Shape;277;p1"/>
          <p:cNvSpPr txBox="1"/>
          <p:nvPr>
            <p:ph idx="13" type="body"/>
          </p:nvPr>
        </p:nvSpPr>
        <p:spPr>
          <a:xfrm>
            <a:off x="-1" y="860425"/>
            <a:ext cx="239714" cy="2029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00"/>
              <a:buNone/>
            </a:pPr>
            <a:r>
              <a:t/>
            </a:r>
            <a:endParaRPr/>
          </a:p>
        </p:txBody>
      </p:sp>
      <p:sp>
        <p:nvSpPr>
          <p:cNvPr id="278" name="Google Shape;278;p1"/>
          <p:cNvSpPr txBox="1"/>
          <p:nvPr>
            <p:ph idx="4" type="body"/>
          </p:nvPr>
        </p:nvSpPr>
        <p:spPr>
          <a:xfrm>
            <a:off x="372725" y="3620150"/>
            <a:ext cx="24642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PRASANNA BALAPRAKASH</a:t>
            </a:r>
            <a:endParaRPr/>
          </a:p>
        </p:txBody>
      </p:sp>
      <p:sp>
        <p:nvSpPr>
          <p:cNvPr id="279" name="Google Shape;279;p1"/>
          <p:cNvSpPr txBox="1"/>
          <p:nvPr>
            <p:ph idx="5" type="body"/>
          </p:nvPr>
        </p:nvSpPr>
        <p:spPr>
          <a:xfrm>
            <a:off x="372725" y="3805839"/>
            <a:ext cx="24642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Oak Ridge National Laboratory</a:t>
            </a:r>
            <a:endParaRPr/>
          </a:p>
        </p:txBody>
      </p:sp>
      <p:sp>
        <p:nvSpPr>
          <p:cNvPr id="280" name="Google Shape;280;p1"/>
          <p:cNvSpPr txBox="1"/>
          <p:nvPr>
            <p:ph idx="7" type="body"/>
          </p:nvPr>
        </p:nvSpPr>
        <p:spPr>
          <a:xfrm>
            <a:off x="3367220" y="3477928"/>
            <a:ext cx="246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Lawrence Berkeley National Laboratory</a:t>
            </a:r>
            <a:endParaRPr/>
          </a:p>
        </p:txBody>
      </p:sp>
      <p:sp>
        <p:nvSpPr>
          <p:cNvPr id="281" name="Google Shape;281;p1"/>
          <p:cNvSpPr txBox="1"/>
          <p:nvPr>
            <p:ph idx="6" type="body"/>
          </p:nvPr>
        </p:nvSpPr>
        <p:spPr>
          <a:xfrm>
            <a:off x="3369325" y="3067525"/>
            <a:ext cx="24642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PIETER GHYSELS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ALLEN ZOU</a:t>
            </a:r>
            <a:endParaRPr/>
          </a:p>
        </p:txBody>
      </p:sp>
      <p:sp>
        <p:nvSpPr>
          <p:cNvPr id="282" name="Google Shape;282;p1"/>
          <p:cNvSpPr txBox="1"/>
          <p:nvPr>
            <p:ph idx="8" type="body"/>
          </p:nvPr>
        </p:nvSpPr>
        <p:spPr>
          <a:xfrm>
            <a:off x="3372501" y="3907850"/>
            <a:ext cx="2464200" cy="1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ADITI KRISHNAPRIYAN</a:t>
            </a:r>
            <a:endParaRPr/>
          </a:p>
        </p:txBody>
      </p:sp>
      <p:pic>
        <p:nvPicPr>
          <p:cNvPr id="283" name="Google Shape;28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1135" y="4488689"/>
            <a:ext cx="1279241" cy="646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9748" y="4616970"/>
            <a:ext cx="1296490" cy="41033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"/>
          <p:cNvSpPr txBox="1"/>
          <p:nvPr>
            <p:ph idx="4" type="body"/>
          </p:nvPr>
        </p:nvSpPr>
        <p:spPr>
          <a:xfrm>
            <a:off x="374984" y="3091992"/>
            <a:ext cx="2463900" cy="185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HONGWEI JIN</a:t>
            </a:r>
            <a:endParaRPr/>
          </a:p>
        </p:txBody>
      </p:sp>
      <p:sp>
        <p:nvSpPr>
          <p:cNvPr id="286" name="Google Shape;286;p1"/>
          <p:cNvSpPr txBox="1"/>
          <p:nvPr>
            <p:ph idx="5" type="body"/>
          </p:nvPr>
        </p:nvSpPr>
        <p:spPr>
          <a:xfrm>
            <a:off x="374975" y="3269998"/>
            <a:ext cx="2463900" cy="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en-US"/>
              <a:t>Argonne National Laboratory</a:t>
            </a:r>
            <a:endParaRPr/>
          </a:p>
        </p:txBody>
      </p:sp>
      <p:sp>
        <p:nvSpPr>
          <p:cNvPr id="287" name="Google Shape;287;p1"/>
          <p:cNvSpPr txBox="1"/>
          <p:nvPr>
            <p:ph idx="7" type="body"/>
          </p:nvPr>
        </p:nvSpPr>
        <p:spPr>
          <a:xfrm>
            <a:off x="6448045" y="3754753"/>
            <a:ext cx="246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rmAutofit lnSpcReduction="1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Los Alamos National Laboratory</a:t>
            </a:r>
            <a:endParaRPr/>
          </a:p>
        </p:txBody>
      </p:sp>
      <p:sp>
        <p:nvSpPr>
          <p:cNvPr id="288" name="Google Shape;288;p1"/>
          <p:cNvSpPr txBox="1"/>
          <p:nvPr>
            <p:ph idx="6" type="body"/>
          </p:nvPr>
        </p:nvSpPr>
        <p:spPr>
          <a:xfrm>
            <a:off x="6449025" y="3092000"/>
            <a:ext cx="2464200" cy="6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ADAM MATE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ARTHUR K. BARNES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US"/>
              <a:t>RUSSELL BENT</a:t>
            </a:r>
            <a:endParaRPr/>
          </a:p>
        </p:txBody>
      </p:sp>
      <p:sp>
        <p:nvSpPr>
          <p:cNvPr id="289" name="Google Shape;289;p1"/>
          <p:cNvSpPr txBox="1"/>
          <p:nvPr/>
        </p:nvSpPr>
        <p:spPr>
          <a:xfrm>
            <a:off x="8052600" y="4216775"/>
            <a:ext cx="109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03/23/2023</a:t>
            </a:r>
            <a:endParaRPr/>
          </a:p>
        </p:txBody>
      </p:sp>
      <p:pic>
        <p:nvPicPr>
          <p:cNvPr id="290" name="Google Shape;290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96863" y="4542088"/>
            <a:ext cx="1400225" cy="56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1"/>
          <p:cNvPicPr preferRelativeResize="0"/>
          <p:nvPr/>
        </p:nvPicPr>
        <p:blipFill rotWithShape="1">
          <a:blip r:embed="rId6">
            <a:alphaModFix/>
          </a:blip>
          <a:srcRect b="8254" l="0" r="0" t="6034"/>
          <a:stretch/>
        </p:blipFill>
        <p:spPr>
          <a:xfrm>
            <a:off x="5186325" y="4488750"/>
            <a:ext cx="791950" cy="6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0"/>
          <p:cNvSpPr txBox="1"/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</a:pPr>
            <a:r>
              <a:rPr lang="en-US"/>
              <a:t>Maximum loadability problem</a:t>
            </a:r>
            <a:endParaRPr/>
          </a:p>
        </p:txBody>
      </p:sp>
      <p:sp>
        <p:nvSpPr>
          <p:cNvPr id="538" name="Google Shape;538;p10"/>
          <p:cNvSpPr txBox="1"/>
          <p:nvPr>
            <p:ph idx="1" type="body"/>
          </p:nvPr>
        </p:nvSpPr>
        <p:spPr>
          <a:xfrm>
            <a:off x="457201" y="1408346"/>
            <a:ext cx="8372901" cy="3317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-173037" lvl="0" marL="173037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</a:pPr>
            <a:r>
              <a:rPr lang="en-US"/>
              <a:t>Split the data into training/validation/testing with ratio 3:1:1</a:t>
            </a:r>
            <a:endParaRPr/>
          </a:p>
          <a:p>
            <a:pPr indent="-58737" lvl="0" marL="173038" rtl="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</a:pPr>
            <a:r>
              <a:t/>
            </a:r>
            <a:endParaRPr/>
          </a:p>
          <a:p>
            <a:pPr indent="-58737" lvl="0" marL="173038" rtl="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</a:pPr>
            <a:r>
              <a:t/>
            </a:r>
            <a:endParaRPr/>
          </a:p>
          <a:p>
            <a:pPr indent="-58737" lvl="0" marL="173038" rtl="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</a:pPr>
            <a:r>
              <a:t/>
            </a:r>
            <a:endParaRPr/>
          </a:p>
          <a:p>
            <a:pPr indent="-173037" lvl="0" marL="173037" rtl="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</a:pPr>
            <a:r>
              <a:rPr lang="en-US"/>
              <a:t>Findings:</a:t>
            </a:r>
            <a:endParaRPr/>
          </a:p>
          <a:p>
            <a:pPr indent="-236538" lvl="1" marL="520700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</a:pPr>
            <a:r>
              <a:rPr lang="en-US"/>
              <a:t>Loss on the training converges </a:t>
            </a:r>
            <a:endParaRPr/>
          </a:p>
          <a:p>
            <a:pPr indent="-236537" lvl="1" marL="520700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</a:pPr>
            <a:r>
              <a:rPr lang="en-US"/>
              <a:t>Models optimize well on training set, but not so good on testing set</a:t>
            </a:r>
            <a:endParaRPr/>
          </a:p>
          <a:p>
            <a:pPr indent="-236537" lvl="1" marL="5207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GNN model takes &lt; 1min to train 300 graphs</a:t>
            </a:r>
            <a:endParaRPr/>
          </a:p>
          <a:p>
            <a:pPr indent="-236537" lvl="1" marL="5207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Heuristic approach takes ~ 1min to solve a single graph</a:t>
            </a:r>
            <a:endParaRPr/>
          </a:p>
        </p:txBody>
      </p:sp>
      <p:sp>
        <p:nvSpPr>
          <p:cNvPr id="539" name="Google Shape;539;p10"/>
          <p:cNvSpPr txBox="1"/>
          <p:nvPr>
            <p:ph idx="2" type="body"/>
          </p:nvPr>
        </p:nvSpPr>
        <p:spPr>
          <a:xfrm>
            <a:off x="457201" y="1009912"/>
            <a:ext cx="8373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/>
              <a:t>Preliminary results</a:t>
            </a:r>
            <a:endParaRPr/>
          </a:p>
        </p:txBody>
      </p:sp>
      <p:sp>
        <p:nvSpPr>
          <p:cNvPr id="540" name="Google Shape;540;p10"/>
          <p:cNvSpPr txBox="1"/>
          <p:nvPr>
            <p:ph idx="12" type="sldNum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1" name="Google Shape;54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3375" y="1728963"/>
            <a:ext cx="1960473" cy="146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2" name="Google Shape;54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350" y="1851875"/>
            <a:ext cx="1935077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3" name="Google Shape;543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6150" y="1760425"/>
            <a:ext cx="1960473" cy="1463040"/>
          </a:xfrm>
          <a:prstGeom prst="rect">
            <a:avLst/>
          </a:prstGeom>
          <a:noFill/>
          <a:ln>
            <a:noFill/>
          </a:ln>
        </p:spPr>
      </p:pic>
      <p:sp>
        <p:nvSpPr>
          <p:cNvPr id="544" name="Google Shape;544;p10"/>
          <p:cNvSpPr txBox="1"/>
          <p:nvPr/>
        </p:nvSpPr>
        <p:spPr>
          <a:xfrm>
            <a:off x="6917497" y="2725750"/>
            <a:ext cx="1380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9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Larger gap in test set</a:t>
            </a:r>
            <a:endParaRPr sz="1300"/>
          </a:p>
        </p:txBody>
      </p:sp>
      <p:sp>
        <p:nvSpPr>
          <p:cNvPr id="545" name="Google Shape;545;p10"/>
          <p:cNvSpPr/>
          <p:nvPr/>
        </p:nvSpPr>
        <p:spPr>
          <a:xfrm>
            <a:off x="7358713" y="2431732"/>
            <a:ext cx="123900" cy="2616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1"/>
          <p:cNvSpPr txBox="1"/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</a:pPr>
            <a:r>
              <a:rPr lang="en-US"/>
              <a:t>Maximum loadability problem</a:t>
            </a:r>
            <a:endParaRPr/>
          </a:p>
        </p:txBody>
      </p:sp>
      <p:sp>
        <p:nvSpPr>
          <p:cNvPr id="551" name="Google Shape;551;p11"/>
          <p:cNvSpPr txBox="1"/>
          <p:nvPr>
            <p:ph idx="1" type="body"/>
          </p:nvPr>
        </p:nvSpPr>
        <p:spPr>
          <a:xfrm>
            <a:off x="457200" y="1408350"/>
            <a:ext cx="8483700" cy="3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-173038" lvl="0" marL="173038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</a:pPr>
            <a:r>
              <a:rPr lang="en-US"/>
              <a:t>Tuning hyperparameters are </a:t>
            </a:r>
            <a:r>
              <a:rPr lang="en-US"/>
              <a:t>critical</a:t>
            </a:r>
            <a:r>
              <a:rPr lang="en-US"/>
              <a:t> for deep learning methods</a:t>
            </a:r>
            <a:endParaRPr/>
          </a:p>
          <a:p>
            <a:pPr indent="-173038" lvl="0" marL="173038" rtl="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</a:pPr>
            <a:r>
              <a:rPr lang="en-US"/>
              <a:t>Hyperparameters:</a:t>
            </a:r>
            <a:endParaRPr/>
          </a:p>
          <a:p>
            <a:pPr indent="-236538" lvl="1" marL="520700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</a:pPr>
            <a:r>
              <a:rPr lang="en-US"/>
              <a:t>batch_size, hidden_channels, learning_rate, num_heads, num_layers, dropout, etc.</a:t>
            </a:r>
            <a:endParaRPr/>
          </a:p>
          <a:p>
            <a:pPr indent="-173037" lvl="0" marL="173037" rtl="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</a:pPr>
            <a:r>
              <a:rPr lang="en-US"/>
              <a:t>We use DeepHyper, one of the Rapids2 </a:t>
            </a:r>
            <a:r>
              <a:rPr lang="en-US"/>
              <a:t>capability, </a:t>
            </a:r>
            <a:r>
              <a:rPr lang="en-US"/>
              <a:t>to improve the accuracy</a:t>
            </a:r>
            <a:endParaRPr/>
          </a:p>
          <a:p>
            <a:pPr indent="-236537" lvl="1" marL="520700" rtl="0" algn="l"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Bayesian o</a:t>
            </a:r>
            <a:r>
              <a:rPr lang="en-US"/>
              <a:t>ptimization to find better hyperparameters</a:t>
            </a:r>
            <a:endParaRPr/>
          </a:p>
          <a:p>
            <a:pPr indent="-58737" lvl="0" marL="173038" rtl="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52" name="Google Shape;552;p11"/>
          <p:cNvSpPr txBox="1"/>
          <p:nvPr>
            <p:ph idx="2" type="body"/>
          </p:nvPr>
        </p:nvSpPr>
        <p:spPr>
          <a:xfrm>
            <a:off x="457201" y="1009912"/>
            <a:ext cx="8372901" cy="3747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/>
              <a:t>Improved results by hyperparameter search (HPS)</a:t>
            </a:r>
            <a:endParaRPr/>
          </a:p>
        </p:txBody>
      </p:sp>
      <p:sp>
        <p:nvSpPr>
          <p:cNvPr id="553" name="Google Shape;553;p11"/>
          <p:cNvSpPr txBox="1"/>
          <p:nvPr>
            <p:ph idx="12" type="sldNum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4" name="Google Shape;554;p11"/>
          <p:cNvSpPr txBox="1"/>
          <p:nvPr/>
        </p:nvSpPr>
        <p:spPr>
          <a:xfrm>
            <a:off x="457200" y="4356525"/>
            <a:ext cx="632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rgbClr val="222222"/>
                </a:solidFill>
                <a:highlight>
                  <a:srgbClr val="FFFFFF"/>
                </a:highlight>
              </a:rPr>
              <a:t>Ref: Balaprakash, Prasanna, et al. "DeepHyper: Asynchronous hyperparameter search for deep neural networks." 2018 IEEE 25th international conference on high performance computing (HiPC). IEEE, 2018.</a:t>
            </a:r>
            <a:endParaRPr i="1" sz="1200"/>
          </a:p>
        </p:txBody>
      </p:sp>
      <p:pic>
        <p:nvPicPr>
          <p:cNvPr id="555" name="Google Shape;55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3475" y="3289898"/>
            <a:ext cx="998975" cy="99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1350" y="2980950"/>
            <a:ext cx="2388750" cy="177625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11"/>
          <p:cNvSpPr/>
          <p:nvPr/>
        </p:nvSpPr>
        <p:spPr>
          <a:xfrm>
            <a:off x="7156946" y="3570687"/>
            <a:ext cx="83700" cy="437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3"/>
          </a:solidFill>
          <a:ln cap="flat" cmpd="sng" w="10775">
            <a:solidFill>
              <a:srgbClr val="38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1"/>
          <p:cNvSpPr txBox="1"/>
          <p:nvPr/>
        </p:nvSpPr>
        <p:spPr>
          <a:xfrm>
            <a:off x="7354758" y="3666246"/>
            <a:ext cx="1143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Big improvement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2"/>
          <p:cNvSpPr txBox="1"/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</a:pPr>
            <a:r>
              <a:rPr lang="en-US"/>
              <a:t>Conclusions and plans</a:t>
            </a:r>
            <a:endParaRPr/>
          </a:p>
        </p:txBody>
      </p:sp>
      <p:sp>
        <p:nvSpPr>
          <p:cNvPr id="564" name="Google Shape;564;p12"/>
          <p:cNvSpPr txBox="1"/>
          <p:nvPr>
            <p:ph idx="1" type="body"/>
          </p:nvPr>
        </p:nvSpPr>
        <p:spPr>
          <a:xfrm>
            <a:off x="457201" y="1408346"/>
            <a:ext cx="8373000" cy="3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-173037" lvl="0" marL="173037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</a:pPr>
            <a:r>
              <a:rPr lang="en-US"/>
              <a:t>Heterogeneous GNNs are promising for the GMD power model problem</a:t>
            </a:r>
            <a:endParaRPr/>
          </a:p>
          <a:p>
            <a:pPr indent="0" lvl="0" marL="173037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3037" lvl="0" marL="173037" rtl="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</a:pPr>
            <a:r>
              <a:rPr lang="en-US"/>
              <a:t>Next steps:</a:t>
            </a:r>
            <a:endParaRPr/>
          </a:p>
          <a:p>
            <a:pPr indent="-236537" lvl="1" marL="520700" rtl="0" algn="l">
              <a:spcBef>
                <a:spcPts val="60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Automate GNN development by DeepHyper’s neural architecture search (NAS)</a:t>
            </a:r>
            <a:endParaRPr/>
          </a:p>
          <a:p>
            <a:pPr indent="-236537" lvl="1" marL="520700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</a:pPr>
            <a:r>
              <a:rPr lang="en-US"/>
              <a:t>Build efficient GNN with larger electric grid model inputs</a:t>
            </a:r>
            <a:endParaRPr/>
          </a:p>
          <a:p>
            <a:pPr indent="-236538" lvl="1" marL="520700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</a:pPr>
            <a:r>
              <a:rPr lang="en-US"/>
              <a:t>Build GNN with multiple power grids inputs, i.e., varies on graph sizes</a:t>
            </a:r>
            <a:endParaRPr/>
          </a:p>
          <a:p>
            <a:pPr indent="-236538" lvl="1" marL="520700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</a:pPr>
            <a:r>
              <a:rPr lang="en-US"/>
              <a:t>Collaborate with SC Heuristic Team for the blocker placement problem</a:t>
            </a:r>
            <a:endParaRPr/>
          </a:p>
          <a:p>
            <a:pPr indent="-236538" lvl="1" marL="520700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–"/>
            </a:pPr>
            <a:r>
              <a:rPr lang="en-US"/>
              <a:t>Build Physics-Informed Graph Neural Networks (PI-GNNs) with spatial and temporal information </a:t>
            </a:r>
            <a:endParaRPr/>
          </a:p>
          <a:p>
            <a:pPr indent="-122238" lvl="1" marL="520700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</a:pPr>
            <a:r>
              <a:t/>
            </a:r>
            <a:endParaRPr/>
          </a:p>
          <a:p>
            <a:pPr indent="-122238" lvl="1" marL="520700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565" name="Google Shape;565;p12"/>
          <p:cNvSpPr txBox="1"/>
          <p:nvPr>
            <p:ph idx="12" type="sldNum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3"/>
          <p:cNvSpPr txBox="1"/>
          <p:nvPr>
            <p:ph idx="1" type="body"/>
          </p:nvPr>
        </p:nvSpPr>
        <p:spPr>
          <a:xfrm>
            <a:off x="0" y="-10684"/>
            <a:ext cx="9143999" cy="4499372"/>
          </a:xfrm>
          <a:prstGeom prst="rect">
            <a:avLst/>
          </a:prstGeom>
          <a:solidFill>
            <a:schemeClr val="accent2">
              <a:alpha val="89803"/>
            </a:schemeClr>
          </a:solidFill>
          <a:ln>
            <a:noFill/>
          </a:ln>
        </p:spPr>
        <p:txBody>
          <a:bodyPr anchorCtr="0" anchor="ctr" bIns="457200" lIns="4572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Q &amp; A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"/>
          <p:cNvSpPr txBox="1"/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297" name="Google Shape;297;p2"/>
          <p:cNvSpPr txBox="1"/>
          <p:nvPr>
            <p:ph idx="1" type="body"/>
          </p:nvPr>
        </p:nvSpPr>
        <p:spPr>
          <a:xfrm>
            <a:off x="457201" y="1078965"/>
            <a:ext cx="8372901" cy="3625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-173037" lvl="0" marL="173037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Problems studied: </a:t>
            </a:r>
            <a:endParaRPr/>
          </a:p>
          <a:p>
            <a:pPr indent="-236537" lvl="1" marL="5207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Maximum loadability (MLD) problem </a:t>
            </a:r>
            <a:endParaRPr/>
          </a:p>
          <a:p>
            <a:pPr indent="-187325" lvl="2" marL="803275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Prediction of optimal load given a set of specific setting on load buses</a:t>
            </a:r>
            <a:endParaRPr/>
          </a:p>
          <a:p>
            <a:pPr indent="-236537" lvl="1" marL="5207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Blocker placement problem</a:t>
            </a:r>
            <a:endParaRPr/>
          </a:p>
          <a:p>
            <a:pPr indent="-187325" lvl="2" marL="803275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Prediction of optimal blocker locations to mitigate the threat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3037" lvl="0" marL="173037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</a:pPr>
            <a:r>
              <a:rPr lang="en-US"/>
              <a:t>Traditional </a:t>
            </a:r>
            <a:r>
              <a:rPr lang="en-US"/>
              <a:t>solutions</a:t>
            </a:r>
            <a:r>
              <a:rPr lang="en-US"/>
              <a:t> are computationally expensive  </a:t>
            </a:r>
            <a:endParaRPr/>
          </a:p>
          <a:p>
            <a:pPr indent="0" lvl="0" marL="173037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3037" lvl="0" marL="173037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Proposed to investigate machine learning </a:t>
            </a:r>
            <a:r>
              <a:rPr lang="en-US"/>
              <a:t>approach</a:t>
            </a:r>
            <a:r>
              <a:rPr lang="en-US"/>
              <a:t> to find high-</a:t>
            </a:r>
            <a:r>
              <a:rPr lang="en-US"/>
              <a:t>quality</a:t>
            </a:r>
            <a:r>
              <a:rPr lang="en-US"/>
              <a:t> solutions in short computation time</a:t>
            </a:r>
            <a:endParaRPr/>
          </a:p>
          <a:p>
            <a:pPr indent="0" lvl="0" marL="173037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73037" lvl="0" marL="173037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Formulated the optimization problem into prediction problem and used graph neural networks </a:t>
            </a:r>
            <a:endParaRPr/>
          </a:p>
          <a:p>
            <a:pPr indent="0" lvl="0" marL="173037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122238" lvl="1" marL="520700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98" name="Google Shape;298;p2"/>
          <p:cNvSpPr txBox="1"/>
          <p:nvPr>
            <p:ph idx="12" type="sldNum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f9afb6a8d9_3_102"/>
          <p:cNvSpPr txBox="1"/>
          <p:nvPr>
            <p:ph type="title"/>
          </p:nvPr>
        </p:nvSpPr>
        <p:spPr>
          <a:xfrm>
            <a:off x="457201" y="358378"/>
            <a:ext cx="8373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</a:pPr>
            <a:r>
              <a:rPr lang="en-US"/>
              <a:t>Electric grid with AC and DC networks</a:t>
            </a:r>
            <a:endParaRPr/>
          </a:p>
        </p:txBody>
      </p:sp>
      <p:sp>
        <p:nvSpPr>
          <p:cNvPr id="304" name="Google Shape;304;g1f9afb6a8d9_3_102"/>
          <p:cNvSpPr txBox="1"/>
          <p:nvPr>
            <p:ph idx="1" type="body"/>
          </p:nvPr>
        </p:nvSpPr>
        <p:spPr>
          <a:xfrm>
            <a:off x="457201" y="1408346"/>
            <a:ext cx="8373000" cy="3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-173037" lvl="0" marL="173037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800"/>
              <a:buChar char="▪"/>
            </a:pPr>
            <a:r>
              <a:rPr lang="en-US"/>
              <a:t>Simple topology with one 765‐kV transmission line with a grounded wye‐delta transformer at either end</a:t>
            </a:r>
            <a:endParaRPr/>
          </a:p>
        </p:txBody>
      </p:sp>
      <p:sp>
        <p:nvSpPr>
          <p:cNvPr id="305" name="Google Shape;305;g1f9afb6a8d9_3_102"/>
          <p:cNvSpPr txBox="1"/>
          <p:nvPr>
            <p:ph idx="12" type="sldNum"/>
          </p:nvPr>
        </p:nvSpPr>
        <p:spPr>
          <a:xfrm>
            <a:off x="4343400" y="4855282"/>
            <a:ext cx="457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6" name="Google Shape;306;g1f9afb6a8d9_3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1181" y="2056877"/>
            <a:ext cx="6294574" cy="2569839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1f9afb6a8d9_3_102"/>
          <p:cNvSpPr txBox="1"/>
          <p:nvPr/>
        </p:nvSpPr>
        <p:spPr>
          <a:xfrm>
            <a:off x="1281181" y="4528745"/>
            <a:ext cx="62256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Ref: https://www.powerworld.com/files/G02_GMD_In_Simulator.pdf</a:t>
            </a:r>
            <a:endParaRPr/>
          </a:p>
        </p:txBody>
      </p:sp>
      <p:sp>
        <p:nvSpPr>
          <p:cNvPr id="308" name="Google Shape;308;g1f9afb6a8d9_3_102"/>
          <p:cNvSpPr txBox="1"/>
          <p:nvPr>
            <p:ph idx="2" type="body"/>
          </p:nvPr>
        </p:nvSpPr>
        <p:spPr>
          <a:xfrm>
            <a:off x="457201" y="1009912"/>
            <a:ext cx="8373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/>
              <a:t>Example: B4GIC (four-bus geomagnetically induced currents)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f9afb6a8d9_3_111"/>
          <p:cNvSpPr txBox="1"/>
          <p:nvPr>
            <p:ph type="title"/>
          </p:nvPr>
        </p:nvSpPr>
        <p:spPr>
          <a:xfrm>
            <a:off x="457201" y="358378"/>
            <a:ext cx="8373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</a:pPr>
            <a:r>
              <a:rPr lang="en-US"/>
              <a:t>Modeling the electric grid as AC and DC graphs</a:t>
            </a:r>
            <a:endParaRPr/>
          </a:p>
        </p:txBody>
      </p:sp>
      <p:sp>
        <p:nvSpPr>
          <p:cNvPr id="315" name="Google Shape;315;g1f9afb6a8d9_3_111"/>
          <p:cNvSpPr txBox="1"/>
          <p:nvPr/>
        </p:nvSpPr>
        <p:spPr>
          <a:xfrm>
            <a:off x="1487125" y="1367693"/>
            <a:ext cx="15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 network</a:t>
            </a:r>
            <a:endParaRPr/>
          </a:p>
        </p:txBody>
      </p:sp>
      <p:sp>
        <p:nvSpPr>
          <p:cNvPr id="316" name="Google Shape;316;g1f9afb6a8d9_3_111"/>
          <p:cNvSpPr/>
          <p:nvPr/>
        </p:nvSpPr>
        <p:spPr>
          <a:xfrm>
            <a:off x="6089075" y="2568791"/>
            <a:ext cx="424200" cy="424200"/>
          </a:xfrm>
          <a:prstGeom prst="ellipse">
            <a:avLst/>
          </a:prstGeom>
          <a:solidFill>
            <a:srgbClr val="7AB800"/>
          </a:solidFill>
          <a:ln cap="flat" cmpd="sng" w="10775">
            <a:solidFill>
              <a:srgbClr val="59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17" name="Google Shape;317;g1f9afb6a8d9_3_111"/>
          <p:cNvSpPr/>
          <p:nvPr/>
        </p:nvSpPr>
        <p:spPr>
          <a:xfrm>
            <a:off x="7355711" y="2568791"/>
            <a:ext cx="424200" cy="424200"/>
          </a:xfrm>
          <a:prstGeom prst="ellipse">
            <a:avLst/>
          </a:prstGeom>
          <a:solidFill>
            <a:srgbClr val="7AB800"/>
          </a:solidFill>
          <a:ln cap="flat" cmpd="sng" w="10775">
            <a:solidFill>
              <a:srgbClr val="59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18" name="Google Shape;318;g1f9afb6a8d9_3_111"/>
          <p:cNvSpPr/>
          <p:nvPr/>
        </p:nvSpPr>
        <p:spPr>
          <a:xfrm>
            <a:off x="6089075" y="3640637"/>
            <a:ext cx="424200" cy="424200"/>
          </a:xfrm>
          <a:prstGeom prst="ellipse">
            <a:avLst/>
          </a:prstGeom>
          <a:solidFill>
            <a:srgbClr val="7AB800"/>
          </a:solidFill>
          <a:ln cap="flat" cmpd="sng" w="10775">
            <a:solidFill>
              <a:srgbClr val="59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19" name="Google Shape;319;g1f9afb6a8d9_3_111"/>
          <p:cNvSpPr txBox="1"/>
          <p:nvPr/>
        </p:nvSpPr>
        <p:spPr>
          <a:xfrm>
            <a:off x="6160085" y="1397318"/>
            <a:ext cx="1776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DC network</a:t>
            </a:r>
            <a:endParaRPr/>
          </a:p>
        </p:txBody>
      </p:sp>
      <p:sp>
        <p:nvSpPr>
          <p:cNvPr id="320" name="Google Shape;320;g1f9afb6a8d9_3_111"/>
          <p:cNvSpPr/>
          <p:nvPr/>
        </p:nvSpPr>
        <p:spPr>
          <a:xfrm>
            <a:off x="5401894" y="2105681"/>
            <a:ext cx="424200" cy="424200"/>
          </a:xfrm>
          <a:prstGeom prst="ellipse">
            <a:avLst/>
          </a:prstGeom>
          <a:solidFill>
            <a:schemeClr val="accent6"/>
          </a:solidFill>
          <a:ln cap="flat" cmpd="sng" w="10775">
            <a:solidFill>
              <a:srgbClr val="9517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21" name="Google Shape;321;g1f9afb6a8d9_3_111"/>
          <p:cNvSpPr/>
          <p:nvPr/>
        </p:nvSpPr>
        <p:spPr>
          <a:xfrm>
            <a:off x="5401894" y="2901443"/>
            <a:ext cx="424200" cy="424200"/>
          </a:xfrm>
          <a:prstGeom prst="ellipse">
            <a:avLst/>
          </a:prstGeom>
          <a:solidFill>
            <a:schemeClr val="accent6"/>
          </a:solidFill>
          <a:ln cap="flat" cmpd="sng" w="10775">
            <a:solidFill>
              <a:srgbClr val="9517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22" name="Google Shape;322;g1f9afb6a8d9_3_111"/>
          <p:cNvSpPr/>
          <p:nvPr/>
        </p:nvSpPr>
        <p:spPr>
          <a:xfrm>
            <a:off x="5367622" y="4147806"/>
            <a:ext cx="424200" cy="424200"/>
          </a:xfrm>
          <a:prstGeom prst="ellipse">
            <a:avLst/>
          </a:prstGeom>
          <a:solidFill>
            <a:schemeClr val="accent6"/>
          </a:solidFill>
          <a:ln cap="flat" cmpd="sng" w="10775">
            <a:solidFill>
              <a:srgbClr val="9517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23" name="Google Shape;323;g1f9afb6a8d9_3_111"/>
          <p:cNvSpPr/>
          <p:nvPr/>
        </p:nvSpPr>
        <p:spPr>
          <a:xfrm>
            <a:off x="8046297" y="4137428"/>
            <a:ext cx="424200" cy="424200"/>
          </a:xfrm>
          <a:prstGeom prst="ellipse">
            <a:avLst/>
          </a:prstGeom>
          <a:solidFill>
            <a:schemeClr val="accent6"/>
          </a:solidFill>
          <a:ln cap="flat" cmpd="sng" w="10775">
            <a:solidFill>
              <a:srgbClr val="9517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24" name="Google Shape;324;g1f9afb6a8d9_3_111"/>
          <p:cNvSpPr/>
          <p:nvPr/>
        </p:nvSpPr>
        <p:spPr>
          <a:xfrm>
            <a:off x="8046297" y="2105681"/>
            <a:ext cx="424200" cy="424200"/>
          </a:xfrm>
          <a:prstGeom prst="ellipse">
            <a:avLst/>
          </a:prstGeom>
          <a:solidFill>
            <a:schemeClr val="accent6"/>
          </a:solidFill>
          <a:ln cap="flat" cmpd="sng" w="10775">
            <a:solidFill>
              <a:srgbClr val="9517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25" name="Google Shape;325;g1f9afb6a8d9_3_111"/>
          <p:cNvSpPr/>
          <p:nvPr/>
        </p:nvSpPr>
        <p:spPr>
          <a:xfrm>
            <a:off x="8046297" y="2901443"/>
            <a:ext cx="424200" cy="424200"/>
          </a:xfrm>
          <a:prstGeom prst="ellipse">
            <a:avLst/>
          </a:prstGeom>
          <a:solidFill>
            <a:schemeClr val="accent6"/>
          </a:solidFill>
          <a:ln cap="flat" cmpd="sng" w="10775">
            <a:solidFill>
              <a:srgbClr val="9517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326" name="Google Shape;326;g1f9afb6a8d9_3_111"/>
          <p:cNvCxnSpPr>
            <a:stCxn id="321" idx="0"/>
            <a:endCxn id="320" idx="4"/>
          </p:cNvCxnSpPr>
          <p:nvPr/>
        </p:nvCxnSpPr>
        <p:spPr>
          <a:xfrm rot="10800000">
            <a:off x="5613994" y="2529743"/>
            <a:ext cx="0" cy="371700"/>
          </a:xfrm>
          <a:prstGeom prst="straightConnector1">
            <a:avLst/>
          </a:prstGeom>
          <a:noFill/>
          <a:ln cap="flat" cmpd="sng" w="15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42924">
              <a:srgbClr val="000000">
                <a:alpha val="40000"/>
              </a:srgbClr>
            </a:outerShdw>
          </a:effectLst>
        </p:spPr>
      </p:cxnSp>
      <p:cxnSp>
        <p:nvCxnSpPr>
          <p:cNvPr id="327" name="Google Shape;327;g1f9afb6a8d9_3_111"/>
          <p:cNvCxnSpPr>
            <a:stCxn id="320" idx="6"/>
            <a:endCxn id="324" idx="2"/>
          </p:cNvCxnSpPr>
          <p:nvPr/>
        </p:nvCxnSpPr>
        <p:spPr>
          <a:xfrm>
            <a:off x="5826094" y="2317781"/>
            <a:ext cx="2220300" cy="0"/>
          </a:xfrm>
          <a:prstGeom prst="straightConnector1">
            <a:avLst/>
          </a:prstGeom>
          <a:noFill/>
          <a:ln cap="flat" cmpd="sng" w="107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0000"/>
              </a:srgbClr>
            </a:outerShdw>
          </a:effectLst>
        </p:spPr>
      </p:cxnSp>
      <p:cxnSp>
        <p:nvCxnSpPr>
          <p:cNvPr id="328" name="Google Shape;328;g1f9afb6a8d9_3_111"/>
          <p:cNvCxnSpPr>
            <a:stCxn id="324" idx="4"/>
            <a:endCxn id="325" idx="0"/>
          </p:cNvCxnSpPr>
          <p:nvPr/>
        </p:nvCxnSpPr>
        <p:spPr>
          <a:xfrm>
            <a:off x="8258397" y="2529881"/>
            <a:ext cx="0" cy="371700"/>
          </a:xfrm>
          <a:prstGeom prst="straightConnector1">
            <a:avLst/>
          </a:prstGeom>
          <a:noFill/>
          <a:ln cap="flat" cmpd="sng" w="15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42924">
              <a:srgbClr val="000000">
                <a:alpha val="40000"/>
              </a:srgbClr>
            </a:outerShdw>
          </a:effectLst>
        </p:spPr>
      </p:cxnSp>
      <p:cxnSp>
        <p:nvCxnSpPr>
          <p:cNvPr id="329" name="Google Shape;329;g1f9afb6a8d9_3_111"/>
          <p:cNvCxnSpPr>
            <a:stCxn id="320" idx="5"/>
            <a:endCxn id="316" idx="1"/>
          </p:cNvCxnSpPr>
          <p:nvPr/>
        </p:nvCxnSpPr>
        <p:spPr>
          <a:xfrm>
            <a:off x="5763971" y="2467758"/>
            <a:ext cx="387300" cy="16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0" name="Google Shape;330;g1f9afb6a8d9_3_111"/>
          <p:cNvCxnSpPr>
            <a:stCxn id="321" idx="7"/>
            <a:endCxn id="316" idx="2"/>
          </p:cNvCxnSpPr>
          <p:nvPr/>
        </p:nvCxnSpPr>
        <p:spPr>
          <a:xfrm flipH="1" rot="10800000">
            <a:off x="5763971" y="2780866"/>
            <a:ext cx="325200" cy="18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1" name="Google Shape;331;g1f9afb6a8d9_3_111"/>
          <p:cNvCxnSpPr>
            <a:stCxn id="324" idx="3"/>
            <a:endCxn id="317" idx="7"/>
          </p:cNvCxnSpPr>
          <p:nvPr/>
        </p:nvCxnSpPr>
        <p:spPr>
          <a:xfrm flipH="1">
            <a:off x="7717820" y="2467758"/>
            <a:ext cx="390600" cy="163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2" name="Google Shape;332;g1f9afb6a8d9_3_111"/>
          <p:cNvCxnSpPr>
            <a:stCxn id="325" idx="1"/>
            <a:endCxn id="317" idx="6"/>
          </p:cNvCxnSpPr>
          <p:nvPr/>
        </p:nvCxnSpPr>
        <p:spPr>
          <a:xfrm rot="10800000">
            <a:off x="7779920" y="2780866"/>
            <a:ext cx="328500" cy="182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33" name="Google Shape;333;g1f9afb6a8d9_3_111"/>
          <p:cNvSpPr txBox="1"/>
          <p:nvPr/>
        </p:nvSpPr>
        <p:spPr>
          <a:xfrm>
            <a:off x="4552334" y="2479986"/>
            <a:ext cx="1166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DC transformer</a:t>
            </a:r>
            <a:endParaRPr/>
          </a:p>
        </p:txBody>
      </p:sp>
      <p:cxnSp>
        <p:nvCxnSpPr>
          <p:cNvPr id="334" name="Google Shape;334;g1f9afb6a8d9_3_111"/>
          <p:cNvCxnSpPr/>
          <p:nvPr/>
        </p:nvCxnSpPr>
        <p:spPr>
          <a:xfrm>
            <a:off x="4641064" y="1487247"/>
            <a:ext cx="0" cy="367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5" name="Google Shape;335;g1f9afb6a8d9_3_111"/>
          <p:cNvCxnSpPr>
            <a:stCxn id="333" idx="2"/>
          </p:cNvCxnSpPr>
          <p:nvPr/>
        </p:nvCxnSpPr>
        <p:spPr>
          <a:xfrm>
            <a:off x="5135384" y="2726286"/>
            <a:ext cx="462900" cy="48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36" name="Google Shape;336;g1f9afb6a8d9_3_111"/>
          <p:cNvCxnSpPr>
            <a:stCxn id="322" idx="7"/>
            <a:endCxn id="318" idx="3"/>
          </p:cNvCxnSpPr>
          <p:nvPr/>
        </p:nvCxnSpPr>
        <p:spPr>
          <a:xfrm flipH="1" rot="10800000">
            <a:off x="5729699" y="4002629"/>
            <a:ext cx="421500" cy="207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7" name="Google Shape;337;g1f9afb6a8d9_3_111"/>
          <p:cNvCxnSpPr>
            <a:stCxn id="323" idx="1"/>
            <a:endCxn id="338" idx="5"/>
          </p:cNvCxnSpPr>
          <p:nvPr/>
        </p:nvCxnSpPr>
        <p:spPr>
          <a:xfrm rot="10800000">
            <a:off x="7758320" y="4017451"/>
            <a:ext cx="350100" cy="182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39" name="Google Shape;339;g1f9afb6a8d9_3_111"/>
          <p:cNvCxnSpPr/>
          <p:nvPr/>
        </p:nvCxnSpPr>
        <p:spPr>
          <a:xfrm rot="10800000">
            <a:off x="6015210" y="4298835"/>
            <a:ext cx="285900" cy="348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0" name="Google Shape;340;g1f9afb6a8d9_3_111"/>
          <p:cNvSpPr txBox="1"/>
          <p:nvPr/>
        </p:nvSpPr>
        <p:spPr>
          <a:xfrm>
            <a:off x="6525602" y="2045336"/>
            <a:ext cx="6318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DC line</a:t>
            </a:r>
            <a:endParaRPr/>
          </a:p>
        </p:txBody>
      </p:sp>
      <p:sp>
        <p:nvSpPr>
          <p:cNvPr id="341" name="Google Shape;341;g1f9afb6a8d9_3_111"/>
          <p:cNvSpPr txBox="1"/>
          <p:nvPr/>
        </p:nvSpPr>
        <p:spPr>
          <a:xfrm>
            <a:off x="6158155" y="4644511"/>
            <a:ext cx="1462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Attach (no features)</a:t>
            </a:r>
            <a:endParaRPr b="1" i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f9afb6a8d9_3_111"/>
          <p:cNvSpPr txBox="1"/>
          <p:nvPr/>
        </p:nvSpPr>
        <p:spPr>
          <a:xfrm>
            <a:off x="4613950" y="1483840"/>
            <a:ext cx="10029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GMD_BUS</a:t>
            </a:r>
            <a:endParaRPr b="1" i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3" name="Google Shape;343;g1f9afb6a8d9_3_111"/>
          <p:cNvCxnSpPr>
            <a:endCxn id="320" idx="1"/>
          </p:cNvCxnSpPr>
          <p:nvPr/>
        </p:nvCxnSpPr>
        <p:spPr>
          <a:xfrm>
            <a:off x="5150517" y="1781404"/>
            <a:ext cx="313500" cy="386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4" name="Google Shape;344;g1f9afb6a8d9_3_111"/>
          <p:cNvSpPr/>
          <p:nvPr/>
        </p:nvSpPr>
        <p:spPr>
          <a:xfrm>
            <a:off x="1166395" y="2306806"/>
            <a:ext cx="424200" cy="424200"/>
          </a:xfrm>
          <a:prstGeom prst="ellipse">
            <a:avLst/>
          </a:prstGeom>
          <a:solidFill>
            <a:schemeClr val="accent1"/>
          </a:solidFill>
          <a:ln cap="flat" cmpd="sng" w="10775">
            <a:solidFill>
              <a:srgbClr val="59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45" name="Google Shape;345;g1f9afb6a8d9_3_111"/>
          <p:cNvSpPr/>
          <p:nvPr/>
        </p:nvSpPr>
        <p:spPr>
          <a:xfrm>
            <a:off x="2433031" y="2306806"/>
            <a:ext cx="424200" cy="424200"/>
          </a:xfrm>
          <a:prstGeom prst="ellipse">
            <a:avLst/>
          </a:prstGeom>
          <a:solidFill>
            <a:schemeClr val="accent1"/>
          </a:solidFill>
          <a:ln cap="flat" cmpd="sng" w="10775">
            <a:solidFill>
              <a:srgbClr val="59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46" name="Google Shape;346;g1f9afb6a8d9_3_111"/>
          <p:cNvSpPr/>
          <p:nvPr/>
        </p:nvSpPr>
        <p:spPr>
          <a:xfrm>
            <a:off x="1166395" y="3378652"/>
            <a:ext cx="424200" cy="424200"/>
          </a:xfrm>
          <a:prstGeom prst="ellipse">
            <a:avLst/>
          </a:prstGeom>
          <a:solidFill>
            <a:schemeClr val="accent1"/>
          </a:solidFill>
          <a:ln cap="flat" cmpd="sng" w="10775">
            <a:solidFill>
              <a:srgbClr val="59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347" name="Google Shape;347;g1f9afb6a8d9_3_111"/>
          <p:cNvCxnSpPr>
            <a:stCxn id="344" idx="6"/>
            <a:endCxn id="345" idx="2"/>
          </p:cNvCxnSpPr>
          <p:nvPr/>
        </p:nvCxnSpPr>
        <p:spPr>
          <a:xfrm>
            <a:off x="1590595" y="2518906"/>
            <a:ext cx="842400" cy="0"/>
          </a:xfrm>
          <a:prstGeom prst="straightConnector1">
            <a:avLst/>
          </a:prstGeom>
          <a:noFill/>
          <a:ln cap="flat" cmpd="sng" w="107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0000"/>
              </a:srgbClr>
            </a:outerShdw>
          </a:effectLst>
        </p:spPr>
      </p:cxnSp>
      <p:cxnSp>
        <p:nvCxnSpPr>
          <p:cNvPr id="348" name="Google Shape;348;g1f9afb6a8d9_3_111"/>
          <p:cNvCxnSpPr>
            <a:stCxn id="344" idx="4"/>
            <a:endCxn id="346" idx="0"/>
          </p:cNvCxnSpPr>
          <p:nvPr/>
        </p:nvCxnSpPr>
        <p:spPr>
          <a:xfrm>
            <a:off x="1378495" y="2731006"/>
            <a:ext cx="0" cy="647700"/>
          </a:xfrm>
          <a:prstGeom prst="straightConnector1">
            <a:avLst/>
          </a:prstGeom>
          <a:noFill/>
          <a:ln cap="flat" cmpd="sng" w="107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0000"/>
              </a:srgbClr>
            </a:outerShdw>
          </a:effectLst>
        </p:spPr>
      </p:cxnSp>
      <p:sp>
        <p:nvSpPr>
          <p:cNvPr id="349" name="Google Shape;349;g1f9afb6a8d9_3_111"/>
          <p:cNvSpPr/>
          <p:nvPr/>
        </p:nvSpPr>
        <p:spPr>
          <a:xfrm>
            <a:off x="3420102" y="3395093"/>
            <a:ext cx="343500" cy="380400"/>
          </a:xfrm>
          <a:prstGeom prst="rect">
            <a:avLst/>
          </a:prstGeom>
          <a:solidFill>
            <a:schemeClr val="accent3"/>
          </a:solidFill>
          <a:ln cap="flat" cmpd="sng" w="10775">
            <a:solidFill>
              <a:srgbClr val="38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350" name="Google Shape;350;g1f9afb6a8d9_3_111"/>
          <p:cNvCxnSpPr/>
          <p:nvPr/>
        </p:nvCxnSpPr>
        <p:spPr>
          <a:xfrm flipH="1">
            <a:off x="2733954" y="2904833"/>
            <a:ext cx="502500" cy="202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1" name="Google Shape;351;g1f9afb6a8d9_3_111"/>
          <p:cNvSpPr txBox="1"/>
          <p:nvPr/>
        </p:nvSpPr>
        <p:spPr>
          <a:xfrm>
            <a:off x="3287290" y="2688076"/>
            <a:ext cx="938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Transformer</a:t>
            </a:r>
            <a:endParaRPr/>
          </a:p>
        </p:txBody>
      </p:sp>
      <p:sp>
        <p:nvSpPr>
          <p:cNvPr id="352" name="Google Shape;352;g1f9afb6a8d9_3_111"/>
          <p:cNvSpPr txBox="1"/>
          <p:nvPr/>
        </p:nvSpPr>
        <p:spPr>
          <a:xfrm>
            <a:off x="1607311" y="1847889"/>
            <a:ext cx="6255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 line</a:t>
            </a:r>
            <a:endParaRPr/>
          </a:p>
        </p:txBody>
      </p:sp>
      <p:cxnSp>
        <p:nvCxnSpPr>
          <p:cNvPr id="353" name="Google Shape;353;g1f9afb6a8d9_3_111"/>
          <p:cNvCxnSpPr>
            <a:stCxn id="352" idx="2"/>
          </p:cNvCxnSpPr>
          <p:nvPr/>
        </p:nvCxnSpPr>
        <p:spPr>
          <a:xfrm>
            <a:off x="1920061" y="2094189"/>
            <a:ext cx="73200" cy="376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54" name="Google Shape;354;g1f9afb6a8d9_3_111"/>
          <p:cNvCxnSpPr/>
          <p:nvPr/>
        </p:nvCxnSpPr>
        <p:spPr>
          <a:xfrm flipH="1">
            <a:off x="2856998" y="2193154"/>
            <a:ext cx="318900" cy="215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5" name="Google Shape;355;g1f9afb6a8d9_3_111"/>
          <p:cNvSpPr txBox="1"/>
          <p:nvPr/>
        </p:nvSpPr>
        <p:spPr>
          <a:xfrm>
            <a:off x="3236454" y="2035708"/>
            <a:ext cx="4266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</a:t>
            </a:r>
            <a:endParaRPr/>
          </a:p>
        </p:txBody>
      </p:sp>
      <p:sp>
        <p:nvSpPr>
          <p:cNvPr id="356" name="Google Shape;356;g1f9afb6a8d9_3_111"/>
          <p:cNvSpPr txBox="1"/>
          <p:nvPr/>
        </p:nvSpPr>
        <p:spPr>
          <a:xfrm>
            <a:off x="3754623" y="4400614"/>
            <a:ext cx="7953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Generator</a:t>
            </a:r>
            <a:endParaRPr/>
          </a:p>
        </p:txBody>
      </p:sp>
      <p:cxnSp>
        <p:nvCxnSpPr>
          <p:cNvPr id="357" name="Google Shape;357;g1f9afb6a8d9_3_111"/>
          <p:cNvCxnSpPr/>
          <p:nvPr/>
        </p:nvCxnSpPr>
        <p:spPr>
          <a:xfrm rot="10800000">
            <a:off x="3094943" y="4475460"/>
            <a:ext cx="648900" cy="474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58" name="Google Shape;358;g1f9afb6a8d9_3_111"/>
          <p:cNvSpPr/>
          <p:nvPr/>
        </p:nvSpPr>
        <p:spPr>
          <a:xfrm>
            <a:off x="2438659" y="3373330"/>
            <a:ext cx="424200" cy="424200"/>
          </a:xfrm>
          <a:prstGeom prst="ellipse">
            <a:avLst/>
          </a:prstGeom>
          <a:solidFill>
            <a:schemeClr val="accent1"/>
          </a:solidFill>
          <a:ln cap="flat" cmpd="sng" w="10775">
            <a:solidFill>
              <a:srgbClr val="59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cxnSp>
        <p:nvCxnSpPr>
          <p:cNvPr id="359" name="Google Shape;359;g1f9afb6a8d9_3_111"/>
          <p:cNvCxnSpPr>
            <a:stCxn id="345" idx="4"/>
            <a:endCxn id="358" idx="0"/>
          </p:cNvCxnSpPr>
          <p:nvPr/>
        </p:nvCxnSpPr>
        <p:spPr>
          <a:xfrm>
            <a:off x="2645131" y="2731006"/>
            <a:ext cx="5700" cy="642300"/>
          </a:xfrm>
          <a:prstGeom prst="straightConnector1">
            <a:avLst/>
          </a:prstGeom>
          <a:noFill/>
          <a:ln cap="flat" cmpd="sng" w="107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0000"/>
              </a:srgbClr>
            </a:outerShdw>
          </a:effectLst>
        </p:spPr>
      </p:cxnSp>
      <p:cxnSp>
        <p:nvCxnSpPr>
          <p:cNvPr id="360" name="Google Shape;360;g1f9afb6a8d9_3_111"/>
          <p:cNvCxnSpPr>
            <a:stCxn id="358" idx="6"/>
            <a:endCxn id="349" idx="1"/>
          </p:cNvCxnSpPr>
          <p:nvPr/>
        </p:nvCxnSpPr>
        <p:spPr>
          <a:xfrm>
            <a:off x="2862859" y="3585430"/>
            <a:ext cx="557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61" name="Google Shape;361;g1f9afb6a8d9_3_111"/>
          <p:cNvSpPr/>
          <p:nvPr/>
        </p:nvSpPr>
        <p:spPr>
          <a:xfrm>
            <a:off x="2467409" y="4360966"/>
            <a:ext cx="343500" cy="380400"/>
          </a:xfrm>
          <a:prstGeom prst="rect">
            <a:avLst/>
          </a:prstGeom>
          <a:solidFill>
            <a:schemeClr val="accent3"/>
          </a:solidFill>
          <a:ln cap="flat" cmpd="sng" w="10775">
            <a:solidFill>
              <a:srgbClr val="38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362" name="Google Shape;362;g1f9afb6a8d9_3_111"/>
          <p:cNvCxnSpPr>
            <a:stCxn id="358" idx="4"/>
            <a:endCxn id="361" idx="0"/>
          </p:cNvCxnSpPr>
          <p:nvPr/>
        </p:nvCxnSpPr>
        <p:spPr>
          <a:xfrm flipH="1">
            <a:off x="2639059" y="3797530"/>
            <a:ext cx="11700" cy="5634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363" name="Google Shape;363;g1f9afb6a8d9_3_111"/>
          <p:cNvCxnSpPr/>
          <p:nvPr/>
        </p:nvCxnSpPr>
        <p:spPr>
          <a:xfrm rot="10800000">
            <a:off x="3591923" y="3978059"/>
            <a:ext cx="252300" cy="392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38" name="Google Shape;338;g1f9afb6a8d9_3_111"/>
          <p:cNvSpPr/>
          <p:nvPr/>
        </p:nvSpPr>
        <p:spPr>
          <a:xfrm>
            <a:off x="7396311" y="3655341"/>
            <a:ext cx="424200" cy="424200"/>
          </a:xfrm>
          <a:prstGeom prst="ellipse">
            <a:avLst/>
          </a:prstGeom>
          <a:solidFill>
            <a:srgbClr val="7AB800"/>
          </a:solidFill>
          <a:ln cap="flat" cmpd="sng" w="10775">
            <a:solidFill>
              <a:srgbClr val="59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</a:rPr>
              <a:t>4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f9afb6a8d9_3_166"/>
          <p:cNvSpPr txBox="1"/>
          <p:nvPr>
            <p:ph type="title"/>
          </p:nvPr>
        </p:nvSpPr>
        <p:spPr>
          <a:xfrm>
            <a:off x="457201" y="358378"/>
            <a:ext cx="8373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</a:pPr>
            <a:r>
              <a:rPr lang="en-US"/>
              <a:t>Heterogeneous</a:t>
            </a:r>
            <a:r>
              <a:rPr lang="en-US"/>
              <a:t> graph neural networks</a:t>
            </a:r>
            <a:endParaRPr/>
          </a:p>
        </p:txBody>
      </p:sp>
      <p:sp>
        <p:nvSpPr>
          <p:cNvPr id="369" name="Google Shape;369;g1f9afb6a8d9_3_166"/>
          <p:cNvSpPr txBox="1"/>
          <p:nvPr>
            <p:ph idx="1" type="body"/>
          </p:nvPr>
        </p:nvSpPr>
        <p:spPr>
          <a:xfrm>
            <a:off x="457201" y="1408346"/>
            <a:ext cx="8373000" cy="3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0">
            <a:noAutofit/>
          </a:bodyPr>
          <a:lstStyle/>
          <a:p>
            <a:pPr indent="-173037" lvl="0" marL="173037" rtl="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400"/>
              <a:buChar char="▪"/>
            </a:pPr>
            <a:r>
              <a:rPr lang="en-US" sz="1400"/>
              <a:t>Build the `HeteroData` for `PyG` (pytorch geometric)</a:t>
            </a:r>
            <a:endParaRPr/>
          </a:p>
          <a:p>
            <a:pPr indent="-236537" lvl="1" marL="520700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400"/>
              <a:buChar char="–"/>
            </a:pPr>
            <a:r>
              <a:rPr lang="en-US" sz="1400"/>
              <a:t>Type of nodes with features:</a:t>
            </a:r>
            <a:endParaRPr/>
          </a:p>
          <a:p>
            <a:pPr indent="-187325" lvl="2" marL="803275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</a:pPr>
            <a:r>
              <a:rPr b="1" lang="en-US" sz="1400">
                <a:solidFill>
                  <a:schemeClr val="accent1"/>
                </a:solidFill>
              </a:rPr>
              <a:t>bus</a:t>
            </a:r>
            <a:r>
              <a:rPr b="1" lang="en-US" sz="1400"/>
              <a:t>, </a:t>
            </a:r>
            <a:r>
              <a:rPr b="1" lang="en-US" sz="1400">
                <a:solidFill>
                  <a:schemeClr val="accent6"/>
                </a:solidFill>
              </a:rPr>
              <a:t>gmd_bus</a:t>
            </a:r>
            <a:r>
              <a:rPr b="1" lang="en-US" sz="1400"/>
              <a:t>, </a:t>
            </a:r>
            <a:r>
              <a:rPr b="1" lang="en-US" sz="1400">
                <a:solidFill>
                  <a:schemeClr val="accent3"/>
                </a:solidFill>
              </a:rPr>
              <a:t>gen</a:t>
            </a:r>
            <a:endParaRPr/>
          </a:p>
          <a:p>
            <a:pPr indent="-236537" lvl="1" marL="520700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400"/>
              <a:buChar char="–"/>
            </a:pPr>
            <a:r>
              <a:rPr lang="en-US" sz="1400"/>
              <a:t>Type of edges with features:</a:t>
            </a:r>
            <a:endParaRPr/>
          </a:p>
          <a:p>
            <a:pPr indent="-187325" lvl="2" marL="803275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•"/>
            </a:pPr>
            <a:r>
              <a:rPr b="1" lang="en-US" sz="1400">
                <a:solidFill>
                  <a:schemeClr val="accent2"/>
                </a:solidFill>
              </a:rPr>
              <a:t>branch</a:t>
            </a:r>
            <a:r>
              <a:rPr b="1" lang="en-US" sz="1400"/>
              <a:t>, </a:t>
            </a:r>
            <a:r>
              <a:rPr b="1" lang="en-US" sz="1400">
                <a:solidFill>
                  <a:srgbClr val="FF0000"/>
                </a:solidFill>
              </a:rPr>
              <a:t>gmd_branch</a:t>
            </a:r>
            <a:r>
              <a:rPr b="1" lang="en-US" sz="1400"/>
              <a:t>, branch_gmd </a:t>
            </a:r>
            <a:endParaRPr b="1" sz="1400">
              <a:solidFill>
                <a:srgbClr val="FF0000"/>
              </a:solidFill>
            </a:endParaRPr>
          </a:p>
          <a:p>
            <a:pPr indent="-236537" lvl="1" marL="520700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400"/>
              <a:buChar char="–"/>
            </a:pPr>
            <a:r>
              <a:rPr lang="en-US" sz="1400"/>
              <a:t>Connecting the AC network and DC network by the dashed lines</a:t>
            </a:r>
            <a:endParaRPr/>
          </a:p>
          <a:p>
            <a:pPr indent="-187325" lvl="2" marL="803275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400"/>
              <a:buChar char="•"/>
            </a:pPr>
            <a:r>
              <a:rPr lang="en-US" sz="1400"/>
              <a:t>Learn the </a:t>
            </a:r>
            <a:r>
              <a:rPr b="1" lang="en-US" sz="1400"/>
              <a:t>node presentation</a:t>
            </a:r>
            <a:r>
              <a:rPr lang="en-US" sz="1400"/>
              <a:t> from both AC and DC networks</a:t>
            </a:r>
            <a:endParaRPr/>
          </a:p>
          <a:p>
            <a:pPr indent="-187325" lvl="2" marL="803275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400"/>
              <a:buChar char="•"/>
            </a:pPr>
            <a:r>
              <a:rPr lang="en-US" sz="1400"/>
              <a:t>No edge features of the connections in dashed lines</a:t>
            </a:r>
            <a:endParaRPr/>
          </a:p>
          <a:p>
            <a:pPr indent="-173037" lvl="0" marL="173037" rtl="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400"/>
              <a:buChar char="▪"/>
            </a:pPr>
            <a:r>
              <a:t/>
            </a:r>
            <a:endParaRPr sz="1400"/>
          </a:p>
          <a:p>
            <a:pPr indent="-173037" lvl="0" marL="173037" rtl="0" algn="l">
              <a:spcBef>
                <a:spcPts val="600"/>
              </a:spcBef>
              <a:spcAft>
                <a:spcPts val="0"/>
              </a:spcAft>
              <a:buClr>
                <a:srgbClr val="232425"/>
              </a:buClr>
              <a:buSzPts val="1400"/>
              <a:buChar char="▪"/>
            </a:pPr>
            <a:r>
              <a:rPr lang="en-US" sz="1400"/>
              <a:t>GNN predictive models</a:t>
            </a:r>
            <a:endParaRPr/>
          </a:p>
          <a:p>
            <a:pPr indent="-236537" lvl="1" marL="520700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400"/>
              <a:buChar char="–"/>
            </a:pPr>
            <a:r>
              <a:rPr b="1" lang="en-US" sz="1400"/>
              <a:t>Regression for maximum loadability problem</a:t>
            </a:r>
            <a:endParaRPr/>
          </a:p>
          <a:p>
            <a:pPr indent="-187325" lvl="2" marL="803275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400"/>
              <a:buChar char="•"/>
            </a:pPr>
            <a:r>
              <a:rPr lang="en-US" sz="1400"/>
              <a:t>Take initial inputs of load buses and predict the optimized loads</a:t>
            </a:r>
            <a:endParaRPr b="1" sz="1400"/>
          </a:p>
          <a:p>
            <a:pPr indent="-236537" lvl="1" marL="520700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400"/>
              <a:buChar char="–"/>
            </a:pPr>
            <a:r>
              <a:rPr b="1" lang="en-US" sz="1400"/>
              <a:t>Classification for gic blocker placement problem</a:t>
            </a:r>
            <a:endParaRPr/>
          </a:p>
          <a:p>
            <a:pPr indent="-187325" lvl="2" marL="803275" rtl="0" algn="l"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1400"/>
              <a:buChar char="•"/>
            </a:pPr>
            <a:r>
              <a:rPr lang="en-US" sz="1400"/>
              <a:t>Take `</a:t>
            </a:r>
            <a:r>
              <a:rPr lang="en-US" sz="1400">
                <a:solidFill>
                  <a:srgbClr val="FF0000"/>
                </a:solidFill>
              </a:rPr>
              <a:t>gmd_vdc` </a:t>
            </a:r>
            <a:r>
              <a:rPr lang="en-US" sz="1400"/>
              <a:t>as part of `gmd_bus` feature and predict the label `</a:t>
            </a:r>
            <a:r>
              <a:rPr lang="en-US" sz="1400">
                <a:solidFill>
                  <a:srgbClr val="FF0000"/>
                </a:solidFill>
              </a:rPr>
              <a:t>blocker_placed</a:t>
            </a:r>
            <a:r>
              <a:rPr lang="en-US" sz="1400"/>
              <a:t>`</a:t>
            </a:r>
            <a:endParaRPr/>
          </a:p>
        </p:txBody>
      </p:sp>
      <p:sp>
        <p:nvSpPr>
          <p:cNvPr id="370" name="Google Shape;370;g1f9afb6a8d9_3_166"/>
          <p:cNvSpPr txBox="1"/>
          <p:nvPr>
            <p:ph idx="2" type="body"/>
          </p:nvPr>
        </p:nvSpPr>
        <p:spPr>
          <a:xfrm>
            <a:off x="457201" y="1009912"/>
            <a:ext cx="83730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</a:pPr>
            <a:r>
              <a:rPr lang="en-US"/>
              <a:t>Combining both AC and DC networks</a:t>
            </a:r>
            <a:endParaRPr/>
          </a:p>
        </p:txBody>
      </p:sp>
      <p:sp>
        <p:nvSpPr>
          <p:cNvPr id="371" name="Google Shape;371;g1f9afb6a8d9_3_166"/>
          <p:cNvSpPr txBox="1"/>
          <p:nvPr>
            <p:ph idx="12" type="sldNum"/>
          </p:nvPr>
        </p:nvSpPr>
        <p:spPr>
          <a:xfrm>
            <a:off x="4343400" y="4855282"/>
            <a:ext cx="457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72" name="Google Shape;372;g1f9afb6a8d9_3_166"/>
          <p:cNvGrpSpPr/>
          <p:nvPr/>
        </p:nvGrpSpPr>
        <p:grpSpPr>
          <a:xfrm>
            <a:off x="6242158" y="937567"/>
            <a:ext cx="2783279" cy="2212294"/>
            <a:chOff x="4374210" y="3347916"/>
            <a:chExt cx="3102875" cy="2466325"/>
          </a:xfrm>
        </p:grpSpPr>
        <p:sp>
          <p:nvSpPr>
            <p:cNvPr id="373" name="Google Shape;373;g1f9afb6a8d9_3_166"/>
            <p:cNvSpPr/>
            <p:nvPr/>
          </p:nvSpPr>
          <p:spPr>
            <a:xfrm>
              <a:off x="5095663" y="3811026"/>
              <a:ext cx="424200" cy="424200"/>
            </a:xfrm>
            <a:prstGeom prst="ellipse">
              <a:avLst/>
            </a:prstGeom>
            <a:solidFill>
              <a:schemeClr val="accent1"/>
            </a:solidFill>
            <a:ln cap="flat" cmpd="sng" w="10775">
              <a:solidFill>
                <a:srgbClr val="598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74" name="Google Shape;374;g1f9afb6a8d9_3_166"/>
            <p:cNvSpPr/>
            <p:nvPr/>
          </p:nvSpPr>
          <p:spPr>
            <a:xfrm>
              <a:off x="6362299" y="3811026"/>
              <a:ext cx="424200" cy="424200"/>
            </a:xfrm>
            <a:prstGeom prst="ellipse">
              <a:avLst/>
            </a:prstGeom>
            <a:solidFill>
              <a:schemeClr val="accent1"/>
            </a:solidFill>
            <a:ln cap="flat" cmpd="sng" w="10775">
              <a:solidFill>
                <a:srgbClr val="598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75" name="Google Shape;375;g1f9afb6a8d9_3_166"/>
            <p:cNvSpPr/>
            <p:nvPr/>
          </p:nvSpPr>
          <p:spPr>
            <a:xfrm>
              <a:off x="5095663" y="4882872"/>
              <a:ext cx="424200" cy="424200"/>
            </a:xfrm>
            <a:prstGeom prst="ellipse">
              <a:avLst/>
            </a:prstGeom>
            <a:solidFill>
              <a:schemeClr val="accent1"/>
            </a:solidFill>
            <a:ln cap="flat" cmpd="sng" w="10775">
              <a:solidFill>
                <a:srgbClr val="598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76" name="Google Shape;376;g1f9afb6a8d9_3_166"/>
            <p:cNvSpPr/>
            <p:nvPr/>
          </p:nvSpPr>
          <p:spPr>
            <a:xfrm>
              <a:off x="6362299" y="4882872"/>
              <a:ext cx="424200" cy="424200"/>
            </a:xfrm>
            <a:prstGeom prst="rect">
              <a:avLst/>
            </a:prstGeom>
            <a:solidFill>
              <a:schemeClr val="accent1"/>
            </a:solidFill>
            <a:ln cap="flat" cmpd="sng" w="10775">
              <a:solidFill>
                <a:srgbClr val="598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377" name="Google Shape;377;g1f9afb6a8d9_3_166"/>
            <p:cNvSpPr/>
            <p:nvPr/>
          </p:nvSpPr>
          <p:spPr>
            <a:xfrm>
              <a:off x="4408482" y="3347916"/>
              <a:ext cx="424200" cy="424200"/>
            </a:xfrm>
            <a:prstGeom prst="ellipse">
              <a:avLst/>
            </a:prstGeom>
            <a:solidFill>
              <a:schemeClr val="accent6"/>
            </a:solidFill>
            <a:ln cap="flat" cmpd="sng" w="10775">
              <a:solidFill>
                <a:srgbClr val="9517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378" name="Google Shape;378;g1f9afb6a8d9_3_166"/>
            <p:cNvSpPr/>
            <p:nvPr/>
          </p:nvSpPr>
          <p:spPr>
            <a:xfrm>
              <a:off x="4408482" y="4143678"/>
              <a:ext cx="424200" cy="424200"/>
            </a:xfrm>
            <a:prstGeom prst="ellipse">
              <a:avLst/>
            </a:prstGeom>
            <a:solidFill>
              <a:schemeClr val="accent6"/>
            </a:solidFill>
            <a:ln cap="flat" cmpd="sng" w="10775">
              <a:solidFill>
                <a:srgbClr val="9517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79" name="Google Shape;379;g1f9afb6a8d9_3_166"/>
            <p:cNvSpPr/>
            <p:nvPr/>
          </p:nvSpPr>
          <p:spPr>
            <a:xfrm>
              <a:off x="4374210" y="5390041"/>
              <a:ext cx="424200" cy="424200"/>
            </a:xfrm>
            <a:prstGeom prst="ellipse">
              <a:avLst/>
            </a:prstGeom>
            <a:solidFill>
              <a:schemeClr val="accent6"/>
            </a:solidFill>
            <a:ln cap="flat" cmpd="sng" w="10775">
              <a:solidFill>
                <a:srgbClr val="9517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sp>
          <p:nvSpPr>
            <p:cNvPr id="380" name="Google Shape;380;g1f9afb6a8d9_3_166"/>
            <p:cNvSpPr/>
            <p:nvPr/>
          </p:nvSpPr>
          <p:spPr>
            <a:xfrm>
              <a:off x="7052885" y="5379663"/>
              <a:ext cx="424200" cy="424200"/>
            </a:xfrm>
            <a:prstGeom prst="ellipse">
              <a:avLst/>
            </a:prstGeom>
            <a:solidFill>
              <a:schemeClr val="accent6"/>
            </a:solidFill>
            <a:ln cap="flat" cmpd="sng" w="10775">
              <a:solidFill>
                <a:srgbClr val="9517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/>
            </a:p>
          </p:txBody>
        </p:sp>
        <p:sp>
          <p:nvSpPr>
            <p:cNvPr id="381" name="Google Shape;381;g1f9afb6a8d9_3_166"/>
            <p:cNvSpPr/>
            <p:nvPr/>
          </p:nvSpPr>
          <p:spPr>
            <a:xfrm>
              <a:off x="7052885" y="3347916"/>
              <a:ext cx="424200" cy="424200"/>
            </a:xfrm>
            <a:prstGeom prst="ellipse">
              <a:avLst/>
            </a:prstGeom>
            <a:solidFill>
              <a:schemeClr val="accent6"/>
            </a:solidFill>
            <a:ln cap="flat" cmpd="sng" w="10775">
              <a:solidFill>
                <a:srgbClr val="9517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82" name="Google Shape;382;g1f9afb6a8d9_3_166"/>
            <p:cNvSpPr/>
            <p:nvPr/>
          </p:nvSpPr>
          <p:spPr>
            <a:xfrm>
              <a:off x="7052885" y="4143678"/>
              <a:ext cx="424200" cy="424200"/>
            </a:xfrm>
            <a:prstGeom prst="ellipse">
              <a:avLst/>
            </a:prstGeom>
            <a:solidFill>
              <a:schemeClr val="accent6"/>
            </a:solidFill>
            <a:ln cap="flat" cmpd="sng" w="10775">
              <a:solidFill>
                <a:srgbClr val="9517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cxnSp>
          <p:nvCxnSpPr>
            <p:cNvPr id="383" name="Google Shape;383;g1f9afb6a8d9_3_166"/>
            <p:cNvCxnSpPr>
              <a:stCxn id="378" idx="0"/>
              <a:endCxn id="377" idx="4"/>
            </p:cNvCxnSpPr>
            <p:nvPr/>
          </p:nvCxnSpPr>
          <p:spPr>
            <a:xfrm rot="10800000">
              <a:off x="4620582" y="3771978"/>
              <a:ext cx="0" cy="371700"/>
            </a:xfrm>
            <a:prstGeom prst="straightConnector1">
              <a:avLst/>
            </a:prstGeom>
            <a:noFill/>
            <a:ln cap="flat" cmpd="sng" w="152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42924">
                <a:srgbClr val="000000">
                  <a:alpha val="40000"/>
                </a:srgbClr>
              </a:outerShdw>
            </a:effectLst>
          </p:spPr>
        </p:cxnSp>
        <p:cxnSp>
          <p:nvCxnSpPr>
            <p:cNvPr id="384" name="Google Shape;384;g1f9afb6a8d9_3_166"/>
            <p:cNvCxnSpPr>
              <a:stCxn id="377" idx="6"/>
              <a:endCxn id="381" idx="2"/>
            </p:cNvCxnSpPr>
            <p:nvPr/>
          </p:nvCxnSpPr>
          <p:spPr>
            <a:xfrm>
              <a:off x="4832682" y="3560016"/>
              <a:ext cx="2220300" cy="0"/>
            </a:xfrm>
            <a:prstGeom prst="straightConnector1">
              <a:avLst/>
            </a:prstGeom>
            <a:noFill/>
            <a:ln cap="flat" cmpd="sng" w="152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42924">
                <a:srgbClr val="000000">
                  <a:alpha val="40000"/>
                </a:srgbClr>
              </a:outerShdw>
            </a:effectLst>
          </p:spPr>
        </p:cxnSp>
        <p:cxnSp>
          <p:nvCxnSpPr>
            <p:cNvPr id="385" name="Google Shape;385;g1f9afb6a8d9_3_166"/>
            <p:cNvCxnSpPr>
              <a:stCxn id="381" idx="4"/>
              <a:endCxn id="382" idx="0"/>
            </p:cNvCxnSpPr>
            <p:nvPr/>
          </p:nvCxnSpPr>
          <p:spPr>
            <a:xfrm>
              <a:off x="7264985" y="3772116"/>
              <a:ext cx="0" cy="371700"/>
            </a:xfrm>
            <a:prstGeom prst="straightConnector1">
              <a:avLst/>
            </a:prstGeom>
            <a:noFill/>
            <a:ln cap="flat" cmpd="sng" w="152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42924">
                <a:srgbClr val="000000">
                  <a:alpha val="40000"/>
                </a:srgbClr>
              </a:outerShdw>
            </a:effectLst>
          </p:spPr>
        </p:cxnSp>
        <p:cxnSp>
          <p:nvCxnSpPr>
            <p:cNvPr id="386" name="Google Shape;386;g1f9afb6a8d9_3_166"/>
            <p:cNvCxnSpPr>
              <a:stCxn id="377" idx="5"/>
              <a:endCxn id="373" idx="1"/>
            </p:cNvCxnSpPr>
            <p:nvPr/>
          </p:nvCxnSpPr>
          <p:spPr>
            <a:xfrm>
              <a:off x="4770559" y="3709993"/>
              <a:ext cx="387300" cy="163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87" name="Google Shape;387;g1f9afb6a8d9_3_166"/>
            <p:cNvCxnSpPr>
              <a:stCxn id="378" idx="7"/>
              <a:endCxn id="373" idx="2"/>
            </p:cNvCxnSpPr>
            <p:nvPr/>
          </p:nvCxnSpPr>
          <p:spPr>
            <a:xfrm flipH="1" rot="10800000">
              <a:off x="4770559" y="4023101"/>
              <a:ext cx="325200" cy="18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88" name="Google Shape;388;g1f9afb6a8d9_3_166"/>
            <p:cNvCxnSpPr>
              <a:stCxn id="381" idx="3"/>
              <a:endCxn id="374" idx="7"/>
            </p:cNvCxnSpPr>
            <p:nvPr/>
          </p:nvCxnSpPr>
          <p:spPr>
            <a:xfrm flipH="1">
              <a:off x="6724408" y="3709993"/>
              <a:ext cx="390600" cy="1632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89" name="Google Shape;389;g1f9afb6a8d9_3_166"/>
            <p:cNvCxnSpPr>
              <a:stCxn id="382" idx="1"/>
              <a:endCxn id="374" idx="6"/>
            </p:cNvCxnSpPr>
            <p:nvPr/>
          </p:nvCxnSpPr>
          <p:spPr>
            <a:xfrm rot="10800000">
              <a:off x="6786508" y="4023101"/>
              <a:ext cx="328500" cy="182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90" name="Google Shape;390;g1f9afb6a8d9_3_166"/>
            <p:cNvCxnSpPr>
              <a:stCxn id="379" idx="7"/>
              <a:endCxn id="375" idx="3"/>
            </p:cNvCxnSpPr>
            <p:nvPr/>
          </p:nvCxnSpPr>
          <p:spPr>
            <a:xfrm flipH="1" rot="10800000">
              <a:off x="4736287" y="5244864"/>
              <a:ext cx="421500" cy="2073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91" name="Google Shape;391;g1f9afb6a8d9_3_166"/>
            <p:cNvCxnSpPr>
              <a:stCxn id="380" idx="1"/>
            </p:cNvCxnSpPr>
            <p:nvPr/>
          </p:nvCxnSpPr>
          <p:spPr>
            <a:xfrm rot="10800000">
              <a:off x="6786508" y="5307086"/>
              <a:ext cx="328500" cy="1347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92" name="Google Shape;392;g1f9afb6a8d9_3_166"/>
            <p:cNvCxnSpPr>
              <a:stCxn id="373" idx="6"/>
              <a:endCxn id="374" idx="2"/>
            </p:cNvCxnSpPr>
            <p:nvPr/>
          </p:nvCxnSpPr>
          <p:spPr>
            <a:xfrm>
              <a:off x="5519863" y="4023126"/>
              <a:ext cx="842400" cy="0"/>
            </a:xfrm>
            <a:prstGeom prst="straightConnector1">
              <a:avLst/>
            </a:prstGeom>
            <a:noFill/>
            <a:ln cap="flat" cmpd="sng" w="152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42924">
                <a:srgbClr val="000000">
                  <a:alpha val="40000"/>
                </a:srgbClr>
              </a:outerShdw>
            </a:effectLst>
          </p:spPr>
        </p:cxnSp>
        <p:cxnSp>
          <p:nvCxnSpPr>
            <p:cNvPr id="393" name="Google Shape;393;g1f9afb6a8d9_3_166"/>
            <p:cNvCxnSpPr>
              <a:stCxn id="373" idx="4"/>
              <a:endCxn id="375" idx="0"/>
            </p:cNvCxnSpPr>
            <p:nvPr/>
          </p:nvCxnSpPr>
          <p:spPr>
            <a:xfrm>
              <a:off x="5307763" y="4235226"/>
              <a:ext cx="0" cy="647700"/>
            </a:xfrm>
            <a:prstGeom prst="straightConnector1">
              <a:avLst/>
            </a:prstGeom>
            <a:noFill/>
            <a:ln cap="flat" cmpd="sng" w="107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0000"/>
                </a:srgbClr>
              </a:outerShdw>
            </a:effectLst>
          </p:spPr>
        </p:cxnSp>
        <p:cxnSp>
          <p:nvCxnSpPr>
            <p:cNvPr id="394" name="Google Shape;394;g1f9afb6a8d9_3_166"/>
            <p:cNvCxnSpPr>
              <a:stCxn id="374" idx="4"/>
              <a:endCxn id="376" idx="0"/>
            </p:cNvCxnSpPr>
            <p:nvPr/>
          </p:nvCxnSpPr>
          <p:spPr>
            <a:xfrm>
              <a:off x="6574399" y="4235226"/>
              <a:ext cx="0" cy="647700"/>
            </a:xfrm>
            <a:prstGeom prst="straightConnector1">
              <a:avLst/>
            </a:prstGeom>
            <a:noFill/>
            <a:ln cap="flat" cmpd="sng" w="1077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0000"/>
                </a:srgbClr>
              </a:outerShdw>
            </a:effectLst>
          </p:spPr>
        </p:cxnSp>
      </p:grpSp>
      <p:cxnSp>
        <p:nvCxnSpPr>
          <p:cNvPr id="395" name="Google Shape;395;g1f9afb6a8d9_3_166"/>
          <p:cNvCxnSpPr/>
          <p:nvPr/>
        </p:nvCxnSpPr>
        <p:spPr>
          <a:xfrm>
            <a:off x="7267081" y="1628963"/>
            <a:ext cx="755700" cy="0"/>
          </a:xfrm>
          <a:prstGeom prst="straightConnector1">
            <a:avLst/>
          </a:prstGeom>
          <a:noFill/>
          <a:ln cap="flat" cmpd="sng" w="107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0000"/>
              </a:srgbClr>
            </a:outerShdw>
          </a:effectLst>
        </p:spPr>
      </p:cxnSp>
      <p:cxnSp>
        <p:nvCxnSpPr>
          <p:cNvPr id="396" name="Google Shape;396;g1f9afb6a8d9_3_166"/>
          <p:cNvCxnSpPr/>
          <p:nvPr/>
        </p:nvCxnSpPr>
        <p:spPr>
          <a:xfrm rot="10800000">
            <a:off x="7150100" y="1714400"/>
            <a:ext cx="0" cy="597000"/>
          </a:xfrm>
          <a:prstGeom prst="straightConnector1">
            <a:avLst/>
          </a:prstGeom>
          <a:noFill/>
          <a:ln cap="flat" cmpd="sng" w="107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0000"/>
              </a:srgbClr>
            </a:outerShdw>
          </a:effectLst>
        </p:spPr>
      </p:cxnSp>
      <p:cxnSp>
        <p:nvCxnSpPr>
          <p:cNvPr id="397" name="Google Shape;397;g1f9afb6a8d9_3_166"/>
          <p:cNvCxnSpPr/>
          <p:nvPr/>
        </p:nvCxnSpPr>
        <p:spPr>
          <a:xfrm rot="10800000">
            <a:off x="8147050" y="1723200"/>
            <a:ext cx="0" cy="562800"/>
          </a:xfrm>
          <a:prstGeom prst="straightConnector1">
            <a:avLst/>
          </a:prstGeom>
          <a:noFill/>
          <a:ln cap="flat" cmpd="sng" w="107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0000"/>
              </a:srgbClr>
            </a:outerShdw>
          </a:effectLst>
        </p:spPr>
      </p:cxnSp>
      <p:sp>
        <p:nvSpPr>
          <p:cNvPr id="398" name="Google Shape;398;g1f9afb6a8d9_3_166"/>
          <p:cNvSpPr/>
          <p:nvPr/>
        </p:nvSpPr>
        <p:spPr>
          <a:xfrm>
            <a:off x="7906345" y="2915984"/>
            <a:ext cx="308100" cy="341400"/>
          </a:xfrm>
          <a:prstGeom prst="rect">
            <a:avLst/>
          </a:prstGeom>
          <a:solidFill>
            <a:schemeClr val="accent3"/>
          </a:solidFill>
          <a:ln cap="flat" cmpd="sng" w="10775">
            <a:solidFill>
              <a:srgbClr val="38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399" name="Google Shape;399;g1f9afb6a8d9_3_166"/>
          <p:cNvSpPr/>
          <p:nvPr/>
        </p:nvSpPr>
        <p:spPr>
          <a:xfrm>
            <a:off x="7198012" y="2915983"/>
            <a:ext cx="308100" cy="341400"/>
          </a:xfrm>
          <a:prstGeom prst="rect">
            <a:avLst/>
          </a:prstGeom>
          <a:solidFill>
            <a:schemeClr val="accent3"/>
          </a:solidFill>
          <a:ln cap="flat" cmpd="sng" w="10775">
            <a:solidFill>
              <a:srgbClr val="3800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400" name="Google Shape;400;g1f9afb6a8d9_3_166"/>
          <p:cNvCxnSpPr>
            <a:stCxn id="398" idx="0"/>
            <a:endCxn id="376" idx="2"/>
          </p:cNvCxnSpPr>
          <p:nvPr/>
        </p:nvCxnSpPr>
        <p:spPr>
          <a:xfrm flipH="1" rot="10800000">
            <a:off x="8060395" y="2694884"/>
            <a:ext cx="155400" cy="221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401" name="Google Shape;401;g1f9afb6a8d9_3_166"/>
          <p:cNvCxnSpPr>
            <a:stCxn id="399" idx="0"/>
            <a:endCxn id="376" idx="2"/>
          </p:cNvCxnSpPr>
          <p:nvPr/>
        </p:nvCxnSpPr>
        <p:spPr>
          <a:xfrm flipH="1" rot="10800000">
            <a:off x="7352062" y="2694883"/>
            <a:ext cx="863700" cy="221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402" name="Google Shape;402;g1f9afb6a8d9_3_166"/>
          <p:cNvSpPr txBox="1"/>
          <p:nvPr/>
        </p:nvSpPr>
        <p:spPr>
          <a:xfrm>
            <a:off x="6824038" y="3411969"/>
            <a:ext cx="16419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Fig: Representation as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Heterogeneous Graph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f9afb6a8d9_3_0"/>
          <p:cNvSpPr txBox="1"/>
          <p:nvPr>
            <p:ph type="title"/>
          </p:nvPr>
        </p:nvSpPr>
        <p:spPr>
          <a:xfrm>
            <a:off x="457201" y="358378"/>
            <a:ext cx="8373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</a:pPr>
            <a:r>
              <a:rPr lang="en-US"/>
              <a:t>Heterogeneous</a:t>
            </a:r>
            <a:r>
              <a:rPr lang="en-US"/>
              <a:t> graph neural networks</a:t>
            </a:r>
            <a:endParaRPr/>
          </a:p>
        </p:txBody>
      </p:sp>
      <p:sp>
        <p:nvSpPr>
          <p:cNvPr id="408" name="Google Shape;408;g1f9afb6a8d9_3_0"/>
          <p:cNvSpPr txBox="1"/>
          <p:nvPr>
            <p:ph idx="12" type="sldNum"/>
          </p:nvPr>
        </p:nvSpPr>
        <p:spPr>
          <a:xfrm>
            <a:off x="4343400" y="4855282"/>
            <a:ext cx="457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9" name="Google Shape;409;g1f9afb6a8d9_3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525" y="1266734"/>
            <a:ext cx="8616951" cy="3522546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g1f9afb6a8d9_3_0"/>
          <p:cNvSpPr txBox="1"/>
          <p:nvPr/>
        </p:nvSpPr>
        <p:spPr>
          <a:xfrm>
            <a:off x="1974411" y="4712613"/>
            <a:ext cx="55821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Ref: Hu, Ziniu, et al. "Heterogeneous graph transformer." </a:t>
            </a:r>
            <a:r>
              <a:rPr b="0" i="1" lang="en-US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Proceedings of The Web Conference 2020</a:t>
            </a:r>
            <a:r>
              <a:rPr b="0" i="0" lang="en-US" sz="11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1f9afb6a8d9_3_0"/>
          <p:cNvSpPr/>
          <p:nvPr/>
        </p:nvSpPr>
        <p:spPr>
          <a:xfrm>
            <a:off x="263525" y="1687378"/>
            <a:ext cx="592500" cy="355200"/>
          </a:xfrm>
          <a:prstGeom prst="roundRect">
            <a:avLst>
              <a:gd fmla="val 16667" name="adj"/>
            </a:avLst>
          </a:prstGeom>
          <a:solidFill>
            <a:schemeClr val="accent1">
              <a:alpha val="4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g1f9afb6a8d9_3_0"/>
          <p:cNvSpPr/>
          <p:nvPr/>
        </p:nvSpPr>
        <p:spPr>
          <a:xfrm>
            <a:off x="263524" y="2463720"/>
            <a:ext cx="592500" cy="517200"/>
          </a:xfrm>
          <a:prstGeom prst="roundRect">
            <a:avLst>
              <a:gd fmla="val 16667" name="adj"/>
            </a:avLst>
          </a:prstGeom>
          <a:solidFill>
            <a:schemeClr val="accent1">
              <a:alpha val="4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f9afb6a8d9_3_10"/>
          <p:cNvSpPr txBox="1"/>
          <p:nvPr>
            <p:ph type="title"/>
          </p:nvPr>
        </p:nvSpPr>
        <p:spPr>
          <a:xfrm>
            <a:off x="457201" y="358378"/>
            <a:ext cx="8373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</a:pPr>
            <a:r>
              <a:rPr lang="en-US"/>
              <a:t>Model training</a:t>
            </a:r>
            <a:endParaRPr/>
          </a:p>
        </p:txBody>
      </p:sp>
      <p:sp>
        <p:nvSpPr>
          <p:cNvPr id="418" name="Google Shape;418;g1f9afb6a8d9_3_10"/>
          <p:cNvSpPr txBox="1"/>
          <p:nvPr>
            <p:ph idx="12" type="sldNum"/>
          </p:nvPr>
        </p:nvSpPr>
        <p:spPr>
          <a:xfrm>
            <a:off x="4343400" y="4855282"/>
            <a:ext cx="4572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19" name="Google Shape;419;g1f9afb6a8d9_3_10"/>
          <p:cNvGrpSpPr/>
          <p:nvPr/>
        </p:nvGrpSpPr>
        <p:grpSpPr>
          <a:xfrm>
            <a:off x="565788" y="2327333"/>
            <a:ext cx="6552735" cy="2516405"/>
            <a:chOff x="256571" y="1519880"/>
            <a:chExt cx="9398645" cy="3223267"/>
          </a:xfrm>
        </p:grpSpPr>
        <p:sp>
          <p:nvSpPr>
            <p:cNvPr id="420" name="Google Shape;420;g1f9afb6a8d9_3_10"/>
            <p:cNvSpPr/>
            <p:nvPr/>
          </p:nvSpPr>
          <p:spPr>
            <a:xfrm>
              <a:off x="2452816" y="1519880"/>
              <a:ext cx="7202400" cy="3212700"/>
            </a:xfrm>
            <a:prstGeom prst="roundRect">
              <a:avLst>
                <a:gd fmla="val 16667" name="adj"/>
              </a:avLst>
            </a:prstGeom>
            <a:solidFill>
              <a:srgbClr val="DADADA">
                <a:alpha val="4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21" name="Google Shape;421;g1f9afb6a8d9_3_10"/>
            <p:cNvGrpSpPr/>
            <p:nvPr/>
          </p:nvGrpSpPr>
          <p:grpSpPr>
            <a:xfrm>
              <a:off x="641167" y="1787018"/>
              <a:ext cx="897075" cy="840897"/>
              <a:chOff x="701751" y="2150441"/>
              <a:chExt cx="2597207" cy="2434560"/>
            </a:xfrm>
          </p:grpSpPr>
          <p:sp>
            <p:nvSpPr>
              <p:cNvPr id="422" name="Google Shape;422;g1f9afb6a8d9_3_10"/>
              <p:cNvSpPr/>
              <p:nvPr/>
            </p:nvSpPr>
            <p:spPr>
              <a:xfrm>
                <a:off x="701751" y="2150441"/>
                <a:ext cx="424200" cy="424200"/>
              </a:xfrm>
              <a:prstGeom prst="ellipse">
                <a:avLst/>
              </a:prstGeom>
              <a:solidFill>
                <a:schemeClr val="accent1"/>
              </a:solidFill>
              <a:ln cap="flat" cmpd="sng" w="10775">
                <a:solidFill>
                  <a:srgbClr val="598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423" name="Google Shape;423;g1f9afb6a8d9_3_10"/>
              <p:cNvSpPr/>
              <p:nvPr/>
            </p:nvSpPr>
            <p:spPr>
              <a:xfrm>
                <a:off x="1968387" y="2150441"/>
                <a:ext cx="424200" cy="424200"/>
              </a:xfrm>
              <a:prstGeom prst="ellipse">
                <a:avLst/>
              </a:prstGeom>
              <a:solidFill>
                <a:schemeClr val="accent1"/>
              </a:solidFill>
              <a:ln cap="flat" cmpd="sng" w="10775">
                <a:solidFill>
                  <a:srgbClr val="598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424" name="Google Shape;424;g1f9afb6a8d9_3_10"/>
              <p:cNvSpPr/>
              <p:nvPr/>
            </p:nvSpPr>
            <p:spPr>
              <a:xfrm>
                <a:off x="701751" y="3222287"/>
                <a:ext cx="424200" cy="424200"/>
              </a:xfrm>
              <a:prstGeom prst="ellipse">
                <a:avLst/>
              </a:prstGeom>
              <a:solidFill>
                <a:schemeClr val="accent1"/>
              </a:solidFill>
              <a:ln cap="flat" cmpd="sng" w="10775">
                <a:solidFill>
                  <a:srgbClr val="598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cxnSp>
            <p:nvCxnSpPr>
              <p:cNvPr id="425" name="Google Shape;425;g1f9afb6a8d9_3_10"/>
              <p:cNvCxnSpPr>
                <a:stCxn id="422" idx="6"/>
                <a:endCxn id="423" idx="2"/>
              </p:cNvCxnSpPr>
              <p:nvPr/>
            </p:nvCxnSpPr>
            <p:spPr>
              <a:xfrm>
                <a:off x="1125951" y="2362541"/>
                <a:ext cx="842400" cy="0"/>
              </a:xfrm>
              <a:prstGeom prst="straightConnector1">
                <a:avLst/>
              </a:prstGeom>
              <a:noFill/>
              <a:ln cap="flat" cmpd="sng" w="15225">
                <a:solidFill>
                  <a:schemeClr val="accent1">
                    <a:alpha val="24710"/>
                  </a:schemeClr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dir="5400000" dist="42924">
                  <a:srgbClr val="000000">
                    <a:alpha val="40000"/>
                  </a:srgbClr>
                </a:outerShdw>
              </a:effectLst>
            </p:spPr>
          </p:cxnSp>
          <p:cxnSp>
            <p:nvCxnSpPr>
              <p:cNvPr id="426" name="Google Shape;426;g1f9afb6a8d9_3_10"/>
              <p:cNvCxnSpPr>
                <a:stCxn id="422" idx="4"/>
                <a:endCxn id="424" idx="0"/>
              </p:cNvCxnSpPr>
              <p:nvPr/>
            </p:nvCxnSpPr>
            <p:spPr>
              <a:xfrm>
                <a:off x="913851" y="2574641"/>
                <a:ext cx="0" cy="647700"/>
              </a:xfrm>
              <a:prstGeom prst="straightConnector1">
                <a:avLst/>
              </a:prstGeom>
              <a:noFill/>
              <a:ln cap="flat" cmpd="sng" w="15225">
                <a:solidFill>
                  <a:srgbClr val="00609C">
                    <a:alpha val="2471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dir="5400000" dist="42924">
                  <a:srgbClr val="000000">
                    <a:alpha val="40000"/>
                  </a:srgbClr>
                </a:outerShdw>
              </a:effectLst>
            </p:spPr>
          </p:cxnSp>
          <p:sp>
            <p:nvSpPr>
              <p:cNvPr id="427" name="Google Shape;427;g1f9afb6a8d9_3_10"/>
              <p:cNvSpPr/>
              <p:nvPr/>
            </p:nvSpPr>
            <p:spPr>
              <a:xfrm>
                <a:off x="2955458" y="3238728"/>
                <a:ext cx="343500" cy="380400"/>
              </a:xfrm>
              <a:prstGeom prst="rect">
                <a:avLst/>
              </a:prstGeom>
              <a:solidFill>
                <a:schemeClr val="accent6"/>
              </a:solidFill>
              <a:ln cap="flat" cmpd="sng" w="10775">
                <a:solidFill>
                  <a:srgbClr val="95172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428" name="Google Shape;428;g1f9afb6a8d9_3_10"/>
              <p:cNvSpPr/>
              <p:nvPr/>
            </p:nvSpPr>
            <p:spPr>
              <a:xfrm>
                <a:off x="1974015" y="3216965"/>
                <a:ext cx="424200" cy="424200"/>
              </a:xfrm>
              <a:prstGeom prst="ellipse">
                <a:avLst/>
              </a:prstGeom>
              <a:solidFill>
                <a:schemeClr val="accent1"/>
              </a:solidFill>
              <a:ln cap="flat" cmpd="sng" w="10775">
                <a:solidFill>
                  <a:srgbClr val="598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  <p:cxnSp>
            <p:nvCxnSpPr>
              <p:cNvPr id="429" name="Google Shape;429;g1f9afb6a8d9_3_10"/>
              <p:cNvCxnSpPr>
                <a:stCxn id="423" idx="4"/>
                <a:endCxn id="428" idx="0"/>
              </p:cNvCxnSpPr>
              <p:nvPr/>
            </p:nvCxnSpPr>
            <p:spPr>
              <a:xfrm>
                <a:off x="2180487" y="2574641"/>
                <a:ext cx="5700" cy="642300"/>
              </a:xfrm>
              <a:prstGeom prst="straightConnector1">
                <a:avLst/>
              </a:prstGeom>
              <a:noFill/>
              <a:ln cap="flat" cmpd="sng" w="15225">
                <a:solidFill>
                  <a:srgbClr val="00609C">
                    <a:alpha val="2471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dir="5400000" dist="42924">
                  <a:srgbClr val="000000">
                    <a:alpha val="40000"/>
                  </a:srgbClr>
                </a:outerShdw>
              </a:effectLst>
            </p:spPr>
          </p:cxnSp>
          <p:cxnSp>
            <p:nvCxnSpPr>
              <p:cNvPr id="430" name="Google Shape;430;g1f9afb6a8d9_3_10"/>
              <p:cNvCxnSpPr>
                <a:stCxn id="428" idx="6"/>
                <a:endCxn id="427" idx="1"/>
              </p:cNvCxnSpPr>
              <p:nvPr/>
            </p:nvCxnSpPr>
            <p:spPr>
              <a:xfrm>
                <a:off x="2398215" y="3429065"/>
                <a:ext cx="55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sp>
            <p:nvSpPr>
              <p:cNvPr id="431" name="Google Shape;431;g1f9afb6a8d9_3_10"/>
              <p:cNvSpPr/>
              <p:nvPr/>
            </p:nvSpPr>
            <p:spPr>
              <a:xfrm>
                <a:off x="2002765" y="4204601"/>
                <a:ext cx="343500" cy="380400"/>
              </a:xfrm>
              <a:prstGeom prst="rect">
                <a:avLst/>
              </a:prstGeom>
              <a:solidFill>
                <a:schemeClr val="accent6"/>
              </a:solidFill>
              <a:ln cap="flat" cmpd="sng" w="10775">
                <a:solidFill>
                  <a:srgbClr val="95172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cxnSp>
            <p:nvCxnSpPr>
              <p:cNvPr id="432" name="Google Shape;432;g1f9afb6a8d9_3_10"/>
              <p:cNvCxnSpPr>
                <a:stCxn id="428" idx="4"/>
                <a:endCxn id="431" idx="0"/>
              </p:cNvCxnSpPr>
              <p:nvPr/>
            </p:nvCxnSpPr>
            <p:spPr>
              <a:xfrm flipH="1">
                <a:off x="2174415" y="3641165"/>
                <a:ext cx="11700" cy="56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33" name="Google Shape;433;g1f9afb6a8d9_3_10"/>
            <p:cNvGrpSpPr/>
            <p:nvPr/>
          </p:nvGrpSpPr>
          <p:grpSpPr>
            <a:xfrm>
              <a:off x="602676" y="3840075"/>
              <a:ext cx="897075" cy="840897"/>
              <a:chOff x="701751" y="2150441"/>
              <a:chExt cx="2597207" cy="2434560"/>
            </a:xfrm>
          </p:grpSpPr>
          <p:sp>
            <p:nvSpPr>
              <p:cNvPr id="434" name="Google Shape;434;g1f9afb6a8d9_3_10"/>
              <p:cNvSpPr/>
              <p:nvPr/>
            </p:nvSpPr>
            <p:spPr>
              <a:xfrm>
                <a:off x="701751" y="2150441"/>
                <a:ext cx="424200" cy="424200"/>
              </a:xfrm>
              <a:prstGeom prst="ellipse">
                <a:avLst/>
              </a:prstGeom>
              <a:solidFill>
                <a:schemeClr val="accent1"/>
              </a:solidFill>
              <a:ln cap="flat" cmpd="sng" w="10775">
                <a:solidFill>
                  <a:srgbClr val="598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435" name="Google Shape;435;g1f9afb6a8d9_3_10"/>
              <p:cNvSpPr/>
              <p:nvPr/>
            </p:nvSpPr>
            <p:spPr>
              <a:xfrm>
                <a:off x="1968387" y="2150441"/>
                <a:ext cx="424200" cy="424200"/>
              </a:xfrm>
              <a:prstGeom prst="ellipse">
                <a:avLst/>
              </a:prstGeom>
              <a:solidFill>
                <a:schemeClr val="accent1"/>
              </a:solidFill>
              <a:ln cap="flat" cmpd="sng" w="10775">
                <a:solidFill>
                  <a:srgbClr val="598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436" name="Google Shape;436;g1f9afb6a8d9_3_10"/>
              <p:cNvSpPr/>
              <p:nvPr/>
            </p:nvSpPr>
            <p:spPr>
              <a:xfrm>
                <a:off x="701751" y="3222287"/>
                <a:ext cx="424200" cy="424200"/>
              </a:xfrm>
              <a:prstGeom prst="ellipse">
                <a:avLst/>
              </a:prstGeom>
              <a:solidFill>
                <a:schemeClr val="accent1"/>
              </a:solidFill>
              <a:ln cap="flat" cmpd="sng" w="10775">
                <a:solidFill>
                  <a:srgbClr val="598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cxnSp>
            <p:nvCxnSpPr>
              <p:cNvPr id="437" name="Google Shape;437;g1f9afb6a8d9_3_10"/>
              <p:cNvCxnSpPr>
                <a:stCxn id="434" idx="6"/>
                <a:endCxn id="435" idx="2"/>
              </p:cNvCxnSpPr>
              <p:nvPr/>
            </p:nvCxnSpPr>
            <p:spPr>
              <a:xfrm>
                <a:off x="1125951" y="2362541"/>
                <a:ext cx="842400" cy="0"/>
              </a:xfrm>
              <a:prstGeom prst="straightConnector1">
                <a:avLst/>
              </a:prstGeom>
              <a:noFill/>
              <a:ln cap="flat" cmpd="sng" w="15225">
                <a:solidFill>
                  <a:schemeClr val="accent1">
                    <a:alpha val="24710"/>
                  </a:schemeClr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dir="5400000" dist="42924">
                  <a:srgbClr val="000000">
                    <a:alpha val="40000"/>
                  </a:srgbClr>
                </a:outerShdw>
              </a:effectLst>
            </p:spPr>
          </p:cxnSp>
          <p:cxnSp>
            <p:nvCxnSpPr>
              <p:cNvPr id="438" name="Google Shape;438;g1f9afb6a8d9_3_10"/>
              <p:cNvCxnSpPr>
                <a:stCxn id="434" idx="4"/>
                <a:endCxn id="436" idx="0"/>
              </p:cNvCxnSpPr>
              <p:nvPr/>
            </p:nvCxnSpPr>
            <p:spPr>
              <a:xfrm>
                <a:off x="913851" y="2574641"/>
                <a:ext cx="0" cy="647700"/>
              </a:xfrm>
              <a:prstGeom prst="straightConnector1">
                <a:avLst/>
              </a:prstGeom>
              <a:noFill/>
              <a:ln cap="flat" cmpd="sng" w="15225">
                <a:solidFill>
                  <a:srgbClr val="00609C">
                    <a:alpha val="2471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dir="5400000" dist="42924">
                  <a:srgbClr val="000000">
                    <a:alpha val="40000"/>
                  </a:srgbClr>
                </a:outerShdw>
              </a:effectLst>
            </p:spPr>
          </p:cxnSp>
          <p:sp>
            <p:nvSpPr>
              <p:cNvPr id="439" name="Google Shape;439;g1f9afb6a8d9_3_10"/>
              <p:cNvSpPr/>
              <p:nvPr/>
            </p:nvSpPr>
            <p:spPr>
              <a:xfrm>
                <a:off x="2955458" y="3238728"/>
                <a:ext cx="343500" cy="380400"/>
              </a:xfrm>
              <a:prstGeom prst="rect">
                <a:avLst/>
              </a:prstGeom>
              <a:solidFill>
                <a:schemeClr val="accent6"/>
              </a:solidFill>
              <a:ln cap="flat" cmpd="sng" w="10775">
                <a:solidFill>
                  <a:srgbClr val="95172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sp>
            <p:nvSpPr>
              <p:cNvPr id="440" name="Google Shape;440;g1f9afb6a8d9_3_10"/>
              <p:cNvSpPr/>
              <p:nvPr/>
            </p:nvSpPr>
            <p:spPr>
              <a:xfrm>
                <a:off x="1974015" y="3216965"/>
                <a:ext cx="424200" cy="424200"/>
              </a:xfrm>
              <a:prstGeom prst="ellipse">
                <a:avLst/>
              </a:prstGeom>
              <a:solidFill>
                <a:schemeClr val="accent1"/>
              </a:solidFill>
              <a:ln cap="flat" cmpd="sng" w="10775">
                <a:solidFill>
                  <a:srgbClr val="5986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  <p:cxnSp>
            <p:nvCxnSpPr>
              <p:cNvPr id="441" name="Google Shape;441;g1f9afb6a8d9_3_10"/>
              <p:cNvCxnSpPr>
                <a:stCxn id="435" idx="4"/>
                <a:endCxn id="440" idx="0"/>
              </p:cNvCxnSpPr>
              <p:nvPr/>
            </p:nvCxnSpPr>
            <p:spPr>
              <a:xfrm>
                <a:off x="2180487" y="2574641"/>
                <a:ext cx="5700" cy="642300"/>
              </a:xfrm>
              <a:prstGeom prst="straightConnector1">
                <a:avLst/>
              </a:prstGeom>
              <a:noFill/>
              <a:ln cap="flat" cmpd="sng" w="15225">
                <a:solidFill>
                  <a:srgbClr val="00609C">
                    <a:alpha val="24710"/>
                  </a:srgbClr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0800" rotWithShape="0" dir="5400000" dist="42924">
                  <a:srgbClr val="000000">
                    <a:alpha val="40000"/>
                  </a:srgbClr>
                </a:outerShdw>
              </a:effectLst>
            </p:spPr>
          </p:cxnSp>
          <p:cxnSp>
            <p:nvCxnSpPr>
              <p:cNvPr id="442" name="Google Shape;442;g1f9afb6a8d9_3_10"/>
              <p:cNvCxnSpPr>
                <a:stCxn id="440" idx="6"/>
                <a:endCxn id="439" idx="1"/>
              </p:cNvCxnSpPr>
              <p:nvPr/>
            </p:nvCxnSpPr>
            <p:spPr>
              <a:xfrm>
                <a:off x="2398215" y="3429065"/>
                <a:ext cx="5571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sp>
            <p:nvSpPr>
              <p:cNvPr id="443" name="Google Shape;443;g1f9afb6a8d9_3_10"/>
              <p:cNvSpPr/>
              <p:nvPr/>
            </p:nvSpPr>
            <p:spPr>
              <a:xfrm>
                <a:off x="2002765" y="4204601"/>
                <a:ext cx="343500" cy="380400"/>
              </a:xfrm>
              <a:prstGeom prst="rect">
                <a:avLst/>
              </a:prstGeom>
              <a:solidFill>
                <a:schemeClr val="accent6"/>
              </a:solidFill>
              <a:ln cap="flat" cmpd="sng" w="10775">
                <a:solidFill>
                  <a:srgbClr val="95172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50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cxnSp>
            <p:nvCxnSpPr>
              <p:cNvPr id="444" name="Google Shape;444;g1f9afb6a8d9_3_10"/>
              <p:cNvCxnSpPr>
                <a:stCxn id="440" idx="4"/>
                <a:endCxn id="443" idx="0"/>
              </p:cNvCxnSpPr>
              <p:nvPr/>
            </p:nvCxnSpPr>
            <p:spPr>
              <a:xfrm flipH="1">
                <a:off x="2174415" y="3641165"/>
                <a:ext cx="11700" cy="5634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6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445" name="Google Shape;445;g1f9afb6a8d9_3_10"/>
            <p:cNvSpPr txBox="1"/>
            <p:nvPr/>
          </p:nvSpPr>
          <p:spPr>
            <a:xfrm rot="5400000">
              <a:off x="848677" y="3231654"/>
              <a:ext cx="3795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cxnSp>
          <p:nvCxnSpPr>
            <p:cNvPr id="446" name="Google Shape;446;g1f9afb6a8d9_3_10"/>
            <p:cNvCxnSpPr>
              <a:stCxn id="447" idx="1"/>
            </p:cNvCxnSpPr>
            <p:nvPr/>
          </p:nvCxnSpPr>
          <p:spPr>
            <a:xfrm>
              <a:off x="256571" y="3164224"/>
              <a:ext cx="273900" cy="716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47" name="Google Shape;447;g1f9afb6a8d9_3_10"/>
            <p:cNvSpPr txBox="1"/>
            <p:nvPr/>
          </p:nvSpPr>
          <p:spPr>
            <a:xfrm>
              <a:off x="256571" y="2907874"/>
              <a:ext cx="1594500" cy="5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w. diff. node features</a:t>
              </a:r>
              <a:endParaRPr/>
            </a:p>
          </p:txBody>
        </p:sp>
        <p:cxnSp>
          <p:nvCxnSpPr>
            <p:cNvPr id="448" name="Google Shape;448;g1f9afb6a8d9_3_10"/>
            <p:cNvCxnSpPr>
              <a:stCxn id="447" idx="1"/>
            </p:cNvCxnSpPr>
            <p:nvPr/>
          </p:nvCxnSpPr>
          <p:spPr>
            <a:xfrm flipH="1" rot="10800000">
              <a:off x="256571" y="2187424"/>
              <a:ext cx="311400" cy="9768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49" name="Google Shape;449;g1f9afb6a8d9_3_10"/>
            <p:cNvSpPr/>
            <p:nvPr/>
          </p:nvSpPr>
          <p:spPr>
            <a:xfrm>
              <a:off x="2083614" y="2781038"/>
              <a:ext cx="369300" cy="609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5"/>
            </a:solidFill>
            <a:ln cap="flat" cmpd="sng" w="10775">
              <a:solidFill>
                <a:srgbClr val="0075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g1f9afb6a8d9_3_10"/>
            <p:cNvSpPr/>
            <p:nvPr/>
          </p:nvSpPr>
          <p:spPr>
            <a:xfrm>
              <a:off x="2537297" y="2706863"/>
              <a:ext cx="1211700" cy="718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0775">
              <a:solidFill>
                <a:srgbClr val="0046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HGTConv</a:t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g1f9afb6a8d9_3_10"/>
            <p:cNvSpPr/>
            <p:nvPr/>
          </p:nvSpPr>
          <p:spPr>
            <a:xfrm>
              <a:off x="4123419" y="2706863"/>
              <a:ext cx="1211700" cy="7185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0775">
              <a:solidFill>
                <a:srgbClr val="0046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HGTConv</a:t>
              </a:r>
              <a:endParaRPr sz="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g1f9afb6a8d9_3_10"/>
            <p:cNvSpPr txBox="1"/>
            <p:nvPr/>
          </p:nvSpPr>
          <p:spPr>
            <a:xfrm>
              <a:off x="3764566" y="2846318"/>
              <a:ext cx="380100" cy="32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/>
            </a:p>
          </p:txBody>
        </p:sp>
        <p:sp>
          <p:nvSpPr>
            <p:cNvPr id="453" name="Google Shape;453;g1f9afb6a8d9_3_10"/>
            <p:cNvSpPr/>
            <p:nvPr/>
          </p:nvSpPr>
          <p:spPr>
            <a:xfrm>
              <a:off x="5814640" y="1781545"/>
              <a:ext cx="146400" cy="146400"/>
            </a:xfrm>
            <a:prstGeom prst="ellipse">
              <a:avLst/>
            </a:prstGeom>
            <a:solidFill>
              <a:schemeClr val="accent1"/>
            </a:solidFill>
            <a:ln cap="flat" cmpd="sng" w="10775">
              <a:solidFill>
                <a:srgbClr val="598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>
                <a:solidFill>
                  <a:srgbClr val="222222"/>
                </a:solidFill>
              </a:endParaRPr>
            </a:p>
          </p:txBody>
        </p:sp>
        <p:sp>
          <p:nvSpPr>
            <p:cNvPr id="454" name="Google Shape;454;g1f9afb6a8d9_3_10"/>
            <p:cNvSpPr/>
            <p:nvPr/>
          </p:nvSpPr>
          <p:spPr>
            <a:xfrm>
              <a:off x="5814640" y="1879205"/>
              <a:ext cx="146400" cy="146400"/>
            </a:xfrm>
            <a:prstGeom prst="ellipse">
              <a:avLst/>
            </a:prstGeom>
            <a:solidFill>
              <a:schemeClr val="accent1"/>
            </a:solidFill>
            <a:ln cap="flat" cmpd="sng" w="10775">
              <a:solidFill>
                <a:srgbClr val="598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>
                <a:solidFill>
                  <a:srgbClr val="222222"/>
                </a:solidFill>
              </a:endParaRPr>
            </a:p>
          </p:txBody>
        </p:sp>
        <p:sp>
          <p:nvSpPr>
            <p:cNvPr id="455" name="Google Shape;455;g1f9afb6a8d9_3_10"/>
            <p:cNvSpPr/>
            <p:nvPr/>
          </p:nvSpPr>
          <p:spPr>
            <a:xfrm>
              <a:off x="5814640" y="1976865"/>
              <a:ext cx="146400" cy="146400"/>
            </a:xfrm>
            <a:prstGeom prst="ellipse">
              <a:avLst/>
            </a:prstGeom>
            <a:solidFill>
              <a:schemeClr val="accent1"/>
            </a:solidFill>
            <a:ln cap="flat" cmpd="sng" w="10775">
              <a:solidFill>
                <a:srgbClr val="598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>
                <a:solidFill>
                  <a:srgbClr val="222222"/>
                </a:solidFill>
              </a:endParaRPr>
            </a:p>
          </p:txBody>
        </p:sp>
        <p:sp>
          <p:nvSpPr>
            <p:cNvPr id="456" name="Google Shape;456;g1f9afb6a8d9_3_10"/>
            <p:cNvSpPr/>
            <p:nvPr/>
          </p:nvSpPr>
          <p:spPr>
            <a:xfrm>
              <a:off x="5814640" y="2074525"/>
              <a:ext cx="146400" cy="146400"/>
            </a:xfrm>
            <a:prstGeom prst="ellipse">
              <a:avLst/>
            </a:prstGeom>
            <a:solidFill>
              <a:schemeClr val="accent1"/>
            </a:solidFill>
            <a:ln cap="flat" cmpd="sng" w="10775">
              <a:solidFill>
                <a:srgbClr val="598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222222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>
                <a:solidFill>
                  <a:srgbClr val="222222"/>
                </a:solidFill>
              </a:endParaRPr>
            </a:p>
          </p:txBody>
        </p:sp>
        <p:sp>
          <p:nvSpPr>
            <p:cNvPr id="457" name="Google Shape;457;g1f9afb6a8d9_3_10"/>
            <p:cNvSpPr/>
            <p:nvPr/>
          </p:nvSpPr>
          <p:spPr>
            <a:xfrm>
              <a:off x="6136390" y="1662772"/>
              <a:ext cx="822900" cy="639300"/>
            </a:xfrm>
            <a:prstGeom prst="rect">
              <a:avLst/>
            </a:prstGeom>
            <a:solidFill>
              <a:schemeClr val="accent1"/>
            </a:solidFill>
            <a:ln cap="flat" cmpd="sng" w="10775">
              <a:solidFill>
                <a:srgbClr val="598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g1f9afb6a8d9_3_10"/>
            <p:cNvSpPr/>
            <p:nvPr/>
          </p:nvSpPr>
          <p:spPr>
            <a:xfrm rot="5400000">
              <a:off x="3787539" y="2376371"/>
              <a:ext cx="278100" cy="2796000"/>
            </a:xfrm>
            <a:prstGeom prst="rightBrace">
              <a:avLst>
                <a:gd fmla="val 36962" name="adj1"/>
                <a:gd fmla="val 500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g1f9afb6a8d9_3_10"/>
            <p:cNvSpPr txBox="1"/>
            <p:nvPr/>
          </p:nvSpPr>
          <p:spPr>
            <a:xfrm>
              <a:off x="3152723" y="3910296"/>
              <a:ext cx="1652700" cy="65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Convolutional layers on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heterograph</a:t>
              </a:r>
              <a:endParaRPr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g1f9afb6a8d9_3_10"/>
            <p:cNvSpPr/>
            <p:nvPr/>
          </p:nvSpPr>
          <p:spPr>
            <a:xfrm>
              <a:off x="5828533" y="2575409"/>
              <a:ext cx="118800" cy="131400"/>
            </a:xfrm>
            <a:prstGeom prst="rect">
              <a:avLst/>
            </a:prstGeom>
            <a:solidFill>
              <a:schemeClr val="accent6"/>
            </a:solidFill>
            <a:ln cap="flat" cmpd="sng" w="10775">
              <a:solidFill>
                <a:srgbClr val="9517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1C1C1C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>
                <a:solidFill>
                  <a:srgbClr val="1C1C1C"/>
                </a:solidFill>
              </a:endParaRPr>
            </a:p>
          </p:txBody>
        </p:sp>
        <p:sp>
          <p:nvSpPr>
            <p:cNvPr id="461" name="Google Shape;461;g1f9afb6a8d9_3_10"/>
            <p:cNvSpPr/>
            <p:nvPr/>
          </p:nvSpPr>
          <p:spPr>
            <a:xfrm>
              <a:off x="5828533" y="2684411"/>
              <a:ext cx="118800" cy="131400"/>
            </a:xfrm>
            <a:prstGeom prst="rect">
              <a:avLst/>
            </a:prstGeom>
            <a:solidFill>
              <a:schemeClr val="accent6"/>
            </a:solidFill>
            <a:ln cap="flat" cmpd="sng" w="10775">
              <a:solidFill>
                <a:srgbClr val="9517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00">
                  <a:solidFill>
                    <a:srgbClr val="1C1C1C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>
                <a:solidFill>
                  <a:srgbClr val="1C1C1C"/>
                </a:solidFill>
              </a:endParaRPr>
            </a:p>
          </p:txBody>
        </p:sp>
        <p:sp>
          <p:nvSpPr>
            <p:cNvPr id="462" name="Google Shape;462;g1f9afb6a8d9_3_10"/>
            <p:cNvSpPr/>
            <p:nvPr/>
          </p:nvSpPr>
          <p:spPr>
            <a:xfrm>
              <a:off x="6146868" y="2576414"/>
              <a:ext cx="822900" cy="239400"/>
            </a:xfrm>
            <a:prstGeom prst="rect">
              <a:avLst/>
            </a:prstGeom>
            <a:solidFill>
              <a:schemeClr val="accent6"/>
            </a:solidFill>
            <a:ln cap="flat" cmpd="sng" w="10775">
              <a:solidFill>
                <a:srgbClr val="95172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g1f9afb6a8d9_3_10"/>
            <p:cNvSpPr/>
            <p:nvPr/>
          </p:nvSpPr>
          <p:spPr>
            <a:xfrm>
              <a:off x="5368828" y="2750138"/>
              <a:ext cx="369300" cy="609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5"/>
            </a:solidFill>
            <a:ln cap="flat" cmpd="sng" w="10775">
              <a:solidFill>
                <a:srgbClr val="0075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4" name="Google Shape;464;g1f9afb6a8d9_3_10"/>
            <p:cNvCxnSpPr/>
            <p:nvPr/>
          </p:nvCxnSpPr>
          <p:spPr>
            <a:xfrm>
              <a:off x="5833520" y="3708042"/>
              <a:ext cx="165900" cy="0"/>
            </a:xfrm>
            <a:prstGeom prst="straightConnector1">
              <a:avLst/>
            </a:prstGeom>
            <a:noFill/>
            <a:ln cap="flat" cmpd="sng" w="107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dir="5400000" dist="25400">
                <a:srgbClr val="000000">
                  <a:alpha val="40000"/>
                </a:srgbClr>
              </a:outerShdw>
            </a:effectLst>
          </p:spPr>
        </p:cxnSp>
        <p:cxnSp>
          <p:nvCxnSpPr>
            <p:cNvPr id="465" name="Google Shape;465;g1f9afb6a8d9_3_10"/>
            <p:cNvCxnSpPr/>
            <p:nvPr/>
          </p:nvCxnSpPr>
          <p:spPr>
            <a:xfrm rot="10800000">
              <a:off x="5823941" y="3316076"/>
              <a:ext cx="172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6" name="Google Shape;466;g1f9afb6a8d9_3_10"/>
            <p:cNvCxnSpPr/>
            <p:nvPr/>
          </p:nvCxnSpPr>
          <p:spPr>
            <a:xfrm rot="10800000">
              <a:off x="5828459" y="3435844"/>
              <a:ext cx="1728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7" name="Google Shape;467;g1f9afb6a8d9_3_10"/>
            <p:cNvSpPr/>
            <p:nvPr/>
          </p:nvSpPr>
          <p:spPr>
            <a:xfrm>
              <a:off x="6146868" y="3239922"/>
              <a:ext cx="822900" cy="239400"/>
            </a:xfrm>
            <a:prstGeom prst="rect">
              <a:avLst/>
            </a:prstGeom>
            <a:solidFill>
              <a:schemeClr val="accent2"/>
            </a:solidFill>
            <a:ln cap="flat" cmpd="sng" w="10775">
              <a:solidFill>
                <a:srgbClr val="0046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g1f9afb6a8d9_3_10"/>
            <p:cNvSpPr/>
            <p:nvPr/>
          </p:nvSpPr>
          <p:spPr>
            <a:xfrm>
              <a:off x="6146868" y="3655807"/>
              <a:ext cx="822900" cy="119700"/>
            </a:xfrm>
            <a:prstGeom prst="rect">
              <a:avLst/>
            </a:prstGeom>
            <a:solidFill>
              <a:schemeClr val="accent1"/>
            </a:solidFill>
            <a:ln cap="flat" cmpd="sng" w="10775">
              <a:solidFill>
                <a:srgbClr val="598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g1f9afb6a8d9_3_10"/>
            <p:cNvSpPr txBox="1"/>
            <p:nvPr/>
          </p:nvSpPr>
          <p:spPr>
            <a:xfrm>
              <a:off x="5480012" y="3915147"/>
              <a:ext cx="1757400" cy="82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Hidden representation of 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diff. nodes and diff. edges</a:t>
              </a:r>
              <a:endParaRPr/>
            </a:p>
          </p:txBody>
        </p:sp>
        <p:sp>
          <p:nvSpPr>
            <p:cNvPr id="470" name="Google Shape;470;g1f9afb6a8d9_3_10"/>
            <p:cNvSpPr/>
            <p:nvPr/>
          </p:nvSpPr>
          <p:spPr>
            <a:xfrm>
              <a:off x="7045324" y="2763326"/>
              <a:ext cx="369300" cy="6096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accent5"/>
            </a:solidFill>
            <a:ln cap="flat" cmpd="sng" w="10775">
              <a:solidFill>
                <a:srgbClr val="0075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g1f9afb6a8d9_3_10"/>
            <p:cNvSpPr/>
            <p:nvPr/>
          </p:nvSpPr>
          <p:spPr>
            <a:xfrm>
              <a:off x="7512328" y="2769557"/>
              <a:ext cx="832800" cy="5619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0775">
              <a:solidFill>
                <a:srgbClr val="0046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Linear</a:t>
              </a:r>
              <a:endParaRPr/>
            </a:p>
          </p:txBody>
        </p:sp>
        <p:sp>
          <p:nvSpPr>
            <p:cNvPr id="472" name="Google Shape;472;g1f9afb6a8d9_3_10"/>
            <p:cNvSpPr txBox="1"/>
            <p:nvPr/>
          </p:nvSpPr>
          <p:spPr>
            <a:xfrm>
              <a:off x="8443995" y="2938060"/>
              <a:ext cx="197700" cy="207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  <p:sp>
          <p:nvSpPr>
            <p:cNvPr id="473" name="Google Shape;473;g1f9afb6a8d9_3_10"/>
            <p:cNvSpPr/>
            <p:nvPr/>
          </p:nvSpPr>
          <p:spPr>
            <a:xfrm>
              <a:off x="8684156" y="2750137"/>
              <a:ext cx="832800" cy="561900"/>
            </a:xfrm>
            <a:prstGeom prst="roundRect">
              <a:avLst>
                <a:gd fmla="val 16667" name="adj"/>
              </a:avLst>
            </a:prstGeom>
            <a:solidFill>
              <a:schemeClr val="accent2"/>
            </a:solidFill>
            <a:ln cap="flat" cmpd="sng" w="10775">
              <a:solidFill>
                <a:srgbClr val="00467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Linear</a:t>
              </a:r>
              <a:endParaRPr/>
            </a:p>
          </p:txBody>
        </p:sp>
        <p:sp>
          <p:nvSpPr>
            <p:cNvPr id="474" name="Google Shape;474;g1f9afb6a8d9_3_10"/>
            <p:cNvSpPr/>
            <p:nvPr/>
          </p:nvSpPr>
          <p:spPr>
            <a:xfrm rot="5400000">
              <a:off x="8372354" y="2740023"/>
              <a:ext cx="278100" cy="2010900"/>
            </a:xfrm>
            <a:prstGeom prst="rightBrace">
              <a:avLst>
                <a:gd fmla="val 36962" name="adj1"/>
                <a:gd fmla="val 500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g1f9afb6a8d9_3_10"/>
            <p:cNvSpPr txBox="1"/>
            <p:nvPr/>
          </p:nvSpPr>
          <p:spPr>
            <a:xfrm>
              <a:off x="7392821" y="3988644"/>
              <a:ext cx="2244300" cy="29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MLP layers for prediction</a:t>
              </a:r>
              <a:endParaRPr/>
            </a:p>
          </p:txBody>
        </p:sp>
      </p:grpSp>
      <p:sp>
        <p:nvSpPr>
          <p:cNvPr id="476" name="Google Shape;476;g1f9afb6a8d9_3_10"/>
          <p:cNvSpPr/>
          <p:nvPr/>
        </p:nvSpPr>
        <p:spPr>
          <a:xfrm>
            <a:off x="363529" y="1155419"/>
            <a:ext cx="1100100" cy="558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 case + DC network</a:t>
            </a:r>
            <a:endParaRPr/>
          </a:p>
        </p:txBody>
      </p:sp>
      <p:sp>
        <p:nvSpPr>
          <p:cNvPr id="477" name="Google Shape;477;g1f9afb6a8d9_3_10"/>
          <p:cNvSpPr/>
          <p:nvPr/>
        </p:nvSpPr>
        <p:spPr>
          <a:xfrm>
            <a:off x="1863024" y="1172935"/>
            <a:ext cx="1352100" cy="523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Randomly perturb on `load` (</a:t>
            </a:r>
            <a:r>
              <a:rPr b="1"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qd </a:t>
            </a:r>
            <a:r>
              <a:rPr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lang="en-US" sz="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pd values in load bus)</a:t>
            </a:r>
            <a:endParaRPr/>
          </a:p>
        </p:txBody>
      </p:sp>
      <p:sp>
        <p:nvSpPr>
          <p:cNvPr id="478" name="Google Shape;478;g1f9afb6a8d9_3_10"/>
          <p:cNvSpPr/>
          <p:nvPr/>
        </p:nvSpPr>
        <p:spPr>
          <a:xfrm>
            <a:off x="3878844" y="1245191"/>
            <a:ext cx="1988400" cy="4128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in </a:t>
            </a:r>
            <a:r>
              <a:rPr b="1" lang="en-US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PowerModelGMD.jl</a:t>
            </a:r>
            <a:endParaRPr b="1"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g1f9afb6a8d9_3_10"/>
          <p:cNvSpPr/>
          <p:nvPr/>
        </p:nvSpPr>
        <p:spPr>
          <a:xfrm>
            <a:off x="6740768" y="703451"/>
            <a:ext cx="225600" cy="212100"/>
          </a:xfrm>
          <a:prstGeom prst="ellipse">
            <a:avLst/>
          </a:prstGeom>
          <a:solidFill>
            <a:schemeClr val="accent4"/>
          </a:solidFill>
          <a:ln cap="flat" cmpd="sng" w="10775">
            <a:solidFill>
              <a:srgbClr val="BA5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g1f9afb6a8d9_3_10"/>
          <p:cNvSpPr/>
          <p:nvPr/>
        </p:nvSpPr>
        <p:spPr>
          <a:xfrm>
            <a:off x="6735422" y="1082995"/>
            <a:ext cx="225600" cy="212100"/>
          </a:xfrm>
          <a:prstGeom prst="ellipse">
            <a:avLst/>
          </a:prstGeom>
          <a:solidFill>
            <a:schemeClr val="accent4"/>
          </a:solidFill>
          <a:ln cap="flat" cmpd="sng" w="10775">
            <a:solidFill>
              <a:srgbClr val="BA5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g1f9afb6a8d9_3_10"/>
          <p:cNvSpPr/>
          <p:nvPr/>
        </p:nvSpPr>
        <p:spPr>
          <a:xfrm>
            <a:off x="6747201" y="1526625"/>
            <a:ext cx="225600" cy="212100"/>
          </a:xfrm>
          <a:prstGeom prst="ellipse">
            <a:avLst/>
          </a:prstGeom>
          <a:solidFill>
            <a:schemeClr val="accent4"/>
          </a:solidFill>
          <a:ln cap="flat" cmpd="sng" w="10775">
            <a:solidFill>
              <a:srgbClr val="BA5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g1f9afb6a8d9_3_10"/>
          <p:cNvSpPr/>
          <p:nvPr/>
        </p:nvSpPr>
        <p:spPr>
          <a:xfrm>
            <a:off x="6747201" y="1959380"/>
            <a:ext cx="225600" cy="212100"/>
          </a:xfrm>
          <a:prstGeom prst="ellipse">
            <a:avLst/>
          </a:prstGeom>
          <a:solidFill>
            <a:schemeClr val="accent4"/>
          </a:solidFill>
          <a:ln cap="flat" cmpd="sng" w="10775">
            <a:solidFill>
              <a:srgbClr val="BA5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g1f9afb6a8d9_3_10"/>
          <p:cNvSpPr txBox="1"/>
          <p:nvPr/>
        </p:nvSpPr>
        <p:spPr>
          <a:xfrm rot="5400000">
            <a:off x="6722115" y="1314355"/>
            <a:ext cx="3258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cxnSp>
        <p:nvCxnSpPr>
          <p:cNvPr id="484" name="Google Shape;484;g1f9afb6a8d9_3_10"/>
          <p:cNvCxnSpPr>
            <a:stCxn id="478" idx="3"/>
            <a:endCxn id="479" idx="3"/>
          </p:cNvCxnSpPr>
          <p:nvPr/>
        </p:nvCxnSpPr>
        <p:spPr>
          <a:xfrm flipH="1" rot="10800000">
            <a:off x="5867244" y="884591"/>
            <a:ext cx="906600" cy="5670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5" name="Google Shape;485;g1f9afb6a8d9_3_10"/>
          <p:cNvCxnSpPr>
            <a:stCxn id="478" idx="3"/>
            <a:endCxn id="480" idx="2"/>
          </p:cNvCxnSpPr>
          <p:nvPr/>
        </p:nvCxnSpPr>
        <p:spPr>
          <a:xfrm flipH="1" rot="10800000">
            <a:off x="5867244" y="1189091"/>
            <a:ext cx="868200" cy="262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6" name="Google Shape;486;g1f9afb6a8d9_3_10"/>
          <p:cNvCxnSpPr>
            <a:stCxn id="478" idx="3"/>
            <a:endCxn id="481" idx="2"/>
          </p:cNvCxnSpPr>
          <p:nvPr/>
        </p:nvCxnSpPr>
        <p:spPr>
          <a:xfrm>
            <a:off x="5867244" y="1451591"/>
            <a:ext cx="879900" cy="181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7" name="Google Shape;487;g1f9afb6a8d9_3_10"/>
          <p:cNvCxnSpPr>
            <a:stCxn id="478" idx="3"/>
            <a:endCxn id="482" idx="2"/>
          </p:cNvCxnSpPr>
          <p:nvPr/>
        </p:nvCxnSpPr>
        <p:spPr>
          <a:xfrm>
            <a:off x="5867244" y="1451591"/>
            <a:ext cx="879900" cy="613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8" name="Google Shape;488;g1f9afb6a8d9_3_10"/>
          <p:cNvSpPr txBox="1"/>
          <p:nvPr/>
        </p:nvSpPr>
        <p:spPr>
          <a:xfrm>
            <a:off x="5998511" y="313600"/>
            <a:ext cx="1529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Optimized `status`, `qd`, `pd`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 each configuration</a:t>
            </a:r>
            <a:endParaRPr/>
          </a:p>
        </p:txBody>
      </p:sp>
      <p:sp>
        <p:nvSpPr>
          <p:cNvPr id="489" name="Google Shape;489;g1f9afb6a8d9_3_10"/>
          <p:cNvSpPr txBox="1"/>
          <p:nvPr/>
        </p:nvSpPr>
        <p:spPr>
          <a:xfrm>
            <a:off x="4212116" y="1682581"/>
            <a:ext cx="13566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in parallel</a:t>
            </a:r>
            <a:endParaRPr/>
          </a:p>
        </p:txBody>
      </p:sp>
      <p:sp>
        <p:nvSpPr>
          <p:cNvPr id="490" name="Google Shape;490;g1f9afb6a8d9_3_10"/>
          <p:cNvSpPr/>
          <p:nvPr/>
        </p:nvSpPr>
        <p:spPr>
          <a:xfrm>
            <a:off x="3335909" y="1287094"/>
            <a:ext cx="350400" cy="32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0775">
            <a:solidFill>
              <a:srgbClr val="59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g1f9afb6a8d9_3_10"/>
          <p:cNvSpPr/>
          <p:nvPr/>
        </p:nvSpPr>
        <p:spPr>
          <a:xfrm>
            <a:off x="1493327" y="1299005"/>
            <a:ext cx="369600" cy="32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0775">
            <a:solidFill>
              <a:srgbClr val="59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1f9afb6a8d9_3_10"/>
          <p:cNvSpPr/>
          <p:nvPr/>
        </p:nvSpPr>
        <p:spPr>
          <a:xfrm>
            <a:off x="7166258" y="1114853"/>
            <a:ext cx="469200" cy="32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0775">
            <a:solidFill>
              <a:srgbClr val="59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g1f9afb6a8d9_3_10"/>
          <p:cNvSpPr/>
          <p:nvPr/>
        </p:nvSpPr>
        <p:spPr>
          <a:xfrm>
            <a:off x="7616773" y="2204997"/>
            <a:ext cx="463500" cy="463500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94" name="Google Shape;494;g1f9afb6a8d9_3_10"/>
          <p:cNvSpPr/>
          <p:nvPr/>
        </p:nvSpPr>
        <p:spPr>
          <a:xfrm>
            <a:off x="7132661" y="3429630"/>
            <a:ext cx="469200" cy="32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0775">
            <a:solidFill>
              <a:srgbClr val="0075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g1f9afb6a8d9_3_10"/>
          <p:cNvSpPr/>
          <p:nvPr/>
        </p:nvSpPr>
        <p:spPr>
          <a:xfrm>
            <a:off x="7701600" y="3434491"/>
            <a:ext cx="293700" cy="293700"/>
          </a:xfrm>
          <a:prstGeom prst="ellipse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96" name="Google Shape;496;g1f9afb6a8d9_3_10"/>
          <p:cNvSpPr/>
          <p:nvPr/>
        </p:nvSpPr>
        <p:spPr>
          <a:xfrm>
            <a:off x="7686506" y="1124610"/>
            <a:ext cx="293700" cy="293700"/>
          </a:xfrm>
          <a:prstGeom prst="ellipse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97" name="Google Shape;497;g1f9afb6a8d9_3_10"/>
          <p:cNvSpPr/>
          <p:nvPr/>
        </p:nvSpPr>
        <p:spPr>
          <a:xfrm rot="8036736">
            <a:off x="1331310" y="2164975"/>
            <a:ext cx="518751" cy="32885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0775">
            <a:solidFill>
              <a:srgbClr val="0075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g1f9afb6a8d9_3_10"/>
          <p:cNvSpPr/>
          <p:nvPr/>
        </p:nvSpPr>
        <p:spPr>
          <a:xfrm rot="5400000">
            <a:off x="7598793" y="1647211"/>
            <a:ext cx="469200" cy="32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0775">
            <a:solidFill>
              <a:srgbClr val="5986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1f9afb6a8d9_3_10"/>
          <p:cNvSpPr/>
          <p:nvPr/>
        </p:nvSpPr>
        <p:spPr>
          <a:xfrm rot="-5400000">
            <a:off x="7624297" y="2854933"/>
            <a:ext cx="469200" cy="32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10775">
            <a:solidFill>
              <a:srgbClr val="0075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g1f9afb6a8d9_3_10"/>
          <p:cNvSpPr txBox="1"/>
          <p:nvPr/>
        </p:nvSpPr>
        <p:spPr>
          <a:xfrm>
            <a:off x="8023367" y="1103689"/>
            <a:ext cx="851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 value</a:t>
            </a:r>
            <a:endParaRPr/>
          </a:p>
        </p:txBody>
      </p:sp>
      <p:sp>
        <p:nvSpPr>
          <p:cNvPr id="501" name="Google Shape;501;g1f9afb6a8d9_3_10"/>
          <p:cNvSpPr txBox="1"/>
          <p:nvPr/>
        </p:nvSpPr>
        <p:spPr>
          <a:xfrm>
            <a:off x="8047337" y="3425755"/>
            <a:ext cx="8979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Pred. value</a:t>
            </a:r>
            <a:endParaRPr/>
          </a:p>
        </p:txBody>
      </p:sp>
      <p:sp>
        <p:nvSpPr>
          <p:cNvPr id="502" name="Google Shape;502;g1f9afb6a8d9_3_10"/>
          <p:cNvSpPr txBox="1"/>
          <p:nvPr/>
        </p:nvSpPr>
        <p:spPr>
          <a:xfrm>
            <a:off x="8067375" y="2300028"/>
            <a:ext cx="1069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 measure</a:t>
            </a:r>
            <a:endParaRPr/>
          </a:p>
        </p:txBody>
      </p:sp>
      <p:cxnSp>
        <p:nvCxnSpPr>
          <p:cNvPr id="503" name="Google Shape;503;g1f9afb6a8d9_3_10"/>
          <p:cNvCxnSpPr/>
          <p:nvPr/>
        </p:nvCxnSpPr>
        <p:spPr>
          <a:xfrm flipH="1" rot="10800000">
            <a:off x="1590597" y="2038501"/>
            <a:ext cx="4683300" cy="7800"/>
          </a:xfrm>
          <a:prstGeom prst="straightConnector1">
            <a:avLst/>
          </a:prstGeom>
          <a:noFill/>
          <a:ln cap="flat" cmpd="sng" w="10775">
            <a:solidFill>
              <a:schemeClr val="accent1"/>
            </a:solidFill>
            <a:prstDash val="lgDash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0000"/>
              </a:srgbClr>
            </a:outerShdw>
          </a:effectLst>
        </p:spPr>
      </p:cxnSp>
      <p:sp>
        <p:nvSpPr>
          <p:cNvPr id="504" name="Google Shape;504;g1f9afb6a8d9_3_10"/>
          <p:cNvSpPr txBox="1"/>
          <p:nvPr/>
        </p:nvSpPr>
        <p:spPr>
          <a:xfrm>
            <a:off x="1876780" y="1769351"/>
            <a:ext cx="13998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Heuristic approach </a:t>
            </a:r>
            <a:endParaRPr/>
          </a:p>
        </p:txBody>
      </p:sp>
      <p:sp>
        <p:nvSpPr>
          <p:cNvPr id="505" name="Google Shape;505;g1f9afb6a8d9_3_10"/>
          <p:cNvSpPr txBox="1"/>
          <p:nvPr/>
        </p:nvSpPr>
        <p:spPr>
          <a:xfrm>
            <a:off x="1877656" y="2038418"/>
            <a:ext cx="19254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approach 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"/>
          <p:cNvSpPr txBox="1"/>
          <p:nvPr>
            <p:ph type="title"/>
          </p:nvPr>
        </p:nvSpPr>
        <p:spPr>
          <a:xfrm>
            <a:off x="457201" y="358378"/>
            <a:ext cx="83730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</a:pPr>
            <a:r>
              <a:rPr lang="en-US"/>
              <a:t>Data statistics</a:t>
            </a:r>
            <a:endParaRPr/>
          </a:p>
        </p:txBody>
      </p:sp>
      <p:sp>
        <p:nvSpPr>
          <p:cNvPr id="511" name="Google Shape;511;p6"/>
          <p:cNvSpPr txBox="1"/>
          <p:nvPr>
            <p:ph idx="12" type="sldNum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512" name="Google Shape;512;p6"/>
          <p:cNvGraphicFramePr/>
          <p:nvPr/>
        </p:nvGraphicFramePr>
        <p:xfrm>
          <a:off x="273382" y="16237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{C370AE14-27F2-4CC3-B123-AD4CCCB28793}</a:tableStyleId>
              </a:tblPr>
              <a:tblGrid>
                <a:gridCol w="1463300"/>
                <a:gridCol w="722625"/>
                <a:gridCol w="617850"/>
                <a:gridCol w="802000"/>
                <a:gridCol w="717875"/>
                <a:gridCol w="992500"/>
                <a:gridCol w="998850"/>
                <a:gridCol w="1125850"/>
                <a:gridCol w="13631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(# entry, # feature)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bus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g</a:t>
                      </a:r>
                      <a:r>
                        <a:rPr lang="en-US" sz="1000"/>
                        <a:t>en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g</a:t>
                      </a:r>
                      <a:r>
                        <a:rPr lang="en-US" sz="1000"/>
                        <a:t>md_bus</a:t>
                      </a:r>
                      <a:endParaRPr sz="1000"/>
                    </a:p>
                  </a:txBody>
                  <a:tcPr marT="45725" marB="45725" marR="91450" marL="9145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branch</a:t>
                      </a:r>
                      <a:endParaRPr/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</a:t>
                      </a:r>
                      <a:r>
                        <a:rPr lang="en-US" sz="1000"/>
                        <a:t>ranch_gmd</a:t>
                      </a:r>
                      <a:endParaRPr sz="1000"/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g</a:t>
                      </a:r>
                      <a:r>
                        <a:rPr lang="en-US" sz="1000"/>
                        <a:t>md_branch</a:t>
                      </a:r>
                      <a:endParaRPr sz="1000"/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</a:t>
                      </a:r>
                      <a:r>
                        <a:rPr lang="en-US" sz="1000"/>
                        <a:t>us_conn_gen</a:t>
                      </a:r>
                      <a:endParaRPr sz="1000"/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g</a:t>
                      </a:r>
                      <a:r>
                        <a:rPr lang="en-US" sz="1000"/>
                        <a:t>md_bus_attach_bus</a:t>
                      </a:r>
                      <a:endParaRPr sz="1000"/>
                    </a:p>
                  </a:txBody>
                  <a:tcPr marT="45725" marB="45725" marR="91450" marL="91450">
                    <a:solidFill>
                      <a:schemeClr val="accent6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B4GIC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(4, 15)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(1,20)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(6,3)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(3, 11)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(3, 18)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(3,4)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(1, 0)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(6,0)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B6GIC_nerc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(6, 15)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(1, 20)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(9,3)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(5,11)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(5, 18)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(6,4)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(1, 0)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(9,0)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Case24_IEEE_ETS_0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(57, 15)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(33,20)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(77,3)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(71,11)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(71, 18)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(76,4)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(33,0)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(77,0)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EPRI21</a:t>
                      </a:r>
                      <a:endParaRPr b="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(19, 15)</a:t>
                      </a:r>
                      <a:endParaRPr b="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(7,20)</a:t>
                      </a:r>
                      <a:endParaRPr b="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(27,3)</a:t>
                      </a:r>
                      <a:endParaRPr b="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(31, 11)</a:t>
                      </a:r>
                      <a:endParaRPr b="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>
                          <a:solidFill>
                            <a:schemeClr val="dk1"/>
                          </a:solidFill>
                        </a:rPr>
                        <a:t>(31, 18)</a:t>
                      </a:r>
                      <a:endParaRPr b="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(37,4)</a:t>
                      </a:r>
                      <a:endParaRPr b="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(7, 0)</a:t>
                      </a:r>
                      <a:endParaRPr b="1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000"/>
                        <a:t>(27, 0)</a:t>
                      </a:r>
                      <a:endParaRPr b="1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OTS_test</a:t>
                      </a:r>
                      <a:endParaRPr sz="10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(57, 15)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(33,20)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(77,3)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(71,11)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(71, 18)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(76,4)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(33,0)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(77,0)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UIUC</a:t>
                      </a:r>
                      <a:r>
                        <a:rPr lang="en-US" sz="1000"/>
                        <a:t>150_95PCT_loading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(150, 15)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(27,20)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(248, 3)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(218,11)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(218, 18)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(250,4)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(27,0)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(248,0)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UIUC</a:t>
                      </a:r>
                      <a:r>
                        <a:rPr lang="en-US" sz="1000"/>
                        <a:t>150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(150, 15)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(27,20)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(248, 3)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(218,11)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(218, 18)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(250,4)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(27,0)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(248,0)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13" name="Google Shape;513;p6"/>
          <p:cNvSpPr/>
          <p:nvPr/>
        </p:nvSpPr>
        <p:spPr>
          <a:xfrm rot="-5400000">
            <a:off x="2734670" y="3666237"/>
            <a:ext cx="137161" cy="2118432"/>
          </a:xfrm>
          <a:prstGeom prst="leftBrace">
            <a:avLst>
              <a:gd fmla="val 72916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6"/>
          <p:cNvSpPr/>
          <p:nvPr/>
        </p:nvSpPr>
        <p:spPr>
          <a:xfrm rot="-5400000">
            <a:off x="6411635" y="2144859"/>
            <a:ext cx="153749" cy="5177774"/>
          </a:xfrm>
          <a:prstGeom prst="leftBrace">
            <a:avLst>
              <a:gd fmla="val 72916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6"/>
          <p:cNvSpPr txBox="1"/>
          <p:nvPr/>
        </p:nvSpPr>
        <p:spPr>
          <a:xfrm>
            <a:off x="2539633" y="4801364"/>
            <a:ext cx="59343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Nodes</a:t>
            </a:r>
            <a:endParaRPr/>
          </a:p>
        </p:txBody>
      </p:sp>
      <p:sp>
        <p:nvSpPr>
          <p:cNvPr id="516" name="Google Shape;516;p6"/>
          <p:cNvSpPr txBox="1"/>
          <p:nvPr/>
        </p:nvSpPr>
        <p:spPr>
          <a:xfrm>
            <a:off x="6195800" y="4801364"/>
            <a:ext cx="585417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Edges</a:t>
            </a:r>
            <a:endParaRPr/>
          </a:p>
        </p:txBody>
      </p:sp>
      <p:sp>
        <p:nvSpPr>
          <p:cNvPr id="517" name="Google Shape;517;p6"/>
          <p:cNvSpPr/>
          <p:nvPr/>
        </p:nvSpPr>
        <p:spPr>
          <a:xfrm rot="5400000">
            <a:off x="2313644" y="841174"/>
            <a:ext cx="192614" cy="1326067"/>
          </a:xfrm>
          <a:prstGeom prst="leftBrace">
            <a:avLst>
              <a:gd fmla="val 72916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6"/>
          <p:cNvSpPr/>
          <p:nvPr/>
        </p:nvSpPr>
        <p:spPr>
          <a:xfrm rot="5400000">
            <a:off x="4644173" y="629610"/>
            <a:ext cx="192614" cy="1681716"/>
          </a:xfrm>
          <a:prstGeom prst="leftBrace">
            <a:avLst>
              <a:gd fmla="val 72916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6"/>
          <p:cNvSpPr/>
          <p:nvPr/>
        </p:nvSpPr>
        <p:spPr>
          <a:xfrm rot="5400000">
            <a:off x="7747722" y="195729"/>
            <a:ext cx="192614" cy="2466734"/>
          </a:xfrm>
          <a:prstGeom prst="leftBrace">
            <a:avLst>
              <a:gd fmla="val 72916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6"/>
          <p:cNvSpPr txBox="1"/>
          <p:nvPr/>
        </p:nvSpPr>
        <p:spPr>
          <a:xfrm>
            <a:off x="2121106" y="1216644"/>
            <a:ext cx="82907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 Nodes</a:t>
            </a:r>
            <a:endParaRPr/>
          </a:p>
        </p:txBody>
      </p:sp>
      <p:sp>
        <p:nvSpPr>
          <p:cNvPr id="521" name="Google Shape;521;p6"/>
          <p:cNvSpPr txBox="1"/>
          <p:nvPr/>
        </p:nvSpPr>
        <p:spPr>
          <a:xfrm>
            <a:off x="4385483" y="1118327"/>
            <a:ext cx="8211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 Edges</a:t>
            </a:r>
            <a:endParaRPr/>
          </a:p>
        </p:txBody>
      </p:sp>
      <p:sp>
        <p:nvSpPr>
          <p:cNvPr id="522" name="Google Shape;522;p6"/>
          <p:cNvSpPr txBox="1"/>
          <p:nvPr/>
        </p:nvSpPr>
        <p:spPr>
          <a:xfrm>
            <a:off x="3103015" y="1339984"/>
            <a:ext cx="766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DC Node</a:t>
            </a:r>
            <a:endParaRPr/>
          </a:p>
        </p:txBody>
      </p:sp>
      <p:sp>
        <p:nvSpPr>
          <p:cNvPr id="523" name="Google Shape;523;p6"/>
          <p:cNvSpPr txBox="1"/>
          <p:nvPr/>
        </p:nvSpPr>
        <p:spPr>
          <a:xfrm>
            <a:off x="5713603" y="1332789"/>
            <a:ext cx="7584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DC Edge</a:t>
            </a:r>
            <a:endParaRPr/>
          </a:p>
        </p:txBody>
      </p:sp>
      <p:sp>
        <p:nvSpPr>
          <p:cNvPr id="524" name="Google Shape;524;p6"/>
          <p:cNvSpPr txBox="1"/>
          <p:nvPr/>
        </p:nvSpPr>
        <p:spPr>
          <a:xfrm>
            <a:off x="7384875" y="1103668"/>
            <a:ext cx="1024639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 Edges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9"/>
          <p:cNvSpPr txBox="1"/>
          <p:nvPr>
            <p:ph type="title"/>
          </p:nvPr>
        </p:nvSpPr>
        <p:spPr>
          <a:xfrm>
            <a:off x="457201" y="358378"/>
            <a:ext cx="8372901" cy="6217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32425"/>
              </a:buClr>
              <a:buSzPts val="2800"/>
              <a:buFont typeface="Arial"/>
              <a:buNone/>
            </a:pPr>
            <a:r>
              <a:rPr lang="en-US"/>
              <a:t>Maximum loadability problem</a:t>
            </a:r>
            <a:endParaRPr/>
          </a:p>
        </p:txBody>
      </p:sp>
      <p:sp>
        <p:nvSpPr>
          <p:cNvPr id="530" name="Google Shape;530;p9"/>
          <p:cNvSpPr txBox="1"/>
          <p:nvPr>
            <p:ph idx="12" type="sldNum"/>
          </p:nvPr>
        </p:nvSpPr>
        <p:spPr>
          <a:xfrm>
            <a:off x="4343400" y="4855282"/>
            <a:ext cx="457200" cy="1371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1" name="Google Shape;531;p9"/>
          <p:cNvSpPr txBox="1"/>
          <p:nvPr>
            <p:ph idx="1" type="body"/>
          </p:nvPr>
        </p:nvSpPr>
        <p:spPr>
          <a:xfrm>
            <a:off x="457201" y="1408346"/>
            <a:ext cx="8373000" cy="3317100"/>
          </a:xfrm>
          <a:prstGeom prst="rect">
            <a:avLst/>
          </a:prstGeom>
        </p:spPr>
        <p:txBody>
          <a:bodyPr anchorCtr="0" anchor="t" bIns="4570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Data: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Base case: EPRI21 matpower configuration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Generate 500 random perturbations of load buses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Solve in </a:t>
            </a:r>
            <a:r>
              <a:rPr b="1" lang="en-US"/>
              <a:t>PowerModelsGMD.jl </a:t>
            </a:r>
            <a:r>
              <a:rPr lang="en-US"/>
              <a:t>with `</a:t>
            </a:r>
            <a:r>
              <a:rPr b="1" lang="en-US"/>
              <a:t>solve_soc_gmd_mld</a:t>
            </a:r>
            <a:r>
              <a:rPr lang="en-US"/>
              <a:t>`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Normalize features of nodes and edges for HeteroData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Task: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Prediction of `QD` (reactive power demand) in optimized load buses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Loss function: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Mean square error (MSE)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/>
              <a:t>Model: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Heterogeneous graph neural network with mini-batch (efficient) training</a:t>
            </a:r>
            <a:endParaRPr/>
          </a:p>
        </p:txBody>
      </p:sp>
      <p:pic>
        <p:nvPicPr>
          <p:cNvPr id="532" name="Google Shape;53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850" y="3478575"/>
            <a:ext cx="2454108" cy="62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resentation_16x9">
  <a:themeElements>
    <a:clrScheme name="Argonne General Purpose Template">
      <a:dk1>
        <a:srgbClr val="47484A"/>
      </a:dk1>
      <a:lt1>
        <a:srgbClr val="FFFFFF"/>
      </a:lt1>
      <a:dk2>
        <a:srgbClr val="0082CA"/>
      </a:dk2>
      <a:lt2>
        <a:srgbClr val="ECAA00"/>
      </a:lt2>
      <a:accent1>
        <a:srgbClr val="7AB800"/>
      </a:accent1>
      <a:accent2>
        <a:srgbClr val="00609C"/>
      </a:accent2>
      <a:accent3>
        <a:srgbClr val="4D008C"/>
      </a:accent3>
      <a:accent4>
        <a:srgbClr val="FF7900"/>
      </a:accent4>
      <a:accent5>
        <a:srgbClr val="00A19C"/>
      </a:accent5>
      <a:accent6>
        <a:srgbClr val="CD202C"/>
      </a:accent6>
      <a:hlink>
        <a:srgbClr val="000000"/>
      </a:hlink>
      <a:folHlink>
        <a:srgbClr val="7677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2018-07-03T17:34:09Z</dcterms:created>
  <dc:creator>Microsoft Office User</dc:creator>
</cp:coreProperties>
</file>