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Lst>
  <p:sldSz cy="6858000" cx="9144000"/>
  <p:notesSz cx="6858000" cy="9144000"/>
  <p:embeddedFontLst>
    <p:embeddedFont>
      <p:font typeface="Roboto Slab"/>
      <p:regular r:id="rId10"/>
      <p:bold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4805D53-B07F-4F7E-8FCE-23B850B1A26D}">
  <a:tblStyle styleId="{A4805D53-B07F-4F7E-8FCE-23B850B1A2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RobotoSlab-bold.fntdata"/><Relationship Id="rId10" Type="http://schemas.openxmlformats.org/officeDocument/2006/relationships/font" Target="fonts/RobotoSlab-regular.fntdata"/><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40d3a7d97c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40d3a7d97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e2ed342e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e2ed342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40d3a7d97c_0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40d3a7d97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aphicFrame>
        <p:nvGraphicFramePr>
          <p:cNvPr id="54" name="Google Shape;54;p13"/>
          <p:cNvGraphicFramePr/>
          <p:nvPr/>
        </p:nvGraphicFramePr>
        <p:xfrm>
          <a:off x="0" y="891900"/>
          <a:ext cx="3000000" cy="3000000"/>
        </p:xfrm>
        <a:graphic>
          <a:graphicData uri="http://schemas.openxmlformats.org/drawingml/2006/table">
            <a:tbl>
              <a:tblPr>
                <a:noFill/>
                <a:tableStyleId>{A4805D53-B07F-4F7E-8FCE-23B850B1A26D}</a:tableStyleId>
              </a:tblPr>
              <a:tblGrid>
                <a:gridCol w="2286000"/>
                <a:gridCol w="2286000"/>
                <a:gridCol w="2286000"/>
                <a:gridCol w="2286000"/>
              </a:tblGrid>
              <a:tr h="1491525">
                <a:tc>
                  <a:txBody>
                    <a:bodyPr/>
                    <a:lstStyle/>
                    <a:p>
                      <a:pPr indent="0" lvl="0" marL="0" rtl="0" algn="l">
                        <a:spcBef>
                          <a:spcPts val="0"/>
                        </a:spcBef>
                        <a:spcAft>
                          <a:spcPts val="0"/>
                        </a:spcAft>
                        <a:buNone/>
                      </a:pPr>
                      <a:r>
                        <a:rPr lang="en"/>
                        <a:t>Team:  ______ &amp;  _____</a:t>
                      </a:r>
                      <a:endParaRPr/>
                    </a:p>
                    <a:p>
                      <a:pPr indent="0" lvl="0" marL="0" rtl="0" algn="l">
                        <a:spcBef>
                          <a:spcPts val="0"/>
                        </a:spcBef>
                        <a:spcAft>
                          <a:spcPts val="0"/>
                        </a:spcAft>
                        <a:buNone/>
                      </a:pPr>
                      <a:r>
                        <a:rPr lang="en"/>
                        <a:t>Pair: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My Interactions: </a:t>
                      </a:r>
                      <a:endParaRPr/>
                    </a:p>
                    <a:p>
                      <a:pPr indent="0" lvl="0" marL="0" rtl="0" algn="l">
                        <a:spcBef>
                          <a:spcPts val="0"/>
                        </a:spcBef>
                        <a:spcAft>
                          <a:spcPts val="0"/>
                        </a:spcAft>
                        <a:buNone/>
                      </a:pPr>
                      <a:r>
                        <a:rPr lang="en"/>
                        <a:t># Partner interactions:</a:t>
                      </a:r>
                      <a:endParaRPr/>
                    </a:p>
                    <a:p>
                      <a:pPr indent="0" lvl="0" marL="0" rtl="0" algn="l">
                        <a:spcBef>
                          <a:spcPts val="0"/>
                        </a:spcBef>
                        <a:spcAft>
                          <a:spcPts val="0"/>
                        </a:spcAft>
                        <a:buNone/>
                      </a:pPr>
                      <a:r>
                        <a:rPr lang="en"/>
                        <a:t>Assignment stage:</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Partner interactions: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Assignment stage:</a:t>
                      </a:r>
                      <a:endParaRPr>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Partner interactions: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Assignment stage:</a:t>
                      </a:r>
                      <a:endParaRPr>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Partner interactions: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Assignment stage:</a:t>
                      </a:r>
                      <a:endParaRPr>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491525">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Partner interactions: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Assignment stage:</a:t>
                      </a:r>
                      <a:endParaRPr>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Partner interactions: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Assignment stage:</a:t>
                      </a:r>
                      <a:endParaRPr>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Partner interactions: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Assignment stage:</a:t>
                      </a:r>
                      <a:endParaRPr>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Partner interactions: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Assignment stage:</a:t>
                      </a:r>
                      <a:endParaRPr>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491525">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Partner interactions: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Assignment stage:</a:t>
                      </a:r>
                      <a:endParaRPr>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Partner interactions: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Assignment stage:</a:t>
                      </a:r>
                      <a:endParaRPr>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Partner interactions: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Assignment stage:</a:t>
                      </a:r>
                      <a:endParaRPr>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Partner interactions: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Assignment stage:</a:t>
                      </a:r>
                      <a:endParaRPr>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491525">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Partner interactions: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Assignment stage:</a:t>
                      </a:r>
                      <a:endParaRPr>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Partner interactions: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Assignment stage:</a:t>
                      </a:r>
                      <a:endParaRPr>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Partner interactions:</a:t>
                      </a:r>
                      <a:endParaRPr>
                        <a:solidFill>
                          <a:schemeClr val="dk1"/>
                        </a:solidFill>
                      </a:endParaRPr>
                    </a:p>
                    <a:p>
                      <a:pPr indent="0" lvl="0" marL="0" rtl="0" algn="l">
                        <a:spcBef>
                          <a:spcPts val="0"/>
                        </a:spcBef>
                        <a:spcAft>
                          <a:spcPts val="0"/>
                        </a:spcAft>
                        <a:buNone/>
                      </a:pPr>
                      <a:r>
                        <a:rPr lang="en">
                          <a:solidFill>
                            <a:schemeClr val="dk1"/>
                          </a:solidFill>
                        </a:rPr>
                        <a:t>Assignment stage: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Partner interactions: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Assignment stage:</a:t>
                      </a:r>
                      <a:endParaRPr>
                        <a:solidFill>
                          <a:schemeClr val="dk1"/>
                        </a:solidFill>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55" name="Google Shape;55;p13"/>
          <p:cNvSpPr txBox="1"/>
          <p:nvPr/>
        </p:nvSpPr>
        <p:spPr>
          <a:xfrm>
            <a:off x="0" y="0"/>
            <a:ext cx="9144000" cy="7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Period:				Task:					  For next class/time do this:</a:t>
            </a:r>
            <a:endParaRPr/>
          </a:p>
          <a:p>
            <a:pPr indent="0" lvl="0" marL="0" rtl="0" algn="l">
              <a:spcBef>
                <a:spcPts val="0"/>
              </a:spcBef>
              <a:spcAft>
                <a:spcPts val="0"/>
              </a:spcAft>
              <a:buNone/>
            </a:pPr>
            <a:r>
              <a:rPr lang="en"/>
              <a:t>Date:					General class mood:                      Class time used well?:</a:t>
            </a:r>
            <a:endParaRPr/>
          </a:p>
          <a:p>
            <a:pPr indent="0" lvl="0" marL="0" rtl="0" algn="l">
              <a:spcBef>
                <a:spcPts val="0"/>
              </a:spcBef>
              <a:spcAft>
                <a:spcPts val="0"/>
              </a:spcAft>
              <a:buNone/>
            </a:pPr>
            <a:r>
              <a:rPr lang="en"/>
              <a:t>Shortest/Longest task:						               Common stopping point:</a:t>
            </a:r>
            <a:endParaRPr/>
          </a:p>
        </p:txBody>
      </p:sp>
      <p:grpSp>
        <p:nvGrpSpPr>
          <p:cNvPr id="56" name="Google Shape;56;p13"/>
          <p:cNvGrpSpPr/>
          <p:nvPr/>
        </p:nvGrpSpPr>
        <p:grpSpPr>
          <a:xfrm>
            <a:off x="245099" y="1438600"/>
            <a:ext cx="1742443" cy="436375"/>
            <a:chOff x="168899" y="1438600"/>
            <a:chExt cx="1742443" cy="436375"/>
          </a:xfrm>
        </p:grpSpPr>
        <p:pic>
          <p:nvPicPr>
            <p:cNvPr id="57" name="Google Shape;57;p13"/>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58" name="Google Shape;58;p13"/>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59" name="Google Shape;59;p13"/>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60" name="Google Shape;60;p13"/>
          <p:cNvGrpSpPr/>
          <p:nvPr/>
        </p:nvGrpSpPr>
        <p:grpSpPr>
          <a:xfrm>
            <a:off x="2550999" y="1438600"/>
            <a:ext cx="1742443" cy="436375"/>
            <a:chOff x="168899" y="1438600"/>
            <a:chExt cx="1742443" cy="436375"/>
          </a:xfrm>
        </p:grpSpPr>
        <p:pic>
          <p:nvPicPr>
            <p:cNvPr id="61" name="Google Shape;61;p13"/>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62" name="Google Shape;62;p13"/>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63" name="Google Shape;63;p13"/>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64" name="Google Shape;64;p13"/>
          <p:cNvGrpSpPr/>
          <p:nvPr/>
        </p:nvGrpSpPr>
        <p:grpSpPr>
          <a:xfrm>
            <a:off x="4831724" y="1438600"/>
            <a:ext cx="1742443" cy="436375"/>
            <a:chOff x="168899" y="1438600"/>
            <a:chExt cx="1742443" cy="436375"/>
          </a:xfrm>
        </p:grpSpPr>
        <p:pic>
          <p:nvPicPr>
            <p:cNvPr id="65" name="Google Shape;65;p13"/>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66" name="Google Shape;66;p13"/>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67" name="Google Shape;67;p13"/>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68" name="Google Shape;68;p13"/>
          <p:cNvGrpSpPr/>
          <p:nvPr/>
        </p:nvGrpSpPr>
        <p:grpSpPr>
          <a:xfrm>
            <a:off x="7112449" y="1438600"/>
            <a:ext cx="1742443" cy="436375"/>
            <a:chOff x="168899" y="1438600"/>
            <a:chExt cx="1742443" cy="436375"/>
          </a:xfrm>
        </p:grpSpPr>
        <p:pic>
          <p:nvPicPr>
            <p:cNvPr id="69" name="Google Shape;69;p13"/>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70" name="Google Shape;70;p13"/>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71" name="Google Shape;71;p13"/>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72" name="Google Shape;72;p13"/>
          <p:cNvGrpSpPr/>
          <p:nvPr/>
        </p:nvGrpSpPr>
        <p:grpSpPr>
          <a:xfrm>
            <a:off x="271749" y="3290675"/>
            <a:ext cx="1742443" cy="436375"/>
            <a:chOff x="168899" y="1438600"/>
            <a:chExt cx="1742443" cy="436375"/>
          </a:xfrm>
        </p:grpSpPr>
        <p:pic>
          <p:nvPicPr>
            <p:cNvPr id="73" name="Google Shape;73;p13"/>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74" name="Google Shape;74;p13"/>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75" name="Google Shape;75;p13"/>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76" name="Google Shape;76;p13"/>
          <p:cNvGrpSpPr/>
          <p:nvPr/>
        </p:nvGrpSpPr>
        <p:grpSpPr>
          <a:xfrm>
            <a:off x="2550999" y="3290675"/>
            <a:ext cx="1742443" cy="436375"/>
            <a:chOff x="168899" y="1438600"/>
            <a:chExt cx="1742443" cy="436375"/>
          </a:xfrm>
        </p:grpSpPr>
        <p:pic>
          <p:nvPicPr>
            <p:cNvPr id="77" name="Google Shape;77;p13"/>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78" name="Google Shape;78;p13"/>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79" name="Google Shape;79;p13"/>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80" name="Google Shape;80;p13"/>
          <p:cNvGrpSpPr/>
          <p:nvPr/>
        </p:nvGrpSpPr>
        <p:grpSpPr>
          <a:xfrm>
            <a:off x="4831724" y="3290675"/>
            <a:ext cx="1742443" cy="436375"/>
            <a:chOff x="168899" y="1438600"/>
            <a:chExt cx="1742443" cy="436375"/>
          </a:xfrm>
        </p:grpSpPr>
        <p:pic>
          <p:nvPicPr>
            <p:cNvPr id="81" name="Google Shape;81;p13"/>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82" name="Google Shape;82;p13"/>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83" name="Google Shape;83;p13"/>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84" name="Google Shape;84;p13"/>
          <p:cNvGrpSpPr/>
          <p:nvPr/>
        </p:nvGrpSpPr>
        <p:grpSpPr>
          <a:xfrm>
            <a:off x="7188649" y="3297425"/>
            <a:ext cx="1742443" cy="436375"/>
            <a:chOff x="168899" y="1438600"/>
            <a:chExt cx="1742443" cy="436375"/>
          </a:xfrm>
        </p:grpSpPr>
        <p:pic>
          <p:nvPicPr>
            <p:cNvPr id="85" name="Google Shape;85;p13"/>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86" name="Google Shape;86;p13"/>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87" name="Google Shape;87;p13"/>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88" name="Google Shape;88;p13"/>
          <p:cNvGrpSpPr/>
          <p:nvPr/>
        </p:nvGrpSpPr>
        <p:grpSpPr>
          <a:xfrm>
            <a:off x="271749" y="5201700"/>
            <a:ext cx="1742443" cy="436375"/>
            <a:chOff x="168899" y="1438600"/>
            <a:chExt cx="1742443" cy="436375"/>
          </a:xfrm>
        </p:grpSpPr>
        <p:pic>
          <p:nvPicPr>
            <p:cNvPr id="89" name="Google Shape;89;p13"/>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90" name="Google Shape;90;p13"/>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91" name="Google Shape;91;p13"/>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92" name="Google Shape;92;p13"/>
          <p:cNvGrpSpPr/>
          <p:nvPr/>
        </p:nvGrpSpPr>
        <p:grpSpPr>
          <a:xfrm>
            <a:off x="2550999" y="5201700"/>
            <a:ext cx="1742443" cy="436375"/>
            <a:chOff x="168899" y="1438600"/>
            <a:chExt cx="1742443" cy="436375"/>
          </a:xfrm>
        </p:grpSpPr>
        <p:pic>
          <p:nvPicPr>
            <p:cNvPr id="93" name="Google Shape;93;p13"/>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94" name="Google Shape;94;p13"/>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95" name="Google Shape;95;p13"/>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96" name="Google Shape;96;p13"/>
          <p:cNvGrpSpPr/>
          <p:nvPr/>
        </p:nvGrpSpPr>
        <p:grpSpPr>
          <a:xfrm>
            <a:off x="4831724" y="5201700"/>
            <a:ext cx="1742443" cy="436375"/>
            <a:chOff x="168899" y="1438600"/>
            <a:chExt cx="1742443" cy="436375"/>
          </a:xfrm>
        </p:grpSpPr>
        <p:pic>
          <p:nvPicPr>
            <p:cNvPr id="97" name="Google Shape;97;p13"/>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98" name="Google Shape;98;p13"/>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99" name="Google Shape;99;p13"/>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00" name="Google Shape;100;p13"/>
          <p:cNvGrpSpPr/>
          <p:nvPr/>
        </p:nvGrpSpPr>
        <p:grpSpPr>
          <a:xfrm>
            <a:off x="7188649" y="5232450"/>
            <a:ext cx="1742443" cy="436375"/>
            <a:chOff x="168899" y="1438600"/>
            <a:chExt cx="1742443" cy="436375"/>
          </a:xfrm>
        </p:grpSpPr>
        <p:pic>
          <p:nvPicPr>
            <p:cNvPr id="101" name="Google Shape;101;p13"/>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02" name="Google Shape;102;p13"/>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03" name="Google Shape;103;p13"/>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04" name="Google Shape;104;p13"/>
          <p:cNvGrpSpPr/>
          <p:nvPr/>
        </p:nvGrpSpPr>
        <p:grpSpPr>
          <a:xfrm>
            <a:off x="245099" y="7036875"/>
            <a:ext cx="1742443" cy="436375"/>
            <a:chOff x="168899" y="1438600"/>
            <a:chExt cx="1742443" cy="436375"/>
          </a:xfrm>
        </p:grpSpPr>
        <p:pic>
          <p:nvPicPr>
            <p:cNvPr id="105" name="Google Shape;105;p13"/>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06" name="Google Shape;106;p13"/>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07" name="Google Shape;107;p13"/>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08" name="Google Shape;108;p13"/>
          <p:cNvGrpSpPr/>
          <p:nvPr/>
        </p:nvGrpSpPr>
        <p:grpSpPr>
          <a:xfrm>
            <a:off x="2550999" y="7036875"/>
            <a:ext cx="1742443" cy="436375"/>
            <a:chOff x="168899" y="1438600"/>
            <a:chExt cx="1742443" cy="436375"/>
          </a:xfrm>
        </p:grpSpPr>
        <p:pic>
          <p:nvPicPr>
            <p:cNvPr id="109" name="Google Shape;109;p13"/>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10" name="Google Shape;110;p13"/>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11" name="Google Shape;111;p13"/>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12" name="Google Shape;112;p13"/>
          <p:cNvGrpSpPr/>
          <p:nvPr/>
        </p:nvGrpSpPr>
        <p:grpSpPr>
          <a:xfrm>
            <a:off x="4831724" y="7036875"/>
            <a:ext cx="1742443" cy="436375"/>
            <a:chOff x="168899" y="1438600"/>
            <a:chExt cx="1742443" cy="436375"/>
          </a:xfrm>
        </p:grpSpPr>
        <p:pic>
          <p:nvPicPr>
            <p:cNvPr id="113" name="Google Shape;113;p13"/>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14" name="Google Shape;114;p13"/>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15" name="Google Shape;115;p13"/>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16" name="Google Shape;116;p13"/>
          <p:cNvGrpSpPr/>
          <p:nvPr/>
        </p:nvGrpSpPr>
        <p:grpSpPr>
          <a:xfrm>
            <a:off x="7192799" y="7015075"/>
            <a:ext cx="1742443" cy="436375"/>
            <a:chOff x="168899" y="1438600"/>
            <a:chExt cx="1742443" cy="436375"/>
          </a:xfrm>
        </p:grpSpPr>
        <p:pic>
          <p:nvPicPr>
            <p:cNvPr id="117" name="Google Shape;117;p13"/>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18" name="Google Shape;118;p13"/>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19" name="Google Shape;119;p13"/>
            <p:cNvPicPr preferRelativeResize="0"/>
            <p:nvPr/>
          </p:nvPicPr>
          <p:blipFill>
            <a:blip r:embed="rId5">
              <a:alphaModFix/>
            </a:blip>
            <a:stretch>
              <a:fillRect/>
            </a:stretch>
          </p:blipFill>
          <p:spPr>
            <a:xfrm>
              <a:off x="1471342" y="1438600"/>
              <a:ext cx="440000" cy="436364"/>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graphicFrame>
        <p:nvGraphicFramePr>
          <p:cNvPr id="124" name="Google Shape;124;p14"/>
          <p:cNvGraphicFramePr/>
          <p:nvPr/>
        </p:nvGraphicFramePr>
        <p:xfrm>
          <a:off x="0" y="891900"/>
          <a:ext cx="3000000" cy="3000000"/>
        </p:xfrm>
        <a:graphic>
          <a:graphicData uri="http://schemas.openxmlformats.org/drawingml/2006/table">
            <a:tbl>
              <a:tblPr>
                <a:noFill/>
                <a:tableStyleId>{A4805D53-B07F-4F7E-8FCE-23B850B1A26D}</a:tableStyleId>
              </a:tblPr>
              <a:tblGrid>
                <a:gridCol w="2286000"/>
                <a:gridCol w="2286000"/>
                <a:gridCol w="2286000"/>
                <a:gridCol w="2286000"/>
              </a:tblGrid>
              <a:tr h="1491525">
                <a:tc>
                  <a:txBody>
                    <a:bodyPr/>
                    <a:lstStyle/>
                    <a:p>
                      <a:pPr indent="0" lvl="0" marL="0" rtl="0" algn="l">
                        <a:spcBef>
                          <a:spcPts val="0"/>
                        </a:spcBef>
                        <a:spcAft>
                          <a:spcPts val="0"/>
                        </a:spcAft>
                        <a:buNone/>
                      </a:pPr>
                      <a:r>
                        <a:rPr lang="en"/>
                        <a:t>Team:  ______ &amp;  _____</a:t>
                      </a:r>
                      <a:endParaRPr/>
                    </a:p>
                    <a:p>
                      <a:pPr indent="0" lvl="0" marL="0" rtl="0" algn="l">
                        <a:spcBef>
                          <a:spcPts val="0"/>
                        </a:spcBef>
                        <a:spcAft>
                          <a:spcPts val="0"/>
                        </a:spcAft>
                        <a:buNone/>
                      </a:pPr>
                      <a:r>
                        <a:rPr lang="en"/>
                        <a:t>Pair: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My Interactions: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491525">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491525">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491525">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a:solidFill>
                            <a:schemeClr val="dk1"/>
                          </a:solidFill>
                        </a:rPr>
                        <a:t>Team:  ______ &amp;  _____</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Pair: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 My Interactions:  </a:t>
                      </a:r>
                      <a:endParaRPr/>
                    </a:p>
                  </a:txBody>
                  <a:tcPr marT="91425" marB="91425" marR="91425" marL="91425">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125" name="Google Shape;125;p14"/>
          <p:cNvSpPr txBox="1"/>
          <p:nvPr/>
        </p:nvSpPr>
        <p:spPr>
          <a:xfrm>
            <a:off x="0" y="0"/>
            <a:ext cx="9144000" cy="71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Period:				Task:					For next class/time do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Date:		</a:t>
            </a:r>
            <a:endParaRPr/>
          </a:p>
        </p:txBody>
      </p:sp>
      <p:grpSp>
        <p:nvGrpSpPr>
          <p:cNvPr id="126" name="Google Shape;126;p14"/>
          <p:cNvGrpSpPr/>
          <p:nvPr/>
        </p:nvGrpSpPr>
        <p:grpSpPr>
          <a:xfrm>
            <a:off x="245099" y="1438600"/>
            <a:ext cx="1742443" cy="436375"/>
            <a:chOff x="168899" y="1438600"/>
            <a:chExt cx="1742443" cy="436375"/>
          </a:xfrm>
        </p:grpSpPr>
        <p:pic>
          <p:nvPicPr>
            <p:cNvPr id="127" name="Google Shape;127;p14"/>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28" name="Google Shape;128;p14"/>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29" name="Google Shape;129;p14"/>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30" name="Google Shape;130;p14"/>
          <p:cNvGrpSpPr/>
          <p:nvPr/>
        </p:nvGrpSpPr>
        <p:grpSpPr>
          <a:xfrm>
            <a:off x="2550999" y="1438600"/>
            <a:ext cx="1742443" cy="436375"/>
            <a:chOff x="168899" y="1438600"/>
            <a:chExt cx="1742443" cy="436375"/>
          </a:xfrm>
        </p:grpSpPr>
        <p:pic>
          <p:nvPicPr>
            <p:cNvPr id="131" name="Google Shape;131;p14"/>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32" name="Google Shape;132;p14"/>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33" name="Google Shape;133;p14"/>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34" name="Google Shape;134;p14"/>
          <p:cNvGrpSpPr/>
          <p:nvPr/>
        </p:nvGrpSpPr>
        <p:grpSpPr>
          <a:xfrm>
            <a:off x="4831724" y="1438600"/>
            <a:ext cx="1742443" cy="436375"/>
            <a:chOff x="168899" y="1438600"/>
            <a:chExt cx="1742443" cy="436375"/>
          </a:xfrm>
        </p:grpSpPr>
        <p:pic>
          <p:nvPicPr>
            <p:cNvPr id="135" name="Google Shape;135;p14"/>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36" name="Google Shape;136;p14"/>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37" name="Google Shape;137;p14"/>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38" name="Google Shape;138;p14"/>
          <p:cNvGrpSpPr/>
          <p:nvPr/>
        </p:nvGrpSpPr>
        <p:grpSpPr>
          <a:xfrm>
            <a:off x="7112449" y="1438600"/>
            <a:ext cx="1742443" cy="436375"/>
            <a:chOff x="168899" y="1438600"/>
            <a:chExt cx="1742443" cy="436375"/>
          </a:xfrm>
        </p:grpSpPr>
        <p:pic>
          <p:nvPicPr>
            <p:cNvPr id="139" name="Google Shape;139;p14"/>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40" name="Google Shape;140;p14"/>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41" name="Google Shape;141;p14"/>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42" name="Google Shape;142;p14"/>
          <p:cNvGrpSpPr/>
          <p:nvPr/>
        </p:nvGrpSpPr>
        <p:grpSpPr>
          <a:xfrm>
            <a:off x="271749" y="2909675"/>
            <a:ext cx="1742443" cy="436375"/>
            <a:chOff x="168899" y="1438600"/>
            <a:chExt cx="1742443" cy="436375"/>
          </a:xfrm>
        </p:grpSpPr>
        <p:pic>
          <p:nvPicPr>
            <p:cNvPr id="143" name="Google Shape;143;p14"/>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44" name="Google Shape;144;p14"/>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45" name="Google Shape;145;p14"/>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46" name="Google Shape;146;p14"/>
          <p:cNvGrpSpPr/>
          <p:nvPr/>
        </p:nvGrpSpPr>
        <p:grpSpPr>
          <a:xfrm>
            <a:off x="2550999" y="2909675"/>
            <a:ext cx="1742443" cy="436375"/>
            <a:chOff x="168899" y="1438600"/>
            <a:chExt cx="1742443" cy="436375"/>
          </a:xfrm>
        </p:grpSpPr>
        <p:pic>
          <p:nvPicPr>
            <p:cNvPr id="147" name="Google Shape;147;p14"/>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48" name="Google Shape;148;p14"/>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49" name="Google Shape;149;p14"/>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50" name="Google Shape;150;p14"/>
          <p:cNvGrpSpPr/>
          <p:nvPr/>
        </p:nvGrpSpPr>
        <p:grpSpPr>
          <a:xfrm>
            <a:off x="4831724" y="2909675"/>
            <a:ext cx="1742443" cy="436375"/>
            <a:chOff x="168899" y="1438600"/>
            <a:chExt cx="1742443" cy="436375"/>
          </a:xfrm>
        </p:grpSpPr>
        <p:pic>
          <p:nvPicPr>
            <p:cNvPr id="151" name="Google Shape;151;p14"/>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52" name="Google Shape;152;p14"/>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53" name="Google Shape;153;p14"/>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54" name="Google Shape;154;p14"/>
          <p:cNvGrpSpPr/>
          <p:nvPr/>
        </p:nvGrpSpPr>
        <p:grpSpPr>
          <a:xfrm>
            <a:off x="7188649" y="2992625"/>
            <a:ext cx="1742443" cy="436375"/>
            <a:chOff x="168899" y="1438600"/>
            <a:chExt cx="1742443" cy="436375"/>
          </a:xfrm>
        </p:grpSpPr>
        <p:pic>
          <p:nvPicPr>
            <p:cNvPr id="155" name="Google Shape;155;p14"/>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56" name="Google Shape;156;p14"/>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57" name="Google Shape;157;p14"/>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58" name="Google Shape;158;p14"/>
          <p:cNvGrpSpPr/>
          <p:nvPr/>
        </p:nvGrpSpPr>
        <p:grpSpPr>
          <a:xfrm>
            <a:off x="271749" y="4515900"/>
            <a:ext cx="1742443" cy="436375"/>
            <a:chOff x="168899" y="1438600"/>
            <a:chExt cx="1742443" cy="436375"/>
          </a:xfrm>
        </p:grpSpPr>
        <p:pic>
          <p:nvPicPr>
            <p:cNvPr id="159" name="Google Shape;159;p14"/>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60" name="Google Shape;160;p14"/>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61" name="Google Shape;161;p14"/>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62" name="Google Shape;162;p14"/>
          <p:cNvGrpSpPr/>
          <p:nvPr/>
        </p:nvGrpSpPr>
        <p:grpSpPr>
          <a:xfrm>
            <a:off x="2550999" y="4515900"/>
            <a:ext cx="1742443" cy="436375"/>
            <a:chOff x="168899" y="1438600"/>
            <a:chExt cx="1742443" cy="436375"/>
          </a:xfrm>
        </p:grpSpPr>
        <p:pic>
          <p:nvPicPr>
            <p:cNvPr id="163" name="Google Shape;163;p14"/>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64" name="Google Shape;164;p14"/>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65" name="Google Shape;165;p14"/>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66" name="Google Shape;166;p14"/>
          <p:cNvGrpSpPr/>
          <p:nvPr/>
        </p:nvGrpSpPr>
        <p:grpSpPr>
          <a:xfrm>
            <a:off x="4831724" y="4515900"/>
            <a:ext cx="1742443" cy="436375"/>
            <a:chOff x="168899" y="1438600"/>
            <a:chExt cx="1742443" cy="436375"/>
          </a:xfrm>
        </p:grpSpPr>
        <p:pic>
          <p:nvPicPr>
            <p:cNvPr id="167" name="Google Shape;167;p14"/>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68" name="Google Shape;168;p14"/>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69" name="Google Shape;169;p14"/>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70" name="Google Shape;170;p14"/>
          <p:cNvGrpSpPr/>
          <p:nvPr/>
        </p:nvGrpSpPr>
        <p:grpSpPr>
          <a:xfrm>
            <a:off x="7188649" y="4470450"/>
            <a:ext cx="1742443" cy="436375"/>
            <a:chOff x="168899" y="1438600"/>
            <a:chExt cx="1742443" cy="436375"/>
          </a:xfrm>
        </p:grpSpPr>
        <p:pic>
          <p:nvPicPr>
            <p:cNvPr id="171" name="Google Shape;171;p14"/>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72" name="Google Shape;172;p14"/>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73" name="Google Shape;173;p14"/>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74" name="Google Shape;174;p14"/>
          <p:cNvGrpSpPr/>
          <p:nvPr/>
        </p:nvGrpSpPr>
        <p:grpSpPr>
          <a:xfrm>
            <a:off x="245099" y="5970075"/>
            <a:ext cx="1742443" cy="436375"/>
            <a:chOff x="168899" y="1438600"/>
            <a:chExt cx="1742443" cy="436375"/>
          </a:xfrm>
        </p:grpSpPr>
        <p:pic>
          <p:nvPicPr>
            <p:cNvPr id="175" name="Google Shape;175;p14"/>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76" name="Google Shape;176;p14"/>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77" name="Google Shape;177;p14"/>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78" name="Google Shape;178;p14"/>
          <p:cNvGrpSpPr/>
          <p:nvPr/>
        </p:nvGrpSpPr>
        <p:grpSpPr>
          <a:xfrm>
            <a:off x="2550999" y="5970075"/>
            <a:ext cx="1742443" cy="436375"/>
            <a:chOff x="168899" y="1438600"/>
            <a:chExt cx="1742443" cy="436375"/>
          </a:xfrm>
        </p:grpSpPr>
        <p:pic>
          <p:nvPicPr>
            <p:cNvPr id="179" name="Google Shape;179;p14"/>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80" name="Google Shape;180;p14"/>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81" name="Google Shape;181;p14"/>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82" name="Google Shape;182;p14"/>
          <p:cNvGrpSpPr/>
          <p:nvPr/>
        </p:nvGrpSpPr>
        <p:grpSpPr>
          <a:xfrm>
            <a:off x="4831724" y="5970075"/>
            <a:ext cx="1742443" cy="436375"/>
            <a:chOff x="168899" y="1438600"/>
            <a:chExt cx="1742443" cy="436375"/>
          </a:xfrm>
        </p:grpSpPr>
        <p:pic>
          <p:nvPicPr>
            <p:cNvPr id="183" name="Google Shape;183;p14"/>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84" name="Google Shape;184;p14"/>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85" name="Google Shape;185;p14"/>
            <p:cNvPicPr preferRelativeResize="0"/>
            <p:nvPr/>
          </p:nvPicPr>
          <p:blipFill>
            <a:blip r:embed="rId5">
              <a:alphaModFix/>
            </a:blip>
            <a:stretch>
              <a:fillRect/>
            </a:stretch>
          </p:blipFill>
          <p:spPr>
            <a:xfrm>
              <a:off x="1471342" y="1438600"/>
              <a:ext cx="440000" cy="436364"/>
            </a:xfrm>
            <a:prstGeom prst="rect">
              <a:avLst/>
            </a:prstGeom>
            <a:noFill/>
            <a:ln>
              <a:noFill/>
            </a:ln>
          </p:spPr>
        </p:pic>
      </p:grpSp>
      <p:grpSp>
        <p:nvGrpSpPr>
          <p:cNvPr id="186" name="Google Shape;186;p14"/>
          <p:cNvGrpSpPr/>
          <p:nvPr/>
        </p:nvGrpSpPr>
        <p:grpSpPr>
          <a:xfrm>
            <a:off x="7192799" y="5948275"/>
            <a:ext cx="1742443" cy="436375"/>
            <a:chOff x="168899" y="1438600"/>
            <a:chExt cx="1742443" cy="436375"/>
          </a:xfrm>
        </p:grpSpPr>
        <p:pic>
          <p:nvPicPr>
            <p:cNvPr id="187" name="Google Shape;187;p14"/>
            <p:cNvPicPr preferRelativeResize="0"/>
            <p:nvPr/>
          </p:nvPicPr>
          <p:blipFill>
            <a:blip r:embed="rId3">
              <a:alphaModFix/>
            </a:blip>
            <a:stretch>
              <a:fillRect/>
            </a:stretch>
          </p:blipFill>
          <p:spPr>
            <a:xfrm>
              <a:off x="820117" y="1438600"/>
              <a:ext cx="440000" cy="436375"/>
            </a:xfrm>
            <a:prstGeom prst="rect">
              <a:avLst/>
            </a:prstGeom>
            <a:noFill/>
            <a:ln>
              <a:noFill/>
            </a:ln>
          </p:spPr>
        </p:pic>
        <p:pic>
          <p:nvPicPr>
            <p:cNvPr id="188" name="Google Shape;188;p14"/>
            <p:cNvPicPr preferRelativeResize="0"/>
            <p:nvPr/>
          </p:nvPicPr>
          <p:blipFill>
            <a:blip r:embed="rId4">
              <a:alphaModFix/>
            </a:blip>
            <a:stretch>
              <a:fillRect/>
            </a:stretch>
          </p:blipFill>
          <p:spPr>
            <a:xfrm>
              <a:off x="168899" y="1438611"/>
              <a:ext cx="440000" cy="436354"/>
            </a:xfrm>
            <a:prstGeom prst="rect">
              <a:avLst/>
            </a:prstGeom>
            <a:noFill/>
            <a:ln>
              <a:noFill/>
            </a:ln>
          </p:spPr>
        </p:pic>
        <p:pic>
          <p:nvPicPr>
            <p:cNvPr id="189" name="Google Shape;189;p14"/>
            <p:cNvPicPr preferRelativeResize="0"/>
            <p:nvPr/>
          </p:nvPicPr>
          <p:blipFill>
            <a:blip r:embed="rId5">
              <a:alphaModFix/>
            </a:blip>
            <a:stretch>
              <a:fillRect/>
            </a:stretch>
          </p:blipFill>
          <p:spPr>
            <a:xfrm>
              <a:off x="1471342" y="1438600"/>
              <a:ext cx="440000" cy="436364"/>
            </a:xfrm>
            <a:prstGeom prst="rect">
              <a:avLst/>
            </a:prstGeom>
            <a:noFill/>
            <a:ln>
              <a:noFill/>
            </a:ln>
          </p:spPr>
        </p:pic>
      </p:grpSp>
      <p:sp>
        <p:nvSpPr>
          <p:cNvPr id="190" name="Google Shape;190;p14"/>
          <p:cNvSpPr/>
          <p:nvPr/>
        </p:nvSpPr>
        <p:spPr>
          <a:xfrm>
            <a:off x="0" y="4424525"/>
            <a:ext cx="9196500" cy="2433600"/>
          </a:xfrm>
          <a:prstGeom prst="rect">
            <a:avLst/>
          </a:prstGeom>
          <a:solidFill>
            <a:srgbClr val="E6913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200">
                <a:solidFill>
                  <a:srgbClr val="FFFFFF"/>
                </a:solidFill>
                <a:latin typeface="Roboto Slab"/>
                <a:ea typeface="Roboto Slab"/>
                <a:cs typeface="Roboto Slab"/>
                <a:sym typeface="Roboto Slab"/>
              </a:rPr>
              <a:t>Equity Monitor </a:t>
            </a:r>
            <a:endParaRPr sz="7200">
              <a:solidFill>
                <a:srgbClr val="FFFFFF"/>
              </a:solidFill>
              <a:latin typeface="Roboto Slab"/>
              <a:ea typeface="Roboto Slab"/>
              <a:cs typeface="Roboto Slab"/>
              <a:sym typeface="Roboto Slab"/>
            </a:endParaRPr>
          </a:p>
          <a:p>
            <a:pPr indent="0" lvl="0" marL="0" rtl="0" algn="ctr">
              <a:spcBef>
                <a:spcPts val="0"/>
              </a:spcBef>
              <a:spcAft>
                <a:spcPts val="0"/>
              </a:spcAft>
              <a:buNone/>
            </a:pPr>
            <a:r>
              <a:rPr lang="en" sz="7200">
                <a:solidFill>
                  <a:srgbClr val="FFFFFF"/>
                </a:solidFill>
                <a:latin typeface="Roboto Slab"/>
                <a:ea typeface="Roboto Slab"/>
                <a:cs typeface="Roboto Slab"/>
                <a:sym typeface="Roboto Slab"/>
              </a:rPr>
              <a:t>Pair Programming</a:t>
            </a:r>
            <a:endParaRPr sz="7200">
              <a:solidFill>
                <a:srgbClr val="FFFFFF"/>
              </a:solidFill>
              <a:latin typeface="Roboto Slab"/>
              <a:ea typeface="Roboto Slab"/>
              <a:cs typeface="Roboto Slab"/>
              <a:sym typeface="Roboto Slab"/>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nvSpPr>
        <p:spPr>
          <a:xfrm>
            <a:off x="300425" y="319200"/>
            <a:ext cx="7710300" cy="52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Notes: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arenR"/>
            </a:pPr>
            <a:r>
              <a:rPr lang="en"/>
              <a:t>I’ve added # of pair interactions to go </a:t>
            </a:r>
            <a:r>
              <a:rPr lang="en"/>
              <a:t>alongside</a:t>
            </a:r>
            <a:r>
              <a:rPr lang="en"/>
              <a:t> # teacher interactions and the mood ratings for each pair. This greatly </a:t>
            </a:r>
            <a:r>
              <a:rPr lang="en"/>
              <a:t>enhances</a:t>
            </a:r>
            <a:r>
              <a:rPr lang="en"/>
              <a:t> my ability to determine the effectiveness of learning for each pair and to get access to a lot more information even with the seemingly simple fill in the blanks that I put on the template. For example, if I notice that the # of pair interactions is low but the # of teacher interactions is high for a pair of students, I might be suspicious of whether these two students are </a:t>
            </a:r>
            <a:r>
              <a:rPr lang="en"/>
              <a:t>truly</a:t>
            </a:r>
            <a:r>
              <a:rPr lang="en"/>
              <a:t> working together. The mood rating for that pair can help confirm this suspicion. If the rating isn’t high, then I can be more certain that this is due to </a:t>
            </a:r>
            <a:r>
              <a:rPr lang="en"/>
              <a:t>toxicity</a:t>
            </a:r>
            <a:r>
              <a:rPr lang="en"/>
              <a:t> between these two students. If the rating is high, there might be a chance that the students are having more fun than they are learning, which means they need to ask the teacher more questions due to not paying much attention to the assignment. If the rating is neutral, it could be that both students are trying to work together, but they may need some help. Of course, if the # of teacher interactions is low, but the # of partner interactions is high, then a neutral or high mood rating might indicate that the students are properly working together and using their time to learn effectively. A low mood rating in this case might still indicate toxicity, which combined with the high # of interactions means that the students are interacting for reasons of hostility rather for the assignment. One might question how I will be able to fill out the # of student interactions effectively if there are many students in the classroom. For this, I can have each student mark their interactions for me and turn them in by the end of the class.</a:t>
            </a:r>
            <a:endParaRPr/>
          </a:p>
          <a:p>
            <a:pPr indent="-317500" lvl="0" marL="457200" rtl="0" algn="l">
              <a:spcBef>
                <a:spcPts val="0"/>
              </a:spcBef>
              <a:spcAft>
                <a:spcPts val="0"/>
              </a:spcAft>
              <a:buSzPts val="1400"/>
              <a:buAutoNum type="arabicParenR"/>
            </a:pPr>
            <a:r>
              <a:rPr lang="en"/>
              <a:t>I also added an assignment stage blank in each section of the template because this gives me additional information on the workload and difficulty of the content. By the end of the class, I’ll walk around the classroom and write down how far each pair has gone through the assignment. This part of each section in this template will also be where I can write additional notes for each pair if needed. Filling out this blank can tell me some things about the students and the content that I’ve given them. If there is a common stopping point, I can store this information for future iterations of this class so I can easily learn from the current iteration of the class and better prepare the pace of this class later. If this common stopping point is not as far as I expect, then I can assume that the workload might be too heavy, especially if the general class mood is not high. This can also reveal information for each pair of student. If there is a pair that is on a stage that is </a:t>
            </a:r>
            <a:r>
              <a:rPr lang="en"/>
              <a:t>noticeably</a:t>
            </a:r>
            <a:r>
              <a:rPr lang="en"/>
              <a:t> far behind the common stopping point, I can assume that there are some issues that may be hindering this group. Once again, I can use the other information mentioned in the first point to help me figure out what may be happening. If the group is clearly interacting with each other (high # of pair interactions and low # of teacher interactions) and either has a high or neutral mood rating, then they might need additional help from me (they could also be potentially reluctant to ask the teacher for help). For a high mood rating in this case, the pair might also be goofing off. I can write this as an extra note for this pair (this should be pretty easy to catch if I’m vigilant). If the mood rating is low in this case, then it’s probably the same situation as in the above bullet point. If the opposite is the case (low # of pair interactions and high # of teacher interactions but the pair is on a stage that is </a:t>
            </a:r>
            <a:r>
              <a:rPr lang="en"/>
              <a:t>noticeably</a:t>
            </a:r>
            <a:r>
              <a:rPr lang="en"/>
              <a:t> far behind), then despite whatever mood rating I see, it’s clear that the pair is not working together to complete the assignment. There is a chance that one or both of these students are struggling, but I need to first intervene before the next buddy programming assignment to let them know to work together. At that point, I can then figure out if they are truly struggling.</a:t>
            </a:r>
            <a:endParaRPr/>
          </a:p>
          <a:p>
            <a:pPr indent="-317500" lvl="0" marL="457200" rtl="0" algn="l">
              <a:spcBef>
                <a:spcPts val="0"/>
              </a:spcBef>
              <a:spcAft>
                <a:spcPts val="0"/>
              </a:spcAft>
              <a:buSzPts val="1400"/>
              <a:buAutoNum type="arabicParenR"/>
            </a:pPr>
            <a:r>
              <a:rPr lang="en"/>
              <a:t>Something that I added to the top of the template is the Shortest/Longest task. This is especially helpful for a brand new teacher like me as it gives me information on what topics may be relatively easy or hard. As such, I can use this information to adjust the pace of the class and figure out how to distribute my time for later iterations when I teach this class. It can also help me figure out I need to spend extra class time to go over certain topics. Finally, assuming that I use this template and the buddy programming system for every topic/assignment, I can look at this blank on all of my templates throughout the quarter to find the topics that I should revisit before an exam.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