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10058400" cx="77724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5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Oswald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.mit.edu/projects/428258614/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afcedbbef_0_5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afcedbb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0f3bba36c_0_157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0f3bba36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0097A7"/>
                </a:solidFill>
                <a:latin typeface="Oswald"/>
                <a:ea typeface="Oswald"/>
                <a:cs typeface="Oswald"/>
                <a:sym typeface="Oswal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https://scratch.mit.edu/projects/428258614/</a:t>
            </a:r>
            <a:endParaRPr sz="1400" u="sng">
              <a:solidFill>
                <a:srgbClr val="0097A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0097A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114300" marR="1143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lesson has been modified by Beth Simon for use in UCSD classes due to inconsistencies in the Scratch Act 1 curriculum Fall 2020 (Covid pivot). You are encouraged to check out the updated Scratch Act 1 curriculum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 u="sng">
              <a:solidFill>
                <a:srgbClr val="0097A7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rgbClr val="0097A7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f3bba36c_0_227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0f3bba36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3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scratch.mit.edu/projects/428258614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11.png"/><Relationship Id="rId13" Type="http://schemas.openxmlformats.org/officeDocument/2006/relationships/image" Target="../media/image8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9.png"/><Relationship Id="rId15" Type="http://schemas.openxmlformats.org/officeDocument/2006/relationships/image" Target="../media/image16.png"/><Relationship Id="rId14" Type="http://schemas.openxmlformats.org/officeDocument/2006/relationships/image" Target="../media/image18.png"/><Relationship Id="rId17" Type="http://schemas.openxmlformats.org/officeDocument/2006/relationships/image" Target="../media/image15.png"/><Relationship Id="rId16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18" Type="http://schemas.openxmlformats.org/officeDocument/2006/relationships/image" Target="../media/image21.png"/><Relationship Id="rId7" Type="http://schemas.openxmlformats.org/officeDocument/2006/relationships/image" Target="../media/image12.pn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2000"/>
            <a:ext cx="74676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2522150" y="354300"/>
            <a:ext cx="727500" cy="407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Title</a:t>
            </a:r>
            <a:endParaRPr b="1"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2279600" y="2265975"/>
            <a:ext cx="1783500" cy="16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Instructions &amp; Purpose (scroll)</a:t>
            </a:r>
            <a:endParaRPr b="1"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425050"/>
            <a:ext cx="7467602" cy="367051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4800375" y="5186350"/>
            <a:ext cx="727500" cy="407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Play</a:t>
            </a:r>
            <a:endParaRPr b="1"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018900" y="8329550"/>
            <a:ext cx="1769100" cy="6279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478700" y="5747950"/>
            <a:ext cx="1022100" cy="407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Events</a:t>
            </a:r>
            <a:endParaRPr b="1"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62" name="Google Shape;62;p13"/>
          <p:cNvCxnSpPr>
            <a:stCxn id="61" idx="1"/>
          </p:cNvCxnSpPr>
          <p:nvPr/>
        </p:nvCxnSpPr>
        <p:spPr>
          <a:xfrm flipH="1">
            <a:off x="2793200" y="5951800"/>
            <a:ext cx="685500" cy="1950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/>
          <p:nvPr/>
        </p:nvCxnSpPr>
        <p:spPr>
          <a:xfrm flipH="1">
            <a:off x="2864600" y="6104200"/>
            <a:ext cx="766500" cy="7557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61" idx="2"/>
          </p:cNvCxnSpPr>
          <p:nvPr/>
        </p:nvCxnSpPr>
        <p:spPr>
          <a:xfrm>
            <a:off x="3989750" y="6155650"/>
            <a:ext cx="59100" cy="8613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stCxn id="61" idx="2"/>
          </p:cNvCxnSpPr>
          <p:nvPr/>
        </p:nvCxnSpPr>
        <p:spPr>
          <a:xfrm flipH="1">
            <a:off x="2550650" y="6155650"/>
            <a:ext cx="1439100" cy="24594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/>
          <p:nvPr/>
        </p:nvSpPr>
        <p:spPr>
          <a:xfrm>
            <a:off x="3631100" y="7000050"/>
            <a:ext cx="951000" cy="19575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380775" y="9033950"/>
            <a:ext cx="1022100" cy="407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Sprites</a:t>
            </a:r>
            <a:endParaRPr b="1"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559950" y="9043025"/>
            <a:ext cx="1022100" cy="407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Script</a:t>
            </a:r>
            <a:endParaRPr b="1"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6060500" y="5845450"/>
            <a:ext cx="951000" cy="4077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Stage</a:t>
            </a:r>
            <a:endParaRPr b="1"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4"/>
          <p:cNvCxnSpPr/>
          <p:nvPr/>
        </p:nvCxnSpPr>
        <p:spPr>
          <a:xfrm>
            <a:off x="1090425" y="5270100"/>
            <a:ext cx="66144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5" name="Google Shape;75;p14"/>
          <p:cNvSpPr txBox="1"/>
          <p:nvPr/>
        </p:nvSpPr>
        <p:spPr>
          <a:xfrm>
            <a:off x="424425" y="182225"/>
            <a:ext cx="36750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LOOP: ANIMAL PARADE</a:t>
            </a:r>
            <a:endParaRPr sz="3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14900" y="974825"/>
            <a:ext cx="3567300" cy="450000"/>
          </a:xfrm>
          <a:prstGeom prst="rect">
            <a:avLst/>
          </a:prstGeom>
          <a:solidFill>
            <a:srgbClr val="D5E4D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swald"/>
                <a:ea typeface="Oswald"/>
                <a:cs typeface="Oswald"/>
                <a:sym typeface="Oswald"/>
              </a:rPr>
              <a:t>Go to </a:t>
            </a:r>
            <a:r>
              <a:rPr lang="en" u="sng">
                <a:solidFill>
                  <a:schemeClr val="hlink"/>
                </a:solidFill>
                <a:latin typeface="Oswald"/>
                <a:ea typeface="Oswald"/>
                <a:cs typeface="Oswald"/>
                <a:sym typeface="Oswald"/>
                <a:hlinkClick r:id="rId3"/>
              </a:rPr>
              <a:t>https://scratch.mit.edu/projects/428258614/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14800" y="1841925"/>
            <a:ext cx="3567300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swald"/>
                <a:ea typeface="Oswald"/>
                <a:cs typeface="Oswald"/>
                <a:sym typeface="Oswald"/>
              </a:rPr>
              <a:t>Use a </a:t>
            </a: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repeat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loop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 to control </a:t>
            </a:r>
            <a:r>
              <a:rPr i="1" lang="en" sz="1800">
                <a:latin typeface="Oswald"/>
                <a:ea typeface="Oswald"/>
                <a:cs typeface="Oswald"/>
                <a:sym typeface="Oswald"/>
              </a:rPr>
              <a:t>how many times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 an action happens</a:t>
            </a:r>
            <a:endParaRPr b="1"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57200" y="3675275"/>
            <a:ext cx="7010400" cy="7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GET YOUR HEAD IN THE GAME</a:t>
            </a:r>
            <a:r>
              <a:rPr lang="en" sz="1800" u="sng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800" u="sng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Read the </a:t>
            </a:r>
            <a:r>
              <a:rPr b="1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title</a:t>
            </a: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instructions </a:t>
            </a: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(how to use it)</a:t>
            </a:r>
            <a:r>
              <a:rPr b="1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and </a:t>
            </a:r>
            <a:r>
              <a:rPr b="1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purpose</a:t>
            </a:r>
            <a:r>
              <a:rPr b="1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(skills you’ll learn)</a:t>
            </a:r>
            <a:endParaRPr sz="2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005150" y="4546675"/>
            <a:ext cx="63054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Oswald"/>
                <a:ea typeface="Oswald"/>
                <a:cs typeface="Oswald"/>
                <a:sym typeface="Oswald"/>
              </a:rPr>
              <a:t>P</a:t>
            </a:r>
            <a:r>
              <a:rPr lang="en" sz="1700">
                <a:latin typeface="Oswald"/>
                <a:ea typeface="Oswald"/>
                <a:cs typeface="Oswald"/>
                <a:sym typeface="Oswald"/>
              </a:rPr>
              <a:t>ress one number at a time and count how many times the Dog walked or the Bee buzzed.</a:t>
            </a:r>
            <a:endParaRPr sz="17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80" name="Google Shape;80;p14"/>
          <p:cNvCxnSpPr/>
          <p:nvPr/>
        </p:nvCxnSpPr>
        <p:spPr>
          <a:xfrm flipH="1" rot="10800000">
            <a:off x="457200" y="4450613"/>
            <a:ext cx="68259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 flipH="1" rot="10800000">
            <a:off x="1282336" y="7481606"/>
            <a:ext cx="65973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/>
          <p:nvPr/>
        </p:nvCxnSpPr>
        <p:spPr>
          <a:xfrm flipH="1" rot="10800000">
            <a:off x="1098984" y="9691800"/>
            <a:ext cx="6597300" cy="2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525" y="7698094"/>
            <a:ext cx="719633" cy="52515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 txBox="1"/>
          <p:nvPr/>
        </p:nvSpPr>
        <p:spPr>
          <a:xfrm>
            <a:off x="1751348" y="5480101"/>
            <a:ext cx="3748764" cy="3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1.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Circle the number of times the dog walks.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5" name="Google Shape;85;p14"/>
          <p:cNvGrpSpPr/>
          <p:nvPr/>
        </p:nvGrpSpPr>
        <p:grpSpPr>
          <a:xfrm>
            <a:off x="1193339" y="6049263"/>
            <a:ext cx="6305349" cy="1211225"/>
            <a:chOff x="516125" y="4830075"/>
            <a:chExt cx="6523900" cy="1211225"/>
          </a:xfrm>
        </p:grpSpPr>
        <p:sp>
          <p:nvSpPr>
            <p:cNvPr id="86" name="Google Shape;86;p14"/>
            <p:cNvSpPr/>
            <p:nvPr/>
          </p:nvSpPr>
          <p:spPr>
            <a:xfrm>
              <a:off x="2714025" y="4853450"/>
              <a:ext cx="436200" cy="40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3</a:t>
              </a:r>
              <a:endParaRPr b="1"/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2714025" y="5569213"/>
              <a:ext cx="436200" cy="40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4</a:t>
              </a:r>
              <a:endParaRPr b="1"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4911925" y="4853450"/>
              <a:ext cx="436200" cy="40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5</a:t>
              </a:r>
              <a:endParaRPr b="1"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16125" y="5560800"/>
              <a:ext cx="436200" cy="40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2</a:t>
              </a:r>
              <a:endParaRPr b="1"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516125" y="4853438"/>
              <a:ext cx="436200" cy="40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1</a:t>
              </a:r>
              <a:endParaRPr b="1"/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1004300" y="4830075"/>
              <a:ext cx="1622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0    1    2    3    4</a:t>
              </a:r>
              <a:endParaRPr sz="16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2" name="Google Shape;92;p14"/>
            <p:cNvSpPr txBox="1"/>
            <p:nvPr/>
          </p:nvSpPr>
          <p:spPr>
            <a:xfrm>
              <a:off x="1022125" y="5591300"/>
              <a:ext cx="1622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0    1    2    3    4</a:t>
              </a:r>
              <a:endParaRPr sz="16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3272825" y="5591300"/>
              <a:ext cx="1622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0    1    2    3    4</a:t>
              </a:r>
              <a:endParaRPr sz="16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4" name="Google Shape;94;p14"/>
            <p:cNvSpPr txBox="1"/>
            <p:nvPr/>
          </p:nvSpPr>
          <p:spPr>
            <a:xfrm>
              <a:off x="5417925" y="4863000"/>
              <a:ext cx="1622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0    1    2    3    4</a:t>
              </a:r>
              <a:endParaRPr sz="16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95" name="Google Shape;95;p14"/>
            <p:cNvSpPr txBox="1"/>
            <p:nvPr/>
          </p:nvSpPr>
          <p:spPr>
            <a:xfrm>
              <a:off x="3220025" y="4863000"/>
              <a:ext cx="1622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0    1    2    3    4</a:t>
              </a:r>
              <a:endParaRPr sz="1600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96" name="Google Shape;96;p14"/>
          <p:cNvGrpSpPr/>
          <p:nvPr/>
        </p:nvGrpSpPr>
        <p:grpSpPr>
          <a:xfrm>
            <a:off x="1282329" y="8378295"/>
            <a:ext cx="6305349" cy="1211225"/>
            <a:chOff x="516125" y="4830075"/>
            <a:chExt cx="6523900" cy="1211225"/>
          </a:xfrm>
        </p:grpSpPr>
        <p:sp>
          <p:nvSpPr>
            <p:cNvPr id="97" name="Google Shape;97;p14"/>
            <p:cNvSpPr/>
            <p:nvPr/>
          </p:nvSpPr>
          <p:spPr>
            <a:xfrm>
              <a:off x="2714025" y="4853450"/>
              <a:ext cx="436200" cy="40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3</a:t>
              </a:r>
              <a:endParaRPr b="1"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2714025" y="5569213"/>
              <a:ext cx="436200" cy="40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4</a:t>
              </a:r>
              <a:endParaRPr b="1"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4911925" y="4853450"/>
              <a:ext cx="436200" cy="40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5</a:t>
              </a:r>
              <a:endParaRPr b="1"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16125" y="5560800"/>
              <a:ext cx="436200" cy="40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2</a:t>
              </a:r>
              <a:endParaRPr b="1"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516125" y="4853438"/>
              <a:ext cx="436200" cy="4032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1</a:t>
              </a:r>
              <a:endParaRPr b="1"/>
            </a:p>
          </p:txBody>
        </p:sp>
        <p:sp>
          <p:nvSpPr>
            <p:cNvPr id="102" name="Google Shape;102;p14"/>
            <p:cNvSpPr txBox="1"/>
            <p:nvPr/>
          </p:nvSpPr>
          <p:spPr>
            <a:xfrm>
              <a:off x="1004300" y="4830075"/>
              <a:ext cx="1622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0    1    2    3    4</a:t>
              </a:r>
              <a:endParaRPr sz="16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1022125" y="5591300"/>
              <a:ext cx="1622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0    1    2    3    4</a:t>
              </a:r>
              <a:endParaRPr sz="16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3272825" y="5591300"/>
              <a:ext cx="1622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0    1    2    3    4</a:t>
              </a:r>
              <a:endParaRPr sz="16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5417925" y="4863000"/>
              <a:ext cx="1622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0    1    2    3    4</a:t>
              </a:r>
              <a:endParaRPr sz="1600"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06" name="Google Shape;106;p14"/>
            <p:cNvSpPr txBox="1"/>
            <p:nvPr/>
          </p:nvSpPr>
          <p:spPr>
            <a:xfrm>
              <a:off x="3220025" y="4863000"/>
              <a:ext cx="16221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0    1    2    3    4</a:t>
              </a:r>
              <a:endParaRPr sz="1600"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107" name="Google Shape;107;p14"/>
          <p:cNvSpPr txBox="1"/>
          <p:nvPr/>
        </p:nvSpPr>
        <p:spPr>
          <a:xfrm>
            <a:off x="1788169" y="7729432"/>
            <a:ext cx="36750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2.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Circle the number of times the bee buzzed.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600" y="2655525"/>
            <a:ext cx="1394886" cy="1002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4"/>
          <p:cNvCxnSpPr/>
          <p:nvPr/>
        </p:nvCxnSpPr>
        <p:spPr>
          <a:xfrm>
            <a:off x="533400" y="3725175"/>
            <a:ext cx="36363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0" name="Google Shape;110;p14"/>
          <p:cNvSpPr txBox="1"/>
          <p:nvPr/>
        </p:nvSpPr>
        <p:spPr>
          <a:xfrm rot="-5400000">
            <a:off x="-1809475" y="6945050"/>
            <a:ext cx="4748400" cy="50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swald"/>
                <a:ea typeface="Oswald"/>
                <a:cs typeface="Oswald"/>
                <a:sym typeface="Oswald"/>
              </a:rPr>
              <a:t>Play</a:t>
            </a:r>
            <a:r>
              <a:rPr lang="en" sz="1800">
                <a:latin typeface="Oswald"/>
                <a:ea typeface="Oswald"/>
                <a:cs typeface="Oswald"/>
                <a:sym typeface="Oswald"/>
              </a:rPr>
              <a:t>: Click on stuff, circle what you saw 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347569" y="8873131"/>
            <a:ext cx="436200" cy="43487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80779" y="5400263"/>
            <a:ext cx="634557" cy="5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5196" y="122400"/>
            <a:ext cx="3332905" cy="249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84084" y="6285649"/>
            <a:ext cx="227938" cy="40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70059" y="6226224"/>
            <a:ext cx="227938" cy="40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00109" y="6226224"/>
            <a:ext cx="227938" cy="40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36459" y="6991874"/>
            <a:ext cx="227938" cy="40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370059" y="6977824"/>
            <a:ext cx="227938" cy="40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41234" y="8603699"/>
            <a:ext cx="227938" cy="40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46259" y="8601549"/>
            <a:ext cx="227938" cy="40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27484" y="8603699"/>
            <a:ext cx="227938" cy="40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41234" y="9316649"/>
            <a:ext cx="227938" cy="40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46259" y="9275699"/>
            <a:ext cx="227938" cy="4031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4"/>
          <p:cNvSpPr/>
          <p:nvPr/>
        </p:nvSpPr>
        <p:spPr>
          <a:xfrm>
            <a:off x="4462475" y="2735800"/>
            <a:ext cx="2354100" cy="10704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Click for help navigating Scratch!</a:t>
            </a:r>
            <a:endParaRPr b="1" sz="21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14"/>
          <p:cNvSpPr/>
          <p:nvPr/>
        </p:nvSpPr>
        <p:spPr>
          <a:xfrm>
            <a:off x="2240279" y="6057900"/>
            <a:ext cx="298075" cy="416350"/>
          </a:xfrm>
          <a:custGeom>
            <a:rect b="b" l="l" r="r" t="t"/>
            <a:pathLst>
              <a:path extrusionOk="0" h="16654" w="11923">
                <a:moveTo>
                  <a:pt x="3788" y="0"/>
                </a:moveTo>
                <a:cubicBezTo>
                  <a:pt x="404" y="2256"/>
                  <a:pt x="-463" y="7811"/>
                  <a:pt x="523" y="11757"/>
                </a:cubicBezTo>
                <a:cubicBezTo>
                  <a:pt x="1349" y="15063"/>
                  <a:pt x="6434" y="17408"/>
                  <a:pt x="9667" y="16329"/>
                </a:cubicBezTo>
                <a:cubicBezTo>
                  <a:pt x="15228" y="14473"/>
                  <a:pt x="8997" y="0"/>
                  <a:pt x="3135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7" name="Google Shape;127;p14"/>
          <p:cNvSpPr/>
          <p:nvPr/>
        </p:nvSpPr>
        <p:spPr>
          <a:xfrm>
            <a:off x="2528791" y="6809025"/>
            <a:ext cx="291700" cy="391975"/>
          </a:xfrm>
          <a:custGeom>
            <a:rect b="b" l="l" r="r" t="t"/>
            <a:pathLst>
              <a:path extrusionOk="0" h="15679" w="11668">
                <a:moveTo>
                  <a:pt x="85" y="0"/>
                </a:moveTo>
                <a:cubicBezTo>
                  <a:pt x="5122" y="3357"/>
                  <a:pt x="13105" y="8627"/>
                  <a:pt x="11189" y="14369"/>
                </a:cubicBezTo>
                <a:cubicBezTo>
                  <a:pt x="10270" y="17124"/>
                  <a:pt x="4440" y="14733"/>
                  <a:pt x="2698" y="12409"/>
                </a:cubicBezTo>
                <a:cubicBezTo>
                  <a:pt x="980" y="10118"/>
                  <a:pt x="-1473" y="3918"/>
                  <a:pt x="1391" y="391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Google Shape;128;p14"/>
          <p:cNvSpPr/>
          <p:nvPr/>
        </p:nvSpPr>
        <p:spPr>
          <a:xfrm>
            <a:off x="3848118" y="6139550"/>
            <a:ext cx="224225" cy="336800"/>
          </a:xfrm>
          <a:custGeom>
            <a:rect b="b" l="l" r="r" t="t"/>
            <a:pathLst>
              <a:path extrusionOk="0" h="13472" w="8969">
                <a:moveTo>
                  <a:pt x="3482" y="0"/>
                </a:moveTo>
                <a:cubicBezTo>
                  <a:pt x="-207" y="922"/>
                  <a:pt x="-332" y="7496"/>
                  <a:pt x="870" y="11103"/>
                </a:cubicBezTo>
                <a:cubicBezTo>
                  <a:pt x="1589" y="13259"/>
                  <a:pt x="5245" y="13783"/>
                  <a:pt x="7401" y="13063"/>
                </a:cubicBezTo>
                <a:cubicBezTo>
                  <a:pt x="11658" y="11642"/>
                  <a:pt x="6191" y="2660"/>
                  <a:pt x="2176" y="653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Google Shape;129;p14"/>
          <p:cNvSpPr/>
          <p:nvPr/>
        </p:nvSpPr>
        <p:spPr>
          <a:xfrm>
            <a:off x="3881479" y="6765956"/>
            <a:ext cx="324150" cy="493975"/>
          </a:xfrm>
          <a:custGeom>
            <a:rect b="b" l="l" r="r" t="t"/>
            <a:pathLst>
              <a:path extrusionOk="0" h="19759" w="12966">
                <a:moveTo>
                  <a:pt x="4761" y="1723"/>
                </a:moveTo>
                <a:cubicBezTo>
                  <a:pt x="-204" y="1723"/>
                  <a:pt x="-727" y="11382"/>
                  <a:pt x="842" y="16092"/>
                </a:cubicBezTo>
                <a:cubicBezTo>
                  <a:pt x="1844" y="19099"/>
                  <a:pt x="7745" y="20945"/>
                  <a:pt x="9986" y="18704"/>
                </a:cubicBezTo>
                <a:cubicBezTo>
                  <a:pt x="14321" y="14369"/>
                  <a:pt x="13844" y="2354"/>
                  <a:pt x="8027" y="416"/>
                </a:cubicBezTo>
                <a:cubicBezTo>
                  <a:pt x="5531" y="-416"/>
                  <a:pt x="2702" y="1822"/>
                  <a:pt x="842" y="3682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Google Shape;130;p14"/>
          <p:cNvSpPr/>
          <p:nvPr/>
        </p:nvSpPr>
        <p:spPr>
          <a:xfrm>
            <a:off x="5916266" y="5959925"/>
            <a:ext cx="289250" cy="450050"/>
          </a:xfrm>
          <a:custGeom>
            <a:rect b="b" l="l" r="r" t="t"/>
            <a:pathLst>
              <a:path extrusionOk="0" h="18002" w="11570">
                <a:moveTo>
                  <a:pt x="4359" y="0"/>
                </a:moveTo>
                <a:cubicBezTo>
                  <a:pt x="2020" y="3898"/>
                  <a:pt x="-998" y="8750"/>
                  <a:pt x="440" y="13063"/>
                </a:cubicBezTo>
                <a:cubicBezTo>
                  <a:pt x="1396" y="15932"/>
                  <a:pt x="5344" y="18368"/>
                  <a:pt x="8278" y="17635"/>
                </a:cubicBezTo>
                <a:cubicBezTo>
                  <a:pt x="12523" y="16574"/>
                  <a:pt x="12210" y="8073"/>
                  <a:pt x="9584" y="4572"/>
                </a:cubicBezTo>
                <a:cubicBezTo>
                  <a:pt x="7886" y="2308"/>
                  <a:pt x="4576" y="1306"/>
                  <a:pt x="1746" y="130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Google Shape;131;p14"/>
          <p:cNvSpPr/>
          <p:nvPr/>
        </p:nvSpPr>
        <p:spPr>
          <a:xfrm>
            <a:off x="1767902" y="8392875"/>
            <a:ext cx="289900" cy="449600"/>
          </a:xfrm>
          <a:custGeom>
            <a:rect b="b" l="l" r="r" t="t"/>
            <a:pathLst>
              <a:path extrusionOk="0" h="17984" w="11596">
                <a:moveTo>
                  <a:pt x="5702" y="0"/>
                </a:moveTo>
                <a:cubicBezTo>
                  <a:pt x="559" y="1287"/>
                  <a:pt x="-808" y="9879"/>
                  <a:pt x="477" y="15023"/>
                </a:cubicBezTo>
                <a:cubicBezTo>
                  <a:pt x="1145" y="17694"/>
                  <a:pt x="5643" y="18303"/>
                  <a:pt x="8314" y="17635"/>
                </a:cubicBezTo>
                <a:cubicBezTo>
                  <a:pt x="13388" y="16367"/>
                  <a:pt x="11845" y="5098"/>
                  <a:pt x="7661" y="1960"/>
                </a:cubicBezTo>
                <a:cubicBezTo>
                  <a:pt x="6559" y="1134"/>
                  <a:pt x="4716" y="1628"/>
                  <a:pt x="3742" y="654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2" name="Google Shape;132;p14"/>
          <p:cNvSpPr/>
          <p:nvPr/>
        </p:nvSpPr>
        <p:spPr>
          <a:xfrm>
            <a:off x="1747211" y="9127675"/>
            <a:ext cx="300350" cy="440625"/>
          </a:xfrm>
          <a:custGeom>
            <a:rect b="b" l="l" r="r" t="t"/>
            <a:pathLst>
              <a:path extrusionOk="0" h="17625" w="12014">
                <a:moveTo>
                  <a:pt x="7183" y="0"/>
                </a:moveTo>
                <a:cubicBezTo>
                  <a:pt x="1939" y="2621"/>
                  <a:pt x="-2950" y="15126"/>
                  <a:pt x="2611" y="16982"/>
                </a:cubicBezTo>
                <a:cubicBezTo>
                  <a:pt x="5123" y="17821"/>
                  <a:pt x="8979" y="17878"/>
                  <a:pt x="10449" y="15675"/>
                </a:cubicBezTo>
                <a:cubicBezTo>
                  <a:pt x="13151" y="11625"/>
                  <a:pt x="12190" y="3483"/>
                  <a:pt x="7836" y="1306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Google Shape;133;p14"/>
          <p:cNvSpPr/>
          <p:nvPr/>
        </p:nvSpPr>
        <p:spPr>
          <a:xfrm>
            <a:off x="4741296" y="8458200"/>
            <a:ext cx="253100" cy="385575"/>
          </a:xfrm>
          <a:custGeom>
            <a:rect b="b" l="l" r="r" t="t"/>
            <a:pathLst>
              <a:path extrusionOk="0" h="15423" w="10124">
                <a:moveTo>
                  <a:pt x="5638" y="0"/>
                </a:moveTo>
                <a:cubicBezTo>
                  <a:pt x="3778" y="0"/>
                  <a:pt x="1001" y="194"/>
                  <a:pt x="413" y="1959"/>
                </a:cubicBezTo>
                <a:cubicBezTo>
                  <a:pt x="-1192" y="6777"/>
                  <a:pt x="3433" y="16628"/>
                  <a:pt x="8250" y="15022"/>
                </a:cubicBezTo>
                <a:cubicBezTo>
                  <a:pt x="12508" y="13603"/>
                  <a:pt x="8156" y="5135"/>
                  <a:pt x="4985" y="195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Google Shape;134;p14"/>
          <p:cNvSpPr/>
          <p:nvPr/>
        </p:nvSpPr>
        <p:spPr>
          <a:xfrm>
            <a:off x="4763538" y="9155148"/>
            <a:ext cx="347300" cy="392650"/>
          </a:xfrm>
          <a:custGeom>
            <a:rect b="b" l="l" r="r" t="t"/>
            <a:pathLst>
              <a:path extrusionOk="0" h="15706" w="13892">
                <a:moveTo>
                  <a:pt x="9973" y="207"/>
                </a:moveTo>
                <a:cubicBezTo>
                  <a:pt x="6856" y="207"/>
                  <a:pt x="2223" y="-621"/>
                  <a:pt x="829" y="2167"/>
                </a:cubicBezTo>
                <a:cubicBezTo>
                  <a:pt x="-1110" y="6047"/>
                  <a:pt x="633" y="13204"/>
                  <a:pt x="4748" y="14576"/>
                </a:cubicBezTo>
                <a:cubicBezTo>
                  <a:pt x="7226" y="15402"/>
                  <a:pt x="10738" y="16423"/>
                  <a:pt x="12585" y="14576"/>
                </a:cubicBezTo>
                <a:cubicBezTo>
                  <a:pt x="15652" y="11509"/>
                  <a:pt x="12547" y="4107"/>
                  <a:pt x="8667" y="2167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Google Shape;135;p14"/>
          <p:cNvSpPr/>
          <p:nvPr/>
        </p:nvSpPr>
        <p:spPr>
          <a:xfrm>
            <a:off x="6295861" y="8441875"/>
            <a:ext cx="316350" cy="375550"/>
          </a:xfrm>
          <a:custGeom>
            <a:rect b="b" l="l" r="r" t="t"/>
            <a:pathLst>
              <a:path extrusionOk="0" h="15022" w="12654">
                <a:moveTo>
                  <a:pt x="6157" y="653"/>
                </a:moveTo>
                <a:cubicBezTo>
                  <a:pt x="4402" y="653"/>
                  <a:pt x="1906" y="-154"/>
                  <a:pt x="932" y="1306"/>
                </a:cubicBezTo>
                <a:cubicBezTo>
                  <a:pt x="-518" y="3479"/>
                  <a:pt x="106" y="6665"/>
                  <a:pt x="932" y="9144"/>
                </a:cubicBezTo>
                <a:cubicBezTo>
                  <a:pt x="2078" y="12581"/>
                  <a:pt x="6453" y="15022"/>
                  <a:pt x="10076" y="15022"/>
                </a:cubicBezTo>
                <a:cubicBezTo>
                  <a:pt x="15251" y="15022"/>
                  <a:pt x="11332" y="0"/>
                  <a:pt x="6157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Google Shape;140;p15"/>
          <p:cNvCxnSpPr/>
          <p:nvPr/>
        </p:nvCxnSpPr>
        <p:spPr>
          <a:xfrm flipH="1" rot="10800000">
            <a:off x="400800" y="3675813"/>
            <a:ext cx="6832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1" name="Google Shape;141;p15"/>
          <p:cNvSpPr txBox="1"/>
          <p:nvPr/>
        </p:nvSpPr>
        <p:spPr>
          <a:xfrm>
            <a:off x="952300" y="1434650"/>
            <a:ext cx="18483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3. 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Circle the two scripts that do the </a:t>
            </a: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same thing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996675" y="3749000"/>
            <a:ext cx="40770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4. 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Circle the two scripts that do the </a:t>
            </a:r>
            <a:r>
              <a:rPr b="1" lang="en" sz="1600">
                <a:latin typeface="Oswald"/>
                <a:ea typeface="Oswald"/>
                <a:cs typeface="Oswald"/>
                <a:sym typeface="Oswald"/>
              </a:rPr>
              <a:t>same thing</a:t>
            </a:r>
            <a:r>
              <a:rPr lang="en" sz="1600">
                <a:latin typeface="Oswald"/>
                <a:ea typeface="Oswald"/>
                <a:cs typeface="Oswald"/>
                <a:sym typeface="Oswald"/>
              </a:rPr>
              <a:t>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3" name="Google Shape;143;p15"/>
          <p:cNvCxnSpPr/>
          <p:nvPr/>
        </p:nvCxnSpPr>
        <p:spPr>
          <a:xfrm flipH="1" rot="10800000">
            <a:off x="400800" y="6161838"/>
            <a:ext cx="6832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4" name="Google Shape;144;p15"/>
          <p:cNvSpPr txBox="1"/>
          <p:nvPr/>
        </p:nvSpPr>
        <p:spPr>
          <a:xfrm>
            <a:off x="238350" y="6105000"/>
            <a:ext cx="73914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Tinker Time! Find Dog’s code. </a:t>
            </a:r>
            <a:r>
              <a:rPr b="1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</a:t>
            </a:r>
            <a:r>
              <a:rPr b="1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xplore</a:t>
            </a: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what happens when you: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 a 			 block </a:t>
            </a:r>
            <a:r>
              <a:rPr b="1"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into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 loop.			 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Add a 			  block </a:t>
            </a:r>
            <a:r>
              <a:rPr b="1"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after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 loop.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 Change the number 3 in the loop 	             to 2. 	  Does the Dog move </a:t>
            </a:r>
            <a:r>
              <a:rPr b="1"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MORE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or </a:t>
            </a:r>
            <a:r>
              <a:rPr b="1"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LESS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?</a:t>
            </a: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			     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228600" y="8309675"/>
            <a:ext cx="4343400" cy="15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Your Quest: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AutoNum type="arabicPeriod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Make scripts for the Kangaroo and Grasshopper using a repeat loop.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AutoNum type="arabicPeriod"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Make a script that makes the Bee fly around in a circle when it is clicked (use next costume, turn, and move steps blocks).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6" name="Google Shape;146;p15"/>
          <p:cNvCxnSpPr/>
          <p:nvPr/>
        </p:nvCxnSpPr>
        <p:spPr>
          <a:xfrm flipH="1" rot="10800000">
            <a:off x="400800" y="8368250"/>
            <a:ext cx="6832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47" name="Google Shape;147;p15"/>
          <p:cNvSpPr txBox="1"/>
          <p:nvPr/>
        </p:nvSpPr>
        <p:spPr>
          <a:xfrm>
            <a:off x="4483750" y="8344713"/>
            <a:ext cx="28005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latin typeface="Oswald"/>
                <a:ea typeface="Oswald"/>
                <a:cs typeface="Oswald"/>
                <a:sym typeface="Oswald"/>
              </a:rPr>
              <a:t>OTHER BLOCKS TO PLAY WITH</a:t>
            </a:r>
            <a:endParaRPr sz="1800" u="sng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592" y="8016458"/>
            <a:ext cx="706950" cy="293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6188" y="6442545"/>
            <a:ext cx="1234025" cy="52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9025" y="7183498"/>
            <a:ext cx="1234012" cy="648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9675" y="3676138"/>
            <a:ext cx="611100" cy="431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78674" y="3742300"/>
            <a:ext cx="1467852" cy="24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94725" y="4230875"/>
            <a:ext cx="1678651" cy="1434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99900" y="4396175"/>
            <a:ext cx="1848301" cy="1120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2125" y="8804875"/>
            <a:ext cx="1299186" cy="45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89725" y="9386175"/>
            <a:ext cx="2126812" cy="45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5"/>
          <p:cNvCxnSpPr/>
          <p:nvPr/>
        </p:nvCxnSpPr>
        <p:spPr>
          <a:xfrm>
            <a:off x="4501075" y="8390250"/>
            <a:ext cx="19200" cy="1476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58" name="Google Shape;158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75375" y="8785899"/>
            <a:ext cx="1142562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5"/>
          <p:cNvSpPr txBox="1"/>
          <p:nvPr/>
        </p:nvSpPr>
        <p:spPr>
          <a:xfrm>
            <a:off x="4859950" y="6435948"/>
            <a:ext cx="2875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How many times does the Dog “Sneeze”?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	2	3	4	5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4869475" y="7203100"/>
            <a:ext cx="2875800" cy="6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How many times does the Dog “Sneeze”?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	2	3	4	5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1" name="Google Shape;161;p1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2" name="Google Shape;162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97954" y="1439525"/>
            <a:ext cx="634557" cy="5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961650" y="206175"/>
            <a:ext cx="1467850" cy="3290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260775" y="872450"/>
            <a:ext cx="1565575" cy="25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657625" y="1434649"/>
            <a:ext cx="1467850" cy="2117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" y="6442388"/>
            <a:ext cx="634557" cy="5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" y="7203088"/>
            <a:ext cx="634557" cy="5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233636" y="606300"/>
            <a:ext cx="719625" cy="26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5"/>
          <p:cNvSpPr txBox="1"/>
          <p:nvPr/>
        </p:nvSpPr>
        <p:spPr>
          <a:xfrm>
            <a:off x="388200" y="206175"/>
            <a:ext cx="4002900" cy="118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Now let’s </a:t>
            </a:r>
            <a:r>
              <a:rPr b="1"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Explore</a:t>
            </a: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the code. </a:t>
            </a:r>
            <a:b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Click on                 to make your own copy.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Click on the sprite tile under the stage to find the sprite's scripts.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0" name="Google Shape;170;p1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027875" y="6610938"/>
            <a:ext cx="1131137" cy="26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027875" y="7322563"/>
            <a:ext cx="1131137" cy="26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5"/>
          <p:cNvSpPr/>
          <p:nvPr/>
        </p:nvSpPr>
        <p:spPr>
          <a:xfrm>
            <a:off x="2459504" y="1325512"/>
            <a:ext cx="1876000" cy="2388975"/>
          </a:xfrm>
          <a:custGeom>
            <a:rect b="b" l="l" r="r" t="t"/>
            <a:pathLst>
              <a:path extrusionOk="0" h="95559" w="75040">
                <a:moveTo>
                  <a:pt x="62946" y="3803"/>
                </a:moveTo>
                <a:cubicBezTo>
                  <a:pt x="55323" y="2956"/>
                  <a:pt x="47718" y="1954"/>
                  <a:pt x="40086" y="1191"/>
                </a:cubicBezTo>
                <a:cubicBezTo>
                  <a:pt x="34221" y="605"/>
                  <a:pt x="26619" y="-1671"/>
                  <a:pt x="22451" y="2497"/>
                </a:cubicBezTo>
                <a:cubicBezTo>
                  <a:pt x="12258" y="12690"/>
                  <a:pt x="8124" y="27825"/>
                  <a:pt x="4163" y="41686"/>
                </a:cubicBezTo>
                <a:cubicBezTo>
                  <a:pt x="-171" y="56851"/>
                  <a:pt x="-4136" y="80599"/>
                  <a:pt x="9389" y="88712"/>
                </a:cubicBezTo>
                <a:cubicBezTo>
                  <a:pt x="21086" y="95728"/>
                  <a:pt x="36381" y="96518"/>
                  <a:pt x="49883" y="94590"/>
                </a:cubicBezTo>
                <a:cubicBezTo>
                  <a:pt x="56536" y="93640"/>
                  <a:pt x="64443" y="91691"/>
                  <a:pt x="68171" y="86099"/>
                </a:cubicBezTo>
                <a:cubicBezTo>
                  <a:pt x="76320" y="73876"/>
                  <a:pt x="75811" y="56830"/>
                  <a:pt x="73397" y="42339"/>
                </a:cubicBezTo>
                <a:cubicBezTo>
                  <a:pt x="71155" y="28886"/>
                  <a:pt x="71284" y="12794"/>
                  <a:pt x="61640" y="315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Google Shape;173;p15"/>
          <p:cNvSpPr/>
          <p:nvPr/>
        </p:nvSpPr>
        <p:spPr>
          <a:xfrm>
            <a:off x="5588726" y="24451"/>
            <a:ext cx="2107275" cy="3605550"/>
          </a:xfrm>
          <a:custGeom>
            <a:rect b="b" l="l" r="r" t="t"/>
            <a:pathLst>
              <a:path extrusionOk="0" h="144222" w="84291">
                <a:moveTo>
                  <a:pt x="77550" y="4900"/>
                </a:moveTo>
                <a:cubicBezTo>
                  <a:pt x="57788" y="-1027"/>
                  <a:pt x="28146" y="-4050"/>
                  <a:pt x="16154" y="12738"/>
                </a:cubicBezTo>
                <a:cubicBezTo>
                  <a:pt x="6068" y="26857"/>
                  <a:pt x="-1437" y="45131"/>
                  <a:pt x="479" y="62377"/>
                </a:cubicBezTo>
                <a:cubicBezTo>
                  <a:pt x="1919" y="75340"/>
                  <a:pt x="7447" y="87527"/>
                  <a:pt x="10276" y="100259"/>
                </a:cubicBezTo>
                <a:cubicBezTo>
                  <a:pt x="13743" y="115865"/>
                  <a:pt x="18946" y="136121"/>
                  <a:pt x="33789" y="142060"/>
                </a:cubicBezTo>
                <a:cubicBezTo>
                  <a:pt x="44971" y="146534"/>
                  <a:pt x="61349" y="143475"/>
                  <a:pt x="69059" y="134223"/>
                </a:cubicBezTo>
                <a:cubicBezTo>
                  <a:pt x="87186" y="112472"/>
                  <a:pt x="84081" y="78934"/>
                  <a:pt x="84081" y="50620"/>
                </a:cubicBezTo>
                <a:cubicBezTo>
                  <a:pt x="84081" y="35078"/>
                  <a:pt x="85927" y="15890"/>
                  <a:pt x="74937" y="490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4" name="Google Shape;174;p15"/>
          <p:cNvSpPr/>
          <p:nvPr/>
        </p:nvSpPr>
        <p:spPr>
          <a:xfrm>
            <a:off x="2914478" y="4049223"/>
            <a:ext cx="1869800" cy="1617725"/>
          </a:xfrm>
          <a:custGeom>
            <a:rect b="b" l="l" r="r" t="t"/>
            <a:pathLst>
              <a:path extrusionOk="0" h="64709" w="74792">
                <a:moveTo>
                  <a:pt x="74792" y="7195"/>
                </a:moveTo>
                <a:cubicBezTo>
                  <a:pt x="69372" y="-30"/>
                  <a:pt x="57698" y="10"/>
                  <a:pt x="48666" y="10"/>
                </a:cubicBezTo>
                <a:cubicBezTo>
                  <a:pt x="35725" y="10"/>
                  <a:pt x="20457" y="-96"/>
                  <a:pt x="10784" y="8501"/>
                </a:cubicBezTo>
                <a:cubicBezTo>
                  <a:pt x="5816" y="12916"/>
                  <a:pt x="1158" y="18888"/>
                  <a:pt x="334" y="25483"/>
                </a:cubicBezTo>
                <a:cubicBezTo>
                  <a:pt x="-1002" y="36172"/>
                  <a:pt x="3353" y="47200"/>
                  <a:pt x="8171" y="56834"/>
                </a:cubicBezTo>
                <a:cubicBezTo>
                  <a:pt x="14021" y="68532"/>
                  <a:pt x="36062" y="65383"/>
                  <a:pt x="47360" y="58793"/>
                </a:cubicBezTo>
                <a:cubicBezTo>
                  <a:pt x="63508" y="49374"/>
                  <a:pt x="72179" y="27195"/>
                  <a:pt x="72179" y="850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5" name="Google Shape;175;p15"/>
          <p:cNvSpPr/>
          <p:nvPr/>
        </p:nvSpPr>
        <p:spPr>
          <a:xfrm>
            <a:off x="5036636" y="3479925"/>
            <a:ext cx="2162025" cy="2927300"/>
          </a:xfrm>
          <a:custGeom>
            <a:rect b="b" l="l" r="r" t="t"/>
            <a:pathLst>
              <a:path extrusionOk="0" h="117092" w="86481">
                <a:moveTo>
                  <a:pt x="81346" y="16251"/>
                </a:moveTo>
                <a:cubicBezTo>
                  <a:pt x="71840" y="4369"/>
                  <a:pt x="52870" y="-2951"/>
                  <a:pt x="38238" y="1229"/>
                </a:cubicBezTo>
                <a:cubicBezTo>
                  <a:pt x="29406" y="3752"/>
                  <a:pt x="20605" y="8542"/>
                  <a:pt x="14725" y="15598"/>
                </a:cubicBezTo>
                <a:cubicBezTo>
                  <a:pt x="7993" y="23676"/>
                  <a:pt x="1517" y="33231"/>
                  <a:pt x="356" y="43683"/>
                </a:cubicBezTo>
                <a:cubicBezTo>
                  <a:pt x="-874" y="54752"/>
                  <a:pt x="2044" y="65894"/>
                  <a:pt x="2969" y="76993"/>
                </a:cubicBezTo>
                <a:cubicBezTo>
                  <a:pt x="3664" y="85340"/>
                  <a:pt x="4586" y="93760"/>
                  <a:pt x="6888" y="101813"/>
                </a:cubicBezTo>
                <a:cubicBezTo>
                  <a:pt x="8067" y="105936"/>
                  <a:pt x="8436" y="111362"/>
                  <a:pt x="12113" y="113569"/>
                </a:cubicBezTo>
                <a:cubicBezTo>
                  <a:pt x="19267" y="117864"/>
                  <a:pt x="28588" y="116835"/>
                  <a:pt x="36932" y="116835"/>
                </a:cubicBezTo>
                <a:cubicBezTo>
                  <a:pt x="45523" y="116835"/>
                  <a:pt x="55038" y="117335"/>
                  <a:pt x="62405" y="112916"/>
                </a:cubicBezTo>
                <a:cubicBezTo>
                  <a:pt x="77418" y="103911"/>
                  <a:pt x="79033" y="81283"/>
                  <a:pt x="81346" y="63930"/>
                </a:cubicBezTo>
                <a:cubicBezTo>
                  <a:pt x="83475" y="47959"/>
                  <a:pt x="92086" y="26991"/>
                  <a:pt x="80693" y="15598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6" name="Google Shape;176;p15"/>
          <p:cNvSpPr/>
          <p:nvPr/>
        </p:nvSpPr>
        <p:spPr>
          <a:xfrm>
            <a:off x="5784122" y="6834200"/>
            <a:ext cx="284625" cy="287200"/>
          </a:xfrm>
          <a:custGeom>
            <a:rect b="b" l="l" r="r" t="t"/>
            <a:pathLst>
              <a:path extrusionOk="0" h="11488" w="11385">
                <a:moveTo>
                  <a:pt x="5427" y="381"/>
                </a:moveTo>
                <a:cubicBezTo>
                  <a:pt x="2933" y="-1282"/>
                  <a:pt x="-536" y="4689"/>
                  <a:pt x="93" y="7620"/>
                </a:cubicBezTo>
                <a:cubicBezTo>
                  <a:pt x="683" y="10369"/>
                  <a:pt x="5020" y="12048"/>
                  <a:pt x="7713" y="11239"/>
                </a:cubicBezTo>
                <a:cubicBezTo>
                  <a:pt x="9999" y="10553"/>
                  <a:pt x="11979" y="7188"/>
                  <a:pt x="11142" y="4953"/>
                </a:cubicBezTo>
                <a:cubicBezTo>
                  <a:pt x="10116" y="2215"/>
                  <a:pt x="6827" y="0"/>
                  <a:pt x="3903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Google Shape;177;p15"/>
          <p:cNvSpPr/>
          <p:nvPr/>
        </p:nvSpPr>
        <p:spPr>
          <a:xfrm>
            <a:off x="6258748" y="7572797"/>
            <a:ext cx="298075" cy="306925"/>
          </a:xfrm>
          <a:custGeom>
            <a:rect b="b" l="l" r="r" t="t"/>
            <a:pathLst>
              <a:path extrusionOk="0" h="12277" w="11923">
                <a:moveTo>
                  <a:pt x="8449" y="348"/>
                </a:moveTo>
                <a:cubicBezTo>
                  <a:pt x="6093" y="11"/>
                  <a:pt x="2887" y="-368"/>
                  <a:pt x="1400" y="1491"/>
                </a:cubicBezTo>
                <a:cubicBezTo>
                  <a:pt x="-712" y="4131"/>
                  <a:pt x="-315" y="9511"/>
                  <a:pt x="2353" y="11587"/>
                </a:cubicBezTo>
                <a:cubicBezTo>
                  <a:pt x="5065" y="13698"/>
                  <a:pt x="10512" y="10436"/>
                  <a:pt x="11687" y="7206"/>
                </a:cubicBezTo>
                <a:cubicBezTo>
                  <a:pt x="12473" y="5044"/>
                  <a:pt x="10750" y="1110"/>
                  <a:pt x="8449" y="111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Google Shape;178;p15"/>
          <p:cNvSpPr/>
          <p:nvPr/>
        </p:nvSpPr>
        <p:spPr>
          <a:xfrm>
            <a:off x="5909747" y="7949053"/>
            <a:ext cx="430725" cy="490675"/>
          </a:xfrm>
          <a:custGeom>
            <a:rect b="b" l="l" r="r" t="t"/>
            <a:pathLst>
              <a:path extrusionOk="0" h="19627" w="17229">
                <a:moveTo>
                  <a:pt x="17229" y="4745"/>
                </a:moveTo>
                <a:cubicBezTo>
                  <a:pt x="13459" y="1603"/>
                  <a:pt x="4946" y="-2311"/>
                  <a:pt x="2751" y="2078"/>
                </a:cubicBezTo>
                <a:cubicBezTo>
                  <a:pt x="309" y="6962"/>
                  <a:pt x="-1793" y="15432"/>
                  <a:pt x="2751" y="18461"/>
                </a:cubicBezTo>
                <a:cubicBezTo>
                  <a:pt x="5287" y="20152"/>
                  <a:pt x="9169" y="19824"/>
                  <a:pt x="11895" y="18461"/>
                </a:cubicBezTo>
                <a:cubicBezTo>
                  <a:pt x="16552" y="16132"/>
                  <a:pt x="18212" y="7553"/>
                  <a:pt x="15324" y="3221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