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3"/>
    <p:sldId id="262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6" r:id="rId13"/>
    <p:sldId id="270" r:id="rId14"/>
    <p:sldId id="271" r:id="rId15"/>
    <p:sldId id="272" r:id="rId16"/>
    <p:sldId id="274" r:id="rId17"/>
    <p:sldId id="275" r:id="rId18"/>
    <p:sldId id="371" r:id="rId19"/>
    <p:sldId id="278" r:id="rId20"/>
    <p:sldId id="277" r:id="rId21"/>
    <p:sldId id="279" r:id="rId22"/>
    <p:sldId id="290" r:id="rId23"/>
    <p:sldId id="291" r:id="rId24"/>
    <p:sldId id="334" r:id="rId25"/>
    <p:sldId id="335" r:id="rId26"/>
    <p:sldId id="292" r:id="rId27"/>
    <p:sldId id="305" r:id="rId28"/>
    <p:sldId id="333" r:id="rId30"/>
    <p:sldId id="300" r:id="rId31"/>
    <p:sldId id="281" r:id="rId32"/>
    <p:sldId id="349" r:id="rId33"/>
    <p:sldId id="301" r:id="rId34"/>
    <p:sldId id="302" r:id="rId35"/>
    <p:sldId id="303" r:id="rId36"/>
    <p:sldId id="304" r:id="rId37"/>
    <p:sldId id="350" r:id="rId38"/>
    <p:sldId id="336" r:id="rId39"/>
    <p:sldId id="309" r:id="rId40"/>
    <p:sldId id="351" r:id="rId41"/>
    <p:sldId id="352" r:id="rId42"/>
    <p:sldId id="353" r:id="rId43"/>
    <p:sldId id="312" r:id="rId44"/>
    <p:sldId id="337" r:id="rId45"/>
    <p:sldId id="338" r:id="rId46"/>
    <p:sldId id="340" r:id="rId47"/>
    <p:sldId id="341" r:id="rId48"/>
    <p:sldId id="342" r:id="rId49"/>
    <p:sldId id="343" r:id="rId50"/>
    <p:sldId id="347" r:id="rId51"/>
    <p:sldId id="354" r:id="rId52"/>
    <p:sldId id="372" r:id="rId53"/>
    <p:sldId id="280" r:id="rId54"/>
    <p:sldId id="306" r:id="rId55"/>
    <p:sldId id="307" r:id="rId56"/>
    <p:sldId id="323" r:id="rId57"/>
    <p:sldId id="330" r:id="rId58"/>
    <p:sldId id="332" r:id="rId59"/>
    <p:sldId id="374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3" r:id="rId74"/>
    <p:sldId id="370" r:id="rId75"/>
    <p:sldId id="348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C SYSTEM" initials="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>
        <p:scale>
          <a:sx n="68" d="100"/>
          <a:sy n="68" d="100"/>
        </p:scale>
        <p:origin x="-200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commentAuthors" Target="commentAuthors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18FED-9138-438F-B681-B954CA1121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740EE-2C5A-4720-9402-201051D4E8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Forward</a:t>
            </a:r>
            <a:r>
              <a:rPr lang="zh-CN" altLang="en-US" dirty="0" smtClean="0"/>
              <a:t>动作，相当于打</a:t>
            </a:r>
            <a:r>
              <a:rPr lang="en-US" altLang="zh-CN" dirty="0" smtClean="0"/>
              <a:t>10086</a:t>
            </a:r>
            <a:r>
              <a:rPr lang="zh-CN" altLang="en-US" dirty="0" smtClean="0"/>
              <a:t>时，一个客服转另一人客服，都是在服务器端的跳转。</a:t>
            </a:r>
            <a:endParaRPr lang="en-US" altLang="zh-CN" dirty="0" smtClean="0"/>
          </a:p>
          <a:p>
            <a:r>
              <a:rPr lang="en-US" altLang="zh-CN" dirty="0" err="1" smtClean="0"/>
              <a:t>Sendredirect</a:t>
            </a:r>
            <a:r>
              <a:rPr lang="zh-CN" altLang="en-US" dirty="0" smtClean="0"/>
              <a:t>相当于向一个部门提交请求，客服提供给你一个电话，你需要再打另一个电话，得到另一个答复。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740EE-2C5A-4720-9402-201051D4E8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rcRect/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anose="020B0604020202020204" pitchFamily="34" charset="0"/>
              <a:buChar char="•"/>
              <a:defRPr/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srcRect/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8427F20-3EF3-46E8-AF56-3C40254C0C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8EA916D-C94E-45DD-8002-3545F5D0D4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mk:@MSITStore:E:\&#36213;&#33721;&#30456;&#20851;\web&#25216;&#26415;\J2EE_6.0_API&#33521;&#25991;&#29256;.chm::/j2ee6/api/javax/servlet/http/HttpServletRequest.html#getHeaders(java.lang.String)" TargetMode="External"/><Relationship Id="rId2" Type="http://schemas.openxmlformats.org/officeDocument/2006/relationships/hyperlink" Target="mk:@MSITStore:E:\&#36213;&#33721;&#30456;&#20851;\web&#25216;&#26415;\J2EE_6.0_API&#33521;&#25991;&#29256;.chm::/j2ee6/api/javax/servlet/http/HttpServletRequest.html#getHeaderNames()" TargetMode="External"/><Relationship Id="rId1" Type="http://schemas.openxmlformats.org/officeDocument/2006/relationships/hyperlink" Target="mk:@MSITStore:E:\&#36213;&#33721;&#30456;&#20851;\web&#25216;&#26415;\J2EE_6.0_API&#33521;&#25991;&#29256;.chm::/j2ee6/api/javax/servlet/http/HttpServletRequest.html#getDateHeader(java.lang.String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42.xml"/><Relationship Id="rId3" Type="http://schemas.openxmlformats.org/officeDocument/2006/relationships/slide" Target="slide31.xml"/><Relationship Id="rId2" Type="http://schemas.openxmlformats.org/officeDocument/2006/relationships/slide" Target="slide20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k:@MSITStore:E:\&#36213;&#33721;&#30456;&#20851;\2013&#19979;&#23398;&#26399;\web&#25216;&#26415;\&#30456;&#20851;&#25991;&#26723;\J2EE_6.0_API&#33521;&#25991;&#29256;.chm::/j2ee6/api/javax/servlet/ServletRequest.html#setCharacterEncoding(java.lang.String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58888" y="596900"/>
            <a:ext cx="7389812" cy="30464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3399"/>
                </a:solidFill>
              </a:rPr>
              <a:t>第</a:t>
            </a:r>
            <a:r>
              <a:rPr lang="en-US" altLang="zh-CN" b="1" dirty="0" smtClean="0">
                <a:solidFill>
                  <a:srgbClr val="003399"/>
                </a:solidFill>
              </a:rPr>
              <a:t>6</a:t>
            </a:r>
            <a:r>
              <a:rPr lang="zh-CN" altLang="en-US" b="1" dirty="0" smtClean="0">
                <a:solidFill>
                  <a:srgbClr val="003399"/>
                </a:solidFill>
              </a:rPr>
              <a:t>章   </a:t>
            </a:r>
            <a:r>
              <a:rPr lang="en-US" altLang="zh-CN" b="1" dirty="0" smtClean="0">
                <a:solidFill>
                  <a:srgbClr val="003399"/>
                </a:solidFill>
              </a:rPr>
              <a:t>JSP</a:t>
            </a:r>
            <a:r>
              <a:rPr lang="zh-CN" altLang="en-US" b="1" dirty="0" smtClean="0">
                <a:solidFill>
                  <a:srgbClr val="003399"/>
                </a:solidFill>
              </a:rPr>
              <a:t>内置对象</a:t>
            </a:r>
            <a:endParaRPr lang="zh-CN" altLang="en-US" b="1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23E9-FED9-4957-BFB7-76E8779AFA99}" type="datetime2">
              <a:rPr lang="zh-CN" altLang="en-US"/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616-316A-44AC-9FEE-3E6A4170A579}" type="slidenum">
              <a:rPr lang="en-US" altLang="zh-CN"/>
            </a:fld>
            <a:endParaRPr lang="en-US" altLang="zh-CN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4"/>
            <a:ext cx="8591550" cy="6238897"/>
          </a:xfrm>
        </p:spPr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getRemoteAddr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</a:t>
            </a:r>
            <a:r>
              <a:rPr lang="en-US" altLang="zh-CN" sz="2400" dirty="0">
                <a:solidFill>
                  <a:srgbClr val="000000"/>
                </a:solidFill>
              </a:rPr>
              <a:t>IP</a:t>
            </a:r>
            <a:r>
              <a:rPr lang="zh-CN" altLang="en-US" sz="2400" dirty="0">
                <a:solidFill>
                  <a:srgbClr val="000000"/>
                </a:solidFill>
              </a:rPr>
              <a:t>地址。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getRemoteHost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用于获取客户端名字。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getSession</a:t>
            </a:r>
            <a:r>
              <a:rPr lang="en-US" altLang="zh-CN" sz="2400" dirty="0">
                <a:solidFill>
                  <a:srgbClr val="FF0000"/>
                </a:solidFill>
              </a:rPr>
              <a:t>([Boolean create])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用于返回和请求相关的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</a:rPr>
              <a:t>参数是可选的。当有参数</a:t>
            </a:r>
            <a:r>
              <a:rPr lang="en-US" altLang="zh-CN" sz="2400" dirty="0">
                <a:solidFill>
                  <a:srgbClr val="000000"/>
                </a:solidFill>
              </a:rPr>
              <a:t>create</a:t>
            </a:r>
            <a:r>
              <a:rPr lang="zh-CN" altLang="en-US" sz="2400" dirty="0">
                <a:solidFill>
                  <a:srgbClr val="000000"/>
                </a:solidFill>
              </a:rPr>
              <a:t>且这个参数值为</a:t>
            </a:r>
            <a:r>
              <a:rPr lang="en-US" altLang="zh-CN" sz="2400" dirty="0">
                <a:solidFill>
                  <a:srgbClr val="000000"/>
                </a:solidFill>
              </a:rPr>
              <a:t>true</a:t>
            </a:r>
            <a:r>
              <a:rPr lang="zh-CN" altLang="en-US" sz="2400" dirty="0">
                <a:solidFill>
                  <a:srgbClr val="000000"/>
                </a:solidFill>
              </a:rPr>
              <a:t>时，如果客户端还没有创建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，那么将创建一个新的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getServerName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用于获取服务器的名字。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getServletPath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用于获取客户端所请求的脚本文件的文件路径。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getServerPort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用于获取服务器的端口号。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removeAttribute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用于删除请求中的一个属性。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setAttribute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name, </a:t>
            </a:r>
            <a:r>
              <a:rPr lang="en-US" altLang="zh-CN" sz="2400" dirty="0" err="1">
                <a:solidFill>
                  <a:srgbClr val="FF0000"/>
                </a:solidFill>
              </a:rPr>
              <a:t>java.lang.Object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obj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：用于设置</a:t>
            </a:r>
            <a:r>
              <a:rPr lang="en-US" altLang="zh-CN" sz="2400" dirty="0">
                <a:solidFill>
                  <a:srgbClr val="000000"/>
                </a:solidFill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</a:rPr>
              <a:t>的参数值。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/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String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</a:t>
            </a:r>
            <a:r>
              <a:rPr lang="en-US" altLang="zh-CN" sz="2400" dirty="0" smtClean="0">
                <a:solidFill>
                  <a:srgbClr val="FF0000"/>
                </a:solidFill>
              </a:rPr>
              <a:t>(String name)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用表单和超链接、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jsp:param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传递参数的时候，使用</a:t>
            </a:r>
            <a:r>
              <a:rPr lang="en-US" altLang="zh-CN" sz="2400" dirty="0" err="1" smtClean="0"/>
              <a:t>getParameter</a:t>
            </a:r>
            <a:r>
              <a:rPr lang="en-US" altLang="zh-CN" sz="2400" dirty="0" smtClean="0"/>
              <a:t>(String name)</a:t>
            </a:r>
            <a:r>
              <a:rPr lang="zh-CN" altLang="en-US" sz="2400" dirty="0" smtClean="0"/>
              <a:t>接收传递的参数。</a:t>
            </a:r>
            <a:endParaRPr lang="zh-CN" altLang="en-US" sz="2400" dirty="0" smtClean="0"/>
          </a:p>
          <a:p>
            <a:r>
              <a:rPr lang="zh-CN" altLang="en-US" sz="2400" dirty="0" smtClean="0"/>
              <a:t>返回给定参数的值，当传递给此方法的参数名没有实际参数与之对应时，返回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getParameter</a:t>
            </a:r>
            <a:r>
              <a:rPr lang="en-US" altLang="zh-CN" sz="2400" dirty="0" smtClean="0"/>
              <a:t>(String name)</a:t>
            </a:r>
            <a:r>
              <a:rPr lang="zh-CN" altLang="en-US" sz="2400" dirty="0" smtClean="0"/>
              <a:t>取得的值都是字符串类型，需要转换为需要的类型。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2. String []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getParameterValues</a:t>
            </a:r>
            <a:r>
              <a:rPr lang="en-US" altLang="zh-CN" sz="2400" dirty="0" smtClean="0">
                <a:solidFill>
                  <a:srgbClr val="FF0000"/>
                </a:solidFill>
              </a:rPr>
              <a:t>(String name)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getParameterValues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能够取出变量的多个值。返回值类型： 字符串数组 </a:t>
            </a:r>
            <a:r>
              <a:rPr lang="en-US" altLang="zh-CN" sz="2400" dirty="0" smtClean="0"/>
              <a:t>String[]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能够取出变量的多个值，主要用于获取复选框的值或是下拉列表带</a:t>
            </a:r>
            <a:r>
              <a:rPr lang="en-US" altLang="zh-CN" sz="2400" dirty="0" smtClean="0"/>
              <a:t>multiple</a:t>
            </a:r>
            <a:r>
              <a:rPr lang="zh-CN" altLang="en-US" sz="2400" dirty="0" smtClean="0"/>
              <a:t>属性的值。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3. Enumeration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getParameterNames</a:t>
            </a:r>
            <a:r>
              <a:rPr lang="en-US" altLang="zh-CN" sz="2400" dirty="0" smtClean="0">
                <a:solidFill>
                  <a:srgbClr val="FF0000"/>
                </a:solidFill>
              </a:rPr>
              <a:t>(  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返回值类型：枚举类型</a:t>
            </a:r>
            <a:r>
              <a:rPr lang="en-US" altLang="zh-CN" sz="2400" dirty="0" smtClean="0"/>
              <a:t>Enumeration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400" dirty="0" smtClean="0"/>
              <a:t>得到客户端提交的所有参数的名称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500175"/>
            <a:ext cx="8229600" cy="22145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dirty="0" smtClean="0"/>
              <a:t>&lt;!--Requestdemo1.html</a:t>
            </a:r>
            <a:r>
              <a:rPr lang="en-US" altLang="zh-CN" sz="2000" dirty="0" smtClean="0">
                <a:sym typeface="Wingdings" panose="05000000000000000000" pitchFamily="2" charset="2"/>
              </a:rPr>
              <a:t>--&gt;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&lt;form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myform</a:t>
            </a:r>
            <a:r>
              <a:rPr lang="en-US" altLang="zh-CN" sz="2000" i="1" dirty="0" smtClean="0"/>
              <a:t>" action="requestdemo1.jsp" method="post"&gt;</a:t>
            </a:r>
            <a:endParaRPr lang="en-US" altLang="zh-CN" sz="2000" i="1" dirty="0" smtClean="0"/>
          </a:p>
          <a:p>
            <a:pPr>
              <a:buNone/>
            </a:pPr>
            <a:r>
              <a:rPr lang="zh-CN" altLang="en-US" sz="2000" dirty="0" smtClean="0"/>
              <a:t>  请输入信息</a:t>
            </a:r>
            <a:r>
              <a:rPr lang="en-US" altLang="zh-CN" sz="2000" dirty="0" smtClean="0"/>
              <a:t>:&lt;input type=</a:t>
            </a:r>
            <a:r>
              <a:rPr lang="en-US" altLang="zh-CN" sz="2000" i="1" dirty="0" smtClean="0"/>
              <a:t>"text" name="info" /&gt;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"submit" value="</a:t>
            </a:r>
            <a:r>
              <a:rPr lang="zh-CN" altLang="en-US" sz="2000" i="1" dirty="0" smtClean="0"/>
              <a:t>提交</a:t>
            </a:r>
            <a:r>
              <a:rPr lang="en-US" altLang="zh-CN" sz="2000" i="1" dirty="0" smtClean="0"/>
              <a:t>"/&gt;</a:t>
            </a:r>
            <a:endParaRPr lang="en-US" altLang="zh-CN" sz="2000" i="1" dirty="0" smtClean="0"/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  &lt;/form&gt;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err="1" smtClean="0"/>
              <a:t>request.getParameter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428596" y="4357694"/>
            <a:ext cx="835824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&lt;!--Requestdemo1.jsp</a:t>
            </a:r>
            <a:r>
              <a:rPr lang="en-US" altLang="zh-CN" dirty="0" smtClean="0">
                <a:sym typeface="Wingdings" panose="05000000000000000000" pitchFamily="2" charset="2"/>
              </a:rPr>
              <a:t>--&gt;</a:t>
            </a:r>
            <a:endParaRPr lang="en-US" altLang="zh-CN" dirty="0" smtClean="0"/>
          </a:p>
          <a:p>
            <a:r>
              <a:rPr lang="zh-CN" altLang="en-US" dirty="0" smtClean="0"/>
              <a:t> 这是信息接收页面！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&lt;%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    String info=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request.getParameter</a:t>
            </a:r>
            <a:r>
              <a:rPr lang="en-US" altLang="zh-CN" dirty="0" smtClean="0"/>
              <a:t>("info");     %&gt;</a:t>
            </a:r>
            <a:endParaRPr lang="en-US" altLang="zh-CN" dirty="0" smtClean="0"/>
          </a:p>
          <a:p>
            <a:r>
              <a:rPr lang="zh-CN" altLang="en-US" dirty="0" smtClean="0"/>
              <a:t>           输入的内容为：</a:t>
            </a:r>
            <a:r>
              <a:rPr lang="en-US" altLang="zh-CN" dirty="0" smtClean="0"/>
              <a:t>&lt;%=info %&gt;</a:t>
            </a:r>
            <a:endParaRPr lang="zh-CN" altLang="en-US" dirty="0"/>
          </a:p>
        </p:txBody>
      </p:sp>
      <p:sp>
        <p:nvSpPr>
          <p:cNvPr id="9" name="上下箭头 8"/>
          <p:cNvSpPr/>
          <p:nvPr/>
        </p:nvSpPr>
        <p:spPr>
          <a:xfrm rot="562145">
            <a:off x="5228574" y="2782080"/>
            <a:ext cx="152146" cy="2453011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&lt;%</a:t>
            </a:r>
            <a:r>
              <a:rPr lang="en-US" altLang="zh-CN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dirty="0" smtClean="0">
                <a:solidFill>
                  <a:srgbClr val="FF0000"/>
                </a:solidFill>
              </a:rPr>
              <a:t>(“utf-8");%&gt;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浏览器默认的编码是</a:t>
            </a:r>
            <a:r>
              <a:rPr lang="en-US" altLang="zh-CN" dirty="0" smtClean="0"/>
              <a:t>ISO-8859-1</a:t>
            </a:r>
            <a:r>
              <a:rPr lang="zh-CN" altLang="en-US" dirty="0" smtClean="0"/>
              <a:t>编码，中文是</a:t>
            </a:r>
            <a:r>
              <a:rPr lang="en-US" altLang="zh-CN" dirty="0" smtClean="0"/>
              <a:t>GBK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GB2312</a:t>
            </a:r>
            <a:r>
              <a:rPr lang="zh-CN" altLang="en-US" dirty="0" smtClean="0"/>
              <a:t>，所以造成乱码。</a:t>
            </a:r>
            <a:endParaRPr lang="en-US" altLang="zh-CN" dirty="0" smtClean="0"/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开发中存在的三种编码：</a:t>
            </a:r>
            <a:endParaRPr lang="en-US" altLang="zh-CN" dirty="0" smtClean="0"/>
          </a:p>
          <a:p>
            <a:pPr marL="850265" lvl="1" indent="-457200">
              <a:buFont typeface="+mj-lt"/>
              <a:buAutoNum type="arabicPeriod"/>
            </a:pPr>
            <a:r>
              <a:rPr lang="en-US" altLang="zh-CN" dirty="0" smtClean="0"/>
              <a:t>JSP</a:t>
            </a:r>
            <a:r>
              <a:rPr lang="zh-CN" altLang="en-US" dirty="0" smtClean="0"/>
              <a:t>页面编码，通过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指令中的</a:t>
            </a:r>
            <a:r>
              <a:rPr lang="en-US" altLang="zh-CN" dirty="0" err="1" smtClean="0"/>
              <a:t>contentType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pageEncoding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850265" lvl="1" indent="-457200">
              <a:buFont typeface="+mj-lt"/>
              <a:buAutoNum type="arabicPeriod"/>
            </a:pPr>
            <a:r>
              <a:rPr lang="zh-CN" altLang="en-US" dirty="0" smtClean="0"/>
              <a:t>浏览器默认的编码：</a:t>
            </a:r>
            <a:r>
              <a:rPr lang="en-US" altLang="zh-CN" dirty="0" smtClean="0"/>
              <a:t>ISO-8859-1</a:t>
            </a:r>
            <a:endParaRPr lang="en-US" altLang="zh-CN" dirty="0" smtClean="0"/>
          </a:p>
          <a:p>
            <a:pPr marL="850265" lvl="1" indent="-457200">
              <a:buFont typeface="+mj-lt"/>
              <a:buAutoNum type="arabicPeriod"/>
            </a:pPr>
            <a:r>
              <a:rPr lang="en-US" altLang="zh-CN" dirty="0" smtClean="0"/>
              <a:t>Tomcat</a:t>
            </a:r>
            <a:r>
              <a:rPr lang="zh-CN" altLang="en-US" dirty="0" smtClean="0"/>
              <a:t>中的页面属性：</a:t>
            </a:r>
            <a:r>
              <a:rPr lang="en-US" altLang="zh-CN" dirty="0" smtClean="0"/>
              <a:t>ISO-8859-1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乱码问题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8575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2000" dirty="0" smtClean="0"/>
              <a:t>&lt;!—Requestdemo2.html</a:t>
            </a:r>
            <a:r>
              <a:rPr lang="en-US" altLang="zh-CN" sz="2000" dirty="0" smtClean="0">
                <a:sym typeface="Wingdings" panose="05000000000000000000" pitchFamily="2" charset="2"/>
              </a:rPr>
              <a:t>--&gt;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&lt;form name=</a:t>
            </a:r>
            <a:r>
              <a:rPr lang="en-US" altLang="zh-CN" sz="2000" i="1" dirty="0" smtClean="0"/>
              <a:t>"</a:t>
            </a:r>
            <a:r>
              <a:rPr lang="en-US" altLang="zh-CN" sz="2000" i="1" dirty="0" err="1" smtClean="0"/>
              <a:t>myform</a:t>
            </a:r>
            <a:r>
              <a:rPr lang="en-US" altLang="zh-CN" sz="2000" i="1" dirty="0" smtClean="0"/>
              <a:t>" action="requestdemo2.jsp" method="post"&gt;</a:t>
            </a:r>
            <a:endParaRPr lang="en-US" altLang="zh-CN" sz="2000" i="1" dirty="0" smtClean="0"/>
          </a:p>
          <a:p>
            <a:pPr>
              <a:buNone/>
            </a:pPr>
            <a:r>
              <a:rPr lang="zh-CN" altLang="en-US" sz="2000" dirty="0" smtClean="0"/>
              <a:t>姓名</a:t>
            </a:r>
            <a:r>
              <a:rPr lang="en-US" altLang="zh-CN" sz="2000" dirty="0" smtClean="0"/>
              <a:t>:&lt;input type=</a:t>
            </a:r>
            <a:r>
              <a:rPr lang="en-US" altLang="zh-CN" sz="2000" i="1" dirty="0" smtClean="0"/>
              <a:t>"text" name="name" /&gt; 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兴趣：唱歌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唱歌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跳舞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跳舞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游泳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游泳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  <a:endParaRPr lang="en-US" altLang="zh-CN" sz="2000" i="1" dirty="0" smtClean="0"/>
          </a:p>
          <a:p>
            <a:pPr>
              <a:buNone/>
            </a:pPr>
            <a:r>
              <a:rPr lang="zh-CN" altLang="en-US" sz="2000" dirty="0" smtClean="0"/>
              <a:t>     阅读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阅读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"&gt; 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聊天</a:t>
            </a:r>
            <a:r>
              <a:rPr lang="en-US" altLang="zh-CN" sz="2000" dirty="0" smtClean="0"/>
              <a:t>&lt;input type=</a:t>
            </a:r>
            <a:r>
              <a:rPr lang="en-US" altLang="zh-CN" sz="2000" i="1" dirty="0" smtClean="0"/>
              <a:t>"checkbox" value="</a:t>
            </a:r>
            <a:r>
              <a:rPr lang="zh-CN" altLang="en-US" sz="2000" i="1" dirty="0" smtClean="0"/>
              <a:t>聊天</a:t>
            </a:r>
            <a:r>
              <a:rPr lang="en-US" altLang="zh-CN" sz="2000" i="1" dirty="0" smtClean="0"/>
              <a:t>" name="</a:t>
            </a:r>
            <a:r>
              <a:rPr lang="en-US" altLang="zh-CN" sz="2000" i="1" dirty="0" err="1" smtClean="0"/>
              <a:t>ints</a:t>
            </a:r>
            <a:r>
              <a:rPr lang="en-US" altLang="zh-CN" sz="2000" i="1" dirty="0" smtClean="0"/>
              <a:t>" checked&gt; 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"submit" value="</a:t>
            </a:r>
            <a:r>
              <a:rPr lang="zh-CN" altLang="en-US" sz="2000" i="1" dirty="0" smtClean="0"/>
              <a:t>提交</a:t>
            </a:r>
            <a:r>
              <a:rPr lang="en-US" altLang="zh-CN" sz="2000" i="1" dirty="0" smtClean="0"/>
              <a:t>"/&gt;</a:t>
            </a:r>
            <a:endParaRPr lang="en-US" altLang="zh-CN" sz="2000" i="1" dirty="0" smtClean="0"/>
          </a:p>
          <a:p>
            <a:pPr>
              <a:buNone/>
            </a:pPr>
            <a:r>
              <a:rPr lang="en-US" altLang="zh-CN" sz="2000" dirty="0" smtClean="0"/>
              <a:t>  &lt;input type=</a:t>
            </a:r>
            <a:r>
              <a:rPr lang="en-US" altLang="zh-CN" sz="2000" i="1" dirty="0" smtClean="0"/>
              <a:t>"reset" value="</a:t>
            </a:r>
            <a:r>
              <a:rPr lang="zh-CN" altLang="en-US" sz="2000" i="1" dirty="0" smtClean="0"/>
              <a:t>重置</a:t>
            </a:r>
            <a:r>
              <a:rPr lang="en-US" altLang="zh-CN" sz="2000" i="1" dirty="0" smtClean="0"/>
              <a:t>"/&gt;</a:t>
            </a:r>
            <a:endParaRPr lang="en-US" altLang="zh-CN" sz="2000" i="1" dirty="0" smtClean="0"/>
          </a:p>
          <a:p>
            <a:pPr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  &lt;/form&gt;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dirty="0" err="1" smtClean="0"/>
              <a:t>request.getParameterValues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357158" y="4143380"/>
            <a:ext cx="8358246" cy="2492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/>
              <a:t>&lt;!—Requestdemo2.jsp</a:t>
            </a:r>
            <a:r>
              <a:rPr lang="en-US" altLang="zh-CN" sz="1200" dirty="0" smtClean="0">
                <a:sym typeface="Wingdings" panose="05000000000000000000" pitchFamily="2" charset="2"/>
              </a:rPr>
              <a:t>--&gt;</a:t>
            </a:r>
            <a:endParaRPr lang="en-US" altLang="zh-CN" sz="1200" dirty="0" smtClean="0"/>
          </a:p>
          <a:p>
            <a:r>
              <a:rPr lang="en-US" altLang="zh-CN" sz="1200" dirty="0" smtClean="0"/>
              <a:t>&lt;%</a:t>
            </a:r>
            <a:r>
              <a:rPr lang="en-US" altLang="zh-CN" sz="1200" dirty="0" err="1" smtClean="0"/>
              <a:t>request.setCharacterEncoding</a:t>
            </a:r>
            <a:r>
              <a:rPr lang="en-US" altLang="zh-CN" sz="1200" dirty="0" smtClean="0"/>
              <a:t>("GBK");%&gt;</a:t>
            </a:r>
            <a:endParaRPr lang="en-US" altLang="zh-CN" sz="1200" dirty="0" smtClean="0"/>
          </a:p>
          <a:p>
            <a:r>
              <a:rPr lang="zh-CN" altLang="en-US" sz="1200" dirty="0" smtClean="0"/>
              <a:t>    </a:t>
            </a:r>
            <a:r>
              <a:rPr lang="en-US" altLang="zh-CN" sz="1200" dirty="0" smtClean="0"/>
              <a:t>&lt;%</a:t>
            </a:r>
            <a:r>
              <a:rPr lang="zh-CN" altLang="en-US" sz="1200" dirty="0" smtClean="0"/>
              <a:t> </a:t>
            </a:r>
            <a:endParaRPr lang="zh-CN" altLang="en-US" sz="1200" dirty="0" smtClean="0"/>
          </a:p>
          <a:p>
            <a:r>
              <a:rPr lang="en-US" altLang="zh-CN" sz="1200" dirty="0" smtClean="0"/>
              <a:t>    String name=</a:t>
            </a:r>
            <a:r>
              <a:rPr lang="en-US" altLang="zh-CN" sz="1200" dirty="0" err="1" smtClean="0"/>
              <a:t>request.getParameter</a:t>
            </a:r>
            <a:r>
              <a:rPr lang="en-US" altLang="zh-CN" sz="1200" dirty="0" smtClean="0"/>
              <a:t>("name");    </a:t>
            </a:r>
            <a:endParaRPr lang="en-US" altLang="zh-CN" sz="1200" dirty="0" smtClean="0"/>
          </a:p>
          <a:p>
            <a:r>
              <a:rPr lang="en-US" altLang="zh-CN" sz="1200" dirty="0" smtClean="0"/>
              <a:t>    String 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[]=</a:t>
            </a:r>
            <a:r>
              <a:rPr lang="en-US" altLang="zh-CN" sz="1200" dirty="0" err="1" smtClean="0"/>
              <a:t>request.getParameterValues</a:t>
            </a:r>
            <a:r>
              <a:rPr lang="en-US" altLang="zh-CN" sz="1200" dirty="0" smtClean="0"/>
              <a:t>("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"); %&gt;</a:t>
            </a:r>
            <a:endParaRPr lang="en-US" altLang="zh-CN" sz="1200" dirty="0" smtClean="0"/>
          </a:p>
          <a:p>
            <a:r>
              <a:rPr lang="pt-BR" altLang="zh-CN" sz="1200" dirty="0" smtClean="0"/>
              <a:t>        &lt;h3&gt;</a:t>
            </a:r>
            <a:r>
              <a:rPr lang="zh-CN" altLang="pt-BR" sz="1200" dirty="0" smtClean="0"/>
              <a:t>姓名：</a:t>
            </a:r>
            <a:r>
              <a:rPr lang="pt-BR" altLang="zh-CN" sz="1200" dirty="0" smtClean="0"/>
              <a:t>&lt;/h3&gt;&lt;%=name %&gt;&lt;br&gt;</a:t>
            </a:r>
            <a:endParaRPr lang="pt-BR" altLang="zh-CN" sz="1200" dirty="0" smtClean="0"/>
          </a:p>
          <a:p>
            <a:r>
              <a:rPr lang="en-US" altLang="zh-CN" sz="1200" dirty="0" smtClean="0"/>
              <a:t>        &lt;h3&gt;</a:t>
            </a:r>
            <a:r>
              <a:rPr lang="zh-CN" altLang="en-US" sz="1200" dirty="0" smtClean="0"/>
              <a:t>兴趣：</a:t>
            </a:r>
            <a:r>
              <a:rPr lang="en-US" altLang="zh-CN" sz="1200" dirty="0" smtClean="0"/>
              <a:t>&lt;/h3&gt;</a:t>
            </a:r>
            <a:endParaRPr lang="en-US" altLang="zh-CN" sz="1200" dirty="0" smtClean="0"/>
          </a:p>
          <a:p>
            <a:r>
              <a:rPr lang="en-US" altLang="zh-CN" sz="1200" dirty="0" smtClean="0"/>
              <a:t>        &lt;%</a:t>
            </a:r>
            <a:r>
              <a:rPr lang="en-US" altLang="zh-CN" sz="1200" b="1" dirty="0" smtClean="0"/>
              <a:t>if(</a:t>
            </a:r>
            <a:r>
              <a:rPr lang="en-US" altLang="zh-CN" sz="1200" b="1" dirty="0" err="1" smtClean="0"/>
              <a:t>ints</a:t>
            </a:r>
            <a:r>
              <a:rPr lang="en-US" altLang="zh-CN" sz="1200" b="1" dirty="0" smtClean="0"/>
              <a:t>!=null){ %&gt;</a:t>
            </a:r>
            <a:endParaRPr lang="en-US" altLang="zh-CN" sz="1200" b="1" dirty="0" smtClean="0"/>
          </a:p>
          <a:p>
            <a:r>
              <a:rPr lang="en-US" altLang="zh-CN" sz="1200" dirty="0" smtClean="0"/>
              <a:t>        &lt;% </a:t>
            </a:r>
            <a:r>
              <a:rPr lang="en-US" altLang="zh-CN" sz="1200" b="1" dirty="0" smtClean="0"/>
              <a:t>for(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i</a:t>
            </a:r>
            <a:r>
              <a:rPr lang="en-US" altLang="zh-CN" sz="1200" b="1" dirty="0" smtClean="0"/>
              <a:t>=0;i&lt;</a:t>
            </a:r>
            <a:r>
              <a:rPr lang="en-US" altLang="zh-CN" sz="1200" b="1" dirty="0" err="1" smtClean="0"/>
              <a:t>ints.length;i</a:t>
            </a:r>
            <a:r>
              <a:rPr lang="en-US" altLang="zh-CN" sz="1200" b="1" dirty="0" smtClean="0"/>
              <a:t>++)</a:t>
            </a:r>
            <a:endParaRPr lang="en-US" altLang="zh-CN" sz="1200" b="1" dirty="0" smtClean="0"/>
          </a:p>
          <a:p>
            <a:r>
              <a:rPr lang="zh-CN" altLang="en-US" sz="1200" dirty="0" smtClean="0"/>
              <a:t>        </a:t>
            </a:r>
            <a:r>
              <a:rPr lang="en-US" altLang="zh-CN" sz="1200" dirty="0" smtClean="0"/>
              <a:t>{</a:t>
            </a:r>
            <a:endParaRPr lang="en-US" altLang="zh-CN" sz="1200" dirty="0" smtClean="0"/>
          </a:p>
          <a:p>
            <a:r>
              <a:rPr lang="zh-CN" altLang="en-US" sz="1200" dirty="0" smtClean="0"/>
              <a:t>         </a:t>
            </a:r>
            <a:r>
              <a:rPr lang="en-US" altLang="zh-CN" sz="1200" dirty="0" smtClean="0"/>
              <a:t>%&gt;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&lt;%=</a:t>
            </a:r>
            <a:r>
              <a:rPr lang="en-US" altLang="zh-CN" sz="1200" dirty="0" err="1" smtClean="0"/>
              <a:t>ints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 %&gt;</a:t>
            </a:r>
            <a:endParaRPr lang="en-US" altLang="zh-CN" sz="1200" dirty="0" smtClean="0"/>
          </a:p>
          <a:p>
            <a:r>
              <a:rPr lang="zh-CN" altLang="en-US" sz="1200" dirty="0" smtClean="0"/>
              <a:t>         </a:t>
            </a:r>
            <a:r>
              <a:rPr lang="en-US" altLang="zh-CN" sz="1200" dirty="0" smtClean="0"/>
              <a:t>&lt;%} }%&gt;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Requestdemo3.html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&lt;form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myform</a:t>
            </a:r>
            <a:r>
              <a:rPr lang="en-US" altLang="zh-CN" i="1" dirty="0" smtClean="0"/>
              <a:t>" action="requestdemo3.jsp" method="post"&gt;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name="name"/&gt;&lt;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dirty="0" smtClean="0"/>
              <a:t>性别 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男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"radio" checked="checked" value="</a:t>
            </a:r>
            <a:r>
              <a:rPr lang="zh-CN" altLang="en-US" i="1" dirty="0" smtClean="0"/>
              <a:t>男</a:t>
            </a:r>
            <a:r>
              <a:rPr lang="en-US" altLang="zh-CN" i="1" dirty="0" smtClean="0"/>
              <a:t>" name="sex"&gt;   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dirty="0" smtClean="0"/>
              <a:t>女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"radio" value="</a:t>
            </a:r>
            <a:r>
              <a:rPr lang="zh-CN" altLang="en-US" i="1" dirty="0" smtClean="0"/>
              <a:t>女</a:t>
            </a:r>
            <a:r>
              <a:rPr lang="en-US" altLang="zh-CN" i="1" dirty="0" smtClean="0"/>
              <a:t>" name="sex"&gt; 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r>
              <a:rPr lang="zh-CN" altLang="en-US" i="1" dirty="0" smtClean="0"/>
              <a:t>城市：</a:t>
            </a:r>
            <a:r>
              <a:rPr lang="en-US" altLang="zh-CN" i="1" dirty="0" smtClean="0"/>
              <a:t>&lt;select size="1" name="city"&gt;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&lt;option selected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北京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北京</a:t>
            </a:r>
            <a:r>
              <a:rPr lang="en-US" altLang="zh-CN" i="1" dirty="0" smtClean="0"/>
              <a:t>&lt;/option&gt;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上海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上海</a:t>
            </a:r>
            <a:r>
              <a:rPr lang="en-US" altLang="zh-CN" i="1" dirty="0" smtClean="0"/>
              <a:t>&lt;/option&gt;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杭州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杭州</a:t>
            </a:r>
            <a:r>
              <a:rPr lang="en-US" altLang="zh-CN" i="1" dirty="0" smtClean="0"/>
              <a:t>&lt;/option&gt;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&lt;option value=</a:t>
            </a:r>
            <a:r>
              <a:rPr lang="en-US" altLang="zh-CN" i="1" dirty="0" smtClean="0"/>
              <a:t>"</a:t>
            </a:r>
            <a:r>
              <a:rPr lang="zh-CN" altLang="en-US" i="1" dirty="0" smtClean="0"/>
              <a:t>天津</a:t>
            </a:r>
            <a:r>
              <a:rPr lang="en-US" altLang="zh-CN" i="1" dirty="0" smtClean="0"/>
              <a:t>"&gt;</a:t>
            </a:r>
            <a:r>
              <a:rPr lang="zh-CN" altLang="en-US" i="1" dirty="0" smtClean="0"/>
              <a:t>天津</a:t>
            </a:r>
            <a:r>
              <a:rPr lang="en-US" altLang="zh-CN" i="1" dirty="0" smtClean="0"/>
              <a:t>&lt;/option&gt;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&lt;/select&gt;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兴趣：    唱歌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唱歌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跳舞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跳舞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聊天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聊天</a:t>
            </a:r>
            <a:r>
              <a:rPr lang="en-US" altLang="zh-CN" i="1" dirty="0" smtClean="0"/>
              <a:t>"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dirty="0" smtClean="0"/>
              <a:t>  阅读 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"checkbox" value="</a:t>
            </a:r>
            <a:r>
              <a:rPr lang="zh-CN" altLang="en-US" i="1" dirty="0" smtClean="0"/>
              <a:t>阅读</a:t>
            </a:r>
            <a:r>
              <a:rPr lang="en-US" altLang="zh-CN" i="1" dirty="0" smtClean="0"/>
              <a:t>" checked name="**</a:t>
            </a:r>
            <a:r>
              <a:rPr lang="en-US" altLang="zh-CN" i="1" dirty="0" err="1" smtClean="0"/>
              <a:t>ints</a:t>
            </a:r>
            <a:r>
              <a:rPr lang="en-US" altLang="zh-CN" i="1" dirty="0" smtClean="0"/>
              <a:t>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/&gt;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dirty="0" smtClean="0"/>
              <a:t>  自我介绍</a:t>
            </a:r>
            <a:r>
              <a:rPr lang="en-US" altLang="zh-CN" dirty="0" smtClean="0"/>
              <a:t>:&lt;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"intro"&gt;&lt;/</a:t>
            </a:r>
            <a:r>
              <a:rPr lang="en-US" altLang="zh-CN" i="1" dirty="0" err="1" smtClean="0"/>
              <a:t>textarea</a:t>
            </a:r>
            <a:r>
              <a:rPr lang="en-US" altLang="zh-CN" i="1" dirty="0" smtClean="0"/>
              <a:t>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提交</a:t>
            </a:r>
            <a:r>
              <a:rPr lang="en-US" altLang="zh-CN" i="1" dirty="0" smtClean="0"/>
              <a:t>"&gt;&lt;input type="reset"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&lt;/form&gt;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7866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&lt;% </a:t>
            </a: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("GBK");%&gt;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&lt;% </a:t>
            </a:r>
            <a:r>
              <a:rPr lang="en-US" altLang="zh-CN" u="sng" dirty="0" smtClean="0"/>
              <a:t>Enumeration </a:t>
            </a:r>
            <a:r>
              <a:rPr lang="en-US" altLang="zh-CN" u="sng" dirty="0" err="1" smtClean="0"/>
              <a:t>enu</a:t>
            </a:r>
            <a:r>
              <a:rPr lang="en-US" altLang="zh-CN" u="sng" dirty="0" smtClean="0"/>
              <a:t>=</a:t>
            </a:r>
            <a:r>
              <a:rPr lang="en-US" altLang="zh-CN" u="sng" dirty="0" err="1" smtClean="0"/>
              <a:t>request.getParameterNames</a:t>
            </a:r>
            <a:r>
              <a:rPr lang="en-US" altLang="zh-CN" u="sng" dirty="0" smtClean="0"/>
              <a:t>(); %&gt;</a:t>
            </a:r>
            <a:endParaRPr lang="en-US" altLang="zh-CN" u="sng" dirty="0" smtClean="0"/>
          </a:p>
          <a:p>
            <a:pPr>
              <a:buNone/>
            </a:pPr>
            <a:r>
              <a:rPr lang="en-US" altLang="zh-CN" dirty="0" smtClean="0"/>
              <a:t>      &lt;table border=</a:t>
            </a:r>
            <a:r>
              <a:rPr lang="en-US" altLang="zh-CN" i="1" dirty="0" smtClean="0"/>
              <a:t>"1"&gt;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smtClean="0"/>
              <a:t>     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&lt;td&gt;</a:t>
            </a:r>
            <a:r>
              <a:rPr lang="zh-CN" altLang="en-US" dirty="0" smtClean="0"/>
              <a:t>参数名称</a:t>
            </a:r>
            <a:r>
              <a:rPr lang="en-US" altLang="zh-CN" dirty="0" smtClean="0"/>
              <a:t>&lt;/td&gt;&lt;td&gt;</a:t>
            </a:r>
            <a:r>
              <a:rPr lang="zh-CN" altLang="en-US" dirty="0" smtClean="0"/>
              <a:t>参数值</a:t>
            </a:r>
            <a:r>
              <a:rPr lang="en-US" altLang="zh-CN" dirty="0" smtClean="0"/>
              <a:t>&lt;/td&gt;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&lt;%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while(</a:t>
            </a:r>
            <a:r>
              <a:rPr lang="en-US" altLang="zh-CN" b="1" dirty="0" err="1" smtClean="0"/>
              <a:t>enu.hasMoreElements</a:t>
            </a:r>
            <a:r>
              <a:rPr lang="en-US" altLang="zh-CN" b="1" dirty="0" smtClean="0"/>
              <a:t>()){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   String 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=(String)</a:t>
            </a:r>
            <a:r>
              <a:rPr lang="en-US" altLang="zh-CN" dirty="0" err="1" smtClean="0"/>
              <a:t>enu.nextElement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&lt;td&gt;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&lt;%=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&lt;/td&gt;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&lt;td&gt;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&lt;%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&lt;/table&gt;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00694" y="22145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requestdemo3.jsp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394716"/>
            <a:ext cx="83582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b="1" dirty="0" smtClean="0"/>
              <a:t>if(</a:t>
            </a:r>
            <a:r>
              <a:rPr lang="en-US" altLang="zh-CN" b="1" dirty="0" err="1" smtClean="0"/>
              <a:t>paramName.startsWith</a:t>
            </a:r>
            <a:r>
              <a:rPr lang="en-US" altLang="zh-CN" b="1" dirty="0" smtClean="0"/>
              <a:t>("**"))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String </a:t>
            </a:r>
            <a:r>
              <a:rPr lang="en-US" altLang="zh-CN" dirty="0" err="1" smtClean="0"/>
              <a:t>paramValues</a:t>
            </a:r>
            <a:r>
              <a:rPr lang="en-US" altLang="zh-CN" dirty="0" smtClean="0"/>
              <a:t>[]=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dirty="0" err="1" smtClean="0"/>
              <a:t>request.getParameterValues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 err="1" smtClean="0"/>
              <a:t>paramValues.length;i</a:t>
            </a:r>
            <a:r>
              <a:rPr lang="en-US" altLang="zh-CN" b="1" dirty="0" smtClean="0"/>
              <a:t>++)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&lt;%=</a:t>
            </a:r>
            <a:r>
              <a:rPr lang="en-US" altLang="zh-CN" dirty="0" err="1" smtClean="0"/>
              <a:t>paramValues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]%&gt;</a:t>
            </a:r>
            <a:r>
              <a:rPr lang="zh-CN" altLang="en-US" dirty="0" smtClean="0"/>
              <a:t>、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b="1" dirty="0" smtClean="0"/>
              <a:t>else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String </a:t>
            </a:r>
            <a:r>
              <a:rPr lang="en-US" altLang="zh-CN" dirty="0" err="1" smtClean="0"/>
              <a:t>paramValue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paramName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&lt;%=</a:t>
            </a:r>
            <a:r>
              <a:rPr lang="en-US" altLang="zh-CN" dirty="0" err="1" smtClean="0"/>
              <a:t>paramValue</a:t>
            </a:r>
            <a:r>
              <a:rPr lang="en-US" altLang="zh-CN" dirty="0" smtClean="0"/>
              <a:t> %&gt;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&lt;%}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%&gt;</a:t>
            </a:r>
            <a:r>
              <a:rPr lang="zh-CN" altLang="en-US" dirty="0" smtClean="0"/>
              <a:t>  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&lt;/td&gt;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&lt;%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</a:t>
            </a:r>
            <a:r>
              <a:rPr lang="en-US" altLang="zh-CN" dirty="0" smtClean="0"/>
              <a:t>%&gt;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29322" y="221455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requestdemo3.jsp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</a:t>
            </a:r>
            <a:r>
              <a:rPr lang="en-US" b="1" dirty="0" err="1" smtClean="0">
                <a:hlinkClick r:id="rId1" action="ppaction://hlinkfile"/>
              </a:rPr>
              <a:t>getDateHeader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java.lang.String</a:t>
            </a:r>
            <a:r>
              <a:rPr lang="en-US" dirty="0" smtClean="0"/>
              <a:t> name)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java.util.Enumeration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&gt; </a:t>
            </a:r>
            <a:r>
              <a:rPr lang="en-US" b="1" dirty="0" err="1" smtClean="0">
                <a:hlinkClick r:id="rId2" action="ppaction://hlinkfile"/>
              </a:rPr>
              <a:t>getHeaderNames</a:t>
            </a:r>
            <a:r>
              <a:rPr lang="en-US" dirty="0" smtClean="0"/>
              <a:t>() 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dirty="0" err="1" smtClean="0"/>
              <a:t>java.util.Enumeration</a:t>
            </a:r>
            <a:r>
              <a:rPr lang="en-US" dirty="0" smtClean="0"/>
              <a:t>&lt;</a:t>
            </a:r>
            <a:r>
              <a:rPr lang="en-US" dirty="0" err="1" smtClean="0"/>
              <a:t>java.lang.String</a:t>
            </a:r>
            <a:r>
              <a:rPr lang="en-US" dirty="0" smtClean="0"/>
              <a:t>&gt; </a:t>
            </a:r>
            <a:r>
              <a:rPr lang="en-US" b="1" dirty="0" err="1" smtClean="0">
                <a:hlinkClick r:id="rId3" action="ppaction://hlinkfile"/>
              </a:rPr>
              <a:t>getHeaders</a:t>
            </a:r>
            <a:r>
              <a:rPr lang="en-US" dirty="0" smtClean="0"/>
              <a:t>(</a:t>
            </a:r>
            <a:r>
              <a:rPr lang="en-US" dirty="0" err="1" smtClean="0"/>
              <a:t>java.lang.String</a:t>
            </a:r>
            <a:r>
              <a:rPr lang="en-US" dirty="0" smtClean="0"/>
              <a:t> name) </a:t>
            </a:r>
            <a:br>
              <a:rPr lang="en-US" dirty="0" smtClean="0"/>
            </a:br>
            <a:r>
              <a:rPr lang="en-US" dirty="0" smtClean="0"/>
              <a:t>        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获得头信息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Requestdemo5.jsp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&lt;%</a:t>
            </a:r>
            <a:r>
              <a:rPr lang="zh-CN" altLang="en-US" dirty="0" smtClean="0"/>
              <a:t>  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u="sng" dirty="0" smtClean="0"/>
              <a:t>Enumeration </a:t>
            </a:r>
            <a:r>
              <a:rPr lang="en-US" altLang="zh-CN" u="sng" dirty="0" err="1" smtClean="0"/>
              <a:t>enu</a:t>
            </a:r>
            <a:r>
              <a:rPr lang="en-US" altLang="zh-CN" u="sng" dirty="0" smtClean="0"/>
              <a:t>=</a:t>
            </a:r>
            <a:r>
              <a:rPr lang="en-US" altLang="zh-CN" u="sng" dirty="0" err="1" smtClean="0"/>
              <a:t>request.getHeaderNames</a:t>
            </a:r>
            <a:r>
              <a:rPr lang="en-US" altLang="zh-CN" u="sng" dirty="0" smtClean="0"/>
              <a:t>();</a:t>
            </a:r>
            <a:endParaRPr lang="en-US" altLang="zh-CN" u="sng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while(</a:t>
            </a:r>
            <a:r>
              <a:rPr lang="en-US" altLang="zh-CN" b="1" dirty="0" err="1" smtClean="0"/>
              <a:t>enu.hasMoreElements</a:t>
            </a:r>
            <a:r>
              <a:rPr lang="en-US" altLang="zh-CN" b="1" dirty="0" smtClean="0"/>
              <a:t>()){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=(String)</a:t>
            </a:r>
            <a:r>
              <a:rPr lang="en-US" altLang="zh-CN" dirty="0" err="1" smtClean="0"/>
              <a:t>enu.nextElement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String </a:t>
            </a:r>
            <a:r>
              <a:rPr lang="en-US" altLang="zh-CN" dirty="0" err="1" smtClean="0"/>
              <a:t>headerValue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request.getHeader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&lt;%= </a:t>
            </a:r>
            <a:r>
              <a:rPr lang="en-US" altLang="zh-CN" dirty="0" err="1" smtClean="0"/>
              <a:t>headerName</a:t>
            </a:r>
            <a:r>
              <a:rPr lang="en-US" altLang="zh-CN" dirty="0" smtClean="0"/>
              <a:t>%&gt;---</a:t>
            </a:r>
            <a:r>
              <a:rPr lang="en-US" altLang="zh-CN" u="sng" dirty="0" smtClean="0"/>
              <a:t>&gt;&lt;%=</a:t>
            </a:r>
            <a:r>
              <a:rPr lang="en-US" altLang="zh-CN" u="sng" dirty="0" err="1" smtClean="0"/>
              <a:t>headerValue</a:t>
            </a:r>
            <a:r>
              <a:rPr lang="en-US" altLang="zh-CN" u="sng" dirty="0" smtClean="0"/>
              <a:t> %&gt;&lt;</a:t>
            </a:r>
            <a:r>
              <a:rPr lang="en-US" altLang="zh-CN" u="sng" dirty="0" err="1" smtClean="0"/>
              <a:t>br</a:t>
            </a:r>
            <a:r>
              <a:rPr lang="en-US" altLang="zh-CN" u="sng" dirty="0" smtClean="0"/>
              <a:t>&gt;</a:t>
            </a:r>
            <a:endParaRPr lang="en-US" altLang="zh-CN" u="sng" dirty="0" smtClean="0"/>
          </a:p>
          <a:p>
            <a:pPr>
              <a:buNone/>
            </a:pPr>
            <a:r>
              <a:rPr lang="zh-CN" altLang="en-US" dirty="0" smtClean="0"/>
              <a:t>         </a:t>
            </a:r>
            <a:r>
              <a:rPr lang="en-US" altLang="zh-CN" dirty="0" smtClean="0"/>
              <a:t>&lt;%} %&gt;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什么是内置对象？</a:t>
            </a:r>
            <a:endParaRPr lang="en-US" altLang="zh-CN" dirty="0" smtClean="0"/>
          </a:p>
          <a:p>
            <a:r>
              <a:rPr lang="zh-CN" altLang="en-US" dirty="0" smtClean="0"/>
              <a:t>内置对象有哪些？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内置对象概述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对象实现</a:t>
            </a:r>
            <a:r>
              <a:rPr lang="en-US" altLang="zh-CN" dirty="0" err="1" smtClean="0">
                <a:solidFill>
                  <a:srgbClr val="000000"/>
                </a:solidFill>
              </a:rPr>
              <a:t>HttpServletResponse</a:t>
            </a:r>
            <a:r>
              <a:rPr lang="zh-CN" altLang="en-US" dirty="0" smtClean="0">
                <a:solidFill>
                  <a:srgbClr val="000000"/>
                </a:solidFill>
              </a:rPr>
              <a:t>接口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/>
              <a:t>将服务器端数据发送到客户端以响应客户端的请求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可对客户的请求做出动态的响应，向客户端发送数据，如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文件头信息等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对象的生命周期：由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容器自动控制。当服务器向客户端传送数据时，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容器就会创建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对象并将请求信息包装到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对象中；当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容器处理完请求后，</a:t>
            </a:r>
            <a:r>
              <a:rPr lang="en-US" altLang="zh-CN" dirty="0" smtClean="0">
                <a:solidFill>
                  <a:srgbClr val="000000"/>
                </a:solidFill>
              </a:rPr>
              <a:t>response</a:t>
            </a:r>
            <a:r>
              <a:rPr lang="zh-CN" altLang="en-US" dirty="0" smtClean="0">
                <a:solidFill>
                  <a:srgbClr val="000000"/>
                </a:solidFill>
              </a:rPr>
              <a:t>对象就会被销毁。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 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2036C5-E41D-4636-B1B0-60931753490E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A5CCA-05E5-4BE8-AB31-34A22903A925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6.3.2 response</a:t>
            </a:r>
            <a:r>
              <a:rPr lang="zh-CN" altLang="en-US" dirty="0" smtClean="0"/>
              <a:t>对象应用实例</a:t>
            </a:r>
            <a:endParaRPr lang="zh-CN" altLang="en-US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altLang="zh-CN" sz="2800" dirty="0" smtClean="0"/>
              <a:t>1.</a:t>
            </a:r>
            <a:r>
              <a:rPr lang="en-US" altLang="zh-CN" sz="2800" dirty="0" smtClean="0">
                <a:solidFill>
                  <a:srgbClr val="FF0000"/>
                </a:solidFill>
              </a:rPr>
              <a:t> public void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setContentType</a:t>
            </a:r>
            <a:r>
              <a:rPr lang="en-US" altLang="zh-CN" sz="2800" dirty="0" smtClean="0">
                <a:solidFill>
                  <a:srgbClr val="FF0000"/>
                </a:solidFill>
              </a:rPr>
              <a:t>(String type) </a:t>
            </a:r>
            <a:r>
              <a:rPr lang="zh-CN" altLang="en-US" sz="3200" dirty="0" smtClean="0">
                <a:solidFill>
                  <a:srgbClr val="FF0000"/>
                </a:solidFill>
              </a:rPr>
              <a:t>动态响应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contenType</a:t>
            </a:r>
            <a:r>
              <a:rPr lang="zh-CN" altLang="en-US" sz="3200" dirty="0" smtClean="0">
                <a:solidFill>
                  <a:srgbClr val="FF0000"/>
                </a:solidFill>
              </a:rPr>
              <a:t>属性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 smtClean="0"/>
              <a:t>当一个用户访问一个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页面时，如果该页面用</a:t>
            </a:r>
            <a:r>
              <a:rPr lang="en-US" altLang="zh-CN" sz="2400" dirty="0" smtClean="0"/>
              <a:t>page</a:t>
            </a:r>
            <a:r>
              <a:rPr lang="zh-CN" altLang="en-US" sz="2400" dirty="0" smtClean="0"/>
              <a:t>指令设置页面的</a:t>
            </a:r>
            <a:r>
              <a:rPr lang="en-US" altLang="zh-CN" sz="2400" dirty="0" err="1" smtClean="0"/>
              <a:t>contentType</a:t>
            </a:r>
            <a:r>
              <a:rPr lang="zh-CN" altLang="en-US" sz="2400" dirty="0" smtClean="0"/>
              <a:t>属性是</a:t>
            </a:r>
            <a:r>
              <a:rPr lang="en-US" altLang="zh-CN" sz="2400" dirty="0" smtClean="0"/>
              <a:t>text/html</a:t>
            </a:r>
            <a:r>
              <a:rPr lang="zh-CN" altLang="en-US" sz="2400" dirty="0" smtClean="0"/>
              <a:t>，那么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引擎将按照这种属性值作出反映。如果要动态改变这个属性值来响应客户，就需要使用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对象的</a:t>
            </a:r>
            <a:r>
              <a:rPr lang="en-US" altLang="zh-CN" sz="2400" dirty="0" err="1" smtClean="0"/>
              <a:t>setContentType</a:t>
            </a:r>
            <a:r>
              <a:rPr lang="en-US" altLang="zh-CN" sz="2400" dirty="0" smtClean="0"/>
              <a:t>(String s)</a:t>
            </a:r>
            <a:r>
              <a:rPr lang="zh-CN" altLang="en-US" sz="2400" dirty="0" smtClean="0"/>
              <a:t>方法来改变</a:t>
            </a:r>
            <a:r>
              <a:rPr lang="en-US" altLang="zh-CN" sz="2400" dirty="0" err="1" smtClean="0"/>
              <a:t>contentType</a:t>
            </a:r>
            <a:r>
              <a:rPr lang="zh-CN" altLang="en-US" sz="2400" dirty="0" smtClean="0"/>
              <a:t>的属性值。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设置输出数据的类型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text/html:</a:t>
            </a:r>
            <a:r>
              <a:rPr lang="zh-CN" altLang="en-US" sz="2000" dirty="0" smtClean="0"/>
              <a:t>网页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text/plain:</a:t>
            </a:r>
            <a:r>
              <a:rPr lang="zh-CN" altLang="en-US" sz="2000" dirty="0" smtClean="0"/>
              <a:t>纯文本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application/x-</a:t>
            </a:r>
            <a:r>
              <a:rPr lang="en-US" altLang="zh-CN" sz="2000" dirty="0" err="1" smtClean="0"/>
              <a:t>msexcel:Excel</a:t>
            </a:r>
            <a:r>
              <a:rPr lang="zh-CN" altLang="en-US" sz="2000" dirty="0" smtClean="0"/>
              <a:t>文件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application/</a:t>
            </a:r>
            <a:r>
              <a:rPr lang="en-US" altLang="zh-CN" sz="2000" dirty="0" err="1" smtClean="0"/>
              <a:t>msword:Word</a:t>
            </a:r>
            <a:r>
              <a:rPr lang="zh-CN" altLang="en-US" sz="2000" dirty="0" smtClean="0"/>
              <a:t>文件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472518" cy="4525963"/>
          </a:xfrm>
        </p:spPr>
        <p:txBody>
          <a:bodyPr>
            <a:normAutofit/>
          </a:bodyPr>
          <a:lstStyle/>
          <a:p>
            <a:pPr marL="182880" indent="-73025">
              <a:lnSpc>
                <a:spcPct val="8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刷新</a:t>
            </a:r>
            <a:r>
              <a:rPr lang="en-US" altLang="zh-CN" sz="2800" dirty="0" smtClean="0">
                <a:solidFill>
                  <a:srgbClr val="FF0000"/>
                </a:solidFill>
              </a:rPr>
              <a:t>public void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setHeader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Stringname</a:t>
            </a:r>
            <a:r>
              <a:rPr lang="en-US" altLang="zh-CN" sz="2800" dirty="0" smtClean="0">
                <a:solidFill>
                  <a:srgbClr val="FF0000"/>
                </a:solidFill>
              </a:rPr>
              <a:t>, String value)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800" dirty="0" err="1" smtClean="0"/>
              <a:t>setHeader</a:t>
            </a:r>
            <a:r>
              <a:rPr lang="zh-CN" altLang="en-US" sz="2800" dirty="0" smtClean="0"/>
              <a:t>可以设置</a:t>
            </a:r>
            <a:r>
              <a:rPr lang="en-US" altLang="zh-CN" sz="2800" dirty="0" smtClean="0"/>
              <a:t>HTTP</a:t>
            </a:r>
            <a:r>
              <a:rPr lang="zh-CN" altLang="en-US" sz="2800" dirty="0" smtClean="0"/>
              <a:t>应答报文的首部字段和值；利用</a:t>
            </a:r>
            <a:r>
              <a:rPr lang="en-US" altLang="zh-CN" sz="2800" dirty="0" err="1" smtClean="0"/>
              <a:t>setHeader</a:t>
            </a:r>
            <a:r>
              <a:rPr lang="zh-CN" altLang="en-US" sz="2800" dirty="0" smtClean="0"/>
              <a:t>方法可以设置页面的自动刷新</a:t>
            </a:r>
            <a:endParaRPr lang="zh-CN" altLang="en-US" sz="2800" dirty="0" smtClean="0"/>
          </a:p>
          <a:p>
            <a:r>
              <a:rPr lang="zh-CN" altLang="en-US" sz="2800" dirty="0" smtClean="0"/>
              <a:t>例如：</a:t>
            </a:r>
            <a:endParaRPr lang="zh-CN" altLang="en-US" sz="2800" dirty="0" smtClean="0"/>
          </a:p>
          <a:p>
            <a:pPr lvl="1"/>
            <a:r>
              <a:rPr lang="en-US" altLang="zh-CN" sz="2400" dirty="0" err="1" smtClean="0"/>
              <a:t>reponse.setHeader</a:t>
            </a:r>
            <a:r>
              <a:rPr lang="en-US" altLang="zh-CN" sz="2400" dirty="0" smtClean="0"/>
              <a:t>(“Refresh”,”5”); //5</a:t>
            </a:r>
            <a:r>
              <a:rPr lang="zh-CN" altLang="en-US" sz="2400" dirty="0" smtClean="0"/>
              <a:t>秒种后自动刷新本页面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reponse.setHeader</a:t>
            </a:r>
            <a:r>
              <a:rPr lang="en-US" altLang="zh-CN" sz="2400" dirty="0" smtClean="0"/>
              <a:t>(“Refresh”, “5;URL=http://www.163.com”);//5</a:t>
            </a:r>
            <a:r>
              <a:rPr lang="zh-CN" altLang="en-US" sz="2400" dirty="0" smtClean="0"/>
              <a:t>秒种后自动跳转到新页面</a:t>
            </a:r>
            <a:endParaRPr lang="zh-CN" altLang="en-US" sz="2400" dirty="0" smtClean="0"/>
          </a:p>
        </p:txBody>
      </p:sp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287220B-7499-4A20-B9D8-E26F8D750603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62BB9-C83D-40F0-B140-17273381C470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2.</a:t>
            </a:r>
            <a:r>
              <a:rPr lang="zh-CN" altLang="en-US" sz="4400" dirty="0" smtClean="0">
                <a:solidFill>
                  <a:srgbClr val="FF0000"/>
                </a:solidFill>
              </a:rPr>
              <a:t>设置头信息</a:t>
            </a:r>
            <a:endParaRPr lang="zh-CN" altLang="en-US" sz="4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47936"/>
          </a:xfrm>
        </p:spPr>
        <p:txBody>
          <a:bodyPr>
            <a:normAutofit/>
          </a:bodyPr>
          <a:lstStyle/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&lt;body&gt;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&lt;%!// </a:t>
            </a:r>
            <a:r>
              <a:rPr lang="zh-CN" altLang="en-US" sz="2000" dirty="0" smtClean="0"/>
              <a:t>定义全局变量</a:t>
            </a:r>
            <a:endParaRPr lang="zh-CN" altLang="en-US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count = 0 ;</a:t>
            </a:r>
            <a:endParaRPr lang="en-US" altLang="zh-CN" sz="2000" b="1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err="1" smtClean="0"/>
              <a:t>response.setHeader</a:t>
            </a:r>
            <a:r>
              <a:rPr lang="en-US" altLang="zh-CN" sz="2000" dirty="0" smtClean="0"/>
              <a:t>("refresh","2") ;// </a:t>
            </a:r>
            <a:r>
              <a:rPr lang="zh-CN" altLang="en-US" sz="2000" dirty="0" smtClean="0"/>
              <a:t>页面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秒一刷新</a:t>
            </a:r>
            <a:endParaRPr lang="zh-CN" altLang="en-US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&lt;h3&gt;</a:t>
            </a:r>
            <a:r>
              <a:rPr lang="zh-CN" altLang="en-US" sz="2000" dirty="0" smtClean="0"/>
              <a:t>已经访问了</a:t>
            </a:r>
            <a:r>
              <a:rPr lang="en-US" altLang="zh-CN" sz="2000" dirty="0" smtClean="0"/>
              <a:t>&lt;%=count++%&gt;</a:t>
            </a:r>
            <a:r>
              <a:rPr lang="zh-CN" altLang="en-US" sz="2000" dirty="0" smtClean="0"/>
              <a:t>次！</a:t>
            </a:r>
            <a:r>
              <a:rPr lang="en-US" altLang="zh-CN" sz="2000" dirty="0" smtClean="0"/>
              <a:t>&lt;/h3&gt;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responsedemo1.</a:t>
            </a:r>
            <a:r>
              <a:rPr lang="en-US" altLang="zh-CN" u="sng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&lt;body&gt;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&lt;h3&gt;3</a:t>
            </a:r>
            <a:r>
              <a:rPr lang="zh-CN" altLang="en-US" sz="2400" dirty="0" smtClean="0"/>
              <a:t>秒后跳转到</a:t>
            </a:r>
            <a:r>
              <a:rPr lang="en-US" altLang="zh-CN" sz="2400" dirty="0" smtClean="0"/>
              <a:t>hello.htm</a:t>
            </a:r>
            <a:r>
              <a:rPr lang="zh-CN" altLang="en-US" sz="2400" dirty="0" smtClean="0"/>
              <a:t>页面，如果没有跳转请按</a:t>
            </a:r>
            <a:r>
              <a:rPr lang="en-US" altLang="zh-CN" sz="2400" dirty="0" smtClean="0"/>
              <a:t>&lt;a </a:t>
            </a:r>
            <a:r>
              <a:rPr lang="en-US" altLang="zh-CN" sz="2400" dirty="0" err="1" smtClean="0"/>
              <a:t>href</a:t>
            </a:r>
            <a:r>
              <a:rPr lang="en-US" altLang="zh-CN" sz="2400" dirty="0" smtClean="0"/>
              <a:t>="hello.htm"&gt;</a:t>
            </a:r>
            <a:r>
              <a:rPr lang="zh-CN" altLang="en-US" sz="2400" dirty="0" smtClean="0"/>
              <a:t>这里</a:t>
            </a:r>
            <a:r>
              <a:rPr lang="en-US" altLang="zh-CN" sz="2400" dirty="0" smtClean="0"/>
              <a:t>&lt;/a&gt;</a:t>
            </a:r>
            <a:r>
              <a:rPr lang="zh-CN" altLang="en-US" sz="2400" dirty="0" smtClean="0"/>
              <a:t>！</a:t>
            </a:r>
            <a:r>
              <a:rPr lang="en-US" altLang="zh-CN" sz="2400" dirty="0" smtClean="0"/>
              <a:t>&lt;/h3&gt;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response.setHeader</a:t>
            </a:r>
            <a:r>
              <a:rPr lang="en-US" altLang="zh-CN" sz="2400" dirty="0" smtClean="0"/>
              <a:t>("refresh","3;URL=hello.htm") ;</a:t>
            </a:r>
            <a:r>
              <a:rPr lang="zh-CN" altLang="en-US" sz="2400" dirty="0" smtClean="0"/>
              <a:t>	</a:t>
            </a:r>
            <a:r>
              <a:rPr lang="en-US" altLang="zh-CN" sz="2400" dirty="0" smtClean="0"/>
              <a:t>// 3</a:t>
            </a:r>
            <a:r>
              <a:rPr lang="zh-CN" altLang="en-US" sz="2400" dirty="0" smtClean="0"/>
              <a:t>秒后跳转到</a:t>
            </a:r>
            <a:r>
              <a:rPr lang="en-US" altLang="zh-CN" sz="2400" dirty="0" smtClean="0"/>
              <a:t>hello.htm</a:t>
            </a:r>
            <a:r>
              <a:rPr lang="zh-CN" altLang="en-US" sz="2400" dirty="0" smtClean="0"/>
              <a:t>页面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&lt;/body&gt;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responsedemo2.</a:t>
            </a:r>
            <a:r>
              <a:rPr lang="en-US" altLang="zh-CN" u="sng" dirty="0" smtClean="0"/>
              <a:t>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void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sendRedirect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(String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redirectURL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65125" indent="-255905">
              <a:lnSpc>
                <a:spcPct val="110000"/>
              </a:lnSpc>
            </a:pPr>
            <a:r>
              <a:rPr lang="zh-CN" altLang="en-US" sz="2800" dirty="0" smtClean="0"/>
              <a:t>将客户端重定向到指定的</a:t>
            </a:r>
            <a:r>
              <a:rPr lang="en-US" altLang="zh-CN" sz="2800" dirty="0" smtClean="0"/>
              <a:t>URL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在某些情况下，当响应客户时，需要将客户重新引导至另一个页面，可以使用</a:t>
            </a:r>
            <a:r>
              <a:rPr lang="en-US" altLang="zh-CN" sz="2800" dirty="0" smtClean="0"/>
              <a:t>response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sendRedirect</a:t>
            </a:r>
            <a:r>
              <a:rPr lang="en-US" altLang="zh-CN" sz="2800" dirty="0" smtClean="0"/>
              <a:t>(URL)</a:t>
            </a:r>
            <a:r>
              <a:rPr lang="zh-CN" altLang="en-US" sz="2800" dirty="0" smtClean="0"/>
              <a:t>方法实现客户的重定向。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err="1" smtClean="0"/>
              <a:t>response.sendredirect</a:t>
            </a:r>
            <a:r>
              <a:rPr lang="en-US" altLang="zh-CN" sz="2800" dirty="0" smtClean="0"/>
              <a:t>()</a:t>
            </a:r>
            <a:endParaRPr lang="en-US" altLang="zh-CN" sz="28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会在客户端呈现跳转后的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地址；</a:t>
            </a:r>
            <a:endParaRPr lang="en-US" altLang="zh-CN" sz="2400" dirty="0" smtClean="0"/>
          </a:p>
          <a:p>
            <a:pPr lvl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这种跳转称为客户端跳转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  )</a:t>
            </a:r>
            <a:r>
              <a:rPr lang="zh-CN" altLang="en-US" sz="2400" dirty="0" smtClean="0"/>
              <a:t>将重定向的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发送到客户端，浏览器再根据这个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重新发起请求。所以用这个方法时，在浏览器地址栏上会看到新的请求资源的地址。并且这个时候的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都和第一次的不一样了。这时是新产生了新的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800" dirty="0" smtClean="0"/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B377442-806B-4769-9E31-E89B55326077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12BD87-695C-4DA4-A85F-62FB5F998AD0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3. </a:t>
            </a:r>
            <a:r>
              <a:rPr lang="zh-CN" altLang="en-US" sz="4400" dirty="0" smtClean="0">
                <a:solidFill>
                  <a:srgbClr val="FF0000"/>
                </a:solidFill>
              </a:rPr>
              <a:t>客户端重定向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92500"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参数传递：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使用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方没有产生新的用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r>
              <a:rPr lang="zh-CN" altLang="en-US" sz="2400" dirty="0" smtClean="0"/>
              <a:t>。在同一个请求内，可以用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来转递参数。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sendRedirect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产生新的</a:t>
            </a:r>
            <a:r>
              <a:rPr lang="en-US" altLang="zh-CN" sz="2400" dirty="0" smtClean="0"/>
              <a:t>request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response</a:t>
            </a:r>
            <a:endParaRPr lang="en-US" altLang="zh-CN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后续语句：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后面的语句不会被执行也不会继续发送到客户端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 )</a:t>
            </a:r>
            <a:r>
              <a:rPr lang="zh-CN" altLang="en-US" sz="2400" dirty="0" smtClean="0"/>
              <a:t>后面的语句会继续执行，除非语句前面有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执行速度：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是在服务器的内部进行转换，只发送给客户端最后转到的页面，速度会比较快；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response.sendRedirect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需要服务器与客户端之间的往返，可以转到任何页面，包括网络有效域名。但速度比较慢。</a:t>
            </a:r>
            <a:endParaRPr lang="zh-CN" altLang="en-US" sz="2400" dirty="0" smtClean="0"/>
          </a:p>
          <a:p>
            <a:endParaRPr lang="en-US" altLang="zh-CN" sz="2800" dirty="0" smtClean="0"/>
          </a:p>
          <a:p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/>
              <a:t>sendRedirect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&lt;</a:t>
            </a:r>
            <a:r>
              <a:rPr lang="en-US" altLang="zh-CN" sz="3600" dirty="0" err="1" smtClean="0"/>
              <a:t>jsp:forward</a:t>
            </a:r>
            <a:r>
              <a:rPr lang="en-US" altLang="zh-CN" sz="3600" dirty="0" smtClean="0"/>
              <a:t>&gt;</a:t>
            </a:r>
            <a:r>
              <a:rPr lang="zh-CN" altLang="en-US" sz="3600" dirty="0" smtClean="0"/>
              <a:t>的区别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857233"/>
            <a:ext cx="8229600" cy="250033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 &lt;body&gt;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 &lt;% </a:t>
            </a:r>
            <a:r>
              <a:rPr lang="en-US" altLang="zh-CN" sz="2000" dirty="0" err="1" smtClean="0"/>
              <a:t>request.setCharacterEncoding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gbk</a:t>
            </a:r>
            <a:r>
              <a:rPr lang="en-US" altLang="zh-CN" sz="2000" dirty="0" smtClean="0"/>
              <a:t>");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("============ forward</a:t>
            </a:r>
            <a:r>
              <a:rPr lang="zh-CN" altLang="en-US" sz="2000" dirty="0" smtClean="0"/>
              <a:t>跳转之前 </a:t>
            </a:r>
            <a:r>
              <a:rPr lang="en-US" altLang="zh-CN" sz="2000" dirty="0" smtClean="0"/>
              <a:t>=========") ;%&gt;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jsp:forward</a:t>
            </a:r>
            <a:r>
              <a:rPr lang="en-US" altLang="zh-CN" sz="2000" dirty="0" smtClean="0"/>
              <a:t> page=</a:t>
            </a:r>
            <a:r>
              <a:rPr lang="en-US" altLang="zh-CN" sz="2000" i="1" dirty="0" smtClean="0"/>
              <a:t>"hello.html"/&gt;</a:t>
            </a:r>
            <a:endParaRPr lang="en-US" altLang="zh-CN" sz="2000" i="1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&lt;%</a:t>
            </a:r>
            <a:r>
              <a:rPr lang="en-US" altLang="zh-CN" sz="2000" dirty="0" err="1" smtClean="0"/>
              <a:t>System.out.println</a:t>
            </a:r>
            <a:r>
              <a:rPr lang="en-US" altLang="zh-CN" sz="2000" dirty="0" smtClean="0"/>
              <a:t>("============ forward</a:t>
            </a:r>
            <a:r>
              <a:rPr lang="zh-CN" altLang="en-US" sz="2000" dirty="0" smtClean="0"/>
              <a:t>跳转之后</a:t>
            </a:r>
            <a:r>
              <a:rPr lang="en-US" altLang="zh-CN" sz="2000" dirty="0" smtClean="0"/>
              <a:t>=========") ;%&gt;</a:t>
            </a:r>
            <a:endParaRPr lang="en-US" altLang="zh-CN" sz="20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000" dirty="0" smtClean="0"/>
              <a:t>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responsedemo4.</a:t>
            </a:r>
            <a:r>
              <a:rPr lang="en-US" altLang="zh-CN" sz="2800" u="sng" dirty="0" smtClean="0"/>
              <a:t>jsp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42910" y="4143380"/>
            <a:ext cx="78581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("============ response</a:t>
            </a:r>
            <a:r>
              <a:rPr lang="zh-CN" altLang="en-US" dirty="0" smtClean="0"/>
              <a:t>跳转之前 </a:t>
            </a:r>
            <a:r>
              <a:rPr lang="en-US" altLang="zh-CN" dirty="0" smtClean="0"/>
              <a:t>=========") ;%&gt;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response.sendRedirect</a:t>
            </a:r>
            <a:r>
              <a:rPr lang="en-US" altLang="zh-CN" dirty="0" smtClean="0"/>
              <a:t>("hello.html") ;%&gt;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&lt;%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("============ response</a:t>
            </a:r>
            <a:r>
              <a:rPr lang="zh-CN" altLang="en-US" dirty="0" smtClean="0"/>
              <a:t>跳转之后</a:t>
            </a:r>
            <a:r>
              <a:rPr lang="en-US" altLang="zh-CN" dirty="0" smtClean="0"/>
              <a:t>=========") ;%&gt;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&lt;/body&gt;</a:t>
            </a:r>
            <a:endParaRPr lang="zh-CN" altLang="en-US" dirty="0"/>
          </a:p>
        </p:txBody>
      </p:sp>
      <p:sp>
        <p:nvSpPr>
          <p:cNvPr id="5" name="标题 2"/>
          <p:cNvSpPr txBox="1"/>
          <p:nvPr/>
        </p:nvSpPr>
        <p:spPr>
          <a:xfrm>
            <a:off x="714348" y="3357562"/>
            <a:ext cx="8229600" cy="6540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responsedemo5.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jsp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dirty="0" smtClean="0"/>
              <a:t>void </a:t>
            </a:r>
            <a:r>
              <a:rPr lang="en-US" altLang="zh-CN" sz="3600" dirty="0" err="1" smtClean="0"/>
              <a:t>addCookie</a:t>
            </a:r>
            <a:r>
              <a:rPr lang="en-US" altLang="zh-CN" sz="3600" dirty="0" smtClean="0"/>
              <a:t>(Cookie cookie)</a:t>
            </a:r>
            <a:endParaRPr lang="en-US" altLang="zh-CN" sz="36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添加一个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对象，用来保存客户端的用户信息。可以通过</a:t>
            </a:r>
            <a:r>
              <a:rPr lang="en-US" altLang="zh-CN" sz="2800" dirty="0" smtClean="0"/>
              <a:t>request</a:t>
            </a:r>
            <a:r>
              <a:rPr lang="zh-CN" altLang="en-US" sz="2800" dirty="0" smtClean="0"/>
              <a:t>对象的</a:t>
            </a:r>
            <a:r>
              <a:rPr lang="en-US" altLang="zh-CN" sz="2800" dirty="0" err="1" smtClean="0"/>
              <a:t>getCookie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方法获得这个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可以保存用户的个性化信息，从而对下一次访问提供方便。</a:t>
            </a:r>
            <a:endParaRPr lang="zh-CN" altLang="en-US" sz="2800" dirty="0" smtClean="0"/>
          </a:p>
        </p:txBody>
      </p:sp>
      <p:sp>
        <p:nvSpPr>
          <p:cNvPr id="430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5DEBA6A-EEA1-4C85-90B1-849F6895E217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BF22C9-96AC-48B8-8B2A-5753C19B94B7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添加</a:t>
            </a:r>
            <a:r>
              <a:rPr lang="en-US" altLang="zh-CN" sz="4400" dirty="0" smtClean="0">
                <a:solidFill>
                  <a:srgbClr val="FF0000"/>
                </a:solidFill>
              </a:rPr>
              <a:t>Cookie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1217-F12D-4A60-88D1-2FF4F45B5269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0F56-1736-4728-B8CF-70E59E3C4980}" type="slidenum">
              <a:rPr lang="en-US" altLang="zh-CN"/>
            </a:fld>
            <a:endParaRPr lang="en-US" altLang="zh-CN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0174"/>
            <a:ext cx="9144000" cy="5949950"/>
          </a:xfrm>
        </p:spPr>
        <p:txBody>
          <a:bodyPr/>
          <a:lstStyle/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Cookie c1 = new Cookie(“</a:t>
            </a:r>
            <a:r>
              <a:rPr lang="en-US" altLang="zh-CN" sz="2400" dirty="0" err="1" smtClean="0"/>
              <a:t>name",zhaoying</a:t>
            </a:r>
            <a:r>
              <a:rPr lang="en-US" altLang="zh-CN" sz="2400" dirty="0" smtClean="0"/>
              <a:t>")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Cookie c2 = new Cookie(“</a:t>
            </a:r>
            <a:r>
              <a:rPr lang="en-US" altLang="zh-CN" sz="2400" dirty="0" err="1" smtClean="0"/>
              <a:t>web","www.cumt.edu.cn</a:t>
            </a:r>
            <a:r>
              <a:rPr lang="en-US" altLang="zh-CN" sz="2400" dirty="0" smtClean="0"/>
              <a:t>")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c1.setMaxAge(100)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c2.setMaxAge(100)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response.addCookie</a:t>
            </a:r>
            <a:r>
              <a:rPr lang="en-US" altLang="zh-CN" sz="2400" dirty="0" smtClean="0"/>
              <a:t>(c1)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response.addCookie</a:t>
            </a:r>
            <a:r>
              <a:rPr lang="en-US" altLang="zh-CN" sz="2400" dirty="0" smtClean="0"/>
              <a:t>(c2) ;</a:t>
            </a:r>
            <a:endParaRPr lang="zh-CN" altLang="en-US" sz="2400" dirty="0" smtClean="0"/>
          </a:p>
          <a:p>
            <a:pPr marL="567055" indent="-457200">
              <a:buFont typeface="+mj-lt"/>
              <a:buAutoNum type="arabicPeriod"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400" dirty="0" smtClean="0"/>
              <a:t>responsedemo6.</a:t>
            </a:r>
            <a:r>
              <a:rPr lang="en-US" altLang="zh-CN" sz="4400" u="sng" dirty="0" smtClean="0"/>
              <a:t>jsp</a:t>
            </a:r>
            <a:endParaRPr lang="zh-CN" altLang="en-US" dirty="0"/>
          </a:p>
        </p:txBody>
      </p:sp>
      <p:sp>
        <p:nvSpPr>
          <p:cNvPr id="7" name="标题 2"/>
          <p:cNvSpPr txBox="1"/>
          <p:nvPr/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页面中不需要预先声明和创建这些对象就能直接使用。</a:t>
            </a:r>
            <a:endParaRPr lang="zh-CN" altLang="en-US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的人员不需要对这些内部对象进行实例化，只要调用其中的方法就能实现特定的功能，这给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编程带来很大的方便。 </a:t>
            </a:r>
            <a:endParaRPr lang="zh-CN" altLang="en-US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容器为用户准备好了这些内置对象！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什么是内置对象？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responsedemo7.</a:t>
            </a:r>
            <a:r>
              <a:rPr lang="en-US" altLang="zh-CN" sz="4400" u="sng" dirty="0" smtClean="0"/>
              <a:t>jsp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034" y="1500174"/>
            <a:ext cx="814393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&lt;body&gt;</a:t>
            </a:r>
            <a:endParaRPr lang="en-US" altLang="zh-CN" sz="2400" dirty="0" smtClean="0"/>
          </a:p>
          <a:p>
            <a:r>
              <a:rPr lang="en-US" altLang="zh-CN" sz="2400" dirty="0" smtClean="0"/>
              <a:t>&lt;%</a:t>
            </a:r>
            <a:endParaRPr lang="en-US" altLang="zh-CN" sz="2400" dirty="0" smtClean="0"/>
          </a:p>
          <a:p>
            <a:r>
              <a:rPr lang="en-US" altLang="zh-CN" sz="2400" dirty="0" smtClean="0"/>
              <a:t>Cookie c[] = </a:t>
            </a:r>
            <a:r>
              <a:rPr lang="en-US" altLang="zh-CN" sz="2400" dirty="0" err="1" smtClean="0"/>
              <a:t>request.getCookies</a:t>
            </a:r>
            <a:r>
              <a:rPr lang="en-US" altLang="zh-CN" sz="2400" dirty="0" smtClean="0"/>
              <a:t>() ;// </a:t>
            </a:r>
            <a:r>
              <a:rPr lang="zh-CN" altLang="en-US" sz="2400" dirty="0" smtClean="0"/>
              <a:t>取得客户端的全部</a:t>
            </a:r>
            <a:r>
              <a:rPr lang="en-US" altLang="zh-CN" sz="2400" dirty="0" smtClean="0"/>
              <a:t>Cookie</a:t>
            </a:r>
            <a:endParaRPr lang="en-US" altLang="zh-CN" sz="2400" dirty="0" smtClean="0"/>
          </a:p>
          <a:p>
            <a:r>
              <a:rPr lang="en-US" altLang="zh-CN" sz="2400" b="1" dirty="0" smtClean="0"/>
              <a:t>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x=0;x&lt;</a:t>
            </a:r>
            <a:r>
              <a:rPr lang="en-US" altLang="zh-CN" sz="2400" b="1" dirty="0" err="1" smtClean="0"/>
              <a:t>c.length;x</a:t>
            </a:r>
            <a:r>
              <a:rPr lang="en-US" altLang="zh-CN" sz="2400" b="1" dirty="0" smtClean="0"/>
              <a:t>++){</a:t>
            </a:r>
            <a:endParaRPr lang="en-US" altLang="zh-CN" sz="2400" b="1" dirty="0" smtClean="0"/>
          </a:p>
          <a:p>
            <a:r>
              <a:rPr lang="en-US" altLang="zh-CN" sz="2400" dirty="0" smtClean="0"/>
              <a:t>%&gt;</a:t>
            </a:r>
            <a:endParaRPr lang="en-US" altLang="zh-CN" sz="2400" dirty="0" smtClean="0"/>
          </a:p>
          <a:p>
            <a:r>
              <a:rPr lang="pt-BR" altLang="zh-CN" sz="2400" dirty="0" smtClean="0"/>
              <a:t>&lt;h3&gt;&lt;%=c[x].getName()%&gt; --&gt; &lt;%=c[x].getValue( )%&gt;&lt;/h3&gt;</a:t>
            </a:r>
            <a:endParaRPr lang="pt-BR" altLang="zh-CN" sz="2400" dirty="0" smtClean="0"/>
          </a:p>
          <a:p>
            <a:r>
              <a:rPr lang="en-US" altLang="zh-CN" sz="2400" dirty="0" smtClean="0"/>
              <a:t>&lt;%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r>
              <a:rPr lang="en-US" altLang="zh-CN" sz="2400" dirty="0" smtClean="0"/>
              <a:t>%&gt;</a:t>
            </a:r>
            <a:endParaRPr lang="en-US" altLang="zh-CN" sz="2400" dirty="0" smtClean="0"/>
          </a:p>
          <a:p>
            <a:r>
              <a:rPr lang="en-US" altLang="zh-CN" sz="2400" dirty="0" smtClean="0"/>
              <a:t>&lt;/body&gt;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对象指的是客户端与服务器的一次会话，从客户连到服务器的一个</a:t>
            </a:r>
            <a:r>
              <a:rPr lang="en-US" altLang="zh-CN" dirty="0" err="1" smtClean="0">
                <a:solidFill>
                  <a:srgbClr val="000000"/>
                </a:solidFill>
              </a:rPr>
              <a:t>WebApplication</a:t>
            </a:r>
            <a:r>
              <a:rPr lang="zh-CN" altLang="en-US" dirty="0" smtClean="0">
                <a:solidFill>
                  <a:srgbClr val="000000"/>
                </a:solidFill>
              </a:rPr>
              <a:t>开始，直到客户端与服务器断开连接为止。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对象实现</a:t>
            </a:r>
            <a:r>
              <a:rPr lang="en-US" altLang="zh-CN" dirty="0" err="1" smtClean="0">
                <a:solidFill>
                  <a:srgbClr val="FF0000"/>
                </a:solidFill>
              </a:rPr>
              <a:t>HttpSession</a:t>
            </a:r>
            <a:r>
              <a:rPr lang="zh-CN" altLang="en-US" dirty="0" smtClean="0">
                <a:solidFill>
                  <a:srgbClr val="000000"/>
                </a:solidFill>
              </a:rPr>
              <a:t>接口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对象用来保存</a:t>
            </a:r>
            <a:r>
              <a:rPr lang="zh-CN" altLang="en-US" dirty="0" smtClean="0">
                <a:solidFill>
                  <a:srgbClr val="FF0000"/>
                </a:solidFill>
              </a:rPr>
              <a:t>每个用户的信息</a:t>
            </a:r>
            <a:r>
              <a:rPr lang="zh-CN" altLang="en-US" dirty="0" smtClean="0">
                <a:solidFill>
                  <a:srgbClr val="000000"/>
                </a:solidFill>
              </a:rPr>
              <a:t>，以便跟踪每个用户的操作状态。其中，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信息保存在容器里，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保存在客户端的</a:t>
            </a:r>
            <a:r>
              <a:rPr lang="en-US" altLang="zh-CN" dirty="0" smtClean="0">
                <a:solidFill>
                  <a:srgbClr val="000000"/>
                </a:solidFill>
              </a:rPr>
              <a:t>Cookie</a:t>
            </a:r>
            <a:r>
              <a:rPr lang="zh-CN" altLang="en-US" dirty="0" smtClean="0">
                <a:solidFill>
                  <a:srgbClr val="000000"/>
                </a:solidFill>
              </a:rPr>
              <a:t>中。一般情况下，用户首次登录系统时容器会给此用户分配一个唯一的标识的</a:t>
            </a:r>
            <a:r>
              <a:rPr lang="en-US" altLang="zh-CN" dirty="0" smtClean="0">
                <a:solidFill>
                  <a:srgbClr val="000000"/>
                </a:solidFill>
              </a:rPr>
              <a:t>session id</a:t>
            </a:r>
            <a:r>
              <a:rPr lang="zh-CN" altLang="en-US" dirty="0" smtClean="0">
                <a:solidFill>
                  <a:srgbClr val="000000"/>
                </a:solidFill>
              </a:rPr>
              <a:t>用于区别其他的用户。当用户退出系统时，这个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就会自动消失。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相当于一个有“个性”的用户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6.4 session</a:t>
            </a:r>
            <a:r>
              <a:rPr lang="zh-CN" altLang="en-US" sz="4400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当一个用户首次访问服务器上的一个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页面时， 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引擎产生一个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对象，同时分配一个</a:t>
            </a:r>
            <a:r>
              <a:rPr lang="en-US" altLang="zh-CN" dirty="0" smtClean="0">
                <a:solidFill>
                  <a:srgbClr val="000000"/>
                </a:solidFill>
              </a:rPr>
              <a:t>String</a:t>
            </a:r>
            <a:r>
              <a:rPr lang="zh-CN" altLang="en-US" dirty="0" smtClean="0">
                <a:solidFill>
                  <a:srgbClr val="000000"/>
                </a:solidFill>
              </a:rPr>
              <a:t>类型的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号， 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引擎同时将这个</a:t>
            </a:r>
            <a:r>
              <a:rPr lang="en-US" altLang="zh-CN" dirty="0" smtClean="0">
                <a:solidFill>
                  <a:srgbClr val="000000"/>
                </a:solidFill>
              </a:rPr>
              <a:t>ID</a:t>
            </a:r>
            <a:r>
              <a:rPr lang="zh-CN" altLang="en-US" dirty="0" smtClean="0">
                <a:solidFill>
                  <a:srgbClr val="000000"/>
                </a:solidFill>
              </a:rPr>
              <a:t>号发送到客户端，存放在</a:t>
            </a:r>
            <a:r>
              <a:rPr lang="en-US" altLang="zh-CN" dirty="0" smtClean="0">
                <a:solidFill>
                  <a:srgbClr val="000000"/>
                </a:solidFill>
              </a:rPr>
              <a:t>Cookie </a:t>
            </a:r>
            <a:r>
              <a:rPr lang="zh-CN" altLang="en-US" dirty="0" smtClean="0">
                <a:solidFill>
                  <a:srgbClr val="000000"/>
                </a:solidFill>
              </a:rPr>
              <a:t>中，这样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对象和用户之间就建立了一一对应的关系。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当用户再访问连接该服务器的其它页面时，不再分配给用户新的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对象。直到关闭浏览器后，服务器端该用户的 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对象才取消，和用户的对应关系也一并消失。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当重新打开浏览器再连接到该服务器时，服务器会为该用户再创建一个新的</a:t>
            </a:r>
            <a:r>
              <a:rPr lang="en-US" altLang="zh-CN" dirty="0" smtClean="0">
                <a:solidFill>
                  <a:srgbClr val="000000"/>
                </a:solidFill>
              </a:rPr>
              <a:t>Session</a:t>
            </a:r>
            <a:r>
              <a:rPr lang="zh-CN" altLang="en-US" dirty="0" smtClean="0">
                <a:solidFill>
                  <a:srgbClr val="000000"/>
                </a:solidFill>
              </a:rPr>
              <a:t>对象。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07249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10000"/>
              </a:lnSpc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CC"/>
                </a:solidFill>
              </a:rPr>
              <a:t>对象的主要方法如下：</a:t>
            </a:r>
            <a:endParaRPr lang="zh-CN" altLang="en-US" sz="2400" dirty="0" smtClean="0">
              <a:solidFill>
                <a:srgbClr val="0000CC"/>
              </a:solidFill>
            </a:endParaRP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400" dirty="0" smtClean="0">
                <a:solidFill>
                  <a:srgbClr val="000000"/>
                </a:solidFill>
              </a:rPr>
              <a:t>(String name)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：用于获取与指定名字相联系的属性，如果属性不存在，将会返回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null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getAttributeNames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对象中存储的每一个属性对象，结果集是一个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Enumeration</a:t>
            </a:r>
            <a:r>
              <a:rPr lang="zh-CN" altLang="en-US" sz="2400" dirty="0" smtClean="0">
                <a:solidFill>
                  <a:srgbClr val="000000"/>
                </a:solidFill>
              </a:rPr>
              <a:t>类的实例。 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getCreateTime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对象被创建时间，单位为毫秒（千分之一秒）。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getId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对象在服务器端的编号。每生成一个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对象，服务器为其分配一个唯一编号，以根据编号来识别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，并且正确地处理某一特定的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及其提供的服务。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getLastAccessedTime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：用于返回和当前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对象相关的客户端最后发送的请求时间。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getMaxInactiveInterval</a:t>
            </a:r>
            <a:r>
              <a:rPr lang="en-US" altLang="zh-CN" sz="2400" dirty="0" smtClean="0">
                <a:solidFill>
                  <a:srgbClr val="000000"/>
                </a:solidFill>
              </a:rPr>
              <a:t>()</a:t>
            </a:r>
            <a:r>
              <a:rPr lang="zh-CN" altLang="en-US" sz="2400" dirty="0" smtClean="0">
                <a:solidFill>
                  <a:srgbClr val="000000"/>
                </a:solidFill>
              </a:rPr>
              <a:t>：用于返回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对象的生存时间，单位为秒。</a:t>
            </a: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428604"/>
            <a:ext cx="8229600" cy="60072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setAttribute</a:t>
            </a:r>
            <a:r>
              <a:rPr lang="en-US" altLang="zh-CN" sz="2800" dirty="0" smtClean="0">
                <a:solidFill>
                  <a:srgbClr val="000000"/>
                </a:solidFill>
              </a:rPr>
              <a:t>(String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name,java.lang.Object</a:t>
            </a:r>
            <a:r>
              <a:rPr lang="en-US" altLang="zh-CN" sz="2800" dirty="0" smtClean="0">
                <a:solidFill>
                  <a:srgbClr val="000000"/>
                </a:solidFill>
              </a:rPr>
              <a:t> value)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：用于设定指定名字的属性值，并且把它存储在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对象中。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setMaxInactiveInterval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</a:rPr>
              <a:t> interval)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：用于设置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的有效时间，单位为秒。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</a:rPr>
              <a:t>invalidate()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：用于销毁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对象，使得与其绑定的对象都无效。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removeAttribute</a:t>
            </a:r>
            <a:r>
              <a:rPr lang="en-US" altLang="zh-CN" sz="2800" dirty="0" smtClean="0">
                <a:solidFill>
                  <a:srgbClr val="000000"/>
                </a:solidFill>
              </a:rPr>
              <a:t>(String name)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：用于删除指定的属性（包含属性名、属性值）。如果在有效时间内，用户做出了新的请求，那么服务器就会将其看作一个新的用户，此时，服务器将创建一个新的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，旧的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信息将会丢失。 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isNew</a:t>
            </a:r>
            <a:r>
              <a:rPr lang="en-US" altLang="zh-CN" sz="2800" dirty="0" smtClean="0">
                <a:solidFill>
                  <a:srgbClr val="000000"/>
                </a:solidFill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</a:rPr>
              <a:t>：用于判断目前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是否为新的</a:t>
            </a:r>
            <a:r>
              <a:rPr lang="en-US" altLang="zh-CN" sz="28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800" dirty="0" smtClean="0">
                <a:solidFill>
                  <a:srgbClr val="000000"/>
                </a:solidFill>
              </a:rPr>
              <a:t>，若是则返回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ture</a:t>
            </a:r>
            <a:r>
              <a:rPr lang="zh-CN" altLang="en-US" sz="2800" dirty="0" smtClean="0">
                <a:solidFill>
                  <a:srgbClr val="000000"/>
                </a:solidFill>
              </a:rPr>
              <a:t>，否则返回</a:t>
            </a:r>
            <a:r>
              <a:rPr lang="en-US" altLang="zh-CN" sz="2800" dirty="0" smtClean="0">
                <a:solidFill>
                  <a:srgbClr val="000000"/>
                </a:solidFill>
              </a:rPr>
              <a:t>false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、取得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的相关属性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方法进行登陆验证与注销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、计算登陆时间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71546"/>
            <a:ext cx="8472518" cy="51435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&lt;body&gt;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session</a:t>
            </a:r>
            <a:r>
              <a:rPr lang="zh-CN" altLang="en-US" sz="2000" dirty="0" smtClean="0"/>
              <a:t>的创建时间是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session.getCreationTime</a:t>
            </a:r>
            <a:r>
              <a:rPr lang="en-US" altLang="zh-CN" sz="2000" dirty="0" smtClean="0"/>
              <a:t>()%&gt;</a:t>
            </a:r>
            <a:endParaRPr lang="en-US" altLang="zh-CN" sz="2000" u="sng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new Date(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session.getCreationTime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())%&gt;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session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号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session.getId</a:t>
            </a:r>
            <a:r>
              <a:rPr lang="en-US" altLang="zh-CN" sz="2000" dirty="0" smtClean="0"/>
              <a:t>()%&gt;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客户最近一次访问时间是</a:t>
            </a:r>
            <a:r>
              <a:rPr lang="en-US" altLang="zh-CN" sz="2000" dirty="0" smtClean="0"/>
              <a:t>:&lt;%=</a:t>
            </a:r>
            <a:r>
              <a:rPr lang="en-US" altLang="zh-CN" sz="2000" dirty="0" err="1" smtClean="0"/>
              <a:t>session.getLastAccessedTime</a:t>
            </a:r>
            <a:r>
              <a:rPr lang="en-US" altLang="zh-CN" sz="2000" dirty="0" smtClean="0"/>
              <a:t>()%&gt;</a:t>
            </a:r>
            <a:endParaRPr lang="en-US" altLang="zh-CN" sz="2000" u="sng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new Date 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session.getLastAccessedTime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())%&gt;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两次请求间隔多长时间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将被取消</a:t>
            </a:r>
            <a:r>
              <a:rPr lang="en-US" altLang="zh-CN" sz="2000" dirty="0" smtClean="0"/>
              <a:t>(</a:t>
            </a:r>
            <a:r>
              <a:rPr lang="en-US" altLang="zh-CN" sz="2000" u="sng" dirty="0" smtClean="0"/>
              <a:t>ms):</a:t>
            </a:r>
            <a:r>
              <a:rPr lang="en-US" altLang="zh-CN" sz="2000" dirty="0" smtClean="0">
                <a:solidFill>
                  <a:srgbClr val="FF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session.getMaxInactiveInterval</a:t>
            </a:r>
            <a:r>
              <a:rPr lang="en-US" altLang="zh-CN" sz="2000" dirty="0" smtClean="0">
                <a:solidFill>
                  <a:srgbClr val="FF0000"/>
                </a:solidFill>
              </a:rPr>
              <a:t>()%&gt;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       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 是否是新创建的</a:t>
            </a:r>
            <a:r>
              <a:rPr lang="en-US" altLang="zh-CN" sz="2000" dirty="0" smtClean="0"/>
              <a:t>session:&lt;%=</a:t>
            </a:r>
            <a:r>
              <a:rPr lang="en-US" altLang="zh-CN" sz="2000" dirty="0" err="1" smtClean="0"/>
              <a:t>session.isNew</a:t>
            </a:r>
            <a:r>
              <a:rPr lang="en-US" altLang="zh-CN" sz="2000" dirty="0" smtClean="0"/>
              <a:t>()?"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":"</a:t>
            </a:r>
            <a:r>
              <a:rPr lang="zh-CN" altLang="en-US" sz="2000" dirty="0" smtClean="0"/>
              <a:t>否</a:t>
            </a:r>
            <a:r>
              <a:rPr lang="en-US" altLang="zh-CN" sz="2000" dirty="0" smtClean="0"/>
              <a:t>"%&gt;&lt;/body&gt;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取得</a:t>
            </a:r>
            <a:r>
              <a:rPr lang="en-US" altLang="zh-CN" sz="2400" dirty="0" smtClean="0"/>
              <a:t>session </a:t>
            </a:r>
            <a:r>
              <a:rPr lang="zh-CN" altLang="en-US" sz="2400" dirty="0" smtClean="0"/>
              <a:t>的相关属性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143636" y="571480"/>
            <a:ext cx="27093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sessionExamples2.jsp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643D-C86F-4916-89F5-B33AEEBA1B3D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73F8-CE29-47B7-BA52-2E37841A8586}" type="slidenum">
              <a:rPr lang="en-US" altLang="zh-CN"/>
            </a:fld>
            <a:endParaRPr lang="en-US" altLang="zh-CN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88913"/>
            <a:ext cx="8540750" cy="647700"/>
          </a:xfrm>
        </p:spPr>
        <p:txBody>
          <a:bodyPr/>
          <a:lstStyle/>
          <a:p>
            <a:r>
              <a:rPr lang="en-US" altLang="zh-CN" sz="3600" dirty="0" smtClean="0"/>
              <a:t>session</a:t>
            </a:r>
            <a:r>
              <a:rPr lang="zh-CN" altLang="en-US" sz="3600" dirty="0" smtClean="0"/>
              <a:t>对象实现计数</a:t>
            </a:r>
            <a:endParaRPr lang="en-US" altLang="zh-CN" sz="3600" dirty="0"/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358246" cy="52149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&lt;%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number =1000;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//</a:t>
            </a:r>
            <a:r>
              <a:rPr lang="zh-CN" altLang="en-US" sz="2400" dirty="0">
                <a:solidFill>
                  <a:srgbClr val="000000"/>
                </a:solidFill>
              </a:rPr>
              <a:t>从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对象获取</a:t>
            </a:r>
            <a:r>
              <a:rPr lang="en-US" altLang="zh-CN" sz="2400" dirty="0">
                <a:solidFill>
                  <a:srgbClr val="000000"/>
                </a:solidFill>
              </a:rPr>
              <a:t>number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Object </a:t>
            </a:r>
            <a:r>
              <a:rPr lang="en-US" altLang="zh-CN" sz="2400" dirty="0" err="1">
                <a:solidFill>
                  <a:srgbClr val="000000"/>
                </a:solidFill>
              </a:rPr>
              <a:t>obj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dirty="0" err="1">
                <a:solidFill>
                  <a:srgbClr val="000000"/>
                </a:solidFill>
              </a:rPr>
              <a:t>session.getAttribute</a:t>
            </a:r>
            <a:r>
              <a:rPr lang="en-US" altLang="zh-CN" sz="2400" dirty="0">
                <a:solidFill>
                  <a:srgbClr val="000000"/>
                </a:solidFill>
              </a:rPr>
              <a:t>("number");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if(</a:t>
            </a:r>
            <a:r>
              <a:rPr lang="en-US" altLang="zh-CN" sz="2400" dirty="0" err="1">
                <a:solidFill>
                  <a:srgbClr val="000000"/>
                </a:solidFill>
              </a:rPr>
              <a:t>obj</a:t>
            </a:r>
            <a:r>
              <a:rPr lang="en-US" altLang="zh-CN" sz="2400" dirty="0">
                <a:solidFill>
                  <a:srgbClr val="000000"/>
                </a:solidFill>
              </a:rPr>
              <a:t> == null) {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   //</a:t>
            </a:r>
            <a:r>
              <a:rPr lang="zh-CN" altLang="en-US" sz="2400" dirty="0">
                <a:solidFill>
                  <a:srgbClr val="000000"/>
                </a:solidFill>
              </a:rPr>
              <a:t>设定</a:t>
            </a:r>
            <a:r>
              <a:rPr lang="en-US" altLang="zh-CN" sz="2400" dirty="0">
                <a:solidFill>
                  <a:srgbClr val="000000"/>
                </a:solidFill>
              </a:rPr>
              <a:t>session</a:t>
            </a:r>
            <a:r>
              <a:rPr lang="zh-CN" altLang="en-US" sz="2400" dirty="0">
                <a:solidFill>
                  <a:srgbClr val="000000"/>
                </a:solidFill>
              </a:rPr>
              <a:t>对象的变量的值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session.setAttribute</a:t>
            </a:r>
            <a:r>
              <a:rPr lang="en-US" altLang="zh-CN" sz="2400" dirty="0">
                <a:solidFill>
                  <a:srgbClr val="000000"/>
                </a:solidFill>
              </a:rPr>
              <a:t>("</a:t>
            </a:r>
            <a:r>
              <a:rPr lang="en-US" altLang="zh-CN" sz="2400" dirty="0" err="1">
                <a:solidFill>
                  <a:srgbClr val="000000"/>
                </a:solidFill>
              </a:rPr>
              <a:t>number",String.valueOf</a:t>
            </a:r>
            <a:r>
              <a:rPr lang="en-US" altLang="zh-CN" sz="2400" dirty="0">
                <a:solidFill>
                  <a:srgbClr val="000000"/>
                </a:solidFill>
              </a:rPr>
              <a:t>(number));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}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else {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取得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对象中的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变量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number=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Integer.parseInt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obj.toString</a:t>
            </a:r>
            <a:r>
              <a:rPr lang="en-US" altLang="zh-CN" sz="2400" dirty="0" smtClean="0">
                <a:solidFill>
                  <a:srgbClr val="000000"/>
                </a:solidFill>
              </a:rPr>
              <a:t>());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统计页面访问次数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number+=1;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 //</a:t>
            </a:r>
            <a:r>
              <a:rPr lang="zh-CN" altLang="en-US" sz="2400" dirty="0" smtClean="0">
                <a:solidFill>
                  <a:srgbClr val="000000"/>
                </a:solidFill>
              </a:rPr>
              <a:t>设定</a:t>
            </a:r>
            <a:r>
              <a:rPr lang="en-US" altLang="zh-CN" sz="2400" dirty="0" smtClean="0">
                <a:solidFill>
                  <a:srgbClr val="00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000000"/>
                </a:solidFill>
              </a:rPr>
              <a:t>对象的</a:t>
            </a:r>
            <a:r>
              <a:rPr lang="en-US" altLang="zh-CN" sz="2400" dirty="0" smtClean="0">
                <a:solidFill>
                  <a:srgbClr val="000000"/>
                </a:solidFill>
              </a:rPr>
              <a:t>number</a:t>
            </a:r>
            <a:r>
              <a:rPr lang="zh-CN" altLang="en-US" sz="2400" dirty="0" smtClean="0">
                <a:solidFill>
                  <a:srgbClr val="000000"/>
                </a:solidFill>
              </a:rPr>
              <a:t>变量值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session.setAttribute</a:t>
            </a:r>
            <a:r>
              <a:rPr lang="en-US" altLang="zh-CN" sz="2400" dirty="0" smtClean="0">
                <a:solidFill>
                  <a:srgbClr val="000000"/>
                </a:solidFill>
              </a:rPr>
              <a:t>("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number",String.valueOf</a:t>
            </a:r>
            <a:r>
              <a:rPr lang="en-US" altLang="zh-CN" sz="2400" dirty="0" smtClean="0">
                <a:solidFill>
                  <a:srgbClr val="000000"/>
                </a:solidFill>
              </a:rPr>
              <a:t>(number));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  }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%&gt;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页面访问次数为</a:t>
            </a:r>
            <a:r>
              <a:rPr lang="en-US" altLang="zh-CN" sz="2400" dirty="0" smtClean="0">
                <a:solidFill>
                  <a:srgbClr val="000000"/>
                </a:solidFill>
              </a:rPr>
              <a:t>: &lt;%=number%&gt;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50" y="642918"/>
            <a:ext cx="21771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Session_count.jsp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login.jsp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welcome.jsp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logout.jsp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方法进行登陆验证与注销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00042"/>
            <a:ext cx="8286808" cy="6124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smtClean="0"/>
              <a:t> &lt;body&gt;</a:t>
            </a:r>
            <a:endParaRPr lang="en-US" altLang="zh-CN" sz="1400" dirty="0" smtClean="0"/>
          </a:p>
          <a:p>
            <a:r>
              <a:rPr lang="en-US" altLang="zh-CN" sz="1400" dirty="0" smtClean="0"/>
              <a:t> &lt;form action=</a:t>
            </a:r>
            <a:r>
              <a:rPr lang="en-US" altLang="zh-CN" sz="1400" i="1" dirty="0" smtClean="0"/>
              <a:t>"login.jsp" name="</a:t>
            </a:r>
            <a:r>
              <a:rPr lang="en-US" altLang="zh-CN" sz="1400" i="1" dirty="0" err="1" smtClean="0"/>
              <a:t>myform</a:t>
            </a:r>
            <a:r>
              <a:rPr lang="en-US" altLang="zh-CN" sz="1400" i="1" dirty="0" smtClean="0"/>
              <a:t>" method="post"&gt;</a:t>
            </a:r>
            <a:endParaRPr lang="en-US" altLang="zh-CN" sz="1400" i="1" dirty="0" smtClean="0"/>
          </a:p>
          <a:p>
            <a:r>
              <a:rPr lang="zh-CN" altLang="en-US" sz="1400" dirty="0" smtClean="0"/>
              <a:t> 用户名：</a:t>
            </a:r>
            <a:r>
              <a:rPr lang="en-US" altLang="zh-CN" sz="1400" dirty="0" smtClean="0"/>
              <a:t>&lt;input type=</a:t>
            </a:r>
            <a:r>
              <a:rPr lang="en-US" altLang="zh-CN" sz="1400" i="1" dirty="0" smtClean="0"/>
              <a:t>"text" name="username" value=""&gt;&lt;</a:t>
            </a:r>
            <a:r>
              <a:rPr lang="en-US" altLang="zh-CN" sz="1400" i="1" dirty="0" err="1" smtClean="0"/>
              <a:t>br</a:t>
            </a:r>
            <a:r>
              <a:rPr lang="en-US" altLang="zh-CN" sz="1400" i="1" dirty="0" smtClean="0"/>
              <a:t>/&gt;</a:t>
            </a:r>
            <a:endParaRPr lang="en-US" altLang="zh-CN" sz="1400" i="1" dirty="0" smtClean="0"/>
          </a:p>
          <a:p>
            <a:r>
              <a:rPr lang="zh-CN" altLang="en-US" sz="1400" dirty="0" smtClean="0"/>
              <a:t> 密</a:t>
            </a:r>
            <a:r>
              <a:rPr lang="en-US" altLang="zh-CN" sz="1400" dirty="0" smtClean="0"/>
              <a:t>&amp;</a:t>
            </a:r>
            <a:r>
              <a:rPr lang="en-US" altLang="zh-CN" sz="1400" dirty="0" err="1" smtClean="0"/>
              <a:t>nbsp</a:t>
            </a:r>
            <a:r>
              <a:rPr lang="en-US" altLang="zh-CN" sz="1400" dirty="0" smtClean="0"/>
              <a:t>;&amp;</a:t>
            </a:r>
            <a:r>
              <a:rPr lang="en-US" altLang="zh-CN" sz="1400" dirty="0" err="1" smtClean="0"/>
              <a:t>nbsp</a:t>
            </a:r>
            <a:r>
              <a:rPr lang="en-US" altLang="zh-CN" sz="1400" dirty="0" smtClean="0"/>
              <a:t>;</a:t>
            </a:r>
            <a:r>
              <a:rPr lang="zh-CN" altLang="en-US" sz="1400" dirty="0" smtClean="0"/>
              <a:t>码</a:t>
            </a:r>
            <a:r>
              <a:rPr lang="en-US" altLang="zh-CN" sz="1400" dirty="0" smtClean="0"/>
              <a:t>:&lt;input type=</a:t>
            </a:r>
            <a:r>
              <a:rPr lang="en-US" altLang="zh-CN" sz="1400" i="1" dirty="0" smtClean="0"/>
              <a:t>"text" name="password" value=""&gt;&lt;</a:t>
            </a:r>
            <a:r>
              <a:rPr lang="en-US" altLang="zh-CN" sz="1400" i="1" dirty="0" err="1" smtClean="0"/>
              <a:t>br</a:t>
            </a:r>
            <a:r>
              <a:rPr lang="en-US" altLang="zh-CN" sz="1400" i="1" dirty="0" smtClean="0"/>
              <a:t>&gt;</a:t>
            </a:r>
            <a:endParaRPr lang="en-US" altLang="zh-CN" sz="1400" i="1" dirty="0" smtClean="0"/>
          </a:p>
          <a:p>
            <a:r>
              <a:rPr lang="en-US" altLang="zh-CN" sz="1400" dirty="0" smtClean="0"/>
              <a:t> &lt;input type=</a:t>
            </a:r>
            <a:r>
              <a:rPr lang="en-US" altLang="zh-CN" sz="1400" i="1" dirty="0" smtClean="0"/>
              <a:t>"submit" value="</a:t>
            </a:r>
            <a:r>
              <a:rPr lang="zh-CN" altLang="en-US" sz="1400" i="1" dirty="0" smtClean="0"/>
              <a:t>提交</a:t>
            </a:r>
            <a:r>
              <a:rPr lang="en-US" altLang="zh-CN" sz="1400" i="1" dirty="0" smtClean="0"/>
              <a:t>"&gt; </a:t>
            </a:r>
            <a:endParaRPr lang="en-US" altLang="zh-CN" sz="1400" i="1" dirty="0" smtClean="0"/>
          </a:p>
          <a:p>
            <a:r>
              <a:rPr lang="en-US" altLang="zh-CN" sz="1400" dirty="0" smtClean="0"/>
              <a:t> &lt;/form&gt;</a:t>
            </a:r>
            <a:endParaRPr lang="en-US" altLang="zh-CN" sz="1400" dirty="0" smtClean="0"/>
          </a:p>
          <a:p>
            <a:r>
              <a:rPr lang="en-US" altLang="zh-CN" sz="1400" dirty="0" smtClean="0"/>
              <a:t> &lt;%String name=</a:t>
            </a:r>
            <a:r>
              <a:rPr lang="en-US" altLang="zh-CN" sz="1400" dirty="0" err="1" smtClean="0"/>
              <a:t>request.getParameter</a:t>
            </a:r>
            <a:r>
              <a:rPr lang="en-US" altLang="zh-CN" sz="1400" dirty="0" smtClean="0"/>
              <a:t>("username");</a:t>
            </a:r>
            <a:endParaRPr lang="en-US" altLang="zh-CN" sz="1400" dirty="0" smtClean="0"/>
          </a:p>
          <a:p>
            <a:r>
              <a:rPr lang="en-US" altLang="zh-CN" sz="1400" dirty="0" smtClean="0"/>
              <a:t>   String password=</a:t>
            </a:r>
            <a:r>
              <a:rPr lang="en-US" altLang="zh-CN" sz="1400" dirty="0" err="1" smtClean="0"/>
              <a:t>request.getParameter</a:t>
            </a:r>
            <a:r>
              <a:rPr lang="en-US" altLang="zh-CN" sz="1400" dirty="0" smtClean="0"/>
              <a:t>("password");</a:t>
            </a:r>
            <a:endParaRPr lang="en-US" altLang="zh-CN" sz="1400" dirty="0" smtClean="0"/>
          </a:p>
          <a:p>
            <a:r>
              <a:rPr lang="zh-CN" altLang="en-US" sz="1400" dirty="0" smtClean="0"/>
              <a:t>   </a:t>
            </a:r>
            <a:endParaRPr lang="zh-CN" altLang="en-US" sz="1400" dirty="0" smtClean="0"/>
          </a:p>
          <a:p>
            <a:r>
              <a:rPr lang="en-US" altLang="zh-CN" sz="1400" dirty="0" smtClean="0"/>
              <a:t>   </a:t>
            </a:r>
            <a:r>
              <a:rPr lang="en-US" altLang="zh-CN" sz="1400" b="1" dirty="0" smtClean="0"/>
              <a:t>if(!(name==null||"".equals(name)||password==null||"".equals(password)))</a:t>
            </a:r>
            <a:endParaRPr lang="en-US" altLang="zh-CN" sz="1400" b="1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   </a:t>
            </a:r>
            <a:r>
              <a:rPr lang="en-US" altLang="zh-CN" sz="1400" b="1" dirty="0" smtClean="0"/>
              <a:t>if(“</a:t>
            </a:r>
            <a:r>
              <a:rPr lang="en-US" altLang="zh-CN" sz="1400" b="1" dirty="0" err="1" smtClean="0"/>
              <a:t>yy</a:t>
            </a:r>
            <a:r>
              <a:rPr lang="en-US" altLang="zh-CN" sz="1400" b="1" dirty="0" smtClean="0"/>
              <a:t>".equals(name)&amp;&amp;"123".equals(password))</a:t>
            </a:r>
            <a:endParaRPr lang="en-US" altLang="zh-CN" sz="1400" b="1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session.setAttribute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userid",name</a:t>
            </a:r>
            <a:r>
              <a:rPr lang="en-US" altLang="zh-CN" sz="1400" dirty="0" smtClean="0"/>
              <a:t>);</a:t>
            </a:r>
            <a:endParaRPr lang="en-US" altLang="zh-CN" sz="1400" dirty="0" smtClean="0"/>
          </a:p>
          <a:p>
            <a:r>
              <a:rPr lang="en-US" altLang="zh-CN" sz="1400" dirty="0" smtClean="0"/>
              <a:t>      </a:t>
            </a:r>
            <a:r>
              <a:rPr lang="en-US" altLang="zh-CN" sz="1400" dirty="0" err="1" smtClean="0"/>
              <a:t>response.setHeader</a:t>
            </a:r>
            <a:r>
              <a:rPr lang="en-US" altLang="zh-CN" sz="1400" dirty="0" smtClean="0"/>
              <a:t>("refresh","2; 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=welcome.jsp");</a:t>
            </a:r>
            <a:endParaRPr lang="en-US" altLang="zh-CN" sz="1400" dirty="0" smtClean="0"/>
          </a:p>
          <a:p>
            <a:r>
              <a:rPr lang="zh-CN" altLang="en-US" sz="1400" dirty="0" smtClean="0"/>
              <a:t>    </a:t>
            </a:r>
            <a:r>
              <a:rPr lang="en-US" altLang="zh-CN" sz="1400" dirty="0" smtClean="0"/>
              <a:t>%&gt;</a:t>
            </a:r>
            <a:endParaRPr lang="en-US" altLang="zh-CN" sz="1400" dirty="0" smtClean="0"/>
          </a:p>
          <a:p>
            <a:r>
              <a:rPr lang="zh-CN" altLang="en-US" sz="1400" dirty="0" smtClean="0"/>
              <a:t>   恭喜您</a:t>
            </a:r>
            <a:r>
              <a:rPr lang="en-US" altLang="zh-CN" sz="1400" dirty="0" smtClean="0"/>
              <a:t>&lt;%=name %&gt;</a:t>
            </a:r>
            <a:r>
              <a:rPr lang="zh-CN" altLang="en-US" sz="1400" dirty="0" smtClean="0"/>
              <a:t>登陆成功！两秒钟后跳转到欢迎页面！</a:t>
            </a: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br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r>
              <a:rPr lang="zh-CN" altLang="en-US" sz="1400" dirty="0" smtClean="0"/>
              <a:t>   如果没有跳转，请点击</a:t>
            </a:r>
            <a:r>
              <a:rPr lang="en-US" altLang="zh-CN" sz="1400" dirty="0" smtClean="0"/>
              <a:t>&lt;a </a:t>
            </a:r>
            <a:r>
              <a:rPr lang="en-US" altLang="zh-CN" sz="1400" dirty="0" err="1" smtClean="0"/>
              <a:t>href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"welcome.jsp"&gt;</a:t>
            </a:r>
            <a:r>
              <a:rPr lang="zh-CN" altLang="en-US" sz="1400" i="1" dirty="0" smtClean="0"/>
              <a:t>这里</a:t>
            </a:r>
            <a:r>
              <a:rPr lang="en-US" altLang="zh-CN" sz="1400" i="1" dirty="0" smtClean="0"/>
              <a:t>&lt;/a&gt;</a:t>
            </a:r>
            <a:r>
              <a:rPr lang="zh-CN" altLang="en-US" sz="1400" i="1" dirty="0" smtClean="0"/>
              <a:t>！</a:t>
            </a:r>
            <a:endParaRPr lang="zh-CN" altLang="en-US" sz="1400" i="1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&lt;%</a:t>
            </a:r>
            <a:endParaRPr lang="en-US" altLang="zh-CN" sz="1400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r>
              <a:rPr lang="en-US" altLang="zh-CN" sz="1400" dirty="0" smtClean="0"/>
              <a:t>   </a:t>
            </a:r>
            <a:r>
              <a:rPr lang="en-US" altLang="zh-CN" sz="1400" b="1" dirty="0" smtClean="0"/>
              <a:t>else {</a:t>
            </a:r>
            <a:endParaRPr lang="en-US" altLang="zh-CN" sz="1400" b="1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%&gt;</a:t>
            </a:r>
            <a:endParaRPr lang="en-US" altLang="zh-CN" sz="1400" dirty="0" smtClean="0"/>
          </a:p>
          <a:p>
            <a:r>
              <a:rPr lang="zh-CN" altLang="en-US" sz="1400" dirty="0" smtClean="0"/>
              <a:t>                     用户名或密码错误！</a:t>
            </a:r>
            <a:endParaRPr lang="zh-CN" altLang="en-US" sz="1400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&lt;%</a:t>
            </a:r>
            <a:endParaRPr lang="en-US" altLang="zh-CN" sz="1400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r>
              <a:rPr lang="zh-CN" altLang="en-US" sz="1400" dirty="0" smtClean="0"/>
              <a:t>   </a:t>
            </a:r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r>
              <a:rPr lang="zh-CN" altLang="en-US" sz="1400" dirty="0" smtClean="0"/>
              <a:t>  </a:t>
            </a:r>
            <a:r>
              <a:rPr lang="en-US" altLang="zh-CN" sz="1400" dirty="0" smtClean="0"/>
              <a:t>%&gt;</a:t>
            </a:r>
            <a:endParaRPr lang="en-US" altLang="zh-CN" sz="1400" dirty="0" smtClean="0"/>
          </a:p>
          <a:p>
            <a:r>
              <a:rPr lang="en-US" altLang="zh-CN" sz="1400" dirty="0" smtClean="0"/>
              <a:t>   &lt;/body&gt;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358082" y="285728"/>
            <a:ext cx="12105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Login.jsp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ABEDC-56EC-4EC1-9455-6073D4F3F685}" type="datetime2">
              <a:rPr lang="zh-CN" altLang="en-US"/>
            </a:fld>
            <a:endParaRPr lang="en-US" altLang="zh-CN"/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7F91D-7BE9-4315-B357-2B6C393D5042}" type="slidenum">
              <a:rPr lang="en-US" altLang="zh-CN"/>
            </a:fld>
            <a:endParaRPr lang="en-US" altLang="zh-CN"/>
          </a:p>
        </p:txBody>
      </p:sp>
      <p:sp>
        <p:nvSpPr>
          <p:cNvPr id="87138" name="Line 98"/>
          <p:cNvSpPr>
            <a:spLocks noChangeShapeType="1"/>
          </p:cNvSpPr>
          <p:nvPr/>
        </p:nvSpPr>
        <p:spPr bwMode="auto">
          <a:xfrm>
            <a:off x="1331913" y="2490788"/>
            <a:ext cx="63404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39" name="Line 99"/>
          <p:cNvSpPr>
            <a:spLocks noChangeShapeType="1"/>
          </p:cNvSpPr>
          <p:nvPr/>
        </p:nvSpPr>
        <p:spPr bwMode="auto">
          <a:xfrm>
            <a:off x="1187450" y="3716338"/>
            <a:ext cx="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0" name="Line 100"/>
          <p:cNvSpPr>
            <a:spLocks noChangeShapeType="1"/>
          </p:cNvSpPr>
          <p:nvPr/>
        </p:nvSpPr>
        <p:spPr bwMode="auto">
          <a:xfrm>
            <a:off x="4787900" y="2058988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1" name="Line 101"/>
          <p:cNvSpPr>
            <a:spLocks noChangeShapeType="1"/>
          </p:cNvSpPr>
          <p:nvPr/>
        </p:nvSpPr>
        <p:spPr bwMode="auto">
          <a:xfrm>
            <a:off x="1187450" y="4914900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2" name="Line 102"/>
          <p:cNvSpPr>
            <a:spLocks noChangeShapeType="1"/>
          </p:cNvSpPr>
          <p:nvPr/>
        </p:nvSpPr>
        <p:spPr bwMode="auto">
          <a:xfrm>
            <a:off x="1331913" y="2492375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3" name="Line 103"/>
          <p:cNvSpPr>
            <a:spLocks noChangeShapeType="1"/>
          </p:cNvSpPr>
          <p:nvPr/>
        </p:nvSpPr>
        <p:spPr bwMode="auto">
          <a:xfrm>
            <a:off x="3554413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4" name="Line 104"/>
          <p:cNvSpPr>
            <a:spLocks noChangeShapeType="1"/>
          </p:cNvSpPr>
          <p:nvPr/>
        </p:nvSpPr>
        <p:spPr bwMode="auto">
          <a:xfrm>
            <a:off x="3554413" y="42926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5" name="Line 105"/>
          <p:cNvSpPr>
            <a:spLocks noChangeShapeType="1"/>
          </p:cNvSpPr>
          <p:nvPr/>
        </p:nvSpPr>
        <p:spPr bwMode="auto">
          <a:xfrm>
            <a:off x="3554413" y="4927600"/>
            <a:ext cx="0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6" name="Line 106"/>
          <p:cNvSpPr>
            <a:spLocks noChangeShapeType="1"/>
          </p:cNvSpPr>
          <p:nvPr/>
        </p:nvSpPr>
        <p:spPr bwMode="auto">
          <a:xfrm>
            <a:off x="7524750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7" name="Line 107"/>
          <p:cNvSpPr>
            <a:spLocks noChangeShapeType="1"/>
          </p:cNvSpPr>
          <p:nvPr/>
        </p:nvSpPr>
        <p:spPr bwMode="auto">
          <a:xfrm>
            <a:off x="1187450" y="4297363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8" name="Line 108"/>
          <p:cNvSpPr>
            <a:spLocks noChangeShapeType="1"/>
          </p:cNvSpPr>
          <p:nvPr/>
        </p:nvSpPr>
        <p:spPr bwMode="auto">
          <a:xfrm>
            <a:off x="5651500" y="37163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49" name="Line 109"/>
          <p:cNvSpPr>
            <a:spLocks noChangeShapeType="1"/>
          </p:cNvSpPr>
          <p:nvPr/>
        </p:nvSpPr>
        <p:spPr bwMode="auto">
          <a:xfrm>
            <a:off x="5651500" y="43656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150" name="AutoShape 110"/>
          <p:cNvSpPr>
            <a:spLocks noChangeArrowheads="1"/>
          </p:cNvSpPr>
          <p:nvPr/>
        </p:nvSpPr>
        <p:spPr bwMode="auto">
          <a:xfrm>
            <a:off x="3635375" y="1412875"/>
            <a:ext cx="2592388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800080"/>
            </a:solidFill>
            <a:round/>
          </a:ln>
          <a:effectLst>
            <a:outerShdw dist="9158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内置</a:t>
            </a:r>
            <a:r>
              <a:rPr kumimoji="0"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对象</a:t>
            </a:r>
            <a:endParaRPr kumimoji="0" lang="zh-CN" altLang="en-US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7151" name="AutoShape 111"/>
          <p:cNvSpPr>
            <a:spLocks noChangeArrowheads="1"/>
          </p:cNvSpPr>
          <p:nvPr/>
        </p:nvSpPr>
        <p:spPr bwMode="auto">
          <a:xfrm>
            <a:off x="755650" y="3068638"/>
            <a:ext cx="194310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12700" algn="ctr">
            <a:solidFill>
              <a:srgbClr val="800080"/>
            </a:solidFill>
            <a:round/>
          </a:ln>
          <a:effectLst>
            <a:outerShdw dist="91581" dir="202140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2" charset="-122"/>
              </a:rPr>
              <a:t>输入／输出对象</a:t>
            </a:r>
            <a:endParaRPr kumimoji="0" lang="zh-CN" altLang="en-US" sz="18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" name="Group 112"/>
          <p:cNvGrpSpPr/>
          <p:nvPr/>
        </p:nvGrpSpPr>
        <p:grpSpPr bwMode="auto">
          <a:xfrm>
            <a:off x="2943225" y="2490788"/>
            <a:ext cx="1771650" cy="1225550"/>
            <a:chOff x="1701" y="1569"/>
            <a:chExt cx="1116" cy="772"/>
          </a:xfrm>
        </p:grpSpPr>
        <p:sp>
          <p:nvSpPr>
            <p:cNvPr id="19508" name="Line 113"/>
            <p:cNvSpPr>
              <a:spLocks noChangeShapeType="1"/>
            </p:cNvSpPr>
            <p:nvPr/>
          </p:nvSpPr>
          <p:spPr bwMode="auto">
            <a:xfrm>
              <a:off x="2245" y="1569"/>
              <a:ext cx="0" cy="3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4" name="AutoShape 114"/>
            <p:cNvSpPr>
              <a:spLocks noChangeArrowheads="1"/>
            </p:cNvSpPr>
            <p:nvPr/>
          </p:nvSpPr>
          <p:spPr bwMode="auto">
            <a:xfrm>
              <a:off x="1701" y="1933"/>
              <a:ext cx="1116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sz="1800">
                  <a:latin typeface="Arial" panose="020B0604020202020204" pitchFamily="34" charset="0"/>
                  <a:ea typeface="黑体" panose="02010609060101010101" pitchFamily="2" charset="-122"/>
                </a:rPr>
                <a:t>作用域通信对象</a:t>
              </a:r>
              <a:endParaRPr kumimoji="0" lang="zh-CN" altLang="en-US" sz="180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15"/>
          <p:cNvGrpSpPr/>
          <p:nvPr/>
        </p:nvGrpSpPr>
        <p:grpSpPr bwMode="auto">
          <a:xfrm>
            <a:off x="4930775" y="2492375"/>
            <a:ext cx="1771650" cy="1225550"/>
            <a:chOff x="1701" y="1569"/>
            <a:chExt cx="1116" cy="772"/>
          </a:xfrm>
        </p:grpSpPr>
        <p:sp>
          <p:nvSpPr>
            <p:cNvPr id="19506" name="Line 116"/>
            <p:cNvSpPr>
              <a:spLocks noChangeShapeType="1"/>
            </p:cNvSpPr>
            <p:nvPr/>
          </p:nvSpPr>
          <p:spPr bwMode="auto">
            <a:xfrm>
              <a:off x="2245" y="1569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57" name="AutoShape 117"/>
            <p:cNvSpPr>
              <a:spLocks noChangeArrowheads="1"/>
            </p:cNvSpPr>
            <p:nvPr/>
          </p:nvSpPr>
          <p:spPr bwMode="auto">
            <a:xfrm>
              <a:off x="1701" y="1933"/>
              <a:ext cx="1116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  <a:ea typeface="黑体" panose="02010609060101010101" pitchFamily="2" charset="-122"/>
                </a:rPr>
                <a:t>Servlet </a:t>
              </a:r>
              <a:r>
                <a:rPr kumimoji="0" lang="zh-CN" sz="1800">
                  <a:latin typeface="Arial" panose="020B0604020202020204" pitchFamily="34" charset="0"/>
                  <a:ea typeface="黑体" panose="02010609060101010101" pitchFamily="2" charset="-122"/>
                </a:rPr>
                <a:t>对象</a:t>
              </a:r>
              <a:endParaRPr kumimoji="0" lang="zh-CN" altLang="en-US" sz="180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Group 118"/>
          <p:cNvGrpSpPr/>
          <p:nvPr/>
        </p:nvGrpSpPr>
        <p:grpSpPr bwMode="auto">
          <a:xfrm>
            <a:off x="6875463" y="2492375"/>
            <a:ext cx="1728787" cy="1223963"/>
            <a:chOff x="4241" y="1570"/>
            <a:chExt cx="1089" cy="771"/>
          </a:xfrm>
        </p:grpSpPr>
        <p:sp>
          <p:nvSpPr>
            <p:cNvPr id="19504" name="Line 119"/>
            <p:cNvSpPr>
              <a:spLocks noChangeShapeType="1"/>
            </p:cNvSpPr>
            <p:nvPr/>
          </p:nvSpPr>
          <p:spPr bwMode="auto">
            <a:xfrm>
              <a:off x="4740" y="1570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60" name="AutoShape 120"/>
            <p:cNvSpPr>
              <a:spLocks noChangeArrowheads="1"/>
            </p:cNvSpPr>
            <p:nvPr/>
          </p:nvSpPr>
          <p:spPr bwMode="auto">
            <a:xfrm>
              <a:off x="4241" y="1933"/>
              <a:ext cx="1089" cy="4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round/>
            </a:ln>
            <a:effectLst>
              <a:outerShdw dist="9158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sz="1800">
                  <a:latin typeface="Arial" panose="020B0604020202020204" pitchFamily="34" charset="0"/>
                  <a:ea typeface="黑体" panose="02010609060101010101" pitchFamily="2" charset="-122"/>
                </a:rPr>
                <a:t>错误</a:t>
              </a:r>
              <a:r>
                <a:rPr kumimoji="0" lang="zh-CN" altLang="en-US" sz="1800">
                  <a:latin typeface="Arial" panose="020B0604020202020204" pitchFamily="34" charset="0"/>
                  <a:ea typeface="黑体" panose="02010609060101010101" pitchFamily="2" charset="-122"/>
                </a:rPr>
                <a:t>对象</a:t>
              </a:r>
              <a:endParaRPr kumimoji="0" lang="zh-CN" altLang="en-US" sz="1800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121"/>
          <p:cNvGrpSpPr/>
          <p:nvPr/>
        </p:nvGrpSpPr>
        <p:grpSpPr bwMode="auto">
          <a:xfrm>
            <a:off x="1187450" y="4076700"/>
            <a:ext cx="1584325" cy="360363"/>
            <a:chOff x="793" y="2614"/>
            <a:chExt cx="907" cy="227"/>
          </a:xfrm>
        </p:grpSpPr>
        <p:sp>
          <p:nvSpPr>
            <p:cNvPr id="87162" name="Rectangle 122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request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63" name="Line 123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124"/>
          <p:cNvGrpSpPr/>
          <p:nvPr/>
        </p:nvGrpSpPr>
        <p:grpSpPr bwMode="auto">
          <a:xfrm>
            <a:off x="1187450" y="4711700"/>
            <a:ext cx="1584325" cy="360363"/>
            <a:chOff x="793" y="2614"/>
            <a:chExt cx="907" cy="227"/>
          </a:xfrm>
        </p:grpSpPr>
        <p:sp>
          <p:nvSpPr>
            <p:cNvPr id="87165" name="Rectangle 125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response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66" name="Line 126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127"/>
          <p:cNvGrpSpPr/>
          <p:nvPr/>
        </p:nvGrpSpPr>
        <p:grpSpPr bwMode="auto">
          <a:xfrm>
            <a:off x="1187450" y="5300663"/>
            <a:ext cx="1584325" cy="360362"/>
            <a:chOff x="793" y="2614"/>
            <a:chExt cx="907" cy="227"/>
          </a:xfrm>
        </p:grpSpPr>
        <p:sp>
          <p:nvSpPr>
            <p:cNvPr id="87168" name="Rectangle 128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out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69" name="Line 129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Group 130"/>
          <p:cNvGrpSpPr/>
          <p:nvPr/>
        </p:nvGrpSpPr>
        <p:grpSpPr bwMode="auto">
          <a:xfrm>
            <a:off x="3563938" y="4076700"/>
            <a:ext cx="1584325" cy="360363"/>
            <a:chOff x="793" y="2614"/>
            <a:chExt cx="907" cy="227"/>
          </a:xfrm>
        </p:grpSpPr>
        <p:sp>
          <p:nvSpPr>
            <p:cNvPr id="87171" name="Rectangle 131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session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72" name="Line 132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133"/>
          <p:cNvGrpSpPr/>
          <p:nvPr/>
        </p:nvGrpSpPr>
        <p:grpSpPr bwMode="auto">
          <a:xfrm>
            <a:off x="3563938" y="5300663"/>
            <a:ext cx="1584325" cy="360362"/>
            <a:chOff x="793" y="2614"/>
            <a:chExt cx="907" cy="227"/>
          </a:xfrm>
        </p:grpSpPr>
        <p:sp>
          <p:nvSpPr>
            <p:cNvPr id="87174" name="Rectangle 134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600">
                  <a:latin typeface="Arial" panose="020B0604020202020204" pitchFamily="34" charset="0"/>
                </a:rPr>
                <a:t>pageContext</a:t>
              </a:r>
              <a:endParaRPr kumimoji="0"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87175" name="Line 135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136"/>
          <p:cNvGrpSpPr/>
          <p:nvPr/>
        </p:nvGrpSpPr>
        <p:grpSpPr bwMode="auto">
          <a:xfrm>
            <a:off x="3563938" y="4724400"/>
            <a:ext cx="1584325" cy="360363"/>
            <a:chOff x="793" y="2614"/>
            <a:chExt cx="907" cy="227"/>
          </a:xfrm>
        </p:grpSpPr>
        <p:sp>
          <p:nvSpPr>
            <p:cNvPr id="87177" name="Rectangle 137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application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78" name="Line 138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139"/>
          <p:cNvGrpSpPr/>
          <p:nvPr/>
        </p:nvGrpSpPr>
        <p:grpSpPr bwMode="auto">
          <a:xfrm>
            <a:off x="5651500" y="4076700"/>
            <a:ext cx="1419225" cy="360363"/>
            <a:chOff x="793" y="2614"/>
            <a:chExt cx="907" cy="227"/>
          </a:xfrm>
        </p:grpSpPr>
        <p:sp>
          <p:nvSpPr>
            <p:cNvPr id="87180" name="Rectangle 140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page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81" name="Line 141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" name="Group 142"/>
          <p:cNvGrpSpPr/>
          <p:nvPr/>
        </p:nvGrpSpPr>
        <p:grpSpPr bwMode="auto">
          <a:xfrm>
            <a:off x="5651500" y="4868863"/>
            <a:ext cx="1419225" cy="360362"/>
            <a:chOff x="793" y="2614"/>
            <a:chExt cx="907" cy="227"/>
          </a:xfrm>
        </p:grpSpPr>
        <p:sp>
          <p:nvSpPr>
            <p:cNvPr id="87183" name="Rectangle 143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config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84" name="Line 144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" name="Group 145"/>
          <p:cNvGrpSpPr/>
          <p:nvPr/>
        </p:nvGrpSpPr>
        <p:grpSpPr bwMode="auto">
          <a:xfrm>
            <a:off x="7524750" y="4076700"/>
            <a:ext cx="1393825" cy="360363"/>
            <a:chOff x="793" y="2614"/>
            <a:chExt cx="907" cy="227"/>
          </a:xfrm>
        </p:grpSpPr>
        <p:sp>
          <p:nvSpPr>
            <p:cNvPr id="87186" name="Rectangle 146"/>
            <p:cNvSpPr>
              <a:spLocks noChangeArrowheads="1"/>
            </p:cNvSpPr>
            <p:nvPr/>
          </p:nvSpPr>
          <p:spPr bwMode="auto">
            <a:xfrm>
              <a:off x="1020" y="2614"/>
              <a:ext cx="680" cy="227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12700" algn="ctr">
              <a:solidFill>
                <a:srgbClr val="800080"/>
              </a:solidFill>
              <a:miter lim="800000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zh-CN" sz="1800">
                  <a:latin typeface="Arial" panose="020B0604020202020204" pitchFamily="34" charset="0"/>
                </a:rPr>
                <a:t>exception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87187" name="Line 147"/>
            <p:cNvSpPr>
              <a:spLocks noChangeShapeType="1"/>
            </p:cNvSpPr>
            <p:nvPr/>
          </p:nvSpPr>
          <p:spPr bwMode="auto">
            <a:xfrm>
              <a:off x="793" y="275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87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8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8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87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87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8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8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87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38" grpId="0" animBg="1"/>
      <p:bldP spid="87139" grpId="0" animBg="1"/>
      <p:bldP spid="87139" grpId="1" animBg="1"/>
      <p:bldP spid="87140" grpId="0" animBg="1"/>
      <p:bldP spid="87141" grpId="0" animBg="1"/>
      <p:bldP spid="87141" grpId="1" animBg="1"/>
      <p:bldP spid="87142" grpId="0" animBg="1"/>
      <p:bldP spid="87143" grpId="0" animBg="1"/>
      <p:bldP spid="87143" grpId="1" animBg="1"/>
      <p:bldP spid="87144" grpId="0" animBg="1"/>
      <p:bldP spid="87144" grpId="1" animBg="1"/>
      <p:bldP spid="87145" grpId="0" animBg="1"/>
      <p:bldP spid="87145" grpId="1" animBg="1"/>
      <p:bldP spid="87146" grpId="0" animBg="1"/>
      <p:bldP spid="87147" grpId="0" animBg="1"/>
      <p:bldP spid="87147" grpId="1" animBg="1"/>
      <p:bldP spid="87148" grpId="0" animBg="1"/>
      <p:bldP spid="87148" grpId="1" animBg="1"/>
      <p:bldP spid="87149" grpId="0" animBg="1"/>
      <p:bldP spid="87149" grpId="1" animBg="1"/>
      <p:bldP spid="87150" grpId="0" animBg="1"/>
      <p:bldP spid="8715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58" y="642918"/>
            <a:ext cx="8286808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&lt;%</a:t>
            </a:r>
            <a:r>
              <a:rPr lang="en-US" altLang="zh-CN" sz="2000" b="1" dirty="0" smtClean="0"/>
              <a:t>if( </a:t>
            </a:r>
            <a:r>
              <a:rPr lang="en-US" altLang="zh-CN" sz="2000" b="1" dirty="0" err="1" smtClean="0"/>
              <a:t>session.getAttribute</a:t>
            </a:r>
            <a:r>
              <a:rPr lang="en-US" altLang="zh-CN" sz="2000" b="1" dirty="0" smtClean="0"/>
              <a:t>("</a:t>
            </a:r>
            <a:r>
              <a:rPr lang="en-US" altLang="zh-CN" sz="2000" b="1" dirty="0" err="1" smtClean="0"/>
              <a:t>userid</a:t>
            </a:r>
            <a:r>
              <a:rPr lang="en-US" altLang="zh-CN" sz="2000" b="1" dirty="0" smtClean="0"/>
              <a:t>")!=null){</a:t>
            </a:r>
            <a:endParaRPr lang="en-US" altLang="zh-CN" sz="2000" b="1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r>
              <a:rPr lang="zh-CN" altLang="en-US" sz="2000" dirty="0" smtClean="0"/>
              <a:t>   欢迎</a:t>
            </a:r>
            <a:r>
              <a:rPr lang="en-US" altLang="zh-CN" sz="2000" dirty="0" smtClean="0"/>
              <a:t>&lt;%=</a:t>
            </a:r>
            <a:r>
              <a:rPr lang="en-US" altLang="zh-CN" sz="2000" dirty="0" err="1" smtClean="0"/>
              <a:t>session.getAttribute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userid</a:t>
            </a:r>
            <a:r>
              <a:rPr lang="en-US" altLang="zh-CN" sz="2000" dirty="0" smtClean="0"/>
              <a:t>")%&gt;</a:t>
            </a:r>
            <a:r>
              <a:rPr lang="zh-CN" altLang="en-US" sz="2000" dirty="0" smtClean="0"/>
              <a:t>光临本公司</a:t>
            </a:r>
            <a:r>
              <a:rPr lang="en-US" altLang="zh-CN" sz="2000" dirty="0" smtClean="0"/>
              <a:t>!&lt;</a:t>
            </a:r>
            <a:r>
              <a:rPr lang="en-US" altLang="zh-CN" sz="2000" dirty="0" err="1" smtClean="0"/>
              <a:t>br</a:t>
            </a:r>
            <a:r>
              <a:rPr lang="en-US" altLang="zh-CN" sz="2000" dirty="0" smtClean="0"/>
              <a:t>&gt;</a:t>
            </a:r>
            <a:endParaRPr lang="en-US" altLang="zh-CN" sz="2000" dirty="0" smtClean="0"/>
          </a:p>
          <a:p>
            <a:r>
              <a:rPr lang="zh-CN" altLang="en-US" sz="2000" dirty="0" smtClean="0"/>
              <a:t>   退出请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"logout.jsp"&gt;</a:t>
            </a:r>
            <a:r>
              <a:rPr lang="zh-CN" altLang="en-US" sz="2000" i="1" dirty="0" smtClean="0"/>
              <a:t>注销</a:t>
            </a:r>
            <a:r>
              <a:rPr lang="en-US" altLang="zh-CN" sz="2000" i="1" dirty="0" smtClean="0"/>
              <a:t>&lt;/a&gt;</a:t>
            </a:r>
            <a:endParaRPr lang="en-US" altLang="zh-CN" sz="2000" i="1" dirty="0" smtClean="0"/>
          </a:p>
          <a:p>
            <a:r>
              <a:rPr lang="zh-CN" altLang="en-US" sz="2000" dirty="0" smtClean="0"/>
              <a:t>      </a:t>
            </a: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r>
              <a:rPr lang="zh-CN" altLang="en-US" sz="2000" dirty="0" smtClean="0"/>
              <a:t>  </a:t>
            </a:r>
            <a:r>
              <a:rPr lang="en-US" altLang="zh-CN" sz="2000" dirty="0" smtClean="0"/>
              <a:t>   } </a:t>
            </a:r>
            <a:r>
              <a:rPr lang="en-US" altLang="zh-CN" sz="2000" b="1" dirty="0" smtClean="0"/>
              <a:t>else{</a:t>
            </a:r>
            <a:endParaRPr lang="en-US" altLang="zh-CN" sz="2000" b="1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r>
              <a:rPr lang="zh-CN" altLang="en-US" sz="2000" dirty="0" smtClean="0"/>
              <a:t>    请您先去</a:t>
            </a: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"login.jsp"&gt;</a:t>
            </a:r>
            <a:r>
              <a:rPr lang="zh-CN" altLang="en-US" sz="2000" i="1" dirty="0" smtClean="0"/>
              <a:t>登陆</a:t>
            </a:r>
            <a:r>
              <a:rPr lang="en-US" altLang="zh-CN" sz="2000" i="1" dirty="0" smtClean="0"/>
              <a:t>&lt;/a&gt;</a:t>
            </a:r>
            <a:r>
              <a:rPr lang="zh-CN" altLang="en-US" sz="2000" i="1" dirty="0" smtClean="0"/>
              <a:t>！</a:t>
            </a:r>
            <a:endParaRPr lang="zh-CN" altLang="en-US" sz="2000" i="1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}</a:t>
            </a:r>
            <a:endParaRPr lang="en-US" altLang="zh-CN" sz="2000" dirty="0" smtClean="0"/>
          </a:p>
          <a:p>
            <a:r>
              <a:rPr lang="zh-CN" altLang="en-US" sz="2000" dirty="0" smtClean="0"/>
              <a:t>     </a:t>
            </a:r>
            <a:r>
              <a:rPr lang="en-US" altLang="zh-CN" sz="2000" dirty="0" smtClean="0"/>
              <a:t>%&gt;</a:t>
            </a:r>
            <a:endParaRPr lang="en-US" altLang="zh-CN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358082" y="285728"/>
            <a:ext cx="15680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welcome.jsp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4282" y="4429132"/>
            <a:ext cx="8286808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&lt;%</a:t>
            </a:r>
            <a:r>
              <a:rPr lang="en-US" altLang="zh-CN" sz="2000" dirty="0" err="1" smtClean="0"/>
              <a:t>session.invalidate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response.setHeader</a:t>
            </a:r>
            <a:r>
              <a:rPr lang="en-US" altLang="zh-CN" sz="2000" dirty="0" smtClean="0"/>
              <a:t>("refresh","2;url=login.jsp");</a:t>
            </a:r>
            <a:endParaRPr lang="en-US" altLang="zh-CN" sz="2000" dirty="0" smtClean="0"/>
          </a:p>
          <a:p>
            <a:r>
              <a:rPr lang="zh-CN" altLang="en-US" sz="2000" dirty="0" smtClean="0"/>
              <a:t>   </a:t>
            </a:r>
            <a:endParaRPr lang="zh-CN" altLang="en-US" sz="2000" dirty="0" smtClean="0"/>
          </a:p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r>
              <a:rPr lang="zh-CN" altLang="en-US" sz="2000" dirty="0" smtClean="0"/>
              <a:t>   您已退出本系统，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秒钟后跳转到首页！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72396" y="4429132"/>
            <a:ext cx="13147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logout.jsp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7F-A2A9-4B5C-BDD7-64AE6ACF458D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5B5A-93D9-4E3C-BDA8-FBCC2AB17EC8}" type="slidenum">
              <a:rPr lang="en-US" altLang="zh-CN"/>
            </a:fld>
            <a:endParaRPr lang="en-US" altLang="zh-CN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60350"/>
            <a:ext cx="8540750" cy="454006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对象取得用户的操作时间  </a:t>
            </a:r>
            <a:r>
              <a:rPr lang="en-US" altLang="zh-CN" sz="2400" dirty="0" smtClean="0"/>
              <a:t>get_time.jsp</a:t>
            </a:r>
            <a:endParaRPr lang="en-US" altLang="zh-CN" sz="24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81075"/>
            <a:ext cx="8540750" cy="554355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start = </a:t>
            </a:r>
            <a:r>
              <a:rPr lang="en-US" altLang="zh-CN" sz="2400" dirty="0" err="1" smtClean="0"/>
              <a:t>session.getCreationTime</a:t>
            </a:r>
            <a:r>
              <a:rPr lang="en-US" altLang="zh-CN" sz="2400" dirty="0" smtClean="0"/>
              <a:t>() ;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end = </a:t>
            </a:r>
            <a:r>
              <a:rPr lang="en-US" altLang="zh-CN" sz="2400" dirty="0" err="1" smtClean="0"/>
              <a:t>session.getLastAccessedTime</a:t>
            </a:r>
            <a:r>
              <a:rPr lang="en-US" altLang="zh-CN" sz="2400" dirty="0" smtClean="0"/>
              <a:t>() ;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long time = (end - start) / 1000 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&lt;h3&gt;</a:t>
            </a:r>
            <a:r>
              <a:rPr lang="zh-CN" altLang="en-US" sz="2400" dirty="0" smtClean="0"/>
              <a:t>您已经停留了</a:t>
            </a:r>
            <a:r>
              <a:rPr lang="en-US" altLang="zh-CN" sz="2400" dirty="0" smtClean="0"/>
              <a:t>&lt;%=time%&gt;</a:t>
            </a:r>
            <a:r>
              <a:rPr lang="zh-CN" altLang="en-US" sz="2400" dirty="0" smtClean="0"/>
              <a:t>秒！</a:t>
            </a:r>
            <a:r>
              <a:rPr lang="en-US" altLang="zh-CN" sz="2400" dirty="0" smtClean="0"/>
              <a:t>&lt;/h3&gt;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CE2B-B904-4A47-B011-10B9518447FB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8ECEF-4D01-4D8C-85FE-0191213A36BF}" type="slidenum">
              <a:rPr lang="en-US" altLang="zh-CN"/>
            </a:fld>
            <a:endParaRPr lang="en-US" altLang="zh-CN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对象是</a:t>
            </a:r>
            <a:r>
              <a:rPr lang="en-US" sz="2400" b="1" dirty="0" err="1" smtClean="0">
                <a:solidFill>
                  <a:srgbClr val="FF0000"/>
                </a:solidFill>
              </a:rPr>
              <a:t>ServletContext</a:t>
            </a:r>
            <a:r>
              <a:rPr lang="zh-CN" altLang="en-US" sz="2400" b="1" dirty="0" smtClean="0"/>
              <a:t>接口的实例化对象 </a:t>
            </a:r>
            <a:endParaRPr lang="en-US" altLang="zh-CN" sz="2400" dirty="0" smtClean="0"/>
          </a:p>
          <a:p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对象保存了一个应用系统中公有的数据，一旦创建了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对象，除非服务器关闭，否则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对象将一直得保存，并为所有客户共享。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　</a:t>
            </a:r>
            <a:endParaRPr lang="zh-CN" altLang="en-US" sz="2400" dirty="0" smtClean="0"/>
          </a:p>
          <a:p>
            <a:r>
              <a:rPr lang="zh-CN" altLang="en-US" sz="2400" dirty="0" smtClean="0"/>
              <a:t>服务器启动后就会自动创建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对象，当客户在所访问的网站的各个页面之间浏览时，这个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对象都是同一 个，直到服务器关闭。但是与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不同的是，所有客户的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对象都是同一个，即所有客户共享这个内置的</a:t>
            </a:r>
            <a:r>
              <a:rPr lang="en-US" altLang="zh-CN" sz="2400" dirty="0" smtClean="0"/>
              <a:t>application </a:t>
            </a:r>
            <a:r>
              <a:rPr lang="zh-CN" altLang="en-US" sz="2400" dirty="0" smtClean="0"/>
              <a:t>对象。</a:t>
            </a:r>
            <a:endParaRPr lang="zh-CN" altLang="en-US" sz="2400" dirty="0" smtClean="0"/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JSP</a:t>
            </a:r>
            <a:r>
              <a:rPr lang="zh-CN" altLang="en-US" sz="2400" dirty="0" smtClean="0"/>
              <a:t>服务器运行时，仅有一个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对象，它由服务器创建，也由服务器自动清除，不能被用户创建和清除。</a:t>
            </a:r>
            <a:endParaRPr lang="zh-CN" altLang="en-US" sz="2400" dirty="0" smtClean="0"/>
          </a:p>
          <a:p>
            <a:pPr>
              <a:buFontTx/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 </a:t>
            </a:r>
            <a:r>
              <a:rPr lang="en-US" altLang="zh-CN" dirty="0"/>
              <a:t>application</a:t>
            </a:r>
            <a:r>
              <a:rPr lang="zh-CN" altLang="en-US" dirty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01F0A2-3E93-4ED8-8F61-BBEC52E2A4D6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B0494D-1A59-4D98-B5EF-133D046761B9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642918"/>
            <a:ext cx="8143932" cy="181770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TW" sz="2400" dirty="0" smtClean="0"/>
              <a:t>       Application </a:t>
            </a:r>
            <a:r>
              <a:rPr lang="zh-TW" altLang="en-US" sz="2400" dirty="0" smtClean="0"/>
              <a:t>是一</a:t>
            </a:r>
            <a:r>
              <a:rPr lang="zh-CN" altLang="en-US" sz="2400" dirty="0" smtClean="0"/>
              <a:t>个</a:t>
            </a:r>
            <a:r>
              <a:rPr lang="zh-TW" altLang="en-US" sz="2400" dirty="0" smtClean="0"/>
              <a:t>所有</a:t>
            </a:r>
            <a:r>
              <a:rPr lang="zh-CN" altLang="en-US" sz="2400" dirty="0" smtClean="0"/>
              <a:t>在线用户共享的数据存取区，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中的变量数据在程序设定其值时被初始化，而当关闭网页服务器，或者超过预设时间而未有任何用户联机时自动消失 </a:t>
            </a:r>
            <a:r>
              <a:rPr lang="zh-TW" altLang="en-US" sz="2400" dirty="0" smtClean="0"/>
              <a:t>。</a:t>
            </a:r>
            <a:endParaRPr lang="zh-TW" altLang="en-US" sz="2400" dirty="0" smtClean="0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23764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619250" y="2924175"/>
          <a:ext cx="568801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1" imgW="4550410" imgH="2656840" progId="Visio.Drawing.11">
                  <p:embed/>
                </p:oleObj>
              </mc:Choice>
              <mc:Fallback>
                <p:oleObj name="Visio" r:id="rId1" imgW="4550410" imgH="2656840" progId="Visio.Drawing.11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19250" y="2924175"/>
                        <a:ext cx="5688013" cy="3308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  </a:t>
            </a:r>
            <a:r>
              <a:rPr lang="zh-CN" altLang="en-US" b="1" dirty="0" smtClean="0"/>
              <a:t>存取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中的数据</a:t>
            </a:r>
            <a:endParaRPr lang="zh-CN" altLang="en-US" dirty="0" smtClean="0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1. </a:t>
            </a:r>
            <a:r>
              <a:rPr lang="zh-CN" altLang="en-US" b="1" dirty="0" smtClean="0"/>
              <a:t>建立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变量</a:t>
            </a:r>
            <a:endParaRPr lang="zh-CN" altLang="en-US" b="1" dirty="0" smtClean="0"/>
          </a:p>
          <a:p>
            <a:pPr marL="88900" indent="12700" eaLnBrk="1" hangingPunct="1">
              <a:buNone/>
            </a:pPr>
            <a:r>
              <a:rPr lang="zh-CN" altLang="en-US" sz="2000" dirty="0" smtClean="0"/>
              <a:t>除了系统预设的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变量外，要在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中建立变量数据则必须使用</a:t>
            </a:r>
            <a:r>
              <a:rPr lang="en-US" altLang="zh-CN" sz="2000" dirty="0" err="1" smtClean="0"/>
              <a:t>setAttribute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方法，建立</a:t>
            </a:r>
            <a:r>
              <a:rPr lang="en-US" altLang="zh-CN" sz="2000" dirty="0" smtClean="0"/>
              <a:t>application</a:t>
            </a:r>
            <a:r>
              <a:rPr lang="zh-CN" altLang="en-US" sz="2000" dirty="0" smtClean="0"/>
              <a:t>变量的语法如下：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(“</a:t>
            </a:r>
            <a:r>
              <a:rPr lang="zh-CN" altLang="en-US" sz="2000" dirty="0" smtClean="0"/>
              <a:t>变量名称</a:t>
            </a:r>
            <a:r>
              <a:rPr lang="en-US" sz="2000" dirty="0" smtClean="0"/>
              <a:t>”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变量内容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zh-CN" altLang="en-US" sz="2000" dirty="0" smtClean="0"/>
              <a:t>例：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&lt;%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(“id”,“</a:t>
            </a:r>
            <a:r>
              <a:rPr lang="zh-CN" altLang="en-US" sz="2000" dirty="0" smtClean="0"/>
              <a:t>编号</a:t>
            </a:r>
            <a:r>
              <a:rPr lang="en-US" altLang="zh-CN" sz="2000" dirty="0" smtClean="0"/>
              <a:t>”);//</a:t>
            </a:r>
            <a:r>
              <a:rPr lang="zh-CN" altLang="en-US" sz="2000" dirty="0" smtClean="0"/>
              <a:t>设置字符串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err="1" smtClean="0"/>
              <a:t>application.setAttribute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level",new</a:t>
            </a:r>
            <a:r>
              <a:rPr lang="en-US" altLang="zh-CN" sz="2000" dirty="0" smtClean="0"/>
              <a:t> Integer(3)); //</a:t>
            </a:r>
            <a:r>
              <a:rPr lang="zh-CN" altLang="en-US" sz="2000" dirty="0" smtClean="0"/>
              <a:t>设置整数</a:t>
            </a:r>
            <a:r>
              <a:rPr lang="en-US" sz="2000" dirty="0" smtClean="0"/>
              <a:t> </a:t>
            </a:r>
            <a:endParaRPr lang="zh-CN" altLang="en-US" sz="2000" dirty="0" smtClean="0"/>
          </a:p>
          <a:p>
            <a:pPr eaLnBrk="1" hangingPunct="1">
              <a:buNone/>
            </a:pPr>
            <a:r>
              <a:rPr lang="en-US" altLang="zh-CN" sz="2000" dirty="0" smtClean="0"/>
              <a:t>%&gt;</a:t>
            </a:r>
            <a:endParaRPr lang="zh-CN" altLang="en-US" sz="2000" dirty="0" smtClean="0"/>
          </a:p>
          <a:p>
            <a:pPr eaLnBrk="1" hangingPunct="1"/>
            <a:endParaRPr lang="zh-CN" altLang="en-US" sz="2000" dirty="0" smtClean="0"/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8354D4-E1F8-4506-A141-A2A5AF980301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263B1B-A938-42ED-9E79-2FD77446AA74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返回</a:t>
            </a:r>
            <a:r>
              <a:rPr lang="en-US" altLang="zh-CN" sz="2800" b="1" dirty="0" smtClean="0"/>
              <a:t>application</a:t>
            </a:r>
            <a:r>
              <a:rPr lang="zh-CN" altLang="en-US" sz="2800" b="1" dirty="0" smtClean="0"/>
              <a:t>中的变量</a:t>
            </a:r>
            <a:endParaRPr lang="zh-CN" altLang="en-US" sz="2800" b="1" dirty="0" smtClean="0"/>
          </a:p>
          <a:p>
            <a:pPr marL="95250" indent="14605" eaLnBrk="1" hangingPunct="1">
              <a:buNone/>
            </a:pPr>
            <a:r>
              <a:rPr lang="zh-CN" altLang="en-US" sz="2400" dirty="0" smtClean="0"/>
              <a:t>在设置了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中的变量数据之后，接着在各个网页中便可利用</a:t>
            </a:r>
            <a:r>
              <a:rPr lang="en-US" altLang="zh-CN" sz="2400" dirty="0" err="1" smtClean="0"/>
              <a:t>getAttribute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方法来取得所设置的</a:t>
            </a:r>
            <a:r>
              <a:rPr lang="en-US" altLang="zh-CN" sz="2400" dirty="0" smtClean="0"/>
              <a:t>application</a:t>
            </a:r>
            <a:r>
              <a:rPr lang="zh-CN" altLang="en-US" sz="2400" dirty="0" smtClean="0"/>
              <a:t>变量内容，使用语法如下：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application.getAttribute</a:t>
            </a:r>
            <a:r>
              <a:rPr lang="en-US" altLang="zh-CN" sz="2400" dirty="0" smtClean="0">
                <a:solidFill>
                  <a:srgbClr val="FF0000"/>
                </a:solidFill>
              </a:rPr>
              <a:t>("</a:t>
            </a:r>
            <a:r>
              <a:rPr lang="zh-CN" altLang="en-US" sz="2400" dirty="0" smtClean="0">
                <a:solidFill>
                  <a:srgbClr val="FF0000"/>
                </a:solidFill>
              </a:rPr>
              <a:t>变量名称</a:t>
            </a:r>
            <a:r>
              <a:rPr lang="en-US" altLang="zh-CN" sz="2400" dirty="0" smtClean="0">
                <a:solidFill>
                  <a:srgbClr val="FF0000"/>
                </a:solidFill>
              </a:rPr>
              <a:t>")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95250" indent="14605" eaLnBrk="1" hangingPunct="1">
              <a:buNone/>
            </a:pPr>
            <a:r>
              <a:rPr lang="zh-CN" altLang="en-US" sz="2400" dirty="0" smtClean="0"/>
              <a:t>此方法返回的数据内容为对象</a:t>
            </a:r>
            <a:r>
              <a:rPr lang="en-US" altLang="zh-CN" sz="2400" dirty="0" smtClean="0"/>
              <a:t>(Object)</a:t>
            </a:r>
            <a:r>
              <a:rPr lang="zh-CN" altLang="en-US" sz="2400" dirty="0" smtClean="0"/>
              <a:t>类型，若在其他的网页中加入下面的程序代码，则会在浏览器上显示</a:t>
            </a:r>
            <a:r>
              <a:rPr lang="en-US" altLang="zh-CN" sz="2400" dirty="0" err="1" smtClean="0"/>
              <a:t>objApp</a:t>
            </a:r>
            <a:r>
              <a:rPr lang="zh-CN" altLang="en-US" sz="2400" dirty="0" smtClean="0"/>
              <a:t>变量存储的内容：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&lt;%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 Object </a:t>
            </a:r>
            <a:r>
              <a:rPr lang="en-US" altLang="zh-CN" sz="2400" dirty="0" err="1" smtClean="0"/>
              <a:t>objApp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application.getAttribute</a:t>
            </a:r>
            <a:r>
              <a:rPr lang="en-US" altLang="zh-CN" sz="2400" dirty="0" smtClean="0"/>
              <a:t>("id");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out.println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objApp</a:t>
            </a:r>
            <a:r>
              <a:rPr lang="en-US" altLang="zh-CN" sz="2400" dirty="0" smtClean="0"/>
              <a:t>);</a:t>
            </a:r>
            <a:endParaRPr lang="zh-CN" altLang="en-US" sz="2400" dirty="0" smtClean="0"/>
          </a:p>
          <a:p>
            <a:pPr eaLnBrk="1" hangingPunct="1">
              <a:buNone/>
            </a:pPr>
            <a:r>
              <a:rPr lang="en-US" altLang="zh-CN" sz="2400" dirty="0" smtClean="0"/>
              <a:t>%&gt;</a:t>
            </a:r>
            <a:endParaRPr lang="zh-CN" altLang="en-US" sz="2400" dirty="0" smtClean="0"/>
          </a:p>
          <a:p>
            <a:pPr eaLnBrk="1" hangingPunct="1">
              <a:buNone/>
            </a:pPr>
            <a:endParaRPr lang="zh-CN" altLang="en-US" sz="2800" dirty="0" smtClean="0"/>
          </a:p>
        </p:txBody>
      </p:sp>
      <p:sp>
        <p:nvSpPr>
          <p:cNvPr id="6554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1EE8E6F-13A2-4FF3-B62F-8AA298052F9C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0361F-7BE3-4C84-82BE-B0A8C89DAF53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fr-FR" altLang="zh-CN" sz="2800" b="1" dirty="0" smtClean="0"/>
              <a:t>3. </a:t>
            </a:r>
            <a:r>
              <a:rPr lang="zh-CN" altLang="en-US" sz="2800" b="1" dirty="0" smtClean="0"/>
              <a:t>删除</a:t>
            </a:r>
            <a:r>
              <a:rPr lang="fr-FR" altLang="zh-CN" sz="2800" b="1" dirty="0" smtClean="0"/>
              <a:t>application</a:t>
            </a:r>
            <a:r>
              <a:rPr lang="zh-CN" altLang="en-US" sz="2800" b="1" dirty="0" smtClean="0"/>
              <a:t>变量</a:t>
            </a:r>
            <a:endParaRPr lang="zh-CN" altLang="en-US" sz="2800" b="1" dirty="0" smtClean="0"/>
          </a:p>
          <a:p>
            <a:pPr eaLnBrk="1" hangingPunct="1">
              <a:buNone/>
            </a:pPr>
            <a:r>
              <a:rPr lang="zh-CN" altLang="en-US" sz="2800" dirty="0" smtClean="0"/>
              <a:t>要删除</a:t>
            </a:r>
            <a:r>
              <a:rPr lang="fr-FR" altLang="zh-CN" sz="2800" dirty="0" smtClean="0"/>
              <a:t>application</a:t>
            </a:r>
            <a:r>
              <a:rPr lang="zh-CN" altLang="en-US" sz="2800" dirty="0" smtClean="0"/>
              <a:t>中的变量数据，必须引用</a:t>
            </a:r>
            <a:r>
              <a:rPr lang="fr-FR" altLang="zh-CN" sz="2800" dirty="0" smtClean="0"/>
              <a:t>removeAttribute()</a:t>
            </a:r>
            <a:r>
              <a:rPr lang="zh-CN" altLang="en-US" sz="2800" dirty="0" smtClean="0"/>
              <a:t>，使用的语法为：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en-US" altLang="zh-CN" sz="2800" dirty="0" err="1" smtClean="0"/>
              <a:t>application.removeAttribute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变量名称</a:t>
            </a:r>
            <a:r>
              <a:rPr lang="en-US" altLang="zh-CN" sz="2800" dirty="0" smtClean="0"/>
              <a:t>")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fr-FR" altLang="zh-CN" sz="2800" b="1" dirty="0" smtClean="0"/>
              <a:t>4. </a:t>
            </a:r>
            <a:r>
              <a:rPr lang="zh-CN" altLang="en-US" sz="2800" b="1" dirty="0" smtClean="0"/>
              <a:t>返回所有</a:t>
            </a:r>
            <a:r>
              <a:rPr lang="fr-FR" altLang="zh-CN" sz="2800" b="1" dirty="0" smtClean="0"/>
              <a:t>application</a:t>
            </a:r>
            <a:r>
              <a:rPr lang="zh-CN" altLang="en-US" sz="2800" b="1" dirty="0" smtClean="0"/>
              <a:t>变量</a:t>
            </a:r>
            <a:endParaRPr lang="zh-CN" altLang="en-US" sz="2800" b="1" dirty="0" smtClean="0"/>
          </a:p>
          <a:p>
            <a:pPr eaLnBrk="1" hangingPunct="1">
              <a:buNone/>
            </a:pPr>
            <a:r>
              <a:rPr lang="fr-FR" altLang="zh-CN" sz="2800" dirty="0" smtClean="0"/>
              <a:t>getAttributeNames()</a:t>
            </a:r>
            <a:r>
              <a:rPr lang="zh-CN" altLang="en-US" sz="2800" dirty="0" smtClean="0"/>
              <a:t>方法会返回</a:t>
            </a:r>
            <a:r>
              <a:rPr lang="fr-FR" altLang="zh-CN" sz="2800" dirty="0" smtClean="0"/>
              <a:t>application</a:t>
            </a:r>
            <a:r>
              <a:rPr lang="zh-CN" altLang="en-US" sz="2800" dirty="0" smtClean="0"/>
              <a:t>中所有变量名称的集合对象，数据类型为</a:t>
            </a:r>
            <a:r>
              <a:rPr lang="fr-FR" altLang="zh-CN" sz="2800" dirty="0" smtClean="0"/>
              <a:t>Enumeration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fr-FR" altLang="zh-CN" sz="2800" dirty="0" smtClean="0"/>
              <a:t>getAttributeNames()</a:t>
            </a:r>
            <a:r>
              <a:rPr lang="zh-CN" altLang="en-US" sz="2800" dirty="0" smtClean="0"/>
              <a:t>使用语法如下：</a:t>
            </a:r>
            <a:endParaRPr lang="zh-CN" altLang="en-US" sz="2800" dirty="0" smtClean="0"/>
          </a:p>
          <a:p>
            <a:pPr eaLnBrk="1" hangingPunct="1">
              <a:buNone/>
            </a:pPr>
            <a:r>
              <a:rPr lang="en-US" altLang="zh-CN" sz="2800" dirty="0" err="1" smtClean="0"/>
              <a:t>application.getAttributeNames</a:t>
            </a:r>
            <a:r>
              <a:rPr lang="en-US" altLang="zh-CN" sz="2800" dirty="0" smtClean="0"/>
              <a:t>()</a:t>
            </a:r>
            <a:endParaRPr lang="zh-CN" altLang="en-US" sz="2800" dirty="0" smtClean="0"/>
          </a:p>
          <a:p>
            <a:pPr eaLnBrk="1" hangingPunct="1">
              <a:buNone/>
            </a:pPr>
            <a:endParaRPr lang="zh-CN" altLang="en-US" sz="2800" dirty="0" smtClean="0"/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29F69E-3ADD-412B-9CF3-C17E22BA702F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0566D-1176-4F50-8C97-1D8B966319F0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28625" y="609600"/>
            <a:ext cx="871537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对象取得信息</a:t>
            </a:r>
            <a:endParaRPr lang="zh-CN" altLang="en-US" dirty="0" smtClean="0"/>
          </a:p>
        </p:txBody>
      </p:sp>
      <p:sp>
        <p:nvSpPr>
          <p:cNvPr id="6758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0E39DBB-C9AB-4F4D-A323-A2478C1CA79F}" type="datetime2">
              <a:rPr lang="zh-CN" altLang="en-US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758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FC692-CC2A-4F24-B3BB-25D96857BA7A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75" y="1643063"/>
          <a:ext cx="7572428" cy="4071966"/>
        </p:xfrm>
        <a:graphic>
          <a:graphicData uri="http://schemas.openxmlformats.org/drawingml/2006/table">
            <a:tbl>
              <a:tblPr/>
              <a:tblGrid>
                <a:gridCol w="2714644"/>
                <a:gridCol w="4857784"/>
              </a:tblGrid>
              <a:tr h="678661">
                <a:tc>
                  <a:txBody>
                    <a:bodyPr/>
                    <a:lstStyle/>
                    <a:p>
                      <a:pPr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方</a:t>
                      </a:r>
                      <a:r>
                        <a:rPr lang="en-US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    </a:t>
                      </a:r>
                      <a:r>
                        <a:rPr lang="zh-CN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法</a:t>
                      </a:r>
                      <a:endParaRPr lang="zh-CN" sz="1800" dirty="0">
                        <a:latin typeface="Arial" panose="020B0604020202020204"/>
                        <a:ea typeface="黑体" panose="0201060906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说</a:t>
                      </a:r>
                      <a:r>
                        <a:rPr lang="en-US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    </a:t>
                      </a:r>
                      <a:r>
                        <a:rPr lang="zh-CN" sz="1800" dirty="0">
                          <a:latin typeface="Arial" panose="020B0604020202020204"/>
                          <a:ea typeface="黑体" panose="02010609060101010101" pitchFamily="2" charset="-122"/>
                        </a:rPr>
                        <a:t>明</a:t>
                      </a:r>
                      <a:endParaRPr lang="zh-CN" sz="1800" dirty="0">
                        <a:latin typeface="Arial" panose="020B0604020202020204"/>
                        <a:ea typeface="黑体" panose="0201060906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getMajorVersion()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返回服务器解释引擎所支持的最新</a:t>
                      </a: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Servlet API</a:t>
                      </a: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版本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getMinorVersion()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返回服务器解释引擎所支持的最低</a:t>
                      </a: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Servlet API</a:t>
                      </a: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版本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getMimeType</a:t>
                      </a: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(String file)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返回文件</a:t>
                      </a: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file</a:t>
                      </a: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的文件格式与编码方式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getRealPath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(String path)</a:t>
                      </a:r>
                      <a:endParaRPr lang="zh-CN" sz="18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返回虚拟路径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path</a:t>
                      </a:r>
                      <a:r>
                        <a:rPr lang="zh-CN" sz="18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的真实路径</a:t>
                      </a:r>
                      <a:endParaRPr lang="zh-CN" sz="1800" dirty="0">
                        <a:solidFill>
                          <a:srgbClr val="FF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61"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/>
                          <a:ea typeface="宋体" panose="02010600030101010101" pitchFamily="2" charset="-122"/>
                        </a:rPr>
                        <a:t>getServerInfo</a:t>
                      </a:r>
                      <a:r>
                        <a:rPr lang="en-US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()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3350" algn="l">
                        <a:lnSpc>
                          <a:spcPts val="16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latin typeface="Times New Roman" panose="02020603050405020304"/>
                          <a:ea typeface="宋体" panose="02010600030101010101" pitchFamily="2" charset="-122"/>
                        </a:rPr>
                        <a:t>返回服务器解释引擎的信息</a:t>
                      </a:r>
                      <a:endParaRPr lang="zh-CN" sz="18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19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000" dirty="0" smtClean="0"/>
              <a:t> &lt;body&gt;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 path = </a:t>
            </a:r>
            <a:r>
              <a:rPr lang="en-US" altLang="zh-CN" sz="2000" dirty="0" err="1" smtClean="0"/>
              <a:t>application.getRealPath</a:t>
            </a:r>
            <a:r>
              <a:rPr lang="en-US" altLang="zh-CN" sz="2000" dirty="0" smtClean="0"/>
              <a:t>("/") 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&lt;h3&gt;</a:t>
            </a:r>
            <a:r>
              <a:rPr lang="zh-CN" altLang="en-US" sz="2000" dirty="0" smtClean="0"/>
              <a:t>真实路径：</a:t>
            </a:r>
            <a:r>
              <a:rPr lang="en-US" altLang="zh-CN" sz="2000" dirty="0" smtClean="0"/>
              <a:t>&lt;%=path%&gt;&lt;/h3&gt;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&lt;/body&gt;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取得绝对路径</a:t>
            </a:r>
            <a:r>
              <a:rPr lang="en-US" altLang="zh-CN" sz="3200" dirty="0" smtClean="0"/>
              <a:t>:</a:t>
            </a:r>
            <a:br>
              <a:rPr lang="en-US" altLang="zh-CN" sz="3200" dirty="0" smtClean="0"/>
            </a:b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返回一个字符串，包含一个给定虚拟路径的真实路径。</a:t>
            </a:r>
            <a:endParaRPr lang="zh-CN" alt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4000504"/>
            <a:ext cx="835824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&lt;%</a:t>
            </a:r>
            <a:endParaRPr lang="en-US" altLang="zh-CN" sz="2400" dirty="0" smtClean="0"/>
          </a:p>
          <a:p>
            <a:r>
              <a:rPr lang="en-US" altLang="zh-CN" sz="2400" dirty="0" smtClean="0"/>
              <a:t>String path = </a:t>
            </a:r>
            <a:r>
              <a:rPr lang="en-US" altLang="zh-CN" sz="2400" b="1" dirty="0" err="1" smtClean="0"/>
              <a:t>this.getServletContext</a:t>
            </a:r>
            <a:r>
              <a:rPr lang="en-US" altLang="zh-CN" sz="2400" b="1" dirty="0" smtClean="0"/>
              <a:t>().</a:t>
            </a:r>
            <a:r>
              <a:rPr lang="en-US" altLang="zh-CN" sz="2400" b="1" dirty="0" err="1" smtClean="0"/>
              <a:t>getRealPath</a:t>
            </a:r>
            <a:r>
              <a:rPr lang="en-US" altLang="zh-CN" sz="2400" b="1" dirty="0" smtClean="0"/>
              <a:t>("/") ;</a:t>
            </a:r>
            <a:endParaRPr lang="en-US" altLang="zh-CN" sz="2400" b="1" dirty="0" smtClean="0"/>
          </a:p>
          <a:p>
            <a:r>
              <a:rPr lang="en-US" altLang="zh-CN" sz="2400" dirty="0" smtClean="0"/>
              <a:t>%&gt;</a:t>
            </a:r>
            <a:endParaRPr lang="en-US" altLang="zh-CN" sz="2400" dirty="0" smtClean="0"/>
          </a:p>
          <a:p>
            <a:r>
              <a:rPr lang="en-US" altLang="zh-CN" sz="2400" dirty="0" smtClean="0"/>
              <a:t>&lt;h3&gt;</a:t>
            </a:r>
            <a:r>
              <a:rPr lang="zh-CN" altLang="en-US" sz="2400" dirty="0" smtClean="0"/>
              <a:t>真实路径：</a:t>
            </a:r>
            <a:r>
              <a:rPr lang="en-US" altLang="zh-CN" sz="2400" dirty="0" smtClean="0"/>
              <a:t>&lt;%=path%&gt;&lt;/h3&gt;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取得绝对路径后，可进行文件的操作。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类找到绝对路径。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69358AB-DF7C-4316-96AD-3B5F7711671B}" type="datetime2">
              <a:rPr lang="zh-CN" altLang="en-US"/>
            </a:fld>
            <a:endParaRPr lang="en-US" altLang="zh-CN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0FA78-A2BF-4B11-8014-01940413BB5B}" type="slidenum">
              <a:rPr lang="en-US" altLang="zh-CN"/>
            </a:fld>
            <a:endParaRPr lang="en-US" altLang="zh-C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9750" y="549275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zh-TW" altLang="en-US" sz="4400" b="1" dirty="0">
              <a:solidFill>
                <a:schemeClr val="tx2"/>
              </a:solidFill>
            </a:endParaRPr>
          </a:p>
        </p:txBody>
      </p:sp>
      <p:graphicFrame>
        <p:nvGraphicFramePr>
          <p:cNvPr id="88730" name="Group 666"/>
          <p:cNvGraphicFramePr>
            <a:graphicFrameLocks noGrp="1"/>
          </p:cNvGraphicFramePr>
          <p:nvPr/>
        </p:nvGraphicFramePr>
        <p:xfrm>
          <a:off x="827088" y="1484313"/>
          <a:ext cx="7561262" cy="4260853"/>
        </p:xfrm>
        <a:graphic>
          <a:graphicData uri="http://schemas.openxmlformats.org/drawingml/2006/table">
            <a:tbl>
              <a:tblPr/>
              <a:tblGrid>
                <a:gridCol w="1223962"/>
                <a:gridCol w="2798763"/>
                <a:gridCol w="35385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对象名称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衍  生  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功 能 说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1" action="ppaction://hlinksldjump"/>
                        </a:rPr>
                        <a:t>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javax.servlet.ServletRequest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HttpServletRequest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取得客户端数据与系统的信息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2" action="ppaction://hlinksldjump"/>
                        </a:rPr>
                        <a:t>response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javax.servlet.ServletRequest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HttpServletRequest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响应客户端信息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3" action="ppaction://hlinksldjump"/>
                        </a:rPr>
                        <a:t>session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javax.servlet.http.HttpSession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记录与处理上线者的个别数据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hlinkClick r:id="rId4" action="ppaction://hlinksldjump"/>
                        </a:rPr>
                        <a:t>application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javax.servlet.ServletContext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记录与处理上线者共享的数据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javax.servlet.jsp.JspWriter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控制数据输出的操作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javax.servlet.ServletConfig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取得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编译后的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Servlet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pageContext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javax.servlet.jsp.PageContext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存取与处理系统运行时期的各项信息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page	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java.lang.Object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代表目前的这个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网页对象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exception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java.lang.Throwable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异常处理机制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333685"/>
            <a:ext cx="8501122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("GBK") ;// </a:t>
            </a:r>
            <a:r>
              <a:rPr lang="zh-CN" altLang="en-US" dirty="0" smtClean="0"/>
              <a:t>解决乱码问题</a:t>
            </a:r>
            <a:endParaRPr lang="zh-CN" altLang="en-US" dirty="0" smtClean="0"/>
          </a:p>
          <a:p>
            <a:r>
              <a:rPr lang="en-US" altLang="zh-CN" dirty="0" smtClean="0"/>
              <a:t>String name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("filename") ;</a:t>
            </a:r>
            <a:endParaRPr lang="en-US" altLang="zh-CN" dirty="0" smtClean="0"/>
          </a:p>
          <a:p>
            <a:r>
              <a:rPr lang="en-US" altLang="zh-CN" dirty="0" smtClean="0"/>
              <a:t>String content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filecontent</a:t>
            </a:r>
            <a:r>
              <a:rPr lang="en-US" altLang="zh-CN" dirty="0" smtClean="0"/>
              <a:t>") ;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操作文件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需要有绝对路径，使用</a:t>
            </a:r>
            <a:r>
              <a:rPr lang="en-US" altLang="zh-CN" dirty="0" err="1" smtClean="0"/>
              <a:t>getRealPath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= </a:t>
            </a:r>
            <a:r>
              <a:rPr lang="en-US" altLang="zh-CN" b="1" dirty="0" err="1" smtClean="0"/>
              <a:t>this.getServletContext</a:t>
            </a:r>
            <a:r>
              <a:rPr lang="en-US" altLang="zh-CN" b="1" dirty="0" smtClean="0"/>
              <a:t>().</a:t>
            </a:r>
            <a:r>
              <a:rPr lang="en-US" altLang="zh-CN" b="1" dirty="0" err="1" smtClean="0"/>
              <a:t>getRealPath</a:t>
            </a:r>
            <a:r>
              <a:rPr lang="en-US" altLang="zh-CN" b="1" dirty="0" smtClean="0"/>
              <a:t>("/") + "note" + </a:t>
            </a:r>
            <a:r>
              <a:rPr lang="en-US" altLang="zh-CN" b="1" dirty="0" err="1" smtClean="0"/>
              <a:t>File.separator</a:t>
            </a:r>
            <a:r>
              <a:rPr lang="en-US" altLang="zh-CN" b="1" dirty="0" smtClean="0"/>
              <a:t> + name ;// </a:t>
            </a:r>
            <a:r>
              <a:rPr lang="zh-CN" altLang="en-US" b="1" dirty="0" smtClean="0"/>
              <a:t>保存在</a:t>
            </a:r>
            <a:r>
              <a:rPr lang="en-US" altLang="zh-CN" b="1" dirty="0" smtClean="0"/>
              <a:t>note</a:t>
            </a:r>
            <a:r>
              <a:rPr lang="zh-CN" altLang="en-US" b="1" dirty="0" smtClean="0"/>
              <a:t>文件夹之中</a:t>
            </a:r>
            <a:endParaRPr lang="zh-CN" altLang="en-US" b="1" dirty="0" smtClean="0"/>
          </a:p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File(</a:t>
            </a:r>
            <a:r>
              <a:rPr lang="en-US" altLang="zh-CN" b="1" dirty="0" err="1" smtClean="0"/>
              <a:t>fileName</a:t>
            </a:r>
            <a:r>
              <a:rPr lang="en-US" altLang="zh-CN" b="1" dirty="0" smtClean="0"/>
              <a:t>) ;// </a:t>
            </a:r>
            <a:r>
              <a:rPr lang="zh-CN" altLang="en-US" b="1" dirty="0" smtClean="0"/>
              <a:t>实例化</a:t>
            </a:r>
            <a:r>
              <a:rPr lang="en-US" altLang="zh-CN" b="1" dirty="0" smtClean="0"/>
              <a:t>File</a:t>
            </a:r>
            <a:r>
              <a:rPr lang="zh-CN" altLang="en-US" b="1" dirty="0" smtClean="0"/>
              <a:t>类对象</a:t>
            </a:r>
            <a:endParaRPr lang="zh-CN" altLang="en-US" b="1" dirty="0" smtClean="0"/>
          </a:p>
          <a:p>
            <a:r>
              <a:rPr lang="en-US" altLang="zh-CN" b="1" dirty="0" smtClean="0"/>
              <a:t>if(!</a:t>
            </a:r>
            <a:r>
              <a:rPr lang="en-US" altLang="zh-CN" b="1" dirty="0" err="1" smtClean="0"/>
              <a:t>file.getParentFile</a:t>
            </a:r>
            <a:r>
              <a:rPr lang="en-US" altLang="zh-CN" b="1" dirty="0" smtClean="0"/>
              <a:t>().exists()){</a:t>
            </a:r>
            <a:endParaRPr lang="en-US" altLang="zh-CN" b="1" dirty="0" smtClean="0"/>
          </a:p>
          <a:p>
            <a:r>
              <a:rPr lang="en-US" altLang="zh-CN" dirty="0" err="1" smtClean="0"/>
              <a:t>file.getParentFile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() ;// </a:t>
            </a:r>
            <a:r>
              <a:rPr lang="zh-CN" altLang="en-US" dirty="0" smtClean="0"/>
              <a:t>建立一个文件夹</a:t>
            </a:r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err="1" smtClean="0"/>
              <a:t>PrintStream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null ;</a:t>
            </a:r>
            <a:endParaRPr lang="en-US" altLang="zh-CN" b="1" dirty="0" smtClean="0"/>
          </a:p>
          <a:p>
            <a:r>
              <a:rPr lang="en-US" altLang="zh-CN" dirty="0" err="1" smtClean="0"/>
              <a:t>ps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PrintStream</a:t>
            </a:r>
            <a:r>
              <a:rPr lang="en-US" altLang="zh-CN" b="1" dirty="0" smtClean="0"/>
              <a:t>(new </a:t>
            </a:r>
            <a:r>
              <a:rPr lang="en-US" altLang="zh-CN" b="1" dirty="0" err="1" smtClean="0"/>
              <a:t>FileOutputStream</a:t>
            </a:r>
            <a:r>
              <a:rPr lang="en-US" altLang="zh-CN" b="1" dirty="0" smtClean="0"/>
              <a:t>(file)) ;</a:t>
            </a:r>
            <a:endParaRPr lang="en-US" altLang="zh-CN" b="1" dirty="0" smtClean="0"/>
          </a:p>
          <a:p>
            <a:r>
              <a:rPr lang="en-US" altLang="zh-CN" dirty="0" err="1" smtClean="0"/>
              <a:t>ps.println</a:t>
            </a:r>
            <a:r>
              <a:rPr lang="en-US" altLang="zh-CN" dirty="0" smtClean="0"/>
              <a:t>(content) ;</a:t>
            </a:r>
            <a:endParaRPr lang="en-US" altLang="zh-CN" dirty="0" smtClean="0"/>
          </a:p>
          <a:p>
            <a:r>
              <a:rPr lang="en-US" altLang="zh-CN" dirty="0" err="1" smtClean="0"/>
              <a:t>ps.close</a:t>
            </a:r>
            <a:r>
              <a:rPr lang="en-US" altLang="zh-CN" dirty="0" smtClean="0"/>
              <a:t>() ;</a:t>
            </a:r>
            <a:endParaRPr lang="en-US" altLang="zh-CN" dirty="0" smtClean="0"/>
          </a:p>
          <a:p>
            <a:r>
              <a:rPr lang="en-US" altLang="zh-CN" dirty="0" smtClean="0"/>
              <a:t>%&gt;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388" y="2428868"/>
            <a:ext cx="22145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input_content.jsp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720" y="214290"/>
            <a:ext cx="842968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&lt;form action=</a:t>
            </a:r>
            <a:r>
              <a:rPr lang="en-US" altLang="zh-CN" i="1" dirty="0" smtClean="0"/>
              <a:t>"input_content.jsp" method="post"&gt;</a:t>
            </a:r>
            <a:endParaRPr lang="en-US" altLang="zh-CN" i="1" dirty="0" smtClean="0"/>
          </a:p>
          <a:p>
            <a:r>
              <a:rPr lang="zh-CN" altLang="en-US" dirty="0" smtClean="0"/>
              <a:t>输入文件名称：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name="filename"&gt;&lt;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endParaRPr lang="en-US" altLang="zh-CN" i="1" dirty="0" smtClean="0"/>
          </a:p>
          <a:p>
            <a:r>
              <a:rPr lang="zh-CN" altLang="en-US" dirty="0" smtClean="0"/>
              <a:t>输入文件内容：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textarea</a:t>
            </a:r>
            <a:r>
              <a:rPr lang="en-US" altLang="zh-CN" dirty="0" smtClean="0"/>
              <a:t>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filecontent</a:t>
            </a:r>
            <a:r>
              <a:rPr lang="en-US" altLang="zh-CN" i="1" dirty="0" smtClean="0"/>
              <a:t>" cols="30" rows="3"&gt;&lt;/</a:t>
            </a:r>
            <a:r>
              <a:rPr lang="en-US" altLang="zh-CN" i="1" dirty="0" err="1" smtClean="0"/>
              <a:t>textarea</a:t>
            </a:r>
            <a:r>
              <a:rPr lang="en-US" altLang="zh-CN" i="1" dirty="0" smtClean="0"/>
              <a:t>&gt;&lt;</a:t>
            </a:r>
            <a:r>
              <a:rPr lang="en-US" altLang="zh-CN" i="1" dirty="0" err="1" smtClean="0"/>
              <a:t>br</a:t>
            </a:r>
            <a:r>
              <a:rPr lang="en-US" altLang="zh-CN" i="1" dirty="0" smtClean="0"/>
              <a:t>&gt;</a:t>
            </a:r>
            <a:endParaRPr lang="en-US" altLang="zh-CN" i="1" dirty="0" smtClean="0"/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"submit" value="</a:t>
            </a:r>
            <a:r>
              <a:rPr lang="zh-CN" altLang="en-US" i="1" dirty="0" smtClean="0"/>
              <a:t>保存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r>
              <a:rPr lang="en-US" altLang="zh-CN" dirty="0" smtClean="0"/>
              <a:t>&lt;input type=</a:t>
            </a:r>
            <a:r>
              <a:rPr lang="en-US" altLang="zh-CN" i="1" dirty="0" smtClean="0"/>
              <a:t>"reset" value="</a:t>
            </a:r>
            <a:r>
              <a:rPr lang="zh-CN" altLang="en-US" i="1" dirty="0" smtClean="0"/>
              <a:t>重置</a:t>
            </a:r>
            <a:r>
              <a:rPr lang="en-US" altLang="zh-CN" i="1" dirty="0" smtClean="0"/>
              <a:t>"&gt;</a:t>
            </a:r>
            <a:endParaRPr lang="en-US" altLang="zh-CN" i="1" dirty="0" smtClean="0"/>
          </a:p>
          <a:p>
            <a:r>
              <a:rPr lang="en-US" altLang="zh-CN" dirty="0" smtClean="0"/>
              <a:t>&lt;/form&gt;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2198" y="1714488"/>
            <a:ext cx="25717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input_content</a:t>
            </a:r>
            <a:r>
              <a:rPr lang="en-US" altLang="zh-CN" dirty="0" smtClean="0"/>
              <a:t>. 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对象是</a:t>
            </a:r>
            <a:r>
              <a:rPr lang="en-US" altLang="zh-CN" dirty="0" err="1" smtClean="0"/>
              <a:t>javax.servlet.jsp.JspWriter</a:t>
            </a:r>
            <a:r>
              <a:rPr lang="zh-CN" altLang="en-US" dirty="0" smtClean="0"/>
              <a:t>的一个对象</a:t>
            </a:r>
            <a:endParaRPr lang="en-US" altLang="zh-CN" dirty="0" smtClean="0"/>
          </a:p>
          <a:p>
            <a:r>
              <a:rPr lang="zh-CN" altLang="en-US" dirty="0" smtClean="0"/>
              <a:t>把信息发送给客户端的浏览器。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对象常用的方法是</a:t>
            </a:r>
            <a:r>
              <a:rPr lang="en-US" altLang="zh-CN" dirty="0" smtClean="0"/>
              <a:t>print()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println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，两者都在浏览器上显示信息。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对象最主要的功能在于将特定的数据内容搭配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程序代码动态输出至客户端的浏览器网页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out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out</a:t>
            </a:r>
            <a:r>
              <a:rPr lang="zh-CN" altLang="en-US" sz="4400" dirty="0" smtClean="0"/>
              <a:t>对象方法成员与数据输出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5605" y="1285860"/>
            <a:ext cx="8774113" cy="5211778"/>
            <a:chOff x="-3" y="-3"/>
            <a:chExt cx="2986" cy="5642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0" y="0"/>
              <a:ext cx="2980" cy="5636"/>
              <a:chOff x="0" y="0"/>
              <a:chExt cx="2980" cy="5636"/>
            </a:xfrm>
          </p:grpSpPr>
          <p:grpSp>
            <p:nvGrpSpPr>
              <p:cNvPr id="7" name="Group 5"/>
              <p:cNvGrpSpPr/>
              <p:nvPr/>
            </p:nvGrpSpPr>
            <p:grpSpPr bwMode="auto">
              <a:xfrm>
                <a:off x="0" y="0"/>
                <a:ext cx="447" cy="394"/>
                <a:chOff x="0" y="0"/>
                <a:chExt cx="447" cy="394"/>
              </a:xfrm>
            </p:grpSpPr>
            <p:sp>
              <p:nvSpPr>
                <p:cNvPr id="7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7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9" name="Group 7"/>
                <p:cNvGrpSpPr/>
                <p:nvPr/>
              </p:nvGrpSpPr>
              <p:grpSpPr bwMode="auto">
                <a:xfrm>
                  <a:off x="0" y="0"/>
                  <a:ext cx="447" cy="394"/>
                  <a:chOff x="0" y="0"/>
                  <a:chExt cx="447" cy="394"/>
                </a:xfrm>
              </p:grpSpPr>
              <p:sp>
                <p:nvSpPr>
                  <p:cNvPr id="8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425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TW" altLang="en-US" sz="1600" b="1"/>
                      <a:t>方</a:t>
                    </a:r>
                    <a:r>
                      <a:rPr lang="zh-TW" altLang="zh-CN" sz="1600" b="1"/>
                      <a:t> </a:t>
                    </a:r>
                    <a:r>
                      <a:rPr lang="zh-TW" altLang="en-US" sz="1600" b="1"/>
                      <a:t> 法</a:t>
                    </a:r>
                    <a:endParaRPr lang="zh-TW" altLang="en-US" sz="1600" b="1"/>
                  </a:p>
                  <a:p>
                    <a:pPr eaLnBrk="0" hangingPunct="0"/>
                    <a:endParaRPr lang="zh-TW" altLang="en-US" sz="1600" b="1"/>
                  </a:p>
                </p:txBody>
              </p:sp>
              <p:sp>
                <p:nvSpPr>
                  <p:cNvPr id="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7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8" name="Group 10"/>
              <p:cNvGrpSpPr/>
              <p:nvPr/>
            </p:nvGrpSpPr>
            <p:grpSpPr bwMode="auto">
              <a:xfrm>
                <a:off x="447" y="0"/>
                <a:ext cx="793" cy="394"/>
                <a:chOff x="447" y="0"/>
                <a:chExt cx="793" cy="394"/>
              </a:xfrm>
            </p:grpSpPr>
            <p:sp>
              <p:nvSpPr>
                <p:cNvPr id="74" name="Rectangle 11"/>
                <p:cNvSpPr>
                  <a:spLocks noChangeArrowheads="1"/>
                </p:cNvSpPr>
                <p:nvPr/>
              </p:nvSpPr>
              <p:spPr bwMode="auto">
                <a:xfrm>
                  <a:off x="447" y="0"/>
                  <a:ext cx="793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5" name="Group 12"/>
                <p:cNvGrpSpPr/>
                <p:nvPr/>
              </p:nvGrpSpPr>
              <p:grpSpPr bwMode="auto">
                <a:xfrm>
                  <a:off x="447" y="0"/>
                  <a:ext cx="793" cy="394"/>
                  <a:chOff x="447" y="0"/>
                  <a:chExt cx="793" cy="394"/>
                </a:xfrm>
              </p:grpSpPr>
              <p:sp>
                <p:nvSpPr>
                  <p:cNvPr id="7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8" y="0"/>
                    <a:ext cx="771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TW" altLang="en-US" sz="1600" b="1"/>
                      <a:t>方</a:t>
                    </a:r>
                    <a:r>
                      <a:rPr lang="zh-TW" altLang="zh-CN" sz="1600" b="1"/>
                      <a:t> </a:t>
                    </a:r>
                    <a:r>
                      <a:rPr lang="zh-TW" altLang="en-US" sz="1600" b="1"/>
                      <a:t> 法</a:t>
                    </a:r>
                    <a:endParaRPr lang="zh-TW" altLang="en-US" sz="1600" b="1"/>
                  </a:p>
                  <a:p>
                    <a:pPr eaLnBrk="0" hangingPunct="0"/>
                    <a:endParaRPr lang="zh-TW" altLang="en-US" sz="1600" b="1"/>
                  </a:p>
                </p:txBody>
              </p:sp>
              <p:sp>
                <p:nvSpPr>
                  <p:cNvPr id="7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0"/>
                    <a:ext cx="793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9" name="Group 15"/>
              <p:cNvGrpSpPr/>
              <p:nvPr/>
            </p:nvGrpSpPr>
            <p:grpSpPr bwMode="auto">
              <a:xfrm>
                <a:off x="1240" y="0"/>
                <a:ext cx="1740" cy="394"/>
                <a:chOff x="1240" y="0"/>
                <a:chExt cx="1740" cy="394"/>
              </a:xfrm>
            </p:grpSpPr>
            <p:sp>
              <p:nvSpPr>
                <p:cNvPr id="7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0" y="0"/>
                  <a:ext cx="1740" cy="394"/>
                </a:xfrm>
                <a:prstGeom prst="rect">
                  <a:avLst/>
                </a:prstGeom>
                <a:solidFill>
                  <a:srgbClr val="E6E6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grpSp>
              <p:nvGrpSpPr>
                <p:cNvPr id="71" name="Group 17"/>
                <p:cNvGrpSpPr/>
                <p:nvPr/>
              </p:nvGrpSpPr>
              <p:grpSpPr bwMode="auto">
                <a:xfrm>
                  <a:off x="1240" y="0"/>
                  <a:ext cx="1740" cy="394"/>
                  <a:chOff x="1240" y="0"/>
                  <a:chExt cx="1740" cy="394"/>
                </a:xfrm>
              </p:grpSpPr>
              <p:sp>
                <p:nvSpPr>
                  <p:cNvPr id="7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251" y="0"/>
                    <a:ext cx="1718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 w="9525">
                    <a:noFill/>
                    <a:miter lim="800000"/>
                  </a:ln>
                </p:spPr>
                <p:txBody>
                  <a:bodyPr/>
                  <a:lstStyle/>
                  <a:p>
                    <a:r>
                      <a:rPr lang="zh-CN" altLang="en-US" sz="1600" b="1"/>
                      <a:t>说  明</a:t>
                    </a:r>
                    <a:endParaRPr lang="zh-TW" altLang="en-US" sz="1600" b="1"/>
                  </a:p>
                </p:txBody>
              </p:sp>
              <p:sp>
                <p:nvSpPr>
                  <p:cNvPr id="7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40" y="0"/>
                    <a:ext cx="1740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 sz="2000"/>
                  </a:p>
                </p:txBody>
              </p:sp>
            </p:grpSp>
          </p:grpSp>
          <p:grpSp>
            <p:nvGrpSpPr>
              <p:cNvPr id="10" name="Group 20"/>
              <p:cNvGrpSpPr/>
              <p:nvPr/>
            </p:nvGrpSpPr>
            <p:grpSpPr bwMode="auto">
              <a:xfrm>
                <a:off x="0" y="394"/>
                <a:ext cx="447" cy="3636"/>
                <a:chOff x="0" y="394"/>
                <a:chExt cx="447" cy="3636"/>
              </a:xfrm>
            </p:grpSpPr>
            <p:sp>
              <p:nvSpPr>
                <p:cNvPr id="68" name="Rectangle 21"/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425" cy="36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endParaRPr lang="en-US" altLang="zh-CN" sz="2000" b="1" dirty="0"/>
                </a:p>
                <a:p>
                  <a:pPr algn="ctr"/>
                  <a:r>
                    <a:rPr lang="zh-CN" altLang="en-US" sz="2000" b="1" dirty="0"/>
                    <a:t>缓冲处理</a:t>
                  </a:r>
                  <a:endParaRPr lang="zh-CN" altLang="en-US" sz="2000" b="1" dirty="0"/>
                </a:p>
                <a:p>
                  <a:pPr eaLnBrk="0" hangingPunct="0"/>
                  <a:endParaRPr lang="en-US" altLang="zh-CN" sz="2000" b="1" dirty="0"/>
                </a:p>
              </p:txBody>
            </p:sp>
            <p:sp>
              <p:nvSpPr>
                <p:cNvPr id="6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447" cy="363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1" name="Group 23"/>
              <p:cNvGrpSpPr/>
              <p:nvPr/>
            </p:nvGrpSpPr>
            <p:grpSpPr bwMode="auto">
              <a:xfrm>
                <a:off x="447" y="394"/>
                <a:ext cx="793" cy="500"/>
                <a:chOff x="447" y="394"/>
                <a:chExt cx="793" cy="500"/>
              </a:xfrm>
            </p:grpSpPr>
            <p:sp>
              <p:nvSpPr>
                <p:cNvPr id="66" name="Rectangle 24"/>
                <p:cNvSpPr>
                  <a:spLocks noChangeArrowheads="1"/>
                </p:cNvSpPr>
                <p:nvPr/>
              </p:nvSpPr>
              <p:spPr bwMode="auto">
                <a:xfrm>
                  <a:off x="458" y="39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clear()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67" name="Rectangle 25"/>
                <p:cNvSpPr>
                  <a:spLocks noChangeArrowheads="1"/>
                </p:cNvSpPr>
                <p:nvPr/>
              </p:nvSpPr>
              <p:spPr bwMode="auto">
                <a:xfrm>
                  <a:off x="447" y="39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2" name="Group 26"/>
              <p:cNvGrpSpPr/>
              <p:nvPr/>
            </p:nvGrpSpPr>
            <p:grpSpPr bwMode="auto">
              <a:xfrm>
                <a:off x="1240" y="394"/>
                <a:ext cx="1740" cy="500"/>
                <a:chOff x="1240" y="394"/>
                <a:chExt cx="1740" cy="500"/>
              </a:xfrm>
            </p:grpSpPr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>
                  <a:off x="1251" y="39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清除缓冲区中的数据，若缓冲区中已经是空的，则会产生</a:t>
                  </a:r>
                  <a:r>
                    <a:rPr lang="en-US" altLang="zh-CN" sz="1600" b="1"/>
                    <a:t>IOException</a:t>
                  </a:r>
                  <a:r>
                    <a:rPr lang="zh-CN" altLang="en-US" sz="1600" b="1"/>
                    <a:t>的例外。</a:t>
                  </a:r>
                  <a:endParaRPr lang="zh-TW" altLang="en-US" sz="1600" b="1"/>
                </a:p>
              </p:txBody>
            </p:sp>
            <p:sp>
              <p:nvSpPr>
                <p:cNvPr id="65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0" y="39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3" name="Group 29"/>
              <p:cNvGrpSpPr/>
              <p:nvPr/>
            </p:nvGrpSpPr>
            <p:grpSpPr bwMode="auto">
              <a:xfrm>
                <a:off x="447" y="894"/>
                <a:ext cx="793" cy="924"/>
                <a:chOff x="447" y="894"/>
                <a:chExt cx="793" cy="924"/>
              </a:xfrm>
            </p:grpSpPr>
            <p:sp>
              <p:nvSpPr>
                <p:cNvPr id="62" name="Rectangle 30"/>
                <p:cNvSpPr>
                  <a:spLocks noChangeArrowheads="1"/>
                </p:cNvSpPr>
                <p:nvPr/>
              </p:nvSpPr>
              <p:spPr bwMode="auto">
                <a:xfrm>
                  <a:off x="458" y="894"/>
                  <a:ext cx="771" cy="9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clearBuffer()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63" name="Rectangle 31"/>
                <p:cNvSpPr>
                  <a:spLocks noChangeArrowheads="1"/>
                </p:cNvSpPr>
                <p:nvPr/>
              </p:nvSpPr>
              <p:spPr bwMode="auto">
                <a:xfrm>
                  <a:off x="447" y="894"/>
                  <a:ext cx="793" cy="9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4" name="Group 32"/>
              <p:cNvGrpSpPr/>
              <p:nvPr/>
            </p:nvGrpSpPr>
            <p:grpSpPr bwMode="auto">
              <a:xfrm>
                <a:off x="1240" y="894"/>
                <a:ext cx="1740" cy="924"/>
                <a:chOff x="1240" y="894"/>
                <a:chExt cx="1740" cy="924"/>
              </a:xfrm>
            </p:grpSpPr>
            <p:sp>
              <p:nvSpPr>
                <p:cNvPr id="60" name="Rectangle 33"/>
                <p:cNvSpPr>
                  <a:spLocks noChangeArrowheads="1"/>
                </p:cNvSpPr>
                <p:nvPr/>
              </p:nvSpPr>
              <p:spPr bwMode="auto">
                <a:xfrm>
                  <a:off x="1251" y="894"/>
                  <a:ext cx="1718" cy="9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清除缓冲区中的数据，但若缓冲区已经是空的，并不会产生</a:t>
                  </a:r>
                  <a:r>
                    <a:rPr lang="en-US" altLang="zh-CN" sz="1600" b="1"/>
                    <a:t>IOException</a:t>
                  </a:r>
                  <a:r>
                    <a:rPr lang="zh-CN" altLang="en-US" sz="1600" b="1"/>
                    <a:t>的例外。 </a:t>
                  </a:r>
                  <a:endParaRPr lang="zh-TW" altLang="en-US" sz="1600" b="1"/>
                </a:p>
              </p:txBody>
            </p:sp>
            <p:sp>
              <p:nvSpPr>
                <p:cNvPr id="61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0" y="894"/>
                  <a:ext cx="1740" cy="9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5" name="Group 35"/>
              <p:cNvGrpSpPr/>
              <p:nvPr/>
            </p:nvGrpSpPr>
            <p:grpSpPr bwMode="auto">
              <a:xfrm>
                <a:off x="447" y="1818"/>
                <a:ext cx="793" cy="606"/>
                <a:chOff x="447" y="1818"/>
                <a:chExt cx="793" cy="606"/>
              </a:xfrm>
            </p:grpSpPr>
            <p:sp>
              <p:nvSpPr>
                <p:cNvPr id="58" name="Rectangle 36"/>
                <p:cNvSpPr>
                  <a:spLocks noChangeArrowheads="1"/>
                </p:cNvSpPr>
                <p:nvPr/>
              </p:nvSpPr>
              <p:spPr bwMode="auto">
                <a:xfrm>
                  <a:off x="458" y="1818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flush()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9" name="Rectangle 37"/>
                <p:cNvSpPr>
                  <a:spLocks noChangeArrowheads="1"/>
                </p:cNvSpPr>
                <p:nvPr/>
              </p:nvSpPr>
              <p:spPr bwMode="auto">
                <a:xfrm>
                  <a:off x="447" y="1818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6" name="Group 38"/>
              <p:cNvGrpSpPr/>
              <p:nvPr/>
            </p:nvGrpSpPr>
            <p:grpSpPr bwMode="auto">
              <a:xfrm>
                <a:off x="1240" y="1818"/>
                <a:ext cx="1740" cy="606"/>
                <a:chOff x="1240" y="1818"/>
                <a:chExt cx="1740" cy="606"/>
              </a:xfrm>
            </p:grpSpPr>
            <p:sp>
              <p:nvSpPr>
                <p:cNvPr id="56" name="Rectangle 39"/>
                <p:cNvSpPr>
                  <a:spLocks noChangeArrowheads="1"/>
                </p:cNvSpPr>
                <p:nvPr/>
              </p:nvSpPr>
              <p:spPr bwMode="auto">
                <a:xfrm>
                  <a:off x="1251" y="1818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 dirty="0"/>
                    <a:t>直接将目前暂存于缓冲区中的数据输出。 </a:t>
                  </a:r>
                  <a:endParaRPr lang="zh-TW" altLang="en-US" sz="1600" b="1" dirty="0"/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>
                  <a:off x="1240" y="1818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7" name="Group 41"/>
              <p:cNvGrpSpPr/>
              <p:nvPr/>
            </p:nvGrpSpPr>
            <p:grpSpPr bwMode="auto">
              <a:xfrm>
                <a:off x="447" y="2424"/>
                <a:ext cx="793" cy="500"/>
                <a:chOff x="447" y="2424"/>
                <a:chExt cx="793" cy="500"/>
              </a:xfrm>
            </p:grpSpPr>
            <p:sp>
              <p:nvSpPr>
                <p:cNvPr id="54" name="Rectangle 42"/>
                <p:cNvSpPr>
                  <a:spLocks noChangeArrowheads="1"/>
                </p:cNvSpPr>
                <p:nvPr/>
              </p:nvSpPr>
              <p:spPr bwMode="auto">
                <a:xfrm>
                  <a:off x="458" y="242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getBufferSize()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5" name="Rectangle 43"/>
                <p:cNvSpPr>
                  <a:spLocks noChangeArrowheads="1"/>
                </p:cNvSpPr>
                <p:nvPr/>
              </p:nvSpPr>
              <p:spPr bwMode="auto">
                <a:xfrm>
                  <a:off x="447" y="242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8" name="Group 44"/>
              <p:cNvGrpSpPr/>
              <p:nvPr/>
            </p:nvGrpSpPr>
            <p:grpSpPr bwMode="auto">
              <a:xfrm>
                <a:off x="1240" y="2424"/>
                <a:ext cx="1740" cy="500"/>
                <a:chOff x="1240" y="2424"/>
                <a:chExt cx="1740" cy="500"/>
              </a:xfrm>
            </p:grpSpPr>
            <p:sp>
              <p:nvSpPr>
                <p:cNvPr id="52" name="Rectangle 45"/>
                <p:cNvSpPr>
                  <a:spLocks noChangeArrowheads="1"/>
                </p:cNvSpPr>
                <p:nvPr/>
              </p:nvSpPr>
              <p:spPr bwMode="auto">
                <a:xfrm>
                  <a:off x="1251" y="242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返回缓冲区的大小。 </a:t>
                  </a:r>
                  <a:endParaRPr lang="zh-TW" altLang="en-US" sz="1600" b="1"/>
                </a:p>
              </p:txBody>
            </p:sp>
            <p:sp>
              <p:nvSpPr>
                <p:cNvPr id="53" name="Rectangle 46"/>
                <p:cNvSpPr>
                  <a:spLocks noChangeArrowheads="1"/>
                </p:cNvSpPr>
                <p:nvPr/>
              </p:nvSpPr>
              <p:spPr bwMode="auto">
                <a:xfrm>
                  <a:off x="1240" y="242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19" name="Group 47"/>
              <p:cNvGrpSpPr/>
              <p:nvPr/>
            </p:nvGrpSpPr>
            <p:grpSpPr bwMode="auto">
              <a:xfrm>
                <a:off x="447" y="2924"/>
                <a:ext cx="793" cy="500"/>
                <a:chOff x="447" y="2924"/>
                <a:chExt cx="793" cy="500"/>
              </a:xfrm>
            </p:grpSpPr>
            <p:sp>
              <p:nvSpPr>
                <p:cNvPr id="50" name="Rectangle 48"/>
                <p:cNvSpPr>
                  <a:spLocks noChangeArrowheads="1"/>
                </p:cNvSpPr>
                <p:nvPr/>
              </p:nvSpPr>
              <p:spPr bwMode="auto">
                <a:xfrm>
                  <a:off x="458" y="2924"/>
                  <a:ext cx="771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getRemaining()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5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7" y="2924"/>
                  <a:ext cx="793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0" name="Group 50"/>
              <p:cNvGrpSpPr/>
              <p:nvPr/>
            </p:nvGrpSpPr>
            <p:grpSpPr bwMode="auto">
              <a:xfrm>
                <a:off x="1240" y="2924"/>
                <a:ext cx="1740" cy="500"/>
                <a:chOff x="1240" y="2924"/>
                <a:chExt cx="1740" cy="500"/>
              </a:xfrm>
            </p:grpSpPr>
            <p:sp>
              <p:nvSpPr>
                <p:cNvPr id="48" name="Rectangle 51"/>
                <p:cNvSpPr>
                  <a:spLocks noChangeArrowheads="1"/>
                </p:cNvSpPr>
                <p:nvPr/>
              </p:nvSpPr>
              <p:spPr bwMode="auto">
                <a:xfrm>
                  <a:off x="1251" y="2924"/>
                  <a:ext cx="1718" cy="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返回缓冲区中剩余的空间大小。 </a:t>
                  </a:r>
                  <a:endParaRPr lang="zh-TW" altLang="en-US" sz="1600" b="1"/>
                </a:p>
                <a:p>
                  <a:pPr eaLnBrk="0" hangingPunct="0"/>
                  <a:endParaRPr lang="zh-TW" altLang="en-US" sz="1600" b="1"/>
                </a:p>
              </p:txBody>
            </p:sp>
            <p:sp>
              <p:nvSpPr>
                <p:cNvPr id="49" name="Rectangle 52"/>
                <p:cNvSpPr>
                  <a:spLocks noChangeArrowheads="1"/>
                </p:cNvSpPr>
                <p:nvPr/>
              </p:nvSpPr>
              <p:spPr bwMode="auto">
                <a:xfrm>
                  <a:off x="1240" y="2924"/>
                  <a:ext cx="1740" cy="50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1" name="Group 53"/>
              <p:cNvGrpSpPr/>
              <p:nvPr/>
            </p:nvGrpSpPr>
            <p:grpSpPr bwMode="auto">
              <a:xfrm>
                <a:off x="447" y="3424"/>
                <a:ext cx="793" cy="606"/>
                <a:chOff x="447" y="3424"/>
                <a:chExt cx="793" cy="606"/>
              </a:xfrm>
            </p:grpSpPr>
            <p:sp>
              <p:nvSpPr>
                <p:cNvPr id="46" name="Rectangle 54"/>
                <p:cNvSpPr>
                  <a:spLocks noChangeArrowheads="1"/>
                </p:cNvSpPr>
                <p:nvPr/>
              </p:nvSpPr>
              <p:spPr bwMode="auto">
                <a:xfrm>
                  <a:off x="458" y="3424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isAutoFlush()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4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7" y="3424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2" name="Group 56"/>
              <p:cNvGrpSpPr/>
              <p:nvPr/>
            </p:nvGrpSpPr>
            <p:grpSpPr bwMode="auto">
              <a:xfrm>
                <a:off x="1240" y="3424"/>
                <a:ext cx="1740" cy="606"/>
                <a:chOff x="1240" y="3424"/>
                <a:chExt cx="1740" cy="606"/>
              </a:xfrm>
            </p:grpSpPr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1251" y="3424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返回布尔值表示是否自动输出缓冲区中的数据。 </a:t>
                  </a:r>
                  <a:endParaRPr lang="zh-TW" altLang="en-US" sz="1600" b="1"/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1240" y="3424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3" name="Group 59"/>
              <p:cNvGrpSpPr/>
              <p:nvPr/>
            </p:nvGrpSpPr>
            <p:grpSpPr bwMode="auto">
              <a:xfrm>
                <a:off x="0" y="4030"/>
                <a:ext cx="447" cy="1606"/>
                <a:chOff x="0" y="4030"/>
                <a:chExt cx="447" cy="1606"/>
              </a:xfrm>
            </p:grpSpPr>
            <p:sp>
              <p:nvSpPr>
                <p:cNvPr id="42" name="Rectangle 60"/>
                <p:cNvSpPr>
                  <a:spLocks noChangeArrowheads="1"/>
                </p:cNvSpPr>
                <p:nvPr/>
              </p:nvSpPr>
              <p:spPr bwMode="auto">
                <a:xfrm>
                  <a:off x="11" y="4030"/>
                  <a:ext cx="425" cy="1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2000" b="1"/>
                    <a:t>输出数据</a:t>
                  </a:r>
                  <a:endParaRPr lang="zh-CN" altLang="en-US" sz="2000" b="1"/>
                </a:p>
                <a:p>
                  <a:pPr eaLnBrk="0" hangingPunct="0"/>
                  <a:endParaRPr lang="zh-TW" altLang="en-US" sz="2000" b="1"/>
                </a:p>
              </p:txBody>
            </p:sp>
            <p:sp>
              <p:nvSpPr>
                <p:cNvPr id="4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030"/>
                  <a:ext cx="447" cy="1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4" name="Group 62"/>
              <p:cNvGrpSpPr/>
              <p:nvPr/>
            </p:nvGrpSpPr>
            <p:grpSpPr bwMode="auto">
              <a:xfrm>
                <a:off x="447" y="4030"/>
                <a:ext cx="793" cy="394"/>
                <a:chOff x="447" y="4030"/>
                <a:chExt cx="793" cy="394"/>
              </a:xfrm>
            </p:grpSpPr>
            <p:sp>
              <p:nvSpPr>
                <p:cNvPr id="40" name="Rectangle 63"/>
                <p:cNvSpPr>
                  <a:spLocks noChangeArrowheads="1"/>
                </p:cNvSpPr>
                <p:nvPr/>
              </p:nvSpPr>
              <p:spPr bwMode="auto">
                <a:xfrm>
                  <a:off x="458" y="4030"/>
                  <a:ext cx="771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newLine()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41" name="Rectangle 64"/>
                <p:cNvSpPr>
                  <a:spLocks noChangeArrowheads="1"/>
                </p:cNvSpPr>
                <p:nvPr/>
              </p:nvSpPr>
              <p:spPr bwMode="auto">
                <a:xfrm>
                  <a:off x="447" y="4030"/>
                  <a:ext cx="793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5" name="Group 65"/>
              <p:cNvGrpSpPr/>
              <p:nvPr/>
            </p:nvGrpSpPr>
            <p:grpSpPr bwMode="auto">
              <a:xfrm>
                <a:off x="1240" y="4030"/>
                <a:ext cx="1740" cy="394"/>
                <a:chOff x="1240" y="4030"/>
                <a:chExt cx="1740" cy="394"/>
              </a:xfrm>
            </p:grpSpPr>
            <p:sp>
              <p:nvSpPr>
                <p:cNvPr id="38" name="Rectangle 66"/>
                <p:cNvSpPr>
                  <a:spLocks noChangeArrowheads="1"/>
                </p:cNvSpPr>
                <p:nvPr/>
              </p:nvSpPr>
              <p:spPr bwMode="auto">
                <a:xfrm>
                  <a:off x="1251" y="4030"/>
                  <a:ext cx="1718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输出换行。 </a:t>
                  </a:r>
                  <a:endParaRPr lang="zh-TW" altLang="en-US" sz="1600" b="1"/>
                </a:p>
              </p:txBody>
            </p:sp>
            <p:sp>
              <p:nvSpPr>
                <p:cNvPr id="39" name="Rectangle 67"/>
                <p:cNvSpPr>
                  <a:spLocks noChangeArrowheads="1"/>
                </p:cNvSpPr>
                <p:nvPr/>
              </p:nvSpPr>
              <p:spPr bwMode="auto">
                <a:xfrm>
                  <a:off x="1240" y="4030"/>
                  <a:ext cx="1740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6" name="Group 68"/>
              <p:cNvGrpSpPr/>
              <p:nvPr/>
            </p:nvGrpSpPr>
            <p:grpSpPr bwMode="auto">
              <a:xfrm>
                <a:off x="447" y="4424"/>
                <a:ext cx="793" cy="606"/>
                <a:chOff x="447" y="4424"/>
                <a:chExt cx="793" cy="606"/>
              </a:xfrm>
            </p:grpSpPr>
            <p:sp>
              <p:nvSpPr>
                <p:cNvPr id="36" name="Rectangle 69"/>
                <p:cNvSpPr>
                  <a:spLocks noChangeArrowheads="1"/>
                </p:cNvSpPr>
                <p:nvPr/>
              </p:nvSpPr>
              <p:spPr bwMode="auto">
                <a:xfrm>
                  <a:off x="458" y="4424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print(datatype data)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37" name="Rectangle 70"/>
                <p:cNvSpPr>
                  <a:spLocks noChangeArrowheads="1"/>
                </p:cNvSpPr>
                <p:nvPr/>
              </p:nvSpPr>
              <p:spPr bwMode="auto">
                <a:xfrm>
                  <a:off x="447" y="4424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7" name="Group 71"/>
              <p:cNvGrpSpPr/>
              <p:nvPr/>
            </p:nvGrpSpPr>
            <p:grpSpPr bwMode="auto">
              <a:xfrm>
                <a:off x="1240" y="4424"/>
                <a:ext cx="1740" cy="606"/>
                <a:chOff x="1240" y="4424"/>
                <a:chExt cx="1740" cy="606"/>
              </a:xfrm>
            </p:grpSpPr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1251" y="4424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输出数据类型为</a:t>
                  </a:r>
                  <a:r>
                    <a:rPr lang="en-US" altLang="zh-CN" sz="1600" b="1"/>
                    <a:t>datatype</a:t>
                  </a:r>
                  <a:r>
                    <a:rPr lang="zh-CN" altLang="en-US" sz="1600" b="1"/>
                    <a:t>的数据</a:t>
                  </a:r>
                  <a:r>
                    <a:rPr lang="en-US" altLang="zh-CN" sz="1600" b="1"/>
                    <a:t>data</a:t>
                  </a:r>
                  <a:r>
                    <a:rPr lang="zh-CN" altLang="en-US" sz="1600" b="1"/>
                    <a:t>。 </a:t>
                  </a:r>
                  <a:endParaRPr lang="en-US" altLang="zh-TW" sz="1600" b="1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1240" y="4424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8" name="Group 74"/>
              <p:cNvGrpSpPr/>
              <p:nvPr/>
            </p:nvGrpSpPr>
            <p:grpSpPr bwMode="auto">
              <a:xfrm>
                <a:off x="447" y="5030"/>
                <a:ext cx="793" cy="606"/>
                <a:chOff x="447" y="5030"/>
                <a:chExt cx="793" cy="606"/>
              </a:xfrm>
            </p:grpSpPr>
            <p:sp>
              <p:nvSpPr>
                <p:cNvPr id="32" name="Rectangle 75"/>
                <p:cNvSpPr>
                  <a:spLocks noChangeArrowheads="1"/>
                </p:cNvSpPr>
                <p:nvPr/>
              </p:nvSpPr>
              <p:spPr bwMode="auto">
                <a:xfrm>
                  <a:off x="458" y="5030"/>
                  <a:ext cx="771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en-US" altLang="zh-TW" sz="2000" b="1"/>
                    <a:t>println(datatype data)</a:t>
                  </a:r>
                  <a:endParaRPr lang="en-US" altLang="zh-TW" sz="2000" b="1"/>
                </a:p>
                <a:p>
                  <a:pPr eaLnBrk="0" hangingPunct="0"/>
                  <a:endParaRPr lang="en-US" altLang="zh-TW" sz="2000" b="1"/>
                </a:p>
              </p:txBody>
            </p:sp>
            <p:sp>
              <p:nvSpPr>
                <p:cNvPr id="33" name="Rectangle 76"/>
                <p:cNvSpPr>
                  <a:spLocks noChangeArrowheads="1"/>
                </p:cNvSpPr>
                <p:nvPr/>
              </p:nvSpPr>
              <p:spPr bwMode="auto">
                <a:xfrm>
                  <a:off x="447" y="5030"/>
                  <a:ext cx="793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grpSp>
            <p:nvGrpSpPr>
              <p:cNvPr id="29" name="Group 77"/>
              <p:cNvGrpSpPr/>
              <p:nvPr/>
            </p:nvGrpSpPr>
            <p:grpSpPr bwMode="auto">
              <a:xfrm>
                <a:off x="1240" y="5030"/>
                <a:ext cx="1740" cy="606"/>
                <a:chOff x="1240" y="5030"/>
                <a:chExt cx="1740" cy="606"/>
              </a:xfrm>
            </p:grpSpPr>
            <p:sp>
              <p:nvSpPr>
                <p:cNvPr id="30" name="Rectangle 78"/>
                <p:cNvSpPr>
                  <a:spLocks noChangeArrowheads="1"/>
                </p:cNvSpPr>
                <p:nvPr/>
              </p:nvSpPr>
              <p:spPr bwMode="auto">
                <a:xfrm>
                  <a:off x="1251" y="5030"/>
                  <a:ext cx="1718" cy="6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 sz="1600" b="1"/>
                    <a:t>输出数据类型为</a:t>
                  </a:r>
                  <a:r>
                    <a:rPr lang="en-US" altLang="zh-CN" sz="1600" b="1"/>
                    <a:t>datatype</a:t>
                  </a:r>
                  <a:r>
                    <a:rPr lang="zh-CN" altLang="en-US" sz="1600" b="1"/>
                    <a:t>的数据</a:t>
                  </a:r>
                  <a:r>
                    <a:rPr lang="en-US" altLang="zh-CN" sz="1600" b="1"/>
                    <a:t>data</a:t>
                  </a:r>
                  <a:r>
                    <a:rPr lang="zh-CN" altLang="en-US" sz="1600" b="1"/>
                    <a:t>，并自动换行。 </a:t>
                  </a:r>
                  <a:endParaRPr lang="zh-TW" altLang="en-US" sz="1600" b="1"/>
                </a:p>
              </p:txBody>
            </p:sp>
            <p:sp>
              <p:nvSpPr>
                <p:cNvPr id="31" name="Rectangle 79"/>
                <p:cNvSpPr>
                  <a:spLocks noChangeArrowheads="1"/>
                </p:cNvSpPr>
                <p:nvPr/>
              </p:nvSpPr>
              <p:spPr bwMode="auto">
                <a:xfrm>
                  <a:off x="1240" y="5030"/>
                  <a:ext cx="1740" cy="6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</p:grpSp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2986" cy="56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</a:ln>
          </p:spPr>
          <p:txBody>
            <a:bodyPr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5720" y="1481328"/>
            <a:ext cx="84010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newLine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在网页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行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空白，例如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下面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程序代码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zh-TW" altLang="en-US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out.newLine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 ) ; </a:t>
            </a:r>
            <a:endParaRPr lang="en-US" altLang="zh-TW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println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成员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被引用的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时候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均接受一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特定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型态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参数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将这个参数输出到网页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上：</a:t>
            </a:r>
            <a:endParaRPr lang="zh-TW" altLang="en-US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TW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out.print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("Hello JSP") ; </a:t>
            </a:r>
            <a:endParaRPr lang="en-US" altLang="zh-TW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TW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out.println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("Hello JSP") </a:t>
            </a:r>
            <a:r>
              <a:rPr lang="en-US" altLang="zh-TW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TW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None/>
            </a:pPr>
            <a:endParaRPr lang="en-US" altLang="zh-TW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第一行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程序代码将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Hello JSP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直接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输出到客户端的缓冲区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</a:t>
            </a:r>
            <a:endParaRPr lang="en-US" altLang="zh-TW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0850" lvl="1" indent="-44450">
              <a:buNone/>
            </a:pP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第二行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则在输出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Hello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JSP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之后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紧接着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加上一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个换行</a:t>
            </a:r>
            <a:r>
              <a:rPr lang="zh-TW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但这换行符在浏览器中会被忽略，要想真正在页面中实现换行，就需要在输出内容的最后加上换行标签“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&gt;”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solidFill>
                  <a:schemeClr val="tx1"/>
                </a:solidFill>
              </a:rPr>
              <a:t>输出数据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00"/>
                </a:solidFill>
              </a:rPr>
              <a:t>pageContext</a:t>
            </a:r>
            <a:r>
              <a:rPr lang="zh-CN" altLang="en-US" dirty="0" smtClean="0">
                <a:solidFill>
                  <a:srgbClr val="000000"/>
                </a:solidFill>
              </a:rPr>
              <a:t>对象实现了</a:t>
            </a:r>
            <a:r>
              <a:rPr lang="en-US" altLang="zh-CN" dirty="0" err="1" smtClean="0">
                <a:solidFill>
                  <a:srgbClr val="000000"/>
                </a:solidFill>
              </a:rPr>
              <a:t>javax.servlet.jsp.pageContext</a:t>
            </a:r>
            <a:r>
              <a:rPr lang="zh-CN" altLang="en-US" dirty="0" smtClean="0">
                <a:solidFill>
                  <a:srgbClr val="000000"/>
                </a:solidFill>
              </a:rPr>
              <a:t>接口，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提供了对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页面内使用到的所有对象及名字空间的访问，相当于页面中所有功能的集大成者，提供了对几种页面属性的访问，并且允许向其它应用组件转发</a:t>
            </a:r>
            <a:r>
              <a:rPr lang="en-US" altLang="zh-CN" dirty="0" smtClean="0">
                <a:solidFill>
                  <a:srgbClr val="000000"/>
                </a:solidFill>
              </a:rPr>
              <a:t>request</a:t>
            </a:r>
            <a:r>
              <a:rPr lang="zh-CN" altLang="en-US" dirty="0" smtClean="0">
                <a:solidFill>
                  <a:srgbClr val="000000"/>
                </a:solidFill>
              </a:rPr>
              <a:t>对象，或者从其它应用组件包含</a:t>
            </a:r>
            <a:r>
              <a:rPr lang="en-US" altLang="zh-CN" dirty="0" smtClean="0">
                <a:solidFill>
                  <a:srgbClr val="000000"/>
                </a:solidFill>
              </a:rPr>
              <a:t>request</a:t>
            </a:r>
            <a:r>
              <a:rPr lang="zh-CN" altLang="en-US" dirty="0" smtClean="0">
                <a:solidFill>
                  <a:srgbClr val="000000"/>
                </a:solidFill>
              </a:rPr>
              <a:t>对象。它的创建和初始化都是由容器来完成的。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err="1" smtClean="0">
                <a:solidFill>
                  <a:srgbClr val="000000"/>
                </a:solidFill>
              </a:rPr>
              <a:t>pageContext</a:t>
            </a:r>
            <a:r>
              <a:rPr lang="zh-CN" altLang="en-US" dirty="0" smtClean="0">
                <a:solidFill>
                  <a:srgbClr val="000000"/>
                </a:solidFill>
              </a:rPr>
              <a:t>对象提供的方法可以处理与</a:t>
            </a:r>
            <a:r>
              <a:rPr lang="en-US" altLang="zh-CN" dirty="0" smtClean="0">
                <a:solidFill>
                  <a:srgbClr val="000000"/>
                </a:solidFill>
              </a:rPr>
              <a:t>JSP</a:t>
            </a:r>
            <a:r>
              <a:rPr lang="zh-CN" altLang="en-US" dirty="0" smtClean="0">
                <a:solidFill>
                  <a:srgbClr val="000000"/>
                </a:solidFill>
              </a:rPr>
              <a:t>容器有关的信息以及其它对象的属性。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6.7 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3B3-6070-4C8A-A6EE-1899AA3FBF93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1137-8D58-4DAD-AE41-3DAD41772160}" type="slidenum">
              <a:rPr lang="en-US" altLang="zh-CN"/>
            </a:fld>
            <a:endParaRPr lang="en-US" altLang="zh-CN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88913"/>
            <a:ext cx="8540750" cy="792162"/>
          </a:xfrm>
        </p:spPr>
        <p:txBody>
          <a:bodyPr/>
          <a:lstStyle/>
          <a:p>
            <a:r>
              <a:rPr lang="en-US" altLang="zh-CN" dirty="0" err="1" smtClean="0"/>
              <a:t>pageContext</a:t>
            </a:r>
            <a:r>
              <a:rPr lang="zh-CN" altLang="en-US" dirty="0"/>
              <a:t>对象实例 </a:t>
            </a:r>
            <a:endParaRPr lang="zh-CN" altLang="en-US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981075"/>
            <a:ext cx="8270903" cy="4733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&lt;%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request.setAttribute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"Java");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session.setAttribute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"C++");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application.setAttribute</a:t>
            </a:r>
            <a:r>
              <a:rPr lang="en-US" altLang="zh-CN" sz="2000" dirty="0">
                <a:solidFill>
                  <a:srgbClr val="000000"/>
                </a:solidFill>
              </a:rPr>
              <a:t>("name", "C#");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%&gt;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</a:rPr>
              <a:t> request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pageContext.getRequest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session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pageContext.getSession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application</a:t>
            </a:r>
            <a:r>
              <a:rPr lang="zh-CN" altLang="en-US" sz="2000" dirty="0" smtClean="0">
                <a:solidFill>
                  <a:srgbClr val="000000"/>
                </a:solidFill>
              </a:rPr>
              <a:t>设定的值：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&lt;%=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pageContext.getServletContext</a:t>
            </a:r>
            <a:r>
              <a:rPr lang="en-US" altLang="zh-CN" sz="2000" dirty="0" smtClean="0">
                <a:solidFill>
                  <a:srgbClr val="000000"/>
                </a:solidFill>
              </a:rPr>
              <a:t>().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getAttribute</a:t>
            </a:r>
            <a:r>
              <a:rPr lang="en-US" altLang="zh-CN" sz="2000" dirty="0" smtClean="0">
                <a:solidFill>
                  <a:srgbClr val="000000"/>
                </a:solidFill>
              </a:rPr>
              <a:t>("name")%&gt;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&lt;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br</a:t>
            </a:r>
            <a:r>
              <a:rPr lang="en-US" altLang="zh-CN" sz="2000" dirty="0" smtClean="0">
                <a:solidFill>
                  <a:srgbClr val="000000"/>
                </a:solidFill>
              </a:rPr>
              <a:t>&gt;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0694" y="1000108"/>
            <a:ext cx="30718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pageContextDemo.jsp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B79E-C8C7-49BB-AD8C-80B0D100B0AC}" type="datetime2">
              <a:rPr lang="zh-CN" altLang="en-US"/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60B86-51F9-46FA-AFD1-BD15458DBC81}" type="slidenum">
              <a:rPr lang="en-US" altLang="zh-CN"/>
            </a:fld>
            <a:endParaRPr lang="en-US" altLang="zh-CN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502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288" y="404813"/>
            <a:ext cx="8208962" cy="5464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所谓的属性范围就是一个属性设置之后，可以经过多少个其他页面后仍然可以访问的保存范围</a:t>
            </a:r>
            <a:endParaRPr lang="en-US" altLang="zh-CN" dirty="0" smtClean="0"/>
          </a:p>
          <a:p>
            <a:r>
              <a:rPr lang="zh-CN" altLang="en-US" dirty="0" smtClean="0"/>
              <a:t>四种属性范围：</a:t>
            </a:r>
            <a:endParaRPr lang="zh-CN" altLang="en-US" dirty="0" smtClean="0"/>
          </a:p>
          <a:p>
            <a:pPr lvl="1"/>
            <a:r>
              <a:rPr lang="zh-CN" altLang="en-US" sz="2200" dirty="0" smtClean="0"/>
              <a:t>当前页面：一个属性只能在一个页面中取得，跳转到其他页面无法取得。</a:t>
            </a:r>
            <a:endParaRPr lang="zh-CN" altLang="en-US" sz="2200" dirty="0" smtClean="0"/>
          </a:p>
          <a:p>
            <a:pPr lvl="1"/>
            <a:r>
              <a:rPr lang="zh-CN" altLang="en-US" sz="2200" dirty="0" smtClean="0"/>
              <a:t>一次服务器请求范围：一个页面设置的属性，只要经过了服务器跳转，则跳转之后的页面可以继续的使用属性</a:t>
            </a:r>
            <a:endParaRPr lang="zh-CN" altLang="en-US" sz="2200" dirty="0" smtClean="0"/>
          </a:p>
          <a:p>
            <a:pPr lvl="1"/>
            <a:r>
              <a:rPr lang="zh-CN" altLang="en-US" sz="2200" dirty="0" smtClean="0"/>
              <a:t>一次会</a:t>
            </a:r>
            <a:r>
              <a:rPr lang="zh-CN" altLang="en-US" sz="2200" dirty="0" smtClean="0"/>
              <a:t>话：一个用户设置内容只要与此用户相关的页面都可以访问</a:t>
            </a:r>
            <a:endParaRPr lang="zh-CN" altLang="en-US" sz="2200" dirty="0" smtClean="0"/>
          </a:p>
          <a:p>
            <a:pPr lvl="1"/>
            <a:r>
              <a:rPr lang="zh-CN" altLang="en-US" sz="2200" dirty="0" smtClean="0"/>
              <a:t>上下文中：在整个服务器上设置的属性，所有人都可以访问</a:t>
            </a:r>
            <a:endParaRPr lang="zh-CN" altLang="en-US" sz="22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内置对象的属性范围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四个对象都有的操作方法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操作方法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596" y="2357429"/>
          <a:ext cx="8501123" cy="307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66"/>
                <a:gridCol w="4786346"/>
                <a:gridCol w="642942"/>
                <a:gridCol w="2571769"/>
              </a:tblGrid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Public void </a:t>
                      </a:r>
                      <a:r>
                        <a:rPr lang="en-US" altLang="zh-CN" sz="1600" dirty="0" err="1" smtClean="0"/>
                        <a:t>setAttribute</a:t>
                      </a:r>
                      <a:r>
                        <a:rPr lang="en-US" altLang="zh-CN" sz="1600" dirty="0" smtClean="0"/>
                        <a:t>(String name, Object o)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设置改改的名称及内容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 Object </a:t>
                      </a:r>
                      <a:r>
                        <a:rPr lang="en-US" altLang="zh-CN" dirty="0" err="1" smtClean="0"/>
                        <a:t>getAttribute</a:t>
                      </a:r>
                      <a:r>
                        <a:rPr lang="en-US" altLang="zh-CN" dirty="0" smtClean="0"/>
                        <a:t>(String name)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根据属性名称取得属性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2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Public void </a:t>
                      </a:r>
                      <a:r>
                        <a:rPr lang="en-US" altLang="zh-CN" dirty="0" err="1" smtClean="0"/>
                        <a:t>removeAttribute</a:t>
                      </a:r>
                      <a:r>
                        <a:rPr lang="en-US" altLang="zh-CN" dirty="0" smtClean="0"/>
                        <a:t>(String</a:t>
                      </a:r>
                      <a:r>
                        <a:rPr lang="en-US" altLang="zh-CN" baseline="0" dirty="0" smtClean="0"/>
                        <a:t> name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删除指定的属性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将一个属性设置在本页上，跳转之后无法取得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</a:t>
            </a:r>
            <a:r>
              <a:rPr lang="zh-CN" altLang="en-US" dirty="0" smtClean="0"/>
              <a:t>范围（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4519" y="2300306"/>
            <a:ext cx="8656637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当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用户请求</a:t>
            </a:r>
            <a:r>
              <a:rPr lang="zh-CN" altLang="en-US" sz="2800" dirty="0" smtClean="0">
                <a:solidFill>
                  <a:srgbClr val="000000"/>
                </a:solidFill>
              </a:rPr>
              <a:t>一个</a:t>
            </a:r>
            <a:r>
              <a:rPr lang="en-US" altLang="zh-CN" sz="2800" dirty="0" smtClean="0">
                <a:solidFill>
                  <a:srgbClr val="000000"/>
                </a:solidFill>
              </a:rPr>
              <a:t>JSP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页面时， </a:t>
            </a:r>
            <a:r>
              <a:rPr lang="en-US" altLang="zh-CN" sz="2800" dirty="0" smtClean="0">
                <a:solidFill>
                  <a:srgbClr val="000000"/>
                </a:solidFill>
              </a:rPr>
              <a:t>JSP</a:t>
            </a:r>
            <a:r>
              <a:rPr lang="zh-CN" altLang="en-US" sz="2800" dirty="0" smtClean="0">
                <a:solidFill>
                  <a:srgbClr val="000000"/>
                </a:solidFill>
              </a:rPr>
              <a:t>页面所在的</a:t>
            </a:r>
            <a:r>
              <a:rPr lang="en-US" altLang="zh-CN" sz="2800" dirty="0" smtClean="0">
                <a:solidFill>
                  <a:srgbClr val="000000"/>
                </a:solidFill>
              </a:rPr>
              <a:t>Tomcat</a:t>
            </a:r>
            <a:r>
              <a:rPr lang="zh-CN" altLang="en-US" sz="2800" dirty="0" smtClean="0">
                <a:solidFill>
                  <a:srgbClr val="000000"/>
                </a:solidFill>
              </a:rPr>
              <a:t>服务器将用户的请求封装在内置对象</a:t>
            </a:r>
            <a:r>
              <a:rPr lang="en-US" altLang="zh-CN" sz="2800" dirty="0" smtClean="0">
                <a:solidFill>
                  <a:srgbClr val="000000"/>
                </a:solidFill>
              </a:rPr>
              <a:t>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中。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内置对象代表了客户端的请求信息，主要用于接收客户端通过</a:t>
            </a:r>
            <a:r>
              <a:rPr lang="en-US" altLang="zh-CN" sz="2800" dirty="0" smtClean="0">
                <a:solidFill>
                  <a:srgbClr val="000000"/>
                </a:solidFill>
              </a:rPr>
              <a:t>HTTP</a:t>
            </a:r>
            <a:r>
              <a:rPr lang="zh-CN" altLang="en-US" sz="2800" dirty="0" smtClean="0">
                <a:solidFill>
                  <a:srgbClr val="000000"/>
                </a:solidFill>
              </a:rPr>
              <a:t>协议传送给服务器端的数据。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在客户端的请求中如果有参数，则该对象就有一个参数列表。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作用域就是一次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请求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zh-CN" altLang="en-US" sz="2800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request</a:t>
            </a:r>
            <a:r>
              <a:rPr lang="zh-CN" altLang="en-US" dirty="0" smtClean="0"/>
              <a:t>对象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&lt;%// </a:t>
            </a:r>
            <a:r>
              <a:rPr lang="zh-CN" altLang="en-US" sz="2000" dirty="0" smtClean="0"/>
              <a:t>设置属性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err="1" smtClean="0"/>
              <a:t>pageContext.setAttribute</a:t>
            </a:r>
            <a:r>
              <a:rPr lang="en-US" altLang="zh-CN" sz="2000" dirty="0" smtClean="0"/>
              <a:t>(“name”,“</a:t>
            </a:r>
            <a:r>
              <a:rPr lang="zh-CN" altLang="en-US" sz="2000" dirty="0" smtClean="0"/>
              <a:t>杨勇</a:t>
            </a:r>
            <a:r>
              <a:rPr lang="en-US" altLang="zh-CN" sz="2000" dirty="0" smtClean="0"/>
              <a:t>") 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err="1" smtClean="0"/>
              <a:t>pageContext.setAttribute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colledge</a:t>
            </a:r>
            <a:r>
              <a:rPr lang="en-US" altLang="zh-CN" sz="2000" dirty="0" smtClean="0"/>
              <a:t>”,”</a:t>
            </a:r>
            <a:r>
              <a:rPr lang="zh-CN" altLang="en-US" sz="2000" dirty="0" smtClean="0"/>
              <a:t>计算机学院</a:t>
            </a:r>
            <a:r>
              <a:rPr lang="en-US" altLang="zh-CN" sz="2000" dirty="0" smtClean="0"/>
              <a:t>”</a:t>
            </a:r>
            <a:r>
              <a:rPr lang="en-US" altLang="zh-CN" sz="2000" b="1" dirty="0" smtClean="0"/>
              <a:t>) ;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&lt;%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 name=(String)</a:t>
            </a:r>
            <a:r>
              <a:rPr lang="en-US" altLang="zh-CN" sz="2000" dirty="0" err="1" smtClean="0"/>
              <a:t>pageContext.getAttribute</a:t>
            </a:r>
            <a:r>
              <a:rPr lang="en-US" altLang="zh-CN" sz="2000" dirty="0" smtClean="0"/>
              <a:t>("name");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String college=(String)</a:t>
            </a:r>
            <a:r>
              <a:rPr lang="en-US" altLang="zh-CN" sz="2000" dirty="0" err="1" smtClean="0"/>
              <a:t>pageContext.getAttribute</a:t>
            </a:r>
            <a:r>
              <a:rPr lang="en-US" altLang="zh-CN" sz="2000" dirty="0" smtClean="0"/>
              <a:t>("college");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%&gt;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姓名：</a:t>
            </a:r>
            <a:r>
              <a:rPr lang="en-US" altLang="zh-CN" sz="2000" dirty="0" smtClean="0"/>
              <a:t>&lt;%=username%&gt;&lt;/h2&gt;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&lt;h2&gt;</a:t>
            </a:r>
            <a:r>
              <a:rPr lang="zh-CN" altLang="en-US" sz="2000" dirty="0" smtClean="0"/>
              <a:t>学院：</a:t>
            </a:r>
            <a:r>
              <a:rPr lang="en-US" altLang="zh-CN" sz="2000" dirty="0" smtClean="0"/>
              <a:t>&lt;%=college %&gt;&lt;/h2&gt;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page_scope_01.jsp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&lt;%// </a:t>
            </a:r>
            <a:r>
              <a:rPr lang="zh-CN" altLang="en-US" sz="2400" dirty="0" smtClean="0"/>
              <a:t>设置属性</a:t>
            </a:r>
            <a:endParaRPr lang="zh-CN" altLang="en-US" sz="2400" dirty="0" smtClean="0"/>
          </a:p>
          <a:p>
            <a:pPr>
              <a:buNone/>
            </a:pPr>
            <a:r>
              <a:rPr lang="en-US" altLang="zh-CN" sz="2400" dirty="0" err="1" smtClean="0"/>
              <a:t>pageContext.setAttribute</a:t>
            </a:r>
            <a:r>
              <a:rPr lang="en-US" altLang="zh-CN" sz="2400" dirty="0" smtClean="0"/>
              <a:t>("name","</a:t>
            </a:r>
            <a:r>
              <a:rPr lang="zh-CN" altLang="en-US" sz="2400" dirty="0"/>
              <a:t>杨勇</a:t>
            </a:r>
            <a:r>
              <a:rPr lang="en-US" altLang="zh-CN" sz="2400" dirty="0" smtClean="0"/>
              <a:t>") 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pageContext.setAttribute</a:t>
            </a:r>
            <a:r>
              <a:rPr lang="en-US" altLang="zh-CN" sz="2400" dirty="0" smtClean="0"/>
              <a:t>("college","</a:t>
            </a:r>
            <a:r>
              <a:rPr lang="zh-CN" altLang="en-US" sz="2400" dirty="0" smtClean="0"/>
              <a:t>计算机学院</a:t>
            </a:r>
            <a:r>
              <a:rPr lang="en-US" altLang="zh-CN" sz="2400" dirty="0" smtClean="0"/>
              <a:t>"</a:t>
            </a:r>
            <a:r>
              <a:rPr lang="en-US" altLang="zh-CN" sz="2400" b="1" dirty="0" smtClean="0"/>
              <a:t>) 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%&gt;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jsp:forward</a:t>
            </a:r>
            <a:r>
              <a:rPr lang="en-US" altLang="zh-CN" sz="2400" dirty="0" smtClean="0"/>
              <a:t> page=</a:t>
            </a:r>
            <a:r>
              <a:rPr lang="en-US" altLang="zh-CN" sz="2400" i="1" dirty="0" smtClean="0"/>
              <a:t>"page_scope_03.jsp"/&gt;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page_scope_02.jsp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5008" y="3714752"/>
            <a:ext cx="3018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page_scope_03.jsp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2910" y="4143380"/>
            <a:ext cx="792961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("name") ;</a:t>
            </a:r>
            <a:endParaRPr lang="en-US" altLang="zh-CN" dirty="0" smtClean="0"/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("college") ;</a:t>
            </a:r>
            <a:endParaRPr lang="en-US" altLang="zh-CN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6072206"/>
            <a:ext cx="233910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跳转一下试试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表示属性范围是在服务器跳转之后，所有设置的内容依然会被保留下来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Request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3071810"/>
            <a:ext cx="8418513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034" y="1285860"/>
            <a:ext cx="80010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  <a:endParaRPr lang="zh-CN" altLang="en-US" dirty="0" smtClean="0"/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("name","</a:t>
            </a:r>
            <a:r>
              <a:rPr lang="zh-CN" altLang="en-US" dirty="0"/>
              <a:t>杨勇</a:t>
            </a:r>
            <a:r>
              <a:rPr lang="en-US" altLang="zh-CN" dirty="0" smtClean="0"/>
              <a:t>") ;</a:t>
            </a:r>
            <a:endParaRPr lang="en-US" altLang="zh-CN" dirty="0" smtClean="0"/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 page=</a:t>
            </a:r>
            <a:r>
              <a:rPr lang="en-US" altLang="zh-CN" i="1" dirty="0" smtClean="0"/>
              <a:t>"request_scope_02.jsp"/&gt;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6248" y="785794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request_scope_01.jsp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3643314"/>
            <a:ext cx="800105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("name") ;</a:t>
            </a:r>
            <a:endParaRPr lang="en-US" altLang="zh-CN" dirty="0" smtClean="0"/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request.getAttribute</a:t>
            </a:r>
            <a:r>
              <a:rPr lang="en-US" altLang="zh-CN" dirty="0" smtClean="0"/>
              <a:t>("college") ;</a:t>
            </a:r>
            <a:endParaRPr lang="en-US" altLang="zh-CN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14810" y="2928934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request_scope_02.jsp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2214554"/>
            <a:ext cx="7929618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  <a:endParaRPr lang="zh-CN" altLang="en-US" dirty="0" smtClean="0"/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("name","</a:t>
            </a:r>
            <a:r>
              <a:rPr lang="zh-CN" altLang="en-US" dirty="0"/>
              <a:t>杨勇</a:t>
            </a:r>
            <a:r>
              <a:rPr lang="en-US" altLang="zh-CN" dirty="0" smtClean="0"/>
              <a:t>") ;</a:t>
            </a:r>
            <a:endParaRPr lang="en-US" altLang="zh-CN" dirty="0" smtClean="0"/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"request_scope_02.jsp"&gt;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428736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mtClean="0"/>
              <a:t>request_scope_03.jsp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5572140"/>
            <a:ext cx="353013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客户端跳转一下试试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不管服务器跳转还是客户端跳转都有效，就可以用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属性范围。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2357430"/>
            <a:ext cx="8475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0034" y="928670"/>
            <a:ext cx="8215370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  <a:endParaRPr lang="zh-CN" altLang="en-US" dirty="0" smtClean="0"/>
          </a:p>
          <a:p>
            <a:r>
              <a:rPr lang="en-US" altLang="zh-CN" dirty="0" err="1" smtClean="0"/>
              <a:t>session.setAttribute</a:t>
            </a:r>
            <a:r>
              <a:rPr lang="en-US" altLang="zh-CN" dirty="0" smtClean="0"/>
              <a:t>("name","</a:t>
            </a:r>
            <a:r>
              <a:rPr lang="zh-CN" altLang="en-US" dirty="0"/>
              <a:t>杨勇</a:t>
            </a:r>
            <a:r>
              <a:rPr lang="en-US" altLang="zh-CN" dirty="0" smtClean="0"/>
              <a:t>") ;</a:t>
            </a:r>
            <a:endParaRPr lang="en-US" altLang="zh-CN" dirty="0" smtClean="0"/>
          </a:p>
          <a:p>
            <a:r>
              <a:rPr lang="en-US" altLang="zh-CN" dirty="0" err="1" smtClean="0"/>
              <a:t>session.setAttribute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"session_scope_02.jsp"&gt;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29058" y="21429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session_scope_01.jsp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034" y="3714752"/>
            <a:ext cx="82868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session.getAttribute</a:t>
            </a:r>
            <a:r>
              <a:rPr lang="en-US" altLang="zh-CN" dirty="0" smtClean="0"/>
              <a:t>("name") ;</a:t>
            </a:r>
            <a:endParaRPr lang="en-US" altLang="zh-CN" dirty="0" smtClean="0"/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session.getAttribute</a:t>
            </a:r>
            <a:r>
              <a:rPr lang="en-US" altLang="zh-CN" dirty="0" smtClean="0"/>
              <a:t>("college") ;</a:t>
            </a:r>
            <a:endParaRPr lang="en-US" altLang="zh-CN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3372" y="2857496"/>
            <a:ext cx="45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session_scope_02.jsp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572140"/>
            <a:ext cx="3057247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再开个浏览器试试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可以让所有的用户（每一个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）都能访问，可将属性设成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，此时属性保存在服务器上。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2786058"/>
            <a:ext cx="764698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8596" y="1071546"/>
            <a:ext cx="828680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  <a:endParaRPr lang="zh-CN" altLang="en-US" dirty="0" smtClean="0"/>
          </a:p>
          <a:p>
            <a:r>
              <a:rPr lang="en-US" altLang="zh-CN" dirty="0" err="1" smtClean="0"/>
              <a:t>application.setAttribute</a:t>
            </a:r>
            <a:r>
              <a:rPr lang="en-US" altLang="zh-CN" dirty="0" smtClean="0"/>
              <a:t>(“name”,“</a:t>
            </a:r>
            <a:r>
              <a:rPr lang="zh-CN" altLang="en-US" dirty="0" smtClean="0"/>
              <a:t>杨勇</a:t>
            </a:r>
            <a:r>
              <a:rPr lang="en-US" altLang="zh-CN" dirty="0" smtClean="0"/>
              <a:t>") ;</a:t>
            </a:r>
            <a:endParaRPr lang="en-US" altLang="zh-CN" dirty="0" smtClean="0"/>
          </a:p>
          <a:p>
            <a:r>
              <a:rPr lang="en-US" altLang="zh-CN" dirty="0" err="1" smtClean="0"/>
              <a:t>application.setAttribute</a:t>
            </a:r>
            <a:r>
              <a:rPr lang="en-US" altLang="zh-CN" dirty="0" smtClean="0"/>
              <a:t>("college","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") ;%&gt;</a:t>
            </a:r>
            <a:endParaRPr lang="en-US" altLang="zh-CN" dirty="0" smtClean="0"/>
          </a:p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"application_scope_02.jsp"&gt;</a:t>
            </a:r>
            <a:r>
              <a:rPr lang="zh-CN" altLang="en-US" i="1" dirty="0" smtClean="0"/>
              <a:t>通过链接取得属性</a:t>
            </a:r>
            <a:r>
              <a:rPr lang="en-US" altLang="zh-CN" i="1" dirty="0" smtClean="0"/>
              <a:t>&lt;/a&gt;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3429000"/>
            <a:ext cx="821537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application.getAttribute</a:t>
            </a:r>
            <a:r>
              <a:rPr lang="en-US" altLang="zh-CN" dirty="0" smtClean="0"/>
              <a:t>("name") ;</a:t>
            </a:r>
            <a:endParaRPr lang="en-US" altLang="zh-CN" dirty="0" smtClean="0"/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application.getAttribute</a:t>
            </a:r>
            <a:r>
              <a:rPr lang="en-US" altLang="zh-CN" dirty="0" smtClean="0"/>
              <a:t>("college") ;%&gt;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9058" y="214290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application_scope_01.jsp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71934" y="2857496"/>
            <a:ext cx="4572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application_scope_02.jsp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4942" y="5572140"/>
            <a:ext cx="269817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 smtClean="0"/>
              <a:t>服务器关闭呢？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request</a:t>
            </a:r>
            <a:endParaRPr lang="en-US" altLang="zh-CN" dirty="0" smtClean="0"/>
          </a:p>
          <a:p>
            <a:r>
              <a:rPr lang="zh-CN" altLang="en-US" dirty="0" smtClean="0"/>
              <a:t>能用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session</a:t>
            </a:r>
            <a:endParaRPr lang="en-US" altLang="zh-CN" dirty="0" smtClean="0"/>
          </a:p>
          <a:p>
            <a:r>
              <a:rPr lang="zh-CN" altLang="en-US" dirty="0" smtClean="0"/>
              <a:t>能用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的就不用</a:t>
            </a:r>
            <a:r>
              <a:rPr lang="en-US" altLang="zh-CN" dirty="0" smtClean="0"/>
              <a:t>application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属性范围设置原则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65012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</a:rPr>
              <a:t>该对象是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javax.servlet.ServletRequest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的子接口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封装了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HttpServletRequest</a:t>
            </a:r>
            <a:r>
              <a:rPr lang="zh-CN" altLang="en-US" sz="2800" dirty="0" smtClean="0">
                <a:solidFill>
                  <a:srgbClr val="000000"/>
                </a:solidFill>
              </a:rPr>
              <a:t>对象中的客户端信息包括请求头</a:t>
            </a:r>
            <a:r>
              <a:rPr lang="en-US" altLang="zh-CN" sz="2800" dirty="0" smtClean="0">
                <a:solidFill>
                  <a:srgbClr val="000000"/>
                </a:solidFill>
              </a:rPr>
              <a:t>(Header)</a:t>
            </a:r>
            <a:r>
              <a:rPr lang="zh-CN" altLang="en-US" sz="2800" dirty="0" smtClean="0">
                <a:solidFill>
                  <a:srgbClr val="000000"/>
                </a:solidFill>
              </a:rPr>
              <a:t>、系统信息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</a:rPr>
              <a:t>比如编码方式</a:t>
            </a:r>
            <a:r>
              <a:rPr lang="en-US" altLang="zh-CN" sz="2800" dirty="0" smtClean="0">
                <a:solidFill>
                  <a:srgbClr val="000000"/>
                </a:solidFill>
              </a:rPr>
              <a:t>〉</a:t>
            </a:r>
            <a:r>
              <a:rPr lang="zh-CN" altLang="en-US" sz="2800" dirty="0" smtClean="0">
                <a:solidFill>
                  <a:srgbClr val="000000"/>
                </a:solidFill>
              </a:rPr>
              <a:t>、请求方式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</a:rPr>
              <a:t>比如</a:t>
            </a:r>
            <a:r>
              <a:rPr lang="en-US" altLang="zh-CN" sz="2800" dirty="0" smtClean="0">
                <a:solidFill>
                  <a:srgbClr val="000000"/>
                </a:solidFill>
              </a:rPr>
              <a:t>get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post)</a:t>
            </a:r>
            <a:r>
              <a:rPr lang="zh-CN" altLang="en-US" sz="2800" dirty="0" smtClean="0">
                <a:solidFill>
                  <a:srgbClr val="000000"/>
                </a:solidFill>
              </a:rPr>
              <a:t>、请求参数信息、</a:t>
            </a:r>
            <a:r>
              <a:rPr lang="en-US" altLang="zh-CN" sz="2800" dirty="0" smtClean="0">
                <a:solidFill>
                  <a:srgbClr val="000000"/>
                </a:solidFill>
              </a:rPr>
              <a:t>Cookie</a:t>
            </a:r>
            <a:r>
              <a:rPr lang="zh-CN" altLang="en-US" sz="2800" dirty="0" smtClean="0">
                <a:solidFill>
                  <a:srgbClr val="000000"/>
                </a:solidFill>
              </a:rPr>
              <a:t>和其它信息。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>
                <a:solidFill>
                  <a:srgbClr val="000000"/>
                </a:solidFill>
              </a:rPr>
              <a:t>该对象可以获取用户浏览器提交的请求信息，以便做出相应的响应。</a:t>
            </a:r>
            <a:r>
              <a:rPr lang="zh-CN" altLang="en-US" sz="2800" dirty="0" smtClean="0"/>
              <a:t>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r>
              <a:rPr lang="zh-CN" altLang="en-US" sz="2800" dirty="0" smtClean="0"/>
              <a:t>还提供了获取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等对象、数据的方法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000" dirty="0" smtClean="0"/>
              <a:t>public abstract void </a:t>
            </a:r>
            <a:r>
              <a:rPr lang="en-US" sz="2000" b="1" dirty="0" err="1" smtClean="0">
                <a:solidFill>
                  <a:srgbClr val="FF0000"/>
                </a:solidFill>
              </a:rPr>
              <a:t>setAttribute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java.lang.Object</a:t>
            </a:r>
            <a:r>
              <a:rPr lang="en-US" sz="2000" dirty="0" smtClean="0"/>
              <a:t> value,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  <a:endParaRPr lang="en-US" sz="2000" dirty="0" smtClean="0"/>
          </a:p>
          <a:p>
            <a:r>
              <a:rPr lang="en-US" sz="2000" dirty="0" smtClean="0"/>
              <a:t>public abstract </a:t>
            </a:r>
            <a:r>
              <a:rPr lang="en-US" sz="2000" dirty="0" err="1" smtClean="0"/>
              <a:t>java.lang.Object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getAttribute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  <a:endParaRPr lang="en-US" sz="2000" dirty="0" smtClean="0"/>
          </a:p>
          <a:p>
            <a:r>
              <a:rPr lang="en-US" sz="2000" dirty="0" smtClean="0"/>
              <a:t>public abstract void </a:t>
            </a:r>
            <a:r>
              <a:rPr lang="en-US" sz="2000" b="1" dirty="0" err="1" smtClean="0"/>
              <a:t>removeAttribute</a:t>
            </a:r>
            <a:r>
              <a:rPr lang="en-US" sz="2000" dirty="0" smtClean="0"/>
              <a:t>(</a:t>
            </a:r>
            <a:r>
              <a:rPr lang="en-US" sz="2000" dirty="0" err="1" smtClean="0"/>
              <a:t>java.lang.String</a:t>
            </a:r>
            <a:r>
              <a:rPr lang="en-US" sz="2000" dirty="0" smtClean="0"/>
              <a:t> name, </a:t>
            </a:r>
            <a:r>
              <a:rPr lang="en-US" sz="2000" dirty="0" err="1" smtClean="0"/>
              <a:t>int</a:t>
            </a:r>
            <a:r>
              <a:rPr lang="en-US" sz="2000" dirty="0" smtClean="0"/>
              <a:t> scope)</a:t>
            </a:r>
            <a:endParaRPr lang="en-US" sz="2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特殊的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4000504"/>
            <a:ext cx="8072494" cy="1969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scope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：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PAGE_SCOPE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REQUEST_SCOPE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SESSION_SCOPE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 APPLICATION_SCOPE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10" y="1000108"/>
            <a:ext cx="8143932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&lt;%// </a:t>
            </a:r>
            <a:r>
              <a:rPr lang="zh-CN" altLang="en-US" dirty="0" smtClean="0"/>
              <a:t>设置属性</a:t>
            </a:r>
            <a:endParaRPr lang="zh-CN" altLang="en-US" dirty="0" smtClean="0"/>
          </a:p>
          <a:p>
            <a:r>
              <a:rPr lang="en-US" altLang="zh-CN" dirty="0" err="1" smtClean="0"/>
              <a:t>pageContext.setAttribute</a:t>
            </a:r>
            <a:r>
              <a:rPr lang="en-US" altLang="zh-CN" dirty="0" smtClean="0"/>
              <a:t>("name","</a:t>
            </a:r>
            <a:r>
              <a:rPr lang="zh-CN" altLang="en-US" dirty="0"/>
              <a:t>杨勇</a:t>
            </a:r>
            <a:r>
              <a:rPr lang="en-US" altLang="zh-CN" dirty="0" smtClean="0"/>
              <a:t>",</a:t>
            </a:r>
            <a:r>
              <a:rPr lang="en-US" altLang="zh-CN" dirty="0" err="1" smtClean="0"/>
              <a:t>PageContext.REQUEST_SCOPE</a:t>
            </a:r>
            <a:r>
              <a:rPr lang="en-US" altLang="zh-CN" dirty="0" smtClean="0"/>
              <a:t>) ;</a:t>
            </a:r>
            <a:endParaRPr lang="en-US" altLang="zh-CN" dirty="0" smtClean="0"/>
          </a:p>
          <a:p>
            <a:r>
              <a:rPr lang="en-US" altLang="zh-CN" dirty="0" err="1" smtClean="0"/>
              <a:t>pageContext.setAttribute</a:t>
            </a:r>
            <a:r>
              <a:rPr lang="en-US" altLang="zh-CN" dirty="0" smtClean="0"/>
              <a:t>(“college“,”</a:t>
            </a:r>
            <a:r>
              <a:rPr lang="zh-CN" altLang="en-US" dirty="0" smtClean="0"/>
              <a:t>计算机学院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,</a:t>
            </a:r>
            <a:r>
              <a:rPr lang="en-US" altLang="zh-CN" b="1" dirty="0" err="1" smtClean="0"/>
              <a:t>PageContext.REQUEST_SCOPE</a:t>
            </a:r>
            <a:r>
              <a:rPr lang="en-US" altLang="zh-CN" b="1" dirty="0" smtClean="0"/>
              <a:t>) ;</a:t>
            </a:r>
            <a:endParaRPr lang="en-US" altLang="zh-CN" b="1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jsp:forward</a:t>
            </a:r>
            <a:r>
              <a:rPr lang="en-US" altLang="zh-CN" dirty="0" smtClean="0"/>
              <a:t> page=</a:t>
            </a:r>
            <a:r>
              <a:rPr lang="en-US" altLang="zh-CN" i="1" dirty="0" smtClean="0"/>
              <a:t>"request_scope_02.jsp"/&gt;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428604"/>
            <a:ext cx="4214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request_scope_04.jsp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158" y="3786190"/>
            <a:ext cx="835824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&lt;%</a:t>
            </a:r>
            <a:endParaRPr lang="en-US" altLang="zh-CN" dirty="0" smtClean="0"/>
          </a:p>
          <a:p>
            <a:r>
              <a:rPr lang="en-US" altLang="zh-CN" dirty="0" smtClean="0"/>
              <a:t>String username = (String) 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name",pageContext.</a:t>
            </a:r>
            <a:r>
              <a:rPr lang="en-US" altLang="zh-CN" u="sng" dirty="0" err="1" smtClean="0"/>
              <a:t>SESSION_SCOPE</a:t>
            </a:r>
            <a:r>
              <a:rPr lang="en-US" altLang="zh-CN" u="sng" dirty="0" smtClean="0"/>
              <a:t>);</a:t>
            </a:r>
            <a:endParaRPr lang="en-US" altLang="zh-CN" u="sng" dirty="0" smtClean="0"/>
          </a:p>
          <a:p>
            <a:r>
              <a:rPr lang="en-US" altLang="zh-CN" dirty="0" smtClean="0"/>
              <a:t>String college = (String)</a:t>
            </a:r>
            <a:r>
              <a:rPr lang="en-US" altLang="zh-CN" dirty="0" err="1" smtClean="0"/>
              <a:t>pageContext.getAttribute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college",pageContext.</a:t>
            </a:r>
            <a:r>
              <a:rPr lang="en-US" altLang="zh-CN" u="sng" dirty="0" err="1" smtClean="0"/>
              <a:t>SESSION_SCOPE</a:t>
            </a:r>
            <a:r>
              <a:rPr lang="en-US" altLang="zh-CN" u="sng" dirty="0" smtClean="0"/>
              <a:t>);</a:t>
            </a:r>
            <a:endParaRPr lang="en-US" altLang="zh-CN" u="sng" dirty="0" smtClean="0"/>
          </a:p>
          <a:p>
            <a:r>
              <a:rPr lang="en-US" altLang="zh-CN" dirty="0" smtClean="0"/>
              <a:t>%&gt;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姓名：</a:t>
            </a:r>
            <a:r>
              <a:rPr lang="en-US" altLang="zh-CN" dirty="0" smtClean="0"/>
              <a:t>&lt;%=username%&gt;&lt;/h2&gt;</a:t>
            </a:r>
            <a:endParaRPr lang="en-US" altLang="zh-CN" dirty="0" smtClean="0"/>
          </a:p>
          <a:p>
            <a:r>
              <a:rPr lang="en-US" altLang="zh-CN" dirty="0" smtClean="0"/>
              <a:t>&lt;h2&gt;</a:t>
            </a:r>
            <a:r>
              <a:rPr lang="zh-CN" altLang="en-US" dirty="0" smtClean="0"/>
              <a:t>学院：</a:t>
            </a:r>
            <a:r>
              <a:rPr lang="en-US" altLang="zh-CN" dirty="0" smtClean="0"/>
              <a:t>&lt;%=college%&gt;&lt;/h2&gt;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00562" y="3214686"/>
            <a:ext cx="421484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session_scope_03.jsp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个内置对象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、每个对象的一些常用方法，特别是</a:t>
            </a:r>
            <a:r>
              <a:rPr lang="en-US" altLang="zh-CN" dirty="0" err="1" smtClean="0"/>
              <a:t>request,response,session,application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、四种属性范围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2805" indent="-742950">
              <a:buNone/>
            </a:pPr>
            <a:r>
              <a:rPr lang="zh-CN" altLang="en-US" sz="4400" dirty="0" smtClean="0">
                <a:solidFill>
                  <a:schemeClr val="bg2">
                    <a:lumMod val="25000"/>
                  </a:schemeClr>
                </a:solidFill>
              </a:rPr>
              <a:t>其它对象大家自学一下！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FE82-0086-4FA9-9681-E60E6C630E98}" type="datetime2">
              <a:rPr lang="zh-CN" altLang="en-US"/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AB66-5D0D-4EEF-80DD-95D2A95CCFF9}" type="slidenum">
              <a:rPr lang="en-US" altLang="zh-CN"/>
            </a:fld>
            <a:endParaRPr lang="en-US" altLang="zh-CN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333375"/>
            <a:ext cx="8540750" cy="576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request</a:t>
            </a:r>
            <a:r>
              <a:rPr lang="zh-CN" altLang="en-US" sz="2400" dirty="0">
                <a:solidFill>
                  <a:srgbClr val="0000CC"/>
                </a:solidFill>
              </a:rPr>
              <a:t>对象的主要方法如下：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getAttribute</a:t>
            </a:r>
            <a:r>
              <a:rPr lang="en-US" altLang="zh-CN" sz="2400" dirty="0">
                <a:solidFill>
                  <a:srgbClr val="FF0000"/>
                </a:solidFill>
              </a:rPr>
              <a:t>(String name)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</a:t>
            </a:r>
            <a:r>
              <a:rPr lang="en-US" altLang="zh-CN" sz="2400" dirty="0">
                <a:solidFill>
                  <a:srgbClr val="000000"/>
                </a:solidFill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</a:rPr>
              <a:t>指定的属性值，若不存在指定的属性，就返回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getAttributes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</a:t>
            </a:r>
            <a:r>
              <a:rPr lang="en-US" altLang="zh-CN" sz="2400" dirty="0">
                <a:solidFill>
                  <a:srgbClr val="000000"/>
                </a:solidFill>
              </a:rPr>
              <a:t>request</a:t>
            </a:r>
            <a:r>
              <a:rPr lang="zh-CN" altLang="en-US" sz="2400" dirty="0">
                <a:solidFill>
                  <a:srgbClr val="000000"/>
                </a:solidFill>
              </a:rPr>
              <a:t>对象的所有属性的名字集合，结果集是一个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（枚举）类的实例。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getCookies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用于返回客户端的所有</a:t>
            </a:r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r>
              <a:rPr lang="zh-CN" altLang="en-US" sz="2400" dirty="0">
                <a:solidFill>
                  <a:srgbClr val="000000"/>
                </a:solidFill>
              </a:rPr>
              <a:t>对象，结果是一个</a:t>
            </a:r>
            <a:r>
              <a:rPr lang="en-US" altLang="zh-CN" sz="2400" dirty="0">
                <a:solidFill>
                  <a:srgbClr val="000000"/>
                </a:solidFill>
              </a:rPr>
              <a:t>Cookie</a:t>
            </a:r>
            <a:r>
              <a:rPr lang="zh-CN" altLang="en-US" sz="2400" dirty="0">
                <a:solidFill>
                  <a:srgbClr val="000000"/>
                </a:solidFill>
              </a:rPr>
              <a:t>数组。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getCharacterEncoding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 返回请求中的字符编码方式。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getContentLength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：以字节为单位返回客户端请求的大小。如果无法得到该请求的大小，则返回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</a:t>
            </a:r>
            <a:r>
              <a:rPr lang="en-US" altLang="zh-CN" sz="2400" dirty="0">
                <a:solidFill>
                  <a:srgbClr val="FF0000"/>
                </a:solidFill>
              </a:rPr>
              <a:t>(String name)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</a:t>
            </a:r>
            <a:r>
              <a:rPr lang="en-US" altLang="zh-CN" sz="2400" dirty="0">
                <a:solidFill>
                  <a:srgbClr val="000000"/>
                </a:solidFill>
              </a:rPr>
              <a:t>HTTP</a:t>
            </a:r>
            <a:r>
              <a:rPr lang="zh-CN" altLang="en-US" sz="2400" dirty="0">
                <a:solidFill>
                  <a:srgbClr val="000000"/>
                </a:solidFill>
              </a:rPr>
              <a:t>协议定义的文件头信息。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getHeaders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用于返回指定名字的</a:t>
            </a:r>
            <a:r>
              <a:rPr lang="en-US" altLang="zh-CN" sz="2400" dirty="0">
                <a:solidFill>
                  <a:srgbClr val="000000"/>
                </a:solidFill>
              </a:rPr>
              <a:t>request Header</a:t>
            </a:r>
            <a:r>
              <a:rPr lang="zh-CN" altLang="en-US" sz="2400" dirty="0">
                <a:solidFill>
                  <a:srgbClr val="000000"/>
                </a:solidFill>
              </a:rPr>
              <a:t>的所有值，其结果是一个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getHeaderNames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用于返回所有</a:t>
            </a:r>
            <a:r>
              <a:rPr lang="en-US" altLang="zh-CN" sz="2400" dirty="0">
                <a:solidFill>
                  <a:srgbClr val="000000"/>
                </a:solidFill>
              </a:rPr>
              <a:t>request Header</a:t>
            </a:r>
            <a:r>
              <a:rPr lang="zh-CN" altLang="en-US" sz="2400" dirty="0">
                <a:solidFill>
                  <a:srgbClr val="000000"/>
                </a:solidFill>
              </a:rPr>
              <a:t>的名字 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1504-2A6E-4C24-BFCE-8D44296A651C}" type="datetime2">
              <a:rPr lang="zh-CN" altLang="en-US"/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17B1-07DD-4621-80D2-1A70050D97AE}" type="slidenum">
              <a:rPr lang="en-US" altLang="zh-CN"/>
            </a:fld>
            <a:endParaRPr lang="en-US" altLang="zh-CN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8964613" cy="6192837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getInputStream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用于返回请求的输入流，获得请求中的数据。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getMethod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用于获得客户端向服务器端传送数据的方法，如</a:t>
            </a:r>
            <a:r>
              <a:rPr lang="en-US" altLang="zh-CN" sz="2400" dirty="0">
                <a:solidFill>
                  <a:srgbClr val="000000"/>
                </a:solidFill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POST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HEADER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TRACE</a:t>
            </a:r>
            <a:r>
              <a:rPr lang="zh-CN" altLang="en-US" sz="2400" dirty="0">
                <a:solidFill>
                  <a:srgbClr val="000000"/>
                </a:solidFill>
              </a:rPr>
              <a:t>等。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用于获得客户端传送给服务器端的参数值。获取表单提交的信息，以字符串形式返回客户端传来的某一个请求参数的值，该参数名由</a:t>
            </a:r>
            <a:r>
              <a:rPr lang="en-US" altLang="zh-CN" sz="2400" dirty="0">
                <a:solidFill>
                  <a:srgbClr val="000000"/>
                </a:solidFill>
              </a:rPr>
              <a:t>name</a:t>
            </a:r>
            <a:r>
              <a:rPr lang="zh-CN" altLang="en-US" sz="2400" dirty="0">
                <a:solidFill>
                  <a:srgbClr val="000000"/>
                </a:solidFill>
              </a:rPr>
              <a:t>指定。当传递给此方法的参数名没有实际参数与之对应时，返回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getParameterNames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用于获得客户端传送给服务器端的所有参数名字，其结果是一个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getParameterValues</a:t>
            </a:r>
            <a:r>
              <a:rPr lang="en-US" altLang="zh-CN" sz="2400" dirty="0">
                <a:solidFill>
                  <a:srgbClr val="FF0000"/>
                </a:solidFill>
              </a:rPr>
              <a:t>(String name)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用于获得指定参数的所有值。返回客户端传送给服务器端的所有参数名，结果集是一个</a:t>
            </a:r>
            <a:r>
              <a:rPr lang="en-US" altLang="zh-CN" sz="2400" dirty="0">
                <a:solidFill>
                  <a:srgbClr val="000000"/>
                </a:solidFill>
              </a:rPr>
              <a:t>Enumeration</a:t>
            </a:r>
            <a:r>
              <a:rPr lang="zh-CN" altLang="en-US" sz="2400" dirty="0">
                <a:solidFill>
                  <a:srgbClr val="000000"/>
                </a:solidFill>
              </a:rPr>
              <a:t>类的实例。当传递给此方法的参数名没有实际参数与之对应时，返回</a:t>
            </a:r>
            <a:r>
              <a:rPr lang="en-US" altLang="zh-CN" sz="2400" dirty="0">
                <a:solidFill>
                  <a:srgbClr val="000000"/>
                </a:solidFill>
              </a:rPr>
              <a:t>null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getProtocol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用于获取客户端向服务器端传送数据所依据的协议名称。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getQueryString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</a:rPr>
              <a:t>用于获得查询字符串，该字符串是由客户端以</a:t>
            </a:r>
            <a:r>
              <a:rPr lang="en-US" altLang="zh-CN" sz="2400" dirty="0">
                <a:solidFill>
                  <a:srgbClr val="000000"/>
                </a:solidFill>
              </a:rPr>
              <a:t>GET</a:t>
            </a:r>
            <a:r>
              <a:rPr lang="zh-CN" altLang="en-US" sz="2400" dirty="0">
                <a:solidFill>
                  <a:srgbClr val="000000"/>
                </a:solidFill>
              </a:rPr>
              <a:t>方式向服务器端传送的。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>
                <a:solidFill>
                  <a:srgbClr val="FF0000"/>
                </a:solidFill>
              </a:rPr>
              <a:t>getRequestURI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</a:rPr>
              <a:t>：用于获取发出请求字符串的客户端地址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609600" indent="-609600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 err="1" smtClean="0">
                <a:solidFill>
                  <a:srgbClr val="FF0000"/>
                </a:solidFill>
                <a:hlinkClick r:id="rId1" action="ppaction://hlinkfile"/>
              </a:rPr>
              <a:t>setCharacterEncoding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  Overrides the name of the character encoding used in the body of this request.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19964</Words>
  <Application>WPS 演示</Application>
  <PresentationFormat>全屏显示(4:3)</PresentationFormat>
  <Paragraphs>1064</Paragraphs>
  <Slides>73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2" baseType="lpstr">
      <vt:lpstr>Arial</vt:lpstr>
      <vt:lpstr>宋体</vt:lpstr>
      <vt:lpstr>Wingdings</vt:lpstr>
      <vt:lpstr>Wingdings 3</vt:lpstr>
      <vt:lpstr>Verdana</vt:lpstr>
      <vt:lpstr>Wingdings 2</vt:lpstr>
      <vt:lpstr>黑体</vt:lpstr>
      <vt:lpstr>Times New Roman</vt:lpstr>
      <vt:lpstr>Lucida Sans Unicode</vt:lpstr>
      <vt:lpstr>微软雅黑</vt:lpstr>
      <vt:lpstr>Arial Unicode MS</vt:lpstr>
      <vt:lpstr>Calibri</vt:lpstr>
      <vt:lpstr>Arial</vt:lpstr>
      <vt:lpstr>Times New Roman</vt:lpstr>
      <vt:lpstr>Symbol</vt:lpstr>
      <vt:lpstr>Wingdings</vt:lpstr>
      <vt:lpstr>Microsoft JhengHei</vt:lpstr>
      <vt:lpstr>聚合</vt:lpstr>
      <vt:lpstr>Visio.Drawing.11</vt:lpstr>
      <vt:lpstr>第6章   JSP内置对象</vt:lpstr>
      <vt:lpstr>6.1内置对象概述</vt:lpstr>
      <vt:lpstr>什么是内置对象？</vt:lpstr>
      <vt:lpstr>PowerPoint 演示文稿</vt:lpstr>
      <vt:lpstr>PowerPoint 演示文稿</vt:lpstr>
      <vt:lpstr>6.2 request对象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request.getParameter</vt:lpstr>
      <vt:lpstr>乱码问题</vt:lpstr>
      <vt:lpstr>request.getParameterValues</vt:lpstr>
      <vt:lpstr>PowerPoint 演示文稿</vt:lpstr>
      <vt:lpstr>PowerPoint 演示文稿</vt:lpstr>
      <vt:lpstr>PowerPoint 演示文稿</vt:lpstr>
      <vt:lpstr>获得头信息</vt:lpstr>
      <vt:lpstr>PowerPoint 演示文稿</vt:lpstr>
      <vt:lpstr>6.3 response对象</vt:lpstr>
      <vt:lpstr>6.3.2 response对象应用实例</vt:lpstr>
      <vt:lpstr>2.设置头信息</vt:lpstr>
      <vt:lpstr>responsedemo1.jsp</vt:lpstr>
      <vt:lpstr>responsedemo2.jsp</vt:lpstr>
      <vt:lpstr>3. 客户端重定向</vt:lpstr>
      <vt:lpstr>sendRedirect和&lt;jsp:forward&gt;的区别</vt:lpstr>
      <vt:lpstr>responsedemo4.jsp</vt:lpstr>
      <vt:lpstr>4.添加Cookie</vt:lpstr>
      <vt:lpstr>responsedemo6.jsp</vt:lpstr>
      <vt:lpstr>responsedemo7.jsp</vt:lpstr>
      <vt:lpstr>6.4 session对象</vt:lpstr>
      <vt:lpstr>PowerPoint 演示文稿</vt:lpstr>
      <vt:lpstr>PowerPoint 演示文稿</vt:lpstr>
      <vt:lpstr>PowerPoint 演示文稿</vt:lpstr>
      <vt:lpstr>PowerPoint 演示文稿</vt:lpstr>
      <vt:lpstr> 取得session 的相关属性</vt:lpstr>
      <vt:lpstr>session对象实现计数</vt:lpstr>
      <vt:lpstr>用session方法进行登陆验证与注销</vt:lpstr>
      <vt:lpstr>PowerPoint 演示文稿</vt:lpstr>
      <vt:lpstr>PowerPoint 演示文稿</vt:lpstr>
      <vt:lpstr>Session对象取得用户的操作时间  get_time.jsp</vt:lpstr>
      <vt:lpstr>6.5  application对象</vt:lpstr>
      <vt:lpstr>PowerPoint 演示文稿</vt:lpstr>
      <vt:lpstr>  存取application中的数据</vt:lpstr>
      <vt:lpstr>PowerPoint 演示文稿</vt:lpstr>
      <vt:lpstr>PowerPoint 演示文稿</vt:lpstr>
      <vt:lpstr>使用application对象取得信息</vt:lpstr>
      <vt:lpstr>取得绝对路径: 返回一个字符串，包含一个给定虚拟路径的真实路径。</vt:lpstr>
      <vt:lpstr>PowerPoint 演示文稿</vt:lpstr>
      <vt:lpstr>PowerPoint 演示文稿</vt:lpstr>
      <vt:lpstr>6.6 out对象</vt:lpstr>
      <vt:lpstr>out对象方法成员与数据输出</vt:lpstr>
      <vt:lpstr>输出数据</vt:lpstr>
      <vt:lpstr>6.7 PageContext对象</vt:lpstr>
      <vt:lpstr>pageContext对象实例 </vt:lpstr>
      <vt:lpstr>PowerPoint 演示文稿</vt:lpstr>
      <vt:lpstr>6.8 内置对象的属性范围</vt:lpstr>
      <vt:lpstr>操作方法</vt:lpstr>
      <vt:lpstr>Page范围（pageContext）</vt:lpstr>
      <vt:lpstr>page_scope_01.jsp</vt:lpstr>
      <vt:lpstr>page_scope_02.jsp</vt:lpstr>
      <vt:lpstr>Request 属性</vt:lpstr>
      <vt:lpstr>PowerPoint 演示文稿</vt:lpstr>
      <vt:lpstr>PowerPoint 演示文稿</vt:lpstr>
      <vt:lpstr>Session 属性</vt:lpstr>
      <vt:lpstr>PowerPoint 演示文稿</vt:lpstr>
      <vt:lpstr>Application范围</vt:lpstr>
      <vt:lpstr>PowerPoint 演示文稿</vt:lpstr>
      <vt:lpstr>属性范围设置原则</vt:lpstr>
      <vt:lpstr>特殊的page属性</vt:lpstr>
      <vt:lpstr>PowerPoint 演示文稿</vt:lpstr>
      <vt:lpstr>小结</vt:lpstr>
      <vt:lpstr>PowerPoint 演示文稿</vt:lpstr>
    </vt:vector>
  </TitlesOfParts>
  <Company>IBM ThinkPad/CC8000.COM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JSP基本语法</dc:title>
  <dc:creator>X200/T400/T500/W500</dc:creator>
  <cp:lastModifiedBy>yy</cp:lastModifiedBy>
  <cp:revision>274</cp:revision>
  <dcterms:created xsi:type="dcterms:W3CDTF">2011-09-18T12:26:00Z</dcterms:created>
  <dcterms:modified xsi:type="dcterms:W3CDTF">2019-09-18T15:21:28Z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