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3"/>
  </p:handoutMasterIdLst>
  <p:sldIdLst>
    <p:sldId id="320" r:id="rId3"/>
    <p:sldId id="463" r:id="rId4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365" r:id="rId18"/>
    <p:sldId id="366" r:id="rId19"/>
    <p:sldId id="367" r:id="rId20"/>
    <p:sldId id="423" r:id="rId21"/>
    <p:sldId id="468" r:id="rId22"/>
    <p:sldId id="487" r:id="rId23"/>
    <p:sldId id="371" r:id="rId24"/>
    <p:sldId id="373" r:id="rId25"/>
    <p:sldId id="374" r:id="rId26"/>
    <p:sldId id="376" r:id="rId27"/>
    <p:sldId id="377" r:id="rId28"/>
    <p:sldId id="378" r:id="rId29"/>
    <p:sldId id="379" r:id="rId30"/>
    <p:sldId id="380" r:id="rId31"/>
    <p:sldId id="382" r:id="rId32"/>
    <p:sldId id="384" r:id="rId33"/>
    <p:sldId id="385" r:id="rId34"/>
    <p:sldId id="388" r:id="rId35"/>
    <p:sldId id="389" r:id="rId36"/>
    <p:sldId id="424" r:id="rId37"/>
    <p:sldId id="392" r:id="rId38"/>
    <p:sldId id="393" r:id="rId39"/>
    <p:sldId id="394" r:id="rId40"/>
    <p:sldId id="395" r:id="rId41"/>
    <p:sldId id="396" r:id="rId42"/>
    <p:sldId id="397" r:id="rId43"/>
    <p:sldId id="399" r:id="rId44"/>
    <p:sldId id="425" r:id="rId45"/>
    <p:sldId id="485" r:id="rId46"/>
    <p:sldId id="403" r:id="rId47"/>
    <p:sldId id="404" r:id="rId48"/>
    <p:sldId id="406" r:id="rId49"/>
    <p:sldId id="407" r:id="rId50"/>
    <p:sldId id="408" r:id="rId51"/>
    <p:sldId id="409" r:id="rId52"/>
    <p:sldId id="411" r:id="rId53"/>
    <p:sldId id="412" r:id="rId54"/>
    <p:sldId id="426" r:id="rId55"/>
    <p:sldId id="477" r:id="rId56"/>
    <p:sldId id="416" r:id="rId57"/>
    <p:sldId id="417" r:id="rId58"/>
    <p:sldId id="419" r:id="rId59"/>
    <p:sldId id="491" r:id="rId60"/>
    <p:sldId id="492" r:id="rId61"/>
    <p:sldId id="493" r:id="rId62"/>
    <p:sldId id="494" r:id="rId63"/>
    <p:sldId id="495" r:id="rId64"/>
    <p:sldId id="497" r:id="rId65"/>
    <p:sldId id="498" r:id="rId66"/>
    <p:sldId id="499" r:id="rId67"/>
    <p:sldId id="500" r:id="rId68"/>
    <p:sldId id="502" r:id="rId69"/>
    <p:sldId id="503" r:id="rId70"/>
    <p:sldId id="504" r:id="rId71"/>
    <p:sldId id="506" r:id="rId72"/>
    <p:sldId id="507" r:id="rId73"/>
    <p:sldId id="508" r:id="rId74"/>
    <p:sldId id="509" r:id="rId75"/>
    <p:sldId id="510" r:id="rId76"/>
    <p:sldId id="511" r:id="rId77"/>
    <p:sldId id="512" r:id="rId78"/>
    <p:sldId id="513" r:id="rId79"/>
    <p:sldId id="514" r:id="rId80"/>
    <p:sldId id="515" r:id="rId81"/>
    <p:sldId id="516" r:id="rId82"/>
    <p:sldId id="517" r:id="rId83"/>
    <p:sldId id="518" r:id="rId84"/>
    <p:sldId id="519" r:id="rId85"/>
    <p:sldId id="520" r:id="rId86"/>
    <p:sldId id="521" r:id="rId87"/>
    <p:sldId id="522" r:id="rId88"/>
    <p:sldId id="523" r:id="rId89"/>
    <p:sldId id="524" r:id="rId90"/>
    <p:sldId id="525" r:id="rId91"/>
    <p:sldId id="526" r:id="rId92"/>
  </p:sldIdLst>
  <p:sldSz cx="9144000" cy="6858000" type="screen4x3"/>
  <p:notesSz cx="6881495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9" autoAdjust="0"/>
    <p:restoredTop sz="92924" autoAdjust="0"/>
  </p:normalViewPr>
  <p:slideViewPr>
    <p:cSldViewPr>
      <p:cViewPr varScale="1">
        <p:scale>
          <a:sx n="85" d="100"/>
          <a:sy n="85" d="100"/>
        </p:scale>
        <p:origin x="11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1.xml"/><Relationship Id="rId8" Type="http://schemas.openxmlformats.org/officeDocument/2006/relationships/slide" Target="slides/slide16.xml"/><Relationship Id="rId7" Type="http://schemas.openxmlformats.org/officeDocument/2006/relationships/slide" Target="slides/slide15.xml"/><Relationship Id="rId6" Type="http://schemas.openxmlformats.org/officeDocument/2006/relationships/slide" Target="slides/slide12.xml"/><Relationship Id="rId5" Type="http://schemas.openxmlformats.org/officeDocument/2006/relationships/slide" Target="slides/slide7.xml"/><Relationship Id="rId48" Type="http://schemas.openxmlformats.org/officeDocument/2006/relationships/slide" Target="slides/slide81.xml"/><Relationship Id="rId47" Type="http://schemas.openxmlformats.org/officeDocument/2006/relationships/slide" Target="slides/slide80.xml"/><Relationship Id="rId46" Type="http://schemas.openxmlformats.org/officeDocument/2006/relationships/slide" Target="slides/slide79.xml"/><Relationship Id="rId45" Type="http://schemas.openxmlformats.org/officeDocument/2006/relationships/slide" Target="slides/slide78.xml"/><Relationship Id="rId44" Type="http://schemas.openxmlformats.org/officeDocument/2006/relationships/slide" Target="slides/slide77.xml"/><Relationship Id="rId43" Type="http://schemas.openxmlformats.org/officeDocument/2006/relationships/slide" Target="slides/slide76.xml"/><Relationship Id="rId42" Type="http://schemas.openxmlformats.org/officeDocument/2006/relationships/slide" Target="slides/slide75.xml"/><Relationship Id="rId41" Type="http://schemas.openxmlformats.org/officeDocument/2006/relationships/slide" Target="slides/slide74.xml"/><Relationship Id="rId40" Type="http://schemas.openxmlformats.org/officeDocument/2006/relationships/slide" Target="slides/slide73.xml"/><Relationship Id="rId4" Type="http://schemas.openxmlformats.org/officeDocument/2006/relationships/slide" Target="slides/slide6.xml"/><Relationship Id="rId39" Type="http://schemas.openxmlformats.org/officeDocument/2006/relationships/slide" Target="slides/slide69.xml"/><Relationship Id="rId38" Type="http://schemas.openxmlformats.org/officeDocument/2006/relationships/slide" Target="slides/slide66.xml"/><Relationship Id="rId37" Type="http://schemas.openxmlformats.org/officeDocument/2006/relationships/slide" Target="slides/slide65.xml"/><Relationship Id="rId36" Type="http://schemas.openxmlformats.org/officeDocument/2006/relationships/slide" Target="slides/slide64.xml"/><Relationship Id="rId35" Type="http://schemas.openxmlformats.org/officeDocument/2006/relationships/slide" Target="slides/slide63.xml"/><Relationship Id="rId34" Type="http://schemas.openxmlformats.org/officeDocument/2006/relationships/slide" Target="slides/slide62.xml"/><Relationship Id="rId33" Type="http://schemas.openxmlformats.org/officeDocument/2006/relationships/slide" Target="slides/slide59.xml"/><Relationship Id="rId32" Type="http://schemas.openxmlformats.org/officeDocument/2006/relationships/slide" Target="slides/slide58.xml"/><Relationship Id="rId31" Type="http://schemas.openxmlformats.org/officeDocument/2006/relationships/slide" Target="slides/slide56.xml"/><Relationship Id="rId30" Type="http://schemas.openxmlformats.org/officeDocument/2006/relationships/slide" Target="slides/slide55.xml"/><Relationship Id="rId3" Type="http://schemas.openxmlformats.org/officeDocument/2006/relationships/slide" Target="slides/slide4.xml"/><Relationship Id="rId29" Type="http://schemas.openxmlformats.org/officeDocument/2006/relationships/slide" Target="slides/slide54.xml"/><Relationship Id="rId28" Type="http://schemas.openxmlformats.org/officeDocument/2006/relationships/slide" Target="slides/slide48.xml"/><Relationship Id="rId27" Type="http://schemas.openxmlformats.org/officeDocument/2006/relationships/slide" Target="slides/slide47.xml"/><Relationship Id="rId26" Type="http://schemas.openxmlformats.org/officeDocument/2006/relationships/slide" Target="slides/slide46.xml"/><Relationship Id="rId25" Type="http://schemas.openxmlformats.org/officeDocument/2006/relationships/slide" Target="slides/slide44.xml"/><Relationship Id="rId24" Type="http://schemas.openxmlformats.org/officeDocument/2006/relationships/slide" Target="slides/slide43.xml"/><Relationship Id="rId23" Type="http://schemas.openxmlformats.org/officeDocument/2006/relationships/slide" Target="slides/slide38.xml"/><Relationship Id="rId22" Type="http://schemas.openxmlformats.org/officeDocument/2006/relationships/slide" Target="slides/slide37.xml"/><Relationship Id="rId21" Type="http://schemas.openxmlformats.org/officeDocument/2006/relationships/slide" Target="slides/slide36.xml"/><Relationship Id="rId20" Type="http://schemas.openxmlformats.org/officeDocument/2006/relationships/slide" Target="slides/slide35.xml"/><Relationship Id="rId2" Type="http://schemas.openxmlformats.org/officeDocument/2006/relationships/slide" Target="slides/slide3.xml"/><Relationship Id="rId19" Type="http://schemas.openxmlformats.org/officeDocument/2006/relationships/slide" Target="slides/slide32.xml"/><Relationship Id="rId18" Type="http://schemas.openxmlformats.org/officeDocument/2006/relationships/slide" Target="slides/slide31.xml"/><Relationship Id="rId17" Type="http://schemas.openxmlformats.org/officeDocument/2006/relationships/slide" Target="slides/slide30.xml"/><Relationship Id="rId16" Type="http://schemas.openxmlformats.org/officeDocument/2006/relationships/slide" Target="slides/slide29.xml"/><Relationship Id="rId15" Type="http://schemas.openxmlformats.org/officeDocument/2006/relationships/slide" Target="slides/slide27.xml"/><Relationship Id="rId14" Type="http://schemas.openxmlformats.org/officeDocument/2006/relationships/slide" Target="slides/slide26.xml"/><Relationship Id="rId13" Type="http://schemas.openxmlformats.org/officeDocument/2006/relationships/slide" Target="slides/slide25.xml"/><Relationship Id="rId12" Type="http://schemas.openxmlformats.org/officeDocument/2006/relationships/slide" Target="slides/slide24.xml"/><Relationship Id="rId11" Type="http://schemas.openxmlformats.org/officeDocument/2006/relationships/slide" Target="slides/slide23.xml"/><Relationship Id="rId10" Type="http://schemas.openxmlformats.org/officeDocument/2006/relationships/slide" Target="slides/slide22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BF7C7B5-275F-4D1F-9AB4-9255447DBC73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DADE544-1278-4EDA-8870-0A169B9A6D6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9B46F231-FB2B-4655-A644-E2477325E686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FB4F6EA-423E-42DF-9292-215E7D886C4E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dirty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  <a:endParaRPr lang="en-US" sz="8000" b="1" kern="1200" dirty="0">
              <a:solidFill>
                <a:srgbClr val="E8FF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405" marR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405" marR="0" lvl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  <a:endParaRPr lang="en-US" sz="8000" b="1" kern="1200" dirty="0">
              <a:solidFill>
                <a:srgbClr val="E8FF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  <a:endParaRPr lang="en-US" sz="8000" b="1" kern="1200" dirty="0">
              <a:solidFill>
                <a:srgbClr val="E8FF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9pPr>
    </p:titleStyle>
    <p:bodyStyle>
      <a:lvl1pPr marL="319405" indent="-31940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anose="05020102010507070707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555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anose="05020102010507070707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655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anose="05020102010507070707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225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350" indent="-22860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535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830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.org/QA/2002/04/valid-dtd-list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GIF"/><Relationship Id="rId1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image" Target="../media/image39.GI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GIF"/><Relationship Id="rId1" Type="http://schemas.openxmlformats.org/officeDocument/2006/relationships/image" Target="../media/image44.GI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207048"/>
            <a:ext cx="5029200" cy="993352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基础教程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&lt;title&gt;My First HTML Page&lt;/title&gt;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&lt;p&gt;This is some text...&lt;/p&gt;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ZA" dirty="0"/>
              <a:t>第一个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ZA" dirty="0"/>
              <a:t>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HTML header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&lt;title&gt;My First HTML Page&lt;/title&gt;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&lt;p&gt;This is some text...&lt;/p&gt;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ZA" dirty="0"/>
              <a:t>第一</a:t>
            </a:r>
            <a:r>
              <a:rPr lang="zh-CN" altLang="en-US" dirty="0"/>
              <a:t>个</a:t>
            </a:r>
            <a:r>
              <a:rPr lang="en-ZA" altLang="zh-CN" dirty="0"/>
              <a:t>HTML </a:t>
            </a:r>
            <a:r>
              <a:rPr lang="zh-CN" altLang="en-ZA" dirty="0"/>
              <a:t>页面</a:t>
            </a:r>
            <a:r>
              <a:rPr lang="en-ZA" dirty="0"/>
              <a:t>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HTML body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简单标签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ZA" dirty="0"/>
              <a:t>超</a:t>
            </a:r>
            <a:r>
              <a:rPr lang="zh-CN" altLang="en-US" dirty="0"/>
              <a:t>链接</a:t>
            </a:r>
            <a:endParaRPr lang="en-US" altLang="zh-CN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ZA" dirty="0"/>
              <a:t>图片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zh-CN" altLang="en-ZA" dirty="0"/>
              <a:t>文字</a:t>
            </a:r>
            <a:r>
              <a:rPr lang="zh-CN" altLang="en-US" dirty="0"/>
              <a:t>格式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href="http://www.telerik.com/"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title="Telerik"&gt;Link to Telerik Web site&lt;/a&gt;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text is &lt;em&gt;emphasized.&lt;/em&gt;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/&gt;new line&lt;br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 one is &lt;strong&gt;more emphasized.&lt;/strong&gt;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简单标签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en-ZA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Simple Tags Demo&lt;/title&gt;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href="http://www.telerik.com/" title=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"Telerik site"&gt;This is a link.&lt;/a&gt;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src="logo.gif" alt="logo"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&lt;strong&gt;Bold&lt;/strong&gt; and &lt;em&gt;italic&lt;/em&gt; text.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简单标签</a:t>
            </a:r>
            <a:endParaRPr lang="en-US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en-ZA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Simple Tags Demo&lt;/title&gt;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href="http://www.telerik.com/" title=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"Telerik site"&gt;This is a link.&lt;/a&gt;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src="logo.gif" alt="logo"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&lt;strong&gt;Bold&lt;/strong&gt; and &lt;em&gt;italic&lt;/em&gt; text.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标签属性</a:t>
            </a:r>
            <a:endParaRPr lang="bg-BG" dirty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dirty="0"/>
              <a:t>标签可以拥有属性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dirty="0"/>
              <a:t>属性表达了标签的特性和行为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dirty="0"/>
              <a:t>一小部分属性是每个标签都具有的</a:t>
            </a:r>
            <a:r>
              <a:rPr lang="en-US" dirty="0"/>
              <a:t>: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dirty="0"/>
              <a:t>文档中</a:t>
            </a:r>
            <a:r>
              <a:rPr lang="en-US" altLang="zh-CN" dirty="0"/>
              <a:t>id</a:t>
            </a:r>
            <a:r>
              <a:rPr lang="zh-CN" altLang="en-US" dirty="0"/>
              <a:t>是唯一的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/>
              <a:t> </a:t>
            </a:r>
            <a:r>
              <a:rPr lang="zh-CN" altLang="en-US" dirty="0"/>
              <a:t>属性的内容</a:t>
            </a:r>
            <a:r>
              <a:rPr lang="en-US" dirty="0"/>
              <a:t> </a:t>
            </a:r>
            <a:r>
              <a:rPr lang="zh-CN" altLang="en-US" dirty="0"/>
              <a:t>当鼠标移到元素上显示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dirty="0"/>
              <a:t>一些元素必须要设置属性值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zh-CN" alt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属性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zh-CN" alt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值为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"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zh-CN" altLang="en-ZA" sz="3800" dirty="0"/>
              <a:t>标题和段落</a:t>
            </a:r>
            <a:endParaRPr lang="zh-CN" altLang="en-ZA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/>
              <a:t>Heading </a:t>
            </a:r>
            <a:r>
              <a:rPr lang="zh-CN" altLang="en-ZA" dirty="0"/>
              <a:t>标</a:t>
            </a:r>
            <a:r>
              <a:rPr lang="zh-CN" altLang="en-US" dirty="0"/>
              <a:t>签 </a:t>
            </a:r>
            <a:r>
              <a:rPr lang="en-ZA" dirty="0"/>
              <a:t>(h1 – h6)</a:t>
            </a: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zh-CN" altLang="en-ZA" dirty="0"/>
              <a:t>段落</a:t>
            </a:r>
            <a:r>
              <a:rPr lang="zh-CN" altLang="en-US" dirty="0"/>
              <a:t>标签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  <a:defRPr/>
            </a:pPr>
            <a:endParaRPr lang="en-ZA" sz="2000" dirty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zh-CN" altLang="en-US" dirty="0"/>
              <a:t>章节标签</a:t>
            </a:r>
            <a:r>
              <a:rPr lang="en-ZA" dirty="0"/>
              <a:t>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&lt;p&gt;This is my first paragraph&lt;/p&gt;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&lt;p&gt;This is my second paragraph&lt;/p&gt;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&lt;h2&gt;Sub heading 2&lt;/h2&gt;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&lt;div style="background: skyblue;"&gt;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This is a div&lt;/div&gt;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zh-CN" altLang="en-ZA" sz="3800">
                <a:sym typeface="+mn-ea"/>
              </a:rPr>
              <a:t>标题和段落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&lt;head&gt;&lt;title&gt;Headings and paragraphs&lt;/title&gt;&lt;/head&gt;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&lt;h1&gt;Heading 1&lt;/h1&gt;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&lt;h2&gt;Sub heading 2&lt;/h2&gt;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&lt;h3&gt;Sub heading 3&lt;/h3&gt;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&lt;p&gt;This is my first paragraph&lt;/p&gt;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&lt;p&gt;This is my second paragraph&lt;/p&gt;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&lt;div style="background:skyblue"&gt;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This is a div&lt;/div&gt;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&lt;head&gt;&lt;title&gt;Headings and paragraphs&lt;/title&gt;&lt;/head&gt;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&lt;h1&gt;Heading 1&lt;/h1&gt;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&lt;h2&gt;Sub heading 2&lt;/h2&gt;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&lt;h3&gt;Sub heading 3&lt;/h3&gt;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&lt;p&gt;This is my first paragraph&lt;/p&gt;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&lt;p&gt;This is my second paragraph&lt;/p&gt;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&lt;div style="background:skyblue"&gt;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This is a div&lt;/div&gt;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zh-CN" altLang="en-ZA" sz="3800">
                <a:sym typeface="+mn-ea"/>
              </a:rPr>
              <a:t>标题和段落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HTML</a:t>
            </a:r>
            <a:r>
              <a:rPr lang="zh-CN" altLang="en-US" dirty="0"/>
              <a:t>基础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rPr lang="zh-CN" altLang="en-US" dirty="0"/>
              <a:t>文档结构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网页是如何工作的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WWW </a:t>
            </a:r>
            <a:r>
              <a:rPr lang="zh-CN" altLang="en-US" dirty="0"/>
              <a:t>使用服务器客户机模式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HTTP</a:t>
            </a:r>
            <a:r>
              <a:rPr lang="zh-CN" altLang="en-US" dirty="0"/>
              <a:t> 是基于文本的请求－响应协议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4924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zh-CN" alt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客户端浏览器</a:t>
            </a:r>
            <a:endParaRPr kumimoji="0" lang="en-US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服务器软件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  <a:endParaRPr kumimoji="0" lang="en-US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kumimoji="0"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kumimoji="0"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以正确的视角和态度来看待</a:t>
            </a:r>
            <a:r>
              <a:rPr lang="en-US" altLang="zh-CN" dirty="0"/>
              <a:t>HTML</a:t>
            </a:r>
            <a:r>
              <a:rPr lang="zh-CN" altLang="en-US" dirty="0"/>
              <a:t>是非常重要的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dirty="0"/>
              <a:t>HTML </a:t>
            </a:r>
            <a:r>
              <a:rPr lang="zh-CN" altLang="en-US" dirty="0"/>
              <a:t>只是提供了框架结构，并不提供外观样式</a:t>
            </a:r>
            <a:endParaRPr lang="en-US" dirty="0"/>
          </a:p>
          <a:p>
            <a:pPr lvl="1"/>
            <a:r>
              <a:rPr lang="zh-CN" altLang="en-US" dirty="0"/>
              <a:t>浏览器会兼容无效的</a:t>
            </a:r>
            <a:r>
              <a:rPr lang="en-US" altLang="zh-CN" dirty="0"/>
              <a:t>HTML</a:t>
            </a:r>
            <a:r>
              <a:rPr lang="zh-CN" altLang="en-US" dirty="0"/>
              <a:t>代码并解析错误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</a:t>
            </a:r>
            <a:r>
              <a:rPr lang="zh-CN" altLang="en-US" dirty="0"/>
              <a:t>声明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HTML </a:t>
            </a:r>
            <a:r>
              <a:rPr lang="zh-CN" altLang="en-US" sz="3000" dirty="0"/>
              <a:t>文档必须以一个文档类型描述开始</a:t>
            </a:r>
            <a:r>
              <a:rPr lang="en-US" sz="3000" dirty="0"/>
              <a:t> (DTD)</a:t>
            </a:r>
            <a:endParaRPr lang="en-US" sz="3000" dirty="0"/>
          </a:p>
          <a:p>
            <a:pPr lvl="1">
              <a:defRPr/>
            </a:pPr>
            <a:r>
              <a:rPr lang="zh-CN" altLang="en-US" sz="2800" dirty="0"/>
              <a:t>它给浏览器指明了文档的类型</a:t>
            </a:r>
            <a:endParaRPr lang="en-US" sz="2800" dirty="0"/>
          </a:p>
          <a:p>
            <a:pPr lvl="1">
              <a:defRPr/>
            </a:pPr>
            <a:r>
              <a:rPr lang="zh-CN" altLang="en-US" sz="2800" dirty="0"/>
              <a:t>可能的类型选择</a:t>
            </a:r>
            <a:r>
              <a:rPr lang="en-US" sz="2800" dirty="0"/>
              <a:t>: HTML 4.01, XHTML 1.0 (Transitional or Strict), XHTML 1.1, HTML 5</a:t>
            </a:r>
            <a:endParaRPr lang="en-US" sz="2800" dirty="0"/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登陆</a:t>
            </a:r>
            <a:r>
              <a:rPr lang="en-US" sz="2800" dirty="0"/>
              <a:t>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  <a:hlinkClick r:id="rId1"/>
              </a:rPr>
              <a:t>http://w3.org/QA/2002/04/valid-dtd-list.</a:t>
            </a:r>
            <a:r>
              <a:rPr lang="zh-CN" alt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获取可能的类型列表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606013" y="38862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vs. XHTML</a:t>
            </a:r>
            <a:endParaRPr lang="bg-BG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XHTML </a:t>
            </a:r>
            <a:r>
              <a:rPr lang="zh-CN" altLang="en-US" dirty="0"/>
              <a:t>比</a:t>
            </a:r>
            <a:r>
              <a:rPr lang="en-US" dirty="0"/>
              <a:t>HTML</a:t>
            </a:r>
            <a:r>
              <a:rPr lang="zh-CN" altLang="en-US" dirty="0"/>
              <a:t>要求更严格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标签和属性的名称必须小写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所有的标签都必须是闭合的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dirty="0"/>
              <a:t>) 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而</a:t>
            </a:r>
            <a:r>
              <a:rPr lang="en-US" dirty="0"/>
              <a:t> HTML </a:t>
            </a:r>
            <a:r>
              <a:rPr lang="zh-CN" altLang="en-US" dirty="0"/>
              <a:t>允许隐式闭合的标签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(&lt;p&gt;par1 &lt;p&gt;par2</a:t>
            </a:r>
            <a:r>
              <a:rPr lang="en-US" dirty="0"/>
              <a:t>)</a:t>
            </a:r>
            <a:endParaRPr lang="en-US" dirty="0"/>
          </a:p>
          <a:p>
            <a:pPr lvl="1">
              <a:defRPr/>
            </a:pPr>
            <a:r>
              <a:rPr lang="en-US" dirty="0"/>
              <a:t>XHTML </a:t>
            </a:r>
            <a:r>
              <a:rPr lang="zh-CN" altLang="en-US" dirty="0"/>
              <a:t>中只允许出现一个根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dirty="0"/>
              <a:t> </a:t>
            </a:r>
            <a:r>
              <a:rPr lang="zh-CN" altLang="en-US" dirty="0"/>
              <a:t>元素</a:t>
            </a:r>
            <a:r>
              <a:rPr lang="en-US" dirty="0"/>
              <a:t> (HTML </a:t>
            </a:r>
            <a:r>
              <a:rPr lang="zh-CN" altLang="en-US" dirty="0"/>
              <a:t>允许多个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XHTML vs. HTML (2)</a:t>
            </a:r>
            <a:endParaRPr lang="bg-BG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很多元素的属性在</a:t>
            </a:r>
            <a:r>
              <a:rPr lang="en-US" altLang="zh-CN" dirty="0"/>
              <a:t>XHTML</a:t>
            </a:r>
            <a:r>
              <a:rPr lang="zh-CN" altLang="en-US" dirty="0"/>
              <a:t>中都被弃用了，大部分移到了</a:t>
            </a:r>
            <a:r>
              <a:rPr lang="en-US" altLang="zh-CN" dirty="0"/>
              <a:t>CSS</a:t>
            </a:r>
            <a:r>
              <a:rPr lang="zh-CN" altLang="en-US" dirty="0"/>
              <a:t>中</a:t>
            </a:r>
            <a:endParaRPr lang="en-US" dirty="0"/>
          </a:p>
          <a:p>
            <a:pPr>
              <a:defRPr/>
            </a:pPr>
            <a:r>
              <a:rPr lang="zh-CN" altLang="en-US" dirty="0"/>
              <a:t>属性的简写是不被允许的</a:t>
            </a:r>
            <a:r>
              <a:rPr lang="en-US" dirty="0"/>
              <a:t>, e.g.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Web </a:t>
            </a:r>
            <a:r>
              <a:rPr lang="zh-CN" altLang="en-US" dirty="0"/>
              <a:t>浏览器</a:t>
            </a:r>
            <a:r>
              <a:rPr lang="en-US" dirty="0"/>
              <a:t> </a:t>
            </a:r>
            <a:r>
              <a:rPr lang="zh-CN" altLang="en-US" dirty="0"/>
              <a:t>加载</a:t>
            </a:r>
            <a:r>
              <a:rPr lang="en-US" dirty="0"/>
              <a:t> XHTML </a:t>
            </a:r>
            <a:r>
              <a:rPr lang="zh-CN" altLang="en-US" dirty="0"/>
              <a:t>比</a:t>
            </a:r>
            <a:r>
              <a:rPr lang="en-US" dirty="0"/>
              <a:t> HTML </a:t>
            </a:r>
            <a:r>
              <a:rPr lang="zh-CN" altLang="en-US" dirty="0"/>
              <a:t>快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dirty="0"/>
              <a:t>包含的信息在页面上是隐藏的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在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之后声明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开始于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</a:t>
            </a:r>
            <a:r>
              <a:rPr lang="zh-CN" altLang="en-US" dirty="0"/>
              <a:t>结束于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包含一个必须存在的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en-US" dirty="0"/>
              <a:t> </a:t>
            </a:r>
            <a:r>
              <a:rPr lang="zh-CN" altLang="en-US" dirty="0"/>
              <a:t>标签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可以嵌套其他一些标签</a:t>
            </a:r>
            <a:r>
              <a:rPr lang="en-US" dirty="0"/>
              <a:t>, e.g.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&lt;!–- comments --&gt;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altLang="zh-CN" dirty="0"/>
              <a:t> </a:t>
            </a:r>
            <a:r>
              <a:rPr lang="zh-CN" altLang="en-US" dirty="0"/>
              <a:t>标签</a:t>
            </a:r>
            <a:r>
              <a:rPr lang="en-US" dirty="0"/>
              <a:t>: &lt;title&gt;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</a:t>
            </a:r>
            <a:r>
              <a:rPr lang="zh-CN" altLang="en-US" sz="3000" dirty="0"/>
              <a:t> 需要被放置在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3000" dirty="0"/>
              <a:t> </a:t>
            </a:r>
            <a:r>
              <a:rPr lang="zh-CN" altLang="en-US" sz="3000" dirty="0"/>
              <a:t>和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r>
              <a:rPr lang="en-US" sz="3000" dirty="0"/>
              <a:t> </a:t>
            </a:r>
            <a:r>
              <a:rPr lang="zh-CN" altLang="en-US" sz="3000" dirty="0"/>
              <a:t>标签之间</a:t>
            </a:r>
            <a:endParaRPr lang="en-US" altLang="zh-CN" sz="3000" dirty="0"/>
          </a:p>
          <a:p>
            <a:pPr>
              <a:lnSpc>
                <a:spcPct val="100000"/>
              </a:lnSpc>
              <a:defRPr/>
            </a:pPr>
            <a:endParaRPr lang="en-US" sz="18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sz="3000" dirty="0"/>
              <a:t>用来指定标题栏的内容</a:t>
            </a:r>
            <a:endParaRPr lang="en-US" altLang="zh-CN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sz="3000" dirty="0"/>
              <a:t>搜索引擎和网页浏览者比较关注标题的内容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</a:t>
            </a:r>
            <a:r>
              <a:rPr lang="zh-CN" altLang="en-US" dirty="0"/>
              <a:t>标签</a:t>
            </a:r>
            <a:r>
              <a:rPr lang="en-US" dirty="0"/>
              <a:t>: &lt;meta&gt;</a:t>
            </a:r>
            <a:endParaRPr lang="en-US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</a:t>
            </a:r>
            <a:r>
              <a:rPr lang="zh-CN" altLang="en-US" dirty="0"/>
              <a:t>标签是用来描述页面包含内容的额外信息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&lt;meta name="description" content="HTML 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&lt;meta name="keywords" content="html, web design, 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&lt;meta name="author" content="Chris 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&lt;meta http-equiv="refresh" content="5; url=http://www.telerik.com"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</a:t>
            </a:r>
            <a:r>
              <a:rPr lang="zh-CN" altLang="en-US" dirty="0"/>
              <a:t>标签</a:t>
            </a:r>
            <a:r>
              <a:rPr lang="en-US" dirty="0"/>
              <a:t>: &lt;script&gt;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元素用来网一个</a:t>
            </a:r>
            <a:r>
              <a:rPr lang="en-US" dirty="0"/>
              <a:t> HTML </a:t>
            </a:r>
            <a:r>
              <a:rPr lang="zh-CN" altLang="en-US" dirty="0"/>
              <a:t>文档中嵌入脚本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脚本是在客户端浏览器里执行的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脚本可以存在于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</a:t>
            </a:r>
            <a:r>
              <a:rPr lang="zh-CN" altLang="en-US" dirty="0"/>
              <a:t>和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dirty="0"/>
              <a:t> </a:t>
            </a:r>
            <a:r>
              <a:rPr lang="zh-CN" altLang="en-US" dirty="0"/>
              <a:t>标签中</a:t>
            </a:r>
            <a:endParaRPr lang="en-US" dirty="0"/>
          </a:p>
          <a:p>
            <a:pPr>
              <a:defRPr/>
            </a:pPr>
            <a:r>
              <a:rPr lang="zh-CN" altLang="en-US" dirty="0"/>
              <a:t>支持的客户端脚本语言</a:t>
            </a:r>
            <a:r>
              <a:rPr lang="en-US" dirty="0"/>
              <a:t>:</a:t>
            </a:r>
            <a:endParaRPr lang="en-US" dirty="0"/>
          </a:p>
          <a:p>
            <a:pPr lvl="1">
              <a:defRPr/>
            </a:pPr>
            <a:r>
              <a:rPr lang="en-US" dirty="0"/>
              <a:t>JavaScript (</a:t>
            </a:r>
            <a:r>
              <a:rPr lang="zh-CN" altLang="en-US" dirty="0"/>
              <a:t>不是</a:t>
            </a:r>
            <a:r>
              <a:rPr lang="en-US" dirty="0"/>
              <a:t>Java!)</a:t>
            </a:r>
            <a:endParaRPr lang="en-US" dirty="0"/>
          </a:p>
          <a:p>
            <a:pPr lvl="1">
              <a:defRPr/>
            </a:pPr>
            <a:r>
              <a:rPr lang="en-US" dirty="0"/>
              <a:t>VBScript</a:t>
            </a:r>
            <a:endParaRPr lang="en-US" dirty="0"/>
          </a:p>
          <a:p>
            <a:pPr lvl="1">
              <a:defRPr/>
            </a:pPr>
            <a:r>
              <a:rPr lang="en-US" dirty="0"/>
              <a:t>JScript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&lt;script&gt; </a:t>
            </a:r>
            <a:r>
              <a:rPr lang="zh-CN" altLang="en-US" dirty="0"/>
              <a:t>标签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&lt;title&gt;JavaScript Example&lt;/title&gt;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&lt;script type="text/javascript"&gt;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function sayHello()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document.write("&lt;p&gt;Hello World!&lt;\/p&gt;");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&lt;/script&gt;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&lt;script type=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"text/javascript"&gt;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sayHello();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&lt;/script&gt;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</a:t>
            </a:r>
            <a:r>
              <a:rPr lang="zh-CN" altLang="en-US" dirty="0"/>
              <a:t>标签</a:t>
            </a:r>
            <a:r>
              <a:rPr lang="en-US" dirty="0"/>
              <a:t>: &lt;style&gt;</a:t>
            </a:r>
            <a:endParaRPr lang="en-US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sz="3000" dirty="0"/>
              <a:t> </a:t>
            </a:r>
            <a:r>
              <a:rPr lang="zh-CN" altLang="en-US" sz="3000" dirty="0"/>
              <a:t>元素用来往</a:t>
            </a:r>
            <a:r>
              <a:rPr lang="en-US" altLang="zh-CN" sz="3000" dirty="0"/>
              <a:t>HTML</a:t>
            </a:r>
            <a:r>
              <a:rPr lang="zh-CN" altLang="en-US" sz="3000" dirty="0"/>
              <a:t>页面中嵌入格式信息</a:t>
            </a:r>
            <a:r>
              <a:rPr lang="en-US" sz="3000" dirty="0"/>
              <a:t> (CSS styles)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&lt;style type="text/css"&gt;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p { font-size: 12pt; line-height: 12pt;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p:first-letter { font-size: 200%;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span { text-transform: uppercase;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&lt;p&gt;Styles demo.&lt;br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&lt;span&gt;Test uppercase&lt;/span&gt;.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什么是网页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网页是使用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语言编写的文本文件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anguage</a:t>
            </a:r>
            <a:endParaRPr lang="en-US" dirty="0"/>
          </a:p>
          <a:p>
            <a:pPr>
              <a:defRPr/>
            </a:pPr>
            <a:r>
              <a:rPr lang="zh-CN" altLang="en-US" dirty="0"/>
              <a:t>（超文本标记语言）</a:t>
            </a:r>
            <a:endParaRPr lang="en-US" dirty="0"/>
          </a:p>
          <a:p>
            <a:pPr lvl="2"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文档的结构</a:t>
            </a:r>
            <a:r>
              <a:rPr lang="en-US" dirty="0"/>
              <a:t>(semantic markup)</a:t>
            </a:r>
            <a:endParaRPr lang="en-US" dirty="0"/>
          </a:p>
          <a:p>
            <a:pPr lvl="2"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文档的格式</a:t>
            </a:r>
            <a:r>
              <a:rPr lang="en-US" dirty="0"/>
              <a:t> (presentation markup)</a:t>
            </a:r>
            <a:endParaRPr lang="en-US" dirty="0"/>
          </a:p>
          <a:p>
            <a:pPr>
              <a:defRPr/>
            </a:pPr>
            <a:r>
              <a:rPr lang="zh-CN" altLang="en-US" dirty="0"/>
              <a:t>标记提供了页面内容的框架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注释</a:t>
            </a:r>
            <a:r>
              <a:rPr lang="en-US" dirty="0"/>
              <a:t>: &lt;!-- --&gt;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注释可以在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之间任意位置出现</a:t>
            </a:r>
            <a:endParaRPr lang="en-US" dirty="0"/>
          </a:p>
          <a:p>
            <a:pPr>
              <a:defRPr/>
            </a:pPr>
            <a:r>
              <a:rPr lang="zh-CN" altLang="en-US" dirty="0"/>
              <a:t>注释以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&lt;!—</a:t>
            </a:r>
            <a:r>
              <a:rPr lang="zh-CN" altLang="en-US" dirty="0"/>
              <a:t>开始以</a:t>
            </a: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&lt;!–- Telerik Logo (a JPG file) --&gt;</a:t>
            </a:r>
            <a:endParaRPr lang="en-US" sz="24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src="logo.jpg" alt=“Telerik Logo"&gt;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&lt;!–- Hyperlink to the web site --&gt;</a:t>
            </a:r>
            <a:endParaRPr lang="en-US" sz="24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href="http://telerik.com/"&gt;Telerik&lt;/a&gt;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&lt;!–- Show the news table --&gt;</a:t>
            </a:r>
            <a:endParaRPr lang="en-US" sz="24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class="newstable"&gt;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</a:t>
            </a:r>
            <a:r>
              <a:rPr lang="zh-CN" altLang="en-US" dirty="0"/>
              <a:t>标签</a:t>
            </a:r>
            <a:r>
              <a:rPr lang="en-US" dirty="0"/>
              <a:t>: </a:t>
            </a:r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dirty="0"/>
              <a:t> </a:t>
            </a:r>
            <a:r>
              <a:rPr lang="zh-CN" altLang="en-US" dirty="0"/>
              <a:t>标签中是页面中显示部分</a:t>
            </a:r>
            <a:endParaRPr lang="en-US" dirty="0"/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r>
              <a:rPr lang="en-US" dirty="0"/>
              <a:t> </a:t>
            </a:r>
            <a:r>
              <a:rPr lang="zh-CN" altLang="en-US" dirty="0"/>
              <a:t>之后出现</a:t>
            </a:r>
            <a:endParaRPr lang="en-US" dirty="0"/>
          </a:p>
          <a:p>
            <a:pPr>
              <a:defRPr/>
            </a:pPr>
            <a:r>
              <a:rPr lang="zh-CN" altLang="en-US" dirty="0"/>
              <a:t>以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dirty="0"/>
              <a:t> </a:t>
            </a:r>
            <a:r>
              <a:rPr lang="zh-CN" altLang="en-US" dirty="0"/>
              <a:t>开始以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91357" y="34290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&lt;head&gt;&lt;title&gt;Test page&lt;/title&gt;&lt;/head&gt;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&lt;!-- This is the Web page body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文本格式标签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文本格式标签用来修饰开始和结束标记中文本的样式</a:t>
            </a:r>
            <a:endParaRPr lang="en-US" dirty="0"/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&lt;b&gt;Hello&lt;/b&gt;</a:t>
            </a:r>
            <a:r>
              <a:rPr lang="en-US" dirty="0"/>
              <a:t> </a:t>
            </a:r>
            <a:r>
              <a:rPr lang="zh-CN" altLang="en-US" dirty="0"/>
              <a:t>使得</a:t>
            </a:r>
            <a:r>
              <a:rPr lang="en-US" dirty="0"/>
              <a:t> “Hello” </a:t>
            </a:r>
            <a:r>
              <a:rPr lang="zh-CN" altLang="en-US" dirty="0"/>
              <a:t>变为粗体</a:t>
            </a:r>
            <a:endParaRPr lang="en-US" dirty="0"/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762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&lt;b&gt;&lt;/b&gt;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&lt;i&gt;&lt;/i&gt;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&lt;u&gt;&lt;/u&gt;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&lt;sup&gt;&lt;/sup&gt;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superscript</a:t>
                      </a:r>
                      <a:endParaRPr kumimoji="1" lang="en-US" sz="2000" b="0" i="0" u="none" strike="noStrike" cap="none" normalizeH="0" baseline="30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&lt;sub&gt;&lt;/sub&gt;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&lt;strong&gt;&lt;/strong&gt;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&lt;em&gt;&lt;/em&gt;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emphasized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&lt;pre&gt;&lt;/pre&gt;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Preformatted text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&lt;blockquote&gt;&lt;/blockquote&gt;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Quoted text block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&lt;del&gt;&lt;/del&gt;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strike through</a:t>
                      </a:r>
                      <a:endParaRPr kumimoji="1" lang="en-US" sz="2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文本格式标签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&lt;title&gt;Page Title&lt;/title&gt;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&lt;h1&gt;Notice&lt;/h1&gt;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&lt;p&gt;This is a &lt;em&gt;sample&lt;/em&gt; Web page.&lt;/p&gt;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&lt;p&gt;&lt;pre&gt;Next paragraph: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preformatted.&lt;/pre&gt;&lt;/p&gt;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&lt;h2&gt;More Info&lt;/h2&gt;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&lt;p&gt;Specifically, we’re using XHMTL 1.0 transitional.&lt;br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Next line.&lt;/p&gt;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文本格式标签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&lt;title&gt;Page Title&lt;/title&gt;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&lt;h1&gt;Notice&lt;/h1&gt;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&lt;p&gt;This is a &lt;em&gt;sample&lt;/em&gt; Web page.&lt;/p&gt;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&lt;p&gt;&lt;pre&gt;Next paragraph: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preformatted.&lt;/pre&gt;&lt;/p&gt;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&lt;h2&gt;More Info&lt;/h2&gt;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&lt;p&gt;Specifically, we’re using XHMTL 1.0 transitional.&lt;br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Next line.&lt;/p&gt;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r>
              <a:rPr lang="en-US" dirty="0"/>
              <a:t>: &lt;a&gt;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zh-CN" altLang="en-US" dirty="0"/>
              <a:t>链接到同一服务器上同一目录的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form.html</a:t>
            </a:r>
            <a:r>
              <a:rPr lang="en-US" dirty="0"/>
              <a:t> 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  <a:defRPr/>
            </a:pPr>
            <a:br>
              <a:rPr lang="en-US" sz="1600" dirty="0"/>
            </a:br>
            <a:endParaRPr lang="en-US" sz="16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zh-CN" altLang="en-US" dirty="0"/>
              <a:t>链接到同一服务器上上一级目录的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parent.html</a:t>
            </a:r>
            <a:r>
              <a:rPr lang="en-US" dirty="0"/>
              <a:t> :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zh-CN" altLang="en-US" dirty="0"/>
              <a:t>链接到同一服务器上子目录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zh-CN" altLang="en-US" dirty="0"/>
              <a:t>中的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cat.html</a:t>
            </a:r>
            <a:r>
              <a:rPr lang="en-US" dirty="0"/>
              <a:t> :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href="form.html"&gt;Fill Our Form&lt;/a&gt;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r>
              <a:rPr lang="en-US" dirty="0"/>
              <a:t>: &lt;a&gt;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zh-CN" altLang="en-US" dirty="0"/>
              <a:t>链接到外部网站</a:t>
            </a:r>
            <a:r>
              <a:rPr lang="en-US" dirty="0"/>
              <a:t>: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dirty="0"/>
              <a:t>总是使用全</a:t>
            </a:r>
            <a:r>
              <a:rPr lang="en-US" altLang="zh-CN" dirty="0"/>
              <a:t>URL</a:t>
            </a:r>
            <a:r>
              <a:rPr lang="en-US" dirty="0"/>
              <a:t>, </a:t>
            </a:r>
            <a:r>
              <a:rPr lang="zh-CN" altLang="en-US" dirty="0"/>
              <a:t>包含</a:t>
            </a:r>
            <a:r>
              <a:rPr lang="en-US" dirty="0"/>
              <a:t>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dirty="0"/>
              <a:t>”, </a:t>
            </a:r>
            <a:r>
              <a:rPr lang="zh-CN" altLang="en-US" dirty="0"/>
              <a:t>而不只是</a:t>
            </a:r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www.somesite.com</a:t>
            </a:r>
            <a:r>
              <a:rPr lang="en-US" dirty="0"/>
              <a:t>"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target=“_blank”</a:t>
            </a:r>
            <a:r>
              <a:rPr lang="en-US" dirty="0"/>
              <a:t> </a:t>
            </a:r>
            <a:r>
              <a:rPr lang="zh-CN" altLang="en-US" dirty="0"/>
              <a:t>属性指的是在新的窗口打开链接</a:t>
            </a:r>
            <a:endParaRPr lang="en-US" dirty="0"/>
          </a:p>
          <a:p>
            <a:pPr>
              <a:defRPr/>
            </a:pPr>
            <a:r>
              <a:rPr lang="zh-CN" altLang="en-US" dirty="0"/>
              <a:t>链接到</a:t>
            </a:r>
            <a:r>
              <a:rPr lang="en-US" dirty="0"/>
              <a:t>e-mail</a:t>
            </a:r>
            <a:r>
              <a:rPr lang="zh-CN" altLang="en-US" dirty="0"/>
              <a:t> 地址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href="http://www.devbg.org" target="_blank"&gt;BASD&lt;/a&gt;</a:t>
            </a:r>
            <a:endParaRPr lang="en-US" sz="20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href="mailto:bugs@example.com?subject=Bug+Report"&gt;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Please report bugs here (by e-mail only)&lt;/a&gt;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r>
              <a:rPr lang="en-US" altLang="zh-CN" dirty="0"/>
              <a:t>: &lt;a&gt;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zh-CN" altLang="en-US" dirty="0"/>
              <a:t>链接到网页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apply-now.html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同一服务器下同一目录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使用图片作为链接</a:t>
            </a:r>
            <a:r>
              <a:rPr lang="en-US" sz="2800" dirty="0"/>
              <a:t>: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/>
              <a:t>链接到文档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同一服务器上</a:t>
            </a:r>
            <a:r>
              <a:rPr lang="bg-BG" sz="2800" dirty="0"/>
              <a:t>, </a:t>
            </a:r>
            <a:r>
              <a:rPr lang="zh-CN" altLang="bg-BG" sz="2800" dirty="0"/>
              <a:t>在</a:t>
            </a:r>
            <a:r>
              <a:rPr lang="zh-CN" altLang="en-US" sz="2800" dirty="0"/>
              <a:t>父目录的子目录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english</a:t>
            </a:r>
            <a:r>
              <a:rPr lang="en-US" sz="2800" dirty="0"/>
              <a:t> </a:t>
            </a:r>
            <a:r>
              <a:rPr lang="zh-CN" altLang="en-US" sz="2800" dirty="0"/>
              <a:t>中</a:t>
            </a:r>
            <a:r>
              <a:rPr lang="en-US" sz="2800" dirty="0"/>
              <a:t>: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href="apply-now.html"&gt;&lt;img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src="apply-now-button.jpg" /&gt;&lt;/a&gt;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150520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href="../english/index.html"&gt;Switch to English version&lt;/a&gt;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endParaRPr lang="bg-BG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3000" dirty="0"/>
              <a:t>链接到同一文档中的其它章节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sz="3000" dirty="0"/>
              <a:t>链接到其它文档中的指定位置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href="#section1"&gt;Go to Introduction&lt;/a&gt;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href="chapter3.html#section3.1.1"&gt;Go to Section 3.1.1&lt;/a&gt;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&lt;!–- In chapter3.html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&lt;div id="section3.1.1"&gt;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&lt;h3&gt;3.1.1. Technical Background&lt;/h3&gt;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href="form.html"&gt;Fill Our Form&lt;/a&gt;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href="../parent.html"&gt;Parent&lt;/a&gt;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href="stuff/cat.html"&gt;Catalog&lt;/a&gt;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href="http://www.devbg.org" target="_blank"&gt;BASD&lt;/a&gt;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href="mailto:bugs@example.com?subject=Bug Report"&gt;Please report bugs here (by e-mail only)&lt;/a&gt;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href="apply-now.html"&gt;&lt;img src="apply-now-button.jpg” /&gt;&lt;/a&gt;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</a:t>
            </a:r>
            <a:r>
              <a:rPr lang="en-US" dirty="0"/>
              <a:t> HTML </a:t>
            </a:r>
            <a:r>
              <a:rPr lang="zh-CN" altLang="en-US" dirty="0"/>
              <a:t>页面</a:t>
            </a:r>
            <a:endParaRPr lang="en-US" dirty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zh-CN" altLang="en-US" dirty="0"/>
              <a:t>一个</a:t>
            </a:r>
            <a:r>
              <a:rPr lang="en-US" dirty="0"/>
              <a:t> HTML</a:t>
            </a:r>
            <a:r>
              <a:rPr lang="zh-CN" altLang="en-US" dirty="0"/>
              <a:t> 文件的后缀名是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htm</a:t>
            </a:r>
            <a:r>
              <a:rPr lang="en-US" dirty="0"/>
              <a:t> </a:t>
            </a:r>
            <a:r>
              <a:rPr lang="zh-CN" altLang="en-US" dirty="0"/>
              <a:t>或者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.html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</a:t>
            </a:r>
            <a:r>
              <a:rPr lang="zh-CN" altLang="en-US" dirty="0"/>
              <a:t>文件可以用文本编辑器来创建和编辑</a:t>
            </a:r>
            <a:r>
              <a:rPr lang="en-US" dirty="0"/>
              <a:t>: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noProof="1"/>
              <a:t>NotePad, NotePad ++, PSPad</a:t>
            </a:r>
            <a:endParaRPr lang="en-US" noProof="1"/>
          </a:p>
          <a:p>
            <a:pPr>
              <a:lnSpc>
                <a:spcPct val="95000"/>
              </a:lnSpc>
              <a:defRPr/>
            </a:pPr>
            <a:r>
              <a:rPr lang="zh-CN" altLang="en-US" dirty="0"/>
              <a:t>或者使用</a:t>
            </a:r>
            <a:r>
              <a:rPr lang="en-US" dirty="0"/>
              <a:t>HTML</a:t>
            </a:r>
            <a:r>
              <a:rPr lang="zh-CN" altLang="en-US" dirty="0"/>
              <a:t>专门的编辑软件</a:t>
            </a:r>
            <a:r>
              <a:rPr lang="en-US" dirty="0"/>
              <a:t>: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FrontPage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Macromedia Dreamweaver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Netscape Composer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Microsoft Word</a:t>
            </a:r>
            <a:endParaRPr lang="en-US" dirty="0"/>
          </a:p>
          <a:p>
            <a:pPr lvl="1">
              <a:lnSpc>
                <a:spcPct val="95000"/>
              </a:lnSpc>
              <a:defRPr/>
            </a:pPr>
            <a:r>
              <a:rPr lang="en-US" dirty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href="form.html"&gt;Fill Our Form&lt;/a&gt;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href="../parent.html"&gt;Parent&lt;/a&gt;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href="stuff/cat.html"&gt;Catalog&lt;/a&gt;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href="http://www.devbg.org" target="_blank"&gt;BASD&lt;/a&gt;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href="mailto:bugs@example.com?subject=Bug Report"&gt;Please report bugs here (by e-mail only)&lt;/a&gt;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href="apply-now.html"&gt;&lt;img src="apply-now-button.jpg” /&gt;&lt;/a&gt;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超链接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zh-CN" altLang="en-US" sz="3800" dirty="0"/>
              <a:t>链接到同一文档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&lt;h1&gt;Table of Contents&lt;/h1&gt;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&lt;p&gt;&lt;a href="#section1"&gt;Introduction&lt;/a&gt;&lt;br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href="#section2"&gt;Some background&lt;/A&gt;&lt;br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href="#section2.1"&gt;Project History&lt;/a&gt;&lt;br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...the rest of the table of contents...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&lt;!-- The document text follows here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 id="section2"&gt;Some background&lt;/h2&gt;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2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&lt;h3 id="section2.1"&gt;Project History&lt;/h3&gt;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zh-CN" altLang="en-US" sz="3800" dirty="0"/>
              <a:t>链接到同一文档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&lt;h1&gt;Table of Contents&lt;/h1&gt;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&lt;p&gt;&lt;a href="#section1"&gt;Introduction&lt;/a&gt;&lt;br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href="#section2"&gt;Some background&lt;/A&gt;&lt;br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href="#section2.1"&gt;Project History&lt;/a&gt;&lt;br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...the rest of the table of contents...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&lt;!-- The document text follows here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&lt;h2 id="section2"&gt;Some background&lt;/h2&gt;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2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&lt;h3 id="section2.1"&gt;Project History&lt;/h3&gt;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555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655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225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35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535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83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 panose="05020102010507070707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用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/>
              <a:t> </a:t>
            </a:r>
            <a:r>
              <a:rPr lang="zh-CN" altLang="en-US" dirty="0"/>
              <a:t>标签在网页中插入图片</a:t>
            </a:r>
            <a:r>
              <a:rPr lang="en-US" dirty="0"/>
              <a:t>: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图片的属性</a:t>
            </a:r>
            <a:r>
              <a:rPr lang="en-US" dirty="0"/>
              <a:t>:</a:t>
            </a:r>
            <a:endParaRPr lang="en-US" dirty="0"/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图片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</a:t>
            </a:r>
            <a:r>
              <a:rPr lang="zh-CN" altLang="en-US" dirty="0"/>
              <a:t>标签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 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(relative or absolute)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alt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(e.g. in text mode)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height 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width 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border 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src="/img/basd-logo.png"&gt;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src="./php.png" alt="PHP 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其它标签</a:t>
            </a:r>
            <a:endParaRPr lang="en-US" dirty="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dirty="0"/>
              <a:t>: </a:t>
            </a:r>
            <a:r>
              <a:rPr lang="zh-CN" altLang="en-US" dirty="0"/>
              <a:t>水平线</a:t>
            </a:r>
            <a:r>
              <a:rPr lang="en-US" dirty="0"/>
              <a:t>:</a:t>
            </a:r>
            <a:endParaRPr lang="en-US" dirty="0"/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&lt;center&gt;&lt;/center&gt;</a:t>
            </a:r>
            <a:r>
              <a:rPr lang="en-US" dirty="0"/>
              <a:t>: </a:t>
            </a:r>
            <a:r>
              <a:rPr lang="zh-CN" altLang="en-US" dirty="0"/>
              <a:t>不再使用</a:t>
            </a:r>
            <a:r>
              <a:rPr lang="en-US" dirty="0"/>
              <a:t>!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&lt;font&gt;&lt;/font&gt;</a:t>
            </a:r>
            <a:r>
              <a:rPr lang="en-US" dirty="0"/>
              <a:t>:</a:t>
            </a:r>
            <a:r>
              <a:rPr lang="zh-CN" altLang="en-US" dirty="0"/>
              <a:t>不再使用</a:t>
            </a:r>
            <a:r>
              <a:rPr lang="en-US" dirty="0"/>
              <a:t>!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&lt;font size="3" color="blue"&gt;Font3&lt;/font&gt;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&lt;font size="+4" color="blue"&gt;Font+4&lt;/font&gt;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其它标签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&lt;title&gt;Miscellaneous Tags Example&lt;/title&gt;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&lt;font size="3" color="blue"&gt;Font3&lt;/font&gt;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&lt;font size="+4" color="blue"&gt;Font+4&lt;/font&gt;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有序列表</a:t>
            </a:r>
            <a:r>
              <a:rPr lang="en-US" dirty="0"/>
              <a:t>: </a:t>
            </a:r>
            <a:r>
              <a:rPr lang="en-US" noProof="1"/>
              <a:t>&lt;ol&gt;</a:t>
            </a:r>
            <a:r>
              <a:rPr lang="en-US" dirty="0"/>
              <a:t>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zh-CN" altLang="en-US" sz="3000" dirty="0"/>
              <a:t>使用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&lt;ol&gt;&lt;/ol&gt;</a:t>
            </a:r>
            <a:r>
              <a:rPr lang="zh-CN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创建有序列表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sz="3000" noProof="1">
              <a:latin typeface="Courier New" panose="02070309020205020404" pitchFamily="49" charset="0"/>
            </a:endParaRPr>
          </a:p>
          <a:p>
            <a:pPr>
              <a:defRPr/>
            </a:pPr>
            <a:endParaRPr lang="en-US" sz="3000" dirty="0">
              <a:latin typeface="Courier New" panose="02070309020205020404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sz="3000" dirty="0"/>
              <a:t>属性值用来指明列表类型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  <a:endParaRPr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&lt;ol type="1"&gt;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&lt;li&gt;Apple&lt;/li&gt;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&lt;li&gt;Orange&lt;/li&gt;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900" dirty="0"/>
              <a:t>无序列表</a:t>
            </a:r>
            <a:r>
              <a:rPr lang="en-US" sz="3900" dirty="0"/>
              <a:t>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</a:t>
            </a:r>
            <a:r>
              <a:rPr lang="zh-CN" altLang="en-US" sz="3900" dirty="0"/>
              <a:t>标签</a:t>
            </a:r>
            <a:endParaRPr lang="en-US" sz="3900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dirty="0"/>
              <a:t>使用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&lt;ul&gt;&lt;/ul&gt;</a:t>
            </a:r>
            <a:r>
              <a:rPr lang="zh-CN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来创建无序列表</a:t>
            </a:r>
            <a:r>
              <a:rPr lang="en-US" dirty="0"/>
              <a:t>:</a:t>
            </a:r>
            <a:endParaRPr lang="en-US" noProof="1">
              <a:latin typeface="Courier New" panose="02070309020205020404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属性的值可设置为</a:t>
            </a:r>
            <a:r>
              <a:rPr lang="en-US" dirty="0"/>
              <a:t>:</a:t>
            </a:r>
            <a:endParaRPr lang="en-US" dirty="0"/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&lt;ul type="disk"&gt;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&lt;li&gt;Apple&lt;/li&gt;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&lt;li&gt;Orange&lt;/li&gt;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定义列表</a:t>
            </a:r>
            <a:r>
              <a:rPr lang="en-US" dirty="0"/>
              <a:t>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创建定义列表使用标签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zh-CN" altLang="en-US" dirty="0"/>
              <a:t>由文本和其对应的定义构成</a:t>
            </a:r>
            <a:r>
              <a:rPr lang="en-US" dirty="0"/>
              <a:t>; </a:t>
            </a:r>
            <a:r>
              <a:rPr lang="zh-CN" altLang="en-US" dirty="0"/>
              <a:t>文本在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&lt;dt&gt;</a:t>
            </a:r>
            <a:r>
              <a:rPr lang="en-US" dirty="0"/>
              <a:t> </a:t>
            </a:r>
            <a:r>
              <a:rPr lang="zh-CN" altLang="en-US" dirty="0"/>
              <a:t>标签中</a:t>
            </a:r>
            <a:r>
              <a:rPr lang="en-US" dirty="0"/>
              <a:t>,</a:t>
            </a:r>
            <a:r>
              <a:rPr lang="zh-CN" altLang="en-US" dirty="0"/>
              <a:t>相关定义放置在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&lt;dd&gt;</a:t>
            </a:r>
            <a:r>
              <a:rPr lang="en-US" dirty="0"/>
              <a:t> </a:t>
            </a:r>
            <a:r>
              <a:rPr lang="zh-CN" altLang="en-US" dirty="0"/>
              <a:t>标签中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  <a:endParaRPr lang="en-US" dirty="0"/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&lt;dt&gt;HTML&lt;/dt&gt;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&lt;dd&gt;A markup language …&lt;/dd&gt;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&lt;dt&gt;CSS&lt;/dt&gt;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&lt;dd&gt;Language used to …&lt;/dd&gt;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&lt;ol type="1"&gt;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&lt;li&gt;Apple&lt;/li&gt;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&lt;li&gt;Orange&lt;/li&gt;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&lt;li&gt;Grapefruit&lt;/li&gt;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&lt;ul type="disc"&gt;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&lt;li&gt;Apple&lt;/li&gt;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&lt;li&gt;Orange&lt;/li&gt;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&lt;li&gt;Grapefruit&lt;/li&gt;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&lt;dt&gt;HTML&lt;/dt&gt;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&lt;dd&gt;A markup lang…&lt;/dd&gt;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&lt;/dl&gt;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/>
              <a:t>Text, Images, Tables, Forms</a:t>
            </a:r>
            <a:endParaRPr lang="en-US" dirty="0"/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特殊字符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pSp>
        <p:nvGrpSpPr>
          <p:cNvPr id="2" name="Group 151"/>
          <p:cNvGrpSpPr/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£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&amp;pound;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€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&amp;#8364;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&amp;quot;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¥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&amp;yen;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—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&amp;mdash;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&amp;nbsp;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&amp;amp;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&amp;gt;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&amp;lt;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™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&amp;trade;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®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&amp;reg;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©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&amp;copy;</a:t>
              </a:r>
              <a:endPara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特殊字符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&lt;p&gt;[&amp;gt;&amp;gt;&amp;nbsp;&amp;nbsp;Welcome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&amp;nbsp;&amp;nbsp;&amp;lt;&amp;lt;]&lt;/p&gt;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&lt;p&gt;&amp;#9658;I have following cards: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A&amp;#9827;, K&amp;#9830; and 9&amp;#9829;.&lt;/p&gt;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&lt;p&gt;&amp;#9658;I prefer hard rock &amp;#9835;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music &amp;#9835;&lt;/p&gt;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&lt;p&gt;&amp;copy; 2006 by Svetlin Nakov &amp;amp; his team&lt;/p&gt;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特殊字符</a:t>
            </a:r>
            <a:r>
              <a:rPr lang="en-US" dirty="0"/>
              <a:t>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&lt;p&gt;[&amp;gt;&amp;gt;&amp;nbsp;&amp;nbsp;Welcome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&amp;nbsp;&amp;nbsp;&amp;lt;&amp;lt;]&lt;/p&gt;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&lt;p&gt;&amp;#9658;I have following cards: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A&amp;#9827;, K&amp;#9830; and 9&amp;#9829;.&lt;/p&gt;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&lt;p&gt;&amp;#9658;I prefer hard rock &amp;#9835;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music &amp;#9835;&lt;/p&gt;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&lt;p&gt;&amp;copy; 2006 by Svetlin Nakov &amp;amp; his team&lt;/p&gt;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zh-CN" altLang="en-US" dirty="0"/>
              <a:t>使用块标签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zh-CN" altLang="en-US" dirty="0"/>
              <a:t>、</a:t>
            </a:r>
            <a:r>
              <a:rPr lang="en-US" dirty="0">
                <a:latin typeface="Consolas" panose="020B0609020204030204" pitchFamily="49" charset="0"/>
              </a:rPr>
              <a:t>&lt;SPAN&gt;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块标签和内联元素</a:t>
            </a:r>
            <a:endParaRPr lang="bg-BG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块元素会在显示时分别在开始和之后加上一行换行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zh-CN" altLang="en-US" dirty="0"/>
              <a:t>是块元素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其它的块元素有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&lt;hr&gt;</a:t>
            </a:r>
            <a:r>
              <a:rPr lang="en-US" dirty="0"/>
              <a:t>, </a:t>
            </a:r>
            <a:r>
              <a:rPr lang="zh-CN" altLang="en-US" dirty="0"/>
              <a:t>头部</a:t>
            </a:r>
            <a:r>
              <a:rPr lang="en-US" dirty="0"/>
              <a:t>, </a:t>
            </a:r>
            <a:r>
              <a:rPr lang="zh-CN" altLang="en-US" dirty="0"/>
              <a:t>列表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/>
              <a:t>.</a:t>
            </a:r>
            <a:endParaRPr lang="en-US" dirty="0"/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内联元素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/>
              <a:t> </a:t>
            </a:r>
            <a:r>
              <a:rPr lang="zh-CN" altLang="en-US" dirty="0"/>
              <a:t>是内联元素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大部分</a:t>
            </a:r>
            <a:r>
              <a:rPr lang="en-US" dirty="0"/>
              <a:t> HTML </a:t>
            </a:r>
            <a:r>
              <a:rPr lang="zh-CN" altLang="en-US" dirty="0"/>
              <a:t>元素是内联的</a:t>
            </a:r>
            <a:r>
              <a:rPr lang="en-US" dirty="0"/>
              <a:t>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&lt;div&gt;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zh-CN" altLang="en-US" dirty="0"/>
              <a:t>在页面中创建了一个逻辑划分</a:t>
            </a:r>
            <a:endParaRPr lang="en-US" dirty="0"/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块样式元素</a:t>
            </a:r>
            <a:endParaRPr lang="en-US" altLang="zh-CN" dirty="0"/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CSS</a:t>
            </a:r>
            <a:endParaRPr lang="en-US" dirty="0"/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示例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&lt;div style="font-size:24px; color:red"&gt;DIV example&lt;/div&gt;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&lt;p&gt;This one is &lt;span style="color:red; font-weight:bold"&gt;only a test&lt;/span&gt;.&lt;/p&gt;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&lt;span&gt; </a:t>
            </a:r>
            <a:r>
              <a:rPr lang="zh-CN" altLang="en-US" dirty="0"/>
              <a:t>标签</a:t>
            </a:r>
            <a:endParaRPr lang="en-US" dirty="0"/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内联样式元素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对于修饰文本的一个特定部分非常有用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不会在文档中创建一个分割的</a:t>
            </a:r>
            <a:endParaRPr lang="en-US" altLang="zh-CN" dirty="0"/>
          </a:p>
          <a:p>
            <a:pPr marL="357505" lvl="1" indent="0">
              <a:buNone/>
              <a:defRPr/>
            </a:pPr>
            <a:r>
              <a:rPr lang="zh-CN" altLang="en-US" dirty="0"/>
              <a:t>   区域或段落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对于</a:t>
            </a:r>
            <a:r>
              <a:rPr lang="en-US" dirty="0"/>
              <a:t> CSS</a:t>
            </a:r>
            <a:r>
              <a:rPr lang="zh-CN" altLang="en-US" dirty="0"/>
              <a:t>非常有用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&lt;p&gt;This one is &lt;span style="color:red; font-weight:bold"&gt;only a test&lt;/span&gt;.&lt;/p&gt;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&lt;p&gt;This one is another &lt;span style="font-size:32px; font-weight:bold"&gt;TEST&lt;/span&gt;.&lt;/p&gt;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表格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zh-CN" altLang="en-US" dirty="0"/>
              <a:t>表格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zh-CN" altLang="en-US" dirty="0"/>
              <a:t>表格用来表示</a:t>
            </a:r>
            <a:endParaRPr lang="en-US" altLang="zh-CN" dirty="0"/>
          </a:p>
          <a:p>
            <a:pPr lvl="1">
              <a:lnSpc>
                <a:spcPts val="4000"/>
              </a:lnSpc>
              <a:defRPr/>
            </a:pPr>
            <a:r>
              <a:rPr lang="zh-CN" altLang="en-US" dirty="0"/>
              <a:t> 一个表格由一行或多行构成</a:t>
            </a:r>
            <a:endParaRPr lang="en-US" dirty="0"/>
          </a:p>
          <a:p>
            <a:pPr lvl="1">
              <a:lnSpc>
                <a:spcPts val="4000"/>
              </a:lnSpc>
              <a:defRPr/>
            </a:pPr>
            <a:r>
              <a:rPr lang="zh-CN" altLang="en-US" dirty="0"/>
              <a:t>每一行由一列或多列构成</a:t>
            </a:r>
            <a:endParaRPr lang="en-US" dirty="0"/>
          </a:p>
          <a:p>
            <a:pPr>
              <a:lnSpc>
                <a:spcPts val="4000"/>
              </a:lnSpc>
              <a:defRPr/>
            </a:pPr>
            <a:r>
              <a:rPr lang="zh-CN" altLang="en-US" dirty="0"/>
              <a:t>表格由多个核心标签构成</a:t>
            </a:r>
            <a:r>
              <a:rPr lang="en-US" dirty="0"/>
              <a:t>: </a:t>
            </a:r>
            <a:endParaRPr lang="en-US" dirty="0"/>
          </a:p>
          <a:p>
            <a:pPr>
              <a:lnSpc>
                <a:spcPts val="4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&lt;table&gt;&lt;/table&gt;</a:t>
            </a:r>
            <a:r>
              <a:rPr lang="en-US" dirty="0"/>
              <a:t>: </a:t>
            </a:r>
            <a:r>
              <a:rPr lang="zh-CN" altLang="en-US" dirty="0"/>
              <a:t>表格的开始和结束</a:t>
            </a:r>
            <a:br>
              <a:rPr lang="en-US" dirty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&lt;tr&gt;&lt;/tr&gt;</a:t>
            </a:r>
            <a:r>
              <a:rPr lang="en-US" noProof="1"/>
              <a:t>:</a:t>
            </a:r>
            <a:r>
              <a:rPr lang="zh-CN" altLang="en-US" noProof="1"/>
              <a:t>创建表格的一行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&lt;td&gt;&lt;/td&gt;</a:t>
            </a:r>
            <a:r>
              <a:rPr lang="en-US" dirty="0"/>
              <a:t>: </a:t>
            </a:r>
            <a:r>
              <a:rPr lang="zh-CN" altLang="en-US" dirty="0"/>
              <a:t>创建单元格</a:t>
            </a:r>
            <a:endParaRPr lang="en-US" altLang="zh-CN" dirty="0"/>
          </a:p>
          <a:p>
            <a:pPr>
              <a:lnSpc>
                <a:spcPts val="4000"/>
              </a:lnSpc>
              <a:defRPr/>
            </a:pPr>
            <a:r>
              <a:rPr lang="zh-CN" altLang="en-US" dirty="0"/>
              <a:t>表格比应该被用来做布局而使用</a:t>
            </a:r>
            <a:r>
              <a:rPr lang="en-US" dirty="0"/>
              <a:t> CSS </a:t>
            </a:r>
            <a:r>
              <a:rPr lang="zh-CN" altLang="en-US" dirty="0"/>
              <a:t>的</a:t>
            </a:r>
            <a:r>
              <a:rPr lang="en-US" dirty="0"/>
              <a:t>floats </a:t>
            </a:r>
            <a:r>
              <a:rPr lang="zh-CN" altLang="en-US" dirty="0"/>
              <a:t>属性和位置样式来替代。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 </a:t>
            </a:r>
            <a:r>
              <a:rPr lang="zh-CN" altLang="en-US" dirty="0"/>
              <a:t>表格</a:t>
            </a:r>
            <a:endParaRPr lang="bg-BG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anose="05000000000000000000" pitchFamily="2" charset="2"/>
              </a:rPr>
              <a:t>Start and end of a table</a:t>
            </a:r>
            <a:endParaRPr lang="en-ZA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anose="05000000000000000000" pitchFamily="2" charset="2"/>
              </a:rPr>
              <a:t>Start and end of a row</a:t>
            </a: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>
                <a:sym typeface="Wingdings" panose="05000000000000000000" pitchFamily="2" charset="2"/>
              </a:rPr>
              <a:t>Start and end of a cell in a row</a:t>
            </a:r>
            <a:endParaRPr lang="en-ZA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 ... &lt;/table&gt;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&lt;tr&gt; ... &lt;/tr&gt;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&lt;td&gt; ... &lt;/td&gt;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</a:t>
            </a:r>
            <a:r>
              <a:rPr lang="zh-CN" altLang="en-US" dirty="0"/>
              <a:t>的结构</a:t>
            </a:r>
            <a:endParaRPr lang="en-US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</a:t>
            </a:r>
            <a:r>
              <a:rPr lang="zh-CN" altLang="en-US" sz="3000" dirty="0"/>
              <a:t>由元素和标签组成</a:t>
            </a:r>
            <a:r>
              <a:rPr lang="en-US" sz="3000" dirty="0"/>
              <a:t> “elements” and “tags”</a:t>
            </a:r>
            <a:endParaRPr lang="en-US" sz="3000" dirty="0"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开始标签是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dirty="0"/>
              <a:t> </a:t>
            </a:r>
            <a:r>
              <a:rPr lang="zh-CN" altLang="en-US" sz="2800" dirty="0"/>
              <a:t>，结束标签是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元素和标签是可以嵌套的</a:t>
            </a:r>
            <a:endParaRPr lang="en-US" sz="2800" dirty="0"/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zh-CN" altLang="en-US" sz="2800" dirty="0"/>
              <a:t>标签具有一些属性</a:t>
            </a:r>
            <a:r>
              <a:rPr lang="en-US" sz="2800" dirty="0"/>
              <a:t>:</a:t>
            </a:r>
            <a:endParaRPr lang="en-US" sz="2800" dirty="0"/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</a:t>
            </a:r>
            <a:r>
              <a:rPr lang="zh-CN" altLang="en-US" sz="2800" dirty="0"/>
              <a:t>两个主要的框架标签是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&lt;img src="logo.jpg"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 </a:t>
            </a:r>
            <a:r>
              <a:rPr lang="zh-CN" altLang="en-US" dirty="0"/>
              <a:t>表格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cellspacing="0" cellpadding="5"&gt;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src="ppt.gif"&gt;&lt;/td&gt;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href="lecture1.ppt"&gt;Lecture 1&lt;/a&gt;&lt;/td&gt;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src="ppt.gif"&gt;&lt;/td&gt;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href="lecture2.ppt"&gt;Lecture 2&lt;/a&gt;&lt;/td&gt;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src="zip.gif"&gt;&lt;/td&gt;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Lecture 2 - Demos&lt;/a&gt;&lt;/td&gt;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cellspacing="0" cellpadding="5"&gt;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src="ppt.gif"&gt;&lt;/td&gt;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href="lecture1.ppt"&gt;Lecture 1&lt;/a&gt;&lt;/td&gt;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src="ppt.gif"&gt;&lt;/td&gt;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href="lecture2.ppt"&gt;Lecture 2&lt;/a&gt;&lt;/td&gt;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&lt;td&gt;&lt;img src="zip.gif"&gt;&lt;/td&gt;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&lt;td&gt;&lt;a href="lecture2-demos.zip"&gt;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Lecture 2 - Demos&lt;/a&gt;&lt;/td&gt;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HTML </a:t>
            </a:r>
            <a:r>
              <a:rPr lang="zh-CN" altLang="en-US" sz="3600" dirty="0"/>
              <a:t>表格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完整的</a:t>
            </a:r>
            <a:r>
              <a:rPr lang="en-US" altLang="zh-CN" dirty="0"/>
              <a:t>HTML </a:t>
            </a:r>
            <a:r>
              <a:rPr lang="zh-CN" altLang="en-US" dirty="0"/>
              <a:t>表格</a:t>
            </a:r>
            <a:endParaRPr lang="bg-BG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表格中的行可以划分为三个语义段</a:t>
            </a:r>
            <a:r>
              <a:rPr lang="en-US" dirty="0"/>
              <a:t>: header, body and footer</a:t>
            </a:r>
            <a:endParaRPr lang="en-US" dirty="0"/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&lt;thead&gt;</a:t>
            </a:r>
            <a:r>
              <a:rPr lang="en-US" dirty="0"/>
              <a:t> denotes table header and contains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&lt;th&gt;</a:t>
            </a:r>
            <a:r>
              <a:rPr lang="en-US" dirty="0"/>
              <a:t> elements, instead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dirty="0"/>
              <a:t> elements</a:t>
            </a:r>
            <a:endParaRPr lang="en-US" dirty="0"/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&lt;tbody&gt;</a:t>
            </a:r>
            <a:r>
              <a:rPr lang="en-US" dirty="0"/>
              <a:t> denotes collection of table rows that contain the very data</a:t>
            </a:r>
            <a:endParaRPr lang="en-US" dirty="0"/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&lt;tfoot&gt;</a:t>
            </a:r>
            <a:r>
              <a:rPr lang="en-US" dirty="0"/>
              <a:t> denotes table footer but comes BEFORE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&lt;tbody&gt;</a:t>
            </a:r>
            <a:r>
              <a:rPr lang="en-US" dirty="0"/>
              <a:t> tag</a:t>
            </a:r>
            <a:endParaRPr lang="en-US" dirty="0"/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&lt;colgroup&gt;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&lt;col&gt;</a:t>
            </a:r>
            <a:r>
              <a:rPr lang="en-US" dirty="0"/>
              <a:t> define columns (most often used to set column widths)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完整的</a:t>
            </a:r>
            <a:r>
              <a:rPr lang="en-US" altLang="zh-CN" sz="3600" dirty="0"/>
              <a:t>HTML </a:t>
            </a:r>
            <a:r>
              <a:rPr lang="zh-CN" altLang="en-US" sz="3600" dirty="0"/>
              <a:t>表格</a:t>
            </a:r>
            <a:endParaRPr lang="bg-BG" sz="3800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&lt;col style="width:100px" /&gt;&lt;col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&lt;tr&gt;&lt;th&gt;Column 1&lt;/th&gt;&lt;th&gt;Column 2&lt;/th&gt;&lt;/tr&gt;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&lt;tfoot&gt;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&lt;tr&gt;&lt;td&gt;Footer 1&lt;/td&gt;&lt;td&gt;Footer 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&lt;/tfoot&gt;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&lt;tr&gt;&lt;td&gt;Cell 1.1&lt;/td&gt;&lt;td&gt;Cell 1.2&lt;/td&gt;&lt;/tr&gt;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&lt;tr&gt;&lt;td&gt;Cell 2.1&lt;/td&gt;&lt;td&gt;Cell 2.2&lt;/td&gt;&lt;/tr&gt;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header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footer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Last comes the body (data)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th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columns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&lt;col style="width:200px" /&gt;&lt;col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&lt;tr&gt;&lt;th&gt;Column 1&lt;/th&gt;&lt;th&gt;Column 2&lt;/th&gt;&lt;/tr&gt;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&lt;tfoot&gt;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&lt;tr&gt;&lt;td&gt;Footer 1&lt;/td&gt;&lt;td&gt;Footer 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&lt;/tfoot&gt;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&lt;tr&gt;&lt;td&gt;Cell 1.1&lt;/td&gt;&lt;td&gt;Cell 1.2&lt;/td&gt;&lt;/tr&gt;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&lt;tr&gt;&lt;td&gt;Cell 2.1&lt;/td&gt;&lt;td&gt;Cell 2.2&lt;/td&gt;&lt;/tr&gt;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完整的</a:t>
            </a:r>
            <a:r>
              <a:rPr lang="en-US" altLang="zh-CN" sz="3600" dirty="0"/>
              <a:t>HTML </a:t>
            </a:r>
            <a:r>
              <a:rPr lang="zh-CN" altLang="en-US" sz="3600" dirty="0"/>
              <a:t>表格</a:t>
            </a:r>
            <a:endParaRPr lang="bg-BG" sz="3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Although the footer is before the data in the code, it is displayed last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By default, header text is bold and centered.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嵌套的表格</a:t>
            </a:r>
            <a:endParaRPr 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data “cells”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en-US" sz="3000" dirty="0"/>
              <a:t>) can contain nested tables (tables within tables):</a:t>
            </a:r>
            <a:endParaRPr lang="en-US" sz="3000" dirty="0">
              <a:latin typeface="Courier New" panose="02070309020205020404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&lt;td&gt;Contact:&lt;/td&gt;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&lt;td&gt;First Name&lt;/td&gt;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&lt;td&gt;Last Name&lt;/td&gt;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cellpadding</a:t>
            </a:r>
            <a:endParaRPr lang="en-US" sz="3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cellspacing</a:t>
            </a:r>
            <a:endParaRPr lang="en-US" sz="3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800" dirty="0"/>
              <a:t>单元格的</a:t>
            </a:r>
            <a:r>
              <a:rPr lang="en-US" sz="3800" dirty="0"/>
              <a:t>Spacing and Padding</a:t>
            </a:r>
            <a:endParaRPr lang="en-US" sz="3800" dirty="0"/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表格有两个重要的属性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grpSp>
        <p:nvGrpSpPr>
          <p:cNvPr id="2" name="Group 52"/>
          <p:cNvGrpSpPr/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/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  <a:endParaRPr lang="en-US" sz="3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&lt;head&gt;&lt;title&gt;Table Cells&lt;/title&gt;&lt;/head&gt;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&lt;tr&gt;&lt;td&gt;First&lt;/td&gt;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&lt;td&gt;Second&lt;/td&gt;&lt;/tr&gt;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&lt;br/&gt;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&lt;table cellspacing="0" cellpadding="10"&gt;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&lt;tr&gt;&lt;td&gt;First&lt;/td&gt;&lt;td&gt;Second&lt;/td&gt;&lt;/tr&gt;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&lt;head&gt;&lt;title&gt;Table Cells&lt;/title&gt;&lt;/head&gt;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&lt;tr&gt;&lt;td&gt;First&lt;/td&gt;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&lt;td&gt;Second&lt;/td&gt;&lt;/tr&gt;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&lt;br/&gt;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&lt;table cellspacing="0" cellpadding="10"&gt;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&lt;tr&gt;&lt;td&gt;First&lt;/td&gt;&lt;td&gt;Second&lt;/td&gt;&lt;/tr&gt;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  <a:endParaRPr lang="en-US"/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单元格有两个重要的属性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colspan="1"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colspan="1"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colspan="2"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rowspan="2"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rowspan="1"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rowspan="1"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zh-CN" altLang="en-US" dirty="0"/>
              <a:t>代码格式要求</a:t>
            </a:r>
            <a:endParaRPr lang="en-US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</a:t>
            </a:r>
            <a:r>
              <a:rPr lang="zh-CN" altLang="en-US" sz="3000" dirty="0"/>
              <a:t>的源代码要格式化以增强程序的可阅读性和方便调试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每个标签块要在新的一行开始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每个嵌套的元素要进行缩进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zh-CN" altLang="en-US" sz="2800" dirty="0"/>
              <a:t>浏览器会忽略到多余的空格，所有格式化不会影响到页面的显示</a:t>
            </a:r>
            <a:r>
              <a:rPr lang="en-US" sz="2800" dirty="0"/>
              <a:t>.</a:t>
            </a: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zh-CN" altLang="en-US" dirty="0"/>
              <a:t>在特别需要注意性能的场合，格式化可以不进行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Example</a:t>
            </a:r>
            <a:endParaRPr lang="en-US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cellspacing="0"&gt;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class="1"&gt;&lt;td&gt;Cell[1,1]&lt;/td&gt;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&gt;Cell[2,1]&lt;/td&gt;&lt;/tr&gt;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class=“2"&gt;&lt;td&gt;Cell[1,2]&lt;/td&gt;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&gt;Cell[2,2]&lt;/td&gt;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&lt;td&gt;Cell[3,2]&lt;/td&gt;&lt;/tr&gt;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class=“3"&gt;&lt;td&gt;Cell[1,3]&lt;/td&gt;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&lt;td&gt;Cell[2,3]&lt;/td&gt;&lt;/tr&gt;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&lt;table cellspacing="0"&gt;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class="1"&gt;&lt;td&gt;Cell[1,1]&lt;/td&gt;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&gt;Cell[2,1]&lt;/td&gt;&lt;/tr&gt;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class=“2"&gt;&lt;td&gt;Cell[1,2]&lt;/td&gt;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&gt;Cell[2,2]&lt;/td&gt;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&lt;td&gt;Cell[3,2]&lt;/td&gt;&lt;/tr&gt;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&lt;tr class=“3"&gt;&lt;td&gt;Cell[1,3]&lt;/td&gt;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&lt;td&gt;Cell[2,3]&lt;/td&gt;&lt;/tr&gt;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Column and Row Span –</a:t>
            </a:r>
            <a:br>
              <a:rPr lang="en-US" sz="3600" dirty="0"/>
            </a:br>
            <a:r>
              <a:rPr lang="en-US" sz="3600" dirty="0"/>
              <a:t>Example (2)</a:t>
            </a:r>
            <a:endParaRPr lang="en-US" sz="3600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Cell[2,3]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Cell[1,3]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Cell[3,2]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Cell[2,2]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Cell[1,2]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Cell[2,1]</a:t>
              </a:r>
              <a:endParaRPr lang="en-US" sz="2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Cell[1,1]</a:t>
              </a:r>
              <a:endPara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zh-CN" altLang="en-US" dirty="0"/>
              <a:t>表单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</a:t>
            </a:r>
            <a:r>
              <a:rPr lang="zh-CN" altLang="en-US" dirty="0"/>
              <a:t>表单</a:t>
            </a:r>
            <a:endParaRPr lang="en-US" dirty="0"/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dirty="0"/>
              <a:t>表单是从网站访问者获得信息的主要方法</a:t>
            </a:r>
            <a:endParaRPr lang="en-US" dirty="0"/>
          </a:p>
          <a:p>
            <a:pPr marL="0" indent="0">
              <a:spcBef>
                <a:spcPts val="1200"/>
              </a:spcBef>
              <a:buNone/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zh-CN" altLang="en-US" dirty="0"/>
              <a:t>示例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88009" y="2057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&lt;form&gt;&lt;/form&gt;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825587" y="3430365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name="myForm" method="post" action="path/to/some-script.php"&gt;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表单元素</a:t>
            </a:r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000" dirty="0"/>
              <a:t>单行文本输入域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3000" dirty="0"/>
              <a:t>多行文本输入域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zh-CN" altLang="en-US" sz="3000" dirty="0"/>
              <a:t>隐藏域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800" dirty="0"/>
              <a:t>经常被</a:t>
            </a:r>
            <a:r>
              <a:rPr lang="en-US" sz="2800" dirty="0"/>
              <a:t>JavaScript </a:t>
            </a:r>
            <a:r>
              <a:rPr lang="zh-CN" altLang="en-US" sz="2800" dirty="0"/>
              <a:t>代码调用</a:t>
            </a: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name="FirstName" value="This is a text field"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&lt;textarea name="Comments"&gt;This is a multi-line text field&lt;/textarea&gt;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type="hidden" name="Account" value="This is a hidden text field"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Fieldsets</a:t>
            </a:r>
            <a:endParaRPr lang="en-US" dirty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/>
              <a:t> </a:t>
            </a:r>
            <a:r>
              <a:rPr lang="zh-CN" altLang="en-US" sz="3000" dirty="0"/>
              <a:t>用来包含一组表单控件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</a:rPr>
              <a:t>&lt;legend&gt;</a:t>
            </a:r>
            <a:r>
              <a:rPr lang="en-US" sz="3000" dirty="0"/>
              <a:t> </a:t>
            </a:r>
            <a:r>
              <a:rPr lang="zh-CN" altLang="en-US" sz="3000" dirty="0"/>
              <a:t>是表单控件域的标题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action="form.aspx"&gt;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&lt;fieldset&gt;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&lt;legend&gt;Client Details&lt;/legend&gt;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&lt;input type="text" id="Name"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&lt;input type="text" id="Phone"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&lt;/fieldset&gt;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&lt;fieldset&gt;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&lt;legend&gt;Order Details&lt;/legend&gt;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&lt;input type="text" id="Quantity"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&lt;textarea cols="40" rows="10"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id="Remarks"&gt;&lt;/textarea&gt;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&lt;/fieldset&gt;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 Input Controls</a:t>
            </a:r>
            <a:endParaRPr lang="en-US"/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000" dirty="0"/>
              <a:t>复选控件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3000" dirty="0"/>
              <a:t>单选控件</a:t>
            </a:r>
            <a:r>
              <a:rPr lang="en-US" sz="3000" dirty="0"/>
              <a:t>:</a:t>
            </a: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zh-CN" altLang="en-US" sz="3000" dirty="0"/>
              <a:t>单选控件通常被设置成一个组，每组中只能有一个被选中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type="checkbox" name="fruit" value="apple"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name="title" value="Mr."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value="Lom"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type="radio" name="</a:t>
            </a:r>
            <a:r>
              <a:rPr lang="en-US" sz="2200" b="1" noProof="1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value="Ruse"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</a:t>
            </a:r>
            <a:endParaRPr lang="en-US"/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下拉菜单</a:t>
            </a:r>
            <a:r>
              <a:rPr lang="en-US" dirty="0"/>
              <a:t>: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sz="28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zh-CN" altLang="en-US" dirty="0"/>
              <a:t>提交按钮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&lt;select name="gender"&gt;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1"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selected="selected"&gt;Male&lt;/option&gt;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2"&gt;Female&lt;/option&gt;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3"&gt;Other&lt;/option&gt;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type="submit" name="submitBtn" value="Apply Now"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(2)</a:t>
            </a:r>
            <a:endParaRPr lang="bg-BG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zh-CN" altLang="en-US" sz="3000" dirty="0"/>
              <a:t>重置按钮</a:t>
            </a:r>
            <a:r>
              <a:rPr lang="en-US" sz="3000" dirty="0"/>
              <a:t> – </a:t>
            </a:r>
            <a:r>
              <a:rPr lang="zh-CN" altLang="en-US" sz="3000" dirty="0"/>
              <a:t>使表单控件恢复到初始状态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zh-CN" altLang="en-US" sz="3000" dirty="0"/>
              <a:t>图片按钮</a:t>
            </a:r>
            <a:endParaRPr lang="en-US" altLang="zh-CN" sz="30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zh-CN" altLang="en-US" sz="3000" dirty="0"/>
              <a:t>普通按钮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type="reset" name="resetBtn" value="Reset the form"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type="image" src="submit.gif" name="submitBtn" alt="Submit"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type="button" value="click me"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Form Controls (3)</a:t>
            </a:r>
            <a:endParaRPr lang="bg-BG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000" dirty="0"/>
              <a:t>密码框</a:t>
            </a:r>
            <a:endParaRPr lang="en-US" altLang="zh-CN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zh-CN" altLang="en-US" sz="3000" dirty="0"/>
              <a:t>多选控件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type="password" name="pass"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&lt;select name="products" multiple="multiple"&gt;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1"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selected="selected"&gt;keyboard&lt;/option&gt;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2"&gt;mouse&lt;/option&gt;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&lt;option value="Value 3"&gt;speakers&lt;/option&gt;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ZA" dirty="0"/>
              <a:t>第一</a:t>
            </a:r>
            <a:r>
              <a:rPr lang="zh-CN" altLang="en-US" dirty="0"/>
              <a:t>个</a:t>
            </a:r>
            <a:r>
              <a:rPr lang="en-ZA" dirty="0"/>
              <a:t> HTML </a:t>
            </a:r>
            <a:r>
              <a:rPr lang="zh-CN" altLang="en-ZA" dirty="0"/>
              <a:t>页面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&lt;title&gt;My First HTML Page&lt;/title&gt;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&lt;p&gt;This is some text...&lt;/p&gt;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Form Controls (4)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000" dirty="0"/>
              <a:t>文件输入控件</a:t>
            </a:r>
            <a:r>
              <a:rPr lang="en-US" sz="3000" dirty="0"/>
              <a:t>– </a:t>
            </a:r>
            <a:r>
              <a:rPr lang="zh-CN" altLang="en-US" sz="3000" dirty="0"/>
              <a:t>用来上传文件的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 lvl="1">
              <a:defRPr/>
            </a:pPr>
            <a:r>
              <a:rPr lang="zh-CN" altLang="en-US" sz="2800" dirty="0"/>
              <a:t>需要表单元素具有一个特殊属性</a:t>
            </a:r>
            <a:endParaRPr lang="bg-BG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type="file" name="photo"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200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enctype="multipart/form-data"&gt;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&lt;input type="file" name="photo"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Labels</a:t>
            </a:r>
            <a:endParaRPr lang="bg-BG" dirty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000" dirty="0"/>
              <a:t>表单标签用来描述某个控件的含义</a:t>
            </a:r>
            <a:endParaRPr lang="en-US" sz="3000" dirty="0"/>
          </a:p>
          <a:p>
            <a:pPr>
              <a:defRPr/>
            </a:pPr>
            <a:endParaRPr lang="en-US" sz="1100" dirty="0"/>
          </a:p>
          <a:p>
            <a:pPr>
              <a:defRPr/>
            </a:pPr>
            <a:endParaRPr lang="en-US" sz="1100" dirty="0"/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3000" dirty="0"/>
              <a:t>Clicking on a label focuses its associated field (checkboxes are toggled, radio buttons are checked)</a:t>
            </a:r>
            <a:endParaRPr lang="en-US" sz="3000" dirty="0"/>
          </a:p>
          <a:p>
            <a:pPr>
              <a:defRPr/>
            </a:pPr>
            <a:r>
              <a:rPr lang="en-US" sz="3000" dirty="0"/>
              <a:t>Labels are both a usability and accessibility feature and are required in order to pass accessibility validation.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&lt;label for="fn"&gt;First Name&lt;/label&gt;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type="text" id="fn"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&lt;form method="post" action="apply-now.php"&gt;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&lt;input name="subject" type="hidden" value="Class"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&lt;fieldset&gt;&lt;legend&gt;Academic information&lt;/legend&gt;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&lt;label for="degree"&gt;Degree&lt;/label&gt;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&lt;select name="degree" id="degree"&gt;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&lt;option value="BA"&gt;Bachelor of Art&lt;/option&gt;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&lt;option value="BS"&gt;Bachelor of Science&lt;/option&gt;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&lt;option value="MBA" selected="selected"&gt;Master of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Business Administration&lt;/option&gt;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&lt;/select&gt;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&lt;label for="studentid"&gt;Student ID&lt;/label&gt;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type="password" name="studentid"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&lt;/fieldset&gt;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&lt;fieldset&gt;&lt;legend&gt;Personal Details&lt;/legend&gt;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&lt;label for="fname"&gt;First Name&lt;/label&gt;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type="text" name="fname" id="fname"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&lt;label for="lname"&gt;Last Name&lt;/label&gt;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type="text" name="lname" id="lname"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Forms – Example (2)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Gender: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&lt;input name="gender" type="radio" id="gm" value="m"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&lt;label for="gm"&gt;Male&lt;/label&gt;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&lt;input name="gender" type="radio" id="gf" value="f"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&lt;label for="gf"&gt;Female&lt;/label&gt;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&lt;label for="email"&gt;Email&lt;/label&gt;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type="text" name="email" id="email"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&lt;/fieldset&gt;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&lt;p&gt;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&lt;textarea name="terms" cols="30" rows="4"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readonly="readonly"&gt;TERMS AND CONDITIONS...&lt;/textarea&gt;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 name="submit" value="Send Form"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&lt;input type="reset" value="Clear Form"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&lt;/p&gt;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form.html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Forms – Example (3)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TabIndex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tabindex</a:t>
            </a:r>
            <a:r>
              <a:rPr lang="en-US" dirty="0"/>
              <a:t> HTML attribute controls the order in which form fields and hyperlinks are focused when repeatedly pressing the TAB key</a:t>
            </a:r>
            <a:endParaRPr lang="en-US" dirty="0"/>
          </a:p>
          <a:p>
            <a:pPr lvl="1"/>
            <a:r>
              <a:rPr lang="en-US" dirty="0" err="1"/>
              <a:t>tabindex</a:t>
            </a:r>
            <a:r>
              <a:rPr lang="en-US" dirty="0"/>
              <a:t>="0" (zero) - "natural" order</a:t>
            </a:r>
            <a:endParaRPr lang="en-US" dirty="0"/>
          </a:p>
          <a:p>
            <a:pPr lvl="1"/>
            <a:r>
              <a:rPr lang="en-US" dirty="0"/>
              <a:t>If X &gt; Y, then elements with </a:t>
            </a:r>
            <a:r>
              <a:rPr lang="en-US" dirty="0" err="1"/>
              <a:t>tabindex</a:t>
            </a:r>
            <a:r>
              <a:rPr lang="en-US" dirty="0"/>
              <a:t>="X" are iterated before elements with </a:t>
            </a:r>
            <a:r>
              <a:rPr lang="en-US" dirty="0" err="1"/>
              <a:t>tabindex</a:t>
            </a:r>
            <a:r>
              <a:rPr lang="en-US" dirty="0"/>
              <a:t>="Y"</a:t>
            </a:r>
            <a:endParaRPr lang="en-US" dirty="0"/>
          </a:p>
          <a:p>
            <a:pPr lvl="1"/>
            <a:r>
              <a:rPr lang="en-US" dirty="0"/>
              <a:t>Elements with negative </a:t>
            </a:r>
            <a:r>
              <a:rPr lang="en-US" dirty="0" err="1"/>
              <a:t>tabindex</a:t>
            </a:r>
            <a:r>
              <a:rPr lang="en-US" dirty="0"/>
              <a:t> are skipped, however, this is not defined in the standard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&lt;input type="text" tabindex="10"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zh-CN" altLang="en-US" dirty="0"/>
              <a:t>框架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&lt;frameset&gt;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&lt;frame&gt;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/>
              <a:t> provide a way to show multiple HTML documents in a single Web page</a:t>
            </a:r>
            <a:endParaRPr lang="en-US" dirty="0"/>
          </a:p>
          <a:p>
            <a:r>
              <a:rPr lang="en-US" dirty="0"/>
              <a:t>The page can be split into separate views (frames) horizontally and vertically</a:t>
            </a:r>
            <a:endParaRPr lang="en-US" dirty="0"/>
          </a:p>
          <a:p>
            <a:r>
              <a:rPr lang="en-US" dirty="0"/>
              <a:t>Frames were popular in the early ages of HTML development, but now their usage is rejected</a:t>
            </a:r>
            <a:endParaRPr lang="en-US" dirty="0"/>
          </a:p>
          <a:p>
            <a:r>
              <a:rPr lang="en-US" dirty="0"/>
              <a:t>Frames are not supported by all user agents (browsers, search engines, etc.)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/>
              <a:t>element is used to provide content for non-compatible agents.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&lt;frameset cols="180px,*,150px"&gt;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&lt;frame src="left.html"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&lt;frame src="middle.html"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&lt;frame src="right.html"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&lt;/frameset&gt;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frames.html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680" indent="-36068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Frames: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&lt;iframe name="iframeGoogle" width="600" height="400" src="http://www.google.com"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/>
              </a:rPr>
              <a:t>iframe-demo.html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&lt;title&gt;My First HTML Page&lt;/title&gt;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&lt;/head&gt;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&lt;p&gt;This is some text...&lt;/p&gt;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ZA" dirty="0"/>
              <a:t>第一</a:t>
            </a:r>
            <a:r>
              <a:rPr lang="zh-CN" altLang="en-US" dirty="0"/>
              <a:t>个</a:t>
            </a:r>
            <a:r>
              <a:rPr lang="en-ZA" dirty="0"/>
              <a:t>HTML </a:t>
            </a:r>
            <a:r>
              <a:rPr lang="zh-CN" altLang="en-ZA" dirty="0"/>
              <a:t>页面</a:t>
            </a:r>
            <a:r>
              <a:rPr lang="en-ZA" dirty="0"/>
              <a:t>: </a:t>
            </a:r>
            <a:r>
              <a:rPr lang="zh-CN" altLang="en-ZA" dirty="0"/>
              <a:t>标签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dirty="0"/>
              <a:t> HTML </a:t>
            </a:r>
            <a:r>
              <a:rPr lang="zh-CN" altLang="en-US" dirty="0"/>
              <a:t>元素由开始标签、结束标签和内容组成。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0</TotalTime>
  <Words>22274</Words>
  <Application>WPS 演示</Application>
  <PresentationFormat>全屏显示(4:3)</PresentationFormat>
  <Paragraphs>1649</Paragraphs>
  <Slides>89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Arial</vt:lpstr>
      <vt:lpstr>宋体</vt:lpstr>
      <vt:lpstr>Wingdings</vt:lpstr>
      <vt:lpstr>Corbel</vt:lpstr>
      <vt:lpstr>Wingdings 2</vt:lpstr>
      <vt:lpstr>Wingdings 2</vt:lpstr>
      <vt:lpstr>Consolas</vt:lpstr>
      <vt:lpstr>Calibri</vt:lpstr>
      <vt:lpstr>Courier New</vt:lpstr>
      <vt:lpstr>Corbel</vt:lpstr>
      <vt:lpstr>华文新魏</vt:lpstr>
      <vt:lpstr>Segoe Print</vt:lpstr>
      <vt:lpstr>微软雅黑</vt:lpstr>
      <vt:lpstr>Arial Unicode MS</vt:lpstr>
      <vt:lpstr>Times New Roman</vt:lpstr>
      <vt:lpstr>Wingdings</vt:lpstr>
      <vt:lpstr>Telerik-PowerPoint-Theme</vt:lpstr>
      <vt:lpstr>HTML 基础教程</vt:lpstr>
      <vt:lpstr>网页是如何工作的?</vt:lpstr>
      <vt:lpstr>什么是网页?</vt:lpstr>
      <vt:lpstr>创建 HTML 页面</vt:lpstr>
      <vt:lpstr>HTML 基础</vt:lpstr>
      <vt:lpstr>HTML的结构</vt:lpstr>
      <vt:lpstr>HTML 代码格式要求</vt:lpstr>
      <vt:lpstr>第一个 HTML 页面</vt:lpstr>
      <vt:lpstr>第一个HTML 页面: 标签</vt:lpstr>
      <vt:lpstr>第一个HTML页面: Header</vt:lpstr>
      <vt:lpstr>第一个HTML 页面: Body</vt:lpstr>
      <vt:lpstr>简单标签</vt:lpstr>
      <vt:lpstr>简单标签</vt:lpstr>
      <vt:lpstr>简单标签</vt:lpstr>
      <vt:lpstr>标签属性</vt:lpstr>
      <vt:lpstr>Headings and Paragraphs</vt:lpstr>
      <vt:lpstr>Headings and Paragraphs  </vt:lpstr>
      <vt:lpstr>Headings and Paragraphs – Example (2)</vt:lpstr>
      <vt:lpstr>HTML基础</vt:lpstr>
      <vt:lpstr>前言</vt:lpstr>
      <vt:lpstr>&lt;!DOCTYPE&gt; 声明</vt:lpstr>
      <vt:lpstr>HTML vs. XHTML</vt:lpstr>
      <vt:lpstr>XHTML vs. HTML (2)</vt:lpstr>
      <vt:lpstr> &lt;head&gt; 标签</vt:lpstr>
      <vt:lpstr>&lt;head&gt; 标签: &lt;title&gt; 标签</vt:lpstr>
      <vt:lpstr>&lt;head&gt;标签: &lt;meta&gt;</vt:lpstr>
      <vt:lpstr>&lt;head&gt;标签: &lt;script&gt;</vt:lpstr>
      <vt:lpstr>&lt;script&gt; 标签</vt:lpstr>
      <vt:lpstr>&lt;head&gt; 标签: &lt;style&gt;</vt:lpstr>
      <vt:lpstr>注释: &lt;!-- --&gt; 标签</vt:lpstr>
      <vt:lpstr>&lt;body&gt; 标签: 概述</vt:lpstr>
      <vt:lpstr>文本格式标签</vt:lpstr>
      <vt:lpstr>文本格式标签</vt:lpstr>
      <vt:lpstr>文本格式标签</vt:lpstr>
      <vt:lpstr>超链接: &lt;a&gt; 标签</vt:lpstr>
      <vt:lpstr>超链接: &lt;a&gt; 标签</vt:lpstr>
      <vt:lpstr>超链接: &lt;a&gt; 标签</vt:lpstr>
      <vt:lpstr>超链接</vt:lpstr>
      <vt:lpstr>超链接</vt:lpstr>
      <vt:lpstr>超链接</vt:lpstr>
      <vt:lpstr>链接到同一文档</vt:lpstr>
      <vt:lpstr>链接到同一文档</vt:lpstr>
      <vt:lpstr>图片: &lt;img&gt; 标签</vt:lpstr>
      <vt:lpstr>其它标签</vt:lpstr>
      <vt:lpstr>其它标签</vt:lpstr>
      <vt:lpstr>有序列表: &lt;ol&gt; 标签</vt:lpstr>
      <vt:lpstr>无序列表: &lt;ul&gt; 标签</vt:lpstr>
      <vt:lpstr>定义列表: &lt;dl&gt; tag</vt:lpstr>
      <vt:lpstr>Lists – Example</vt:lpstr>
      <vt:lpstr>HTML 特殊字符</vt:lpstr>
      <vt:lpstr>特殊字符– Example</vt:lpstr>
      <vt:lpstr>特殊字符– Example (2)</vt:lpstr>
      <vt:lpstr>使用块标签 &lt;DIV&gt; 、&lt;SPAN&gt;</vt:lpstr>
      <vt:lpstr>块标签和内联元素</vt:lpstr>
      <vt:lpstr>&lt;div&gt; 标签</vt:lpstr>
      <vt:lpstr> &lt;span&gt; 标签</vt:lpstr>
      <vt:lpstr>HTML 表格</vt:lpstr>
      <vt:lpstr>HTML 表格</vt:lpstr>
      <vt:lpstr>HTML 表格</vt:lpstr>
      <vt:lpstr>HTML 表格</vt:lpstr>
      <vt:lpstr>HTML 表格</vt:lpstr>
      <vt:lpstr>完整的HTML 表格</vt:lpstr>
      <vt:lpstr>完整的HTML 表格</vt:lpstr>
      <vt:lpstr>完整的HTML 表格</vt:lpstr>
      <vt:lpstr>嵌套的表格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表单</vt:lpstr>
      <vt:lpstr>HTML 表单</vt:lpstr>
      <vt:lpstr>表单元素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框架</vt:lpstr>
      <vt:lpstr>HTML Frames</vt:lpstr>
      <vt:lpstr>HTML Frames – Demo</vt:lpstr>
      <vt:lpstr>Inline Frames: &lt;iframe&gt;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yy</cp:lastModifiedBy>
  <cp:revision>763</cp:revision>
  <dcterms:created xsi:type="dcterms:W3CDTF">2007-12-08T16:03:00Z</dcterms:created>
  <dcterms:modified xsi:type="dcterms:W3CDTF">2019-08-28T14:25:34Z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