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530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9" r:id="rId39"/>
    <p:sldId id="570" r:id="rId40"/>
    <p:sldId id="571" r:id="rId41"/>
    <p:sldId id="572" r:id="rId42"/>
    <p:sldId id="574" r:id="rId43"/>
    <p:sldId id="575" r:id="rId44"/>
    <p:sldId id="584" r:id="rId45"/>
    <p:sldId id="586" r:id="rId46"/>
    <p:sldId id="587" r:id="rId47"/>
    <p:sldId id="589" r:id="rId48"/>
    <p:sldId id="590" r:id="rId49"/>
    <p:sldId id="591" r:id="rId50"/>
    <p:sldId id="592" r:id="rId51"/>
    <p:sldId id="593" r:id="rId52"/>
    <p:sldId id="595" r:id="rId53"/>
    <p:sldId id="597" r:id="rId54"/>
    <p:sldId id="598" r:id="rId55"/>
    <p:sldId id="599" r:id="rId56"/>
    <p:sldId id="600" r:id="rId57"/>
    <p:sldId id="602" r:id="rId58"/>
    <p:sldId id="604" r:id="rId59"/>
    <p:sldId id="606" r:id="rId60"/>
    <p:sldId id="607" r:id="rId61"/>
    <p:sldId id="609" r:id="rId62"/>
    <p:sldId id="611" r:id="rId63"/>
    <p:sldId id="612" r:id="rId64"/>
    <p:sldId id="613" r:id="rId65"/>
    <p:sldId id="614" r:id="rId66"/>
    <p:sldId id="616" r:id="rId67"/>
    <p:sldId id="617" r:id="rId6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2" autoAdjust="0"/>
    <p:restoredTop sz="92946" autoAdjust="0"/>
  </p:normalViewPr>
  <p:slideViewPr>
    <p:cSldViewPr>
      <p:cViewPr varScale="1">
        <p:scale>
          <a:sx n="88" d="100"/>
          <a:sy n="88" d="100"/>
        </p:scale>
        <p:origin x="7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BF7C7B5-275F-4D1F-9AB4-9255447DBC73}" type="datetimeFigureOut">
              <a:rPr lang="en-US"/>
              <a:t>9/9/18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3DADE544-1278-4EDA-8870-0A169B9A6D6D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9B46F231-FB2B-4655-A644-E2477325E686}" type="datetimeFigureOut">
              <a:rPr lang="en-US"/>
              <a:t>9/9/18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436" tIns="46219" rIns="92436" bIns="46219" numCol="1" anchor="b" anchorCtr="0" compatLnSpc="1"/>
          <a:lstStyle>
            <a:lvl1pPr algn="r" defTabSz="923925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6FB4F6EA-423E-42DF-9292-215E7D886C4E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t>5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defTabSz="-63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405" marR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405" marR="0" lvl="0" indent="-31940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anose="05020102010507070707" pitchFamily="18" charset="2"/>
              <a:buChar char=""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 defTabSz="-63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405" marR="0" lvl="0" indent="-3194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-1" fmla="*/ 0 w 21600"/>
              <a:gd name="connsiteY0-2" fmla="*/ 0 h 19378"/>
              <a:gd name="connsiteX1-3" fmla="*/ 21600 w 21600"/>
              <a:gd name="connsiteY1-4" fmla="*/ 0 h 19378"/>
              <a:gd name="connsiteX2-5" fmla="*/ 21600 w 21600"/>
              <a:gd name="connsiteY2-6" fmla="*/ 17322 h 19378"/>
              <a:gd name="connsiteX3-7" fmla="*/ 0 w 21600"/>
              <a:gd name="connsiteY3-8" fmla="*/ 19378 h 19378"/>
              <a:gd name="connsiteX4-9" fmla="*/ 0 w 21600"/>
              <a:gd name="connsiteY4-10" fmla="*/ 0 h 19378"/>
              <a:gd name="connsiteX0-11" fmla="*/ 0 w 21600"/>
              <a:gd name="connsiteY0-12" fmla="*/ 0 h 19378"/>
              <a:gd name="connsiteX1-13" fmla="*/ 21600 w 21600"/>
              <a:gd name="connsiteY1-14" fmla="*/ 0 h 19378"/>
              <a:gd name="connsiteX2-15" fmla="*/ 21600 w 21600"/>
              <a:gd name="connsiteY2-16" fmla="*/ 17322 h 19378"/>
              <a:gd name="connsiteX3-17" fmla="*/ 0 w 21600"/>
              <a:gd name="connsiteY3-18" fmla="*/ 19378 h 19378"/>
              <a:gd name="connsiteX4-19" fmla="*/ 0 w 21600"/>
              <a:gd name="connsiteY4-20" fmla="*/ 0 h 19378"/>
              <a:gd name="connsiteX0-21" fmla="*/ 0 w 21600"/>
              <a:gd name="connsiteY0-22" fmla="*/ 0 h 19974"/>
              <a:gd name="connsiteX1-23" fmla="*/ 21600 w 21600"/>
              <a:gd name="connsiteY1-24" fmla="*/ 0 h 19974"/>
              <a:gd name="connsiteX2-25" fmla="*/ 21600 w 21600"/>
              <a:gd name="connsiteY2-26" fmla="*/ 17322 h 19974"/>
              <a:gd name="connsiteX3-27" fmla="*/ 0 w 21600"/>
              <a:gd name="connsiteY3-28" fmla="*/ 19974 h 19974"/>
              <a:gd name="connsiteX4-29" fmla="*/ 0 w 21600"/>
              <a:gd name="connsiteY4-30" fmla="*/ 0 h 19974"/>
              <a:gd name="connsiteX0-31" fmla="*/ 0 w 21600"/>
              <a:gd name="connsiteY0-32" fmla="*/ 0 h 19974"/>
              <a:gd name="connsiteX1-33" fmla="*/ 21600 w 21600"/>
              <a:gd name="connsiteY1-34" fmla="*/ 0 h 19974"/>
              <a:gd name="connsiteX2-35" fmla="*/ 21600 w 21600"/>
              <a:gd name="connsiteY2-36" fmla="*/ 17322 h 19974"/>
              <a:gd name="connsiteX3-37" fmla="*/ 0 w 21600"/>
              <a:gd name="connsiteY3-38" fmla="*/ 19974 h 19974"/>
              <a:gd name="connsiteX4-39" fmla="*/ 0 w 21600"/>
              <a:gd name="connsiteY4-40" fmla="*/ 0 h 19974"/>
              <a:gd name="connsiteX0-41" fmla="*/ 0 w 21600"/>
              <a:gd name="connsiteY0-42" fmla="*/ 0 h 19974"/>
              <a:gd name="connsiteX1-43" fmla="*/ 21600 w 21600"/>
              <a:gd name="connsiteY1-44" fmla="*/ 0 h 19974"/>
              <a:gd name="connsiteX2-45" fmla="*/ 21600 w 21600"/>
              <a:gd name="connsiteY2-46" fmla="*/ 17322 h 19974"/>
              <a:gd name="connsiteX3-47" fmla="*/ 0 w 21600"/>
              <a:gd name="connsiteY3-48" fmla="*/ 19974 h 19974"/>
              <a:gd name="connsiteX4-49" fmla="*/ 0 w 21600"/>
              <a:gd name="connsiteY4-50" fmla="*/ 0 h 19974"/>
              <a:gd name="connsiteX0-51" fmla="*/ 0 w 21600"/>
              <a:gd name="connsiteY0-52" fmla="*/ 0 h 20252"/>
              <a:gd name="connsiteX1-53" fmla="*/ 21600 w 21600"/>
              <a:gd name="connsiteY1-54" fmla="*/ 0 h 20252"/>
              <a:gd name="connsiteX2-55" fmla="*/ 21600 w 21600"/>
              <a:gd name="connsiteY2-56" fmla="*/ 17322 h 20252"/>
              <a:gd name="connsiteX3-57" fmla="*/ 0 w 21600"/>
              <a:gd name="connsiteY3-58" fmla="*/ 20252 h 20252"/>
              <a:gd name="connsiteX4-59" fmla="*/ 0 w 21600"/>
              <a:gd name="connsiteY4-60" fmla="*/ 0 h 20252"/>
              <a:gd name="connsiteX0-61" fmla="*/ 0 w 21600"/>
              <a:gd name="connsiteY0-62" fmla="*/ 0 h 20252"/>
              <a:gd name="connsiteX1-63" fmla="*/ 21600 w 21600"/>
              <a:gd name="connsiteY1-64" fmla="*/ 0 h 20252"/>
              <a:gd name="connsiteX2-65" fmla="*/ 21600 w 21600"/>
              <a:gd name="connsiteY2-66" fmla="*/ 17322 h 20252"/>
              <a:gd name="connsiteX3-67" fmla="*/ 0 w 21600"/>
              <a:gd name="connsiteY3-68" fmla="*/ 20252 h 20252"/>
              <a:gd name="connsiteX4-69" fmla="*/ 0 w 21600"/>
              <a:gd name="connsiteY4-70" fmla="*/ 0 h 2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-1" fmla="*/ 0 w 21600"/>
              <a:gd name="connsiteY0-2" fmla="*/ 0 h 18944"/>
              <a:gd name="connsiteX1-3" fmla="*/ 21600 w 21600"/>
              <a:gd name="connsiteY1-4" fmla="*/ 0 h 18944"/>
              <a:gd name="connsiteX2-5" fmla="*/ 21600 w 21600"/>
              <a:gd name="connsiteY2-6" fmla="*/ 17322 h 18944"/>
              <a:gd name="connsiteX3-7" fmla="*/ 0 w 21600"/>
              <a:gd name="connsiteY3-8" fmla="*/ 18944 h 18944"/>
              <a:gd name="connsiteX4-9" fmla="*/ 0 w 21600"/>
              <a:gd name="connsiteY4-10" fmla="*/ 0 h 18944"/>
              <a:gd name="connsiteX0-11" fmla="*/ 0 w 21600"/>
              <a:gd name="connsiteY0-12" fmla="*/ 0 h 19350"/>
              <a:gd name="connsiteX1-13" fmla="*/ 21600 w 21600"/>
              <a:gd name="connsiteY1-14" fmla="*/ 0 h 19350"/>
              <a:gd name="connsiteX2-15" fmla="*/ 21600 w 21600"/>
              <a:gd name="connsiteY2-16" fmla="*/ 17322 h 19350"/>
              <a:gd name="connsiteX3-17" fmla="*/ 0 w 21600"/>
              <a:gd name="connsiteY3-18" fmla="*/ 19350 h 19350"/>
              <a:gd name="connsiteX4-19" fmla="*/ 0 w 21600"/>
              <a:gd name="connsiteY4-20" fmla="*/ 0 h 19350"/>
              <a:gd name="connsiteX0-21" fmla="*/ 0 w 21600"/>
              <a:gd name="connsiteY0-22" fmla="*/ 0 h 19350"/>
              <a:gd name="connsiteX1-23" fmla="*/ 21600 w 21600"/>
              <a:gd name="connsiteY1-24" fmla="*/ 0 h 19350"/>
              <a:gd name="connsiteX2-25" fmla="*/ 21600 w 21600"/>
              <a:gd name="connsiteY2-26" fmla="*/ 17322 h 19350"/>
              <a:gd name="connsiteX3-27" fmla="*/ 0 w 21600"/>
              <a:gd name="connsiteY3-28" fmla="*/ 19350 h 19350"/>
              <a:gd name="connsiteX4-29" fmla="*/ 0 w 21600"/>
              <a:gd name="connsiteY4-30" fmla="*/ 0 h 19350"/>
              <a:gd name="connsiteX0-31" fmla="*/ 0 w 21600"/>
              <a:gd name="connsiteY0-32" fmla="*/ 0 h 19350"/>
              <a:gd name="connsiteX1-33" fmla="*/ 21600 w 21600"/>
              <a:gd name="connsiteY1-34" fmla="*/ 0 h 19350"/>
              <a:gd name="connsiteX2-35" fmla="*/ 21600 w 21600"/>
              <a:gd name="connsiteY2-36" fmla="*/ 17322 h 19350"/>
              <a:gd name="connsiteX3-37" fmla="*/ 0 w 21600"/>
              <a:gd name="connsiteY3-38" fmla="*/ 19350 h 19350"/>
              <a:gd name="connsiteX4-39" fmla="*/ 0 w 21600"/>
              <a:gd name="connsiteY4-40" fmla="*/ 0 h 19350"/>
              <a:gd name="connsiteX0-41" fmla="*/ 0 w 21600"/>
              <a:gd name="connsiteY0-42" fmla="*/ 0 h 19350"/>
              <a:gd name="connsiteX1-43" fmla="*/ 21600 w 21600"/>
              <a:gd name="connsiteY1-44" fmla="*/ 0 h 19350"/>
              <a:gd name="connsiteX2-45" fmla="*/ 21600 w 21600"/>
              <a:gd name="connsiteY2-46" fmla="*/ 17322 h 19350"/>
              <a:gd name="connsiteX3-47" fmla="*/ 0 w 21600"/>
              <a:gd name="connsiteY3-48" fmla="*/ 19350 h 19350"/>
              <a:gd name="connsiteX4-49" fmla="*/ 0 w 21600"/>
              <a:gd name="connsiteY4-50" fmla="*/ 0 h 19350"/>
              <a:gd name="connsiteX0-51" fmla="*/ 0 w 21600"/>
              <a:gd name="connsiteY0-52" fmla="*/ 0 h 19691"/>
              <a:gd name="connsiteX1-53" fmla="*/ 21600 w 21600"/>
              <a:gd name="connsiteY1-54" fmla="*/ 0 h 19691"/>
              <a:gd name="connsiteX2-55" fmla="*/ 21600 w 21600"/>
              <a:gd name="connsiteY2-56" fmla="*/ 17322 h 19691"/>
              <a:gd name="connsiteX3-57" fmla="*/ 0 w 21600"/>
              <a:gd name="connsiteY3-58" fmla="*/ 19691 h 19691"/>
              <a:gd name="connsiteX4-59" fmla="*/ 0 w 21600"/>
              <a:gd name="connsiteY4-60" fmla="*/ 0 h 19691"/>
              <a:gd name="connsiteX0-61" fmla="*/ 0 w 21600"/>
              <a:gd name="connsiteY0-62" fmla="*/ 0 h 19691"/>
              <a:gd name="connsiteX1-63" fmla="*/ 21600 w 21600"/>
              <a:gd name="connsiteY1-64" fmla="*/ 0 h 19691"/>
              <a:gd name="connsiteX2-65" fmla="*/ 21600 w 21600"/>
              <a:gd name="connsiteY2-66" fmla="*/ 17322 h 19691"/>
              <a:gd name="connsiteX3-67" fmla="*/ 0 w 21600"/>
              <a:gd name="connsiteY3-68" fmla="*/ 19691 h 19691"/>
              <a:gd name="connsiteX4-69" fmla="*/ 0 w 21600"/>
              <a:gd name="connsiteY4-70" fmla="*/ 0 h 19691"/>
              <a:gd name="connsiteX0-71" fmla="*/ 0 w 21600"/>
              <a:gd name="connsiteY0-72" fmla="*/ 0 h 20032"/>
              <a:gd name="connsiteX1-73" fmla="*/ 21600 w 21600"/>
              <a:gd name="connsiteY1-74" fmla="*/ 0 h 20032"/>
              <a:gd name="connsiteX2-75" fmla="*/ 21600 w 21600"/>
              <a:gd name="connsiteY2-76" fmla="*/ 17322 h 20032"/>
              <a:gd name="connsiteX3-77" fmla="*/ 0 w 21600"/>
              <a:gd name="connsiteY3-78" fmla="*/ 20032 h 20032"/>
              <a:gd name="connsiteX4-79" fmla="*/ 0 w 21600"/>
              <a:gd name="connsiteY4-80" fmla="*/ 0 h 20032"/>
              <a:gd name="connsiteX0-81" fmla="*/ 0 w 21600"/>
              <a:gd name="connsiteY0-82" fmla="*/ 0 h 20032"/>
              <a:gd name="connsiteX1-83" fmla="*/ 21600 w 21600"/>
              <a:gd name="connsiteY1-84" fmla="*/ 0 h 20032"/>
              <a:gd name="connsiteX2-85" fmla="*/ 21600 w 21600"/>
              <a:gd name="connsiteY2-86" fmla="*/ 17322 h 20032"/>
              <a:gd name="connsiteX3-87" fmla="*/ 0 w 21600"/>
              <a:gd name="connsiteY3-88" fmla="*/ 20032 h 20032"/>
              <a:gd name="connsiteX4-89" fmla="*/ 0 w 21600"/>
              <a:gd name="connsiteY4-90" fmla="*/ 0 h 20032"/>
              <a:gd name="connsiteX0-91" fmla="*/ 0 w 21600"/>
              <a:gd name="connsiteY0-92" fmla="*/ 0 h 20032"/>
              <a:gd name="connsiteX1-93" fmla="*/ 21600 w 21600"/>
              <a:gd name="connsiteY1-94" fmla="*/ 0 h 20032"/>
              <a:gd name="connsiteX2-95" fmla="*/ 21600 w 21600"/>
              <a:gd name="connsiteY2-96" fmla="*/ 17322 h 20032"/>
              <a:gd name="connsiteX3-97" fmla="*/ 0 w 21600"/>
              <a:gd name="connsiteY3-98" fmla="*/ 20032 h 20032"/>
              <a:gd name="connsiteX4-99" fmla="*/ 0 w 21600"/>
              <a:gd name="connsiteY4-100" fmla="*/ 0 h 20032"/>
              <a:gd name="connsiteX0-101" fmla="*/ 0 w 21600"/>
              <a:gd name="connsiteY0-102" fmla="*/ 0 h 20032"/>
              <a:gd name="connsiteX1-103" fmla="*/ 21600 w 21600"/>
              <a:gd name="connsiteY1-104" fmla="*/ 0 h 20032"/>
              <a:gd name="connsiteX2-105" fmla="*/ 21600 w 21600"/>
              <a:gd name="connsiteY2-106" fmla="*/ 17322 h 20032"/>
              <a:gd name="connsiteX3-107" fmla="*/ 0 w 21600"/>
              <a:gd name="connsiteY3-108" fmla="*/ 20032 h 20032"/>
              <a:gd name="connsiteX4-109" fmla="*/ 0 w 21600"/>
              <a:gd name="connsiteY4-110" fmla="*/ 0 h 20032"/>
              <a:gd name="connsiteX0-111" fmla="*/ 0 w 21600"/>
              <a:gd name="connsiteY0-112" fmla="*/ 0 h 20032"/>
              <a:gd name="connsiteX1-113" fmla="*/ 21600 w 21600"/>
              <a:gd name="connsiteY1-114" fmla="*/ 0 h 20032"/>
              <a:gd name="connsiteX2-115" fmla="*/ 21600 w 21600"/>
              <a:gd name="connsiteY2-116" fmla="*/ 17322 h 20032"/>
              <a:gd name="connsiteX3-117" fmla="*/ 0 w 21600"/>
              <a:gd name="connsiteY3-118" fmla="*/ 20032 h 20032"/>
              <a:gd name="connsiteX4-119" fmla="*/ 0 w 21600"/>
              <a:gd name="connsiteY4-120" fmla="*/ 0 h 20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-1" fmla="*/ 0 w 21600"/>
              <a:gd name="connsiteY0-2" fmla="*/ 0 h 19378"/>
              <a:gd name="connsiteX1-3" fmla="*/ 21600 w 21600"/>
              <a:gd name="connsiteY1-4" fmla="*/ 0 h 19378"/>
              <a:gd name="connsiteX2-5" fmla="*/ 21600 w 21600"/>
              <a:gd name="connsiteY2-6" fmla="*/ 17322 h 19378"/>
              <a:gd name="connsiteX3-7" fmla="*/ 0 w 21600"/>
              <a:gd name="connsiteY3-8" fmla="*/ 19378 h 19378"/>
              <a:gd name="connsiteX4-9" fmla="*/ 0 w 21600"/>
              <a:gd name="connsiteY4-10" fmla="*/ 0 h 19378"/>
              <a:gd name="connsiteX0-11" fmla="*/ 0 w 21600"/>
              <a:gd name="connsiteY0-12" fmla="*/ 0 h 19378"/>
              <a:gd name="connsiteX1-13" fmla="*/ 21600 w 21600"/>
              <a:gd name="connsiteY1-14" fmla="*/ 0 h 19378"/>
              <a:gd name="connsiteX2-15" fmla="*/ 21600 w 21600"/>
              <a:gd name="connsiteY2-16" fmla="*/ 17322 h 19378"/>
              <a:gd name="connsiteX3-17" fmla="*/ 0 w 21600"/>
              <a:gd name="connsiteY3-18" fmla="*/ 19378 h 19378"/>
              <a:gd name="connsiteX4-19" fmla="*/ 0 w 21600"/>
              <a:gd name="connsiteY4-20" fmla="*/ 0 h 19378"/>
              <a:gd name="connsiteX0-21" fmla="*/ 0 w 21600"/>
              <a:gd name="connsiteY0-22" fmla="*/ 0 h 19974"/>
              <a:gd name="connsiteX1-23" fmla="*/ 21600 w 21600"/>
              <a:gd name="connsiteY1-24" fmla="*/ 0 h 19974"/>
              <a:gd name="connsiteX2-25" fmla="*/ 21600 w 21600"/>
              <a:gd name="connsiteY2-26" fmla="*/ 17322 h 19974"/>
              <a:gd name="connsiteX3-27" fmla="*/ 0 w 21600"/>
              <a:gd name="connsiteY3-28" fmla="*/ 19974 h 19974"/>
              <a:gd name="connsiteX4-29" fmla="*/ 0 w 21600"/>
              <a:gd name="connsiteY4-30" fmla="*/ 0 h 19974"/>
              <a:gd name="connsiteX0-31" fmla="*/ 0 w 21600"/>
              <a:gd name="connsiteY0-32" fmla="*/ 0 h 19974"/>
              <a:gd name="connsiteX1-33" fmla="*/ 21600 w 21600"/>
              <a:gd name="connsiteY1-34" fmla="*/ 0 h 19974"/>
              <a:gd name="connsiteX2-35" fmla="*/ 21600 w 21600"/>
              <a:gd name="connsiteY2-36" fmla="*/ 17322 h 19974"/>
              <a:gd name="connsiteX3-37" fmla="*/ 0 w 21600"/>
              <a:gd name="connsiteY3-38" fmla="*/ 19974 h 19974"/>
              <a:gd name="connsiteX4-39" fmla="*/ 0 w 21600"/>
              <a:gd name="connsiteY4-40" fmla="*/ 0 h 19974"/>
              <a:gd name="connsiteX0-41" fmla="*/ 0 w 21600"/>
              <a:gd name="connsiteY0-42" fmla="*/ 0 h 19974"/>
              <a:gd name="connsiteX1-43" fmla="*/ 21600 w 21600"/>
              <a:gd name="connsiteY1-44" fmla="*/ 0 h 19974"/>
              <a:gd name="connsiteX2-45" fmla="*/ 21600 w 21600"/>
              <a:gd name="connsiteY2-46" fmla="*/ 17322 h 19974"/>
              <a:gd name="connsiteX3-47" fmla="*/ 0 w 21600"/>
              <a:gd name="connsiteY3-48" fmla="*/ 19974 h 19974"/>
              <a:gd name="connsiteX4-49" fmla="*/ 0 w 21600"/>
              <a:gd name="connsiteY4-50" fmla="*/ 0 h 19974"/>
              <a:gd name="connsiteX0-51" fmla="*/ 0 w 21600"/>
              <a:gd name="connsiteY0-52" fmla="*/ 0 h 20252"/>
              <a:gd name="connsiteX1-53" fmla="*/ 21600 w 21600"/>
              <a:gd name="connsiteY1-54" fmla="*/ 0 h 20252"/>
              <a:gd name="connsiteX2-55" fmla="*/ 21600 w 21600"/>
              <a:gd name="connsiteY2-56" fmla="*/ 17322 h 20252"/>
              <a:gd name="connsiteX3-57" fmla="*/ 0 w 21600"/>
              <a:gd name="connsiteY3-58" fmla="*/ 20252 h 20252"/>
              <a:gd name="connsiteX4-59" fmla="*/ 0 w 21600"/>
              <a:gd name="connsiteY4-60" fmla="*/ 0 h 20252"/>
              <a:gd name="connsiteX0-61" fmla="*/ 0 w 21600"/>
              <a:gd name="connsiteY0-62" fmla="*/ 0 h 20252"/>
              <a:gd name="connsiteX1-63" fmla="*/ 21600 w 21600"/>
              <a:gd name="connsiteY1-64" fmla="*/ 0 h 20252"/>
              <a:gd name="connsiteX2-65" fmla="*/ 21600 w 21600"/>
              <a:gd name="connsiteY2-66" fmla="*/ 17322 h 20252"/>
              <a:gd name="connsiteX3-67" fmla="*/ 0 w 21600"/>
              <a:gd name="connsiteY3-68" fmla="*/ 20252 h 20252"/>
              <a:gd name="connsiteX4-69" fmla="*/ 0 w 21600"/>
              <a:gd name="connsiteY4-70" fmla="*/ 0 h 202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-1" fmla="*/ 0 w 21600"/>
              <a:gd name="connsiteY0-2" fmla="*/ 0 h 18944"/>
              <a:gd name="connsiteX1-3" fmla="*/ 21600 w 21600"/>
              <a:gd name="connsiteY1-4" fmla="*/ 0 h 18944"/>
              <a:gd name="connsiteX2-5" fmla="*/ 21600 w 21600"/>
              <a:gd name="connsiteY2-6" fmla="*/ 17322 h 18944"/>
              <a:gd name="connsiteX3-7" fmla="*/ 0 w 21600"/>
              <a:gd name="connsiteY3-8" fmla="*/ 18944 h 18944"/>
              <a:gd name="connsiteX4-9" fmla="*/ 0 w 21600"/>
              <a:gd name="connsiteY4-10" fmla="*/ 0 h 18944"/>
              <a:gd name="connsiteX0-11" fmla="*/ 0 w 21600"/>
              <a:gd name="connsiteY0-12" fmla="*/ 0 h 19350"/>
              <a:gd name="connsiteX1-13" fmla="*/ 21600 w 21600"/>
              <a:gd name="connsiteY1-14" fmla="*/ 0 h 19350"/>
              <a:gd name="connsiteX2-15" fmla="*/ 21600 w 21600"/>
              <a:gd name="connsiteY2-16" fmla="*/ 17322 h 19350"/>
              <a:gd name="connsiteX3-17" fmla="*/ 0 w 21600"/>
              <a:gd name="connsiteY3-18" fmla="*/ 19350 h 19350"/>
              <a:gd name="connsiteX4-19" fmla="*/ 0 w 21600"/>
              <a:gd name="connsiteY4-20" fmla="*/ 0 h 19350"/>
              <a:gd name="connsiteX0-21" fmla="*/ 0 w 21600"/>
              <a:gd name="connsiteY0-22" fmla="*/ 0 h 19350"/>
              <a:gd name="connsiteX1-23" fmla="*/ 21600 w 21600"/>
              <a:gd name="connsiteY1-24" fmla="*/ 0 h 19350"/>
              <a:gd name="connsiteX2-25" fmla="*/ 21600 w 21600"/>
              <a:gd name="connsiteY2-26" fmla="*/ 17322 h 19350"/>
              <a:gd name="connsiteX3-27" fmla="*/ 0 w 21600"/>
              <a:gd name="connsiteY3-28" fmla="*/ 19350 h 19350"/>
              <a:gd name="connsiteX4-29" fmla="*/ 0 w 21600"/>
              <a:gd name="connsiteY4-30" fmla="*/ 0 h 19350"/>
              <a:gd name="connsiteX0-31" fmla="*/ 0 w 21600"/>
              <a:gd name="connsiteY0-32" fmla="*/ 0 h 19350"/>
              <a:gd name="connsiteX1-33" fmla="*/ 21600 w 21600"/>
              <a:gd name="connsiteY1-34" fmla="*/ 0 h 19350"/>
              <a:gd name="connsiteX2-35" fmla="*/ 21600 w 21600"/>
              <a:gd name="connsiteY2-36" fmla="*/ 17322 h 19350"/>
              <a:gd name="connsiteX3-37" fmla="*/ 0 w 21600"/>
              <a:gd name="connsiteY3-38" fmla="*/ 19350 h 19350"/>
              <a:gd name="connsiteX4-39" fmla="*/ 0 w 21600"/>
              <a:gd name="connsiteY4-40" fmla="*/ 0 h 19350"/>
              <a:gd name="connsiteX0-41" fmla="*/ 0 w 21600"/>
              <a:gd name="connsiteY0-42" fmla="*/ 0 h 19350"/>
              <a:gd name="connsiteX1-43" fmla="*/ 21600 w 21600"/>
              <a:gd name="connsiteY1-44" fmla="*/ 0 h 19350"/>
              <a:gd name="connsiteX2-45" fmla="*/ 21600 w 21600"/>
              <a:gd name="connsiteY2-46" fmla="*/ 17322 h 19350"/>
              <a:gd name="connsiteX3-47" fmla="*/ 0 w 21600"/>
              <a:gd name="connsiteY3-48" fmla="*/ 19350 h 19350"/>
              <a:gd name="connsiteX4-49" fmla="*/ 0 w 21600"/>
              <a:gd name="connsiteY4-50" fmla="*/ 0 h 19350"/>
              <a:gd name="connsiteX0-51" fmla="*/ 0 w 21600"/>
              <a:gd name="connsiteY0-52" fmla="*/ 0 h 19691"/>
              <a:gd name="connsiteX1-53" fmla="*/ 21600 w 21600"/>
              <a:gd name="connsiteY1-54" fmla="*/ 0 h 19691"/>
              <a:gd name="connsiteX2-55" fmla="*/ 21600 w 21600"/>
              <a:gd name="connsiteY2-56" fmla="*/ 17322 h 19691"/>
              <a:gd name="connsiteX3-57" fmla="*/ 0 w 21600"/>
              <a:gd name="connsiteY3-58" fmla="*/ 19691 h 19691"/>
              <a:gd name="connsiteX4-59" fmla="*/ 0 w 21600"/>
              <a:gd name="connsiteY4-60" fmla="*/ 0 h 19691"/>
              <a:gd name="connsiteX0-61" fmla="*/ 0 w 21600"/>
              <a:gd name="connsiteY0-62" fmla="*/ 0 h 19691"/>
              <a:gd name="connsiteX1-63" fmla="*/ 21600 w 21600"/>
              <a:gd name="connsiteY1-64" fmla="*/ 0 h 19691"/>
              <a:gd name="connsiteX2-65" fmla="*/ 21600 w 21600"/>
              <a:gd name="connsiteY2-66" fmla="*/ 17322 h 19691"/>
              <a:gd name="connsiteX3-67" fmla="*/ 0 w 21600"/>
              <a:gd name="connsiteY3-68" fmla="*/ 19691 h 19691"/>
              <a:gd name="connsiteX4-69" fmla="*/ 0 w 21600"/>
              <a:gd name="connsiteY4-70" fmla="*/ 0 h 19691"/>
              <a:gd name="connsiteX0-71" fmla="*/ 0 w 21600"/>
              <a:gd name="connsiteY0-72" fmla="*/ 0 h 20032"/>
              <a:gd name="connsiteX1-73" fmla="*/ 21600 w 21600"/>
              <a:gd name="connsiteY1-74" fmla="*/ 0 h 20032"/>
              <a:gd name="connsiteX2-75" fmla="*/ 21600 w 21600"/>
              <a:gd name="connsiteY2-76" fmla="*/ 17322 h 20032"/>
              <a:gd name="connsiteX3-77" fmla="*/ 0 w 21600"/>
              <a:gd name="connsiteY3-78" fmla="*/ 20032 h 20032"/>
              <a:gd name="connsiteX4-79" fmla="*/ 0 w 21600"/>
              <a:gd name="connsiteY4-80" fmla="*/ 0 h 20032"/>
              <a:gd name="connsiteX0-81" fmla="*/ 0 w 21600"/>
              <a:gd name="connsiteY0-82" fmla="*/ 0 h 20032"/>
              <a:gd name="connsiteX1-83" fmla="*/ 21600 w 21600"/>
              <a:gd name="connsiteY1-84" fmla="*/ 0 h 20032"/>
              <a:gd name="connsiteX2-85" fmla="*/ 21600 w 21600"/>
              <a:gd name="connsiteY2-86" fmla="*/ 17322 h 20032"/>
              <a:gd name="connsiteX3-87" fmla="*/ 0 w 21600"/>
              <a:gd name="connsiteY3-88" fmla="*/ 20032 h 20032"/>
              <a:gd name="connsiteX4-89" fmla="*/ 0 w 21600"/>
              <a:gd name="connsiteY4-90" fmla="*/ 0 h 20032"/>
              <a:gd name="connsiteX0-91" fmla="*/ 0 w 21600"/>
              <a:gd name="connsiteY0-92" fmla="*/ 0 h 20032"/>
              <a:gd name="connsiteX1-93" fmla="*/ 21600 w 21600"/>
              <a:gd name="connsiteY1-94" fmla="*/ 0 h 20032"/>
              <a:gd name="connsiteX2-95" fmla="*/ 21600 w 21600"/>
              <a:gd name="connsiteY2-96" fmla="*/ 17322 h 20032"/>
              <a:gd name="connsiteX3-97" fmla="*/ 0 w 21600"/>
              <a:gd name="connsiteY3-98" fmla="*/ 20032 h 20032"/>
              <a:gd name="connsiteX4-99" fmla="*/ 0 w 21600"/>
              <a:gd name="connsiteY4-100" fmla="*/ 0 h 20032"/>
              <a:gd name="connsiteX0-101" fmla="*/ 0 w 21600"/>
              <a:gd name="connsiteY0-102" fmla="*/ 0 h 20032"/>
              <a:gd name="connsiteX1-103" fmla="*/ 21600 w 21600"/>
              <a:gd name="connsiteY1-104" fmla="*/ 0 h 20032"/>
              <a:gd name="connsiteX2-105" fmla="*/ 21600 w 21600"/>
              <a:gd name="connsiteY2-106" fmla="*/ 17322 h 20032"/>
              <a:gd name="connsiteX3-107" fmla="*/ 0 w 21600"/>
              <a:gd name="connsiteY3-108" fmla="*/ 20032 h 20032"/>
              <a:gd name="connsiteX4-109" fmla="*/ 0 w 21600"/>
              <a:gd name="connsiteY4-110" fmla="*/ 0 h 20032"/>
              <a:gd name="connsiteX0-111" fmla="*/ 0 w 21600"/>
              <a:gd name="connsiteY0-112" fmla="*/ 0 h 20032"/>
              <a:gd name="connsiteX1-113" fmla="*/ 21600 w 21600"/>
              <a:gd name="connsiteY1-114" fmla="*/ 0 h 20032"/>
              <a:gd name="connsiteX2-115" fmla="*/ 21600 w 21600"/>
              <a:gd name="connsiteY2-116" fmla="*/ 17322 h 20032"/>
              <a:gd name="connsiteX3-117" fmla="*/ 0 w 21600"/>
              <a:gd name="connsiteY3-118" fmla="*/ 20032 h 20032"/>
              <a:gd name="connsiteX4-119" fmla="*/ 0 w 21600"/>
              <a:gd name="connsiteY4-120" fmla="*/ 0 h 200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anose="020B0503020204020204" pitchFamily="34" charset="0"/>
        </a:defRPr>
      </a:lvl9pPr>
    </p:titleStyle>
    <p:bodyStyle>
      <a:lvl1pPr marL="319405" indent="-319405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anose="05020102010507070707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555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anose="05020102010507070707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655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anose="05020102010507070707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225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350" indent="-22860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535" indent="-18288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830" indent="-182880" algn="l" rtl="0" eaLnBrk="1" latinLnBrk="0" hangingPunct="1">
        <a:spcBef>
          <a:spcPct val="20000"/>
        </a:spcBef>
        <a:buClr>
          <a:schemeClr val="tx2"/>
        </a:buClr>
        <a:buFont typeface="Wingdings 2" panose="05020102010507070707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maxdesign/css-cascade-165815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ss.maxdesign.com.au/selectutorial/advanced_conflict.htm" TargetMode="External"/><Relationship Id="rId2" Type="http://schemas.openxmlformats.org/officeDocument/2006/relationships/hyperlink" Target="http://www.smashingmagazine.com/2007/07/27/css-specificity-things-you-should-know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9800"/>
            <a:ext cx="8229600" cy="1524000"/>
          </a:xfrm>
        </p:spPr>
        <p:txBody>
          <a:bodyPr/>
          <a:lstStyle/>
          <a:p>
            <a:r>
              <a:rPr lang="zh-CN" altLang="en-US" dirty="0"/>
              <a:t>层叠样式表</a:t>
            </a:r>
            <a:r>
              <a:rPr lang="en-US" dirty="0"/>
              <a:t>(CSS)</a:t>
            </a:r>
          </a:p>
        </p:txBody>
      </p:sp>
      <p:pic>
        <p:nvPicPr>
          <p:cNvPr id="80898" name="Picture 2" descr="http://www.dlocc.com/articles/wp-content/uploads/2009/12/css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3367">
            <a:off x="6461331" y="560673"/>
            <a:ext cx="1338789" cy="1338790"/>
          </a:xfrm>
          <a:prstGeom prst="rect">
            <a:avLst/>
          </a:prstGeom>
          <a:noFill/>
        </p:spPr>
      </p:pic>
      <p:pic>
        <p:nvPicPr>
          <p:cNvPr id="80900" name="Picture 4" descr="http://www.iconspedia.com/uploads/123811726718472634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391">
            <a:off x="2702318" y="385160"/>
            <a:ext cx="1748902" cy="1748902"/>
          </a:xfrm>
          <a:prstGeom prst="rect">
            <a:avLst/>
          </a:prstGeom>
          <a:noFill/>
        </p:spPr>
      </p:pic>
      <p:pic>
        <p:nvPicPr>
          <p:cNvPr id="80902" name="Picture 6" descr="http://www.cssnewbie.com/wp-content/uploads/2008/02/css-exampl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9" y="4724400"/>
            <a:ext cx="3657600" cy="163677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CSS styles are inherited and some not</a:t>
            </a:r>
          </a:p>
          <a:p>
            <a:pPr lvl="1"/>
            <a:r>
              <a:rPr lang="en-US" dirty="0"/>
              <a:t>Text-related and list-related properties are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line-height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text-align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list-style</a:t>
            </a:r>
            <a:r>
              <a:rPr lang="en-US" dirty="0"/>
              <a:t>, etc</a:t>
            </a:r>
          </a:p>
          <a:p>
            <a:pPr lvl="1"/>
            <a:r>
              <a:rPr lang="en-US" dirty="0"/>
              <a:t>Box-related and positioning styles are not inherited -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margin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padding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en-US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sz="2800" dirty="0"/>
              <a:t>, etc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&lt;a&gt;</a:t>
            </a:r>
            <a:r>
              <a:rPr lang="en-US" dirty="0"/>
              <a:t> elements do not inherit color and text-decoration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Style Sheets Syntax</a:t>
            </a:r>
            <a:endParaRPr lang="bg-BG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err="1"/>
              <a:t>Stylesheets</a:t>
            </a:r>
            <a:r>
              <a:rPr lang="en-US" sz="3000" dirty="0"/>
              <a:t> consist of rules, selectors, declarations, properties and values</a:t>
            </a:r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endParaRPr lang="en-US" sz="3000" dirty="0"/>
          </a:p>
          <a:p>
            <a:pPr>
              <a:defRPr/>
            </a:pPr>
            <a:r>
              <a:rPr lang="en-US" sz="3000" dirty="0"/>
              <a:t>Selectors are separated by commas</a:t>
            </a:r>
          </a:p>
          <a:p>
            <a:pPr>
              <a:defRPr/>
            </a:pPr>
            <a:r>
              <a:rPr lang="en-US" sz="3000" dirty="0"/>
              <a:t>Declarations are separated by semicolons</a:t>
            </a:r>
          </a:p>
          <a:p>
            <a:pPr>
              <a:defRPr/>
            </a:pPr>
            <a:r>
              <a:rPr lang="en-US" sz="3000" dirty="0"/>
              <a:t>Properties and values are separated by colons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11</a:t>
            </a:fld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85800" y="6019800"/>
            <a:ext cx="7772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h1,h2,h3 { color: green; font-weight: bold; 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0" y="2286000"/>
            <a:ext cx="4381500" cy="1143000"/>
          </a:xfrm>
          <a:prstGeom prst="roundRect">
            <a:avLst>
              <a:gd name="adj" fmla="val 8862"/>
            </a:avLst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0" y="3485346"/>
            <a:ext cx="411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http://css.maxdesign.com.au/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determine which element the rule applies to: </a:t>
            </a:r>
          </a:p>
          <a:p>
            <a:pPr lvl="1">
              <a:defRPr/>
            </a:pPr>
            <a:r>
              <a:rPr lang="en-US" dirty="0"/>
              <a:t>All elements of specific type (tag)</a:t>
            </a:r>
          </a:p>
          <a:p>
            <a:pPr lvl="1">
              <a:defRPr/>
            </a:pPr>
            <a:r>
              <a:rPr lang="en-US" dirty="0"/>
              <a:t>Those that mach a specific attribute (id, class)</a:t>
            </a:r>
          </a:p>
          <a:p>
            <a:pPr lvl="1">
              <a:defRPr/>
            </a:pPr>
            <a:r>
              <a:rPr lang="en-US" dirty="0"/>
              <a:t>Elements may be matched depending on how they are nested in the document tree (HTML)</a:t>
            </a:r>
          </a:p>
          <a:p>
            <a:pPr>
              <a:defRPr/>
            </a:pPr>
            <a:r>
              <a:rPr lang="en-US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5334000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.header a { color: green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5969913"/>
            <a:ext cx="76327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#menu&gt;li { padding-top: 8px 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(2)</a:t>
            </a:r>
            <a:endParaRPr lang="bg-BG" dirty="0"/>
          </a:p>
        </p:txBody>
      </p:sp>
      <p:sp>
        <p:nvSpPr>
          <p:cNvPr id="1002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8200"/>
            <a:ext cx="843915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Three primary kinds of selectors:</a:t>
            </a:r>
          </a:p>
          <a:p>
            <a:pPr lvl="1">
              <a:lnSpc>
                <a:spcPts val="3700"/>
              </a:lnSpc>
              <a:spcBef>
                <a:spcPts val="0"/>
              </a:spcBef>
              <a:defRPr/>
            </a:pPr>
            <a:r>
              <a:rPr lang="en-US" sz="2600" dirty="0"/>
              <a:t>By tag (type selector):</a:t>
            </a:r>
            <a:br>
              <a:rPr lang="en-US" sz="2600" dirty="0"/>
            </a:br>
            <a:endParaRPr lang="en-US" sz="2600" dirty="0">
              <a:latin typeface="Courier New" panose="02070309020205020404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id:</a:t>
            </a:r>
            <a:br>
              <a:rPr lang="en-US" sz="2600" dirty="0"/>
            </a:br>
            <a:endParaRPr lang="en-US" sz="2600" noProof="1">
              <a:latin typeface="Courier New" panose="02070309020205020404" pitchFamily="49" charset="0"/>
            </a:endParaRP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600" dirty="0"/>
              <a:t>By element class name (only for HTML): </a:t>
            </a:r>
            <a:br>
              <a:rPr lang="en-US" sz="2600" dirty="0"/>
            </a:br>
            <a:endParaRPr lang="en-US" sz="2600" dirty="0">
              <a:latin typeface="Courier New" panose="02070309020205020404" pitchFamily="49" charset="0"/>
            </a:endParaRPr>
          </a:p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sz="2800" dirty="0"/>
              <a:t>Selectors can be combined with commas:</a:t>
            </a:r>
          </a:p>
          <a:p>
            <a:pPr>
              <a:lnSpc>
                <a:spcPts val="3700"/>
              </a:lnSpc>
              <a:spcBef>
                <a:spcPts val="300"/>
              </a:spcBef>
              <a:buFontTx/>
              <a:buNone/>
              <a:defRPr/>
            </a:pPr>
            <a:r>
              <a:rPr lang="en-US" sz="2800" dirty="0"/>
              <a:t>	</a:t>
            </a:r>
            <a:br>
              <a:rPr lang="en-US" sz="2800" dirty="0"/>
            </a:br>
            <a:r>
              <a:rPr lang="en-US" sz="2800" dirty="0"/>
              <a:t>This will match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-US" sz="2800" dirty="0"/>
              <a:t> tags,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800" dirty="0"/>
              <a:t>, and element with id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top-link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13</a:t>
            </a:fld>
            <a:endParaRPr 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19812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h1 { font-family: verdana,sans-serif; }</a:t>
            </a:r>
          </a:p>
        </p:txBody>
      </p:sp>
      <p:sp>
        <p:nvSpPr>
          <p:cNvPr id="1002501" name="Rectangle 5"/>
          <p:cNvSpPr>
            <a:spLocks noChangeArrowheads="1"/>
          </p:cNvSpPr>
          <p:nvPr/>
        </p:nvSpPr>
        <p:spPr bwMode="auto">
          <a:xfrm>
            <a:off x="900113" y="30480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#element_id { color: #ff0000; }</a:t>
            </a:r>
          </a:p>
        </p:txBody>
      </p:sp>
      <p:sp>
        <p:nvSpPr>
          <p:cNvPr id="1002502" name="Rectangle 6"/>
          <p:cNvSpPr>
            <a:spLocks noChangeArrowheads="1"/>
          </p:cNvSpPr>
          <p:nvPr/>
        </p:nvSpPr>
        <p:spPr bwMode="auto">
          <a:xfrm>
            <a:off x="900113" y="4114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.myClass {border: 1px solid red}</a:t>
            </a:r>
          </a:p>
        </p:txBody>
      </p:sp>
      <p:sp>
        <p:nvSpPr>
          <p:cNvPr id="1002503" name="Rectangle 7"/>
          <p:cNvSpPr>
            <a:spLocks noChangeArrowheads="1"/>
          </p:cNvSpPr>
          <p:nvPr/>
        </p:nvSpPr>
        <p:spPr bwMode="auto">
          <a:xfrm>
            <a:off x="900113" y="5131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h1, .link, #top-link {font-weight: bold}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Pseudo-classes define state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:hover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:visited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:active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dirty="0"/>
              <a:t>Pseudo-elements define element "parts" or are used to generate content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:first-line</a:t>
            </a:r>
            <a:r>
              <a:rPr lang="en-US" dirty="0"/>
              <a:t> 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:before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:after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344650"/>
            <a:ext cx="76327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a:hover { color: red;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p:first-line {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.title:before { content: "»";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.title:after { content: "«"; 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(4)</a:t>
            </a:r>
            <a:endParaRPr lang="bg-BG" dirty="0"/>
          </a:p>
        </p:txBody>
      </p:sp>
      <p:sp>
        <p:nvSpPr>
          <p:cNvPr id="1005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1"/>
            <a:ext cx="8496300" cy="5678488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/>
              <a:t>Match relative to element placement:</a:t>
            </a:r>
          </a:p>
          <a:p>
            <a:pPr>
              <a:lnSpc>
                <a:spcPct val="85000"/>
              </a:lnSpc>
              <a:spcBef>
                <a:spcPts val="2400"/>
              </a:spcBef>
              <a:buFontTx/>
              <a:buNone/>
              <a:defRPr/>
            </a:pPr>
            <a:br>
              <a:rPr lang="en-US" sz="3000" dirty="0"/>
            </a:br>
            <a:r>
              <a:rPr lang="en-US" sz="3000" dirty="0"/>
              <a:t>This will match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&lt;a&gt;</a:t>
            </a:r>
            <a:r>
              <a:rPr lang="en-US" sz="3000" dirty="0"/>
              <a:t> tags that are inside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endParaRPr lang="en-US" sz="3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000" dirty="0"/>
              <a:t> – universal selector (avoid or use with care!):</a:t>
            </a:r>
          </a:p>
          <a:p>
            <a:pPr>
              <a:lnSpc>
                <a:spcPct val="85000"/>
              </a:lnSpc>
              <a:spcBef>
                <a:spcPts val="3000"/>
              </a:spcBef>
              <a:spcAft>
                <a:spcPts val="0"/>
              </a:spcAft>
              <a:buFontTx/>
              <a:buNone/>
              <a:defRPr/>
            </a:pPr>
            <a:br>
              <a:rPr lang="en-US" sz="3000" dirty="0">
                <a:latin typeface="Courier New" panose="02070309020205020404" pitchFamily="49" charset="0"/>
              </a:rPr>
            </a:br>
            <a:r>
              <a:rPr lang="en-US" sz="3000" dirty="0"/>
              <a:t>This will match all descendants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sz="3000" dirty="0"/>
              <a:t> element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000" dirty="0"/>
              <a:t> selector – used to match “next sibling”:</a:t>
            </a:r>
          </a:p>
          <a:p>
            <a:pPr>
              <a:lnSpc>
                <a:spcPct val="85000"/>
              </a:lnSpc>
              <a:spcBef>
                <a:spcPct val="50000"/>
              </a:spcBef>
              <a:buFontTx/>
              <a:buNone/>
              <a:defRPr/>
            </a:pPr>
            <a:endParaRPr lang="en-US" sz="3000" dirty="0"/>
          </a:p>
          <a:p>
            <a:pPr>
              <a:lnSpc>
                <a:spcPct val="85000"/>
              </a:lnSpc>
              <a:buFontTx/>
              <a:buNone/>
              <a:defRPr/>
            </a:pPr>
            <a:r>
              <a:rPr lang="en-US" sz="3000" dirty="0"/>
              <a:t>	This will match all siblings with class name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3000" dirty="0"/>
              <a:t> that appear immediately after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/>
              <a:t> tag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15</a:t>
            </a:fld>
            <a:endParaRPr lang="en-US" dirty="0"/>
          </a:p>
        </p:txBody>
      </p:sp>
      <p:sp>
        <p:nvSpPr>
          <p:cNvPr id="1005572" name="Rectangle 4"/>
          <p:cNvSpPr>
            <a:spLocks noChangeArrowheads="1"/>
          </p:cNvSpPr>
          <p:nvPr/>
        </p:nvSpPr>
        <p:spPr bwMode="auto">
          <a:xfrm>
            <a:off x="900113" y="15503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 a {text-decoration: underline}</a:t>
            </a:r>
          </a:p>
        </p:txBody>
      </p:sp>
      <p:sp>
        <p:nvSpPr>
          <p:cNvPr id="1005573" name="Rectangle 5"/>
          <p:cNvSpPr>
            <a:spLocks noChangeArrowheads="1"/>
          </p:cNvSpPr>
          <p:nvPr/>
        </p:nvSpPr>
        <p:spPr bwMode="auto">
          <a:xfrm>
            <a:off x="900113" y="3352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 * {color: black}</a:t>
            </a:r>
          </a:p>
        </p:txBody>
      </p:sp>
      <p:sp>
        <p:nvSpPr>
          <p:cNvPr id="1005574" name="Rectangle 6"/>
          <p:cNvSpPr>
            <a:spLocks noChangeArrowheads="1"/>
          </p:cNvSpPr>
          <p:nvPr/>
        </p:nvSpPr>
        <p:spPr bwMode="auto">
          <a:xfrm>
            <a:off x="900113" y="52079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 + .link {float:right}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Selectors (5)</a:t>
            </a:r>
            <a:endParaRPr lang="bg-BG" dirty="0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/>
              <a:t> selector – matches direct child nodes:</a:t>
            </a:r>
            <a:br>
              <a:rPr lang="en-US" sz="2800" dirty="0">
                <a:latin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sz="2800" dirty="0"/>
              <a:t>	This will match all elements with class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/>
              <a:t>, direct children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/>
              <a:t> tag</a:t>
            </a:r>
          </a:p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n-US" sz="2800" dirty="0"/>
              <a:t>– matches tag attributes by regular expression:</a:t>
            </a:r>
          </a:p>
          <a:p>
            <a:pPr>
              <a:spcBef>
                <a:spcPts val="1200"/>
              </a:spcBef>
              <a:buFontTx/>
              <a:buNone/>
              <a:defRPr/>
            </a:pPr>
            <a:br>
              <a:rPr lang="en-US" sz="2800" dirty="0"/>
            </a:br>
            <a:r>
              <a:rPr lang="en-US" sz="2800" dirty="0"/>
              <a:t>This will match all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&lt;img&gt;</a:t>
            </a:r>
            <a:r>
              <a:rPr lang="en-US" sz="2800" dirty="0"/>
              <a:t> tags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alt</a:t>
            </a:r>
            <a:r>
              <a:rPr lang="en-US" sz="2800" dirty="0"/>
              <a:t> attribute containing the word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logo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.class1.class2 </a:t>
            </a:r>
            <a:r>
              <a:rPr lang="en-US" sz="2800" dirty="0"/>
              <a:t>(no space) - matches elements with both (all) classes applied at the same time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16</a:t>
            </a:fld>
            <a:endParaRPr lang="en-US" dirty="0"/>
          </a:p>
        </p:txBody>
      </p:sp>
      <p:sp>
        <p:nvSpPr>
          <p:cNvPr id="1008644" name="Rectangle 4"/>
          <p:cNvSpPr>
            <a:spLocks noChangeArrowheads="1"/>
          </p:cNvSpPr>
          <p:nvPr/>
        </p:nvSpPr>
        <p:spPr bwMode="auto">
          <a:xfrm>
            <a:off x="889000" y="14741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 &gt; .error {font-size: 8px}</a:t>
            </a:r>
          </a:p>
        </p:txBody>
      </p:sp>
      <p:sp>
        <p:nvSpPr>
          <p:cNvPr id="1008645" name="Rectangle 5"/>
          <p:cNvSpPr>
            <a:spLocks noChangeArrowheads="1"/>
          </p:cNvSpPr>
          <p:nvPr/>
        </p:nvSpPr>
        <p:spPr bwMode="auto">
          <a:xfrm>
            <a:off x="900113" y="36576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img[alt~=logo] {border: none}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Values in the CSS Rules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Colors are set in RGB format (decimal or hex):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#a0a6aa =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rgb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(160, 166, 170)</a:t>
            </a:r>
            <a:endParaRPr lang="en-US" sz="28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Predefined color aliases exist: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black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blue</a:t>
            </a:r>
            <a:r>
              <a:rPr lang="en-US" sz="2800" dirty="0"/>
              <a:t>, etc.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Numeric values are specified in: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Pixels, </a:t>
            </a:r>
            <a:r>
              <a:rPr lang="en-US" sz="2800" dirty="0" err="1"/>
              <a:t>ems</a:t>
            </a:r>
            <a:r>
              <a:rPr lang="en-US" sz="2800" dirty="0"/>
              <a:t>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12px</a:t>
            </a:r>
            <a:r>
              <a:rPr lang="en-US" sz="2800" dirty="0"/>
              <a:t> 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1.4em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Points, inches, centimeters, millimeters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E.g.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10pt</a:t>
            </a:r>
            <a:r>
              <a:rPr lang="en-US" sz="2600" dirty="0"/>
              <a:t> 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1in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1cm</a:t>
            </a:r>
            <a:r>
              <a:rPr lang="en-US" sz="2600" dirty="0"/>
              <a:t>,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1mm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Percentages,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50%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600" dirty="0"/>
              <a:t>Percentage of what?...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Zero can be used with no unit: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border: 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Default Browser Styles</a:t>
            </a:r>
            <a:endParaRPr lang="bg-BG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Browsers have default CSS styles</a:t>
            </a:r>
          </a:p>
          <a:p>
            <a:pPr lvl="1">
              <a:defRPr/>
            </a:pPr>
            <a:r>
              <a:rPr lang="en-US" dirty="0"/>
              <a:t>Used when there is no CSS information or any other style information in the document</a:t>
            </a:r>
          </a:p>
          <a:p>
            <a:pPr>
              <a:defRPr/>
            </a:pPr>
            <a:r>
              <a:rPr lang="en-US" dirty="0"/>
              <a:t>Caution: default styles differ in browsers</a:t>
            </a:r>
          </a:p>
          <a:p>
            <a:pPr lvl="1">
              <a:defRPr/>
            </a:pPr>
            <a:r>
              <a:rPr lang="en-US" dirty="0"/>
              <a:t>E.g. margins, </a:t>
            </a:r>
            <a:r>
              <a:rPr lang="en-US" dirty="0" err="1"/>
              <a:t>paddings</a:t>
            </a:r>
            <a:r>
              <a:rPr lang="en-US" dirty="0"/>
              <a:t> and font sizes differ most often and usually developers reset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7507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{ margin: 0; padding: 0;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5638800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body, h1, p, ul, li { margin: 0; padding: 0; 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pPr>
              <a:defRPr/>
            </a:pPr>
            <a:r>
              <a:rPr lang="en-US" dirty="0"/>
              <a:t>Linking HTML and CSS</a:t>
            </a:r>
            <a:endParaRPr lang="bg-BG" dirty="0"/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(content) and CSS (presentation) can be linked in three ways: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/>
              <a:t>: the CSS rules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n-US" dirty="0"/>
              <a:t> attribute</a:t>
            </a:r>
          </a:p>
          <a:p>
            <a:pPr lvl="2">
              <a:defRPr/>
            </a:pPr>
            <a:r>
              <a:rPr lang="en-US" dirty="0"/>
              <a:t>No selectors are needed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Embedded</a:t>
            </a:r>
            <a:r>
              <a:rPr lang="en-US" dirty="0"/>
              <a:t>: in the &lt;head&gt;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&lt;style&gt;</a:t>
            </a:r>
            <a:r>
              <a:rPr lang="en-US" dirty="0"/>
              <a:t> tag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/>
              <a:t>: CSS rules in separate file (best)</a:t>
            </a:r>
          </a:p>
          <a:p>
            <a:pPr lvl="2">
              <a:defRPr/>
            </a:pPr>
            <a:r>
              <a:rPr lang="en-US" dirty="0"/>
              <a:t>Usually a file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.css</a:t>
            </a:r>
            <a:r>
              <a:rPr lang="en-US" dirty="0"/>
              <a:t> extension</a:t>
            </a:r>
          </a:p>
          <a:p>
            <a:pPr lvl="2">
              <a:defRPr/>
            </a:pPr>
            <a:r>
              <a:rPr lang="en-US" dirty="0"/>
              <a:t>Linked via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&lt;link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rel="stylesheet"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href=…&gt;</a:t>
            </a:r>
            <a:r>
              <a:rPr lang="en-US" sz="2600" dirty="0"/>
              <a:t> </a:t>
            </a:r>
            <a:r>
              <a:rPr lang="en-US" dirty="0"/>
              <a:t>tag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@import</a:t>
            </a:r>
            <a:r>
              <a:rPr lang="en-US" dirty="0"/>
              <a:t> directive in embedded CSS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What is CSS?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Styling with Cascading Stylesheets (CSS)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Selectors and style definitions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Linking HTML and CSS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Fonts, Backgrounds, Borders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The Box Model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Alignment, Z-Index, Margin, Padding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Positioning and Floating Elements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Visibility, Display, Overflow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CSS Development Tools</a:t>
            </a:r>
          </a:p>
          <a:p>
            <a:pPr marL="541655" indent="-541655" defTabSz="-635"/>
            <a:endParaRPr lang="en-US" dirty="0">
              <a:solidFill>
                <a:srgbClr val="FAF7C8"/>
              </a:solidFill>
            </a:endParaRPr>
          </a:p>
          <a:p>
            <a:endParaRPr lang="en-US" dirty="0">
              <a:solidFill>
                <a:srgbClr val="FAF7C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Linking HTML and CSS (2)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external files is highly recommended</a:t>
            </a:r>
          </a:p>
          <a:p>
            <a:pPr lvl="1">
              <a:defRPr/>
            </a:pPr>
            <a:r>
              <a:rPr lang="en-US" dirty="0"/>
              <a:t>Simplifies the HTML document </a:t>
            </a:r>
          </a:p>
          <a:p>
            <a:pPr lvl="1">
              <a:defRPr/>
            </a:pPr>
            <a:r>
              <a:rPr lang="en-US" dirty="0"/>
              <a:t>Improves page load speed as the CSS file is cached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21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22</a:t>
            </a:fld>
            <a:endParaRPr lang="en-US" dirty="0"/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755651" y="1554063"/>
            <a:ext cx="770255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Transitional//EN" "http://www.w3.org/TR/xhtml1/ DTD/xhtml1-transitional.dtd"&gt;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 xmlns="http://www.w3.org/1999/xhtml"&gt;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&lt;title&gt;Inline Styles&lt;/title&gt;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&lt;p&gt;Here is some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&lt;!--Separate multiple styles with a semicolon--&gt;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style="font-size: 20pt"&gt;Here is some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more text&lt;/p&gt;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style="font-size: 20pt;color: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#0000FF" &gt;Even more text&lt;/p&gt;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84453" y="1000780"/>
            <a:ext cx="289694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inline-styles.html</a:t>
            </a:r>
          </a:p>
        </p:txBody>
      </p:sp>
      <p:pic>
        <p:nvPicPr>
          <p:cNvPr id="6" name="Picture 5" descr="INL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58070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Cascade (Precedence)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browser, user and author </a:t>
            </a:r>
            <a:r>
              <a:rPr lang="en-US" dirty="0" err="1"/>
              <a:t>stylesheets</a:t>
            </a:r>
            <a:r>
              <a:rPr lang="en-US" dirty="0"/>
              <a:t> with "normal" and "important" declarations</a:t>
            </a:r>
          </a:p>
          <a:p>
            <a:pPr lvl="1">
              <a:defRPr/>
            </a:pPr>
            <a:r>
              <a:rPr lang="en-US" dirty="0"/>
              <a:t>Browser styles (least priority)</a:t>
            </a:r>
          </a:p>
          <a:p>
            <a:pPr lvl="1">
              <a:defRPr/>
            </a:pPr>
            <a:r>
              <a:rPr lang="en-US" dirty="0"/>
              <a:t>Normal user styles</a:t>
            </a:r>
          </a:p>
          <a:p>
            <a:pPr lvl="1">
              <a:defRPr/>
            </a:pPr>
            <a:r>
              <a:rPr lang="en-US" dirty="0"/>
              <a:t>Normal author styles (external, in head, inline)</a:t>
            </a:r>
          </a:p>
          <a:p>
            <a:pPr lvl="1">
              <a:defRPr/>
            </a:pPr>
            <a:r>
              <a:rPr lang="en-US" dirty="0"/>
              <a:t>Important author styles</a:t>
            </a:r>
          </a:p>
          <a:p>
            <a:pPr lvl="1">
              <a:defRPr/>
            </a:pPr>
            <a:r>
              <a:rPr lang="en-US" dirty="0"/>
              <a:t>Important user styles (max priority)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5436513"/>
            <a:ext cx="7416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{ color: red !important ; }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999946"/>
            <a:ext cx="80772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http://www.slideshare.net/maxdesign/css-cascade-1658158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Specificity</a:t>
            </a:r>
            <a:endParaRPr lang="bg-BG" dirty="0"/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specificity is used to determine the precedence of CSS style declarations with the same origin. Selectors are what matters</a:t>
            </a:r>
          </a:p>
          <a:p>
            <a:pPr lvl="1">
              <a:defRPr/>
            </a:pPr>
            <a:r>
              <a:rPr lang="en-US" dirty="0"/>
              <a:t>Simple calculation: #id = 100, .class = 10, :pseudo = 10, [</a:t>
            </a:r>
            <a:r>
              <a:rPr lang="en-US" dirty="0" err="1"/>
              <a:t>attr</a:t>
            </a:r>
            <a:r>
              <a:rPr lang="en-US" dirty="0"/>
              <a:t>] = 10, tag = 1, * = 0</a:t>
            </a:r>
          </a:p>
          <a:p>
            <a:pPr lvl="1">
              <a:defRPr/>
            </a:pPr>
            <a:r>
              <a:rPr lang="en-US" dirty="0"/>
              <a:t>Same number of points? Order matters.</a:t>
            </a:r>
          </a:p>
          <a:p>
            <a:pPr lvl="1">
              <a:defRPr/>
            </a:pPr>
            <a:r>
              <a:rPr lang="en-US" dirty="0"/>
              <a:t>See also:</a:t>
            </a:r>
          </a:p>
          <a:p>
            <a:pPr lvl="1">
              <a:defRPr/>
            </a:pPr>
            <a:r>
              <a:rPr lang="en-US" sz="2000" dirty="0">
                <a:hlinkClick r:id="rId2"/>
              </a:rPr>
              <a:t>http://www.smashingmagazine.com/2007/07/27/css-specificity-things-you-should-know/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US" sz="2000" dirty="0">
                <a:hlinkClick r:id="rId3"/>
              </a:rPr>
              <a:t>http://css.maxdesign.com.au/selectutorial/advanced_conflict.htm</a:t>
            </a:r>
            <a:endParaRPr lang="en-US" sz="2000" dirty="0"/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Embedded Styles</a:t>
            </a:r>
            <a:endParaRPr lang="bg-BG"/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Embedded in the HTML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&lt;style&gt;</a:t>
            </a:r>
            <a:r>
              <a:rPr lang="en-US" dirty="0"/>
              <a:t> tag:</a:t>
            </a:r>
            <a:br>
              <a:rPr lang="en-US" dirty="0"/>
            </a:br>
            <a:r>
              <a:rPr lang="en-US" noProof="1"/>
              <a:t>	</a:t>
            </a:r>
            <a:endParaRPr lang="en-US" sz="2900" noProof="1">
              <a:latin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&lt;style&gt;</a:t>
            </a:r>
            <a:r>
              <a:rPr lang="en-US" dirty="0"/>
              <a:t> tag is placed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lang="en-US" dirty="0"/>
              <a:t> section of the document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/>
              <a:t> attribute specifies the MIME type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MIME describes the format of the content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Other MIME types include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text/html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image/gif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text/javascript</a:t>
            </a:r>
            <a:r>
              <a:rPr lang="en-US" dirty="0"/>
              <a:t> …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/>
              <a:t>Used for document-specific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25</a:t>
            </a:fld>
            <a:endParaRPr lang="en-US" dirty="0"/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827088" y="1600200"/>
            <a:ext cx="7416800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&lt;style type="text/css"&gt;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26</a:t>
            </a:fld>
            <a:endParaRPr lang="en-US" dirty="0"/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684213" y="1482328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Transitional//EN"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&lt;title&gt;Style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em {background-color:#8000FF; color:white}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h1 {font-family:Arial, sans-serif}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  {font-size:18pt}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.blue {color:blue}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&lt;/style&gt;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609600" y="914400"/>
            <a:ext cx="4572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embedded-stylesheets.html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27</a:t>
            </a:fld>
            <a:endParaRPr lang="en-US" dirty="0"/>
          </a:p>
        </p:txBody>
      </p:sp>
      <p:sp>
        <p:nvSpPr>
          <p:cNvPr id="1051651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 class="blue"&gt;A Heading&lt;/h1&gt;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&lt;p&gt;Here is some text. Here is some text. Here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is some text. Here is some text. Here is some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text.&lt;/p&gt;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&lt;h1&gt;Another Heading&lt;/h1&gt;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class="blue"&gt;Here is some more text.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Here is some more text.&lt;/p&gt;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&lt;p class="blue"&gt;Here is some &lt;em&gt;more&lt;/em&gt;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text. Here is some more text.&lt;/p&gt;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Embedded Styles: Example (3)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28</a:t>
            </a:fld>
            <a:endParaRPr lang="en-US" dirty="0"/>
          </a:p>
        </p:txBody>
      </p:sp>
      <p:pic>
        <p:nvPicPr>
          <p:cNvPr id="4" name="Picture 3" descr="DECLAR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76400"/>
            <a:ext cx="6551612" cy="47259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External linking</a:t>
            </a:r>
          </a:p>
          <a:p>
            <a:pPr lvl="1">
              <a:defRPr/>
            </a:pPr>
            <a:r>
              <a:rPr lang="en-US" sz="2800" dirty="0"/>
              <a:t>Separate pages can all use a shared style sheet</a:t>
            </a:r>
          </a:p>
          <a:p>
            <a:pPr lvl="1">
              <a:defRPr/>
            </a:pPr>
            <a:r>
              <a:rPr lang="en-US" sz="2800" dirty="0"/>
              <a:t>Only modify a single file to change the styles across your entire Web site </a:t>
            </a:r>
            <a:r>
              <a:rPr lang="en-US" sz="2000" dirty="0"/>
              <a:t>(see </a:t>
            </a:r>
            <a:r>
              <a:rPr lang="en-US" sz="2000" dirty="0">
                <a:hlinkClick r:id="rId2"/>
              </a:rPr>
              <a:t>http://www.csszengarden.com/</a:t>
            </a:r>
            <a:r>
              <a:rPr lang="en-US" sz="2000" dirty="0"/>
              <a:t>)</a:t>
            </a:r>
            <a:endParaRPr lang="en-US" sz="2800" dirty="0"/>
          </a:p>
          <a:p>
            <a:pPr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3000" dirty="0"/>
              <a:t> tag (with a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sz="3000" dirty="0"/>
              <a:t> attribute)</a:t>
            </a:r>
          </a:p>
          <a:p>
            <a:pPr lvl="1">
              <a:defRPr/>
            </a:pPr>
            <a:r>
              <a:rPr lang="en-US" sz="2800" dirty="0"/>
              <a:t>Specifies a relationship between current document and another document</a:t>
            </a:r>
          </a:p>
          <a:p>
            <a:pPr lvl="1">
              <a:buFontTx/>
              <a:buNone/>
              <a:defRPr/>
            </a:pPr>
            <a:endParaRPr lang="en-US" sz="2800" dirty="0">
              <a:latin typeface="Courier New" panose="02070309020205020404" pitchFamily="49" charset="0"/>
            </a:endParaRPr>
          </a:p>
          <a:p>
            <a:pPr lvl="1">
              <a:spcBef>
                <a:spcPts val="24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dirty="0"/>
              <a:t> elements should 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29</a:t>
            </a:fld>
            <a:endParaRPr lang="en-US" dirty="0"/>
          </a:p>
        </p:txBody>
      </p:sp>
      <p:sp>
        <p:nvSpPr>
          <p:cNvPr id="993284" name="Rectangle 4"/>
          <p:cNvSpPr>
            <a:spLocks noChangeArrowheads="1"/>
          </p:cNvSpPr>
          <p:nvPr/>
        </p:nvSpPr>
        <p:spPr bwMode="auto">
          <a:xfrm>
            <a:off x="900113" y="5181600"/>
            <a:ext cx="7416800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&lt;link rel="stylesheet" type="text/css"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href="styles.css"&gt;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</a:t>
            </a:r>
            <a:r>
              <a:rPr lang="en-US"/>
              <a:t>: A </a:t>
            </a:r>
            <a:r>
              <a:rPr lang="en-US" dirty="0"/>
              <a:t>New Philosophy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Separate content from presentation!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</a:t>
            </a:fld>
            <a:endParaRPr lang="en-US" dirty="0"/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16002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bg-B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76901" name="Text Box 5"/>
          <p:cNvSpPr txBox="1">
            <a:spLocks noChangeArrowheads="1"/>
          </p:cNvSpPr>
          <p:nvPr/>
        </p:nvSpPr>
        <p:spPr bwMode="auto">
          <a:xfrm>
            <a:off x="1676400" y="3581400"/>
            <a:ext cx="1676400" cy="2369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Vestibulum et odio et ipsum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accumsan accumsan. Morbi at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8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tortor purus, luctus non, aliquam nec, interdum vel, mi. Sed nec quam nec odio lacinia molestie. Praesent augue tortor, convallis eget, euismod nonummy, lacinia ut, risus. 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5334000" y="3505200"/>
            <a:ext cx="1828800" cy="25908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76903" name="Rectangle 7"/>
          <p:cNvSpPr>
            <a:spLocks noChangeArrowheads="1"/>
          </p:cNvSpPr>
          <p:nvPr/>
        </p:nvSpPr>
        <p:spPr bwMode="auto">
          <a:xfrm>
            <a:off x="5486400" y="4738688"/>
            <a:ext cx="15240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4" name="Rectangle 8"/>
          <p:cNvSpPr>
            <a:spLocks noChangeArrowheads="1"/>
          </p:cNvSpPr>
          <p:nvPr/>
        </p:nvSpPr>
        <p:spPr bwMode="auto">
          <a:xfrm>
            <a:off x="5486400" y="5195888"/>
            <a:ext cx="1524000" cy="2286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5" name="Rectangle 9"/>
          <p:cNvSpPr>
            <a:spLocks noChangeArrowheads="1"/>
          </p:cNvSpPr>
          <p:nvPr/>
        </p:nvSpPr>
        <p:spPr bwMode="auto">
          <a:xfrm>
            <a:off x="5486400" y="5653088"/>
            <a:ext cx="1524000" cy="228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06" name="Text Box 10"/>
          <p:cNvSpPr txBox="1">
            <a:spLocks noChangeArrowheads="1"/>
          </p:cNvSpPr>
          <p:nvPr/>
        </p:nvSpPr>
        <p:spPr bwMode="auto">
          <a:xfrm>
            <a:off x="5403850" y="3609975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Bold</a:t>
            </a:r>
          </a:p>
        </p:txBody>
      </p:sp>
      <p:sp>
        <p:nvSpPr>
          <p:cNvPr id="976907" name="Text Box 11"/>
          <p:cNvSpPr txBox="1">
            <a:spLocks noChangeArrowheads="1"/>
          </p:cNvSpPr>
          <p:nvPr/>
        </p:nvSpPr>
        <p:spPr bwMode="auto">
          <a:xfrm>
            <a:off x="5410200" y="3914775"/>
            <a:ext cx="6381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Italics</a:t>
            </a:r>
          </a:p>
        </p:txBody>
      </p:sp>
      <p:sp>
        <p:nvSpPr>
          <p:cNvPr id="976908" name="Text Box 12"/>
          <p:cNvSpPr txBox="1">
            <a:spLocks noChangeArrowheads="1"/>
          </p:cNvSpPr>
          <p:nvPr/>
        </p:nvSpPr>
        <p:spPr bwMode="auto">
          <a:xfrm>
            <a:off x="5410200" y="4248150"/>
            <a:ext cx="691215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kumimoji="0" lang="en-US" sz="1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</a:t>
            </a:r>
          </a:p>
        </p:txBody>
      </p:sp>
      <p:sp>
        <p:nvSpPr>
          <p:cNvPr id="976909" name="Text Box 13"/>
          <p:cNvSpPr txBox="1">
            <a:spLocks noChangeArrowheads="1"/>
          </p:cNvSpPr>
          <p:nvPr/>
        </p:nvSpPr>
        <p:spPr bwMode="auto">
          <a:xfrm>
            <a:off x="1160030" y="2127250"/>
            <a:ext cx="2802370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(HTML document)</a:t>
            </a:r>
          </a:p>
        </p:txBody>
      </p:sp>
      <p:sp>
        <p:nvSpPr>
          <p:cNvPr id="976910" name="Text Box 14"/>
          <p:cNvSpPr txBox="1">
            <a:spLocks noChangeArrowheads="1"/>
          </p:cNvSpPr>
          <p:nvPr/>
        </p:nvSpPr>
        <p:spPr bwMode="auto">
          <a:xfrm>
            <a:off x="5009324" y="2127250"/>
            <a:ext cx="2534476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</a:t>
            </a:r>
          </a:p>
          <a:p>
            <a:pPr algn="ctr" eaLnBrk="1" hangingPunct="1">
              <a:lnSpc>
                <a:spcPct val="100000"/>
              </a:lnSpc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(CSS Document)</a:t>
            </a:r>
          </a:p>
        </p:txBody>
      </p:sp>
      <p:sp>
        <p:nvSpPr>
          <p:cNvPr id="976911" name="Line 15"/>
          <p:cNvSpPr>
            <a:spLocks noChangeShapeType="1"/>
          </p:cNvSpPr>
          <p:nvPr/>
        </p:nvSpPr>
        <p:spPr bwMode="auto">
          <a:xfrm flipH="1" flipV="1">
            <a:off x="2057400" y="3657600"/>
            <a:ext cx="33528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2" name="Line 16"/>
          <p:cNvSpPr>
            <a:spLocks noChangeShapeType="1"/>
          </p:cNvSpPr>
          <p:nvPr/>
        </p:nvSpPr>
        <p:spPr bwMode="auto">
          <a:xfrm flipH="1">
            <a:off x="3124200" y="4038600"/>
            <a:ext cx="2286000" cy="6096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3" name="Line 17"/>
          <p:cNvSpPr>
            <a:spLocks noChangeShapeType="1"/>
          </p:cNvSpPr>
          <p:nvPr/>
        </p:nvSpPr>
        <p:spPr bwMode="auto">
          <a:xfrm flipH="1">
            <a:off x="3200400" y="4419600"/>
            <a:ext cx="2286000" cy="304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4" name="Line 18"/>
          <p:cNvSpPr>
            <a:spLocks noChangeShapeType="1"/>
          </p:cNvSpPr>
          <p:nvPr/>
        </p:nvSpPr>
        <p:spPr bwMode="auto">
          <a:xfrm flipH="1" flipV="1">
            <a:off x="2057400" y="3733800"/>
            <a:ext cx="3352800" cy="10668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5" name="Line 19"/>
          <p:cNvSpPr>
            <a:spLocks noChangeShapeType="1"/>
          </p:cNvSpPr>
          <p:nvPr/>
        </p:nvSpPr>
        <p:spPr bwMode="auto">
          <a:xfrm flipH="1" flipV="1">
            <a:off x="3276600" y="4876800"/>
            <a:ext cx="2133600" cy="457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6916" name="Line 20"/>
          <p:cNvSpPr>
            <a:spLocks noChangeShapeType="1"/>
          </p:cNvSpPr>
          <p:nvPr/>
        </p:nvSpPr>
        <p:spPr bwMode="auto">
          <a:xfrm flipH="1" flipV="1">
            <a:off x="3352800" y="5638800"/>
            <a:ext cx="2057400" cy="76200"/>
          </a:xfrm>
          <a:prstGeom prst="line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7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7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0" grpId="0" animBg="1"/>
      <p:bldP spid="976901" grpId="0"/>
      <p:bldP spid="976902" grpId="0" animBg="1"/>
      <p:bldP spid="976903" grpId="0" animBg="1"/>
      <p:bldP spid="976904" grpId="0" animBg="1"/>
      <p:bldP spid="976905" grpId="0" animBg="1"/>
      <p:bldP spid="976906" grpId="0"/>
      <p:bldP spid="976907" grpId="0"/>
      <p:bldP spid="976908" grpId="0"/>
      <p:bldP spid="976909" grpId="0"/>
      <p:bldP spid="9769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CSS Styles (2)</a:t>
            </a:r>
            <a:endParaRPr lang="bg-BG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@import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Another way to link external CSS files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buNone/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Ancient browsers do not recognize @import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dirty="0"/>
              <a:t>Use @import in an external CSS file to workaround the IE 32 CSS file limit</a:t>
            </a:r>
          </a:p>
          <a:p>
            <a:pPr lvl="1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955971"/>
            <a:ext cx="7416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&lt;style type="text/css"&gt;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@import url("styles.css");</a:t>
            </a:r>
            <a:b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/* same as */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@import "styles.css";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38" y="71438"/>
            <a:ext cx="6607175" cy="909637"/>
          </a:xfrm>
        </p:spPr>
        <p:txBody>
          <a:bodyPr/>
          <a:lstStyle/>
          <a:p>
            <a:pPr>
              <a:defRPr/>
            </a:pPr>
            <a:r>
              <a:rPr lang="en-US" dirty="0"/>
              <a:t>External Styles: Example</a:t>
            </a:r>
            <a:endParaRPr lang="bg-BG" sz="3600" dirty="0">
              <a:latin typeface="Courier New" panose="020703090202050204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31</a:t>
            </a:fld>
            <a:endParaRPr lang="en-US" dirty="0"/>
          </a:p>
        </p:txBody>
      </p:sp>
      <p:sp>
        <p:nvSpPr>
          <p:cNvPr id="994309" name="Rectangle 5"/>
          <p:cNvSpPr>
            <a:spLocks noChangeArrowheads="1"/>
          </p:cNvSpPr>
          <p:nvPr/>
        </p:nvSpPr>
        <p:spPr bwMode="auto">
          <a:xfrm>
            <a:off x="755650" y="1519238"/>
            <a:ext cx="7632700" cy="47245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/* CSS Document */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 	  { text-decoration: none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a:hover { text-decoration: underline;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color: 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background-color: #CCFFCC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 em   { color: red;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font-weight: bold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	  { margin-left: 2cm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 ul	  { text-decoration: underline; 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  margin-left: .5cm }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85800" y="990600"/>
            <a:ext cx="16546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styles.css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(2)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32</a:t>
            </a:fld>
            <a:endParaRPr lang="en-US" dirty="0"/>
          </a:p>
        </p:txBody>
      </p:sp>
      <p:sp>
        <p:nvSpPr>
          <p:cNvPr id="995332" name="Rectangle 4"/>
          <p:cNvSpPr>
            <a:spLocks noChangeArrowheads="1"/>
          </p:cNvSpPr>
          <p:nvPr/>
        </p:nvSpPr>
        <p:spPr bwMode="auto">
          <a:xfrm>
            <a:off x="684213" y="1428750"/>
            <a:ext cx="777716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&lt;!DOCTYPE html PUBLIC "-//W3C//DTD XHTML 1.0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Transitional//EN"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"http://www.w3.org/TR/xhtml1/DTD/xhtml1-transitional.dtd"&gt;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&lt;html xmlns="http://www.w3.org/1999/xhtml"&gt;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&lt;title&gt;Importing style sheets&lt;/title&gt;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&lt;link type="text/css" rel="stylesheet"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href="styles.css" 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&lt;h1&gt;Shopping list for &lt;em&gt;Monday&lt;/em&gt;:&lt;/h1&gt;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&lt;li&gt;Milk&lt;/li&gt;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714374" y="914400"/>
            <a:ext cx="34766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external-styles.html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External Styles: Example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33</a:t>
            </a:fld>
            <a:endParaRPr lang="en-US" dirty="0"/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143000"/>
            <a:ext cx="7777163" cy="52383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&lt;li&gt;Bread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&lt;li&gt;White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&lt;li&gt;Rye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&lt;li&gt;Whole wheat bread&lt;/li&gt;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&lt;li&gt;Rice&lt;/li&gt;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&lt;li&gt;Potatoes&lt;/li&gt;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&lt;li&gt;Pizza &lt;em&gt;with mushrooms&lt;/em&gt;&lt;/li&gt;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 href="http://food.com" title="grocery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store"&gt;Go to the Grocery store&lt;/a&gt;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External Styles: Example (4)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4" descr="advancedho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5326063" cy="49371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Text-related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3000" dirty="0"/>
              <a:t> – specifies the color of the text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font-size</a:t>
            </a:r>
            <a:r>
              <a:rPr lang="en-US" sz="3000" dirty="0"/>
              <a:t> – size of font: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x-small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small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medium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xx-large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smaller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larger</a:t>
            </a:r>
            <a:r>
              <a:rPr lang="en-US" sz="3000" dirty="0"/>
              <a:t> or numeric value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font-family</a:t>
            </a:r>
            <a:r>
              <a:rPr lang="en-US" sz="3000" dirty="0"/>
              <a:t> – comma separated font names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Example: </a:t>
            </a:r>
            <a:r>
              <a:rPr lang="en-US" sz="2800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verdana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sans-serif</a:t>
            </a:r>
            <a:r>
              <a:rPr lang="en-US" sz="2800" dirty="0"/>
              <a:t>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 browser loads the first one that is available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There should always be at least one generic font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font-weight</a:t>
            </a:r>
            <a:r>
              <a:rPr lang="en-US" sz="2800" dirty="0"/>
              <a:t> can be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bold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bolder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lighter</a:t>
            </a:r>
            <a:r>
              <a:rPr lang="en-US" sz="3000" dirty="0"/>
              <a:t> or a number in range [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sz="3000" dirty="0"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sz="3000" dirty="0">
                <a:cs typeface="Consolas" panose="020B0609020204030204" pitchFamily="49" charset="0"/>
              </a:rPr>
              <a:t>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900</a:t>
            </a:r>
            <a:r>
              <a:rPr lang="en-US" sz="3000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Rules for Fonts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font-style</a:t>
            </a:r>
            <a:r>
              <a:rPr lang="en-US" dirty="0"/>
              <a:t> – styles the font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italic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oblique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text-decoration</a:t>
            </a:r>
            <a:r>
              <a:rPr lang="en-US" dirty="0"/>
              <a:t> – decorates the text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underline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line-trough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overline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blink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text-align</a:t>
            </a:r>
            <a:r>
              <a:rPr lang="en-US" dirty="0"/>
              <a:t> – defines the alignment of text or other content</a:t>
            </a:r>
          </a:p>
          <a:p>
            <a:pPr lvl="1"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justify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Shorthand Font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font</a:t>
            </a:r>
          </a:p>
          <a:p>
            <a:pPr lvl="1">
              <a:defRPr/>
            </a:pPr>
            <a:r>
              <a:rPr lang="en-US" dirty="0"/>
              <a:t>Shorthand rule for setting multiple font properties at the same time</a:t>
            </a:r>
          </a:p>
          <a:p>
            <a:pPr lvl="1">
              <a:defRPr/>
            </a:pPr>
            <a:endParaRPr lang="en-US" dirty="0"/>
          </a:p>
          <a:p>
            <a:pPr lvl="1">
              <a:buNone/>
              <a:defRPr/>
            </a:pPr>
            <a:r>
              <a:rPr lang="en-US" dirty="0"/>
              <a:t>	is equal to writing this: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0113" y="2851868"/>
            <a:ext cx="7416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font:italic normal bold 12px/16px verdana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0113" y="4168271"/>
            <a:ext cx="7416800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font-style: italic;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font-variant: normal;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font-weight: bold;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font-size: 12px;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line-height: 16px;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font-family: verdana;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background-image</a:t>
            </a:r>
          </a:p>
          <a:p>
            <a:pPr lvl="1">
              <a:defRPr/>
            </a:pPr>
            <a:r>
              <a:rPr lang="en-US" dirty="0"/>
              <a:t>URL of image to be used as background, e.g.: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background-color</a:t>
            </a:r>
          </a:p>
          <a:p>
            <a:pPr lvl="1">
              <a:defRPr/>
            </a:pPr>
            <a:r>
              <a:rPr lang="en-US" dirty="0"/>
              <a:t>Using color and image and the same time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background-repeat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repeat-x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repeat-y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repeat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no-repeat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background-attachment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scroll</a:t>
            </a:r>
          </a:p>
          <a:p>
            <a:pPr lvl="1">
              <a:defRPr/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233035"/>
            <a:ext cx="7416800" cy="4339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background-image:url("back.gif");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Backgrounds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background-position</a:t>
            </a:r>
            <a:r>
              <a:rPr lang="en-US" dirty="0"/>
              <a:t>: specifies vertical and horizontal position of the background image</a:t>
            </a:r>
          </a:p>
          <a:p>
            <a:pPr lvl="1">
              <a:defRPr/>
            </a:pPr>
            <a:r>
              <a:rPr lang="en-US" dirty="0"/>
              <a:t>Vertical position: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bottom</a:t>
            </a:r>
            <a:endParaRPr lang="en-US" dirty="0"/>
          </a:p>
          <a:p>
            <a:pPr lvl="1">
              <a:defRPr/>
            </a:pPr>
            <a:r>
              <a:rPr lang="en-US" dirty="0"/>
              <a:t>Horizontal position: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center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right</a:t>
            </a:r>
          </a:p>
          <a:p>
            <a:pPr lvl="1">
              <a:defRPr/>
            </a:pPr>
            <a:r>
              <a:rPr lang="en-US" dirty="0"/>
              <a:t>Both can be specified in percentage or other numerical values</a:t>
            </a:r>
          </a:p>
          <a:p>
            <a:pPr lvl="1">
              <a:defRPr/>
            </a:pPr>
            <a:r>
              <a:rPr lang="en-US" dirty="0"/>
              <a:t>Examples: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7426" y="52902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background-position: top left;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976068"/>
            <a:ext cx="7242174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background-position: -5px 50%;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Resulting Page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</a:t>
            </a:fld>
            <a:endParaRPr lang="en-US" dirty="0"/>
          </a:p>
        </p:txBody>
      </p:sp>
      <p:sp>
        <p:nvSpPr>
          <p:cNvPr id="977923" name="Rectangle 3"/>
          <p:cNvSpPr>
            <a:spLocks noChangeArrowheads="1"/>
          </p:cNvSpPr>
          <p:nvPr/>
        </p:nvSpPr>
        <p:spPr bwMode="auto">
          <a:xfrm>
            <a:off x="2133600" y="1066800"/>
            <a:ext cx="4681537" cy="5334000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7924" name="Text Box 4"/>
          <p:cNvSpPr txBox="1">
            <a:spLocks noChangeArrowheads="1"/>
          </p:cNvSpPr>
          <p:nvPr/>
        </p:nvSpPr>
        <p:spPr bwMode="auto">
          <a:xfrm>
            <a:off x="2339975" y="1196975"/>
            <a:ext cx="4362450" cy="50167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Lorem ipsum dolor sit amet, consectetuer adipiscing elit. Suspendisse at pede ut purus malesuada dictum. Donec vitae neque non magna aliquam dictum.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Vestibulum et odio et ipsum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accumsan accumsan. Morbi at</a:t>
            </a:r>
          </a:p>
          <a:p>
            <a:pPr lvl="1" eaLnBrk="1" hangingPunct="1">
              <a:lnSpc>
                <a:spcPct val="100000"/>
              </a:lnSpc>
              <a:spcBef>
                <a:spcPct val="40000"/>
              </a:spcBef>
              <a:buFontTx/>
              <a:buChar char="•"/>
              <a:defRPr/>
            </a:pPr>
            <a:r>
              <a:rPr kumimoji="0" lang="en-US" sz="2000" b="1" i="1" noProof="1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arcu vel elit ultricies porta. Proin</a:t>
            </a:r>
          </a:p>
          <a:p>
            <a:pPr eaLnBrk="1" hangingPunct="1">
              <a:lnSpc>
                <a:spcPct val="100000"/>
              </a:lnSpc>
              <a:spcBef>
                <a:spcPct val="40000"/>
              </a:spcBef>
              <a:defRPr/>
            </a:pPr>
            <a:r>
              <a:rPr kumimoji="0" lang="en-US" sz="2000" b="1" noProof="1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Tortor purus, luctus non, aliquam nec, interdum vel, mi. Sed nec quam nec odio lacinia molestie. Praesent augue tortor, convallis eget, euismod nonummy, lacinia ut, risus.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Background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background</a:t>
            </a:r>
            <a:r>
              <a:rPr lang="en-US" sz="3000" dirty="0"/>
              <a:t>: shorthand rule for setting background properties at the same time:</a:t>
            </a:r>
          </a:p>
          <a:p>
            <a:pPr>
              <a:lnSpc>
                <a:spcPts val="3200"/>
              </a:lnSpc>
              <a:defRPr/>
            </a:pPr>
            <a:endParaRPr lang="en-US" sz="3000" dirty="0"/>
          </a:p>
          <a:p>
            <a:pPr>
              <a:lnSpc>
                <a:spcPts val="3200"/>
              </a:lnSpc>
              <a:buFontTx/>
              <a:buNone/>
              <a:defRPr/>
            </a:pPr>
            <a:r>
              <a:rPr lang="en-US" sz="3000" dirty="0"/>
              <a:t>	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FontTx/>
              <a:buNone/>
              <a:defRPr/>
            </a:pPr>
            <a:r>
              <a:rPr lang="en-US" sz="3000" dirty="0"/>
              <a:t>	is equal to writing:</a:t>
            </a:r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defRPr/>
            </a:pPr>
            <a:endParaRPr lang="en-US" sz="2800" dirty="0"/>
          </a:p>
          <a:p>
            <a:pPr lvl="1">
              <a:lnSpc>
                <a:spcPts val="3200"/>
              </a:lnSpc>
              <a:spcBef>
                <a:spcPts val="3000"/>
              </a:spcBef>
              <a:defRPr/>
            </a:pPr>
            <a:r>
              <a:rPr lang="en-US" sz="2800" dirty="0"/>
              <a:t>Some browsers will not apply BOTH color and image for background if using shorthand rule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92480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background: #FFF0C0 url("back.gif") no-repeat fixed top;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79674"/>
            <a:ext cx="79248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background-color: #FFF0C0;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background-image: url("back.gif");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background-repeat: no-repeat;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background-attachment: fixed;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background-position: top;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Background-image or </a:t>
            </a:r>
            <a:r>
              <a:rPr lang="en-US" dirty="0">
                <a:latin typeface="Consolas" panose="020B0609020204030204" pitchFamily="49" charset="0"/>
              </a:rPr>
              <a:t>&lt;img&gt;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Background images allow you to save many image tags from the HTML </a:t>
            </a:r>
          </a:p>
          <a:p>
            <a:pPr lvl="1">
              <a:defRPr/>
            </a:pPr>
            <a:r>
              <a:rPr lang="en-US" dirty="0"/>
              <a:t>Leads to less code</a:t>
            </a:r>
          </a:p>
          <a:p>
            <a:pPr lvl="1">
              <a:defRPr/>
            </a:pPr>
            <a:r>
              <a:rPr lang="en-US" dirty="0"/>
              <a:t>More content-oriented approach</a:t>
            </a:r>
          </a:p>
          <a:p>
            <a:pPr>
              <a:defRPr/>
            </a:pPr>
            <a:r>
              <a:rPr lang="en-US" dirty="0"/>
              <a:t>All images that are not part of the page content (and are used only for "beautification") should be moved to the CSS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border-width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medium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thick</a:t>
            </a:r>
            <a:r>
              <a:rPr lang="en-US" dirty="0"/>
              <a:t> or numerical value (e.g.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border-color</a:t>
            </a:r>
            <a:r>
              <a:rPr lang="en-US" dirty="0"/>
              <a:t>: color alias or RGB value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border-style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hidden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dotted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dashed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solid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groove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ridge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inset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outset</a:t>
            </a:r>
          </a:p>
          <a:p>
            <a:pPr>
              <a:defRPr/>
            </a:pPr>
            <a:r>
              <a:rPr lang="en-US" dirty="0"/>
              <a:t>Each property can be defined separately for left, top, bottom and right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border-top-style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border-left-color</a:t>
            </a:r>
            <a:r>
              <a:rPr lang="en-US" dirty="0"/>
              <a:t>, 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Border Shorthand Property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: shorthand rule for setting border properties at once:</a:t>
            </a:r>
          </a:p>
          <a:p>
            <a:pPr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is equal to writing: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>
              <a:buFontTx/>
              <a:buNone/>
              <a:defRPr/>
            </a:pPr>
            <a:r>
              <a:rPr lang="en-US" dirty="0"/>
              <a:t>		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dirty="0"/>
              <a:t>Specify different borders for the sides via shorthand rules: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border-bottom</a:t>
            </a:r>
          </a:p>
          <a:p>
            <a:pPr>
              <a:defRPr/>
            </a:pPr>
            <a:r>
              <a:rPr lang="en-US" dirty="0"/>
              <a:t>When to avoid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border:0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42268"/>
            <a:ext cx="7924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border: 1px solid red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537668"/>
            <a:ext cx="7924800" cy="10895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border-width:1px;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border-color:red;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border-style:solid;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Width and Height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– defines numerical value for the width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100px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By default the height of an element is defined by its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elements do not apply height, unless you change their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</a:t>
            </a:r>
            <a:r>
              <a:rPr lang="en-US" dirty="0"/>
              <a:t> style.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Margin and Padding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dirty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Numerical value,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Can be defined for each of the four sides separately -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margin-top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padding-left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dirty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dirty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What are collapsing margins?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Margin and Padding: Short Rules</a:t>
            </a:r>
            <a:endParaRPr lang="bg-BG" sz="3800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margin: 5px</a:t>
            </a:r>
            <a:r>
              <a:rPr lang="en-US" dirty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all four sides to have margin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margin: 10px 20px;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and bottom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10px</a:t>
            </a:r>
            <a:r>
              <a:rPr lang="en-US" dirty="0"/>
              <a:t>, left and right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20px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margin: 1px 3px 5px 7px;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Same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padding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Box Model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297585"/>
            <a:ext cx="7469188" cy="503435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Quirks Mode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57150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/>
              <a:t>When using quirks mode (pages with no DOCTYPE or with a HTML 4 Transitional DOCTYPE), Internet Explorer violates the box model standard</a:t>
            </a:r>
            <a:endParaRPr lang="bg-BG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position</a:t>
            </a:r>
            <a:r>
              <a:rPr lang="en-US" dirty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relative</a:t>
            </a:r>
            <a:r>
              <a:rPr lang="en-US" sz="2800" dirty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absolute</a:t>
            </a:r>
            <a:r>
              <a:rPr lang="en-US" sz="2800" dirty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fixed</a:t>
            </a:r>
            <a:r>
              <a:rPr lang="en-US" sz="2800" dirty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5929" y="4467457"/>
            <a:ext cx="5752142" cy="685800"/>
          </a:xfrm>
        </p:spPr>
        <p:txBody>
          <a:bodyPr/>
          <a:lstStyle/>
          <a:p>
            <a:pPr>
              <a:defRPr/>
            </a:pPr>
            <a:r>
              <a:rPr lang="en-US"/>
              <a:t>CSS Intro</a:t>
            </a:r>
            <a:endParaRPr lang="bg-BG" dirty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87033" y="5381857"/>
            <a:ext cx="5761038" cy="4093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Styling with Cascading Stylesheets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55" y="1743307"/>
            <a:ext cx="325359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blog.arcane-graphics.com/wp-content/uploads/2009/01/1083339_computer_abbreviations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743307"/>
            <a:ext cx="2921000" cy="2190750"/>
          </a:xfrm>
          <a:prstGeom prst="roundRect">
            <a:avLst>
              <a:gd name="adj" fmla="val 4783"/>
            </a:avLst>
          </a:prstGeom>
          <a:noFill/>
          <a:ln>
            <a:noFill/>
          </a:ln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conarchive.com/icons/enhancedlabs/lha-objects/128/Filetype-CSS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3370">
            <a:off x="3641471" y="1175433"/>
            <a:ext cx="1654152" cy="1654152"/>
          </a:xfrm>
          <a:prstGeom prst="rect">
            <a:avLst/>
          </a:prstGeom>
          <a:noFill/>
          <a:effectLst>
            <a:outerShdw blurRad="127000" dist="38100" dir="2700000" sx="104000" sy="104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Inline fixed or absolutely positioned elements can apply height like block-level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Positioning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z-index</a:t>
            </a:r>
            <a:r>
              <a:rPr lang="en-US" dirty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Understanding stacking context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51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Each positioned element creates a stacking context</a:t>
            </a:r>
            <a:r>
              <a:rPr lang="bg-BG" sz="1800" dirty="0"/>
              <a:t>.</a:t>
            </a:r>
            <a:endParaRPr lang="en-US" sz="1800" dirty="0"/>
          </a:p>
          <a:p>
            <a:r>
              <a:rPr lang="en-US" sz="1800" dirty="0"/>
              <a:t>Elements in different stacking contexts are overlapped according to the stacking order of their containers</a:t>
            </a:r>
            <a:r>
              <a:rPr lang="bg-BG" sz="1800" dirty="0"/>
              <a:t>. </a:t>
            </a:r>
            <a:r>
              <a:rPr lang="en-US" sz="1800" dirty="0"/>
              <a:t>For example, there is no way for #A1 and #A2 (children of #A) to be placed over #B without increasing the z-index of #A.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vertical-align</a:t>
            </a:r>
            <a:r>
              <a:rPr lang="en-US" dirty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baseline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sub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text-top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middle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bottom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text-bottom</a:t>
            </a:r>
            <a:r>
              <a:rPr lang="en-US" dirty="0"/>
              <a:t> or numeric</a:t>
            </a:r>
          </a:p>
          <a:p>
            <a:pPr marL="282575" lvl="1" indent="-282575" defTabSz="-63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dirty="0"/>
              <a:t>Also used for content of table cells (which apply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middle</a:t>
            </a:r>
            <a:r>
              <a:rPr lang="en-US" dirty="0"/>
              <a:t> alignment by default)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Float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floated inline elements can apply height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floated elements are positioned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Image" r:id="rId3" imgW="3175000" imgH="2476500" progId="">
                  <p:embed/>
                </p:oleObj>
              </mc:Choice>
              <mc:Fallback>
                <p:oleObj name="Image" r:id="rId3" imgW="3175000" imgH="2476500" progId="">
                  <p:embed/>
                  <p:pic>
                    <p:nvPicPr>
                      <p:cNvPr id="0" name="图片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clear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Sets the sides of the element where other floating elements are NOT allowed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Used to "drop" elements below floated ones or expand a container, which contains only floated children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Possible 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both</a:t>
            </a:r>
          </a:p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additional element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) with a clear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Clear (2)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:after { content: ""; display: block; clear: both; height: 0; }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Triggering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display: inline-block;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zoom: 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Opacity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opacity</a:t>
            </a:r>
            <a:r>
              <a:rPr lang="en-US" dirty="0"/>
              <a:t>: specifies the opacity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Floating point number from 0 to 1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old Mozilla browsers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moz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-opacity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IE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filter:alpha(opacity=value)</a:t>
            </a:r>
            <a:r>
              <a:rPr lang="en-US" dirty="0"/>
              <a:t> where value is from 0 to 100; also, "binary and script behaviors" must be enabled and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hasLayout</a:t>
            </a:r>
            <a:r>
              <a:rPr lang="en-US" dirty="0"/>
              <a:t> must be triggered, e.g.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zoom:1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Visibility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hidden</a:t>
            </a:r>
            <a:r>
              <a:rPr lang="en-US" dirty="0"/>
              <a:t>: element is not rendered, but still occupies place on the page (similar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opacity:0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US" dirty="0"/>
              <a:t>: element is rendered normally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Display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inline</a:t>
            </a:r>
            <a:r>
              <a:rPr lang="en-US" dirty="0"/>
              <a:t>: no breaks are placed before and after 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&lt;span&gt;</a:t>
            </a:r>
            <a:r>
              <a:rPr lang="en-US" dirty="0"/>
              <a:t> is an inline element)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block</a:t>
            </a:r>
            <a:r>
              <a:rPr lang="en-US" dirty="0"/>
              <a:t>:  breaks are placed before AND after the element </a:t>
            </a:r>
            <a:r>
              <a:rPr lang="en-US" dirty="0">
                <a:solidFill>
                  <a:srgbClr val="EBFFD2"/>
                </a:solidFill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&lt;div&gt;</a:t>
            </a:r>
            <a:r>
              <a:rPr lang="en-US" dirty="0"/>
              <a:t> is a block element)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59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</a:t>
            </a:r>
            <a:endParaRPr lang="bg-BG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/>
              <a:t>Cascading Style Sheets (CSS)</a:t>
            </a:r>
          </a:p>
          <a:p>
            <a:pPr lvl="1">
              <a:defRPr/>
            </a:pPr>
            <a:r>
              <a:rPr lang="en-US" sz="2800" dirty="0"/>
              <a:t>Used to describe the presentation of documents</a:t>
            </a:r>
          </a:p>
          <a:p>
            <a:pPr lvl="1">
              <a:defRPr/>
            </a:pPr>
            <a:r>
              <a:rPr lang="en-US" sz="2800" dirty="0"/>
              <a:t>Define sizes, spacing, fonts, colors, layout, etc.</a:t>
            </a:r>
          </a:p>
          <a:p>
            <a:pPr lvl="1">
              <a:defRPr/>
            </a:pPr>
            <a:r>
              <a:rPr lang="en-US" sz="2800" dirty="0"/>
              <a:t>Improve content accessibility</a:t>
            </a:r>
          </a:p>
          <a:p>
            <a:pPr lvl="1">
              <a:defRPr/>
            </a:pPr>
            <a:r>
              <a:rPr lang="en-US" sz="2800" dirty="0"/>
              <a:t>Improve flexibility</a:t>
            </a:r>
          </a:p>
          <a:p>
            <a:pPr>
              <a:defRPr/>
            </a:pPr>
            <a:r>
              <a:rPr lang="en-US" sz="3000" dirty="0"/>
              <a:t>Designed to separate presentation from content</a:t>
            </a:r>
          </a:p>
          <a:p>
            <a:pPr>
              <a:defRPr/>
            </a:pPr>
            <a:r>
              <a:rPr lang="en-US" sz="3000" dirty="0"/>
              <a:t>Due to CSS, all HTML presentation tags and attributes are deprecated, e.g.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</a:t>
            </a:r>
            <a:r>
              <a:rPr lang="en-US" sz="3000" dirty="0"/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: element is hidden and its dimensions are not used to calculate the surrounding elements rendering (differs from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visibility: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hidden</a:t>
            </a:r>
            <a:r>
              <a:rPr lang="en-US" dirty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There are some more possible values, but not all browsers support them</a:t>
            </a:r>
          </a:p>
          <a:p>
            <a:pPr marL="863600" lvl="2" indent="-214630">
              <a:lnSpc>
                <a:spcPct val="100000"/>
              </a:lnSpc>
              <a:defRPr/>
            </a:pPr>
            <a:r>
              <a:rPr lang="en-US" dirty="0"/>
              <a:t>Specific displays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table-cell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table-row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60</a:t>
            </a:fld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Overflow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overflow</a:t>
            </a:r>
            <a:r>
              <a:rPr lang="en-US" sz="2800" dirty="0"/>
              <a:t>: defines the behavior of element when content needs more space than you have specified by the size properties or for other reasons.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visible</a:t>
            </a:r>
            <a:r>
              <a:rPr lang="en-US" sz="2800" dirty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2800" dirty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scroll</a:t>
            </a:r>
            <a:r>
              <a:rPr lang="en-US" sz="2800" dirty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hidden</a:t>
            </a:r>
            <a:r>
              <a:rPr lang="en-US" sz="2800" dirty="0"/>
              <a:t> – any content that cannot fit is clipped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Other CSS Properties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cursor</a:t>
            </a:r>
            <a:r>
              <a:rPr lang="en-US" dirty="0"/>
              <a:t>:  specifies the look of the mouse cursor when placed over the element</a:t>
            </a:r>
            <a:endParaRPr lang="bg-BG" dirty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 Values: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crosshair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help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pointer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progress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move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hair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col-resize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row-resize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text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drop</a:t>
            </a:r>
            <a:r>
              <a:rPr lang="en-US" dirty="0"/>
              <a:t>, and others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white-space</a:t>
            </a:r>
            <a:r>
              <a:rPr lang="en-US" dirty="0"/>
              <a:t> – controls the line breaking of text.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nowrap</a:t>
            </a:r>
            <a:r>
              <a:rPr lang="en-US" dirty="0"/>
              <a:t> – keeps the text on one line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normal</a:t>
            </a:r>
            <a:r>
              <a:rPr lang="en-US" dirty="0"/>
              <a:t> (default) – browser decides whether to brake the lines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Benefits of using CSS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More powerful formatting than using presentation tags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Your pages load faster, because browsers cache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css</a:t>
            </a:r>
            <a:r>
              <a:rPr lang="en-US" dirty="0"/>
              <a:t> files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Increased accessibility, because rules can be defined according given media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Pages are easier to maintain and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Maintenance Example</a:t>
            </a:r>
            <a:endParaRPr lang="bg-BG" dirty="0"/>
          </a:p>
        </p:txBody>
      </p:sp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4988" y="1873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41488" y="1852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957388" y="2614613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893888" y="2593975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7193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6558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001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36688" y="5129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2715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080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52588" y="4159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589088" y="4138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4907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4272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00388" y="3016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036888" y="2995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881188" y="3473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817688" y="3452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4145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23510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490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27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271588" y="2482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1208088" y="2462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33289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32654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859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1224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31003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0368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328988" y="2178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265488" y="2157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7193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26558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0335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19700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7193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26558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3709988" y="5073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46488" y="5053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1804988" y="4768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1741488" y="4748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4395788" y="1949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4332288" y="1928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938588" y="2863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875088" y="2843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3709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3646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3195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42560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36337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35702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4719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44084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4395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332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35575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Box 60"/>
          <p:cNvSpPr txBox="1">
            <a:spLocks noChangeArrowheads="1"/>
          </p:cNvSpPr>
          <p:nvPr/>
        </p:nvSpPr>
        <p:spPr bwMode="auto">
          <a:xfrm>
            <a:off x="34940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4167188" y="5226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4103688" y="5205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3633788" y="179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570288" y="177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4929188" y="5302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865688" y="5281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4929188" y="4540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4865688" y="4519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4929188" y="2787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65688" y="2767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4852988" y="3854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Text Box 72"/>
          <p:cNvSpPr txBox="1">
            <a:spLocks noChangeArrowheads="1"/>
          </p:cNvSpPr>
          <p:nvPr/>
        </p:nvSpPr>
        <p:spPr bwMode="auto">
          <a:xfrm>
            <a:off x="4789488" y="3833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871788" y="2559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2808288" y="2538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16525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15890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13477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12842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176588" y="3549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3113088" y="3529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804988" y="5454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741488" y="5434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414588" y="3702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2351088" y="3681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2621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21986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3481388" y="2711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Text Box 88"/>
          <p:cNvSpPr txBox="1">
            <a:spLocks noChangeArrowheads="1"/>
          </p:cNvSpPr>
          <p:nvPr/>
        </p:nvSpPr>
        <p:spPr bwMode="auto">
          <a:xfrm>
            <a:off x="3417888" y="2690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4014788" y="4006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 Box 90"/>
          <p:cNvSpPr txBox="1">
            <a:spLocks noChangeArrowheads="1"/>
          </p:cNvSpPr>
          <p:nvPr/>
        </p:nvSpPr>
        <p:spPr bwMode="auto">
          <a:xfrm>
            <a:off x="3951288" y="3986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26431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Text Box 92"/>
          <p:cNvSpPr txBox="1">
            <a:spLocks noChangeArrowheads="1"/>
          </p:cNvSpPr>
          <p:nvPr/>
        </p:nvSpPr>
        <p:spPr bwMode="auto">
          <a:xfrm>
            <a:off x="25796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623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Text Box 94"/>
          <p:cNvSpPr txBox="1">
            <a:spLocks noChangeArrowheads="1"/>
          </p:cNvSpPr>
          <p:nvPr/>
        </p:nvSpPr>
        <p:spPr bwMode="auto">
          <a:xfrm>
            <a:off x="37988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1423988" y="2025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Text Box 96"/>
          <p:cNvSpPr txBox="1">
            <a:spLocks noChangeArrowheads="1"/>
          </p:cNvSpPr>
          <p:nvPr/>
        </p:nvSpPr>
        <p:spPr bwMode="auto">
          <a:xfrm>
            <a:off x="1360488" y="2005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4319588" y="4845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Text Box 98"/>
          <p:cNvSpPr txBox="1">
            <a:spLocks noChangeArrowheads="1"/>
          </p:cNvSpPr>
          <p:nvPr/>
        </p:nvSpPr>
        <p:spPr bwMode="auto">
          <a:xfrm>
            <a:off x="4256088" y="4824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4700588" y="2254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 Box 100"/>
          <p:cNvSpPr txBox="1">
            <a:spLocks noChangeArrowheads="1"/>
          </p:cNvSpPr>
          <p:nvPr/>
        </p:nvSpPr>
        <p:spPr bwMode="auto">
          <a:xfrm>
            <a:off x="4637088" y="2233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50815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0180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5005388" y="33972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4941888" y="33766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4090988" y="3244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4027488" y="3224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4624388" y="5607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 Box 108"/>
          <p:cNvSpPr txBox="1">
            <a:spLocks noChangeArrowheads="1"/>
          </p:cNvSpPr>
          <p:nvPr/>
        </p:nvSpPr>
        <p:spPr bwMode="auto">
          <a:xfrm>
            <a:off x="4560888" y="5586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3100388" y="4311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Text Box 110"/>
          <p:cNvSpPr txBox="1">
            <a:spLocks noChangeArrowheads="1"/>
          </p:cNvSpPr>
          <p:nvPr/>
        </p:nvSpPr>
        <p:spPr bwMode="auto">
          <a:xfrm>
            <a:off x="3036888" y="4291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3024188" y="1720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Text Box 112"/>
          <p:cNvSpPr txBox="1">
            <a:spLocks noChangeArrowheads="1"/>
          </p:cNvSpPr>
          <p:nvPr/>
        </p:nvSpPr>
        <p:spPr bwMode="auto">
          <a:xfrm>
            <a:off x="2960688" y="1700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271588" y="49974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1208088" y="49768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338388" y="29400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2274888" y="29194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5233988" y="4387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 Box 120"/>
          <p:cNvSpPr txBox="1">
            <a:spLocks noChangeArrowheads="1"/>
          </p:cNvSpPr>
          <p:nvPr/>
        </p:nvSpPr>
        <p:spPr bwMode="auto">
          <a:xfrm>
            <a:off x="5170488" y="43672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5386388" y="51498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ectangle 125"/>
          <p:cNvSpPr>
            <a:spLocks noChangeArrowheads="1"/>
          </p:cNvSpPr>
          <p:nvPr/>
        </p:nvSpPr>
        <p:spPr bwMode="auto">
          <a:xfrm>
            <a:off x="5233988" y="2406650"/>
            <a:ext cx="381000" cy="533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 Box 126"/>
          <p:cNvSpPr txBox="1">
            <a:spLocks noChangeArrowheads="1"/>
          </p:cNvSpPr>
          <p:nvPr/>
        </p:nvSpPr>
        <p:spPr bwMode="auto">
          <a:xfrm>
            <a:off x="5170488" y="2386013"/>
            <a:ext cx="533400" cy="4924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>
                <a:lumMod val="60000"/>
                <a:lumOff val="40000"/>
                <a:alpha val="97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Title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Some random text here.  You can’t read it anyway! 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har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!  Use </a:t>
            </a:r>
            <a:r>
              <a:rPr kumimoji="0" lang="en-US" sz="4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Css</a:t>
            </a:r>
            <a:r>
              <a:rPr kumimoji="0" lang="en-US" sz="400" b="0" dirty="0">
                <a:solidFill>
                  <a:schemeClr val="bg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  <p:sp>
        <p:nvSpPr>
          <p:cNvPr id="125" name="Text Box 128"/>
          <p:cNvSpPr txBox="1">
            <a:spLocks noChangeArrowheads="1"/>
          </p:cNvSpPr>
          <p:nvPr/>
        </p:nvSpPr>
        <p:spPr bwMode="auto">
          <a:xfrm>
            <a:off x="7696200" y="3342382"/>
            <a:ext cx="903288" cy="10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 anchorCtr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file</a:t>
            </a:r>
          </a:p>
        </p:txBody>
      </p:sp>
      <p:sp>
        <p:nvSpPr>
          <p:cNvPr id="126" name="AutoShape 129"/>
          <p:cNvSpPr/>
          <p:nvPr/>
        </p:nvSpPr>
        <p:spPr bwMode="auto">
          <a:xfrm>
            <a:off x="6237288" y="2005013"/>
            <a:ext cx="1214437" cy="3657600"/>
          </a:xfrm>
          <a:prstGeom prst="rightBrace">
            <a:avLst>
              <a:gd name="adj1" fmla="val 25098"/>
              <a:gd name="adj2" fmla="val 5000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Development Tools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Visual Studio – CSS Editor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65</a:t>
            </a:fld>
            <a:endParaRPr lang="en-US" dirty="0"/>
          </a:p>
        </p:txBody>
      </p:sp>
      <p:pic>
        <p:nvPicPr>
          <p:cNvPr id="4" name="Picture 4" descr="V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413500" cy="487997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Development Tools (3)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Firebug</a:t>
            </a:r>
            <a:r>
              <a:rPr lang="en-US" noProof="1"/>
              <a:t> – </a:t>
            </a:r>
            <a:r>
              <a:rPr lang="en-US" dirty="0"/>
              <a:t>add-on to Firefox used to examine and adjust CSS and HTML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66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276475"/>
            <a:ext cx="5689600" cy="4229100"/>
          </a:xfrm>
          <a:prstGeom prst="roundRect">
            <a:avLst>
              <a:gd name="adj" fmla="val 2165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Development Tools (4)</a:t>
            </a:r>
            <a:endParaRPr lang="bg-BG" dirty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IE Developer Toolbar</a:t>
            </a:r>
            <a:r>
              <a:rPr lang="en-US" noProof="1"/>
              <a:t> – </a:t>
            </a:r>
            <a:r>
              <a:rPr lang="en-US" dirty="0"/>
              <a:t>add-on to IE used to examine CSS and HTML (press [F12])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67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6119812" cy="4217987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Introduction (2)</a:t>
            </a:r>
            <a:endParaRPr lang="bg-BG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CSS can be applied to any XML document</a:t>
            </a:r>
          </a:p>
          <a:p>
            <a:pPr lvl="1">
              <a:defRPr/>
            </a:pPr>
            <a:r>
              <a:rPr lang="en-US" dirty="0"/>
              <a:t>Not just to HTML / XHTML</a:t>
            </a:r>
          </a:p>
          <a:p>
            <a:pPr>
              <a:defRPr/>
            </a:pPr>
            <a:r>
              <a:rPr lang="en-US" dirty="0"/>
              <a:t>CSS can specify different styles for different media</a:t>
            </a:r>
          </a:p>
          <a:p>
            <a:pPr lvl="1">
              <a:defRPr/>
            </a:pPr>
            <a:r>
              <a:rPr lang="en-US" dirty="0"/>
              <a:t>On-screen</a:t>
            </a:r>
          </a:p>
          <a:p>
            <a:pPr lvl="1">
              <a:defRPr/>
            </a:pPr>
            <a:r>
              <a:rPr lang="en-US" dirty="0"/>
              <a:t>In print</a:t>
            </a:r>
          </a:p>
          <a:p>
            <a:pPr lvl="1">
              <a:defRPr/>
            </a:pPr>
            <a:r>
              <a:rPr lang="en-US" dirty="0"/>
              <a:t>Handheld, projection, etc.</a:t>
            </a:r>
          </a:p>
          <a:p>
            <a:pPr lvl="1">
              <a:defRPr/>
            </a:pPr>
            <a:r>
              <a:rPr lang="en-US" dirty="0"/>
              <a:t>… even by voice or Braille-based reader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“Cascading”?</a:t>
            </a:r>
            <a:endParaRPr lang="bg-BG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Priority scheme determining which style rules apply to element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Cascade priorities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specificity (weight)</a:t>
            </a:r>
            <a:r>
              <a:rPr lang="en-US" dirty="0"/>
              <a:t> are calculated and assigned to the rules</a:t>
            </a:r>
          </a:p>
          <a:p>
            <a:pPr lvl="1">
              <a:defRPr/>
            </a:pPr>
            <a:r>
              <a:rPr lang="en-US" dirty="0"/>
              <a:t>Child elements in the HTML DOM tree inherit styles from their parent</a:t>
            </a:r>
          </a:p>
          <a:p>
            <a:pPr lvl="2">
              <a:defRPr/>
            </a:pPr>
            <a:r>
              <a:rPr lang="en-US" dirty="0"/>
              <a:t>Can override them</a:t>
            </a:r>
          </a:p>
          <a:p>
            <a:pPr lvl="2">
              <a:defRPr/>
            </a:pPr>
            <a:r>
              <a:rPr lang="en-US" dirty="0"/>
              <a:t>Control via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!important</a:t>
            </a:r>
            <a:r>
              <a:rPr lang="en-US" dirty="0"/>
              <a:t> rule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“Cascading”?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://www.guistuff.com/css/images/css_rules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12" y="1143000"/>
            <a:ext cx="4979388" cy="5248275"/>
          </a:xfrm>
          <a:prstGeom prst="roundRect">
            <a:avLst>
              <a:gd name="adj" fmla="val 36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836</TotalTime>
  <Words>5282</Words>
  <Application>Microsoft Macintosh PowerPoint</Application>
  <PresentationFormat>全屏显示(4:3)</PresentationFormat>
  <Paragraphs>724</Paragraphs>
  <Slides>67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华文新魏</vt:lpstr>
      <vt:lpstr>Calibri</vt:lpstr>
      <vt:lpstr>Consolas</vt:lpstr>
      <vt:lpstr>Corbel</vt:lpstr>
      <vt:lpstr>Courier New</vt:lpstr>
      <vt:lpstr>Wingdings 2</vt:lpstr>
      <vt:lpstr>Telerik-PowerPoint-Theme</vt:lpstr>
      <vt:lpstr>Image</vt:lpstr>
      <vt:lpstr>层叠样式表(CSS)</vt:lpstr>
      <vt:lpstr>Table of Contents</vt:lpstr>
      <vt:lpstr>CSS: A New Philosophy</vt:lpstr>
      <vt:lpstr>The Resulting Page</vt:lpstr>
      <vt:lpstr>CSS Intro</vt:lpstr>
      <vt:lpstr>CSS Introduction</vt:lpstr>
      <vt:lpstr>CSS Introduction (2)</vt:lpstr>
      <vt:lpstr>Why “Cascading”?</vt:lpstr>
      <vt:lpstr>Why “Cascading”? (2)</vt:lpstr>
      <vt:lpstr>Why “Cascading”? (3)</vt:lpstr>
      <vt:lpstr>Style Sheets Syntax</vt:lpstr>
      <vt:lpstr>Selectors</vt:lpstr>
      <vt:lpstr>Selectors (2)</vt:lpstr>
      <vt:lpstr>Selectors (3)</vt:lpstr>
      <vt:lpstr>Selectors (4)</vt:lpstr>
      <vt:lpstr>Selectors (5)</vt:lpstr>
      <vt:lpstr>Values in the CSS Rules</vt:lpstr>
      <vt:lpstr>Default Browser Styles</vt:lpstr>
      <vt:lpstr>Linking HTML and CSS</vt:lpstr>
      <vt:lpstr>Linking HTML and CSS (2)</vt:lpstr>
      <vt:lpstr>Inline Styles: Example</vt:lpstr>
      <vt:lpstr>Inline Styles: Example</vt:lpstr>
      <vt:lpstr>CSS Cascade (Precedence)</vt:lpstr>
      <vt:lpstr>CSS Specificity</vt:lpstr>
      <vt:lpstr>Embedded Styles</vt:lpstr>
      <vt:lpstr>Embedded Styles: Example</vt:lpstr>
      <vt:lpstr>Embedded Styles: Example (2)</vt:lpstr>
      <vt:lpstr>Embedded Styles: Example (3)</vt:lpstr>
      <vt:lpstr>External CSS Styles</vt:lpstr>
      <vt:lpstr>External CSS Styles (2)</vt:lpstr>
      <vt:lpstr>External Styles: Example</vt:lpstr>
      <vt:lpstr>External Styles: Example (2)</vt:lpstr>
      <vt:lpstr>External Styles: Example (3)</vt:lpstr>
      <vt:lpstr>External Styles: Example (4)</vt:lpstr>
      <vt:lpstr>Text-related CSS Properties</vt:lpstr>
      <vt:lpstr>CSS Rules for Fonts (2)</vt:lpstr>
      <vt:lpstr>Shorthand Font Property</vt:lpstr>
      <vt:lpstr>Backgrounds</vt:lpstr>
      <vt:lpstr>Backgrounds (2)</vt:lpstr>
      <vt:lpstr>Background Shorthand Property</vt:lpstr>
      <vt:lpstr>Background-image or &lt;img&gt;?</vt:lpstr>
      <vt:lpstr>Borders</vt:lpstr>
      <vt:lpstr>Border Shorthand Property</vt:lpstr>
      <vt:lpstr>Width and Height</vt:lpstr>
      <vt:lpstr>Margin and Padding</vt:lpstr>
      <vt:lpstr>Margin and Padding: Short Rules</vt:lpstr>
      <vt:lpstr>The Box Model</vt:lpstr>
      <vt:lpstr>IE Quirks Mode</vt:lpstr>
      <vt:lpstr>Positioning</vt:lpstr>
      <vt:lpstr>Positioning (2)</vt:lpstr>
      <vt:lpstr>Positioning (3)</vt:lpstr>
      <vt:lpstr>Inline element positioning</vt:lpstr>
      <vt:lpstr>Float</vt:lpstr>
      <vt:lpstr>Float (2)</vt:lpstr>
      <vt:lpstr>Clear</vt:lpstr>
      <vt:lpstr>Clear (2)</vt:lpstr>
      <vt:lpstr>Opacity</vt:lpstr>
      <vt:lpstr>Visibility</vt:lpstr>
      <vt:lpstr>Display</vt:lpstr>
      <vt:lpstr>Display (2)</vt:lpstr>
      <vt:lpstr>Overflow</vt:lpstr>
      <vt:lpstr>Other CSS Properties</vt:lpstr>
      <vt:lpstr>Benefits of using CSS</vt:lpstr>
      <vt:lpstr>Maintenance Example</vt:lpstr>
      <vt:lpstr>CSS Development Tools</vt:lpstr>
      <vt:lpstr>CSS Development Tools (3)</vt:lpstr>
      <vt:lpstr>CSS Development Tools (4)</vt:lpstr>
    </vt:vector>
  </TitlesOfParts>
  <Company>Telerik Corporation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Microsoft Office User</cp:lastModifiedBy>
  <cp:revision>764</cp:revision>
  <dcterms:created xsi:type="dcterms:W3CDTF">2007-12-08T16:03:00Z</dcterms:created>
  <dcterms:modified xsi:type="dcterms:W3CDTF">2018-09-09T14:06:07Z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