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20104100" cy="11309350"/>
  <p:notesSz cx="20104100" cy="11309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012" y="3235503"/>
            <a:ext cx="8583508" cy="48375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4441" y="374984"/>
            <a:ext cx="17084547" cy="3188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1700" y="4185078"/>
            <a:ext cx="17520698" cy="3648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20252" y="5708669"/>
            <a:ext cx="8328025" cy="1703705"/>
          </a:xfrm>
          <a:prstGeom prst="rect">
            <a:avLst/>
          </a:prstGeom>
        </p:spPr>
        <p:txBody>
          <a:bodyPr wrap="square" lIns="0" tIns="37338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2940"/>
              </a:spcBef>
            </a:pPr>
            <a:r>
              <a:rPr dirty="0" sz="4500">
                <a:solidFill>
                  <a:srgbClr val="FFFFFF"/>
                </a:solidFill>
                <a:latin typeface="Carlito"/>
                <a:cs typeface="Carlito"/>
              </a:rPr>
              <a:t>Presented</a:t>
            </a:r>
            <a:r>
              <a:rPr dirty="0" sz="45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500">
                <a:solidFill>
                  <a:srgbClr val="FFFFFF"/>
                </a:solidFill>
                <a:latin typeface="Carlito"/>
                <a:cs typeface="Carlito"/>
              </a:rPr>
              <a:t>By-</a:t>
            </a:r>
            <a:r>
              <a:rPr dirty="0" sz="4500" spc="-2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Carlito"/>
                <a:cs typeface="Carlito"/>
              </a:rPr>
              <a:t>Turwash</a:t>
            </a:r>
            <a:r>
              <a:rPr dirty="0" sz="4500" spc="-10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Carlito"/>
                <a:cs typeface="Carlito"/>
              </a:rPr>
              <a:t>Chakraborty</a:t>
            </a:r>
            <a:endParaRPr sz="4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ROLL</a:t>
            </a:r>
            <a:r>
              <a:rPr dirty="0" sz="270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dirty="0" sz="270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31</a:t>
            </a:r>
            <a:r>
              <a:rPr dirty="0" sz="2700" spc="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;</a:t>
            </a:r>
            <a:r>
              <a:rPr dirty="0" sz="2700" spc="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REG</a:t>
            </a:r>
            <a:r>
              <a:rPr dirty="0" sz="270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NO</a:t>
            </a:r>
            <a:r>
              <a:rPr dirty="0" sz="2700" spc="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dirty="0" sz="270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arlito"/>
                <a:cs typeface="Carlito"/>
              </a:rPr>
              <a:t>12101607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4441" y="4357114"/>
            <a:ext cx="13376910" cy="1534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900"/>
              <a:t>Edu</a:t>
            </a:r>
            <a:r>
              <a:rPr dirty="0" sz="9900" spc="-65"/>
              <a:t> </a:t>
            </a:r>
            <a:r>
              <a:rPr dirty="0" sz="9900"/>
              <a:t>Connect</a:t>
            </a:r>
            <a:r>
              <a:rPr dirty="0" sz="9900" spc="-60"/>
              <a:t> </a:t>
            </a:r>
            <a:r>
              <a:rPr dirty="0" sz="9900"/>
              <a:t>Hub</a:t>
            </a:r>
            <a:r>
              <a:rPr dirty="0" sz="9900" spc="-45"/>
              <a:t> </a:t>
            </a:r>
            <a:r>
              <a:rPr dirty="0" sz="9900"/>
              <a:t>-</a:t>
            </a:r>
            <a:r>
              <a:rPr dirty="0" sz="9900" spc="-70"/>
              <a:t> </a:t>
            </a:r>
            <a:r>
              <a:rPr dirty="0" sz="9900" spc="-10"/>
              <a:t>Django</a:t>
            </a:r>
            <a:endParaRPr sz="9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20252" y="1911377"/>
            <a:ext cx="4492625" cy="713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5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450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500">
                <a:solidFill>
                  <a:srgbClr val="FFFFFF"/>
                </a:solidFill>
                <a:latin typeface="Carlito"/>
                <a:cs typeface="Carlito"/>
              </a:rPr>
              <a:t>Vision</a:t>
            </a:r>
            <a:r>
              <a:rPr dirty="0" sz="450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500">
                <a:solidFill>
                  <a:srgbClr val="FFFFFF"/>
                </a:solidFill>
                <a:latin typeface="Carlito"/>
                <a:cs typeface="Carlito"/>
              </a:rPr>
              <a:t>Behind</a:t>
            </a:r>
            <a:r>
              <a:rPr dirty="0" sz="4500" spc="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500" spc="-5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endParaRPr sz="45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9113" y="0"/>
            <a:ext cx="9894986" cy="113085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4441" y="427391"/>
            <a:ext cx="6849109" cy="8648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0"/>
              <a:t>About</a:t>
            </a:r>
            <a:r>
              <a:rPr dirty="0" sz="5500" spc="-40"/>
              <a:t> </a:t>
            </a:r>
            <a:r>
              <a:rPr dirty="0" sz="5500"/>
              <a:t>Edu</a:t>
            </a:r>
            <a:r>
              <a:rPr dirty="0" sz="5500" spc="5"/>
              <a:t> </a:t>
            </a:r>
            <a:r>
              <a:rPr dirty="0" sz="5500"/>
              <a:t>Connect</a:t>
            </a:r>
            <a:r>
              <a:rPr dirty="0" sz="5500" spc="5"/>
              <a:t> </a:t>
            </a:r>
            <a:r>
              <a:rPr dirty="0" sz="5500" spc="-25"/>
              <a:t>Hub</a:t>
            </a:r>
            <a:endParaRPr sz="5500"/>
          </a:p>
        </p:txBody>
      </p:sp>
      <p:sp>
        <p:nvSpPr>
          <p:cNvPr id="5" name="object 5" descr=""/>
          <p:cNvSpPr txBox="1"/>
          <p:nvPr/>
        </p:nvSpPr>
        <p:spPr>
          <a:xfrm>
            <a:off x="1024441" y="3510491"/>
            <a:ext cx="7995284" cy="514159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42265" marR="5080" indent="-330200">
              <a:lnSpc>
                <a:spcPct val="102200"/>
              </a:lnSpc>
              <a:spcBef>
                <a:spcPts val="60"/>
              </a:spcBef>
              <a:buChar char="•"/>
              <a:tabLst>
                <a:tab pos="342265" algn="l"/>
              </a:tabLst>
            </a:pP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Django</a:t>
            </a:r>
            <a:r>
              <a:rPr dirty="0" sz="275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dirty="0" sz="2750" spc="1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dirty="0" sz="2750" spc="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750" spc="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Edu-Connect</a:t>
            </a:r>
            <a:r>
              <a:rPr dirty="0" sz="2750" spc="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Hub</a:t>
            </a:r>
            <a:r>
              <a:rPr dirty="0" sz="2750" spc="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dirty="0" sz="2750" spc="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Carlito"/>
                <a:cs typeface="Carlito"/>
              </a:rPr>
              <a:t>aims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dirty="0" sz="275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develop</a:t>
            </a:r>
            <a:r>
              <a:rPr dirty="0" sz="2750" spc="9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275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comprehensive</a:t>
            </a:r>
            <a:r>
              <a:rPr dirty="0" sz="2750" spc="114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75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interactive</a:t>
            </a:r>
            <a:r>
              <a:rPr dirty="0" sz="2750" spc="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Carlito"/>
                <a:cs typeface="Carlito"/>
              </a:rPr>
              <a:t>online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platform</a:t>
            </a:r>
            <a:r>
              <a:rPr dirty="0" sz="275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designed</a:t>
            </a:r>
            <a:r>
              <a:rPr dirty="0" sz="2750" spc="1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dirty="0" sz="2750" spc="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foster</a:t>
            </a:r>
            <a:r>
              <a:rPr dirty="0" sz="275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collaboration</a:t>
            </a:r>
            <a:r>
              <a:rPr dirty="0" sz="275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communication</a:t>
            </a:r>
            <a:r>
              <a:rPr dirty="0" sz="275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between</a:t>
            </a:r>
            <a:r>
              <a:rPr dirty="0" sz="2750" spc="1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students</a:t>
            </a:r>
            <a:r>
              <a:rPr dirty="0" sz="275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750" spc="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teachers</a:t>
            </a:r>
            <a:r>
              <a:rPr dirty="0" sz="2750" spc="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dirty="0" sz="2750" spc="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educational</a:t>
            </a:r>
            <a:r>
              <a:rPr dirty="0" sz="2750" spc="1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Carlito"/>
                <a:cs typeface="Carlito"/>
              </a:rPr>
              <a:t>setting.</a:t>
            </a:r>
            <a:endParaRPr sz="2750">
              <a:latin typeface="Carlito"/>
              <a:cs typeface="Carlito"/>
            </a:endParaRPr>
          </a:p>
          <a:p>
            <a:pPr marL="342265" marR="360045" indent="-330200">
              <a:lnSpc>
                <a:spcPct val="101299"/>
              </a:lnSpc>
              <a:spcBef>
                <a:spcPts val="3340"/>
              </a:spcBef>
              <a:buChar char="•"/>
              <a:tabLst>
                <a:tab pos="342265" algn="l"/>
              </a:tabLst>
            </a:pP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Ask</a:t>
            </a:r>
            <a:r>
              <a:rPr dirty="0" sz="275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Carlito"/>
                <a:cs typeface="Carlito"/>
              </a:rPr>
              <a:t>Your</a:t>
            </a:r>
            <a:r>
              <a:rPr dirty="0" sz="275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Doubts</a:t>
            </a:r>
            <a:r>
              <a:rPr dirty="0" sz="275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via</a:t>
            </a:r>
            <a:r>
              <a:rPr dirty="0" sz="2750" spc="9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post and</a:t>
            </a:r>
            <a:r>
              <a:rPr dirty="0" sz="2750" spc="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get</a:t>
            </a:r>
            <a:r>
              <a:rPr dirty="0" sz="275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dirty="0" sz="275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solved</a:t>
            </a:r>
            <a:r>
              <a:rPr dirty="0" sz="2750" spc="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dirty="0" sz="275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Carlito"/>
                <a:cs typeface="Carlito"/>
              </a:rPr>
              <a:t>peers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dirty="0" sz="2750" spc="-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Teachers,</a:t>
            </a:r>
            <a:r>
              <a:rPr dirty="0" sz="2750" spc="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via</a:t>
            </a:r>
            <a:r>
              <a:rPr dirty="0" sz="275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direct</a:t>
            </a:r>
            <a:r>
              <a:rPr dirty="0" sz="2750" spc="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comment</a:t>
            </a:r>
            <a:r>
              <a:rPr dirty="0" sz="275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dirty="0" sz="275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Carlito"/>
                <a:cs typeface="Carlito"/>
              </a:rPr>
              <a:t>Chat</a:t>
            </a:r>
            <a:endParaRPr sz="2750">
              <a:latin typeface="Carlito"/>
              <a:cs typeface="Carlito"/>
            </a:endParaRPr>
          </a:p>
          <a:p>
            <a:pPr algn="just" marL="342265" marR="1043305" indent="-330200">
              <a:lnSpc>
                <a:spcPct val="102200"/>
              </a:lnSpc>
              <a:spcBef>
                <a:spcPts val="3310"/>
              </a:spcBef>
              <a:buChar char="•"/>
              <a:tabLst>
                <a:tab pos="342265" algn="l"/>
              </a:tabLst>
            </a:pP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Edu-Connect</a:t>
            </a:r>
            <a:r>
              <a:rPr dirty="0" sz="2750" spc="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Hub</a:t>
            </a:r>
            <a:r>
              <a:rPr dirty="0" sz="275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dirty="0" sz="2750" spc="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2750" spc="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standalone</a:t>
            </a:r>
            <a:r>
              <a:rPr dirty="0" sz="2750" spc="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social</a:t>
            </a:r>
            <a:r>
              <a:rPr dirty="0" sz="2750" spc="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Carlito"/>
                <a:cs typeface="Carlito"/>
              </a:rPr>
              <a:t>media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platform</a:t>
            </a:r>
            <a:r>
              <a:rPr dirty="0" sz="275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designed</a:t>
            </a:r>
            <a:r>
              <a:rPr dirty="0" sz="2750" spc="1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specifically</a:t>
            </a:r>
            <a:r>
              <a:rPr dirty="0" sz="2750" spc="114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dirty="0" sz="275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Carlito"/>
                <a:cs typeface="Carlito"/>
              </a:rPr>
              <a:t>educational purposes.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9113" y="0"/>
            <a:ext cx="9894986" cy="113085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0180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dirty="0" sz="8200"/>
              <a:t>THE</a:t>
            </a:r>
            <a:r>
              <a:rPr dirty="0" sz="8200" spc="-10"/>
              <a:t> PURPOSE?</a:t>
            </a:r>
            <a:endParaRPr sz="8200"/>
          </a:p>
        </p:txBody>
      </p:sp>
      <p:sp>
        <p:nvSpPr>
          <p:cNvPr id="4" name="object 4" descr=""/>
          <p:cNvSpPr txBox="1"/>
          <p:nvPr/>
        </p:nvSpPr>
        <p:spPr>
          <a:xfrm>
            <a:off x="847483" y="3733311"/>
            <a:ext cx="7987665" cy="334835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70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purpose</a:t>
            </a:r>
            <a:r>
              <a:rPr dirty="0" sz="270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dirty="0" sz="2700" spc="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dirty="0" sz="270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Software</a:t>
            </a:r>
            <a:r>
              <a:rPr dirty="0" sz="270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Requirements</a:t>
            </a:r>
            <a:r>
              <a:rPr dirty="0" sz="2700" spc="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arlito"/>
                <a:cs typeface="Carlito"/>
              </a:rPr>
              <a:t>Specification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(SRS)</a:t>
            </a:r>
            <a:r>
              <a:rPr dirty="0" sz="270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dirty="0" sz="2700" spc="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dirty="0" sz="2700" spc="-8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provide</a:t>
            </a:r>
            <a:r>
              <a:rPr dirty="0" sz="270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270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detailed</a:t>
            </a:r>
            <a:r>
              <a:rPr dirty="0" sz="270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description</a:t>
            </a:r>
            <a:r>
              <a:rPr dirty="0" sz="270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dirty="0" sz="2700" spc="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 spc="-35">
                <a:solidFill>
                  <a:srgbClr val="FFFFFF"/>
                </a:solidFill>
                <a:latin typeface="Carlito"/>
                <a:cs typeface="Carlito"/>
              </a:rPr>
              <a:t>Edu-</a:t>
            </a:r>
            <a:r>
              <a:rPr dirty="0" sz="2700" spc="-10">
                <a:solidFill>
                  <a:srgbClr val="FFFFFF"/>
                </a:solidFill>
                <a:latin typeface="Carlito"/>
                <a:cs typeface="Carlito"/>
              </a:rPr>
              <a:t>Connect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Hub,</a:t>
            </a:r>
            <a:r>
              <a:rPr dirty="0" sz="2700" spc="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a social</a:t>
            </a:r>
            <a:r>
              <a:rPr dirty="0" sz="270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media</a:t>
            </a:r>
            <a:r>
              <a:rPr dirty="0" sz="2700" spc="-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platform</a:t>
            </a:r>
            <a:r>
              <a:rPr dirty="0" sz="2700" spc="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designed</a:t>
            </a:r>
            <a:r>
              <a:rPr dirty="0" sz="270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dirty="0" sz="2700" spc="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students</a:t>
            </a:r>
            <a:r>
              <a:rPr dirty="0" sz="270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teachers</a:t>
            </a:r>
            <a:r>
              <a:rPr dirty="0" sz="27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dirty="0" sz="2700" spc="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connect,</a:t>
            </a:r>
            <a:r>
              <a:rPr dirty="0" sz="27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share</a:t>
            </a:r>
            <a:r>
              <a:rPr dirty="0" sz="2700" spc="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posts,</a:t>
            </a:r>
            <a:r>
              <a:rPr dirty="0" sz="2700" spc="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ask</a:t>
            </a:r>
            <a:r>
              <a:rPr dirty="0" sz="2700" spc="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questions,</a:t>
            </a:r>
            <a:r>
              <a:rPr dirty="0" sz="2700" spc="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resolve doubts.</a:t>
            </a:r>
            <a:r>
              <a:rPr dirty="0" sz="2700" spc="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dirty="0" sz="2700" spc="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document</a:t>
            </a:r>
            <a:r>
              <a:rPr dirty="0" sz="27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dirty="0" sz="270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intended</a:t>
            </a:r>
            <a:r>
              <a:rPr dirty="0" sz="270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dirty="0" sz="270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arlito"/>
                <a:cs typeface="Carlito"/>
              </a:rPr>
              <a:t>software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engineers,</a:t>
            </a:r>
            <a:r>
              <a:rPr dirty="0" sz="27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developers,</a:t>
            </a:r>
            <a:r>
              <a:rPr dirty="0" sz="2700" spc="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7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stakeholders</a:t>
            </a:r>
            <a:r>
              <a:rPr dirty="0" sz="27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involved</a:t>
            </a:r>
            <a:r>
              <a:rPr dirty="0" sz="27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dirty="0" sz="27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design,</a:t>
            </a:r>
            <a:r>
              <a:rPr dirty="0" sz="2700" spc="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development,</a:t>
            </a:r>
            <a:r>
              <a:rPr dirty="0" sz="27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700" spc="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implementation</a:t>
            </a:r>
            <a:r>
              <a:rPr dirty="0" sz="2700" spc="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dirty="0" sz="270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700" spc="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 spc="-20">
                <a:solidFill>
                  <a:srgbClr val="FFFFFF"/>
                </a:solidFill>
                <a:latin typeface="Carlito"/>
                <a:cs typeface="Carlito"/>
              </a:rPr>
              <a:t>Edu-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Connect</a:t>
            </a:r>
            <a:r>
              <a:rPr dirty="0" sz="2700" spc="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Hub</a:t>
            </a:r>
            <a:r>
              <a:rPr dirty="0" sz="2700" spc="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arlito"/>
                <a:cs typeface="Carlito"/>
              </a:rPr>
              <a:t>platform.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97427" rIns="0" bIns="0" rtlCol="0" vert="horz">
            <a:spAutoFit/>
          </a:bodyPr>
          <a:lstStyle/>
          <a:p>
            <a:pPr marL="1088390">
              <a:lnSpc>
                <a:spcPct val="100000"/>
              </a:lnSpc>
              <a:spcBef>
                <a:spcPts val="90"/>
              </a:spcBef>
            </a:pPr>
            <a:r>
              <a:rPr dirty="0" sz="15600" spc="-1380"/>
              <a:t>T</a:t>
            </a:r>
            <a:r>
              <a:rPr dirty="0" sz="15600" spc="-25"/>
              <a:t>e</a:t>
            </a:r>
            <a:r>
              <a:rPr dirty="0" sz="15600" spc="-70"/>
              <a:t>C</a:t>
            </a:r>
            <a:r>
              <a:rPr dirty="0" sz="15600" spc="-25"/>
              <a:t>hNoLoGiE</a:t>
            </a:r>
            <a:r>
              <a:rPr dirty="0" sz="15600" spc="-15"/>
              <a:t>s</a:t>
            </a:r>
            <a:r>
              <a:rPr dirty="0" sz="15600" spc="-690"/>
              <a:t> </a:t>
            </a:r>
            <a:r>
              <a:rPr dirty="0" sz="15600" spc="-20"/>
              <a:t>UsEd</a:t>
            </a:r>
            <a:endParaRPr sz="15600"/>
          </a:p>
        </p:txBody>
      </p:sp>
      <p:sp>
        <p:nvSpPr>
          <p:cNvPr id="4" name="object 4" descr=""/>
          <p:cNvSpPr txBox="1"/>
          <p:nvPr/>
        </p:nvSpPr>
        <p:spPr>
          <a:xfrm>
            <a:off x="7957423" y="4809456"/>
            <a:ext cx="4279265" cy="38265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ts val="5145"/>
              </a:lnSpc>
              <a:spcBef>
                <a:spcPts val="114"/>
              </a:spcBef>
            </a:pPr>
            <a:r>
              <a:rPr dirty="0" sz="450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dirty="0" sz="450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500">
                <a:solidFill>
                  <a:srgbClr val="FFFFFF"/>
                </a:solidFill>
                <a:latin typeface="Carlito"/>
                <a:cs typeface="Carlito"/>
              </a:rPr>
              <a:t>Python</a:t>
            </a:r>
            <a:r>
              <a:rPr dirty="0" sz="450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50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dirty="0" sz="4500" spc="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Carlito"/>
                <a:cs typeface="Carlito"/>
              </a:rPr>
              <a:t>Django</a:t>
            </a:r>
            <a:endParaRPr sz="4500">
              <a:latin typeface="Carlito"/>
              <a:cs typeface="Carlito"/>
            </a:endParaRPr>
          </a:p>
          <a:p>
            <a:pPr algn="ctr" marL="10795">
              <a:lnSpc>
                <a:spcPts val="4890"/>
              </a:lnSpc>
              <a:tabLst>
                <a:tab pos="442595" algn="l"/>
              </a:tabLst>
            </a:pPr>
            <a:r>
              <a:rPr dirty="0" sz="4500" spc="-5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dirty="0" sz="4500">
                <a:solidFill>
                  <a:srgbClr val="FFFFFF"/>
                </a:solidFill>
                <a:latin typeface="Carlito"/>
                <a:cs typeface="Carlito"/>
              </a:rPr>
              <a:t>	-</a:t>
            </a:r>
            <a:r>
              <a:rPr dirty="0" sz="450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Carlito"/>
                <a:cs typeface="Carlito"/>
              </a:rPr>
              <a:t>SqlLite3</a:t>
            </a:r>
            <a:endParaRPr sz="4500">
              <a:latin typeface="Carlito"/>
              <a:cs typeface="Carlito"/>
            </a:endParaRPr>
          </a:p>
          <a:p>
            <a:pPr algn="ctr" marL="14604">
              <a:lnSpc>
                <a:spcPts val="4890"/>
              </a:lnSpc>
              <a:tabLst>
                <a:tab pos="447040" algn="l"/>
              </a:tabLst>
            </a:pPr>
            <a:r>
              <a:rPr dirty="0" sz="4500" spc="-5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dirty="0" sz="4500">
                <a:solidFill>
                  <a:srgbClr val="FFFFFF"/>
                </a:solidFill>
                <a:latin typeface="Carlito"/>
                <a:cs typeface="Carlito"/>
              </a:rPr>
              <a:t>	-</a:t>
            </a:r>
            <a:r>
              <a:rPr dirty="0" sz="4500" spc="-10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50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r>
              <a:rPr dirty="0" sz="45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Carlito"/>
                <a:cs typeface="Carlito"/>
              </a:rPr>
              <a:t>Socket</a:t>
            </a:r>
            <a:endParaRPr sz="4500">
              <a:latin typeface="Carlito"/>
              <a:cs typeface="Carlito"/>
            </a:endParaRPr>
          </a:p>
          <a:p>
            <a:pPr algn="ctr" marL="2540">
              <a:lnSpc>
                <a:spcPts val="4920"/>
              </a:lnSpc>
              <a:tabLst>
                <a:tab pos="434340" algn="l"/>
              </a:tabLst>
            </a:pPr>
            <a:r>
              <a:rPr dirty="0" sz="4500" spc="-5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dirty="0" sz="4500">
                <a:solidFill>
                  <a:srgbClr val="FFFFFF"/>
                </a:solidFill>
                <a:latin typeface="Carlito"/>
                <a:cs typeface="Carlito"/>
              </a:rPr>
              <a:t>	- </a:t>
            </a:r>
            <a:r>
              <a:rPr dirty="0" sz="4500" spc="-2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4500">
              <a:latin typeface="Carlito"/>
              <a:cs typeface="Carlito"/>
            </a:endParaRPr>
          </a:p>
          <a:p>
            <a:pPr algn="ctr" marL="8255">
              <a:lnSpc>
                <a:spcPts val="4920"/>
              </a:lnSpc>
              <a:tabLst>
                <a:tab pos="440690" algn="l"/>
              </a:tabLst>
            </a:pPr>
            <a:r>
              <a:rPr dirty="0" sz="4500" spc="-5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dirty="0" sz="4500">
                <a:solidFill>
                  <a:srgbClr val="FFFFFF"/>
                </a:solidFill>
                <a:latin typeface="Carlito"/>
                <a:cs typeface="Carlito"/>
              </a:rPr>
              <a:t>	-</a:t>
            </a:r>
            <a:r>
              <a:rPr dirty="0" sz="450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500" spc="-25">
                <a:solidFill>
                  <a:srgbClr val="FFFFFF"/>
                </a:solidFill>
                <a:latin typeface="Carlito"/>
                <a:cs typeface="Carlito"/>
              </a:rPr>
              <a:t>Css</a:t>
            </a:r>
            <a:endParaRPr sz="4500">
              <a:latin typeface="Carlito"/>
              <a:cs typeface="Carlito"/>
            </a:endParaRPr>
          </a:p>
          <a:p>
            <a:pPr algn="ctr" marL="5715">
              <a:lnSpc>
                <a:spcPts val="5145"/>
              </a:lnSpc>
              <a:tabLst>
                <a:tab pos="437515" algn="l"/>
              </a:tabLst>
            </a:pPr>
            <a:r>
              <a:rPr dirty="0" sz="4500" spc="-5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dirty="0" sz="4500">
                <a:solidFill>
                  <a:srgbClr val="FFFFFF"/>
                </a:solidFill>
                <a:latin typeface="Carlito"/>
                <a:cs typeface="Carlito"/>
              </a:rPr>
              <a:t>	- </a:t>
            </a:r>
            <a:r>
              <a:rPr dirty="0" sz="4500" spc="-25">
                <a:solidFill>
                  <a:srgbClr val="FFFFFF"/>
                </a:solidFill>
                <a:latin typeface="Carlito"/>
                <a:cs typeface="Carlito"/>
              </a:rPr>
              <a:t>JS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4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algn="ctr" marL="18415" marR="5080">
              <a:lnSpc>
                <a:spcPts val="4020"/>
              </a:lnSpc>
              <a:spcBef>
                <a:spcPts val="595"/>
              </a:spcBef>
            </a:pPr>
            <a:r>
              <a:rPr dirty="0"/>
              <a:t>Features:</a:t>
            </a:r>
            <a:r>
              <a:rPr dirty="0" spc="-90"/>
              <a:t> </a:t>
            </a:r>
            <a:r>
              <a:rPr dirty="0"/>
              <a:t>Account</a:t>
            </a:r>
            <a:r>
              <a:rPr dirty="0" spc="-95"/>
              <a:t> </a:t>
            </a:r>
            <a:r>
              <a:rPr dirty="0"/>
              <a:t>creation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/>
              <a:t>management</a:t>
            </a:r>
            <a:r>
              <a:rPr dirty="0" spc="-150"/>
              <a:t> </a:t>
            </a:r>
            <a:r>
              <a:rPr dirty="0"/>
              <a:t>for</a:t>
            </a:r>
            <a:r>
              <a:rPr dirty="0" spc="-85"/>
              <a:t> </a:t>
            </a:r>
            <a:r>
              <a:rPr dirty="0"/>
              <a:t>students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/>
              <a:t>teachers</a:t>
            </a:r>
            <a:r>
              <a:rPr dirty="0" spc="-60"/>
              <a:t> </a:t>
            </a:r>
            <a:r>
              <a:rPr dirty="0"/>
              <a:t>Posting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 spc="-10"/>
              <a:t>viewing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/>
              <a:t>doubts</a:t>
            </a:r>
            <a:r>
              <a:rPr dirty="0" spc="-75"/>
              <a:t> </a:t>
            </a:r>
            <a:r>
              <a:rPr dirty="0"/>
              <a:t>or</a:t>
            </a:r>
            <a:r>
              <a:rPr dirty="0" spc="-35"/>
              <a:t> </a:t>
            </a:r>
            <a:r>
              <a:rPr dirty="0"/>
              <a:t>questions</a:t>
            </a:r>
            <a:r>
              <a:rPr dirty="0" spc="-70"/>
              <a:t> </a:t>
            </a:r>
            <a:r>
              <a:rPr dirty="0"/>
              <a:t>Chat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/>
              <a:t>group</a:t>
            </a:r>
            <a:r>
              <a:rPr dirty="0" spc="-75"/>
              <a:t> </a:t>
            </a:r>
            <a:r>
              <a:rPr dirty="0"/>
              <a:t>chat</a:t>
            </a:r>
            <a:r>
              <a:rPr dirty="0" spc="5"/>
              <a:t> </a:t>
            </a:r>
            <a:r>
              <a:rPr dirty="0"/>
              <a:t>functionalities</a:t>
            </a:r>
            <a:r>
              <a:rPr dirty="0" spc="-130"/>
              <a:t> </a:t>
            </a:r>
            <a:r>
              <a:rPr dirty="0"/>
              <a:t>Search</a:t>
            </a:r>
            <a:r>
              <a:rPr dirty="0" spc="-75"/>
              <a:t> </a:t>
            </a:r>
            <a:r>
              <a:rPr dirty="0"/>
              <a:t>functionality</a:t>
            </a:r>
            <a:r>
              <a:rPr dirty="0" spc="-120"/>
              <a:t> </a:t>
            </a:r>
            <a:r>
              <a:rPr dirty="0"/>
              <a:t>for</a:t>
            </a:r>
            <a:r>
              <a:rPr dirty="0" spc="20"/>
              <a:t> </a:t>
            </a:r>
            <a:r>
              <a:rPr dirty="0" spc="-10"/>
              <a:t>doubts </a:t>
            </a:r>
            <a:r>
              <a:rPr dirty="0"/>
              <a:t>Notification</a:t>
            </a:r>
            <a:r>
              <a:rPr dirty="0" spc="-204"/>
              <a:t> </a:t>
            </a:r>
            <a:r>
              <a:rPr dirty="0"/>
              <a:t>system</a:t>
            </a:r>
            <a:r>
              <a:rPr dirty="0" spc="-15"/>
              <a:t> </a:t>
            </a:r>
            <a:r>
              <a:rPr dirty="0"/>
              <a:t>Profile</a:t>
            </a:r>
            <a:r>
              <a:rPr dirty="0" spc="-160"/>
              <a:t> </a:t>
            </a:r>
            <a:r>
              <a:rPr dirty="0" spc="-10"/>
              <a:t>updation</a:t>
            </a:r>
          </a:p>
          <a:p>
            <a:pPr algn="ctr" marL="191770" marR="212090" indent="-2540">
              <a:lnSpc>
                <a:spcPct val="90600"/>
              </a:lnSpc>
              <a:spcBef>
                <a:spcPts val="3904"/>
              </a:spcBef>
            </a:pPr>
            <a:r>
              <a:rPr dirty="0"/>
              <a:t>Application:</a:t>
            </a:r>
            <a:r>
              <a:rPr dirty="0" spc="-210"/>
              <a:t> </a:t>
            </a:r>
            <a:r>
              <a:rPr dirty="0"/>
              <a:t>The</a:t>
            </a:r>
            <a:r>
              <a:rPr dirty="0" spc="-85"/>
              <a:t> </a:t>
            </a:r>
            <a:r>
              <a:rPr dirty="0"/>
              <a:t>software</a:t>
            </a:r>
            <a:r>
              <a:rPr dirty="0" spc="-25"/>
              <a:t> </a:t>
            </a:r>
            <a:r>
              <a:rPr dirty="0"/>
              <a:t>will</a:t>
            </a:r>
            <a:r>
              <a:rPr dirty="0" spc="-80"/>
              <a:t> </a:t>
            </a:r>
            <a:r>
              <a:rPr dirty="0" spc="-10"/>
              <a:t>facilitate</a:t>
            </a:r>
            <a:r>
              <a:rPr dirty="0" spc="-30"/>
              <a:t> </a:t>
            </a:r>
            <a:r>
              <a:rPr dirty="0" spc="-10"/>
              <a:t>interaction</a:t>
            </a:r>
            <a:r>
              <a:rPr dirty="0" spc="-125"/>
              <a:t> </a:t>
            </a:r>
            <a:r>
              <a:rPr dirty="0"/>
              <a:t>between</a:t>
            </a:r>
            <a:r>
              <a:rPr dirty="0" spc="-65"/>
              <a:t> </a:t>
            </a:r>
            <a:r>
              <a:rPr dirty="0"/>
              <a:t>students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teachers, </a:t>
            </a:r>
            <a:r>
              <a:rPr dirty="0"/>
              <a:t>enabling</a:t>
            </a:r>
            <a:r>
              <a:rPr dirty="0" spc="-190"/>
              <a:t> </a:t>
            </a:r>
            <a:r>
              <a:rPr dirty="0"/>
              <a:t>them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25"/>
              <a:t> </a:t>
            </a:r>
            <a:r>
              <a:rPr dirty="0"/>
              <a:t>share</a:t>
            </a:r>
            <a:r>
              <a:rPr dirty="0" spc="-40"/>
              <a:t> </a:t>
            </a:r>
            <a:r>
              <a:rPr dirty="0"/>
              <a:t>knowledge,</a:t>
            </a:r>
            <a:r>
              <a:rPr dirty="0" spc="-105"/>
              <a:t> </a:t>
            </a:r>
            <a:r>
              <a:rPr dirty="0"/>
              <a:t>ask</a:t>
            </a:r>
            <a:r>
              <a:rPr dirty="0" spc="-10"/>
              <a:t> </a:t>
            </a:r>
            <a:r>
              <a:rPr dirty="0"/>
              <a:t>questions,</a:t>
            </a:r>
            <a:r>
              <a:rPr dirty="0" spc="-10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resolve</a:t>
            </a:r>
            <a:r>
              <a:rPr dirty="0" spc="15"/>
              <a:t> </a:t>
            </a:r>
            <a:r>
              <a:rPr dirty="0"/>
              <a:t>doubts</a:t>
            </a:r>
            <a:r>
              <a:rPr dirty="0" spc="-150"/>
              <a:t> </a:t>
            </a:r>
            <a:r>
              <a:rPr dirty="0"/>
              <a:t>in</a:t>
            </a:r>
            <a:r>
              <a:rPr dirty="0" spc="-80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 spc="-10"/>
              <a:t>organized</a:t>
            </a:r>
            <a:r>
              <a:rPr dirty="0" spc="-140"/>
              <a:t> </a:t>
            </a:r>
            <a:r>
              <a:rPr dirty="0" spc="-25"/>
              <a:t>and </a:t>
            </a:r>
            <a:r>
              <a:rPr dirty="0"/>
              <a:t>efficient</a:t>
            </a:r>
            <a:r>
              <a:rPr dirty="0" spc="-145"/>
              <a:t> </a:t>
            </a:r>
            <a:r>
              <a:rPr dirty="0" spc="-10"/>
              <a:t>manner.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3012" y="1138708"/>
            <a:ext cx="15078075" cy="1335405"/>
          </a:xfrm>
          <a:prstGeom prst="rect"/>
          <a:solidFill>
            <a:srgbClr val="6C8299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4445">
              <a:lnSpc>
                <a:spcPts val="8865"/>
              </a:lnSpc>
            </a:pPr>
            <a:r>
              <a:rPr dirty="0" sz="7600" spc="40"/>
              <a:t>F</a:t>
            </a:r>
            <a:r>
              <a:rPr dirty="0" sz="7600" spc="-40"/>
              <a:t>E</a:t>
            </a:r>
            <a:r>
              <a:rPr dirty="0" sz="7600" spc="-605"/>
              <a:t>A</a:t>
            </a:r>
            <a:r>
              <a:rPr dirty="0" sz="7600" spc="20"/>
              <a:t>TUR</a:t>
            </a:r>
            <a:r>
              <a:rPr dirty="0" sz="7600" spc="-25"/>
              <a:t>E</a:t>
            </a:r>
            <a:r>
              <a:rPr dirty="0" sz="7600" spc="25"/>
              <a:t>S</a:t>
            </a:r>
            <a:r>
              <a:rPr dirty="0" sz="7600" spc="-275"/>
              <a:t> </a:t>
            </a:r>
            <a:r>
              <a:rPr dirty="0" sz="7600"/>
              <a:t>AND</a:t>
            </a:r>
            <a:r>
              <a:rPr dirty="0" sz="7600" spc="-160"/>
              <a:t> </a:t>
            </a:r>
            <a:r>
              <a:rPr dirty="0" sz="7600" spc="40"/>
              <a:t>AP</a:t>
            </a:r>
            <a:r>
              <a:rPr dirty="0" sz="7600" spc="65"/>
              <a:t>P</a:t>
            </a:r>
            <a:r>
              <a:rPr dirty="0" sz="7600" spc="35"/>
              <a:t>LI</a:t>
            </a:r>
            <a:r>
              <a:rPr dirty="0" sz="7600" spc="75"/>
              <a:t>C</a:t>
            </a:r>
            <a:r>
              <a:rPr dirty="0" sz="7600" spc="-590"/>
              <a:t>A</a:t>
            </a:r>
            <a:r>
              <a:rPr dirty="0" sz="7600" spc="40"/>
              <a:t>TION</a:t>
            </a:r>
            <a:endParaRPr sz="7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9113" y="0"/>
            <a:ext cx="9894986" cy="11308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2816" y="374984"/>
            <a:ext cx="3145790" cy="12801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200" spc="-10"/>
              <a:t>Rubrics</a:t>
            </a:r>
            <a:endParaRPr sz="8200"/>
          </a:p>
        </p:txBody>
      </p:sp>
      <p:sp>
        <p:nvSpPr>
          <p:cNvPr id="4" name="object 4" descr=""/>
          <p:cNvSpPr txBox="1"/>
          <p:nvPr/>
        </p:nvSpPr>
        <p:spPr>
          <a:xfrm>
            <a:off x="691728" y="2267596"/>
            <a:ext cx="7422515" cy="6438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——</a:t>
            </a:r>
            <a:r>
              <a:rPr dirty="0" sz="2450" spc="-2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&gt;&gt;&gt;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Functionality</a:t>
            </a:r>
            <a:r>
              <a:rPr dirty="0" sz="2450" spc="1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450" spc="-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Deployment</a:t>
            </a:r>
            <a:r>
              <a:rPr dirty="0" sz="245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 spc="-5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endParaRPr sz="24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rlito"/>
              <a:cs typeface="Carlito"/>
            </a:endParaRPr>
          </a:p>
          <a:p>
            <a:pPr marL="405765" indent="-393065">
              <a:lnSpc>
                <a:spcPct val="100000"/>
              </a:lnSpc>
              <a:buAutoNum type="arabicParenR"/>
              <a:tabLst>
                <a:tab pos="405765" algn="l"/>
              </a:tabLst>
            </a:pP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Validated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secured</a:t>
            </a:r>
            <a:r>
              <a:rPr dirty="0" sz="245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Register</a:t>
            </a:r>
            <a:r>
              <a:rPr dirty="0" sz="2450" spc="-1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450" spc="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Login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 Feature</a:t>
            </a:r>
            <a:endParaRPr sz="2450">
              <a:latin typeface="Carlito"/>
              <a:cs typeface="Carlito"/>
            </a:endParaRPr>
          </a:p>
          <a:p>
            <a:pPr marL="334010" indent="-321310">
              <a:lnSpc>
                <a:spcPct val="100000"/>
              </a:lnSpc>
              <a:spcBef>
                <a:spcPts val="30"/>
              </a:spcBef>
              <a:buAutoNum type="arabicParenR"/>
              <a:tabLst>
                <a:tab pos="334010" algn="l"/>
              </a:tabLst>
            </a:pPr>
            <a:r>
              <a:rPr dirty="0" sz="2450" spc="-20">
                <a:solidFill>
                  <a:srgbClr val="FFFFFF"/>
                </a:solidFill>
                <a:latin typeface="Carlito"/>
                <a:cs typeface="Carlito"/>
              </a:rPr>
              <a:t>Teacher</a:t>
            </a:r>
            <a:r>
              <a:rPr dirty="0" sz="245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45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Student</a:t>
            </a:r>
            <a:r>
              <a:rPr dirty="0" sz="245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Interaction</a:t>
            </a:r>
            <a:r>
              <a:rPr dirty="0" sz="245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Feature</a:t>
            </a:r>
            <a:endParaRPr sz="2450">
              <a:latin typeface="Carlito"/>
              <a:cs typeface="Carlito"/>
            </a:endParaRPr>
          </a:p>
          <a:p>
            <a:pPr marL="12700" marR="177165" indent="321310">
              <a:lnSpc>
                <a:spcPct val="101000"/>
              </a:lnSpc>
              <a:buAutoNum type="arabicParenR"/>
              <a:tabLst>
                <a:tab pos="334010" algn="l"/>
              </a:tabLst>
            </a:pP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One</a:t>
            </a:r>
            <a:r>
              <a:rPr dirty="0" sz="245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 spc="-85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dirty="0" sz="245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One</a:t>
            </a:r>
            <a:r>
              <a:rPr dirty="0" sz="245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Chat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Feature</a:t>
            </a:r>
            <a:r>
              <a:rPr dirty="0" sz="2450" spc="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(Only</a:t>
            </a:r>
            <a:r>
              <a:rPr dirty="0" sz="245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when</a:t>
            </a:r>
            <a:r>
              <a:rPr dirty="0" sz="2450" spc="-1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they</a:t>
            </a:r>
            <a:r>
              <a:rPr dirty="0" sz="245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follow</a:t>
            </a:r>
            <a:r>
              <a:rPr dirty="0" sz="2450" spc="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 spc="-20">
                <a:solidFill>
                  <a:srgbClr val="FFFFFF"/>
                </a:solidFill>
                <a:latin typeface="Carlito"/>
                <a:cs typeface="Carlito"/>
              </a:rPr>
              <a:t>each 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other)</a:t>
            </a:r>
            <a:endParaRPr sz="2450">
              <a:latin typeface="Carlito"/>
              <a:cs typeface="Carlito"/>
            </a:endParaRPr>
          </a:p>
          <a:p>
            <a:pPr marL="334010" indent="-321310">
              <a:lnSpc>
                <a:spcPct val="100000"/>
              </a:lnSpc>
              <a:spcBef>
                <a:spcPts val="30"/>
              </a:spcBef>
              <a:buAutoNum type="arabicParenR"/>
              <a:tabLst>
                <a:tab pos="334010" algn="l"/>
              </a:tabLst>
            </a:pP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Group</a:t>
            </a:r>
            <a:r>
              <a:rPr dirty="0" sz="2450" spc="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Chat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Feature</a:t>
            </a:r>
            <a:r>
              <a:rPr dirty="0" sz="2450" spc="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(Only</a:t>
            </a:r>
            <a:r>
              <a:rPr dirty="0" sz="245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when</a:t>
            </a:r>
            <a:r>
              <a:rPr dirty="0" sz="2450" spc="-1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they</a:t>
            </a:r>
            <a:r>
              <a:rPr dirty="0" sz="245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follow</a:t>
            </a:r>
            <a:r>
              <a:rPr dirty="0" sz="2450" spc="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each</a:t>
            </a:r>
            <a:r>
              <a:rPr dirty="0" sz="245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other)</a:t>
            </a:r>
            <a:endParaRPr sz="2450">
              <a:latin typeface="Carlito"/>
              <a:cs typeface="Carlito"/>
            </a:endParaRPr>
          </a:p>
          <a:p>
            <a:pPr marL="334010" indent="-321310">
              <a:lnSpc>
                <a:spcPct val="100000"/>
              </a:lnSpc>
              <a:spcBef>
                <a:spcPts val="30"/>
              </a:spcBef>
              <a:buAutoNum type="arabicParenR"/>
              <a:tabLst>
                <a:tab pos="334010" algn="l"/>
              </a:tabLst>
            </a:pP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Easy</a:t>
            </a:r>
            <a:r>
              <a:rPr dirty="0" sz="2450" spc="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question</a:t>
            </a:r>
            <a:r>
              <a:rPr dirty="0" sz="2450" spc="-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adding</a:t>
            </a:r>
            <a:r>
              <a:rPr dirty="0" sz="245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dirty="0" sz="2450" spc="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picture</a:t>
            </a:r>
            <a:r>
              <a:rPr dirty="0" sz="245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Feature</a:t>
            </a:r>
            <a:endParaRPr sz="2450">
              <a:latin typeface="Carlito"/>
              <a:cs typeface="Carlito"/>
            </a:endParaRPr>
          </a:p>
          <a:p>
            <a:pPr marL="334010" indent="-321310">
              <a:lnSpc>
                <a:spcPct val="100000"/>
              </a:lnSpc>
              <a:spcBef>
                <a:spcPts val="30"/>
              </a:spcBef>
              <a:buAutoNum type="arabicParenR"/>
              <a:tabLst>
                <a:tab pos="334010" algn="l"/>
              </a:tabLst>
            </a:pP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Query</a:t>
            </a:r>
            <a:r>
              <a:rPr dirty="0" sz="2450" spc="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Search</a:t>
            </a:r>
            <a:r>
              <a:rPr dirty="0" sz="245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Feature</a:t>
            </a:r>
            <a:endParaRPr sz="2450">
              <a:latin typeface="Carlito"/>
              <a:cs typeface="Carlito"/>
            </a:endParaRPr>
          </a:p>
          <a:p>
            <a:pPr marL="12700" marR="318770" indent="321310">
              <a:lnSpc>
                <a:spcPct val="101000"/>
              </a:lnSpc>
              <a:buAutoNum type="arabicParenR"/>
              <a:tabLst>
                <a:tab pos="334010" algn="l"/>
              </a:tabLst>
            </a:pP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Likes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45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comments</a:t>
            </a:r>
            <a:r>
              <a:rPr dirty="0" sz="245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feature</a:t>
            </a:r>
            <a:r>
              <a:rPr dirty="0" sz="245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dirty="0" sz="245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queries</a:t>
            </a:r>
            <a:r>
              <a:rPr dirty="0" sz="245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so</a:t>
            </a:r>
            <a:r>
              <a:rPr dirty="0" sz="245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query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should</a:t>
            </a:r>
            <a:r>
              <a:rPr dirty="0" sz="245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rank</a:t>
            </a:r>
            <a:r>
              <a:rPr dirty="0" sz="2450" spc="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dirty="0" sz="245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Search</a:t>
            </a:r>
            <a:endParaRPr sz="2450">
              <a:latin typeface="Carlito"/>
              <a:cs typeface="Carlito"/>
            </a:endParaRPr>
          </a:p>
          <a:p>
            <a:pPr marL="12700" marR="483234" indent="321310">
              <a:lnSpc>
                <a:spcPct val="101000"/>
              </a:lnSpc>
              <a:spcBef>
                <a:spcPts val="5"/>
              </a:spcBef>
              <a:buAutoNum type="arabicParenR"/>
              <a:tabLst>
                <a:tab pos="334010" algn="l"/>
              </a:tabLst>
            </a:pP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Peers</a:t>
            </a:r>
            <a:r>
              <a:rPr dirty="0" sz="245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dirty="0" sz="245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also</a:t>
            </a:r>
            <a:r>
              <a:rPr dirty="0" sz="245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solve</a:t>
            </a:r>
            <a:r>
              <a:rPr dirty="0" sz="245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450" spc="-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doubts</a:t>
            </a:r>
            <a:r>
              <a:rPr dirty="0" sz="2450" spc="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45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 spc="-30">
                <a:solidFill>
                  <a:srgbClr val="FFFFFF"/>
                </a:solidFill>
                <a:latin typeface="Carlito"/>
                <a:cs typeface="Carlito"/>
              </a:rPr>
              <a:t>Teachers</a:t>
            </a:r>
            <a:r>
              <a:rPr dirty="0" sz="245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also</a:t>
            </a:r>
            <a:r>
              <a:rPr dirty="0" sz="2450" spc="-25">
                <a:solidFill>
                  <a:srgbClr val="FFFFFF"/>
                </a:solidFill>
                <a:latin typeface="Carlito"/>
                <a:cs typeface="Carlito"/>
              </a:rPr>
              <a:t> in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comments</a:t>
            </a:r>
            <a:r>
              <a:rPr dirty="0" sz="245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feature</a:t>
            </a:r>
            <a:endParaRPr sz="2450">
              <a:latin typeface="Carlito"/>
              <a:cs typeface="Carlito"/>
            </a:endParaRPr>
          </a:p>
          <a:p>
            <a:pPr marL="334010" indent="-321310">
              <a:lnSpc>
                <a:spcPct val="100000"/>
              </a:lnSpc>
              <a:spcBef>
                <a:spcPts val="30"/>
              </a:spcBef>
              <a:buAutoNum type="arabicParenR"/>
              <a:tabLst>
                <a:tab pos="334010" algn="l"/>
              </a:tabLst>
            </a:pP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Security</a:t>
            </a:r>
            <a:r>
              <a:rPr dirty="0" sz="2450" spc="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concerned</a:t>
            </a:r>
            <a:r>
              <a:rPr dirty="0" sz="245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endParaRPr sz="2450">
              <a:latin typeface="Carlito"/>
              <a:cs typeface="Carlito"/>
            </a:endParaRPr>
          </a:p>
          <a:p>
            <a:pPr marL="497840" indent="-485140">
              <a:lnSpc>
                <a:spcPct val="100000"/>
              </a:lnSpc>
              <a:spcBef>
                <a:spcPts val="30"/>
              </a:spcBef>
              <a:buAutoNum type="arabicParenR"/>
              <a:tabLst>
                <a:tab pos="497840" algn="l"/>
              </a:tabLst>
            </a:pP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Notification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 system</a:t>
            </a:r>
            <a:r>
              <a:rPr dirty="0" sz="2450" spc="-1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45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Profile</a:t>
            </a:r>
            <a:r>
              <a:rPr dirty="0" sz="2450" spc="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updation</a:t>
            </a:r>
            <a:r>
              <a:rPr dirty="0" sz="245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Feature</a:t>
            </a:r>
            <a:endParaRPr sz="24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Additionally</a:t>
            </a:r>
            <a:r>
              <a:rPr dirty="0" sz="2450" spc="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dirty="0" sz="245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dirty="0" sz="245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450" spc="-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functionality</a:t>
            </a:r>
            <a:r>
              <a:rPr dirty="0" sz="2450" spc="9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used</a:t>
            </a:r>
            <a:r>
              <a:rPr dirty="0" sz="245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dirty="0" sz="245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>
                <a:solidFill>
                  <a:srgbClr val="FFFFFF"/>
                </a:solidFill>
                <a:latin typeface="Carlito"/>
                <a:cs typeface="Carlito"/>
              </a:rPr>
              <a:t>per</a:t>
            </a:r>
            <a:r>
              <a:rPr dirty="0" sz="2450" spc="-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Carlito"/>
                <a:cs typeface="Carlito"/>
              </a:rPr>
              <a:t>Syllabus!!!</a:t>
            </a:r>
            <a:endParaRPr sz="24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9113" y="0"/>
            <a:ext cx="9894986" cy="11308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2816" y="374984"/>
            <a:ext cx="3145790" cy="12801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200" spc="-10"/>
              <a:t>Rubrics</a:t>
            </a:r>
            <a:endParaRPr sz="8200"/>
          </a:p>
        </p:txBody>
      </p:sp>
      <p:sp>
        <p:nvSpPr>
          <p:cNvPr id="4" name="object 4" descr=""/>
          <p:cNvSpPr txBox="1"/>
          <p:nvPr/>
        </p:nvSpPr>
        <p:spPr>
          <a:xfrm>
            <a:off x="691728" y="2267596"/>
            <a:ext cx="7973059" cy="59194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——-</a:t>
            </a:r>
            <a:r>
              <a:rPr dirty="0" sz="2150" spc="-20">
                <a:solidFill>
                  <a:srgbClr val="FFFFFF"/>
                </a:solidFill>
                <a:latin typeface="Carlito"/>
                <a:cs typeface="Carlito"/>
              </a:rPr>
              <a:t>&gt;&gt;&gt;</a:t>
            </a:r>
            <a:r>
              <a:rPr dirty="0" sz="215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User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Interface: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150">
              <a:latin typeface="Carlito"/>
              <a:cs typeface="Carlito"/>
            </a:endParaRPr>
          </a:p>
          <a:p>
            <a:pPr marL="12700" marR="692150">
              <a:lnSpc>
                <a:spcPts val="2540"/>
              </a:lnSpc>
            </a:pP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Simple</a:t>
            </a:r>
            <a:r>
              <a:rPr dirty="0" sz="215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UI</a:t>
            </a:r>
            <a:r>
              <a:rPr dirty="0" sz="215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dirty="0" sz="215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150" spc="-1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study</a:t>
            </a:r>
            <a:r>
              <a:rPr dirty="0" sz="215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purpose</a:t>
            </a:r>
            <a:r>
              <a:rPr dirty="0" sz="2150" spc="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like</a:t>
            </a:r>
            <a:r>
              <a:rPr dirty="0" sz="2150" spc="-1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Quora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15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Reditt</a:t>
            </a:r>
            <a:r>
              <a:rPr dirty="0" sz="215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type</a:t>
            </a:r>
            <a:r>
              <a:rPr dirty="0" sz="215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dirty="0" sz="215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20">
                <a:solidFill>
                  <a:srgbClr val="FFFFFF"/>
                </a:solidFill>
                <a:latin typeface="Carlito"/>
                <a:cs typeface="Carlito"/>
              </a:rPr>
              <a:t>user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Interface</a:t>
            </a: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75"/>
              </a:spcBef>
            </a:pP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No</a:t>
            </a:r>
            <a:r>
              <a:rPr dirty="0" sz="2150" spc="-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fancy</a:t>
            </a:r>
            <a:r>
              <a:rPr dirty="0" sz="215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things</a:t>
            </a:r>
            <a:r>
              <a:rPr dirty="0" sz="2150" spc="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dirty="0" sz="215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15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distractions</a:t>
            </a:r>
            <a:r>
              <a:rPr dirty="0" sz="2150" spc="-10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other</a:t>
            </a:r>
            <a:r>
              <a:rPr dirty="0" sz="215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dirty="0" sz="215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studies</a:t>
            </a:r>
            <a:r>
              <a:rPr dirty="0" sz="215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purpose</a:t>
            </a: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——-</a:t>
            </a:r>
            <a:r>
              <a:rPr dirty="0" sz="2150" spc="-20">
                <a:solidFill>
                  <a:srgbClr val="FFFFFF"/>
                </a:solidFill>
                <a:latin typeface="Carlito"/>
                <a:cs typeface="Carlito"/>
              </a:rPr>
              <a:t>&gt;&gt;&gt;</a:t>
            </a:r>
            <a:r>
              <a:rPr dirty="0" sz="215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Novely/</a:t>
            </a:r>
            <a:r>
              <a:rPr dirty="0" sz="215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Uniqueness:</a:t>
            </a:r>
            <a:endParaRPr sz="2150">
              <a:latin typeface="Carlito"/>
              <a:cs typeface="Carlito"/>
            </a:endParaRPr>
          </a:p>
          <a:p>
            <a:pPr marL="12700" marR="237490">
              <a:lnSpc>
                <a:spcPct val="99500"/>
              </a:lnSpc>
              <a:spcBef>
                <a:spcPts val="2570"/>
              </a:spcBef>
            </a:pP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Novelty</a:t>
            </a:r>
            <a:r>
              <a:rPr dirty="0" sz="2150" spc="-114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Lies</a:t>
            </a:r>
            <a:r>
              <a:rPr dirty="0" sz="215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dirty="0" sz="215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15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easy</a:t>
            </a:r>
            <a:r>
              <a:rPr dirty="0" sz="215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chat</a:t>
            </a:r>
            <a:r>
              <a:rPr dirty="0" sz="215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15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additional</a:t>
            </a:r>
            <a:r>
              <a:rPr dirty="0" sz="215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group</a:t>
            </a:r>
            <a:r>
              <a:rPr dirty="0" sz="2150" spc="10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chat</a:t>
            </a:r>
            <a:r>
              <a:rPr dirty="0" sz="215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20">
                <a:solidFill>
                  <a:srgbClr val="FFFFFF"/>
                </a:solidFill>
                <a:latin typeface="Carlito"/>
                <a:cs typeface="Carlito"/>
              </a:rPr>
              <a:t>feature.</a:t>
            </a:r>
            <a:r>
              <a:rPr dirty="0" sz="2150" spc="-1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Social</a:t>
            </a:r>
            <a:r>
              <a:rPr dirty="0" sz="2150" spc="-10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media</a:t>
            </a:r>
            <a:r>
              <a:rPr dirty="0" sz="215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like</a:t>
            </a:r>
            <a:r>
              <a:rPr dirty="0" sz="215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Instagram</a:t>
            </a:r>
            <a:r>
              <a:rPr dirty="0" sz="2150" spc="-114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does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not</a:t>
            </a:r>
            <a:r>
              <a:rPr dirty="0" sz="215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provides</a:t>
            </a:r>
            <a:r>
              <a:rPr dirty="0" sz="215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dirty="0" sz="215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Student</a:t>
            </a:r>
            <a:r>
              <a:rPr dirty="0" sz="215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centric</a:t>
            </a:r>
            <a:r>
              <a:rPr dirty="0" sz="215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Social media</a:t>
            </a: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Secured</a:t>
            </a:r>
            <a:r>
              <a:rPr dirty="0" sz="215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dirty="0" sz="215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dirty="0" sz="215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nobody</a:t>
            </a:r>
            <a:r>
              <a:rPr dirty="0" sz="2150" spc="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dirty="0" sz="2150" spc="-10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have</a:t>
            </a:r>
            <a:r>
              <a:rPr dirty="0" sz="2150" spc="-10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useless</a:t>
            </a:r>
            <a:r>
              <a:rPr dirty="0" sz="215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conversations</a:t>
            </a:r>
            <a:r>
              <a:rPr dirty="0" sz="215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dirty="0" sz="2150" spc="-10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anybody</a:t>
            </a:r>
            <a:r>
              <a:rPr dirty="0" sz="215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25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you</a:t>
            </a:r>
            <a:r>
              <a:rPr dirty="0" sz="215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can’t</a:t>
            </a:r>
            <a:r>
              <a:rPr dirty="0" sz="2150" spc="-1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msg</a:t>
            </a:r>
            <a:r>
              <a:rPr dirty="0" sz="2150" spc="-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15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unknown.</a:t>
            </a:r>
            <a:r>
              <a:rPr dirty="0" sz="2150" spc="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Lacks</a:t>
            </a:r>
            <a:r>
              <a:rPr dirty="0" sz="2150" spc="-1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dirty="0" sz="215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Social</a:t>
            </a:r>
            <a:r>
              <a:rPr dirty="0" sz="215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media</a:t>
            </a:r>
            <a:r>
              <a:rPr dirty="0" sz="215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which</a:t>
            </a:r>
            <a:r>
              <a:rPr dirty="0" sz="215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focuses</a:t>
            </a:r>
            <a:r>
              <a:rPr dirty="0" sz="215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studies</a:t>
            </a:r>
            <a:endParaRPr sz="2150">
              <a:latin typeface="Carlito"/>
              <a:cs typeface="Carlito"/>
            </a:endParaRPr>
          </a:p>
          <a:p>
            <a:pPr marL="12700" marR="160020">
              <a:lnSpc>
                <a:spcPct val="100699"/>
              </a:lnSpc>
              <a:spcBef>
                <a:spcPts val="2535"/>
              </a:spcBef>
            </a:pP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Student</a:t>
            </a:r>
            <a:r>
              <a:rPr dirty="0" sz="215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Studies</a:t>
            </a:r>
            <a:r>
              <a:rPr dirty="0" sz="215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Centric</a:t>
            </a:r>
            <a:r>
              <a:rPr dirty="0" sz="215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20">
                <a:solidFill>
                  <a:srgbClr val="FFFFFF"/>
                </a:solidFill>
                <a:latin typeface="Carlito"/>
                <a:cs typeface="Carlito"/>
              </a:rPr>
              <a:t>Website</a:t>
            </a:r>
            <a:r>
              <a:rPr dirty="0" sz="2150" spc="-1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dirty="0" sz="2150" spc="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95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dirty="0" sz="2150" spc="-9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15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point</a:t>
            </a:r>
            <a:r>
              <a:rPr dirty="0" sz="215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dirty="0" sz="2150" spc="-114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only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dirty="0" sz="215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studies purpose.</a:t>
            </a:r>
            <a:endParaRPr sz="2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74897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30"/>
              </a:spcBef>
            </a:pPr>
            <a:r>
              <a:rPr dirty="0"/>
              <a:t>Lets</a:t>
            </a:r>
            <a:r>
              <a:rPr dirty="0" spc="-25"/>
              <a:t> </a:t>
            </a:r>
            <a:r>
              <a:rPr dirty="0"/>
              <a:t>move</a:t>
            </a:r>
            <a:r>
              <a:rPr dirty="0" spc="55"/>
              <a:t> </a:t>
            </a:r>
            <a:r>
              <a:rPr dirty="0"/>
              <a:t>to</a:t>
            </a:r>
            <a:r>
              <a:rPr dirty="0" spc="2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implementation</a:t>
            </a:r>
            <a:r>
              <a:rPr dirty="0" spc="90"/>
              <a:t> </a:t>
            </a:r>
            <a:r>
              <a:rPr dirty="0" spc="-10"/>
              <a:t>part….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2024-04-23T19:03:49Z</dcterms:created>
  <dcterms:modified xsi:type="dcterms:W3CDTF">2024-04-23T19:03:49Z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2024-04-23T00:00:00Z</vt:filetime>
  </property>
  <property fmtid="{D5CDD505-2E9C-101B-9397-08002B2CF9AE}" pid="3" name="LastSaved">
    <vt:filetime>2024-04-23T00:00:00Z</vt:filetime>
  </property>
  <property fmtid="{D5CDD505-2E9C-101B-9397-08002B2CF9AE}" pid="4" name="Producer">
    <vt:lpwstr>3-Heights(TM) PDF Security Shell 4.8.25.2 (http://www.pdf-tools.com)</vt:lpwstr>
  </property>
</Properties>
</file>