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87" autoAdjust="0"/>
  </p:normalViewPr>
  <p:slideViewPr>
    <p:cSldViewPr snapToGrid="0">
      <p:cViewPr>
        <p:scale>
          <a:sx n="125" d="100"/>
          <a:sy n="125" d="100"/>
        </p:scale>
        <p:origin x="1662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tionary.org/wiki/k%C3%B6sz%C3%B6nj%C3%BC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49E2-0CFF-430A-8DA9-03E051C46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Kórházi</a:t>
            </a:r>
            <a:r>
              <a:rPr lang="en-US" dirty="0"/>
              <a:t>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Rendszer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87818-37AC-44A1-A734-2E0709E4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01938" y="3502666"/>
            <a:ext cx="9833423" cy="1273740"/>
          </a:xfrm>
        </p:spPr>
        <p:txBody>
          <a:bodyPr/>
          <a:lstStyle/>
          <a:p>
            <a:r>
              <a:rPr lang="en-US" dirty="0"/>
              <a:t>Turi </a:t>
            </a:r>
            <a:r>
              <a:rPr lang="en-US" dirty="0" err="1"/>
              <a:t>Gergő</a:t>
            </a:r>
            <a:r>
              <a:rPr lang="en-US" dirty="0"/>
              <a:t> (I92QOE) | </a:t>
            </a:r>
            <a:br>
              <a:rPr lang="en-US" dirty="0"/>
            </a:br>
            <a:r>
              <a:rPr lang="en-US" dirty="0"/>
              <a:t>Sifter Martin (RHZTGK) | </a:t>
            </a:r>
          </a:p>
        </p:txBody>
      </p:sp>
    </p:spTree>
    <p:extLst>
      <p:ext uri="{BB962C8B-B14F-4D97-AF65-F5344CB8AC3E}">
        <p14:creationId xmlns:p14="http://schemas.microsoft.com/office/powerpoint/2010/main" val="337806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C384-96FE-459D-9237-9451A9E8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Kapcsolatok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0AC6-03F5-4027-BA12-70E09D5AA5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59064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 ↔ </a:t>
            </a:r>
            <a:r>
              <a:rPr lang="en-US" dirty="0" err="1">
                <a:latin typeface="Bahnschrift" panose="020B0502040204020203" pitchFamily="34" charset="0"/>
              </a:rPr>
              <a:t>Osztály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err="1">
                <a:latin typeface="Bahnschrift" panose="020B0502040204020203" pitchFamily="34" charset="0"/>
              </a:rPr>
              <a:t>Kapcsolat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típusa</a:t>
            </a:r>
            <a:r>
              <a:rPr lang="en-US" dirty="0">
                <a:latin typeface="Bahnschrift" panose="020B0502040204020203" pitchFamily="34" charset="0"/>
              </a:rPr>
              <a:t>: N:1 (</a:t>
            </a:r>
            <a:r>
              <a:rPr lang="en-US" dirty="0" err="1">
                <a:latin typeface="Bahnschrift" panose="020B0502040204020203" pitchFamily="34" charset="0"/>
              </a:rPr>
              <a:t>mivel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több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mindig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osztályon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lehet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 ↔ </a:t>
            </a:r>
            <a:r>
              <a:rPr lang="en-US" dirty="0" err="1">
                <a:latin typeface="Bahnschrift" panose="020B0502040204020203" pitchFamily="34" charset="0"/>
              </a:rPr>
              <a:t>Látogatás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err="1">
                <a:latin typeface="Bahnschrift" panose="020B0502040204020203" pitchFamily="34" charset="0"/>
              </a:rPr>
              <a:t>Kapcsolat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típusa</a:t>
            </a:r>
            <a:r>
              <a:rPr lang="en-US" dirty="0">
                <a:latin typeface="Bahnschrift" panose="020B0502040204020203" pitchFamily="34" charset="0"/>
              </a:rPr>
              <a:t>: 1:N (</a:t>
            </a:r>
            <a:r>
              <a:rPr lang="en-US" dirty="0" err="1">
                <a:latin typeface="Bahnschrift" panose="020B0502040204020203" pitchFamily="34" charset="0"/>
              </a:rPr>
              <a:t>mivel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több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látogatáson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lehet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 ↔ </a:t>
            </a:r>
            <a:r>
              <a:rPr lang="en-US" dirty="0" err="1">
                <a:latin typeface="Bahnschrift" panose="020B0502040204020203" pitchFamily="34" charset="0"/>
              </a:rPr>
              <a:t>Kezeles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err="1">
                <a:latin typeface="Bahnschrift" panose="020B0502040204020203" pitchFamily="34" charset="0"/>
              </a:rPr>
              <a:t>Kapcsolat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típusa</a:t>
            </a:r>
            <a:r>
              <a:rPr lang="en-US" dirty="0">
                <a:latin typeface="Bahnschrift" panose="020B0502040204020203" pitchFamily="34" charset="0"/>
              </a:rPr>
              <a:t>: 1:1 (</a:t>
            </a:r>
            <a:r>
              <a:rPr lang="en-US" dirty="0" err="1">
                <a:latin typeface="Bahnschrift" panose="020B0502040204020203" pitchFamily="34" charset="0"/>
              </a:rPr>
              <a:t>mivel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egy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Kezelesen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lehet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3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AF9E-805D-429D-9AFA-29AF6179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Kapcsolatok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51C9-481D-4A0F-A293-F02B84130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latogatas</a:t>
            </a:r>
            <a:r>
              <a:rPr lang="en-US" dirty="0">
                <a:latin typeface="Bahnschrift" panose="020B0502040204020203" pitchFamily="34" charset="0"/>
              </a:rPr>
              <a:t> ↔ </a:t>
            </a:r>
            <a:r>
              <a:rPr lang="en-US" dirty="0" err="1">
                <a:latin typeface="Bahnschrift" panose="020B0502040204020203" pitchFamily="34" charset="0"/>
              </a:rPr>
              <a:t>Beteg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err="1">
                <a:latin typeface="Bahnschrift" panose="020B0502040204020203" pitchFamily="34" charset="0"/>
              </a:rPr>
              <a:t>Kapcsolat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típusa</a:t>
            </a:r>
            <a:r>
              <a:rPr lang="en-US" dirty="0">
                <a:latin typeface="Bahnschrift" panose="020B0502040204020203" pitchFamily="34" charset="0"/>
              </a:rPr>
              <a:t>: N:1 (</a:t>
            </a:r>
            <a:r>
              <a:rPr lang="en-US" dirty="0" err="1">
                <a:latin typeface="Bahnschrift" panose="020B0502040204020203" pitchFamily="34" charset="0"/>
              </a:rPr>
              <a:t>mivel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több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látogatásra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egy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mehet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7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7160-3B06-40AA-84B9-3C0DB8E0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Reláció</a:t>
            </a:r>
            <a:r>
              <a:rPr lang="en-US" dirty="0"/>
              <a:t> </a:t>
            </a:r>
            <a:r>
              <a:rPr lang="en-US" dirty="0" err="1"/>
              <a:t>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549E-7932-4A17-B352-FFD1FC11FC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31918"/>
            <a:ext cx="10394707" cy="3842668"/>
          </a:xfrm>
        </p:spPr>
        <p:txBody>
          <a:bodyPr/>
          <a:lstStyle/>
          <a:p>
            <a:r>
              <a:rPr lang="en-US" b="1" dirty="0" err="1">
                <a:latin typeface="Bahnschrift" panose="020B0502040204020203" pitchFamily="34" charset="0"/>
              </a:rPr>
              <a:t>Osztaly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u="sng" dirty="0" err="1">
                <a:latin typeface="Bahnschrift" panose="020B0502040204020203" pitchFamily="34" charset="0"/>
              </a:rPr>
              <a:t>Osztaly_ID</a:t>
            </a:r>
            <a:r>
              <a:rPr lang="en-US" dirty="0">
                <a:latin typeface="Bahnschrift" panose="020B0502040204020203" pitchFamily="34" charset="0"/>
              </a:rPr>
              <a:t>, Nev) 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Tanulo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u="sng" dirty="0" err="1">
                <a:latin typeface="Bahnschrift" panose="020B0502040204020203" pitchFamily="34" charset="0"/>
              </a:rPr>
              <a:t>Orvos_ID</a:t>
            </a:r>
            <a:r>
              <a:rPr lang="en-US" dirty="0">
                <a:latin typeface="Bahnschrift" panose="020B0502040204020203" pitchFamily="34" charset="0"/>
              </a:rPr>
              <a:t>, Nev, SZSZ, </a:t>
            </a:r>
            <a:r>
              <a:rPr lang="en-US" dirty="0" err="1">
                <a:latin typeface="Bahnschrift" panose="020B0502040204020203" pitchFamily="34" charset="0"/>
              </a:rPr>
              <a:t>Osztaly_Id</a:t>
            </a:r>
            <a:r>
              <a:rPr lang="en-US" dirty="0">
                <a:latin typeface="Bahnschrift" panose="020B0502040204020203" pitchFamily="34" charset="0"/>
              </a:rPr>
              <a:t>(FK) ) 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Teljes_Orvos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u="sng" dirty="0" err="1">
                <a:latin typeface="Bahnschrift" panose="020B0502040204020203" pitchFamily="34" charset="0"/>
              </a:rPr>
              <a:t>Orvos_ID</a:t>
            </a:r>
            <a:r>
              <a:rPr lang="en-US" u="sng" dirty="0">
                <a:latin typeface="Bahnschrift" panose="020B0502040204020203" pitchFamily="34" charset="0"/>
              </a:rPr>
              <a:t>, Nev, </a:t>
            </a:r>
            <a:r>
              <a:rPr lang="en-US" dirty="0" err="1">
                <a:latin typeface="Bahnschrift" panose="020B0502040204020203" pitchFamily="34" charset="0"/>
              </a:rPr>
              <a:t>Szakaosodas</a:t>
            </a:r>
            <a:r>
              <a:rPr lang="en-US" dirty="0">
                <a:latin typeface="Bahnschrift" panose="020B0502040204020203" pitchFamily="34" charset="0"/>
              </a:rPr>
              <a:t>, SZSZ, </a:t>
            </a:r>
            <a:r>
              <a:rPr lang="en-US" dirty="0" err="1">
                <a:latin typeface="Bahnschrift" panose="020B0502040204020203" pitchFamily="34" charset="0"/>
              </a:rPr>
              <a:t>Osztaly_Id</a:t>
            </a:r>
            <a:r>
              <a:rPr lang="en-US" dirty="0">
                <a:latin typeface="Bahnschrift" panose="020B0502040204020203" pitchFamily="34" charset="0"/>
              </a:rPr>
              <a:t>(FK) )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Latogatas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u="sng" dirty="0" err="1">
                <a:latin typeface="Bahnschrift" panose="020B0502040204020203" pitchFamily="34" charset="0"/>
              </a:rPr>
              <a:t>Latogatas_ID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Betegseg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Tunetek</a:t>
            </a:r>
            <a:r>
              <a:rPr lang="en-US" dirty="0">
                <a:latin typeface="Bahnschrift" panose="020B0502040204020203" pitchFamily="34" charset="0"/>
              </a:rPr>
              <a:t>, Taj (FK), </a:t>
            </a:r>
            <a:r>
              <a:rPr lang="en-US" dirty="0" err="1">
                <a:latin typeface="Bahnschrift" panose="020B0502040204020203" pitchFamily="34" charset="0"/>
              </a:rPr>
              <a:t>Orvos_ID</a:t>
            </a:r>
            <a:r>
              <a:rPr lang="en-US" dirty="0">
                <a:latin typeface="Bahnschrift" panose="020B0502040204020203" pitchFamily="34" charset="0"/>
              </a:rPr>
              <a:t> (FK), </a:t>
            </a:r>
            <a:r>
              <a:rPr lang="en-US" dirty="0" err="1">
                <a:latin typeface="Bahnschrift" panose="020B0502040204020203" pitchFamily="34" charset="0"/>
              </a:rPr>
              <a:t>Osztaly_ID</a:t>
            </a:r>
            <a:r>
              <a:rPr lang="en-US" dirty="0">
                <a:latin typeface="Bahnschrift" panose="020B0502040204020203" pitchFamily="34" charset="0"/>
              </a:rPr>
              <a:t> (FK), Datum) 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Betegek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u="sng" dirty="0">
                <a:latin typeface="Bahnschrift" panose="020B0502040204020203" pitchFamily="34" charset="0"/>
              </a:rPr>
              <a:t>Taj</a:t>
            </a:r>
            <a:r>
              <a:rPr lang="en-US" dirty="0">
                <a:latin typeface="Bahnschrift" panose="020B0502040204020203" pitchFamily="34" charset="0"/>
              </a:rPr>
              <a:t>, Nev, </a:t>
            </a:r>
            <a:r>
              <a:rPr lang="en-US" dirty="0" err="1">
                <a:latin typeface="Bahnschrift" panose="020B0502040204020203" pitchFamily="34" charset="0"/>
              </a:rPr>
              <a:t>Szul_dat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Cím</a:t>
            </a:r>
            <a:r>
              <a:rPr lang="en-US" dirty="0">
                <a:latin typeface="Bahnschrift" panose="020B0502040204020203" pitchFamily="34" charset="0"/>
              </a:rPr>
              <a:t>) 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Diagnozis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b="1" dirty="0" err="1">
                <a:latin typeface="Bahnschrift" panose="020B0502040204020203" pitchFamily="34" charset="0"/>
              </a:rPr>
              <a:t>Diagnozis_kod</a:t>
            </a:r>
            <a:r>
              <a:rPr lang="en-US" dirty="0">
                <a:latin typeface="Bahnschrift" panose="020B0502040204020203" pitchFamily="34" charset="0"/>
              </a:rPr>
              <a:t>, Taj (FK), </a:t>
            </a:r>
            <a:r>
              <a:rPr lang="en-US" dirty="0" err="1">
                <a:latin typeface="Bahnschrift" panose="020B0502040204020203" pitchFamily="34" charset="0"/>
              </a:rPr>
              <a:t>Diagnozis_leiras</a:t>
            </a:r>
            <a:r>
              <a:rPr lang="en-US" dirty="0">
                <a:latin typeface="Bahnschrift" panose="020B0502040204020203" pitchFamily="34" charset="0"/>
              </a:rPr>
              <a:t>, Datum) 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Kezeles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u="sng" dirty="0">
                <a:latin typeface="Bahnschrift" panose="020B0502040204020203" pitchFamily="34" charset="0"/>
              </a:rPr>
              <a:t>Id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Tipus</a:t>
            </a:r>
            <a:r>
              <a:rPr lang="en-US" dirty="0">
                <a:latin typeface="Bahnschrift" panose="020B0502040204020203" pitchFamily="34" charset="0"/>
              </a:rPr>
              <a:t>, Datum, Taj (FK), </a:t>
            </a:r>
            <a:r>
              <a:rPr lang="en-US" dirty="0" err="1">
                <a:latin typeface="Bahnschrift" panose="020B0502040204020203" pitchFamily="34" charset="0"/>
              </a:rPr>
              <a:t>Orvos_ID</a:t>
            </a:r>
            <a:r>
              <a:rPr lang="en-US" dirty="0">
                <a:latin typeface="Bahnschrift" panose="020B0502040204020203" pitchFamily="34" charset="0"/>
              </a:rPr>
              <a:t> (FK) )</a:t>
            </a:r>
          </a:p>
        </p:txBody>
      </p:sp>
    </p:spTree>
    <p:extLst>
      <p:ext uri="{BB962C8B-B14F-4D97-AF65-F5344CB8AC3E}">
        <p14:creationId xmlns:p14="http://schemas.microsoft.com/office/powerpoint/2010/main" val="114683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0AC5-9AF5-4C9D-BC20-E46DBA0D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err="1">
                <a:latin typeface="Bahnschrift" panose="020B0502040204020203" pitchFamily="34" charset="0"/>
                <a:hlinkClick r:id="rId2"/>
              </a:rPr>
              <a:t>köszönjük</a:t>
            </a:r>
            <a:r>
              <a:rPr lang="en-US" u="sng" dirty="0">
                <a:latin typeface="Bahnschrift" panose="020B0502040204020203" pitchFamily="34" charset="0"/>
              </a:rPr>
              <a:t> a </a:t>
            </a:r>
            <a:r>
              <a:rPr lang="en-US" u="sng" dirty="0" err="1">
                <a:latin typeface="Bahnschrift" panose="020B0502040204020203" pitchFamily="34" charset="0"/>
              </a:rPr>
              <a:t>figyelmüket</a:t>
            </a:r>
            <a:r>
              <a:rPr lang="en-US" u="sng" dirty="0">
                <a:latin typeface="Bahnschrift" panose="020B0502040204020203" pitchFamily="34" charset="0"/>
              </a:rPr>
              <a:t> </a:t>
            </a:r>
            <a:r>
              <a:rPr lang="en-US" u="sn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789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98E4-FE2A-4E68-86FD-EAFC2E9C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Célok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EEBD-D140-4BE6-B910-017F6B39BF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Egy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kórházi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adatbázis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kialakítása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amely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rendszerezi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az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orvosok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betegek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osztályok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látogatások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diagnózisok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és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kezelések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adatait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  <a:p>
            <a:r>
              <a:rPr lang="en-US" dirty="0">
                <a:latin typeface="Bahnschrift" panose="020B0502040204020203" pitchFamily="34" charset="0"/>
              </a:rPr>
              <a:t>Az </a:t>
            </a:r>
            <a:r>
              <a:rPr lang="en-US" dirty="0" err="1">
                <a:latin typeface="Bahnschrift" panose="020B0502040204020203" pitchFamily="34" charset="0"/>
              </a:rPr>
              <a:t>adatok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közötti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kapcsolatok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átlátható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és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hatékony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nyilvántartása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  <a:p>
            <a:r>
              <a:rPr lang="hu-HU" dirty="0">
                <a:latin typeface="Bahnschrift" panose="020B0502040204020203" pitchFamily="34" charset="0"/>
              </a:rPr>
              <a:t>A lekérdezések és riportok egyszerűsítése az egészségügyi folyamatok támogatása érdekében.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9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ACDC-8FE5-4238-A3B4-CBD866CA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8" y="85165"/>
            <a:ext cx="10396882" cy="1151965"/>
          </a:xfrm>
        </p:spPr>
        <p:txBody>
          <a:bodyPr/>
          <a:lstStyle/>
          <a:p>
            <a:r>
              <a:rPr lang="en-US" dirty="0"/>
              <a:t>EER-Modell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E3BAA5-C3F1-4841-9E01-CBF83C95EF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8299" y="900818"/>
            <a:ext cx="9387840" cy="5461882"/>
          </a:xfrm>
        </p:spPr>
      </p:pic>
    </p:spTree>
    <p:extLst>
      <p:ext uri="{BB962C8B-B14F-4D97-AF65-F5344CB8AC3E}">
        <p14:creationId xmlns:p14="http://schemas.microsoft.com/office/powerpoint/2010/main" val="13383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1584-1A6F-4685-B576-5147D9A7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4954"/>
            <a:ext cx="10396882" cy="1151965"/>
          </a:xfrm>
        </p:spPr>
        <p:txBody>
          <a:bodyPr/>
          <a:lstStyle/>
          <a:p>
            <a:r>
              <a:rPr lang="en-US" dirty="0" err="1"/>
              <a:t>Táblák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10FA-E910-4879-95B9-C0C4FCC3B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26919"/>
            <a:ext cx="10394707" cy="4298867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Bahnschrift" panose="020B0502040204020203" pitchFamily="34" charset="0"/>
              </a:rPr>
              <a:t>Osztaly</a:t>
            </a:r>
            <a:r>
              <a:rPr lang="en-US" sz="2400" b="1" dirty="0">
                <a:latin typeface="Bahnschrift" panose="020B0502040204020203" pitchFamily="34" charset="0"/>
              </a:rPr>
              <a:t>: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Osztaly_ID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i="1" dirty="0">
                <a:latin typeface="Bahnschrift" panose="020B0502040204020203" pitchFamily="34" charset="0"/>
              </a:rPr>
              <a:t>(PK)</a:t>
            </a:r>
            <a:r>
              <a:rPr lang="en-US" dirty="0">
                <a:latin typeface="Bahnschrift" panose="020B0502040204020203" pitchFamily="34" charset="0"/>
              </a:rPr>
              <a:t>: Az </a:t>
            </a:r>
            <a:r>
              <a:rPr lang="en-US" dirty="0" err="1">
                <a:latin typeface="Bahnschrift" panose="020B0502040204020203" pitchFamily="34" charset="0"/>
              </a:rPr>
              <a:t>osztály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egyedi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azonosítója</a:t>
            </a:r>
            <a:r>
              <a:rPr lang="en-US" dirty="0">
                <a:latin typeface="Bahnschrift" panose="020B0502040204020203" pitchFamily="34" charset="0"/>
              </a:rPr>
              <a:t>. (int)</a:t>
            </a:r>
          </a:p>
          <a:p>
            <a:r>
              <a:rPr lang="en-US" b="1" dirty="0">
                <a:latin typeface="Bahnschrift" panose="020B0502040204020203" pitchFamily="34" charset="0"/>
              </a:rPr>
              <a:t>Nev</a:t>
            </a:r>
            <a:r>
              <a:rPr lang="en-US" dirty="0">
                <a:latin typeface="Bahnschrift" panose="020B0502040204020203" pitchFamily="34" charset="0"/>
              </a:rPr>
              <a:t>: Az </a:t>
            </a:r>
            <a:r>
              <a:rPr lang="en-US" dirty="0" err="1">
                <a:latin typeface="Bahnschrift" panose="020B0502040204020203" pitchFamily="34" charset="0"/>
              </a:rPr>
              <a:t>osztály</a:t>
            </a:r>
            <a:r>
              <a:rPr lang="en-US" dirty="0">
                <a:latin typeface="Bahnschrift" panose="020B0502040204020203" pitchFamily="34" charset="0"/>
              </a:rPr>
              <a:t> neve. (varchar)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Orvos</a:t>
            </a:r>
            <a:r>
              <a:rPr lang="en-US" sz="2400" b="1" dirty="0">
                <a:latin typeface="Bahnschrift" panose="020B0502040204020203" pitchFamily="34" charset="0"/>
              </a:rPr>
              <a:t>: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Orvos_ID</a:t>
            </a:r>
            <a:r>
              <a:rPr lang="en-US" b="1" dirty="0">
                <a:latin typeface="Bahnschrift" panose="020B0502040204020203" pitchFamily="34" charset="0"/>
              </a:rPr>
              <a:t> (PK):</a:t>
            </a:r>
            <a:r>
              <a:rPr lang="en-US" dirty="0">
                <a:latin typeface="Bahnschrift" panose="020B0502040204020203" pitchFamily="34" charset="0"/>
              </a:rPr>
              <a:t>  Az </a:t>
            </a:r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egyedi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azonosítója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en-US" b="1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Nev:  </a:t>
            </a:r>
            <a:r>
              <a:rPr lang="en-US" dirty="0">
                <a:latin typeface="Bahnschrift" panose="020B0502040204020203" pitchFamily="34" charset="0"/>
              </a:rPr>
              <a:t>Az </a:t>
            </a:r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 neve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SzSZ</a:t>
            </a:r>
            <a:r>
              <a:rPr lang="en-US" b="1" dirty="0">
                <a:latin typeface="Bahnschrift" panose="020B0502040204020203" pitchFamily="34" charset="0"/>
              </a:rPr>
              <a:t>: </a:t>
            </a:r>
            <a:r>
              <a:rPr lang="en-US" dirty="0">
                <a:latin typeface="Bahnschrift" panose="020B0502040204020203" pitchFamily="34" charset="0"/>
              </a:rPr>
              <a:t>Az </a:t>
            </a:r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személyi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száma</a:t>
            </a:r>
            <a:r>
              <a:rPr lang="en-US" dirty="0">
                <a:latin typeface="Bahnschrift" panose="020B0502040204020203" pitchFamily="34" charset="0"/>
              </a:rPr>
              <a:t>. (varchar)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Osztaly_ID</a:t>
            </a:r>
            <a:r>
              <a:rPr lang="en-US" b="1" dirty="0">
                <a:latin typeface="Bahnschrift" panose="020B0502040204020203" pitchFamily="34" charset="0"/>
              </a:rPr>
              <a:t> (FK):</a:t>
            </a:r>
            <a:r>
              <a:rPr lang="en-US" dirty="0">
                <a:latin typeface="Bahnschrift" panose="020B0502040204020203" pitchFamily="34" charset="0"/>
              </a:rPr>
              <a:t> Az </a:t>
            </a:r>
            <a:r>
              <a:rPr lang="en-US" dirty="0" err="1">
                <a:latin typeface="Bahnschrift" panose="020B0502040204020203" pitchFamily="34" charset="0"/>
              </a:rPr>
              <a:t>osztály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azonosítója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amelyhez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az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orvos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tartozik</a:t>
            </a:r>
            <a:r>
              <a:rPr lang="en-US" dirty="0">
                <a:latin typeface="Bahnschrift" panose="020B0502040204020203" pitchFamily="34" charset="0"/>
              </a:rPr>
              <a:t>. (int)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5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1438-A1C4-461D-9343-14D4D312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Táblák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182EA0-CE57-4807-88DF-70F69186E95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1" y="1582340"/>
            <a:ext cx="103968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 err="1">
                <a:latin typeface="Bahnschrift" panose="020B0502040204020203" pitchFamily="34" charset="0"/>
              </a:rPr>
              <a:t>Latogatas</a:t>
            </a:r>
            <a:r>
              <a:rPr lang="en-US" sz="2400" b="1" dirty="0">
                <a:latin typeface="Bahnschrift" panose="020B0502040204020203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Latogatas_ID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(PK)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látogatás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egyedi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azonosítója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 (int)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Betegseg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látogatáskor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diagnosztizált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betegség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 (varchar)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Tunetek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Az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észlelt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tünetek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 (varchar)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Taj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(FK)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látogatáson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részt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vevő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beteg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TAJ-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száma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 (int)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Orvos_ID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(FK)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Az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orvos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azonosítója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aki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vezette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látogatást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 (int)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Osztaly_ID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(FK)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Az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osztály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azonosítója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ahol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látogatás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történt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.(int)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Datum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látogatás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dátuma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 (Date)</a:t>
            </a:r>
          </a:p>
        </p:txBody>
      </p:sp>
    </p:spTree>
    <p:extLst>
      <p:ext uri="{BB962C8B-B14F-4D97-AF65-F5344CB8AC3E}">
        <p14:creationId xmlns:p14="http://schemas.microsoft.com/office/powerpoint/2010/main" val="357294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3E85-9D65-4F1F-AB62-A0C74F21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Táblák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CBF1-C190-40DD-9860-69DF49F5B7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>
                <a:latin typeface="Bahnschrift" panose="020B0502040204020203" pitchFamily="34" charset="0"/>
              </a:rPr>
              <a:t>Betegek</a:t>
            </a:r>
            <a:r>
              <a:rPr lang="en-US" b="1" dirty="0">
                <a:latin typeface="Bahnschrift" panose="020B0502040204020203" pitchFamily="34" charset="0"/>
              </a:rPr>
              <a:t>:</a:t>
            </a:r>
          </a:p>
          <a:p>
            <a:r>
              <a:rPr lang="en-US" b="1" dirty="0">
                <a:latin typeface="Bahnschrift" panose="020B0502040204020203" pitchFamily="34" charset="0"/>
              </a:rPr>
              <a:t>Taj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i="1" dirty="0">
                <a:latin typeface="Bahnschrift" panose="020B0502040204020203" pitchFamily="34" charset="0"/>
              </a:rPr>
              <a:t>(PK)</a:t>
            </a:r>
            <a:r>
              <a:rPr lang="en-US" dirty="0">
                <a:latin typeface="Bahnschrift" panose="020B0502040204020203" pitchFamily="34" charset="0"/>
              </a:rPr>
              <a:t>: A </a:t>
            </a:r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egyedi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azonosítója</a:t>
            </a:r>
            <a:r>
              <a:rPr lang="en-US" dirty="0">
                <a:latin typeface="Bahnschrift" panose="020B0502040204020203" pitchFamily="34" charset="0"/>
              </a:rPr>
              <a:t>. (int)</a:t>
            </a:r>
          </a:p>
          <a:p>
            <a:r>
              <a:rPr lang="en-US" b="1" dirty="0">
                <a:latin typeface="Bahnschrift" panose="020B0502040204020203" pitchFamily="34" charset="0"/>
              </a:rPr>
              <a:t>Nev</a:t>
            </a:r>
            <a:r>
              <a:rPr lang="en-US" dirty="0">
                <a:latin typeface="Bahnschrift" panose="020B0502040204020203" pitchFamily="34" charset="0"/>
              </a:rPr>
              <a:t>: A </a:t>
            </a:r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neve. (varchar)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Szul_dat</a:t>
            </a:r>
            <a:r>
              <a:rPr lang="en-US" dirty="0">
                <a:latin typeface="Bahnschrift" panose="020B0502040204020203" pitchFamily="34" charset="0"/>
              </a:rPr>
              <a:t>: A </a:t>
            </a:r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születési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dátuma</a:t>
            </a:r>
            <a:r>
              <a:rPr lang="en-US" dirty="0">
                <a:latin typeface="Bahnschrift" panose="020B0502040204020203" pitchFamily="34" charset="0"/>
              </a:rPr>
              <a:t>. (</a:t>
            </a:r>
            <a:r>
              <a:rPr lang="en-US" dirty="0" err="1">
                <a:latin typeface="Bahnschrift" panose="020B0502040204020203" pitchFamily="34" charset="0"/>
              </a:rPr>
              <a:t>DAte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Cím</a:t>
            </a:r>
            <a:r>
              <a:rPr lang="en-US" dirty="0">
                <a:latin typeface="Bahnschrift" panose="020B0502040204020203" pitchFamily="34" charset="0"/>
              </a:rPr>
              <a:t>: A </a:t>
            </a:r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lakcíme</a:t>
            </a:r>
            <a:r>
              <a:rPr lang="en-US" dirty="0">
                <a:latin typeface="Bahnschrift" panose="020B0502040204020203" pitchFamily="34" charset="0"/>
              </a:rPr>
              <a:t>.(varchar)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3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9543-AFCC-4CC2-BED4-3D4CF2AA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Táblák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D76D-80B9-47B0-8C63-FC340089B7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Bahnschrift" panose="020B0502040204020203" pitchFamily="34" charset="0"/>
              </a:rPr>
              <a:t>Diagnozis</a:t>
            </a:r>
            <a:endParaRPr lang="en-US" b="1" dirty="0">
              <a:latin typeface="Bahnschrift" panose="020B0502040204020203" pitchFamily="34" charset="0"/>
            </a:endParaRPr>
          </a:p>
          <a:p>
            <a:r>
              <a:rPr lang="en-US" b="1" dirty="0" err="1">
                <a:latin typeface="Bahnschrift" panose="020B0502040204020203" pitchFamily="34" charset="0"/>
              </a:rPr>
              <a:t>Diagnozis_kod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i="1" dirty="0">
                <a:latin typeface="Bahnschrift" panose="020B0502040204020203" pitchFamily="34" charset="0"/>
              </a:rPr>
              <a:t>(PK)</a:t>
            </a:r>
            <a:r>
              <a:rPr lang="en-US" dirty="0">
                <a:latin typeface="Bahnschrift" panose="020B0502040204020203" pitchFamily="34" charset="0"/>
              </a:rPr>
              <a:t>: A </a:t>
            </a:r>
            <a:r>
              <a:rPr lang="en-US" dirty="0" err="1">
                <a:latin typeface="Bahnschrift" panose="020B0502040204020203" pitchFamily="34" charset="0"/>
              </a:rPr>
              <a:t>diagnózis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egyedi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azonosítója</a:t>
            </a:r>
            <a:r>
              <a:rPr lang="en-US" dirty="0">
                <a:latin typeface="Bahnschrift" panose="020B0502040204020203" pitchFamily="34" charset="0"/>
              </a:rPr>
              <a:t>. (varchar)</a:t>
            </a:r>
          </a:p>
          <a:p>
            <a:r>
              <a:rPr lang="en-US" b="1" dirty="0">
                <a:latin typeface="Bahnschrift" panose="020B0502040204020203" pitchFamily="34" charset="0"/>
              </a:rPr>
              <a:t>Taj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i="1" dirty="0">
                <a:latin typeface="Bahnschrift" panose="020B0502040204020203" pitchFamily="34" charset="0"/>
              </a:rPr>
              <a:t>(FK)</a:t>
            </a:r>
            <a:r>
              <a:rPr lang="en-US" dirty="0">
                <a:latin typeface="Bahnschrift" panose="020B0502040204020203" pitchFamily="34" charset="0"/>
              </a:rPr>
              <a:t>: A </a:t>
            </a:r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TAJ-</a:t>
            </a:r>
            <a:r>
              <a:rPr lang="en-US" dirty="0" err="1">
                <a:latin typeface="Bahnschrift" panose="020B0502040204020203" pitchFamily="34" charset="0"/>
              </a:rPr>
              <a:t>száma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akinek</a:t>
            </a:r>
            <a:r>
              <a:rPr lang="en-US" dirty="0">
                <a:latin typeface="Bahnschrift" panose="020B0502040204020203" pitchFamily="34" charset="0"/>
              </a:rPr>
              <a:t> a </a:t>
            </a:r>
            <a:r>
              <a:rPr lang="en-US" dirty="0" err="1">
                <a:latin typeface="Bahnschrift" panose="020B0502040204020203" pitchFamily="34" charset="0"/>
              </a:rPr>
              <a:t>diagnózist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felállították</a:t>
            </a:r>
            <a:r>
              <a:rPr lang="en-US" dirty="0">
                <a:latin typeface="Bahnschrift" panose="020B0502040204020203" pitchFamily="34" charset="0"/>
              </a:rPr>
              <a:t>. (int)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Diagnozis_leiras</a:t>
            </a:r>
            <a:r>
              <a:rPr lang="en-US" dirty="0">
                <a:latin typeface="Bahnschrift" panose="020B0502040204020203" pitchFamily="34" charset="0"/>
              </a:rPr>
              <a:t>: A </a:t>
            </a:r>
            <a:r>
              <a:rPr lang="en-US" dirty="0" err="1">
                <a:latin typeface="Bahnschrift" panose="020B0502040204020203" pitchFamily="34" charset="0"/>
              </a:rPr>
              <a:t>diagnózis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részletes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leírása</a:t>
            </a:r>
            <a:r>
              <a:rPr lang="en-US" dirty="0">
                <a:latin typeface="Bahnschrift" panose="020B0502040204020203" pitchFamily="34" charset="0"/>
              </a:rPr>
              <a:t>. (text)</a:t>
            </a:r>
          </a:p>
          <a:p>
            <a:r>
              <a:rPr lang="en-US" b="1" dirty="0">
                <a:latin typeface="Bahnschrift" panose="020B0502040204020203" pitchFamily="34" charset="0"/>
              </a:rPr>
              <a:t>Datum</a:t>
            </a:r>
            <a:r>
              <a:rPr lang="en-US" dirty="0">
                <a:latin typeface="Bahnschrift" panose="020B0502040204020203" pitchFamily="34" charset="0"/>
              </a:rPr>
              <a:t>: A </a:t>
            </a:r>
            <a:r>
              <a:rPr lang="en-US" dirty="0" err="1">
                <a:latin typeface="Bahnschrift" panose="020B0502040204020203" pitchFamily="34" charset="0"/>
              </a:rPr>
              <a:t>diagnózis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felállításának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dátuma</a:t>
            </a:r>
            <a:r>
              <a:rPr lang="en-US" dirty="0">
                <a:latin typeface="Bahnschrift" panose="020B0502040204020203" pitchFamily="34" charset="0"/>
              </a:rPr>
              <a:t>. (Date)</a:t>
            </a:r>
          </a:p>
        </p:txBody>
      </p:sp>
    </p:spTree>
    <p:extLst>
      <p:ext uri="{BB962C8B-B14F-4D97-AF65-F5344CB8AC3E}">
        <p14:creationId xmlns:p14="http://schemas.microsoft.com/office/powerpoint/2010/main" val="4546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5CEC-6F89-4B81-AA50-78C75741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Táblák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D456-96C6-4CE5-9679-FE7B7B6FDA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Bahnschrift" panose="020B0502040204020203" pitchFamily="34" charset="0"/>
              </a:rPr>
              <a:t>Kezeles</a:t>
            </a:r>
            <a:r>
              <a:rPr lang="en-US" b="1" dirty="0">
                <a:latin typeface="Bahnschrift" panose="020B0502040204020203" pitchFamily="34" charset="0"/>
              </a:rPr>
              <a:t>:</a:t>
            </a:r>
            <a:endParaRPr lang="hu-HU" b="1" dirty="0">
              <a:latin typeface="Bahnschrift" panose="020B0502040204020203" pitchFamily="34" charset="0"/>
            </a:endParaRPr>
          </a:p>
          <a:p>
            <a:r>
              <a:rPr lang="hu-HU" b="1" dirty="0">
                <a:latin typeface="Bahnschrift" panose="020B0502040204020203" pitchFamily="34" charset="0"/>
              </a:rPr>
              <a:t>Id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i="1" dirty="0">
                <a:latin typeface="Bahnschrift" panose="020B0502040204020203" pitchFamily="34" charset="0"/>
              </a:rPr>
              <a:t>(PK)</a:t>
            </a:r>
            <a:r>
              <a:rPr lang="hu-HU" dirty="0">
                <a:latin typeface="Bahnschrift" panose="020B0502040204020203" pitchFamily="34" charset="0"/>
              </a:rPr>
              <a:t>: A kezelés egyedi azonosítója.</a:t>
            </a:r>
            <a:r>
              <a:rPr lang="en-US" dirty="0">
                <a:latin typeface="Bahnschrift" panose="020B0502040204020203" pitchFamily="34" charset="0"/>
              </a:rPr>
              <a:t> (int)</a:t>
            </a:r>
            <a:endParaRPr lang="hu-HU" dirty="0">
              <a:latin typeface="Bahnschrift" panose="020B0502040204020203" pitchFamily="34" charset="0"/>
            </a:endParaRPr>
          </a:p>
          <a:p>
            <a:r>
              <a:rPr lang="hu-HU" b="1" dirty="0">
                <a:latin typeface="Bahnschrift" panose="020B0502040204020203" pitchFamily="34" charset="0"/>
              </a:rPr>
              <a:t>Tipus</a:t>
            </a:r>
            <a:r>
              <a:rPr lang="hu-HU" dirty="0">
                <a:latin typeface="Bahnschrift" panose="020B0502040204020203" pitchFamily="34" charset="0"/>
              </a:rPr>
              <a:t>: A kezelés típusa (pl. gyógyszeres, műtéti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beavatkozás</a:t>
            </a:r>
            <a:r>
              <a:rPr lang="hu-HU" dirty="0">
                <a:latin typeface="Bahnschrift" panose="020B0502040204020203" pitchFamily="34" charset="0"/>
              </a:rPr>
              <a:t>, stb.)</a:t>
            </a:r>
            <a:r>
              <a:rPr lang="en-US" dirty="0">
                <a:latin typeface="Bahnschrift" panose="020B0502040204020203" pitchFamily="34" charset="0"/>
              </a:rPr>
              <a:t> (varchar)</a:t>
            </a:r>
            <a:endParaRPr lang="hu-HU" dirty="0">
              <a:latin typeface="Bahnschrift" panose="020B0502040204020203" pitchFamily="34" charset="0"/>
            </a:endParaRPr>
          </a:p>
          <a:p>
            <a:r>
              <a:rPr lang="hu-HU" b="1" dirty="0">
                <a:latin typeface="Bahnschrift" panose="020B0502040204020203" pitchFamily="34" charset="0"/>
              </a:rPr>
              <a:t>Datum</a:t>
            </a:r>
            <a:r>
              <a:rPr lang="hu-HU" dirty="0">
                <a:latin typeface="Bahnschrift" panose="020B0502040204020203" pitchFamily="34" charset="0"/>
              </a:rPr>
              <a:t>: A kezelés időpontja.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dirty="0" err="1">
                <a:latin typeface="Bahnschrift" panose="020B0502040204020203" pitchFamily="34" charset="0"/>
              </a:rPr>
              <a:t>DAte</a:t>
            </a:r>
            <a:r>
              <a:rPr lang="en-US" dirty="0">
                <a:latin typeface="Bahnschrift" panose="020B0502040204020203" pitchFamily="34" charset="0"/>
              </a:rPr>
              <a:t>)</a:t>
            </a:r>
            <a:endParaRPr lang="hu-HU" dirty="0">
              <a:latin typeface="Bahnschrift" panose="020B0502040204020203" pitchFamily="34" charset="0"/>
            </a:endParaRPr>
          </a:p>
          <a:p>
            <a:r>
              <a:rPr lang="hu-HU" b="1" dirty="0">
                <a:latin typeface="Bahnschrift" panose="020B0502040204020203" pitchFamily="34" charset="0"/>
              </a:rPr>
              <a:t>Taj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i="1" dirty="0">
                <a:latin typeface="Bahnschrift" panose="020B0502040204020203" pitchFamily="34" charset="0"/>
              </a:rPr>
              <a:t>(FK)</a:t>
            </a:r>
            <a:r>
              <a:rPr lang="hu-HU" dirty="0">
                <a:latin typeface="Bahnschrift" panose="020B0502040204020203" pitchFamily="34" charset="0"/>
              </a:rPr>
              <a:t>: A kezelt beteg TAJ-száma.</a:t>
            </a:r>
            <a:r>
              <a:rPr lang="en-US" dirty="0">
                <a:latin typeface="Bahnschrift" panose="020B0502040204020203" pitchFamily="34" charset="0"/>
              </a:rPr>
              <a:t> (int)</a:t>
            </a:r>
            <a:endParaRPr lang="hu-HU" dirty="0">
              <a:latin typeface="Bahnschrift" panose="020B0502040204020203" pitchFamily="34" charset="0"/>
            </a:endParaRPr>
          </a:p>
          <a:p>
            <a:r>
              <a:rPr lang="hu-HU" b="1" dirty="0">
                <a:latin typeface="Bahnschrift" panose="020B0502040204020203" pitchFamily="34" charset="0"/>
              </a:rPr>
              <a:t>Orvos_ID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i="1" dirty="0">
                <a:latin typeface="Bahnschrift" panose="020B0502040204020203" pitchFamily="34" charset="0"/>
              </a:rPr>
              <a:t>(FK)</a:t>
            </a:r>
            <a:r>
              <a:rPr lang="hu-HU" dirty="0">
                <a:latin typeface="Bahnschrift" panose="020B0502040204020203" pitchFamily="34" charset="0"/>
              </a:rPr>
              <a:t>: Az orvos azonosítója, aki a kezelést végezte.</a:t>
            </a:r>
            <a:r>
              <a:rPr lang="en-US" dirty="0">
                <a:latin typeface="Bahnschrift" panose="020B0502040204020203" pitchFamily="34" charset="0"/>
              </a:rPr>
              <a:t>(int)</a:t>
            </a:r>
            <a:endParaRPr lang="hu-HU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0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E4DD-1E61-46A1-B267-3D77BD43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Kapcsolatok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F456-E3C6-4F0E-9E27-5FB8FD0C3F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927860"/>
            <a:ext cx="10394707" cy="36271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↔ </a:t>
            </a:r>
            <a:r>
              <a:rPr lang="en-US" dirty="0" err="1">
                <a:latin typeface="Bahnschrift" panose="020B0502040204020203" pitchFamily="34" charset="0"/>
              </a:rPr>
              <a:t>Diagnózis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err="1">
                <a:latin typeface="Bahnschrift" panose="020B0502040204020203" pitchFamily="34" charset="0"/>
              </a:rPr>
              <a:t>Kapcsolat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típusa</a:t>
            </a:r>
            <a:r>
              <a:rPr lang="en-US" dirty="0">
                <a:latin typeface="Bahnschrift" panose="020B0502040204020203" pitchFamily="34" charset="0"/>
              </a:rPr>
              <a:t>: 1:N (</a:t>
            </a:r>
            <a:r>
              <a:rPr lang="en-US" dirty="0" err="1">
                <a:latin typeface="Bahnschrift" panose="020B0502040204020203" pitchFamily="34" charset="0"/>
              </a:rPr>
              <a:t>mivel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több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diagnózist</a:t>
            </a:r>
            <a:r>
              <a:rPr lang="en-US" dirty="0">
                <a:latin typeface="Bahnschrift" panose="020B0502040204020203" pitchFamily="34" charset="0"/>
              </a:rPr>
              <a:t> is </a:t>
            </a:r>
            <a:r>
              <a:rPr lang="en-US" dirty="0" err="1">
                <a:latin typeface="Bahnschrift" panose="020B0502040204020203" pitchFamily="34" charset="0"/>
              </a:rPr>
              <a:t>kaphat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↔ </a:t>
            </a:r>
            <a:r>
              <a:rPr lang="en-US" dirty="0" err="1">
                <a:latin typeface="Bahnschrift" panose="020B0502040204020203" pitchFamily="34" charset="0"/>
              </a:rPr>
              <a:t>Kezelés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err="1">
                <a:latin typeface="Bahnschrift" panose="020B0502040204020203" pitchFamily="34" charset="0"/>
              </a:rPr>
              <a:t>Kapcsolat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típusa</a:t>
            </a:r>
            <a:r>
              <a:rPr lang="en-US" dirty="0">
                <a:latin typeface="Bahnschrift" panose="020B0502040204020203" pitchFamily="34" charset="0"/>
              </a:rPr>
              <a:t>: 1:N (</a:t>
            </a:r>
            <a:r>
              <a:rPr lang="en-US" dirty="0" err="1">
                <a:latin typeface="Bahnschrift" panose="020B0502040204020203" pitchFamily="34" charset="0"/>
              </a:rPr>
              <a:t>mivel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beteg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több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kezelést</a:t>
            </a:r>
            <a:r>
              <a:rPr lang="en-US" dirty="0">
                <a:latin typeface="Bahnschrift" panose="020B0502040204020203" pitchFamily="34" charset="0"/>
              </a:rPr>
              <a:t> is </a:t>
            </a:r>
            <a:r>
              <a:rPr lang="en-US" dirty="0" err="1">
                <a:latin typeface="Bahnschrift" panose="020B0502040204020203" pitchFamily="34" charset="0"/>
              </a:rPr>
              <a:t>kaphat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Osztály</a:t>
            </a:r>
            <a:r>
              <a:rPr lang="en-US" dirty="0">
                <a:latin typeface="Bahnschrift" panose="020B0502040204020203" pitchFamily="34" charset="0"/>
              </a:rPr>
              <a:t>↔ </a:t>
            </a:r>
            <a:r>
              <a:rPr lang="en-US" dirty="0" err="1">
                <a:latin typeface="Bahnschrift" panose="020B0502040204020203" pitchFamily="34" charset="0"/>
              </a:rPr>
              <a:t>Látogatás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err="1">
                <a:latin typeface="Bahnschrift" panose="020B0502040204020203" pitchFamily="34" charset="0"/>
              </a:rPr>
              <a:t>Kapcsolat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típusa</a:t>
            </a:r>
            <a:r>
              <a:rPr lang="en-US" dirty="0">
                <a:latin typeface="Bahnschrift" panose="020B0502040204020203" pitchFamily="34" charset="0"/>
              </a:rPr>
              <a:t>: 1:N (</a:t>
            </a:r>
            <a:r>
              <a:rPr lang="en-US" dirty="0" err="1">
                <a:latin typeface="Bahnschrift" panose="020B0502040204020203" pitchFamily="34" charset="0"/>
              </a:rPr>
              <a:t>mivel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egy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osztály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több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látogatója</a:t>
            </a:r>
            <a:r>
              <a:rPr lang="en-US" dirty="0">
                <a:latin typeface="Bahnschrift" panose="020B0502040204020203" pitchFamily="34" charset="0"/>
              </a:rPr>
              <a:t> is </a:t>
            </a:r>
            <a:r>
              <a:rPr lang="en-US" dirty="0" err="1">
                <a:latin typeface="Bahnschrift" panose="020B0502040204020203" pitchFamily="34" charset="0"/>
              </a:rPr>
              <a:t>lehet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8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163</TotalTime>
  <Words>649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Bahnschrift</vt:lpstr>
      <vt:lpstr>Impact</vt:lpstr>
      <vt:lpstr>Main Event</vt:lpstr>
      <vt:lpstr>Kórházi Adatbázis Rendszer</vt:lpstr>
      <vt:lpstr>Célok</vt:lpstr>
      <vt:lpstr>EER-Modell</vt:lpstr>
      <vt:lpstr>Táblák</vt:lpstr>
      <vt:lpstr>Táblák</vt:lpstr>
      <vt:lpstr>Táblák</vt:lpstr>
      <vt:lpstr>Táblák</vt:lpstr>
      <vt:lpstr>Táblák</vt:lpstr>
      <vt:lpstr>Kapcsolatok</vt:lpstr>
      <vt:lpstr>Kapcsolatok</vt:lpstr>
      <vt:lpstr>Kapcsolatok</vt:lpstr>
      <vt:lpstr>Reláció modell</vt:lpstr>
      <vt:lpstr>köszönjük a figyelmüket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Kórházi Adatbázis Rendsze</dc:title>
  <dc:creator>turi gergo</dc:creator>
  <cp:lastModifiedBy>turi gergo</cp:lastModifiedBy>
  <cp:revision>30</cp:revision>
  <dcterms:created xsi:type="dcterms:W3CDTF">2024-12-08T15:12:28Z</dcterms:created>
  <dcterms:modified xsi:type="dcterms:W3CDTF">2024-12-08T21:17:30Z</dcterms:modified>
</cp:coreProperties>
</file>